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5" r:id="rId2"/>
  </p:sldMasterIdLst>
  <p:notesMasterIdLst>
    <p:notesMasterId r:id="rId37"/>
  </p:notesMasterIdLst>
  <p:sldIdLst>
    <p:sldId id="256" r:id="rId3"/>
    <p:sldId id="257" r:id="rId4"/>
    <p:sldId id="269" r:id="rId5"/>
    <p:sldId id="270" r:id="rId6"/>
    <p:sldId id="273" r:id="rId7"/>
    <p:sldId id="279" r:id="rId8"/>
    <p:sldId id="271" r:id="rId9"/>
    <p:sldId id="272" r:id="rId10"/>
    <p:sldId id="274" r:id="rId11"/>
    <p:sldId id="275" r:id="rId12"/>
    <p:sldId id="276" r:id="rId13"/>
    <p:sldId id="277" r:id="rId14"/>
    <p:sldId id="278"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535" autoAdjust="0"/>
  </p:normalViewPr>
  <p:slideViewPr>
    <p:cSldViewPr snapToGrid="0" snapToObjects="1">
      <p:cViewPr>
        <p:scale>
          <a:sx n="59" d="100"/>
          <a:sy n="59" d="100"/>
        </p:scale>
        <p:origin x="-976" y="-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2D6C97-C06E-DA41-8B2E-483109E0DBB4}" type="datetimeFigureOut">
              <a:rPr lang="en-US" smtClean="0"/>
              <a:t>2/17/17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031104-E7E8-F742-9E15-3DEE25723FF9}" type="slidenum">
              <a:rPr lang="en-US" smtClean="0"/>
              <a:t>‹#›</a:t>
            </a:fld>
            <a:endParaRPr lang="en-US"/>
          </a:p>
        </p:txBody>
      </p:sp>
    </p:spTree>
    <p:extLst>
      <p:ext uri="{BB962C8B-B14F-4D97-AF65-F5344CB8AC3E}">
        <p14:creationId xmlns:p14="http://schemas.microsoft.com/office/powerpoint/2010/main" val="37718995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en.wikipedia.org/wiki/Domestic_policy" TargetMode="External"/><Relationship Id="rId4" Type="http://schemas.openxmlformats.org/officeDocument/2006/relationships/hyperlink" Target="http://en.wikipedia.org/wiki/Economy" TargetMode="External"/><Relationship Id="rId5" Type="http://schemas.openxmlformats.org/officeDocument/2006/relationships/hyperlink" Target="http://en.wikipedia.org/wiki/Money_supply" TargetMode="External"/><Relationship Id="rId6" Type="http://schemas.openxmlformats.org/officeDocument/2006/relationships/hyperlink" Target="http://en.wikipedia.org/wiki/Welfare_state" TargetMode="External"/><Relationship Id="rId7" Type="http://schemas.openxmlformats.org/officeDocument/2006/relationships/hyperlink" Target="http://en.wikipedia.org/wiki/Trade_union" TargetMode="External"/><Relationship Id="rId8" Type="http://schemas.openxmlformats.org/officeDocument/2006/relationships/hyperlink" Target="http://en.wikipedia.org/wiki/David_M._Kennedy_(historian)" TargetMode="External"/><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099BA8-0BE0-B74B-B3E9-9A84B5FB2A15}" type="slidenum">
              <a:rPr lang="en-US"/>
              <a:pPr/>
              <a:t>3</a:t>
            </a:fld>
            <a:endParaRPr lang="en-US"/>
          </a:p>
        </p:txBody>
      </p:sp>
      <p:sp>
        <p:nvSpPr>
          <p:cNvPr id="1208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08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192B5D-43D8-9A46-AD12-FE1D6E7D87F2}" type="slidenum">
              <a:rPr lang="en-US"/>
              <a:pPr/>
              <a:t>24</a:t>
            </a:fld>
            <a:endParaRPr lang="en-US"/>
          </a:p>
        </p:txBody>
      </p:sp>
      <p:sp>
        <p:nvSpPr>
          <p:cNvPr id="25602"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25603" name="Rectangle 3"/>
          <p:cNvSpPr>
            <a:spLocks noGrp="1" noChangeArrowheads="1"/>
          </p:cNvSpPr>
          <p:nvPr>
            <p:ph type="body" idx="1"/>
          </p:nvPr>
        </p:nvSpPr>
        <p:spPr>
          <a:xfrm>
            <a:off x="914400" y="4343400"/>
            <a:ext cx="5029200" cy="4114800"/>
          </a:xfrm>
        </p:spPr>
        <p:txBody>
          <a:bodyPr/>
          <a:lstStyle/>
          <a:p>
            <a:r>
              <a:rPr lang="en-US"/>
              <a:t>Alf Landon ran against FDR as a Republican candidate in 1936</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42601-BCF0-3D45-8F89-0F2CA1AFF518}" type="slidenum">
              <a:rPr lang="en-US"/>
              <a:pPr/>
              <a:t>26</a:t>
            </a:fld>
            <a:endParaRPr lang="en-US"/>
          </a:p>
        </p:txBody>
      </p:sp>
      <p:sp>
        <p:nvSpPr>
          <p:cNvPr id="61442" name="Rectangle 2"/>
          <p:cNvSpPr>
            <a:spLocks noGrp="1" noChangeArrowheads="1"/>
          </p:cNvSpPr>
          <p:nvPr>
            <p:ph type="body" idx="1"/>
          </p:nvPr>
        </p:nvSpPr>
        <p:spPr>
          <a:xfrm>
            <a:off x="914400" y="4343400"/>
            <a:ext cx="5029200" cy="4114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t>GLASS/STEAGALL ACT -- gave government power to investigate banking conditions, vested greater regulatory powers in Federal Reserve Board. </a:t>
            </a:r>
          </a:p>
          <a:p>
            <a:r>
              <a:rPr lang="en-US"/>
              <a:t>FEDERAL DEPOSIT INSURANCE CORPORATION [FDIC] -- insured savings of bank depositors and monitored soundness of insured banking institutions. </a:t>
            </a:r>
          </a:p>
          <a:p>
            <a:r>
              <a:rPr lang="en-US"/>
              <a:t>FEDERAL SAVINGS &amp; LOAN INSURANCE CORPORATION [FSLIC] -- insured savings of depositors in savings &amp; loan institutions and monitored soundness of insured S&amp;Ls. </a:t>
            </a:r>
          </a:p>
          <a:p>
            <a:r>
              <a:rPr lang="en-US"/>
              <a:t>SECURITIES AND EXCHANGE COMMISSION [SEC]: regulated stock and bond trading; regulated exchanges where stocks and bonds are sold, and legislated requirements for disclosure of fair stock information. </a:t>
            </a:r>
          </a:p>
          <a:p>
            <a:r>
              <a:rPr lang="en-US"/>
              <a:t>WAGNER ACT created NATIONAL LABOR RELATIONS BOARD [NLRB] which reaffirmed labor's rights to bargain for wages, hours, and working conditions, to strike, and to arbitration of grievances. </a:t>
            </a:r>
          </a:p>
          <a:p>
            <a:r>
              <a:rPr lang="en-US"/>
              <a:t>FAIR LABOR STANDARDS ACT [FLSA]: 1938 -- set minimum wages and maximum working hours. </a:t>
            </a:r>
          </a:p>
          <a:p>
            <a:r>
              <a:rPr lang="en-US"/>
              <a:t>TENNESSEE VALLEY AUTHORITY [TVA] and RURAL ELECTRIFICATION </a:t>
            </a:r>
          </a:p>
          <a:p>
            <a:r>
              <a:rPr lang="en-US"/>
              <a:t>AUTHORITY [REA]: helped to bring electricity to rural "pockets of poverty" that could not afford lines. </a:t>
            </a:r>
          </a:p>
          <a:p>
            <a:r>
              <a:rPr lang="en-US"/>
              <a:t>SOCIAL SECURITY: Provided for unemployed, aged, dependent, and handicapped. Financed by FICA taxes paid by employee, matched by employer and Federal government. </a:t>
            </a:r>
          </a:p>
          <a:p>
            <a:endParaRPr lang="en-US"/>
          </a:p>
        </p:txBody>
      </p:sp>
      <p:sp>
        <p:nvSpPr>
          <p:cNvPr id="61443" name="Rectangle 3"/>
          <p:cNvSpPr>
            <a:spLocks noGrp="1" noRot="1" noChangeAspect="1" noChangeArrowheads="1" noTextEdit="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54FC34-BD25-DF47-B79F-4D49CF702D64}" type="slidenum">
              <a:rPr lang="en-US"/>
              <a:pPr/>
              <a:t>27</a:t>
            </a:fld>
            <a:endParaRPr lang="en-US"/>
          </a:p>
        </p:txBody>
      </p:sp>
      <p:sp>
        <p:nvSpPr>
          <p:cNvPr id="63490" name="Rectangle 2"/>
          <p:cNvSpPr>
            <a:spLocks noGrp="1" noChangeArrowheads="1"/>
          </p:cNvSpPr>
          <p:nvPr>
            <p:ph type="body" idx="1"/>
          </p:nvPr>
        </p:nvSpPr>
        <p:spPr>
          <a:xfrm>
            <a:off x="914400" y="4343400"/>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p>
        </p:txBody>
      </p:sp>
      <p:sp>
        <p:nvSpPr>
          <p:cNvPr id="63491" name="Rectangle 3"/>
          <p:cNvSpPr>
            <a:spLocks noGrp="1" noRot="1" noChangeAspect="1" noChangeArrowheads="1" noTextEdit="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35F5F2-B89D-7D4D-881F-5BD62D4A7A17}" type="slidenum">
              <a:rPr lang="en-US"/>
              <a:pPr/>
              <a:t>29</a:t>
            </a:fld>
            <a:endParaRPr lang="en-US"/>
          </a:p>
        </p:txBody>
      </p:sp>
      <p:sp>
        <p:nvSpPr>
          <p:cNvPr id="159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9747" name="Rectangle 3"/>
          <p:cNvSpPr>
            <a:spLocks noGrp="1" noChangeArrowheads="1"/>
          </p:cNvSpPr>
          <p:nvPr>
            <p:ph type="body" idx="1"/>
          </p:nvPr>
        </p:nvSpPr>
        <p:spPr/>
        <p:txBody>
          <a:bodyPr/>
          <a:lstStyle/>
          <a:p>
            <a:pPr>
              <a:lnSpc>
                <a:spcPct val="80000"/>
              </a:lnSpc>
            </a:pPr>
            <a:r>
              <a:rPr lang="en-US" sz="800"/>
              <a:t>In January 1935, Congress created the Works Progress Administration (WPA). Roosevelt's program employed 3.5 million workers at a "security wage"--twice the level of welfare payments, but well below union scales. Roosevelt, again, turned to Harry Hopkins to head the new agency. Since the WPA's purpose was to employ men quickly, Hopkins opted for labor-intensive tasks, creating jobs that were often makeshift and inefficient. Jeering critics said the WPA stood for "We Piddle Along," but the agency built many worthwhile projects. In its first five years alone, the WPA constructed or improved 2,500 hospitals, 5,900 schools, 1,000 airport fields (including New York's LaGuardia Airport), and nearly 13,000 playgrounds. By 1941 it had pumped $11 billion into the economy. </a:t>
            </a:r>
          </a:p>
          <a:p>
            <a:pPr>
              <a:lnSpc>
                <a:spcPct val="80000"/>
              </a:lnSpc>
            </a:pPr>
            <a:r>
              <a:rPr lang="en-US" sz="800"/>
              <a:t>The WPA's most unusual feature was its spending on cultural programs. Roughly five percent of the WPA's spending went to the arts. While folksingers like Woody Guthrie honored the nation in ballads, other artists were hired to catalog it, photograph it, paint it, record it, and write about it. In photojournalism, for example, the Farm Security Agency (FSA) employed scores of photographers to create a pictorial record of America and its people. Under the auspices of the WPA, the Federal Writers Project sponsored an impressive set of state guides and dispatched an army of folklorists into the backcountry in search of tall tales. Oral historians collected slave narratives, and musicologists compiled an amazing collection of folk music. Other WPA programs included the Theatre Project, which produced a live running commentary on everyday affairs; and the Art Project, which decorated the nation's libraries and post offices with murals of muscular workmen, bountiful wheat fields, and massive machinery. </a:t>
            </a:r>
          </a:p>
          <a:p>
            <a:pPr>
              <a:lnSpc>
                <a:spcPct val="80000"/>
              </a:lnSpc>
            </a:pPr>
            <a:r>
              <a:rPr lang="en-US" sz="800"/>
              <a:t>Valuable in their own right, the WPA's cultural programs had the added benefit of providing work for thousands of writers, artists, actors, and other creative people. In addition, these programs established the precedent of federal support to the arts and humanities, laying the groundwork for future federal programs to promote the life of the mind in the United States. </a:t>
            </a:r>
          </a:p>
          <a:p>
            <a:pPr>
              <a:lnSpc>
                <a:spcPct val="80000"/>
              </a:lnSpc>
            </a:pPr>
            <a:r>
              <a:rPr lang="en-US" sz="800"/>
              <a:t>In 1939, a Gallup Poll asked Americans what they liked best and what they liked worst about Franklin Delano Roosevelt's New Deal. The answer to both questions was: </a:t>
            </a:r>
            <a:r>
              <a:rPr lang="ja-JP" altLang="en-US" sz="800">
                <a:latin typeface="Arial"/>
              </a:rPr>
              <a:t>“</a:t>
            </a:r>
            <a:r>
              <a:rPr lang="en-US" sz="800"/>
              <a:t>the WPA, the Works Projects Administration.</a:t>
            </a:r>
            <a:r>
              <a:rPr lang="ja-JP" altLang="en-US" sz="800">
                <a:latin typeface="Arial"/>
              </a:rPr>
              <a:t>”</a:t>
            </a:r>
            <a:r>
              <a:rPr lang="en-US" sz="800"/>
              <a:t> </a:t>
            </a:r>
          </a:p>
          <a:p>
            <a:pPr>
              <a:lnSpc>
                <a:spcPct val="80000"/>
              </a:lnSpc>
            </a:pPr>
            <a:r>
              <a:rPr lang="en-US" sz="800"/>
              <a:t>Work crews were criticized for spending days moving leaf piles from one side of the street to the other. Unions went on strike to protest the program's refusal to pay wages equal to those of the private sector. President Ronald Reagan, a staunch critic of large-scale government programs, was one of the WPA's defenders, however. "Some people," he said, "have called it boondoggle and everything else. But having lived through that era and seen it, no, it was probably one of the social programs that was most practical in those New Deal days." </a:t>
            </a:r>
          </a:p>
          <a:p>
            <a:pPr>
              <a:lnSpc>
                <a:spcPct val="80000"/>
              </a:lnSpc>
            </a:pPr>
            <a:r>
              <a:rPr lang="en-US" sz="800"/>
              <a:t>Approximately five percent of its budget was devoted to the arts. WPA alumni include writers Saul Bellow, John Cheever, Ralph Ellison, and Richard Wright, the artist Jackson Pollack, and actor and director Orson Welles. </a:t>
            </a:r>
          </a:p>
          <a:p>
            <a:pPr>
              <a:lnSpc>
                <a:spcPct val="80000"/>
              </a:lnSpc>
            </a:pPr>
            <a:r>
              <a:rPr lang="en-US" sz="800"/>
              <a:t>The WPA was not especially efficient. In Washington, D.C., construction costs typically ran three-to-four times the cost of private work. Although, this was intentional. The WPA avoided cost-saving machinery in order to hire more workers. At its peak, the WPA spent $2.2 billion a year, or approximately $30 billion annually in current dollars.</a:t>
            </a:r>
          </a:p>
          <a:p>
            <a:pPr>
              <a:lnSpc>
                <a:spcPct val="80000"/>
              </a:lnSpc>
            </a:pPr>
            <a:r>
              <a:rPr lang="en-US" sz="800" b="1"/>
              <a:t>The Works Progress Administration</a:t>
            </a:r>
            <a:endParaRPr lang="en-US" sz="800"/>
          </a:p>
          <a:p>
            <a:pPr>
              <a:lnSpc>
                <a:spcPct val="80000"/>
              </a:lnSpc>
            </a:pPr>
            <a:r>
              <a:rPr lang="en-US" sz="800"/>
              <a:t>The first major legislation that Roosevelt and Congress passed in the Second New Deal—in response to the critics—was the Works Progress Administration (WPA). Created in 1935, the WPA was an effort to appease the </a:t>
            </a:r>
            <a:r>
              <a:rPr lang="ja-JP" altLang="en-US" sz="800">
                <a:latin typeface="Arial"/>
              </a:rPr>
              <a:t>“</a:t>
            </a:r>
            <a:r>
              <a:rPr lang="en-US" sz="800"/>
              <a:t>Longites</a:t>
            </a:r>
            <a:r>
              <a:rPr lang="ja-JP" altLang="en-US" sz="800">
                <a:latin typeface="Arial"/>
              </a:rPr>
              <a:t>”</a:t>
            </a:r>
            <a:r>
              <a:rPr lang="en-US" sz="800"/>
              <a:t> who clamored for more direct assistance from the federal government. The WPA was similar to the Public Works Administration of the First New Deal, this time hiring nearly 10 million Americans to construct new public buildings, roads, and bridges. </a:t>
            </a:r>
          </a:p>
          <a:p>
            <a:pPr>
              <a:lnSpc>
                <a:spcPct val="80000"/>
              </a:lnSpc>
            </a:pPr>
            <a:endParaRPr lang="en-US" sz="800"/>
          </a:p>
          <a:p>
            <a:pPr>
              <a:lnSpc>
                <a:spcPct val="80000"/>
              </a:lnSpc>
            </a:pPr>
            <a:endParaRPr lang="en-US" sz="8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741BB9-8AC9-2649-8734-538A08B26494}" type="slidenum">
              <a:rPr lang="en-US"/>
              <a:pPr/>
              <a:t>31</a:t>
            </a:fld>
            <a:endParaRPr lang="en-US"/>
          </a:p>
        </p:txBody>
      </p:sp>
      <p:sp>
        <p:nvSpPr>
          <p:cNvPr id="71682" name="Rectangle 2"/>
          <p:cNvSpPr>
            <a:spLocks noGrp="1" noChangeArrowheads="1"/>
          </p:cNvSpPr>
          <p:nvPr>
            <p:ph type="body" idx="1"/>
          </p:nvPr>
        </p:nvSpPr>
        <p:spPr>
          <a:xfrm>
            <a:off x="914400" y="4343400"/>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p>
        </p:txBody>
      </p:sp>
      <p:sp>
        <p:nvSpPr>
          <p:cNvPr id="71683" name="Rectangle 3"/>
          <p:cNvSpPr>
            <a:spLocks noGrp="1" noRot="1" noChangeAspect="1" noChangeArrowheads="1" noTextEdit="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C471CA-E4DD-5846-B114-E9DCCA82C9D3}" type="slidenum">
              <a:rPr lang="en-US"/>
              <a:pPr/>
              <a:t>33</a:t>
            </a:fld>
            <a:endParaRPr lang="en-US"/>
          </a:p>
        </p:txBody>
      </p:sp>
      <p:sp>
        <p:nvSpPr>
          <p:cNvPr id="74754" name="Rectangle 2"/>
          <p:cNvSpPr>
            <a:spLocks noGrp="1" noChangeArrowheads="1"/>
          </p:cNvSpPr>
          <p:nvPr>
            <p:ph type="body" idx="1"/>
          </p:nvPr>
        </p:nvSpPr>
        <p:spPr>
          <a:xfrm>
            <a:off x="914400" y="4343400"/>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p>
        </p:txBody>
      </p:sp>
      <p:sp>
        <p:nvSpPr>
          <p:cNvPr id="74755" name="Rectangle 3"/>
          <p:cNvSpPr>
            <a:spLocks noGrp="1" noRot="1" noChangeAspect="1" noChangeArrowheads="1" noTextEdit="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4119B2-6319-AC48-8B72-FDE1392852BD}" type="slidenum">
              <a:rPr lang="en-US"/>
              <a:pPr/>
              <a:t>34</a:t>
            </a:fld>
            <a:endParaRPr lang="en-US"/>
          </a:p>
        </p:txBody>
      </p:sp>
      <p:sp>
        <p:nvSpPr>
          <p:cNvPr id="161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1795" name="Rectangle 3"/>
          <p:cNvSpPr>
            <a:spLocks noGrp="1" noChangeArrowheads="1"/>
          </p:cNvSpPr>
          <p:nvPr>
            <p:ph type="body" idx="1"/>
          </p:nvPr>
        </p:nvSpPr>
        <p:spPr/>
        <p:txBody>
          <a:bodyPr/>
          <a:lstStyle/>
          <a:p>
            <a:pPr>
              <a:lnSpc>
                <a:spcPct val="80000"/>
              </a:lnSpc>
            </a:pPr>
            <a:r>
              <a:rPr lang="en-US" sz="800" dirty="0"/>
              <a:t>The New Deal did not end the Depression. Nor did it significantly redistribute income. It did, however, provide Americans with economic security that they had never known before. The New Deal legacies include unemployment insurance, old age insurance, and insured bank deposits. The Wagner Act reduced violence in labor relations. The Securities and Exchange Commission protected stock market investments of millions of small investors. The Federal Housing Administration and Fannie Mae enabled a majority of Americans to become homeowners. The New Deal's greatest legacy was a shift in government philosophy. As a result of the New Deal, Americans came to believe that the federal government has a responsibility to ensure the health of the nation's economy and the welfare of its citizens.</a:t>
            </a:r>
          </a:p>
          <a:p>
            <a:pPr>
              <a:lnSpc>
                <a:spcPct val="80000"/>
              </a:lnSpc>
            </a:pPr>
            <a:endParaRPr lang="en-US" sz="800" dirty="0"/>
          </a:p>
          <a:p>
            <a:pPr>
              <a:lnSpc>
                <a:spcPct val="80000"/>
              </a:lnSpc>
            </a:pPr>
            <a:r>
              <a:rPr lang="en-US" sz="800" dirty="0"/>
              <a:t>The New Deal represented a significant shift in political and </a:t>
            </a:r>
            <a:r>
              <a:rPr lang="en-US" sz="800" dirty="0">
                <a:hlinkClick r:id="rId3" tooltip="Domestic policy"/>
              </a:rPr>
              <a:t>domestic policy</a:t>
            </a:r>
            <a:r>
              <a:rPr lang="en-US" sz="800" dirty="0"/>
              <a:t> in the U.S., with its more lasting changes being increased government control over the </a:t>
            </a:r>
            <a:r>
              <a:rPr lang="en-US" sz="800" dirty="0">
                <a:hlinkClick r:id="rId4" tooltip="Economy"/>
              </a:rPr>
              <a:t>economy</a:t>
            </a:r>
            <a:r>
              <a:rPr lang="en-US" sz="800" dirty="0"/>
              <a:t> and </a:t>
            </a:r>
            <a:r>
              <a:rPr lang="en-US" sz="800" dirty="0">
                <a:hlinkClick r:id="rId5" tooltip="Money supply"/>
              </a:rPr>
              <a:t>money supply</a:t>
            </a:r>
            <a:r>
              <a:rPr lang="en-US" sz="800" dirty="0"/>
              <a:t>; intervention to control prices and agricultural production; the beginning of the federal </a:t>
            </a:r>
            <a:r>
              <a:rPr lang="en-US" sz="800" dirty="0">
                <a:hlinkClick r:id="rId6" tooltip="Welfare state"/>
              </a:rPr>
              <a:t>welfare state</a:t>
            </a:r>
            <a:r>
              <a:rPr lang="en-US" sz="800" dirty="0"/>
              <a:t>, and the rise of </a:t>
            </a:r>
            <a:r>
              <a:rPr lang="en-US" sz="800" dirty="0">
                <a:hlinkClick r:id="rId7" tooltip="Trade union"/>
              </a:rPr>
              <a:t>trade union</a:t>
            </a:r>
            <a:r>
              <a:rPr lang="en-US" sz="800" dirty="0"/>
              <a:t> organizations.  The success and effects of the New Deal still remain a source of controversy and debate amongst economists and historians. The historian </a:t>
            </a:r>
            <a:r>
              <a:rPr lang="en-US" sz="800" dirty="0">
                <a:hlinkClick r:id="rId8" tooltip="David M. Kennedy (historian)"/>
              </a:rPr>
              <a:t>David Kennedy</a:t>
            </a:r>
            <a:r>
              <a:rPr lang="en-US" sz="800" dirty="0"/>
              <a:t> comments that </a:t>
            </a:r>
            <a:r>
              <a:rPr lang="en-US" sz="800" i="1" dirty="0"/>
              <a:t>"debate about the New Deal's historical significance, its ideological identity, and its political, social, and economic consequences has ground on for more than half a century. </a:t>
            </a:r>
            <a:r>
              <a:rPr lang="en-US" sz="800" i="1" dirty="0" err="1"/>
              <a:t>Roosevelts</a:t>
            </a:r>
            <a:r>
              <a:rPr lang="en-US" sz="800" i="1" dirty="0"/>
              <a:t>' reforms have become an unavoidable touchstone of American political argument, a talisman invoked by all parties to legitimate or condemn as the occasion requires, an emblem and barometer of American attitudes towards government itself."</a:t>
            </a:r>
            <a:r>
              <a:rPr lang="en-US" sz="800" dirty="0"/>
              <a:t> </a:t>
            </a:r>
          </a:p>
          <a:p>
            <a:pPr>
              <a:lnSpc>
                <a:spcPct val="80000"/>
              </a:lnSpc>
            </a:pPr>
            <a:endParaRPr lang="en-US" sz="800" dirty="0"/>
          </a:p>
          <a:p>
            <a:pPr>
              <a:lnSpc>
                <a:spcPct val="80000"/>
              </a:lnSpc>
            </a:pPr>
            <a:r>
              <a:rPr lang="en-US" sz="800" b="1" dirty="0"/>
              <a:t>THE NEW DEAL: RELIEF</a:t>
            </a:r>
            <a:r>
              <a:rPr lang="en-US" sz="800" dirty="0"/>
              <a:t> </a:t>
            </a:r>
          </a:p>
          <a:p>
            <a:pPr>
              <a:lnSpc>
                <a:spcPct val="80000"/>
              </a:lnSpc>
            </a:pPr>
            <a:r>
              <a:rPr lang="en-US" sz="800" dirty="0"/>
              <a:t>BANK HOLIDAY: 6 March 1933 -- closed all banks; government then investigated banks and only those that were sound were allowed to reopen. </a:t>
            </a:r>
          </a:p>
          <a:p>
            <a:pPr>
              <a:lnSpc>
                <a:spcPct val="80000"/>
              </a:lnSpc>
            </a:pPr>
            <a:r>
              <a:rPr lang="en-US" sz="800" dirty="0"/>
              <a:t>FEDERAL EMERGENCY RELIEF ASSOCIATION [FERA]: 1933 -- gave direct relief in the form of money as aid to states and localities for distribution to needy. Ultimately FERA distributed about $3-billion in relief to 8 million families -- one-sixth of the population. </a:t>
            </a:r>
          </a:p>
          <a:p>
            <a:pPr>
              <a:lnSpc>
                <a:spcPct val="80000"/>
              </a:lnSpc>
            </a:pPr>
            <a:r>
              <a:rPr lang="en-US" sz="800" dirty="0"/>
              <a:t>CIVIL WORKS ADMINISTRATION [CWA]: Money to states to build 225,000 miles of roads, 30,000 schools, and 3,700 playing fields and athletic grounds. </a:t>
            </a:r>
          </a:p>
          <a:p>
            <a:pPr>
              <a:lnSpc>
                <a:spcPct val="80000"/>
              </a:lnSpc>
            </a:pPr>
            <a:r>
              <a:rPr lang="en-US" sz="800" dirty="0"/>
              <a:t>PUBLIC WORKS ADMINISTRATION [PWA]: Loans to private industry to build public works such as dams, ports, bridges, sewage plants, government buildings, power plants, airports, hospitals, and other useful projects. </a:t>
            </a:r>
          </a:p>
          <a:p>
            <a:pPr>
              <a:lnSpc>
                <a:spcPct val="80000"/>
              </a:lnSpc>
            </a:pPr>
            <a:r>
              <a:rPr lang="en-US" sz="800" dirty="0"/>
              <a:t>FARM CREDIT ASSOCIATION [FCA]: 1933 -- helped the 40% of farms that were mortgaged by providing low-interest loans (2.25% per year) through a Federal Land Bank for 50-year terms. </a:t>
            </a:r>
          </a:p>
          <a:p>
            <a:pPr>
              <a:lnSpc>
                <a:spcPct val="80000"/>
              </a:lnSpc>
            </a:pPr>
            <a:r>
              <a:rPr lang="en-US" sz="800" dirty="0"/>
              <a:t>CIVILIAN CONSERVATION CORPS [CCC]: 1933 -- provided jobs and relocation for young men (18-25) in rural settings under direction of U.S. Army. CCC workers built public parks, cut fire trails, planted trees, built small dams, helped with flood control, reclaimed ruined land, drained swamps, and helped with conservation. </a:t>
            </a:r>
          </a:p>
          <a:p>
            <a:pPr>
              <a:lnSpc>
                <a:spcPct val="80000"/>
              </a:lnSpc>
            </a:pPr>
            <a:r>
              <a:rPr lang="en-US" sz="800" dirty="0"/>
              <a:t>HOMEOWNERS' LOAN CORPORATION [HOLC]: 1933 -- lowered mortgages to stop foreclosures</a:t>
            </a:r>
          </a:p>
          <a:p>
            <a:pPr>
              <a:lnSpc>
                <a:spcPct val="80000"/>
              </a:lnSpc>
            </a:pPr>
            <a:endParaRPr lang="en-US" sz="800" dirty="0"/>
          </a:p>
          <a:p>
            <a:pPr>
              <a:lnSpc>
                <a:spcPct val="80000"/>
              </a:lnSpc>
            </a:pPr>
            <a:r>
              <a:rPr lang="en-US" sz="800" b="1" dirty="0"/>
              <a:t>The Three </a:t>
            </a:r>
            <a:r>
              <a:rPr lang="en-US" sz="800" b="1" dirty="0" err="1"/>
              <a:t>Rs</a:t>
            </a:r>
            <a:r>
              <a:rPr lang="en-US" sz="800" b="1" dirty="0"/>
              <a:t> and Their Legacy</a:t>
            </a:r>
            <a:endParaRPr lang="en-US" sz="800" dirty="0"/>
          </a:p>
          <a:p>
            <a:pPr>
              <a:lnSpc>
                <a:spcPct val="80000"/>
              </a:lnSpc>
            </a:pPr>
            <a:r>
              <a:rPr lang="en-US" sz="800" dirty="0"/>
              <a:t>Although the New Deal sometimes comes across as a cohesive package, much of the individual legislation passed during the First Hundred Days was conceived on the fly. So many special interest groups, such as big business and organized labor, were hounding the government for change that Roosevelt and Congress often felt they were being pulled in opposite directions.</a:t>
            </a:r>
          </a:p>
          <a:p>
            <a:pPr>
              <a:lnSpc>
                <a:spcPct val="80000"/>
              </a:lnSpc>
            </a:pPr>
            <a:r>
              <a:rPr lang="en-US" sz="800" dirty="0"/>
              <a:t>Nevertheless, the New Deal policies did much to get Americans back on their feet. They not only provided relief, recovery, and reform but also drastically changed the federal government</a:t>
            </a:r>
            <a:r>
              <a:rPr lang="ja-JP" altLang="en-US" sz="800" dirty="0">
                <a:latin typeface="Arial"/>
              </a:rPr>
              <a:t>’</a:t>
            </a:r>
            <a:r>
              <a:rPr lang="en-US" sz="800" dirty="0"/>
              <a:t>s role in politics and society. Roosevelt</a:t>
            </a:r>
            <a:r>
              <a:rPr lang="ja-JP" altLang="en-US" sz="800" dirty="0">
                <a:latin typeface="Arial"/>
              </a:rPr>
              <a:t>’</a:t>
            </a:r>
            <a:r>
              <a:rPr lang="en-US" sz="800" dirty="0"/>
              <a:t>s successful application of Keynes</a:t>
            </a:r>
            <a:r>
              <a:rPr lang="ja-JP" altLang="en-US" sz="800" dirty="0">
                <a:latin typeface="Arial"/>
              </a:rPr>
              <a:t>’</a:t>
            </a:r>
            <a:r>
              <a:rPr lang="en-US" sz="800" dirty="0"/>
              <a:t>s economic theories transformed the Democrats into social welfare advocates. Even decades after the Great Depression, Democratic politicians would continue fighting for more government intervention in the economy, redistribution of wealth, and aid for the neediest.</a:t>
            </a:r>
            <a:endParaRPr lang="en-US" sz="800" b="1" dirty="0"/>
          </a:p>
          <a:p>
            <a:pPr>
              <a:lnSpc>
                <a:spcPct val="80000"/>
              </a:lnSpc>
            </a:pPr>
            <a:r>
              <a:rPr lang="en-US" sz="800" b="1" dirty="0"/>
              <a:t>Relief</a:t>
            </a:r>
            <a:endParaRPr lang="en-US" sz="800" dirty="0"/>
          </a:p>
          <a:p>
            <a:pPr>
              <a:lnSpc>
                <a:spcPct val="80000"/>
              </a:lnSpc>
            </a:pPr>
            <a:r>
              <a:rPr lang="en-US" sz="800" dirty="0"/>
              <a:t>Much of the legislation that the Hundred Days Congress drafted doled out immediate relief for the American people that President Hoover and the Republicans had failed to provide. The Federal Emergency Relief Administration</a:t>
            </a:r>
            <a:r>
              <a:rPr lang="ja-JP" altLang="en-US" sz="800" dirty="0">
                <a:latin typeface="Arial"/>
              </a:rPr>
              <a:t>’</a:t>
            </a:r>
            <a:r>
              <a:rPr lang="en-US" sz="800" dirty="0"/>
              <a:t>s relief assistance, for example, provided millions of Americans with enough money to make ends meet. The Civil Works Administration put the unemployed to work, and the Agricultural Adjustment Administration, the Tennessee Valley Authority, the National Recovery Administration, and the Public Works Administration kept millions of others alive as well. Americans were so relieved by the federal government</a:t>
            </a:r>
            <a:r>
              <a:rPr lang="ja-JP" altLang="en-US" sz="800" dirty="0">
                <a:latin typeface="Arial"/>
              </a:rPr>
              <a:t>’</a:t>
            </a:r>
            <a:r>
              <a:rPr lang="en-US" sz="800" dirty="0"/>
              <a:t>s quick action that many became die-hard Democrats and Roosevelt fans. The president</a:t>
            </a:r>
            <a:r>
              <a:rPr lang="ja-JP" altLang="en-US" sz="800" dirty="0">
                <a:latin typeface="Arial"/>
              </a:rPr>
              <a:t>’</a:t>
            </a:r>
            <a:r>
              <a:rPr lang="en-US" sz="800" dirty="0"/>
              <a:t>s optimism and can-do attitude, combined with the success of his immediate relief programs, made him almost politically untouchable during his first term.</a:t>
            </a:r>
            <a:endParaRPr lang="en-US" sz="800" b="1" dirty="0"/>
          </a:p>
          <a:p>
            <a:pPr>
              <a:lnSpc>
                <a:spcPct val="80000"/>
              </a:lnSpc>
            </a:pPr>
            <a:r>
              <a:rPr lang="en-US" sz="800" b="1" dirty="0"/>
              <a:t>Recovery</a:t>
            </a:r>
            <a:endParaRPr lang="en-US" sz="800" dirty="0"/>
          </a:p>
          <a:p>
            <a:pPr>
              <a:lnSpc>
                <a:spcPct val="80000"/>
              </a:lnSpc>
            </a:pPr>
            <a:r>
              <a:rPr lang="en-US" sz="800" dirty="0"/>
              <a:t>Many of the same programs designed to provide immediate relief were also geared toward long-term economic recovery. The Civilian Conservation Corps and the Public Works Administration put millions of men to work not only to keep them employed but also to improve the national infrastructure. When the United States finally emerged from the Great Depression during World War II, it had hundreds of new roads and public buildings, widespread electrical power, and replenished resources for industry. </a:t>
            </a:r>
            <a:endParaRPr lang="en-US" sz="800" b="1" dirty="0"/>
          </a:p>
          <a:p>
            <a:pPr>
              <a:lnSpc>
                <a:spcPct val="80000"/>
              </a:lnSpc>
            </a:pPr>
            <a:r>
              <a:rPr lang="en-US" sz="800" b="1" dirty="0"/>
              <a:t>Reform</a:t>
            </a:r>
            <a:endParaRPr lang="en-US" sz="800" dirty="0"/>
          </a:p>
          <a:p>
            <a:pPr>
              <a:lnSpc>
                <a:spcPct val="80000"/>
              </a:lnSpc>
            </a:pPr>
            <a:r>
              <a:rPr lang="en-US" sz="800" dirty="0"/>
              <a:t>The third goal of the New Deal policies was to reform the banking and financial sector of the economy to curb bad lending practices, poor trading techniques, and corruption. The president</a:t>
            </a:r>
            <a:r>
              <a:rPr lang="ja-JP" altLang="en-US" sz="800" dirty="0">
                <a:latin typeface="Arial"/>
              </a:rPr>
              <a:t>’</a:t>
            </a:r>
            <a:r>
              <a:rPr lang="en-US" sz="800" dirty="0"/>
              <a:t>s decision to take the country off the gold standard proved to be a smart move because it boosted people</a:t>
            </a:r>
            <a:r>
              <a:rPr lang="ja-JP" altLang="en-US" sz="800" dirty="0">
                <a:latin typeface="Arial"/>
              </a:rPr>
              <a:t>’</a:t>
            </a:r>
            <a:r>
              <a:rPr lang="en-US" sz="800" dirty="0"/>
              <a:t>s confidence in the U.S. dollar. The Federal Deposit Insurance Corporation, created under the Glass-</a:t>
            </a:r>
            <a:r>
              <a:rPr lang="en-US" sz="800" dirty="0" err="1"/>
              <a:t>Steagall</a:t>
            </a:r>
            <a:r>
              <a:rPr lang="en-US" sz="800" dirty="0"/>
              <a:t> Act, eliminated untrustworthy banks that had plagued the country for more than a century. Once Americans became confident that their funds would be safe, the number of bank deposits surged. Likewise, the Securities and Exchange Commission in 1934, which weeded out bad investment habits, gave Americans more confidence in the stock market.</a:t>
            </a:r>
          </a:p>
          <a:p>
            <a:pPr>
              <a:lnSpc>
                <a:spcPct val="80000"/>
              </a:lnSpc>
            </a:pPr>
            <a:endParaRPr lang="en-US" sz="8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CEE9B6-4491-184F-9451-848938767729}" type="slidenum">
              <a:rPr lang="en-US"/>
              <a:pPr/>
              <a:t>5</a:t>
            </a:fld>
            <a:endParaRPr lang="en-US"/>
          </a:p>
        </p:txBody>
      </p:sp>
      <p:sp>
        <p:nvSpPr>
          <p:cNvPr id="9218" name="Rectangle 2"/>
          <p:cNvSpPr>
            <a:spLocks noGrp="1" noChangeArrowheads="1"/>
          </p:cNvSpPr>
          <p:nvPr>
            <p:ph type="body" idx="1"/>
          </p:nvPr>
        </p:nvSpPr>
        <p:spPr>
          <a:xfrm>
            <a:off x="914400" y="4343400"/>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p>
        </p:txBody>
      </p:sp>
      <p:sp>
        <p:nvSpPr>
          <p:cNvPr id="9219" name="Rectangle 3"/>
          <p:cNvSpPr>
            <a:spLocks noGrp="1" noRot="1" noChangeAspect="1" noChangeArrowheads="1" noTextEdit="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1C5E71-F2CA-B145-BE4E-8AB299970CEC}" type="slidenum">
              <a:rPr lang="en-US"/>
              <a:pPr/>
              <a:t>8</a:t>
            </a:fld>
            <a:endParaRPr lang="en-US"/>
          </a:p>
        </p:txBody>
      </p:sp>
      <p:sp>
        <p:nvSpPr>
          <p:cNvPr id="117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7763" name="Rectangle 3"/>
          <p:cNvSpPr>
            <a:spLocks noGrp="1" noChangeArrowheads="1"/>
          </p:cNvSpPr>
          <p:nvPr>
            <p:ph type="body" idx="1"/>
          </p:nvPr>
        </p:nvSpPr>
        <p:spPr/>
        <p:txBody>
          <a:bodyPr/>
          <a:lstStyle/>
          <a:p>
            <a:r>
              <a:rPr lang="en-US"/>
              <a:t>Woody Guthrie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9B008F-0537-824B-8D07-19C9CDA78C90}" type="slidenum">
              <a:rPr lang="en-US">
                <a:solidFill>
                  <a:prstClr val="black"/>
                </a:solidFill>
              </a:rPr>
              <a:pPr/>
              <a:t>9</a:t>
            </a:fld>
            <a:endParaRPr lang="en-US">
              <a:solidFill>
                <a:prstClr val="black"/>
              </a:solidFill>
            </a:endParaRPr>
          </a:p>
        </p:txBody>
      </p:sp>
      <p:sp>
        <p:nvSpPr>
          <p:cNvPr id="13314" name="Rectangle 2"/>
          <p:cNvSpPr>
            <a:spLocks noGrp="1" noChangeArrowheads="1"/>
          </p:cNvSpPr>
          <p:nvPr>
            <p:ph type="body" idx="1"/>
          </p:nvPr>
        </p:nvSpPr>
        <p:spPr>
          <a:xfrm>
            <a:off x="914400" y="4343400"/>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p>
        </p:txBody>
      </p:sp>
      <p:sp>
        <p:nvSpPr>
          <p:cNvPr id="13315" name="Rectangle 3"/>
          <p:cNvSpPr>
            <a:spLocks noGrp="1" noRot="1" noChangeAspect="1" noChangeArrowheads="1" noTextEdit="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27E7F3-A59D-DA44-AABC-C94BEFA1E52F}" type="slidenum">
              <a:rPr lang="en-US"/>
              <a:pPr/>
              <a:t>11</a:t>
            </a:fld>
            <a:endParaRPr lang="en-US"/>
          </a:p>
        </p:txBody>
      </p:sp>
      <p:sp>
        <p:nvSpPr>
          <p:cNvPr id="18434"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8435" name="Rectangle 3"/>
          <p:cNvSpPr>
            <a:spLocks noGrp="1" noChangeArrowheads="1"/>
          </p:cNvSpPr>
          <p:nvPr>
            <p:ph type="body" idx="1"/>
          </p:nvPr>
        </p:nvSpPr>
        <p:spPr>
          <a:xfrm>
            <a:off x="914400" y="4343400"/>
            <a:ext cx="5029200" cy="4114800"/>
          </a:xfrm>
        </p:spPr>
        <p:txBody>
          <a:bodyPr/>
          <a:lstStyle/>
          <a:p>
            <a:r>
              <a:rPr lang="en-US" b="1"/>
              <a:t>The First Hundred Days</a:t>
            </a:r>
            <a:endParaRPr lang="en-US"/>
          </a:p>
          <a:p>
            <a:r>
              <a:rPr lang="en-US"/>
              <a:t>Americans voted for Franklin Delano Roosevelt in 1932 on the assumption that the Democrats would dole out more federal assistance than Hoover and the Republicans had. Indeed, immediately after taking the oath of office, FDR set out to provide relief, recovery, and reform in his bundle of programs known as the New Deal.</a:t>
            </a:r>
          </a:p>
          <a:p>
            <a:r>
              <a:rPr lang="en-US"/>
              <a:t>Roosevelt drew much of his inspiration for the New Deal from the writings of British economist John Maynard Keynes, who believed that a government</a:t>
            </a:r>
            <a:r>
              <a:rPr lang="ja-JP" altLang="en-US">
                <a:latin typeface="Arial"/>
              </a:rPr>
              <a:t>’</a:t>
            </a:r>
            <a:r>
              <a:rPr lang="en-US"/>
              <a:t>s deficit spending could prime the economic pump and jump-start the economy. With the support of a panicked Democratic Congress, Roosevelt created most of the </a:t>
            </a:r>
            <a:r>
              <a:rPr lang="ja-JP" altLang="en-US">
                <a:latin typeface="Arial"/>
              </a:rPr>
              <a:t>“</a:t>
            </a:r>
            <a:r>
              <a:rPr lang="en-US"/>
              <a:t>alphabet agencies</a:t>
            </a:r>
            <a:r>
              <a:rPr lang="ja-JP" altLang="en-US">
                <a:latin typeface="Arial"/>
              </a:rPr>
              <a:t>”</a:t>
            </a:r>
            <a:r>
              <a:rPr lang="en-US"/>
              <a:t> of the First New Deal within his landmark First Hundred Days in office.</a:t>
            </a:r>
            <a:endParaRPr lang="en-US" b="1"/>
          </a:p>
          <a:p>
            <a:r>
              <a:rPr lang="en-US" b="1"/>
              <a:t>The Banking Acts </a:t>
            </a:r>
            <a:endParaRPr lang="en-US"/>
          </a:p>
          <a:p>
            <a:r>
              <a:rPr lang="en-US"/>
              <a:t>On March 6, 1933, two days after becoming president, Roosevelt declared a five-day national bank holiday to close banks temporarily. During Hoover</a:t>
            </a:r>
            <a:r>
              <a:rPr lang="ja-JP" altLang="en-US">
                <a:latin typeface="Arial"/>
              </a:rPr>
              <a:t>’</a:t>
            </a:r>
            <a:r>
              <a:rPr lang="en-US"/>
              <a:t>s presidency, roughly 1,500 banks had closed each year, and FDR hoped that a short break would give the surviving banks time to reopen on more solid footing. Several days later, Congress passed the Emergency Banking Relief Act, which gave Roosevelt the power to regulate banking transactions and foreign exchange.</a:t>
            </a:r>
          </a:p>
          <a:p>
            <a:r>
              <a:rPr lang="en-US"/>
              <a:t>Several months later, Congress passed the Glass-Steagall Banking Reform Act to protect savings deposits. The act, in turn, created the Federal Deposit Insurance Corporation (FDIC), which insured an individual</a:t>
            </a:r>
            <a:r>
              <a:rPr lang="ja-JP" altLang="en-US">
                <a:latin typeface="Arial"/>
              </a:rPr>
              <a:t>’</a:t>
            </a:r>
            <a:r>
              <a:rPr lang="en-US"/>
              <a:t>s savings of up to $5,000 (today, it insures deposits of up to $100,000). The act also regulated lending policies and forbade banks from investing in the stock market. After the banking crisis was resolved, Roosevelt aired the first of his </a:t>
            </a:r>
            <a:r>
              <a:rPr lang="ja-JP" altLang="en-US">
                <a:latin typeface="Arial"/>
              </a:rPr>
              <a:t>“</a:t>
            </a:r>
            <a:r>
              <a:rPr lang="en-US"/>
              <a:t>fireside chats</a:t>
            </a:r>
            <a:r>
              <a:rPr lang="ja-JP" altLang="en-US">
                <a:latin typeface="Arial"/>
              </a:rPr>
              <a:t>”</a:t>
            </a:r>
            <a:r>
              <a:rPr lang="en-US"/>
              <a:t> to over 50 million radio listeners, encouraging Americans to redeposit their money in the newly opened banks.</a:t>
            </a:r>
          </a:p>
          <a:p>
            <a:r>
              <a:rPr lang="en-US"/>
              <a:t>The president quickly pushed ahead on other fronts. The Federal Emergency Relief Act pumped $500 million into state-run welfare programs. The Homeowners Loan Act provided the first federal mortgage financing and loan guarantees. By the end of Roosevelt's first term, the Homeowners Loan Act provided more than 1 million loans totaling $3 billion. The Glass-Steagall Act provided a federal guarantee of all bank deposits under $5,000, separated commercial and investment banking, and strengthened the Federal Reserve's ability to stabilize the economy. </a:t>
            </a:r>
          </a:p>
          <a:p>
            <a:r>
              <a:rPr lang="en-US"/>
              <a:t>In addition, Roosevelt took the nation off the gold standard, devalued the dollar, and ordered the Federal Reserve System to ease credit. Other important laws passed during the 100 days included the Agricultural Adjustment Act--the nation's first system of agricultural price and production supports; the National Industrial Recovery Act--the first major attempt to plan and regulate the economy; and the Tennessee Valley Authority Act--the first direct government involvement in energy production.</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678050-2260-C84E-AE8B-E08172F33F3D}" type="slidenum">
              <a:rPr lang="en-US"/>
              <a:pPr/>
              <a:t>13</a:t>
            </a:fld>
            <a:endParaRPr lang="en-US"/>
          </a:p>
        </p:txBody>
      </p:sp>
      <p:sp>
        <p:nvSpPr>
          <p:cNvPr id="125954" name="Rectangle 2"/>
          <p:cNvSpPr>
            <a:spLocks noGrp="1" noChangeArrowheads="1"/>
          </p:cNvSpPr>
          <p:nvPr>
            <p:ph type="body" idx="1"/>
          </p:nvPr>
        </p:nvSpPr>
        <p:spPr>
          <a:xfrm>
            <a:off x="914400" y="4343400"/>
            <a:ext cx="5029200" cy="4114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b="1"/>
              <a:t>The Federal Emergency Relief Administration</a:t>
            </a:r>
            <a:endParaRPr lang="en-US"/>
          </a:p>
          <a:p>
            <a:r>
              <a:rPr lang="en-US"/>
              <a:t>The </a:t>
            </a:r>
            <a:r>
              <a:rPr lang="ja-JP" altLang="en-US">
                <a:latin typeface="Arial"/>
              </a:rPr>
              <a:t>“</a:t>
            </a:r>
            <a:r>
              <a:rPr lang="en-US"/>
              <a:t>Hundred Days Congress</a:t>
            </a:r>
            <a:r>
              <a:rPr lang="ja-JP" altLang="en-US">
                <a:latin typeface="Arial"/>
              </a:rPr>
              <a:t>”</a:t>
            </a:r>
            <a:r>
              <a:rPr lang="en-US"/>
              <a:t> also created the Federal Emergency Relief Administration (FERA), in May 1933, to dole out roughly $500 million to the states. About half of this money was earmarked to bail out bankrupt state and local governments. States matched the other half (three state dollars for every one federal dollar) and distributed it directly to the people. FERA also created the Civil Works Administration (CWA), which helped generate temporary labor for those most in need. </a:t>
            </a:r>
          </a:p>
        </p:txBody>
      </p:sp>
      <p:sp>
        <p:nvSpPr>
          <p:cNvPr id="125955" name="Rectangle 3"/>
          <p:cNvSpPr>
            <a:spLocks noGrp="1" noRot="1" noChangeAspect="1" noChangeArrowheads="1" noTextEdit="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BD2629-8E86-5F42-B6D0-96CBE340EA8A}" type="slidenum">
              <a:rPr lang="en-US"/>
              <a:pPr/>
              <a:t>14</a:t>
            </a:fld>
            <a:endParaRPr lang="en-US"/>
          </a:p>
        </p:txBody>
      </p:sp>
      <p:sp>
        <p:nvSpPr>
          <p:cNvPr id="81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1923" name="Rectangle 3"/>
          <p:cNvSpPr>
            <a:spLocks noGrp="1" noChangeArrowheads="1"/>
          </p:cNvSpPr>
          <p:nvPr>
            <p:ph type="body" idx="1"/>
          </p:nvPr>
        </p:nvSpPr>
        <p:spPr/>
        <p:txBody>
          <a:bodyPr/>
          <a:lstStyle/>
          <a:p>
            <a:r>
              <a:rPr lang="en-US" b="1"/>
              <a:t>The Civilian Conservation Corps</a:t>
            </a:r>
          </a:p>
          <a:p>
            <a:r>
              <a:rPr lang="en-US"/>
              <a:t>In March 1933, Congress created the Civilian Conservation Corps (CCC), which hired unemployed young men to work on environmental conservation projects throughout the country. For a wage of thirty dollars a month, men worked on flood control and reforestation projects, helped improve national parks, and built many public roads. Approximately 3 million men worked in CCC camps during the program</a:t>
            </a:r>
            <a:r>
              <a:rPr lang="ja-JP" altLang="en-US">
                <a:latin typeface="Arial"/>
              </a:rPr>
              <a:t>’</a:t>
            </a:r>
            <a:r>
              <a:rPr lang="en-US"/>
              <a:t>s nine-year existence.</a:t>
            </a:r>
          </a:p>
          <a:p>
            <a:r>
              <a:rPr lang="en-US" b="1"/>
              <a:t>The Agricultural Adjustment Administration</a:t>
            </a:r>
            <a:endParaRPr lang="en-US"/>
          </a:p>
          <a:p>
            <a:r>
              <a:rPr lang="en-US"/>
              <a:t>Roosevelt also encouraged the creation of the Agricultural Adjustment Administration (AAA) to assist America</a:t>
            </a:r>
            <a:r>
              <a:rPr lang="ja-JP" altLang="en-US">
                <a:latin typeface="Arial"/>
              </a:rPr>
              <a:t>’</a:t>
            </a:r>
            <a:r>
              <a:rPr lang="en-US"/>
              <a:t>s farmers. The AAA temporarily reset prices for farm commodities, including corn, wheat, rice, milk, cotton, and livestock, and then began subsidizing farmers to reduce production. Before the depression, many debt-ridden farmers had increased crop production in order to earn more money. Ironically, this increased production had led to overproduction, which flooded the market and drove prices down, forcing farmers to plant even more the next year in a never-ending cycle. The AAA, however, began paying farmers extra to plant less or destroy their surplus crops in order to raise prices again. Congress also passed the Farm Credit Act to provide loans to farmers in danger of bankruptcy.</a:t>
            </a:r>
          </a:p>
          <a:p>
            <a:r>
              <a:rPr lang="en-US"/>
              <a:t>The AAA was quite controversial, as many critics wondered why landowners rather than sharecroppers and tenant farmers were receiving federal aid. Indeed, some landowners who received aid unjustly used it to purchase farm equipment, which had the potential to eliminate farm owners</a:t>
            </a:r>
            <a:r>
              <a:rPr lang="ja-JP" altLang="en-US">
                <a:latin typeface="Arial"/>
              </a:rPr>
              <a:t>’</a:t>
            </a:r>
            <a:r>
              <a:rPr lang="en-US"/>
              <a:t> need for sharecroppers and tenant farmers entirely. Furthermore, many poorer and hungrier Americans were outraged that the government was paying farmers money to destroy perfectly edible crops in order to inflate prices. Despite these criticisms, however, the AAA did manage to raise prices to their pre–World War I highs.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A261FA-BC58-4341-A79F-19EB1898DE06}" type="slidenum">
              <a:rPr lang="en-US"/>
              <a:pPr/>
              <a:t>19</a:t>
            </a:fld>
            <a:endParaRPr lang="en-US"/>
          </a:p>
        </p:txBody>
      </p:sp>
      <p:sp>
        <p:nvSpPr>
          <p:cNvPr id="135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5171" name="Rectangle 3"/>
          <p:cNvSpPr>
            <a:spLocks noGrp="1" noChangeArrowheads="1"/>
          </p:cNvSpPr>
          <p:nvPr>
            <p:ph type="body" idx="1"/>
          </p:nvPr>
        </p:nvSpPr>
        <p:spPr/>
        <p:txBody>
          <a:bodyPr/>
          <a:lstStyle/>
          <a:p>
            <a:r>
              <a:rPr lang="en-US" b="1"/>
              <a:t>The National Industrial Recovery Act</a:t>
            </a:r>
            <a:endParaRPr lang="en-US"/>
          </a:p>
          <a:p>
            <a:r>
              <a:rPr lang="en-US"/>
              <a:t>The 1933 National Industrial Recovery Act was the federal government</a:t>
            </a:r>
            <a:r>
              <a:rPr lang="ja-JP" altLang="en-US">
                <a:latin typeface="Arial"/>
              </a:rPr>
              <a:t>’</a:t>
            </a:r>
            <a:r>
              <a:rPr lang="en-US"/>
              <a:t>s first attempt to revive the economy as a whole. The bill created the National Recovery Administration (NRA) to stimulate industrial production and improve competition by drafting corporate codes of conduct. The NRA also sought to limit production of consumer goods to drive up prices. Furthermore, the act helped set up the Public Works Administration (PWA) to construct public roads, bridges, and buildings. In accordance with Keynesian economic theories, Roosevelt believed that improving the public infrastructure would put more money into the economy.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2B11A3-1006-2B44-A9CF-F2172AA4F5A1}" type="slidenum">
              <a:rPr lang="en-US"/>
              <a:pPr/>
              <a:t>21</a:t>
            </a:fld>
            <a:endParaRPr lang="en-US"/>
          </a:p>
        </p:txBody>
      </p:sp>
      <p:sp>
        <p:nvSpPr>
          <p:cNvPr id="1361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6195" name="Rectangle 3"/>
          <p:cNvSpPr>
            <a:spLocks noGrp="1" noChangeArrowheads="1"/>
          </p:cNvSpPr>
          <p:nvPr>
            <p:ph type="body" idx="1"/>
          </p:nvPr>
        </p:nvSpPr>
        <p:spPr/>
        <p:txBody>
          <a:bodyPr/>
          <a:lstStyle/>
          <a:p>
            <a:r>
              <a:rPr lang="en-US" sz="1000" b="1"/>
              <a:t>The Tennessee Valley Authority</a:t>
            </a:r>
            <a:endParaRPr lang="en-US" sz="1000"/>
          </a:p>
          <a:p>
            <a:r>
              <a:rPr lang="en-US" sz="1000"/>
              <a:t>Congress also created the Tennessee Valley Authority (TVA), whose goal was to modernize and reduce unemployment in the Tennessee River valley, one of the poorest and hardest-hit regions in the country. The agency hired local workers to construct a series of dams and hydroelectric power plants, which brought cheap electricity to thousands of people. The public corporation also created affordable employee housing, manufactured cheap fertilizer, and drained thousands of acres for farming. The TVA, like the AAA, was highly controversial. Many conservatives claimed that government production of electricity was a mild form of socialism and that it disrupted market prices too much. Competing electric companies also attacked the TVA for selling cheaper electricity and lowering their profits. Still, the TVA had such a profound impact on the economy and quality of life in the Tennessee River valley region that the federal government initiated similar projects throughout the West and South. Within a decade, many major U.S. rivers were set up to produce hydroelectric power that provided both electricity and jobs. </a:t>
            </a:r>
          </a:p>
          <a:p>
            <a:r>
              <a:rPr lang="en-US" sz="1000" b="1"/>
              <a:t>Restructuring American Finance</a:t>
            </a:r>
            <a:endParaRPr lang="en-US" sz="1000"/>
          </a:p>
          <a:p>
            <a:r>
              <a:rPr lang="en-US" sz="1000"/>
              <a:t>Finally, Roosevelt also lobbied Congress to establish new regulations on the financial sector of the economy. After taking office, he took the country off the gold standard, which allowed citizens and foreign countries to exchange paper money for gold. To prevent people from hoarding the precious metal, the president also ordered all private gold stocks to be turned over to the U.S. Treasury in exchange for paper dollars. Congress also created the Securities and Exchange Commission (SEC) to regulate trading on Wall Street and curb the out-of-control speculation that had led to the Crash of 1929.</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315883-00D0-AD4F-9C66-AB10D662A44A}" type="datetimeFigureOut">
              <a:rPr lang="en-US" smtClean="0"/>
              <a:t>2/17/17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6C304-8B1D-BB49-B14C-1F972A148246}" type="slidenum">
              <a:rPr lang="en-US" smtClean="0"/>
              <a:t>‹#›</a:t>
            </a:fld>
            <a:endParaRPr lang="en-US"/>
          </a:p>
        </p:txBody>
      </p:sp>
    </p:spTree>
    <p:extLst>
      <p:ext uri="{BB962C8B-B14F-4D97-AF65-F5344CB8AC3E}">
        <p14:creationId xmlns:p14="http://schemas.microsoft.com/office/powerpoint/2010/main" val="1647412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315883-00D0-AD4F-9C66-AB10D662A44A}" type="datetimeFigureOut">
              <a:rPr lang="en-US" smtClean="0"/>
              <a:t>2/17/17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6C304-8B1D-BB49-B14C-1F972A148246}" type="slidenum">
              <a:rPr lang="en-US" smtClean="0"/>
              <a:t>‹#›</a:t>
            </a:fld>
            <a:endParaRPr lang="en-US"/>
          </a:p>
        </p:txBody>
      </p:sp>
    </p:spTree>
    <p:extLst>
      <p:ext uri="{BB962C8B-B14F-4D97-AF65-F5344CB8AC3E}">
        <p14:creationId xmlns:p14="http://schemas.microsoft.com/office/powerpoint/2010/main" val="53825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315883-00D0-AD4F-9C66-AB10D662A44A}" type="datetimeFigureOut">
              <a:rPr lang="en-US" smtClean="0"/>
              <a:t>2/17/17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6C304-8B1D-BB49-B14C-1F972A148246}" type="slidenum">
              <a:rPr lang="en-US" smtClean="0"/>
              <a:t>‹#›</a:t>
            </a:fld>
            <a:endParaRPr lang="en-US"/>
          </a:p>
        </p:txBody>
      </p:sp>
    </p:spTree>
    <p:extLst>
      <p:ext uri="{BB962C8B-B14F-4D97-AF65-F5344CB8AC3E}">
        <p14:creationId xmlns:p14="http://schemas.microsoft.com/office/powerpoint/2010/main" val="1491591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3175" y="2438400"/>
            <a:ext cx="9147175" cy="1063625"/>
            <a:chOff x="-2" y="1536"/>
            <a:chExt cx="5762" cy="670"/>
          </a:xfrm>
        </p:grpSpPr>
        <p:grpSp>
          <p:nvGrpSpPr>
            <p:cNvPr id="5123" name="Group 3"/>
            <p:cNvGrpSpPr>
              <a:grpSpLocks/>
            </p:cNvGrpSpPr>
            <p:nvPr/>
          </p:nvGrpSpPr>
          <p:grpSpPr bwMode="auto">
            <a:xfrm flipH="1">
              <a:off x="-2" y="1562"/>
              <a:ext cx="5762" cy="638"/>
              <a:chOff x="-2" y="1562"/>
              <a:chExt cx="5762" cy="638"/>
            </a:xfrm>
          </p:grpSpPr>
          <p:sp>
            <p:nvSpPr>
              <p:cNvPr id="5124" name="Freeform 4"/>
              <p:cNvSpPr>
                <a:spLocks/>
              </p:cNvSpPr>
              <p:nvPr/>
            </p:nvSpPr>
            <p:spPr bwMode="ltGray">
              <a:xfrm rot="-5400000">
                <a:off x="2559" y="-993"/>
                <a:ext cx="624" cy="5745"/>
              </a:xfrm>
              <a:custGeom>
                <a:avLst/>
                <a:gdLst>
                  <a:gd name="T0" fmla="*/ 0 w 1000"/>
                  <a:gd name="T1" fmla="*/ 0 h 720"/>
                  <a:gd name="T2" fmla="*/ 0 w 1000"/>
                  <a:gd name="T3" fmla="*/ 720 h 720"/>
                  <a:gd name="T4" fmla="*/ 1000 w 1000"/>
                  <a:gd name="T5" fmla="*/ 720 h 720"/>
                  <a:gd name="T6" fmla="*/ 1000 w 1000"/>
                  <a:gd name="T7" fmla="*/ 0 h 720"/>
                  <a:gd name="T8" fmla="*/ 0 w 1000"/>
                  <a:gd name="T9" fmla="*/ 0 h 720"/>
                </a:gdLst>
                <a:ahLst/>
                <a:cxnLst>
                  <a:cxn ang="0">
                    <a:pos x="T0" y="T1"/>
                  </a:cxn>
                  <a:cxn ang="0">
                    <a:pos x="T2" y="T3"/>
                  </a:cxn>
                  <a:cxn ang="0">
                    <a:pos x="T4" y="T5"/>
                  </a:cxn>
                  <a:cxn ang="0">
                    <a:pos x="T6" y="T7"/>
                  </a:cxn>
                  <a:cxn ang="0">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5125" name="Freeform 5"/>
              <p:cNvSpPr>
                <a:spLocks/>
              </p:cNvSpPr>
              <p:nvPr/>
            </p:nvSpPr>
            <p:spPr bwMode="ltGray">
              <a:xfrm rot="-5400000">
                <a:off x="1323"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5126" name="Freeform 6"/>
              <p:cNvSpPr>
                <a:spLocks/>
              </p:cNvSpPr>
              <p:nvPr/>
            </p:nvSpPr>
            <p:spPr bwMode="ltGray">
              <a:xfrm rot="-5400000">
                <a:off x="982"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5127" name="Freeform 7"/>
              <p:cNvSpPr>
                <a:spLocks/>
              </p:cNvSpPr>
              <p:nvPr/>
            </p:nvSpPr>
            <p:spPr bwMode="ltGray">
              <a:xfrm rot="-5400000">
                <a:off x="-57" y="1752"/>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5128" name="Freeform 8"/>
              <p:cNvSpPr>
                <a:spLocks/>
              </p:cNvSpPr>
              <p:nvPr/>
            </p:nvSpPr>
            <p:spPr bwMode="ltGray">
              <a:xfrm rot="-5400000">
                <a:off x="664" y="1733"/>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5129" name="Freeform 9"/>
              <p:cNvSpPr>
                <a:spLocks/>
              </p:cNvSpPr>
              <p:nvPr/>
            </p:nvSpPr>
            <p:spPr bwMode="ltGray">
              <a:xfrm rot="-5400000">
                <a:off x="442" y="1699"/>
                <a:ext cx="624" cy="362"/>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5130" name="Freeform 10"/>
              <p:cNvSpPr>
                <a:spLocks/>
              </p:cNvSpPr>
              <p:nvPr/>
            </p:nvSpPr>
            <p:spPr bwMode="ltGray">
              <a:xfrm rot="-5400000">
                <a:off x="156" y="1726"/>
                <a:ext cx="632" cy="315"/>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5131" name="Freeform 11"/>
              <p:cNvSpPr>
                <a:spLocks/>
              </p:cNvSpPr>
              <p:nvPr/>
            </p:nvSpPr>
            <p:spPr bwMode="ltGray">
              <a:xfrm rot="-5400000">
                <a:off x="3211" y="1664"/>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5132" name="Freeform 12"/>
              <p:cNvSpPr>
                <a:spLocks/>
              </p:cNvSpPr>
              <p:nvPr/>
            </p:nvSpPr>
            <p:spPr bwMode="ltGray">
              <a:xfrm rot="-5400000">
                <a:off x="2870" y="1664"/>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5133" name="Freeform 13"/>
              <p:cNvSpPr>
                <a:spLocks/>
              </p:cNvSpPr>
              <p:nvPr/>
            </p:nvSpPr>
            <p:spPr bwMode="ltGray">
              <a:xfrm rot="-5400000">
                <a:off x="1830"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5134" name="Freeform 14"/>
              <p:cNvSpPr>
                <a:spLocks/>
              </p:cNvSpPr>
              <p:nvPr/>
            </p:nvSpPr>
            <p:spPr bwMode="ltGray">
              <a:xfrm rot="-5400000">
                <a:off x="2551" y="1728"/>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5135" name="Freeform 15"/>
              <p:cNvSpPr>
                <a:spLocks/>
              </p:cNvSpPr>
              <p:nvPr/>
            </p:nvSpPr>
            <p:spPr bwMode="ltGray">
              <a:xfrm rot="-5400000">
                <a:off x="2330"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5136" name="Freeform 16"/>
              <p:cNvSpPr>
                <a:spLocks/>
              </p:cNvSpPr>
              <p:nvPr/>
            </p:nvSpPr>
            <p:spPr bwMode="ltGray">
              <a:xfrm rot="-5400000">
                <a:off x="2043"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5137" name="Freeform 17"/>
              <p:cNvSpPr>
                <a:spLocks/>
              </p:cNvSpPr>
              <p:nvPr/>
            </p:nvSpPr>
            <p:spPr bwMode="ltGray">
              <a:xfrm rot="-5400000">
                <a:off x="4077"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5138" name="Freeform 18"/>
              <p:cNvSpPr>
                <a:spLocks/>
              </p:cNvSpPr>
              <p:nvPr/>
            </p:nvSpPr>
            <p:spPr bwMode="ltGray">
              <a:xfrm rot="-5400000">
                <a:off x="3736"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5139" name="Freeform 19"/>
              <p:cNvSpPr>
                <a:spLocks/>
              </p:cNvSpPr>
              <p:nvPr/>
            </p:nvSpPr>
            <p:spPr bwMode="ltGray">
              <a:xfrm rot="-5400000">
                <a:off x="4584"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5140"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Lst>
                <a:ahLst/>
                <a:cxnLst>
                  <a:cxn ang="0">
                    <a:pos x="T0" y="T1"/>
                  </a:cxn>
                  <a:cxn ang="0">
                    <a:pos x="T2" y="T3"/>
                  </a:cxn>
                  <a:cxn ang="0">
                    <a:pos x="T4" y="T5"/>
                  </a:cxn>
                  <a:cxn ang="0">
                    <a:pos x="T6" y="T7"/>
                  </a:cxn>
                  <a:cxn ang="0">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5141" name="Freeform 21"/>
              <p:cNvSpPr>
                <a:spLocks/>
              </p:cNvSpPr>
              <p:nvPr/>
            </p:nvSpPr>
            <p:spPr bwMode="ltGray">
              <a:xfrm rot="-5400000">
                <a:off x="5084"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5142" name="Freeform 22"/>
              <p:cNvSpPr>
                <a:spLocks/>
              </p:cNvSpPr>
              <p:nvPr/>
            </p:nvSpPr>
            <p:spPr bwMode="ltGray">
              <a:xfrm rot="-5400000">
                <a:off x="4797"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grpSp>
        <p:sp>
          <p:nvSpPr>
            <p:cNvPr id="5143" name="Freeform 23"/>
            <p:cNvSpPr>
              <a:spLocks/>
            </p:cNvSpPr>
            <p:nvPr/>
          </p:nvSpPr>
          <p:spPr bwMode="ltGray">
            <a:xfrm flipH="1">
              <a:off x="-2" y="1536"/>
              <a:ext cx="5762"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Lst>
              <a:ahLst/>
              <a:cxnLst>
                <a:cxn ang="0">
                  <a:pos x="T0" y="T1"/>
                </a:cxn>
                <a:cxn ang="0">
                  <a:pos x="T2" y="T3"/>
                </a:cxn>
                <a:cxn ang="0">
                  <a:pos x="T4" y="T5"/>
                </a:cxn>
                <a:cxn ang="0">
                  <a:pos x="T6" y="T7"/>
                </a:cxn>
                <a:cxn ang="0">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5144"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Lst>
              <a:ahLst/>
              <a:cxnLst>
                <a:cxn ang="0">
                  <a:pos x="T0" y="T1"/>
                </a:cxn>
                <a:cxn ang="0">
                  <a:pos x="T2" y="T3"/>
                </a:cxn>
                <a:cxn ang="0">
                  <a:pos x="T4" y="T5"/>
                </a:cxn>
                <a:cxn ang="0">
                  <a:pos x="T6" y="T7"/>
                </a:cxn>
                <a:cxn ang="0">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grpSp>
      <p:sp>
        <p:nvSpPr>
          <p:cNvPr id="5145" name="Rectangle 25"/>
          <p:cNvSpPr>
            <a:spLocks noGrp="1" noChangeArrowheads="1"/>
          </p:cNvSpPr>
          <p:nvPr>
            <p:ph type="ctrTitle"/>
          </p:nvPr>
        </p:nvSpPr>
        <p:spPr>
          <a:xfrm>
            <a:off x="381000" y="762000"/>
            <a:ext cx="8564563" cy="1722438"/>
          </a:xfrm>
        </p:spPr>
        <p:txBody>
          <a:bodyPr/>
          <a:lstStyle>
            <a:lvl1pPr>
              <a:defRPr sz="6000"/>
            </a:lvl1pPr>
          </a:lstStyle>
          <a:p>
            <a:pPr lvl="0"/>
            <a:r>
              <a:rPr lang="en-US" noProof="0" smtClean="0"/>
              <a:t>Click to edit Master title style</a:t>
            </a:r>
          </a:p>
        </p:txBody>
      </p:sp>
      <p:sp>
        <p:nvSpPr>
          <p:cNvPr id="5146" name="Rectangle 26"/>
          <p:cNvSpPr>
            <a:spLocks noGrp="1" noChangeArrowheads="1"/>
          </p:cNvSpPr>
          <p:nvPr>
            <p:ph type="subTitle" idx="1"/>
          </p:nvPr>
        </p:nvSpPr>
        <p:spPr>
          <a:xfrm>
            <a:off x="1166813" y="3886200"/>
            <a:ext cx="7291387" cy="1752600"/>
          </a:xfrm>
        </p:spPr>
        <p:txBody>
          <a:bodyPr/>
          <a:lstStyle>
            <a:lvl1pPr marL="0" indent="0" algn="ctr">
              <a:buFont typeface="Arial" charset="0"/>
              <a:buNone/>
              <a:defRPr sz="5400"/>
            </a:lvl1pPr>
          </a:lstStyle>
          <a:p>
            <a:pPr lvl="0"/>
            <a:r>
              <a:rPr lang="en-US" noProof="0" smtClean="0"/>
              <a:t>Click to edit Master subtitle style</a:t>
            </a:r>
          </a:p>
        </p:txBody>
      </p:sp>
    </p:spTree>
    <p:extLst>
      <p:ext uri="{BB962C8B-B14F-4D97-AF65-F5344CB8AC3E}">
        <p14:creationId xmlns:p14="http://schemas.microsoft.com/office/powerpoint/2010/main" val="2819265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4634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64128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7312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0639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34805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1479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41540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315883-00D0-AD4F-9C66-AB10D662A44A}" type="datetimeFigureOut">
              <a:rPr lang="en-US" smtClean="0"/>
              <a:t>2/17/17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6C304-8B1D-BB49-B14C-1F972A148246}" type="slidenum">
              <a:rPr lang="en-US" smtClean="0"/>
              <a:t>‹#›</a:t>
            </a:fld>
            <a:endParaRPr lang="en-US"/>
          </a:p>
        </p:txBody>
      </p:sp>
    </p:spTree>
    <p:extLst>
      <p:ext uri="{BB962C8B-B14F-4D97-AF65-F5344CB8AC3E}">
        <p14:creationId xmlns:p14="http://schemas.microsoft.com/office/powerpoint/2010/main" val="1664505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57918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2616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3047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315883-00D0-AD4F-9C66-AB10D662A44A}" type="datetimeFigureOut">
              <a:rPr lang="en-US" smtClean="0"/>
              <a:t>2/17/17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6C304-8B1D-BB49-B14C-1F972A148246}" type="slidenum">
              <a:rPr lang="en-US" smtClean="0"/>
              <a:t>‹#›</a:t>
            </a:fld>
            <a:endParaRPr lang="en-US"/>
          </a:p>
        </p:txBody>
      </p:sp>
    </p:spTree>
    <p:extLst>
      <p:ext uri="{BB962C8B-B14F-4D97-AF65-F5344CB8AC3E}">
        <p14:creationId xmlns:p14="http://schemas.microsoft.com/office/powerpoint/2010/main" val="825907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315883-00D0-AD4F-9C66-AB10D662A44A}" type="datetimeFigureOut">
              <a:rPr lang="en-US" smtClean="0"/>
              <a:t>2/17/17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46C304-8B1D-BB49-B14C-1F972A148246}" type="slidenum">
              <a:rPr lang="en-US" smtClean="0"/>
              <a:t>‹#›</a:t>
            </a:fld>
            <a:endParaRPr lang="en-US"/>
          </a:p>
        </p:txBody>
      </p:sp>
    </p:spTree>
    <p:extLst>
      <p:ext uri="{BB962C8B-B14F-4D97-AF65-F5344CB8AC3E}">
        <p14:creationId xmlns:p14="http://schemas.microsoft.com/office/powerpoint/2010/main" val="2451248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315883-00D0-AD4F-9C66-AB10D662A44A}" type="datetimeFigureOut">
              <a:rPr lang="en-US" smtClean="0"/>
              <a:t>2/17/17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46C304-8B1D-BB49-B14C-1F972A148246}" type="slidenum">
              <a:rPr lang="en-US" smtClean="0"/>
              <a:t>‹#›</a:t>
            </a:fld>
            <a:endParaRPr lang="en-US"/>
          </a:p>
        </p:txBody>
      </p:sp>
    </p:spTree>
    <p:extLst>
      <p:ext uri="{BB962C8B-B14F-4D97-AF65-F5344CB8AC3E}">
        <p14:creationId xmlns:p14="http://schemas.microsoft.com/office/powerpoint/2010/main" val="745913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315883-00D0-AD4F-9C66-AB10D662A44A}" type="datetimeFigureOut">
              <a:rPr lang="en-US" smtClean="0"/>
              <a:t>2/17/17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46C304-8B1D-BB49-B14C-1F972A148246}" type="slidenum">
              <a:rPr lang="en-US" smtClean="0"/>
              <a:t>‹#›</a:t>
            </a:fld>
            <a:endParaRPr lang="en-US"/>
          </a:p>
        </p:txBody>
      </p:sp>
    </p:spTree>
    <p:extLst>
      <p:ext uri="{BB962C8B-B14F-4D97-AF65-F5344CB8AC3E}">
        <p14:creationId xmlns:p14="http://schemas.microsoft.com/office/powerpoint/2010/main" val="68028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15883-00D0-AD4F-9C66-AB10D662A44A}" type="datetimeFigureOut">
              <a:rPr lang="en-US" smtClean="0"/>
              <a:t>2/17/17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46C304-8B1D-BB49-B14C-1F972A148246}" type="slidenum">
              <a:rPr lang="en-US" smtClean="0"/>
              <a:t>‹#›</a:t>
            </a:fld>
            <a:endParaRPr lang="en-US"/>
          </a:p>
        </p:txBody>
      </p:sp>
    </p:spTree>
    <p:extLst>
      <p:ext uri="{BB962C8B-B14F-4D97-AF65-F5344CB8AC3E}">
        <p14:creationId xmlns:p14="http://schemas.microsoft.com/office/powerpoint/2010/main" val="694515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15883-00D0-AD4F-9C66-AB10D662A44A}" type="datetimeFigureOut">
              <a:rPr lang="en-US" smtClean="0"/>
              <a:t>2/17/17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46C304-8B1D-BB49-B14C-1F972A148246}" type="slidenum">
              <a:rPr lang="en-US" smtClean="0"/>
              <a:t>‹#›</a:t>
            </a:fld>
            <a:endParaRPr lang="en-US"/>
          </a:p>
        </p:txBody>
      </p:sp>
    </p:spTree>
    <p:extLst>
      <p:ext uri="{BB962C8B-B14F-4D97-AF65-F5344CB8AC3E}">
        <p14:creationId xmlns:p14="http://schemas.microsoft.com/office/powerpoint/2010/main" val="2219406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15883-00D0-AD4F-9C66-AB10D662A44A}" type="datetimeFigureOut">
              <a:rPr lang="en-US" smtClean="0"/>
              <a:t>2/17/17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46C304-8B1D-BB49-B14C-1F972A148246}" type="slidenum">
              <a:rPr lang="en-US" smtClean="0"/>
              <a:t>‹#›</a:t>
            </a:fld>
            <a:endParaRPr lang="en-US"/>
          </a:p>
        </p:txBody>
      </p:sp>
    </p:spTree>
    <p:extLst>
      <p:ext uri="{BB962C8B-B14F-4D97-AF65-F5344CB8AC3E}">
        <p14:creationId xmlns:p14="http://schemas.microsoft.com/office/powerpoint/2010/main" val="41794232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15883-00D0-AD4F-9C66-AB10D662A44A}" type="datetimeFigureOut">
              <a:rPr lang="en-US" smtClean="0"/>
              <a:t>2/17/17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46C304-8B1D-BB49-B14C-1F972A148246}" type="slidenum">
              <a:rPr lang="en-US" smtClean="0"/>
              <a:t>‹#›</a:t>
            </a:fld>
            <a:endParaRPr lang="en-US"/>
          </a:p>
        </p:txBody>
      </p:sp>
    </p:spTree>
    <p:extLst>
      <p:ext uri="{BB962C8B-B14F-4D97-AF65-F5344CB8AC3E}">
        <p14:creationId xmlns:p14="http://schemas.microsoft.com/office/powerpoint/2010/main" val="520293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4763"/>
            <a:ext cx="1063625" cy="6858001"/>
            <a:chOff x="0" y="-3"/>
            <a:chExt cx="670" cy="4320"/>
          </a:xfrm>
        </p:grpSpPr>
        <p:grpSp>
          <p:nvGrpSpPr>
            <p:cNvPr id="4099" name="Group 3"/>
            <p:cNvGrpSpPr>
              <a:grpSpLocks/>
            </p:cNvGrpSpPr>
            <p:nvPr/>
          </p:nvGrpSpPr>
          <p:grpSpPr bwMode="auto">
            <a:xfrm rot="16200000" flipH="1">
              <a:off x="-1815" y="1838"/>
              <a:ext cx="4320" cy="638"/>
              <a:chOff x="-2" y="1562"/>
              <a:chExt cx="5762" cy="638"/>
            </a:xfrm>
          </p:grpSpPr>
          <p:sp>
            <p:nvSpPr>
              <p:cNvPr id="4100" name="Freeform 4"/>
              <p:cNvSpPr>
                <a:spLocks/>
              </p:cNvSpPr>
              <p:nvPr/>
            </p:nvSpPr>
            <p:spPr bwMode="ltGray">
              <a:xfrm rot="-5400000">
                <a:off x="2559" y="-993"/>
                <a:ext cx="624" cy="5745"/>
              </a:xfrm>
              <a:custGeom>
                <a:avLst/>
                <a:gdLst>
                  <a:gd name="T0" fmla="*/ 0 w 1000"/>
                  <a:gd name="T1" fmla="*/ 0 h 720"/>
                  <a:gd name="T2" fmla="*/ 0 w 1000"/>
                  <a:gd name="T3" fmla="*/ 720 h 720"/>
                  <a:gd name="T4" fmla="*/ 1000 w 1000"/>
                  <a:gd name="T5" fmla="*/ 720 h 720"/>
                  <a:gd name="T6" fmla="*/ 1000 w 1000"/>
                  <a:gd name="T7" fmla="*/ 0 h 720"/>
                  <a:gd name="T8" fmla="*/ 0 w 1000"/>
                  <a:gd name="T9" fmla="*/ 0 h 720"/>
                </a:gdLst>
                <a:ahLst/>
                <a:cxnLst>
                  <a:cxn ang="0">
                    <a:pos x="T0" y="T1"/>
                  </a:cxn>
                  <a:cxn ang="0">
                    <a:pos x="T2" y="T3"/>
                  </a:cxn>
                  <a:cxn ang="0">
                    <a:pos x="T4" y="T5"/>
                  </a:cxn>
                  <a:cxn ang="0">
                    <a:pos x="T6" y="T7"/>
                  </a:cxn>
                  <a:cxn ang="0">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4101" name="Freeform 5"/>
              <p:cNvSpPr>
                <a:spLocks/>
              </p:cNvSpPr>
              <p:nvPr/>
            </p:nvSpPr>
            <p:spPr bwMode="ltGray">
              <a:xfrm rot="-5400000">
                <a:off x="1323"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4102" name="Freeform 6"/>
              <p:cNvSpPr>
                <a:spLocks/>
              </p:cNvSpPr>
              <p:nvPr/>
            </p:nvSpPr>
            <p:spPr bwMode="ltGray">
              <a:xfrm rot="-5400000">
                <a:off x="982"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4103" name="Freeform 7"/>
              <p:cNvSpPr>
                <a:spLocks/>
              </p:cNvSpPr>
              <p:nvPr/>
            </p:nvSpPr>
            <p:spPr bwMode="ltGray">
              <a:xfrm rot="-5400000">
                <a:off x="-57" y="1752"/>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4104" name="Freeform 8"/>
              <p:cNvSpPr>
                <a:spLocks/>
              </p:cNvSpPr>
              <p:nvPr/>
            </p:nvSpPr>
            <p:spPr bwMode="ltGray">
              <a:xfrm rot="-5400000">
                <a:off x="664" y="1733"/>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4105" name="Freeform 9"/>
              <p:cNvSpPr>
                <a:spLocks/>
              </p:cNvSpPr>
              <p:nvPr/>
            </p:nvSpPr>
            <p:spPr bwMode="ltGray">
              <a:xfrm rot="-5400000">
                <a:off x="442" y="1699"/>
                <a:ext cx="624" cy="362"/>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4106" name="Freeform 10"/>
              <p:cNvSpPr>
                <a:spLocks/>
              </p:cNvSpPr>
              <p:nvPr/>
            </p:nvSpPr>
            <p:spPr bwMode="ltGray">
              <a:xfrm rot="-5400000">
                <a:off x="156" y="1726"/>
                <a:ext cx="632" cy="315"/>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4107" name="Freeform 11"/>
              <p:cNvSpPr>
                <a:spLocks/>
              </p:cNvSpPr>
              <p:nvPr/>
            </p:nvSpPr>
            <p:spPr bwMode="ltGray">
              <a:xfrm rot="-5400000">
                <a:off x="3211" y="1664"/>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4108" name="Freeform 12"/>
              <p:cNvSpPr>
                <a:spLocks/>
              </p:cNvSpPr>
              <p:nvPr/>
            </p:nvSpPr>
            <p:spPr bwMode="ltGray">
              <a:xfrm rot="-5400000">
                <a:off x="2870" y="1664"/>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4109" name="Freeform 13"/>
              <p:cNvSpPr>
                <a:spLocks/>
              </p:cNvSpPr>
              <p:nvPr/>
            </p:nvSpPr>
            <p:spPr bwMode="ltGray">
              <a:xfrm rot="-5400000">
                <a:off x="1830"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4110" name="Freeform 14"/>
              <p:cNvSpPr>
                <a:spLocks/>
              </p:cNvSpPr>
              <p:nvPr/>
            </p:nvSpPr>
            <p:spPr bwMode="ltGray">
              <a:xfrm rot="-5400000">
                <a:off x="2551" y="1728"/>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4111" name="Freeform 15"/>
              <p:cNvSpPr>
                <a:spLocks/>
              </p:cNvSpPr>
              <p:nvPr/>
            </p:nvSpPr>
            <p:spPr bwMode="ltGray">
              <a:xfrm rot="-5400000">
                <a:off x="2330"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4112" name="Freeform 16"/>
              <p:cNvSpPr>
                <a:spLocks/>
              </p:cNvSpPr>
              <p:nvPr/>
            </p:nvSpPr>
            <p:spPr bwMode="ltGray">
              <a:xfrm rot="-5400000">
                <a:off x="2043"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4113" name="Freeform 17"/>
              <p:cNvSpPr>
                <a:spLocks/>
              </p:cNvSpPr>
              <p:nvPr/>
            </p:nvSpPr>
            <p:spPr bwMode="ltGray">
              <a:xfrm rot="-5400000">
                <a:off x="4077"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4114" name="Freeform 18"/>
              <p:cNvSpPr>
                <a:spLocks/>
              </p:cNvSpPr>
              <p:nvPr/>
            </p:nvSpPr>
            <p:spPr bwMode="ltGray">
              <a:xfrm rot="-5400000">
                <a:off x="3736"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4115" name="Freeform 19"/>
              <p:cNvSpPr>
                <a:spLocks/>
              </p:cNvSpPr>
              <p:nvPr/>
            </p:nvSpPr>
            <p:spPr bwMode="ltGray">
              <a:xfrm rot="-5400000">
                <a:off x="4584"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4116"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Lst>
                <a:ahLst/>
                <a:cxnLst>
                  <a:cxn ang="0">
                    <a:pos x="T0" y="T1"/>
                  </a:cxn>
                  <a:cxn ang="0">
                    <a:pos x="T2" y="T3"/>
                  </a:cxn>
                  <a:cxn ang="0">
                    <a:pos x="T4" y="T5"/>
                  </a:cxn>
                  <a:cxn ang="0">
                    <a:pos x="T6" y="T7"/>
                  </a:cxn>
                  <a:cxn ang="0">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4117" name="Freeform 21"/>
              <p:cNvSpPr>
                <a:spLocks/>
              </p:cNvSpPr>
              <p:nvPr/>
            </p:nvSpPr>
            <p:spPr bwMode="ltGray">
              <a:xfrm rot="-5400000">
                <a:off x="5084"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4118" name="Freeform 22"/>
              <p:cNvSpPr>
                <a:spLocks/>
              </p:cNvSpPr>
              <p:nvPr/>
            </p:nvSpPr>
            <p:spPr bwMode="ltGray">
              <a:xfrm rot="-5400000">
                <a:off x="4797"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grpSp>
        <p:sp>
          <p:nvSpPr>
            <p:cNvPr id="4119" name="Freeform 23"/>
            <p:cNvSpPr>
              <a:spLocks/>
            </p:cNvSpPr>
            <p:nvPr/>
          </p:nvSpPr>
          <p:spPr bwMode="ltGray">
            <a:xfrm rot="16200000" flipH="1">
              <a:off x="-1954" y="1951"/>
              <a:ext cx="4320"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Lst>
              <a:ahLst/>
              <a:cxnLst>
                <a:cxn ang="0">
                  <a:pos x="T0" y="T1"/>
                </a:cxn>
                <a:cxn ang="0">
                  <a:pos x="T2" y="T3"/>
                </a:cxn>
                <a:cxn ang="0">
                  <a:pos x="T4" y="T5"/>
                </a:cxn>
                <a:cxn ang="0">
                  <a:pos x="T6" y="T7"/>
                </a:cxn>
                <a:cxn ang="0">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4120" name="Freeform 24"/>
            <p:cNvSpPr>
              <a:spLocks/>
            </p:cNvSpPr>
            <p:nvPr/>
          </p:nvSpPr>
          <p:spPr bwMode="ltGray">
            <a:xfrm rot="16200000" flipH="1">
              <a:off x="-1584" y="2062"/>
              <a:ext cx="4319"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Lst>
              <a:ahLst/>
              <a:cxnLst>
                <a:cxn ang="0">
                  <a:pos x="T0" y="T1"/>
                </a:cxn>
                <a:cxn ang="0">
                  <a:pos x="T2" y="T3"/>
                </a:cxn>
                <a:cxn ang="0">
                  <a:pos x="T4" y="T5"/>
                </a:cxn>
                <a:cxn ang="0">
                  <a:pos x="T6" y="T7"/>
                </a:cxn>
                <a:cxn ang="0">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grpSp>
      <p:sp>
        <p:nvSpPr>
          <p:cNvPr id="4121" name="Rectangle 25"/>
          <p:cNvSpPr>
            <a:spLocks noGrp="1" noChangeArrowheads="1"/>
          </p:cNvSpPr>
          <p:nvPr>
            <p:ph type="title"/>
          </p:nvPr>
        </p:nvSpPr>
        <p:spPr bwMode="auto">
          <a:xfrm>
            <a:off x="1143000" y="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22" name="Rectangle 26"/>
          <p:cNvSpPr>
            <a:spLocks noGrp="1" noChangeArrowheads="1"/>
          </p:cNvSpPr>
          <p:nvPr>
            <p:ph type="body" idx="1"/>
          </p:nvPr>
        </p:nvSpPr>
        <p:spPr bwMode="auto">
          <a:xfrm>
            <a:off x="914400" y="1219200"/>
            <a:ext cx="82296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568506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charset="0"/>
        </a:defRPr>
      </a:lvl2pPr>
      <a:lvl3pPr algn="ctr" rtl="0" eaLnBrk="0" fontAlgn="base" hangingPunct="0">
        <a:spcBef>
          <a:spcPct val="0"/>
        </a:spcBef>
        <a:spcAft>
          <a:spcPct val="0"/>
        </a:spcAft>
        <a:defRPr kumimoji="1" sz="4400">
          <a:solidFill>
            <a:schemeClr val="tx2"/>
          </a:solidFill>
          <a:latin typeface="Times New Roman" charset="0"/>
          <a:ea typeface="ＭＳ Ｐゴシック" charset="0"/>
        </a:defRPr>
      </a:lvl3pPr>
      <a:lvl4pPr algn="ctr" rtl="0" eaLnBrk="0" fontAlgn="base" hangingPunct="0">
        <a:spcBef>
          <a:spcPct val="0"/>
        </a:spcBef>
        <a:spcAft>
          <a:spcPct val="0"/>
        </a:spcAft>
        <a:defRPr kumimoji="1" sz="4400">
          <a:solidFill>
            <a:schemeClr val="tx2"/>
          </a:solidFill>
          <a:latin typeface="Times New Roman" charset="0"/>
          <a:ea typeface="ＭＳ Ｐゴシック" charset="0"/>
        </a:defRPr>
      </a:lvl4pPr>
      <a:lvl5pPr algn="ctr" rtl="0" eaLnBrk="0" fontAlgn="base" hangingPunct="0">
        <a:spcBef>
          <a:spcPct val="0"/>
        </a:spcBef>
        <a:spcAft>
          <a:spcPct val="0"/>
        </a:spcAft>
        <a:defRPr kumimoji="1" sz="4400">
          <a:solidFill>
            <a:schemeClr val="tx2"/>
          </a:solidFill>
          <a:latin typeface="Times New Roman" charset="0"/>
          <a:ea typeface="ＭＳ Ｐゴシック" charset="0"/>
        </a:defRPr>
      </a:lvl5pPr>
      <a:lvl6pPr marL="457200" algn="ctr" rtl="0" eaLnBrk="0" fontAlgn="base" hangingPunct="0">
        <a:spcBef>
          <a:spcPct val="0"/>
        </a:spcBef>
        <a:spcAft>
          <a:spcPct val="0"/>
        </a:spcAft>
        <a:defRPr kumimoji="1"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kumimoji="1"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kumimoji="1"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kumimoji="1"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ea typeface="+mn-ea"/>
        </a:defRPr>
      </a:lvl2pPr>
      <a:lvl3pPr marL="1143000" indent="-228600" algn="l" rtl="0" eaLnBrk="0" fontAlgn="base" hangingPunct="0">
        <a:spcBef>
          <a:spcPct val="20000"/>
        </a:spcBef>
        <a:spcAft>
          <a:spcPct val="0"/>
        </a:spcAft>
        <a:buChar char="•"/>
        <a:defRPr kumimoji="1" sz="4000">
          <a:solidFill>
            <a:schemeClr val="tx1"/>
          </a:solidFill>
          <a:latin typeface="+mn-lt"/>
          <a:ea typeface="+mn-ea"/>
        </a:defRPr>
      </a:lvl3pPr>
      <a:lvl4pPr marL="1600200" indent="-228600" algn="l" rtl="0" eaLnBrk="0" fontAlgn="base" hangingPunct="0">
        <a:spcBef>
          <a:spcPct val="20000"/>
        </a:spcBef>
        <a:spcAft>
          <a:spcPct val="0"/>
        </a:spcAft>
        <a:buChar char="•"/>
        <a:defRPr kumimoji="1" sz="4000">
          <a:solidFill>
            <a:schemeClr val="tx1"/>
          </a:solidFill>
          <a:latin typeface="+mn-lt"/>
          <a:ea typeface="+mn-ea"/>
        </a:defRPr>
      </a:lvl4pPr>
      <a:lvl5pPr marL="2057400" indent="-228600" algn="l" rtl="0" eaLnBrk="0" fontAlgn="base" hangingPunct="0">
        <a:spcBef>
          <a:spcPct val="20000"/>
        </a:spcBef>
        <a:spcAft>
          <a:spcPct val="0"/>
        </a:spcAft>
        <a:buChar char="•"/>
        <a:defRPr kumimoji="1" sz="4000">
          <a:solidFill>
            <a:schemeClr val="tx1"/>
          </a:solidFill>
          <a:latin typeface="+mn-lt"/>
          <a:ea typeface="+mn-ea"/>
        </a:defRPr>
      </a:lvl5pPr>
      <a:lvl6pPr marL="2514600" indent="-228600" algn="l" rtl="0" eaLnBrk="0" fontAlgn="base" hangingPunct="0">
        <a:spcBef>
          <a:spcPct val="20000"/>
        </a:spcBef>
        <a:spcAft>
          <a:spcPct val="0"/>
        </a:spcAft>
        <a:buChar char="•"/>
        <a:defRPr kumimoji="1" sz="4000">
          <a:solidFill>
            <a:schemeClr val="tx1"/>
          </a:solidFill>
          <a:latin typeface="+mn-lt"/>
          <a:ea typeface="+mn-ea"/>
        </a:defRPr>
      </a:lvl6pPr>
      <a:lvl7pPr marL="2971800" indent="-228600" algn="l" rtl="0" eaLnBrk="0" fontAlgn="base" hangingPunct="0">
        <a:spcBef>
          <a:spcPct val="20000"/>
        </a:spcBef>
        <a:spcAft>
          <a:spcPct val="0"/>
        </a:spcAft>
        <a:buChar char="•"/>
        <a:defRPr kumimoji="1" sz="4000">
          <a:solidFill>
            <a:schemeClr val="tx1"/>
          </a:solidFill>
          <a:latin typeface="+mn-lt"/>
          <a:ea typeface="+mn-ea"/>
        </a:defRPr>
      </a:lvl7pPr>
      <a:lvl8pPr marL="3429000" indent="-228600" algn="l" rtl="0" eaLnBrk="0" fontAlgn="base" hangingPunct="0">
        <a:spcBef>
          <a:spcPct val="20000"/>
        </a:spcBef>
        <a:spcAft>
          <a:spcPct val="0"/>
        </a:spcAft>
        <a:buChar char="•"/>
        <a:defRPr kumimoji="1" sz="4000">
          <a:solidFill>
            <a:schemeClr val="tx1"/>
          </a:solidFill>
          <a:latin typeface="+mn-lt"/>
          <a:ea typeface="+mn-ea"/>
        </a:defRPr>
      </a:lvl8pPr>
      <a:lvl9pPr marL="3886200" indent="-228600" algn="l" rtl="0" eaLnBrk="0" fontAlgn="base" hangingPunct="0">
        <a:spcBef>
          <a:spcPct val="20000"/>
        </a:spcBef>
        <a:spcAft>
          <a:spcPct val="0"/>
        </a:spcAft>
        <a:buChar char="•"/>
        <a:defRPr kumimoji="1" sz="4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jpeg"/><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jpeg"/><Relationship Id="rId3"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jpeg"/><Relationship Id="rId3"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13.xml"/><Relationship Id="rId2"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FDR’s New Deal</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a:t>
            </a:r>
          </a:p>
          <a:p>
            <a:r>
              <a:rPr lang="en-US" dirty="0" smtClean="0"/>
              <a:t>Period 7</a:t>
            </a:r>
            <a:endParaRPr lang="en-US" dirty="0"/>
          </a:p>
        </p:txBody>
      </p:sp>
    </p:spTree>
    <p:extLst>
      <p:ext uri="{BB962C8B-B14F-4D97-AF65-F5344CB8AC3E}">
        <p14:creationId xmlns:p14="http://schemas.microsoft.com/office/powerpoint/2010/main" val="62370881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endParaRPr lang="en-US"/>
          </a:p>
        </p:txBody>
      </p:sp>
      <p:pic>
        <p:nvPicPr>
          <p:cNvPr id="14339" name="Picture 3" descr="Roosevelt Roosevelt's Inauguration"/>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341" name="Picture 5" descr="fdr"/>
          <p:cNvPicPr>
            <a:picLocks noChangeAspect="1" noChangeArrowheads="1"/>
          </p:cNvPicPr>
          <p:nvPr/>
        </p:nvPicPr>
        <p:blipFill>
          <a:blip r:embed="rId3">
            <a:extLst>
              <a:ext uri="{28A0092B-C50C-407E-A947-70E740481C1C}">
                <a14:useLocalDpi xmlns:a14="http://schemas.microsoft.com/office/drawing/2010/main" val="0"/>
              </a:ext>
            </a:extLst>
          </a:blip>
          <a:srcRect l="12631"/>
          <a:stretch>
            <a:fillRect/>
          </a:stretch>
        </p:blipFill>
        <p:spPr bwMode="auto">
          <a:xfrm>
            <a:off x="6481763" y="2971800"/>
            <a:ext cx="2662237" cy="3886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42" name="AutoShape 6"/>
          <p:cNvSpPr>
            <a:spLocks noChangeArrowheads="1"/>
          </p:cNvSpPr>
          <p:nvPr/>
        </p:nvSpPr>
        <p:spPr bwMode="auto">
          <a:xfrm>
            <a:off x="304800" y="457200"/>
            <a:ext cx="8534400" cy="2286000"/>
          </a:xfrm>
          <a:prstGeom prst="wedgeRectCallout">
            <a:avLst>
              <a:gd name="adj1" fmla="val 28741"/>
              <a:gd name="adj2" fmla="val 78125"/>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ja-JP" altLang="en-US" sz="3600">
                <a:latin typeface="Arial"/>
              </a:rPr>
              <a:t>“</a:t>
            </a:r>
            <a:r>
              <a:rPr lang="en-US" sz="3600"/>
              <a:t>Let me assert my firm belief that                 </a:t>
            </a:r>
            <a:r>
              <a:rPr lang="en-US" sz="3600" i="1">
                <a:effectLst>
                  <a:outerShdw blurRad="38100" dist="38100" dir="2700000" algn="tl">
                    <a:srgbClr val="FFFFFF"/>
                  </a:outerShdw>
                </a:effectLst>
              </a:rPr>
              <a:t>the only thing we have to fear is fear itself;</a:t>
            </a:r>
            <a:r>
              <a:rPr lang="en-US" sz="3600"/>
              <a:t> nameless, unreasoning, unjustified terror which paralyzes needed efforts to convert retreat into advance.</a:t>
            </a:r>
            <a:r>
              <a:rPr lang="ja-JP" altLang="en-US" sz="3600">
                <a:latin typeface="Arial"/>
              </a:rPr>
              <a:t>”</a:t>
            </a:r>
            <a:endParaRPr lang="en-US" sz="3600"/>
          </a:p>
        </p:txBody>
      </p:sp>
    </p:spTree>
    <p:extLst>
      <p:ext uri="{BB962C8B-B14F-4D97-AF65-F5344CB8AC3E}">
        <p14:creationId xmlns:p14="http://schemas.microsoft.com/office/powerpoint/2010/main" val="17615203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anim calcmode="lin" valueType="num">
                                      <p:cBhvr>
                                        <p:cTn id="7" dur="500" fill="hold"/>
                                        <p:tgtEl>
                                          <p:spTgt spid="14342"/>
                                        </p:tgtEl>
                                        <p:attrNameLst>
                                          <p:attrName>ppt_w</p:attrName>
                                        </p:attrNameLst>
                                      </p:cBhvr>
                                      <p:tavLst>
                                        <p:tav tm="0">
                                          <p:val>
                                            <p:fltVal val="0"/>
                                          </p:val>
                                        </p:tav>
                                        <p:tav tm="100000">
                                          <p:val>
                                            <p:strVal val="#ppt_w"/>
                                          </p:val>
                                        </p:tav>
                                      </p:tavLst>
                                    </p:anim>
                                    <p:anim calcmode="lin" valueType="num">
                                      <p:cBhvr>
                                        <p:cTn id="8" dur="500" fill="hold"/>
                                        <p:tgtEl>
                                          <p:spTgt spid="14342"/>
                                        </p:tgtEl>
                                        <p:attrNameLst>
                                          <p:attrName>ppt_h</p:attrName>
                                        </p:attrNameLst>
                                      </p:cBhvr>
                                      <p:tavLst>
                                        <p:tav tm="0">
                                          <p:val>
                                            <p:fltVal val="0"/>
                                          </p:val>
                                        </p:tav>
                                        <p:tav tm="100000">
                                          <p:val>
                                            <p:strVal val="#ppt_h"/>
                                          </p:val>
                                        </p:tav>
                                      </p:tavLst>
                                    </p:anim>
                                    <p:animEffect transition="in" filter="fade">
                                      <p:cBhvr>
                                        <p:cTn id="9" dur="500"/>
                                        <p:tgtEl>
                                          <p:spTgt spid="14342"/>
                                        </p:tgtEl>
                                      </p:cBhvr>
                                    </p:animEffect>
                                  </p:childTnLst>
                                </p:cTn>
                              </p:par>
                              <p:par>
                                <p:cTn id="10" presetID="53" presetClass="entr" presetSubtype="0" fill="hold" nodeType="withEffect">
                                  <p:stCondLst>
                                    <p:cond delay="0"/>
                                  </p:stCondLst>
                                  <p:childTnLst>
                                    <p:set>
                                      <p:cBhvr>
                                        <p:cTn id="11" dur="1" fill="hold">
                                          <p:stCondLst>
                                            <p:cond delay="0"/>
                                          </p:stCondLst>
                                        </p:cTn>
                                        <p:tgtEl>
                                          <p:spTgt spid="14341"/>
                                        </p:tgtEl>
                                        <p:attrNameLst>
                                          <p:attrName>style.visibility</p:attrName>
                                        </p:attrNameLst>
                                      </p:cBhvr>
                                      <p:to>
                                        <p:strVal val="visible"/>
                                      </p:to>
                                    </p:set>
                                    <p:anim calcmode="lin" valueType="num">
                                      <p:cBhvr>
                                        <p:cTn id="12" dur="500" fill="hold"/>
                                        <p:tgtEl>
                                          <p:spTgt spid="14341"/>
                                        </p:tgtEl>
                                        <p:attrNameLst>
                                          <p:attrName>ppt_w</p:attrName>
                                        </p:attrNameLst>
                                      </p:cBhvr>
                                      <p:tavLst>
                                        <p:tav tm="0">
                                          <p:val>
                                            <p:fltVal val="0"/>
                                          </p:val>
                                        </p:tav>
                                        <p:tav tm="100000">
                                          <p:val>
                                            <p:strVal val="#ppt_w"/>
                                          </p:val>
                                        </p:tav>
                                      </p:tavLst>
                                    </p:anim>
                                    <p:anim calcmode="lin" valueType="num">
                                      <p:cBhvr>
                                        <p:cTn id="13" dur="500" fill="hold"/>
                                        <p:tgtEl>
                                          <p:spTgt spid="14341"/>
                                        </p:tgtEl>
                                        <p:attrNameLst>
                                          <p:attrName>ppt_h</p:attrName>
                                        </p:attrNameLst>
                                      </p:cBhvr>
                                      <p:tavLst>
                                        <p:tav tm="0">
                                          <p:val>
                                            <p:fltVal val="0"/>
                                          </p:val>
                                        </p:tav>
                                        <p:tav tm="100000">
                                          <p:val>
                                            <p:strVal val="#ppt_h"/>
                                          </p:val>
                                        </p:tav>
                                      </p:tavLst>
                                    </p:anim>
                                    <p:animEffect transition="in" filter="fade">
                                      <p:cBhvr>
                                        <p:cTn id="14"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04800" y="0"/>
            <a:ext cx="8610600" cy="838200"/>
          </a:xfrm>
        </p:spPr>
        <p:txBody>
          <a:bodyPr/>
          <a:lstStyle/>
          <a:p>
            <a:r>
              <a:rPr lang="en-US"/>
              <a:t>The Hundred Days</a:t>
            </a:r>
          </a:p>
        </p:txBody>
      </p:sp>
      <p:sp>
        <p:nvSpPr>
          <p:cNvPr id="17411" name="Rectangle 3"/>
          <p:cNvSpPr>
            <a:spLocks noGrp="1" noChangeArrowheads="1"/>
          </p:cNvSpPr>
          <p:nvPr>
            <p:ph type="body" idx="1"/>
          </p:nvPr>
        </p:nvSpPr>
        <p:spPr>
          <a:xfrm>
            <a:off x="914400" y="762000"/>
            <a:ext cx="8229600" cy="6096000"/>
          </a:xfrm>
        </p:spPr>
        <p:txBody>
          <a:bodyPr/>
          <a:lstStyle/>
          <a:p>
            <a:pPr>
              <a:lnSpc>
                <a:spcPct val="95000"/>
              </a:lnSpc>
              <a:spcBef>
                <a:spcPct val="10000"/>
              </a:spcBef>
            </a:pPr>
            <a:r>
              <a:rPr lang="en-US"/>
              <a:t>In his 1</a:t>
            </a:r>
            <a:r>
              <a:rPr lang="en-US" baseline="30000"/>
              <a:t>st</a:t>
            </a:r>
            <a:r>
              <a:rPr lang="en-US"/>
              <a:t> hundred days, FDR began his 1</a:t>
            </a:r>
            <a:r>
              <a:rPr lang="en-US" baseline="30000"/>
              <a:t>st</a:t>
            </a:r>
            <a:r>
              <a:rPr lang="en-US"/>
              <a:t> New Deal (1934-35)</a:t>
            </a:r>
          </a:p>
          <a:p>
            <a:pPr>
              <a:lnSpc>
                <a:spcPct val="95000"/>
              </a:lnSpc>
              <a:spcBef>
                <a:spcPct val="10000"/>
              </a:spcBef>
            </a:pPr>
            <a:r>
              <a:rPr lang="en-US"/>
              <a:t>FDR</a:t>
            </a:r>
            <a:r>
              <a:rPr lang="ja-JP" altLang="en-US">
                <a:latin typeface="Arial"/>
              </a:rPr>
              <a:t>’</a:t>
            </a:r>
            <a:r>
              <a:rPr lang="en-US"/>
              <a:t>s 1</a:t>
            </a:r>
            <a:r>
              <a:rPr lang="en-US" baseline="30000"/>
              <a:t>st</a:t>
            </a:r>
            <a:r>
              <a:rPr lang="en-US"/>
              <a:t> order of business was to restore confidence in banking: </a:t>
            </a:r>
          </a:p>
          <a:p>
            <a:pPr lvl="1">
              <a:lnSpc>
                <a:spcPct val="95000"/>
              </a:lnSpc>
              <a:spcBef>
                <a:spcPct val="10000"/>
              </a:spcBef>
            </a:pPr>
            <a:r>
              <a:rPr lang="en-US"/>
              <a:t>Declared a </a:t>
            </a:r>
            <a:r>
              <a:rPr lang="en-US" u="sng"/>
              <a:t>4-day bank holiday: </a:t>
            </a:r>
            <a:r>
              <a:rPr lang="en-US"/>
              <a:t>closed or funded weak banks &amp; opened new gov</a:t>
            </a:r>
            <a:r>
              <a:rPr lang="ja-JP" altLang="en-US">
                <a:latin typeface="Arial"/>
              </a:rPr>
              <a:t>’</a:t>
            </a:r>
            <a:r>
              <a:rPr lang="en-US"/>
              <a:t>t-aided banks</a:t>
            </a:r>
          </a:p>
          <a:p>
            <a:pPr lvl="1">
              <a:lnSpc>
                <a:spcPct val="95000"/>
              </a:lnSpc>
              <a:spcBef>
                <a:spcPct val="10000"/>
              </a:spcBef>
            </a:pPr>
            <a:r>
              <a:rPr lang="en-US" u="sng">
                <a:effectLst>
                  <a:outerShdw blurRad="38100" dist="38100" dir="2700000" algn="tl">
                    <a:srgbClr val="DDDDDD"/>
                  </a:outerShdw>
                </a:effectLst>
              </a:rPr>
              <a:t>Glass-Steagall Act</a:t>
            </a:r>
            <a:r>
              <a:rPr lang="en-US"/>
              <a:t> created the FDIC which guaranteed all bank deposits over $5,000</a:t>
            </a:r>
          </a:p>
        </p:txBody>
      </p:sp>
      <p:sp>
        <p:nvSpPr>
          <p:cNvPr id="17413" name="AutoShape 5"/>
          <p:cNvSpPr>
            <a:spLocks noChangeArrowheads="1"/>
          </p:cNvSpPr>
          <p:nvPr/>
        </p:nvSpPr>
        <p:spPr bwMode="auto">
          <a:xfrm>
            <a:off x="457200" y="838200"/>
            <a:ext cx="7772400" cy="1524000"/>
          </a:xfrm>
          <a:prstGeom prst="wedgeRectCallout">
            <a:avLst>
              <a:gd name="adj1" fmla="val 50185"/>
              <a:gd name="adj2" fmla="val 130417"/>
            </a:avLst>
          </a:prstGeom>
          <a:solidFill>
            <a:srgbClr val="FF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3200" dirty="0"/>
              <a:t>Banks were </a:t>
            </a:r>
            <a:r>
              <a:rPr lang="en-US" sz="3200" i="1" u="sng" dirty="0"/>
              <a:t>regulated</a:t>
            </a:r>
            <a:r>
              <a:rPr lang="en-US" sz="3200" dirty="0"/>
              <a:t> (not nationalized); the economic system was </a:t>
            </a:r>
            <a:r>
              <a:rPr lang="en-US" sz="3200" i="1" u="sng" dirty="0"/>
              <a:t>reformed</a:t>
            </a:r>
            <a:r>
              <a:rPr lang="en-US" sz="3200" dirty="0"/>
              <a:t>  </a:t>
            </a:r>
          </a:p>
          <a:p>
            <a:pPr algn="ctr">
              <a:lnSpc>
                <a:spcPct val="80000"/>
              </a:lnSpc>
            </a:pPr>
            <a:r>
              <a:rPr lang="en-US" sz="3200" dirty="0"/>
              <a:t>(not drastically changed)</a:t>
            </a:r>
          </a:p>
        </p:txBody>
      </p:sp>
      <p:sp>
        <p:nvSpPr>
          <p:cNvPr id="17416" name="AutoShape 8"/>
          <p:cNvSpPr>
            <a:spLocks noChangeArrowheads="1"/>
          </p:cNvSpPr>
          <p:nvPr/>
        </p:nvSpPr>
        <p:spPr bwMode="auto">
          <a:xfrm>
            <a:off x="1600200" y="2514600"/>
            <a:ext cx="6629400" cy="609600"/>
          </a:xfrm>
          <a:prstGeom prst="wedgeRectCallout">
            <a:avLst>
              <a:gd name="adj1" fmla="val 44060"/>
              <a:gd name="adj2" fmla="val 117708"/>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kumimoji="1" lang="en-US" sz="3200" dirty="0"/>
              <a:t>Emergency Banking Act of 1933</a:t>
            </a:r>
          </a:p>
        </p:txBody>
      </p:sp>
      <p:sp>
        <p:nvSpPr>
          <p:cNvPr id="17417" name="AutoShape 9"/>
          <p:cNvSpPr>
            <a:spLocks noChangeArrowheads="1"/>
          </p:cNvSpPr>
          <p:nvPr/>
        </p:nvSpPr>
        <p:spPr bwMode="auto">
          <a:xfrm>
            <a:off x="990600" y="1143000"/>
            <a:ext cx="4876800" cy="1066800"/>
          </a:xfrm>
          <a:prstGeom prst="wedgeRectCallout">
            <a:avLst>
              <a:gd name="adj1" fmla="val -24644"/>
              <a:gd name="adj2" fmla="val 384227"/>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kumimoji="1" lang="en-US" sz="3200" dirty="0"/>
              <a:t>Now, the FDIC insures deposits up to $100,000</a:t>
            </a:r>
          </a:p>
        </p:txBody>
      </p:sp>
    </p:spTree>
    <p:extLst>
      <p:ext uri="{BB962C8B-B14F-4D97-AF65-F5344CB8AC3E}">
        <p14:creationId xmlns:p14="http://schemas.microsoft.com/office/powerpoint/2010/main" val="21188009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7416"/>
                                        </p:tgtEl>
                                        <p:attrNameLst>
                                          <p:attrName>style.visibility</p:attrName>
                                        </p:attrNameLst>
                                      </p:cBhvr>
                                      <p:to>
                                        <p:strVal val="visible"/>
                                      </p:to>
                                    </p:set>
                                    <p:anim calcmode="lin" valueType="num">
                                      <p:cBhvr>
                                        <p:cTn id="7" dur="500" fill="hold"/>
                                        <p:tgtEl>
                                          <p:spTgt spid="17416"/>
                                        </p:tgtEl>
                                        <p:attrNameLst>
                                          <p:attrName>ppt_w</p:attrName>
                                        </p:attrNameLst>
                                      </p:cBhvr>
                                      <p:tavLst>
                                        <p:tav tm="0">
                                          <p:val>
                                            <p:fltVal val="0"/>
                                          </p:val>
                                        </p:tav>
                                        <p:tav tm="100000">
                                          <p:val>
                                            <p:strVal val="#ppt_w"/>
                                          </p:val>
                                        </p:tav>
                                      </p:tavLst>
                                    </p:anim>
                                    <p:anim calcmode="lin" valueType="num">
                                      <p:cBhvr>
                                        <p:cTn id="8" dur="500" fill="hold"/>
                                        <p:tgtEl>
                                          <p:spTgt spid="17416"/>
                                        </p:tgtEl>
                                        <p:attrNameLst>
                                          <p:attrName>ppt_h</p:attrName>
                                        </p:attrNameLst>
                                      </p:cBhvr>
                                      <p:tavLst>
                                        <p:tav tm="0">
                                          <p:val>
                                            <p:fltVal val="0"/>
                                          </p:val>
                                        </p:tav>
                                        <p:tav tm="100000">
                                          <p:val>
                                            <p:strVal val="#ppt_h"/>
                                          </p:val>
                                        </p:tav>
                                      </p:tavLst>
                                    </p:anim>
                                    <p:animEffect transition="in" filter="fade">
                                      <p:cBhvr>
                                        <p:cTn id="9" dur="500"/>
                                        <p:tgtEl>
                                          <p:spTgt spid="1741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7413"/>
                                        </p:tgtEl>
                                        <p:attrNameLst>
                                          <p:attrName>style.visibility</p:attrName>
                                        </p:attrNameLst>
                                      </p:cBhvr>
                                      <p:to>
                                        <p:strVal val="visible"/>
                                      </p:to>
                                    </p:set>
                                    <p:anim calcmode="lin" valueType="num">
                                      <p:cBhvr>
                                        <p:cTn id="14" dur="500" fill="hold"/>
                                        <p:tgtEl>
                                          <p:spTgt spid="17413"/>
                                        </p:tgtEl>
                                        <p:attrNameLst>
                                          <p:attrName>ppt_w</p:attrName>
                                        </p:attrNameLst>
                                      </p:cBhvr>
                                      <p:tavLst>
                                        <p:tav tm="0">
                                          <p:val>
                                            <p:fltVal val="0"/>
                                          </p:val>
                                        </p:tav>
                                        <p:tav tm="100000">
                                          <p:val>
                                            <p:strVal val="#ppt_w"/>
                                          </p:val>
                                        </p:tav>
                                      </p:tavLst>
                                    </p:anim>
                                    <p:anim calcmode="lin" valueType="num">
                                      <p:cBhvr>
                                        <p:cTn id="15" dur="500" fill="hold"/>
                                        <p:tgtEl>
                                          <p:spTgt spid="17413"/>
                                        </p:tgtEl>
                                        <p:attrNameLst>
                                          <p:attrName>ppt_h</p:attrName>
                                        </p:attrNameLst>
                                      </p:cBhvr>
                                      <p:tavLst>
                                        <p:tav tm="0">
                                          <p:val>
                                            <p:fltVal val="0"/>
                                          </p:val>
                                        </p:tav>
                                        <p:tav tm="100000">
                                          <p:val>
                                            <p:strVal val="#ppt_h"/>
                                          </p:val>
                                        </p:tav>
                                      </p:tavLst>
                                    </p:anim>
                                    <p:animEffect transition="in" filter="fade">
                                      <p:cBhvr>
                                        <p:cTn id="16" dur="500"/>
                                        <p:tgtEl>
                                          <p:spTgt spid="1741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7417"/>
                                        </p:tgtEl>
                                        <p:attrNameLst>
                                          <p:attrName>style.visibility</p:attrName>
                                        </p:attrNameLst>
                                      </p:cBhvr>
                                      <p:to>
                                        <p:strVal val="visible"/>
                                      </p:to>
                                    </p:set>
                                    <p:anim calcmode="lin" valueType="num">
                                      <p:cBhvr>
                                        <p:cTn id="21" dur="500" fill="hold"/>
                                        <p:tgtEl>
                                          <p:spTgt spid="17417"/>
                                        </p:tgtEl>
                                        <p:attrNameLst>
                                          <p:attrName>ppt_w</p:attrName>
                                        </p:attrNameLst>
                                      </p:cBhvr>
                                      <p:tavLst>
                                        <p:tav tm="0">
                                          <p:val>
                                            <p:fltVal val="0"/>
                                          </p:val>
                                        </p:tav>
                                        <p:tav tm="100000">
                                          <p:val>
                                            <p:strVal val="#ppt_w"/>
                                          </p:val>
                                        </p:tav>
                                      </p:tavLst>
                                    </p:anim>
                                    <p:anim calcmode="lin" valueType="num">
                                      <p:cBhvr>
                                        <p:cTn id="22" dur="500" fill="hold"/>
                                        <p:tgtEl>
                                          <p:spTgt spid="17417"/>
                                        </p:tgtEl>
                                        <p:attrNameLst>
                                          <p:attrName>ppt_h</p:attrName>
                                        </p:attrNameLst>
                                      </p:cBhvr>
                                      <p:tavLst>
                                        <p:tav tm="0">
                                          <p:val>
                                            <p:fltVal val="0"/>
                                          </p:val>
                                        </p:tav>
                                        <p:tav tm="100000">
                                          <p:val>
                                            <p:strVal val="#ppt_h"/>
                                          </p:val>
                                        </p:tav>
                                      </p:tavLst>
                                    </p:anim>
                                    <p:animEffect transition="in" filter="fade">
                                      <p:cBhvr>
                                        <p:cTn id="23" dur="500"/>
                                        <p:tgtEl>
                                          <p:spTgt spid="17417"/>
                                        </p:tgtEl>
                                      </p:cBhvr>
                                    </p:animEffect>
                                  </p:childTnLst>
                                </p:cTn>
                              </p:par>
                              <p:par>
                                <p:cTn id="24" presetID="53" presetClass="exit" presetSubtype="0" fill="hold" grpId="1" nodeType="withEffect">
                                  <p:stCondLst>
                                    <p:cond delay="0"/>
                                  </p:stCondLst>
                                  <p:childTnLst>
                                    <p:anim calcmode="lin" valueType="num">
                                      <p:cBhvr>
                                        <p:cTn id="25" dur="500"/>
                                        <p:tgtEl>
                                          <p:spTgt spid="17416"/>
                                        </p:tgtEl>
                                        <p:attrNameLst>
                                          <p:attrName>ppt_w</p:attrName>
                                        </p:attrNameLst>
                                      </p:cBhvr>
                                      <p:tavLst>
                                        <p:tav tm="0">
                                          <p:val>
                                            <p:strVal val="ppt_w"/>
                                          </p:val>
                                        </p:tav>
                                        <p:tav tm="100000">
                                          <p:val>
                                            <p:fltVal val="0"/>
                                          </p:val>
                                        </p:tav>
                                      </p:tavLst>
                                    </p:anim>
                                    <p:anim calcmode="lin" valueType="num">
                                      <p:cBhvr>
                                        <p:cTn id="26" dur="500"/>
                                        <p:tgtEl>
                                          <p:spTgt spid="17416"/>
                                        </p:tgtEl>
                                        <p:attrNameLst>
                                          <p:attrName>ppt_h</p:attrName>
                                        </p:attrNameLst>
                                      </p:cBhvr>
                                      <p:tavLst>
                                        <p:tav tm="0">
                                          <p:val>
                                            <p:strVal val="ppt_h"/>
                                          </p:val>
                                        </p:tav>
                                        <p:tav tm="100000">
                                          <p:val>
                                            <p:fltVal val="0"/>
                                          </p:val>
                                        </p:tav>
                                      </p:tavLst>
                                    </p:anim>
                                    <p:animEffect transition="out" filter="fade">
                                      <p:cBhvr>
                                        <p:cTn id="27" dur="500"/>
                                        <p:tgtEl>
                                          <p:spTgt spid="17416"/>
                                        </p:tgtEl>
                                      </p:cBhvr>
                                    </p:animEffect>
                                    <p:set>
                                      <p:cBhvr>
                                        <p:cTn id="28" dur="1" fill="hold">
                                          <p:stCondLst>
                                            <p:cond delay="499"/>
                                          </p:stCondLst>
                                        </p:cTn>
                                        <p:tgtEl>
                                          <p:spTgt spid="17416"/>
                                        </p:tgtEl>
                                        <p:attrNameLst>
                                          <p:attrName>style.visibility</p:attrName>
                                        </p:attrNameLst>
                                      </p:cBhvr>
                                      <p:to>
                                        <p:strVal val="hidden"/>
                                      </p:to>
                                    </p:set>
                                  </p:childTnLst>
                                </p:cTn>
                              </p:par>
                              <p:par>
                                <p:cTn id="29" presetID="53" presetClass="exit" presetSubtype="0" fill="hold" grpId="1" nodeType="withEffect">
                                  <p:stCondLst>
                                    <p:cond delay="0"/>
                                  </p:stCondLst>
                                  <p:childTnLst>
                                    <p:anim calcmode="lin" valueType="num">
                                      <p:cBhvr>
                                        <p:cTn id="30" dur="500"/>
                                        <p:tgtEl>
                                          <p:spTgt spid="17413"/>
                                        </p:tgtEl>
                                        <p:attrNameLst>
                                          <p:attrName>ppt_w</p:attrName>
                                        </p:attrNameLst>
                                      </p:cBhvr>
                                      <p:tavLst>
                                        <p:tav tm="0">
                                          <p:val>
                                            <p:strVal val="ppt_w"/>
                                          </p:val>
                                        </p:tav>
                                        <p:tav tm="100000">
                                          <p:val>
                                            <p:fltVal val="0"/>
                                          </p:val>
                                        </p:tav>
                                      </p:tavLst>
                                    </p:anim>
                                    <p:anim calcmode="lin" valueType="num">
                                      <p:cBhvr>
                                        <p:cTn id="31" dur="500"/>
                                        <p:tgtEl>
                                          <p:spTgt spid="17413"/>
                                        </p:tgtEl>
                                        <p:attrNameLst>
                                          <p:attrName>ppt_h</p:attrName>
                                        </p:attrNameLst>
                                      </p:cBhvr>
                                      <p:tavLst>
                                        <p:tav tm="0">
                                          <p:val>
                                            <p:strVal val="ppt_h"/>
                                          </p:val>
                                        </p:tav>
                                        <p:tav tm="100000">
                                          <p:val>
                                            <p:fltVal val="0"/>
                                          </p:val>
                                        </p:tav>
                                      </p:tavLst>
                                    </p:anim>
                                    <p:animEffect transition="out" filter="fade">
                                      <p:cBhvr>
                                        <p:cTn id="32" dur="500"/>
                                        <p:tgtEl>
                                          <p:spTgt spid="17413"/>
                                        </p:tgtEl>
                                      </p:cBhvr>
                                    </p:animEffect>
                                    <p:set>
                                      <p:cBhvr>
                                        <p:cTn id="33" dur="1" fill="hold">
                                          <p:stCondLst>
                                            <p:cond delay="499"/>
                                          </p:stCondLst>
                                        </p:cTn>
                                        <p:tgtEl>
                                          <p:spTgt spid="174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P spid="17413" grpId="1" animBg="1"/>
      <p:bldP spid="17416" grpId="0" animBg="1"/>
      <p:bldP spid="17416" grpId="1" animBg="1"/>
      <p:bldP spid="174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endParaRPr lang="en-US"/>
          </a:p>
        </p:txBody>
      </p:sp>
      <p:sp>
        <p:nvSpPr>
          <p:cNvPr id="19459" name="Rectangle 3"/>
          <p:cNvSpPr>
            <a:spLocks noGrp="1" noChangeArrowheads="1"/>
          </p:cNvSpPr>
          <p:nvPr>
            <p:ph type="body" idx="1"/>
          </p:nvPr>
        </p:nvSpPr>
        <p:spPr>
          <a:xfrm>
            <a:off x="0" y="0"/>
            <a:ext cx="9144000" cy="6858000"/>
          </a:xfrm>
          <a:solidFill>
            <a:srgbClr val="CCECFF"/>
          </a:solidFill>
        </p:spPr>
        <p:txBody>
          <a:bodyPr/>
          <a:lstStyle/>
          <a:p>
            <a:pPr>
              <a:buFont typeface="Arial" charset="0"/>
              <a:buNone/>
            </a:pPr>
            <a:endParaRPr lang="en-US" dirty="0"/>
          </a:p>
        </p:txBody>
      </p:sp>
      <p:pic>
        <p:nvPicPr>
          <p:cNvPr id="19460" name="Picture 4"/>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l="21097" t="35379" r="33566" b="22878"/>
          <a:stretch>
            <a:fillRect/>
          </a:stretch>
        </p:blipFill>
        <p:spPr bwMode="auto">
          <a:xfrm>
            <a:off x="457200" y="-6350"/>
            <a:ext cx="8234363" cy="68707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9461" name="AutoShape 5"/>
          <p:cNvSpPr>
            <a:spLocks noChangeArrowheads="1"/>
          </p:cNvSpPr>
          <p:nvPr/>
        </p:nvSpPr>
        <p:spPr bwMode="auto">
          <a:xfrm>
            <a:off x="1143000" y="838200"/>
            <a:ext cx="7162800" cy="609600"/>
          </a:xfrm>
          <a:prstGeom prst="wedgeRectCallout">
            <a:avLst>
              <a:gd name="adj1" fmla="val 4852"/>
              <a:gd name="adj2" fmla="val 757551"/>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ja-JP" altLang="en-US" sz="3200" dirty="0">
                <a:latin typeface="Arial"/>
              </a:rPr>
              <a:t>“</a:t>
            </a:r>
            <a:r>
              <a:rPr lang="en-US" sz="3200" dirty="0"/>
              <a:t>Capitalism was saved in eight days</a:t>
            </a:r>
            <a:r>
              <a:rPr lang="ja-JP" altLang="en-US" sz="3200" dirty="0">
                <a:latin typeface="Arial"/>
              </a:rPr>
              <a:t>”</a:t>
            </a:r>
            <a:endParaRPr lang="en-US" sz="3200" dirty="0"/>
          </a:p>
        </p:txBody>
      </p:sp>
    </p:spTree>
    <p:extLst>
      <p:ext uri="{BB962C8B-B14F-4D97-AF65-F5344CB8AC3E}">
        <p14:creationId xmlns:p14="http://schemas.microsoft.com/office/powerpoint/2010/main" val="22602033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 calcmode="lin" valueType="num">
                                      <p:cBhvr>
                                        <p:cTn id="7" dur="500" fill="hold"/>
                                        <p:tgtEl>
                                          <p:spTgt spid="19461"/>
                                        </p:tgtEl>
                                        <p:attrNameLst>
                                          <p:attrName>ppt_w</p:attrName>
                                        </p:attrNameLst>
                                      </p:cBhvr>
                                      <p:tavLst>
                                        <p:tav tm="0">
                                          <p:val>
                                            <p:fltVal val="0"/>
                                          </p:val>
                                        </p:tav>
                                        <p:tav tm="100000">
                                          <p:val>
                                            <p:strVal val="#ppt_w"/>
                                          </p:val>
                                        </p:tav>
                                      </p:tavLst>
                                    </p:anim>
                                    <p:anim calcmode="lin" valueType="num">
                                      <p:cBhvr>
                                        <p:cTn id="8" dur="500" fill="hold"/>
                                        <p:tgtEl>
                                          <p:spTgt spid="19461"/>
                                        </p:tgtEl>
                                        <p:attrNameLst>
                                          <p:attrName>ppt_h</p:attrName>
                                        </p:attrNameLst>
                                      </p:cBhvr>
                                      <p:tavLst>
                                        <p:tav tm="0">
                                          <p:val>
                                            <p:fltVal val="0"/>
                                          </p:val>
                                        </p:tav>
                                        <p:tav tm="100000">
                                          <p:val>
                                            <p:strVal val="#ppt_h"/>
                                          </p:val>
                                        </p:tav>
                                      </p:tavLst>
                                    </p:anim>
                                    <p:animEffect transition="in" filter="fade">
                                      <p:cBhvr>
                                        <p:cTn id="9"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493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4932" name="Rectangle 4"/>
          <p:cNvSpPr>
            <a:spLocks noGrp="1" noChangeArrowheads="1"/>
          </p:cNvSpPr>
          <p:nvPr>
            <p:ph type="title"/>
          </p:nvPr>
        </p:nvSpPr>
        <p:spPr>
          <a:xfrm>
            <a:off x="304800" y="0"/>
            <a:ext cx="8610600" cy="7620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a:t>The Hundred Days </a:t>
            </a:r>
          </a:p>
        </p:txBody>
      </p:sp>
      <p:sp>
        <p:nvSpPr>
          <p:cNvPr id="124933" name="Rectangle 5"/>
          <p:cNvSpPr>
            <a:spLocks noGrp="1" noChangeArrowheads="1"/>
          </p:cNvSpPr>
          <p:nvPr>
            <p:ph type="body" idx="1"/>
          </p:nvPr>
        </p:nvSpPr>
        <p:spPr>
          <a:xfrm>
            <a:off x="838200" y="685800"/>
            <a:ext cx="8305800" cy="61722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a:t>The greatest success of the First New Deal was its ability to offer </a:t>
            </a:r>
            <a:r>
              <a:rPr lang="en-US" i="1" u="sng"/>
              <a:t>relief</a:t>
            </a:r>
            <a:r>
              <a:rPr lang="en-US"/>
              <a:t> to unemployed citizens via the Reconstruction Finance Corps</a:t>
            </a:r>
          </a:p>
          <a:p>
            <a:pPr lvl="1"/>
            <a:r>
              <a:rPr lang="en-US"/>
              <a:t>Modest relief checks were doled to 15% of Americans </a:t>
            </a:r>
          </a:p>
          <a:p>
            <a:pPr lvl="1"/>
            <a:r>
              <a:rPr lang="en-US" u="sng">
                <a:effectLst>
                  <a:outerShdw blurRad="38100" dist="38100" dir="2700000" algn="tl">
                    <a:srgbClr val="DDDDDD"/>
                  </a:outerShdw>
                </a:effectLst>
              </a:rPr>
              <a:t>Federal Emergency Relief Act</a:t>
            </a:r>
            <a:r>
              <a:rPr lang="en-US"/>
              <a:t> </a:t>
            </a:r>
            <a:r>
              <a:rPr lang="en-US" u="sng">
                <a:effectLst>
                  <a:outerShdw blurRad="38100" dist="38100" dir="2700000" algn="tl">
                    <a:srgbClr val="DDDDDD"/>
                  </a:outerShdw>
                </a:effectLst>
              </a:rPr>
              <a:t>(FERA)</a:t>
            </a:r>
            <a:r>
              <a:rPr lang="en-US"/>
              <a:t> pumped $500 million into state welfare programs</a:t>
            </a:r>
            <a:endParaRPr lang="en-US" u="sng">
              <a:effectLst>
                <a:outerShdw blurRad="38100" dist="38100" dir="2700000" algn="tl">
                  <a:srgbClr val="DDDDDD"/>
                </a:outerShdw>
              </a:effectLst>
            </a:endParaRPr>
          </a:p>
        </p:txBody>
      </p:sp>
    </p:spTree>
    <p:extLst>
      <p:ext uri="{BB962C8B-B14F-4D97-AF65-F5344CB8AC3E}">
        <p14:creationId xmlns:p14="http://schemas.microsoft.com/office/powerpoint/2010/main" val="24518025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04800" y="0"/>
            <a:ext cx="8610600" cy="838200"/>
          </a:xfrm>
        </p:spPr>
        <p:txBody>
          <a:bodyPr/>
          <a:lstStyle/>
          <a:p>
            <a:r>
              <a:rPr lang="en-US"/>
              <a:t>The Hundred Days</a:t>
            </a:r>
          </a:p>
        </p:txBody>
      </p:sp>
      <p:sp>
        <p:nvSpPr>
          <p:cNvPr id="80899" name="Rectangle 3"/>
          <p:cNvSpPr>
            <a:spLocks noGrp="1" noChangeArrowheads="1"/>
          </p:cNvSpPr>
          <p:nvPr>
            <p:ph type="body" idx="1"/>
          </p:nvPr>
        </p:nvSpPr>
        <p:spPr>
          <a:xfrm>
            <a:off x="838200" y="762000"/>
            <a:ext cx="8305800" cy="6096000"/>
          </a:xfrm>
        </p:spPr>
        <p:txBody>
          <a:bodyPr/>
          <a:lstStyle/>
          <a:p>
            <a:r>
              <a:rPr lang="en-US"/>
              <a:t>Relief efforts of the First New Deal created more </a:t>
            </a:r>
            <a:r>
              <a:rPr lang="ja-JP" altLang="en-US">
                <a:latin typeface="Arial"/>
              </a:rPr>
              <a:t>“</a:t>
            </a:r>
            <a:r>
              <a:rPr lang="en-US"/>
              <a:t>alphabet agencies</a:t>
            </a:r>
            <a:r>
              <a:rPr lang="ja-JP" altLang="en-US">
                <a:latin typeface="Arial"/>
              </a:rPr>
              <a:t>”</a:t>
            </a:r>
            <a:endParaRPr lang="en-US"/>
          </a:p>
          <a:p>
            <a:pPr lvl="1"/>
            <a:r>
              <a:rPr lang="en-US" u="sng">
                <a:effectLst>
                  <a:outerShdw blurRad="38100" dist="38100" dir="2700000" algn="tl">
                    <a:srgbClr val="DDDDDD"/>
                  </a:outerShdw>
                </a:effectLst>
              </a:rPr>
              <a:t>Civilian Conservation Corps (CCC)</a:t>
            </a:r>
            <a:r>
              <a:rPr lang="en-US"/>
              <a:t> employed urban men</a:t>
            </a:r>
          </a:p>
          <a:p>
            <a:pPr lvl="1"/>
            <a:r>
              <a:rPr lang="en-US" u="sng">
                <a:effectLst>
                  <a:outerShdw blurRad="38100" dist="38100" dir="2700000" algn="tl">
                    <a:srgbClr val="DDDDDD"/>
                  </a:outerShdw>
                </a:effectLst>
              </a:rPr>
              <a:t>Civilian Works Admin (CWA)</a:t>
            </a:r>
            <a:r>
              <a:rPr lang="en-US"/>
              <a:t> hired 4 million men &amp; women</a:t>
            </a:r>
          </a:p>
          <a:p>
            <a:pPr lvl="1"/>
            <a:r>
              <a:rPr lang="en-US" u="sng">
                <a:effectLst>
                  <a:outerShdw blurRad="38100" dist="38100" dir="2700000" algn="tl">
                    <a:srgbClr val="DDDDDD"/>
                  </a:outerShdw>
                </a:effectLst>
              </a:rPr>
              <a:t>Agricultural Adjustment Admin</a:t>
            </a:r>
            <a:r>
              <a:rPr lang="en-US"/>
              <a:t> </a:t>
            </a:r>
            <a:r>
              <a:rPr lang="en-US" u="sng">
                <a:effectLst>
                  <a:outerShdw blurRad="38100" dist="38100" dir="2700000" algn="tl">
                    <a:srgbClr val="DDDDDD"/>
                  </a:outerShdw>
                </a:effectLst>
              </a:rPr>
              <a:t>(AAA)</a:t>
            </a:r>
            <a:r>
              <a:rPr lang="en-US"/>
              <a:t> subsidized farmers</a:t>
            </a:r>
          </a:p>
        </p:txBody>
      </p:sp>
    </p:spTree>
    <p:extLst>
      <p:ext uri="{BB962C8B-B14F-4D97-AF65-F5344CB8AC3E}">
        <p14:creationId xmlns:p14="http://schemas.microsoft.com/office/powerpoint/2010/main" val="99429802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body" idx="1"/>
          </p:nvPr>
        </p:nvSpPr>
        <p:spPr/>
        <p:txBody>
          <a:bodyPr/>
          <a:lstStyle/>
          <a:p>
            <a:endParaRPr lang="en-US"/>
          </a:p>
        </p:txBody>
      </p:sp>
      <p:pic>
        <p:nvPicPr>
          <p:cNvPr id="126979" name="Picture 3" descr="ad07"/>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t="24445"/>
          <a:stretch>
            <a:fillRect/>
          </a:stretch>
        </p:blipFill>
        <p:spPr bwMode="auto">
          <a:xfrm>
            <a:off x="0" y="0"/>
            <a:ext cx="4402138" cy="5715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6980" name="Picture 4" descr="a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19063"/>
            <a:ext cx="4267200" cy="31575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6981" name="Picture 5" descr="ab88"/>
          <p:cNvPicPr>
            <a:picLocks noChangeAspect="1" noChangeArrowheads="1"/>
          </p:cNvPicPr>
          <p:nvPr/>
        </p:nvPicPr>
        <p:blipFill>
          <a:blip r:embed="rId4">
            <a:lum bright="-18000" contrast="12000"/>
            <a:extLst>
              <a:ext uri="{28A0092B-C50C-407E-A947-70E740481C1C}">
                <a14:useLocalDpi xmlns:a14="http://schemas.microsoft.com/office/drawing/2010/main" val="0"/>
              </a:ext>
            </a:extLst>
          </a:blip>
          <a:srcRect l="17647" t="18427" b="11009"/>
          <a:stretch>
            <a:fillRect/>
          </a:stretch>
        </p:blipFill>
        <p:spPr bwMode="auto">
          <a:xfrm>
            <a:off x="3124200" y="3416300"/>
            <a:ext cx="6019800" cy="34464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6982" name="Text Box 6"/>
          <p:cNvSpPr txBox="1">
            <a:spLocks noChangeArrowheads="1"/>
          </p:cNvSpPr>
          <p:nvPr/>
        </p:nvSpPr>
        <p:spPr bwMode="auto">
          <a:xfrm>
            <a:off x="0" y="4568825"/>
            <a:ext cx="3124200" cy="2327275"/>
          </a:xfrm>
          <a:prstGeom prst="rect">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3600"/>
              <a:t>CCC workers paved roads, planted trees, built bridges</a:t>
            </a:r>
          </a:p>
        </p:txBody>
      </p:sp>
    </p:spTree>
    <p:extLst>
      <p:ext uri="{BB962C8B-B14F-4D97-AF65-F5344CB8AC3E}">
        <p14:creationId xmlns:p14="http://schemas.microsoft.com/office/powerpoint/2010/main" val="34679894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0" y="0"/>
            <a:ext cx="9144000" cy="838200"/>
          </a:xfrm>
          <a:solidFill>
            <a:srgbClr val="FFFF99"/>
          </a:solidFill>
          <a:ln w="38100">
            <a:solidFill>
              <a:schemeClr val="tx1"/>
            </a:solidFill>
            <a:miter lim="800000"/>
            <a:headEnd/>
            <a:tailEnd/>
          </a:ln>
        </p:spPr>
        <p:txBody>
          <a:bodyPr/>
          <a:lstStyle/>
          <a:p>
            <a:r>
              <a:rPr lang="en-US">
                <a:solidFill>
                  <a:schemeClr val="tx1"/>
                </a:solidFill>
              </a:rPr>
              <a:t>CWA</a:t>
            </a:r>
          </a:p>
        </p:txBody>
      </p:sp>
      <p:sp>
        <p:nvSpPr>
          <p:cNvPr id="128003" name="Rectangle 3"/>
          <p:cNvSpPr>
            <a:spLocks noGrp="1" noChangeArrowheads="1"/>
          </p:cNvSpPr>
          <p:nvPr>
            <p:ph type="body" idx="1"/>
          </p:nvPr>
        </p:nvSpPr>
        <p:spPr/>
        <p:txBody>
          <a:bodyPr/>
          <a:lstStyle/>
          <a:p>
            <a:endParaRPr lang="en-US"/>
          </a:p>
        </p:txBody>
      </p:sp>
      <p:pic>
        <p:nvPicPr>
          <p:cNvPr id="128004" name="Picture 4" descr="47"/>
          <p:cNvPicPr>
            <a:picLocks noChangeAspect="1" noChangeArrowheads="1"/>
          </p:cNvPicPr>
          <p:nvPr/>
        </p:nvPicPr>
        <p:blipFill>
          <a:blip r:embed="rId2">
            <a:extLst>
              <a:ext uri="{28A0092B-C50C-407E-A947-70E740481C1C}">
                <a14:useLocalDpi xmlns:a14="http://schemas.microsoft.com/office/drawing/2010/main" val="0"/>
              </a:ext>
            </a:extLst>
          </a:blip>
          <a:srcRect t="23634"/>
          <a:stretch>
            <a:fillRect/>
          </a:stretch>
        </p:blipFill>
        <p:spPr bwMode="auto">
          <a:xfrm>
            <a:off x="0" y="1173163"/>
            <a:ext cx="9144000" cy="5684837"/>
          </a:xfrm>
          <a:prstGeom prst="rect">
            <a:avLst/>
          </a:prstGeom>
          <a:noFill/>
          <a:extLst>
            <a:ext uri="{909E8E84-426E-40dd-AFC4-6F175D3DCCD1}">
              <a14:hiddenFill xmlns:a14="http://schemas.microsoft.com/office/drawing/2010/main">
                <a:solidFill>
                  <a:srgbClr val="FFFFFF"/>
                </a:solidFill>
              </a14:hiddenFill>
            </a:ext>
          </a:extLst>
        </p:spPr>
      </p:pic>
      <p:sp>
        <p:nvSpPr>
          <p:cNvPr id="128005" name="Text Box 5"/>
          <p:cNvSpPr txBox="1">
            <a:spLocks noChangeArrowheads="1"/>
          </p:cNvSpPr>
          <p:nvPr/>
        </p:nvSpPr>
        <p:spPr bwMode="auto">
          <a:xfrm>
            <a:off x="533400" y="914400"/>
            <a:ext cx="8458200" cy="739775"/>
          </a:xfrm>
          <a:prstGeom prst="rect">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4000"/>
              <a:t>Creating drainage system for an airfield </a:t>
            </a:r>
          </a:p>
        </p:txBody>
      </p:sp>
      <p:pic>
        <p:nvPicPr>
          <p:cNvPr id="128006" name="Picture 6" descr="115"/>
          <p:cNvPicPr>
            <a:picLocks noChangeAspect="1" noChangeArrowheads="1"/>
          </p:cNvPicPr>
          <p:nvPr/>
        </p:nvPicPr>
        <p:blipFill>
          <a:blip r:embed="rId3">
            <a:extLst>
              <a:ext uri="{28A0092B-C50C-407E-A947-70E740481C1C}">
                <a14:useLocalDpi xmlns:a14="http://schemas.microsoft.com/office/drawing/2010/main" val="0"/>
              </a:ext>
            </a:extLst>
          </a:blip>
          <a:srcRect t="16081" b="6339"/>
          <a:stretch>
            <a:fillRect/>
          </a:stretch>
        </p:blipFill>
        <p:spPr bwMode="auto">
          <a:xfrm>
            <a:off x="0" y="914400"/>
            <a:ext cx="9144000" cy="5943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8007" name="Text Box 7"/>
          <p:cNvSpPr txBox="1">
            <a:spLocks noChangeArrowheads="1"/>
          </p:cNvSpPr>
          <p:nvPr/>
        </p:nvSpPr>
        <p:spPr bwMode="auto">
          <a:xfrm>
            <a:off x="2743200" y="990600"/>
            <a:ext cx="4038600" cy="739775"/>
          </a:xfrm>
          <a:prstGeom prst="rect">
            <a:avLst/>
          </a:prstGeom>
          <a:solidFill>
            <a:srgbClr val="FF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4000"/>
              <a:t>Dredging a lake</a:t>
            </a:r>
          </a:p>
        </p:txBody>
      </p:sp>
    </p:spTree>
    <p:extLst>
      <p:ext uri="{BB962C8B-B14F-4D97-AF65-F5344CB8AC3E}">
        <p14:creationId xmlns:p14="http://schemas.microsoft.com/office/powerpoint/2010/main" val="14711868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28006"/>
                                        </p:tgtEl>
                                        <p:attrNameLst>
                                          <p:attrName>style.visibility</p:attrName>
                                        </p:attrNameLst>
                                      </p:cBhvr>
                                      <p:to>
                                        <p:strVal val="visible"/>
                                      </p:to>
                                    </p:set>
                                    <p:anim calcmode="lin" valueType="num">
                                      <p:cBhvr>
                                        <p:cTn id="7" dur="500" fill="hold"/>
                                        <p:tgtEl>
                                          <p:spTgt spid="128006"/>
                                        </p:tgtEl>
                                        <p:attrNameLst>
                                          <p:attrName>ppt_w</p:attrName>
                                        </p:attrNameLst>
                                      </p:cBhvr>
                                      <p:tavLst>
                                        <p:tav tm="0">
                                          <p:val>
                                            <p:fltVal val="0"/>
                                          </p:val>
                                        </p:tav>
                                        <p:tav tm="100000">
                                          <p:val>
                                            <p:strVal val="#ppt_w"/>
                                          </p:val>
                                        </p:tav>
                                      </p:tavLst>
                                    </p:anim>
                                    <p:anim calcmode="lin" valueType="num">
                                      <p:cBhvr>
                                        <p:cTn id="8" dur="500" fill="hold"/>
                                        <p:tgtEl>
                                          <p:spTgt spid="128006"/>
                                        </p:tgtEl>
                                        <p:attrNameLst>
                                          <p:attrName>ppt_h</p:attrName>
                                        </p:attrNameLst>
                                      </p:cBhvr>
                                      <p:tavLst>
                                        <p:tav tm="0">
                                          <p:val>
                                            <p:fltVal val="0"/>
                                          </p:val>
                                        </p:tav>
                                        <p:tav tm="100000">
                                          <p:val>
                                            <p:strVal val="#ppt_h"/>
                                          </p:val>
                                        </p:tav>
                                      </p:tavLst>
                                    </p:anim>
                                    <p:animEffect transition="in" filter="fade">
                                      <p:cBhvr>
                                        <p:cTn id="9" dur="500"/>
                                        <p:tgtEl>
                                          <p:spTgt spid="12800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28007"/>
                                        </p:tgtEl>
                                        <p:attrNameLst>
                                          <p:attrName>style.visibility</p:attrName>
                                        </p:attrNameLst>
                                      </p:cBhvr>
                                      <p:to>
                                        <p:strVal val="visible"/>
                                      </p:to>
                                    </p:set>
                                    <p:anim calcmode="lin" valueType="num">
                                      <p:cBhvr>
                                        <p:cTn id="12" dur="500" fill="hold"/>
                                        <p:tgtEl>
                                          <p:spTgt spid="128007"/>
                                        </p:tgtEl>
                                        <p:attrNameLst>
                                          <p:attrName>ppt_w</p:attrName>
                                        </p:attrNameLst>
                                      </p:cBhvr>
                                      <p:tavLst>
                                        <p:tav tm="0">
                                          <p:val>
                                            <p:fltVal val="0"/>
                                          </p:val>
                                        </p:tav>
                                        <p:tav tm="100000">
                                          <p:val>
                                            <p:strVal val="#ppt_w"/>
                                          </p:val>
                                        </p:tav>
                                      </p:tavLst>
                                    </p:anim>
                                    <p:anim calcmode="lin" valueType="num">
                                      <p:cBhvr>
                                        <p:cTn id="13" dur="500" fill="hold"/>
                                        <p:tgtEl>
                                          <p:spTgt spid="128007"/>
                                        </p:tgtEl>
                                        <p:attrNameLst>
                                          <p:attrName>ppt_h</p:attrName>
                                        </p:attrNameLst>
                                      </p:cBhvr>
                                      <p:tavLst>
                                        <p:tav tm="0">
                                          <p:val>
                                            <p:fltVal val="0"/>
                                          </p:val>
                                        </p:tav>
                                        <p:tav tm="100000">
                                          <p:val>
                                            <p:strVal val="#ppt_h"/>
                                          </p:val>
                                        </p:tav>
                                      </p:tavLst>
                                    </p:anim>
                                    <p:animEffect transition="in" filter="fade">
                                      <p:cBhvr>
                                        <p:cTn id="14" dur="500"/>
                                        <p:tgtEl>
                                          <p:spTgt spid="1280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endParaRPr lang="en-US"/>
          </a:p>
        </p:txBody>
      </p:sp>
      <p:sp>
        <p:nvSpPr>
          <p:cNvPr id="115715" name="Rectangle 3"/>
          <p:cNvSpPr>
            <a:spLocks noGrp="1" noChangeArrowheads="1"/>
          </p:cNvSpPr>
          <p:nvPr>
            <p:ph type="body" idx="1"/>
          </p:nvPr>
        </p:nvSpPr>
        <p:spPr/>
        <p:txBody>
          <a:bodyPr/>
          <a:lstStyle/>
          <a:p>
            <a:endParaRPr lang="en-US"/>
          </a:p>
        </p:txBody>
      </p:sp>
      <p:pic>
        <p:nvPicPr>
          <p:cNvPr id="115716" name="Picture 4" descr="water1101"/>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b="1396"/>
          <a:stretch>
            <a:fillRect/>
          </a:stretch>
        </p:blipFill>
        <p:spPr bwMode="auto">
          <a:xfrm>
            <a:off x="0" y="0"/>
            <a:ext cx="9144000" cy="68659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5717" name="Text Box 5"/>
          <p:cNvSpPr txBox="1">
            <a:spLocks noChangeArrowheads="1"/>
          </p:cNvSpPr>
          <p:nvPr/>
        </p:nvSpPr>
        <p:spPr bwMode="auto">
          <a:xfrm>
            <a:off x="152400" y="158750"/>
            <a:ext cx="1371600" cy="679450"/>
          </a:xfrm>
          <a:prstGeom prst="rect">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3600"/>
              <a:t>AAA</a:t>
            </a:r>
          </a:p>
        </p:txBody>
      </p:sp>
    </p:spTree>
    <p:extLst>
      <p:ext uri="{BB962C8B-B14F-4D97-AF65-F5344CB8AC3E}">
        <p14:creationId xmlns:p14="http://schemas.microsoft.com/office/powerpoint/2010/main" val="235608307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p:txBody>
          <a:bodyPr/>
          <a:lstStyle/>
          <a:p>
            <a:endParaRPr lang="en-US"/>
          </a:p>
        </p:txBody>
      </p:sp>
      <p:sp>
        <p:nvSpPr>
          <p:cNvPr id="129029" name="Rectangle 5"/>
          <p:cNvSpPr>
            <a:spLocks noChangeArrowheads="1"/>
          </p:cNvSpPr>
          <p:nvPr/>
        </p:nvSpPr>
        <p:spPr bwMode="auto">
          <a:xfrm>
            <a:off x="0" y="0"/>
            <a:ext cx="9144000" cy="685800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9031" name="Rectangle 7"/>
          <p:cNvSpPr>
            <a:spLocks noGrp="1" noChangeArrowheads="1"/>
          </p:cNvSpPr>
          <p:nvPr>
            <p:ph type="title"/>
          </p:nvPr>
        </p:nvSpPr>
        <p:spPr>
          <a:xfrm>
            <a:off x="0" y="0"/>
            <a:ext cx="9144000" cy="1143000"/>
          </a:xfrm>
          <a:noFill/>
          <a:ln/>
        </p:spPr>
        <p:txBody>
          <a:bodyPr/>
          <a:lstStyle/>
          <a:p>
            <a:pPr>
              <a:lnSpc>
                <a:spcPct val="80000"/>
              </a:lnSpc>
            </a:pPr>
            <a:r>
              <a:rPr lang="en-US" sz="4000">
                <a:solidFill>
                  <a:schemeClr val="tx1"/>
                </a:solidFill>
              </a:rPr>
              <a:t>Percentage of American Families Accepting Government Relief in 1933</a:t>
            </a:r>
          </a:p>
        </p:txBody>
      </p:sp>
      <p:pic>
        <p:nvPicPr>
          <p:cNvPr id="129032" name="Picture 8" descr="20394"/>
          <p:cNvPicPr>
            <a:picLocks noChangeAspect="1" noChangeArrowheads="1"/>
          </p:cNvPicPr>
          <p:nvPr/>
        </p:nvPicPr>
        <p:blipFill>
          <a:blip r:embed="rId2">
            <a:extLst>
              <a:ext uri="{28A0092B-C50C-407E-A947-70E740481C1C}">
                <a14:useLocalDpi xmlns:a14="http://schemas.microsoft.com/office/drawing/2010/main" val="0"/>
              </a:ext>
            </a:extLst>
          </a:blip>
          <a:srcRect l="2464" t="5573" r="1607" b="3406"/>
          <a:stretch>
            <a:fillRect/>
          </a:stretch>
        </p:blipFill>
        <p:spPr bwMode="auto">
          <a:xfrm>
            <a:off x="454025" y="1184275"/>
            <a:ext cx="8310563" cy="56689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41438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304800" y="0"/>
            <a:ext cx="8610600" cy="762000"/>
          </a:xfrm>
        </p:spPr>
        <p:txBody>
          <a:bodyPr/>
          <a:lstStyle/>
          <a:p>
            <a:r>
              <a:rPr lang="en-US"/>
              <a:t>The Hundred Days </a:t>
            </a:r>
          </a:p>
        </p:txBody>
      </p:sp>
      <p:sp>
        <p:nvSpPr>
          <p:cNvPr id="134147" name="Rectangle 3"/>
          <p:cNvSpPr>
            <a:spLocks noGrp="1" noChangeArrowheads="1"/>
          </p:cNvSpPr>
          <p:nvPr>
            <p:ph type="body" idx="1"/>
          </p:nvPr>
        </p:nvSpPr>
        <p:spPr>
          <a:xfrm>
            <a:off x="914400" y="685800"/>
            <a:ext cx="8229600" cy="6172200"/>
          </a:xfrm>
        </p:spPr>
        <p:txBody>
          <a:bodyPr/>
          <a:lstStyle/>
          <a:p>
            <a:pPr>
              <a:lnSpc>
                <a:spcPct val="90000"/>
              </a:lnSpc>
              <a:spcBef>
                <a:spcPct val="5000"/>
              </a:spcBef>
            </a:pPr>
            <a:r>
              <a:rPr lang="en-US"/>
              <a:t>The </a:t>
            </a:r>
            <a:r>
              <a:rPr lang="en-US" u="sng">
                <a:effectLst>
                  <a:outerShdw blurRad="38100" dist="38100" dir="2700000" algn="tl">
                    <a:srgbClr val="DDDDDD"/>
                  </a:outerShdw>
                </a:effectLst>
              </a:rPr>
              <a:t>National Industrial Recovery Act (NIRA)</a:t>
            </a:r>
            <a:r>
              <a:rPr lang="en-US"/>
              <a:t> was the 1</a:t>
            </a:r>
            <a:r>
              <a:rPr lang="en-US" baseline="30000"/>
              <a:t>st</a:t>
            </a:r>
            <a:r>
              <a:rPr lang="en-US"/>
              <a:t> attempt at economic </a:t>
            </a:r>
            <a:r>
              <a:rPr lang="en-US" i="1" u="sng"/>
              <a:t>recovery</a:t>
            </a:r>
            <a:r>
              <a:rPr lang="en-US"/>
              <a:t>:</a:t>
            </a:r>
          </a:p>
          <a:p>
            <a:pPr lvl="1">
              <a:lnSpc>
                <a:spcPct val="90000"/>
              </a:lnSpc>
              <a:spcBef>
                <a:spcPct val="5000"/>
              </a:spcBef>
            </a:pPr>
            <a:r>
              <a:rPr lang="en-US"/>
              <a:t>Created the </a:t>
            </a:r>
            <a:r>
              <a:rPr lang="en-US" u="sng">
                <a:effectLst>
                  <a:outerShdw blurRad="38100" dist="38100" dir="2700000" algn="tl">
                    <a:srgbClr val="DDDDDD"/>
                  </a:outerShdw>
                </a:effectLst>
              </a:rPr>
              <a:t>National Recovery Admin (NRA)</a:t>
            </a:r>
            <a:r>
              <a:rPr lang="en-US"/>
              <a:t> set max hours &amp; minimum wages for workers &amp; stimulated industry by fixing prices &amp; setting production limits</a:t>
            </a:r>
          </a:p>
          <a:p>
            <a:pPr lvl="1">
              <a:lnSpc>
                <a:spcPct val="90000"/>
              </a:lnSpc>
              <a:spcBef>
                <a:spcPct val="5000"/>
              </a:spcBef>
            </a:pPr>
            <a:r>
              <a:rPr lang="en-US"/>
              <a:t>Created the </a:t>
            </a:r>
            <a:r>
              <a:rPr lang="en-US" u="sng">
                <a:effectLst>
                  <a:outerShdw blurRad="38100" dist="38100" dir="2700000" algn="tl">
                    <a:srgbClr val="DDDDDD"/>
                  </a:outerShdw>
                </a:effectLst>
              </a:rPr>
              <a:t>Public Works Admin (PWA)</a:t>
            </a:r>
            <a:r>
              <a:rPr lang="en-US"/>
              <a:t> to build public roads, bridges, &amp; buildings </a:t>
            </a:r>
          </a:p>
        </p:txBody>
      </p:sp>
      <p:sp>
        <p:nvSpPr>
          <p:cNvPr id="134148" name="AutoShape 4"/>
          <p:cNvSpPr>
            <a:spLocks noChangeArrowheads="1"/>
          </p:cNvSpPr>
          <p:nvPr/>
        </p:nvSpPr>
        <p:spPr bwMode="auto">
          <a:xfrm>
            <a:off x="228600" y="4876800"/>
            <a:ext cx="8763000" cy="1524000"/>
          </a:xfrm>
          <a:prstGeom prst="wedgeRectCallout">
            <a:avLst>
              <a:gd name="adj1" fmla="val -5523"/>
              <a:gd name="adj2" fmla="val -209273"/>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3200" dirty="0"/>
              <a:t>Additional attempts to stimulate the economy include taking the U.S. off the gold standard &amp; ending prohibition (21</a:t>
            </a:r>
            <a:r>
              <a:rPr lang="en-US" sz="3200" baseline="30000" dirty="0"/>
              <a:t>st</a:t>
            </a:r>
            <a:r>
              <a:rPr lang="en-US" sz="3200" dirty="0"/>
              <a:t> amendment)</a:t>
            </a:r>
          </a:p>
        </p:txBody>
      </p:sp>
    </p:spTree>
    <p:extLst>
      <p:ext uri="{BB962C8B-B14F-4D97-AF65-F5344CB8AC3E}">
        <p14:creationId xmlns:p14="http://schemas.microsoft.com/office/powerpoint/2010/main" val="27520343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4148"/>
                                        </p:tgtEl>
                                        <p:attrNameLst>
                                          <p:attrName>style.visibility</p:attrName>
                                        </p:attrNameLst>
                                      </p:cBhvr>
                                      <p:to>
                                        <p:strVal val="visible"/>
                                      </p:to>
                                    </p:set>
                                    <p:anim calcmode="lin" valueType="num">
                                      <p:cBhvr>
                                        <p:cTn id="7" dur="500" fill="hold"/>
                                        <p:tgtEl>
                                          <p:spTgt spid="134148"/>
                                        </p:tgtEl>
                                        <p:attrNameLst>
                                          <p:attrName>ppt_w</p:attrName>
                                        </p:attrNameLst>
                                      </p:cBhvr>
                                      <p:tavLst>
                                        <p:tav tm="0">
                                          <p:val>
                                            <p:fltVal val="0"/>
                                          </p:val>
                                        </p:tav>
                                        <p:tav tm="100000">
                                          <p:val>
                                            <p:strVal val="#ppt_w"/>
                                          </p:val>
                                        </p:tav>
                                      </p:tavLst>
                                    </p:anim>
                                    <p:anim calcmode="lin" valueType="num">
                                      <p:cBhvr>
                                        <p:cTn id="8" dur="500" fill="hold"/>
                                        <p:tgtEl>
                                          <p:spTgt spid="134148"/>
                                        </p:tgtEl>
                                        <p:attrNameLst>
                                          <p:attrName>ppt_h</p:attrName>
                                        </p:attrNameLst>
                                      </p:cBhvr>
                                      <p:tavLst>
                                        <p:tav tm="0">
                                          <p:val>
                                            <p:fltVal val="0"/>
                                          </p:val>
                                        </p:tav>
                                        <p:tav tm="100000">
                                          <p:val>
                                            <p:strVal val="#ppt_h"/>
                                          </p:val>
                                        </p:tav>
                                      </p:tavLst>
                                    </p:anim>
                                    <p:animEffect transition="in" filter="fade">
                                      <p:cBhvr>
                                        <p:cTn id="9" dur="500"/>
                                        <p:tgtEl>
                                          <p:spTgt spid="134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dirty="0" smtClean="0"/>
              <a:t>How did Roosevelt’s approach to the Great Depression differ from that of Hoover?</a:t>
            </a:r>
          </a:p>
          <a:p>
            <a:endParaRPr lang="en-US" dirty="0"/>
          </a:p>
          <a:p>
            <a:endParaRPr lang="en-US" dirty="0" smtClean="0"/>
          </a:p>
          <a:p>
            <a:endParaRPr lang="en-US" dirty="0"/>
          </a:p>
          <a:p>
            <a:r>
              <a:rPr lang="en-US" dirty="0" smtClean="0"/>
              <a:t>How would the framers of the Constitution have felt about the expansion of executive power through the New Deal? Why?</a:t>
            </a:r>
            <a:endParaRPr lang="en-US" dirty="0"/>
          </a:p>
        </p:txBody>
      </p:sp>
    </p:spTree>
    <p:extLst>
      <p:ext uri="{BB962C8B-B14F-4D97-AF65-F5344CB8AC3E}">
        <p14:creationId xmlns:p14="http://schemas.microsoft.com/office/powerpoint/2010/main" val="381574151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1" name="Rectangle 5"/>
          <p:cNvSpPr>
            <a:spLocks noChangeArrowheads="1"/>
          </p:cNvSpPr>
          <p:nvPr/>
        </p:nvSpPr>
        <p:spPr bwMode="auto">
          <a:xfrm>
            <a:off x="0" y="0"/>
            <a:ext cx="9144000" cy="6858000"/>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2104" name="Rectangle 8"/>
          <p:cNvSpPr>
            <a:spLocks noGrp="1" noChangeArrowheads="1"/>
          </p:cNvSpPr>
          <p:nvPr>
            <p:ph type="title"/>
          </p:nvPr>
        </p:nvSpPr>
        <p:spPr>
          <a:xfrm>
            <a:off x="0" y="0"/>
            <a:ext cx="9144000" cy="914400"/>
          </a:xfrm>
          <a:noFill/>
          <a:ln/>
        </p:spPr>
        <p:txBody>
          <a:bodyPr/>
          <a:lstStyle/>
          <a:p>
            <a:r>
              <a:rPr lang="en-US">
                <a:solidFill>
                  <a:schemeClr val="tx1"/>
                </a:solidFill>
              </a:rPr>
              <a:t>National Recovery Administration</a:t>
            </a:r>
          </a:p>
        </p:txBody>
      </p:sp>
      <p:pic>
        <p:nvPicPr>
          <p:cNvPr id="132105" name="Picture 9" descr="NRApo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4413" y="914400"/>
            <a:ext cx="5407025" cy="5943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2106" name="Picture 10" descr="USAnra"/>
          <p:cNvPicPr>
            <a:picLocks noChangeAspect="1" noChangeArrowheads="1"/>
          </p:cNvPicPr>
          <p:nvPr/>
        </p:nvPicPr>
        <p:blipFill>
          <a:blip r:embed="rId3">
            <a:extLst>
              <a:ext uri="{28A0092B-C50C-407E-A947-70E740481C1C}">
                <a14:useLocalDpi xmlns:a14="http://schemas.microsoft.com/office/drawing/2010/main" val="0"/>
              </a:ext>
            </a:extLst>
          </a:blip>
          <a:srcRect t="1888"/>
          <a:stretch>
            <a:fillRect/>
          </a:stretch>
        </p:blipFill>
        <p:spPr bwMode="auto">
          <a:xfrm>
            <a:off x="914400" y="914400"/>
            <a:ext cx="7696200" cy="5943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2107" name="AutoShape 11"/>
          <p:cNvSpPr>
            <a:spLocks noChangeArrowheads="1"/>
          </p:cNvSpPr>
          <p:nvPr/>
        </p:nvSpPr>
        <p:spPr bwMode="auto">
          <a:xfrm>
            <a:off x="1295400" y="5029200"/>
            <a:ext cx="6781800" cy="1524000"/>
          </a:xfrm>
          <a:prstGeom prst="wedgeRectCallout">
            <a:avLst>
              <a:gd name="adj1" fmla="val 2343"/>
              <a:gd name="adj2" fmla="val -138333"/>
            </a:avLst>
          </a:prstGeom>
          <a:solidFill>
            <a:srgbClr val="FF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buFont typeface="Arial" charset="0"/>
              <a:buNone/>
            </a:pPr>
            <a:r>
              <a:rPr kumimoji="1" lang="en-US" sz="3200" dirty="0"/>
              <a:t>The NRA ended up being too bureaucratic; business cooperation gave way to self-interest &amp; greed</a:t>
            </a:r>
            <a:endParaRPr lang="en-US" sz="3200" dirty="0"/>
          </a:p>
        </p:txBody>
      </p:sp>
    </p:spTree>
    <p:extLst>
      <p:ext uri="{BB962C8B-B14F-4D97-AF65-F5344CB8AC3E}">
        <p14:creationId xmlns:p14="http://schemas.microsoft.com/office/powerpoint/2010/main" val="38463742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32106"/>
                                        </p:tgtEl>
                                        <p:attrNameLst>
                                          <p:attrName>style.visibility</p:attrName>
                                        </p:attrNameLst>
                                      </p:cBhvr>
                                      <p:to>
                                        <p:strVal val="visible"/>
                                      </p:to>
                                    </p:set>
                                    <p:anim calcmode="lin" valueType="num">
                                      <p:cBhvr>
                                        <p:cTn id="7" dur="500" fill="hold"/>
                                        <p:tgtEl>
                                          <p:spTgt spid="132106"/>
                                        </p:tgtEl>
                                        <p:attrNameLst>
                                          <p:attrName>ppt_w</p:attrName>
                                        </p:attrNameLst>
                                      </p:cBhvr>
                                      <p:tavLst>
                                        <p:tav tm="0">
                                          <p:val>
                                            <p:fltVal val="0"/>
                                          </p:val>
                                        </p:tav>
                                        <p:tav tm="100000">
                                          <p:val>
                                            <p:strVal val="#ppt_w"/>
                                          </p:val>
                                        </p:tav>
                                      </p:tavLst>
                                    </p:anim>
                                    <p:anim calcmode="lin" valueType="num">
                                      <p:cBhvr>
                                        <p:cTn id="8" dur="500" fill="hold"/>
                                        <p:tgtEl>
                                          <p:spTgt spid="132106"/>
                                        </p:tgtEl>
                                        <p:attrNameLst>
                                          <p:attrName>ppt_h</p:attrName>
                                        </p:attrNameLst>
                                      </p:cBhvr>
                                      <p:tavLst>
                                        <p:tav tm="0">
                                          <p:val>
                                            <p:fltVal val="0"/>
                                          </p:val>
                                        </p:tav>
                                        <p:tav tm="100000">
                                          <p:val>
                                            <p:strVal val="#ppt_h"/>
                                          </p:val>
                                        </p:tav>
                                      </p:tavLst>
                                    </p:anim>
                                    <p:animEffect transition="in" filter="fade">
                                      <p:cBhvr>
                                        <p:cTn id="9" dur="500"/>
                                        <p:tgtEl>
                                          <p:spTgt spid="13210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32107"/>
                                        </p:tgtEl>
                                        <p:attrNameLst>
                                          <p:attrName>style.visibility</p:attrName>
                                        </p:attrNameLst>
                                      </p:cBhvr>
                                      <p:to>
                                        <p:strVal val="visible"/>
                                      </p:to>
                                    </p:set>
                                    <p:anim calcmode="lin" valueType="num">
                                      <p:cBhvr>
                                        <p:cTn id="14" dur="500" fill="hold"/>
                                        <p:tgtEl>
                                          <p:spTgt spid="132107"/>
                                        </p:tgtEl>
                                        <p:attrNameLst>
                                          <p:attrName>ppt_w</p:attrName>
                                        </p:attrNameLst>
                                      </p:cBhvr>
                                      <p:tavLst>
                                        <p:tav tm="0">
                                          <p:val>
                                            <p:fltVal val="0"/>
                                          </p:val>
                                        </p:tav>
                                        <p:tav tm="100000">
                                          <p:val>
                                            <p:strVal val="#ppt_w"/>
                                          </p:val>
                                        </p:tav>
                                      </p:tavLst>
                                    </p:anim>
                                    <p:anim calcmode="lin" valueType="num">
                                      <p:cBhvr>
                                        <p:cTn id="15" dur="500" fill="hold"/>
                                        <p:tgtEl>
                                          <p:spTgt spid="132107"/>
                                        </p:tgtEl>
                                        <p:attrNameLst>
                                          <p:attrName>ppt_h</p:attrName>
                                        </p:attrNameLst>
                                      </p:cBhvr>
                                      <p:tavLst>
                                        <p:tav tm="0">
                                          <p:val>
                                            <p:fltVal val="0"/>
                                          </p:val>
                                        </p:tav>
                                        <p:tav tm="100000">
                                          <p:val>
                                            <p:strVal val="#ppt_h"/>
                                          </p:val>
                                        </p:tav>
                                      </p:tavLst>
                                    </p:anim>
                                    <p:animEffect transition="in" filter="fade">
                                      <p:cBhvr>
                                        <p:cTn id="16" dur="500"/>
                                        <p:tgtEl>
                                          <p:spTgt spid="132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381000" y="0"/>
            <a:ext cx="8534400" cy="990600"/>
          </a:xfrm>
        </p:spPr>
        <p:txBody>
          <a:bodyPr/>
          <a:lstStyle/>
          <a:p>
            <a:r>
              <a:rPr lang="en-US"/>
              <a:t>The Hundred Days</a:t>
            </a:r>
          </a:p>
        </p:txBody>
      </p:sp>
      <p:sp>
        <p:nvSpPr>
          <p:cNvPr id="123907" name="Rectangle 3"/>
          <p:cNvSpPr>
            <a:spLocks noGrp="1" noChangeArrowheads="1"/>
          </p:cNvSpPr>
          <p:nvPr>
            <p:ph type="body" idx="1"/>
          </p:nvPr>
        </p:nvSpPr>
        <p:spPr>
          <a:xfrm>
            <a:off x="914400" y="838200"/>
            <a:ext cx="8229600" cy="6019800"/>
          </a:xfrm>
        </p:spPr>
        <p:txBody>
          <a:bodyPr/>
          <a:lstStyle/>
          <a:p>
            <a:pPr>
              <a:lnSpc>
                <a:spcPct val="95000"/>
              </a:lnSpc>
              <a:spcBef>
                <a:spcPct val="10000"/>
              </a:spcBef>
            </a:pPr>
            <a:r>
              <a:rPr lang="en-US"/>
              <a:t>Some of FDR</a:t>
            </a:r>
            <a:r>
              <a:rPr lang="ja-JP" altLang="en-US">
                <a:latin typeface="Arial"/>
              </a:rPr>
              <a:t>’</a:t>
            </a:r>
            <a:r>
              <a:rPr lang="en-US"/>
              <a:t>s First New Deal focused on long-term </a:t>
            </a:r>
            <a:r>
              <a:rPr lang="en-US" i="1" u="sng"/>
              <a:t>reforms</a:t>
            </a:r>
            <a:r>
              <a:rPr lang="en-US" u="sng">
                <a:effectLst>
                  <a:outerShdw blurRad="38100" dist="38100" dir="2700000" algn="tl">
                    <a:srgbClr val="DDDDDD"/>
                  </a:outerShdw>
                </a:effectLst>
              </a:rPr>
              <a:t> </a:t>
            </a:r>
          </a:p>
          <a:p>
            <a:pPr lvl="1">
              <a:lnSpc>
                <a:spcPct val="95000"/>
              </a:lnSpc>
              <a:spcBef>
                <a:spcPct val="10000"/>
              </a:spcBef>
            </a:pPr>
            <a:r>
              <a:rPr lang="en-US" u="sng">
                <a:effectLst>
                  <a:outerShdw blurRad="38100" dist="38100" dir="2700000" algn="tl">
                    <a:srgbClr val="DDDDDD"/>
                  </a:outerShdw>
                </a:effectLst>
              </a:rPr>
              <a:t>Tennessee Valley Authority</a:t>
            </a:r>
            <a:r>
              <a:rPr lang="en-US" u="sng"/>
              <a:t> </a:t>
            </a:r>
            <a:r>
              <a:rPr lang="en-US" u="sng">
                <a:effectLst>
                  <a:outerShdw blurRad="38100" dist="38100" dir="2700000" algn="tl">
                    <a:srgbClr val="DDDDDD"/>
                  </a:outerShdw>
                </a:effectLst>
              </a:rPr>
              <a:t>(TVA)</a:t>
            </a:r>
            <a:r>
              <a:rPr lang="en-US"/>
              <a:t> created dams in 7 states to provide cheap hydroelectric power &amp; create jobs </a:t>
            </a:r>
          </a:p>
          <a:p>
            <a:pPr lvl="1">
              <a:lnSpc>
                <a:spcPct val="95000"/>
              </a:lnSpc>
              <a:spcBef>
                <a:spcPct val="10000"/>
              </a:spcBef>
            </a:pPr>
            <a:r>
              <a:rPr lang="en-US" u="sng">
                <a:effectLst>
                  <a:outerShdw blurRad="38100" dist="38100" dir="2700000" algn="tl">
                    <a:srgbClr val="DDDDDD"/>
                  </a:outerShdw>
                </a:effectLst>
              </a:rPr>
              <a:t>Securities &amp; Exchange Commission (SEC)</a:t>
            </a:r>
            <a:r>
              <a:rPr lang="en-US"/>
              <a:t> to regulate the stock market &amp; prevent another stock market crash </a:t>
            </a:r>
          </a:p>
        </p:txBody>
      </p:sp>
    </p:spTree>
    <p:extLst>
      <p:ext uri="{BB962C8B-B14F-4D97-AF65-F5344CB8AC3E}">
        <p14:creationId xmlns:p14="http://schemas.microsoft.com/office/powerpoint/2010/main" val="345783466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2" name="Picture 2" descr="DIVI723356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7938"/>
            <a:ext cx="9144000" cy="68659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0483" name="Rectangle 3"/>
          <p:cNvSpPr>
            <a:spLocks noGrp="1" noChangeArrowheads="1"/>
          </p:cNvSpPr>
          <p:nvPr>
            <p:ph type="title"/>
          </p:nvPr>
        </p:nvSpPr>
        <p:spPr>
          <a:xfrm>
            <a:off x="0" y="0"/>
            <a:ext cx="8991600" cy="609600"/>
          </a:xfrm>
          <a:solidFill>
            <a:schemeClr val="bg1"/>
          </a:solidFill>
          <a:ln w="38100">
            <a:solidFill>
              <a:schemeClr val="tx1"/>
            </a:solidFill>
            <a:miter lim="800000"/>
            <a:headEnd/>
            <a:tailEnd/>
          </a:ln>
        </p:spPr>
        <p:txBody>
          <a:bodyPr/>
          <a:lstStyle/>
          <a:p>
            <a:r>
              <a:rPr lang="en-US" sz="4000">
                <a:solidFill>
                  <a:schemeClr val="tx1"/>
                </a:solidFill>
              </a:rPr>
              <a:t>The Tennessee Valley Authority</a:t>
            </a:r>
          </a:p>
        </p:txBody>
      </p:sp>
      <p:pic>
        <p:nvPicPr>
          <p:cNvPr id="20484" name="Picture 4" descr="b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485" name="Picture 5" descr="b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extLst>
            <a:ext uri="{909E8E84-426E-40dd-AFC4-6F175D3DCCD1}">
              <a14:hiddenFill xmlns:a14="http://schemas.microsoft.com/office/drawing/2010/main">
                <a:solidFill>
                  <a:srgbClr val="FFFFFF"/>
                </a:solidFill>
              </a14:hiddenFill>
            </a:ext>
          </a:extLst>
        </p:spPr>
      </p:pic>
      <p:sp>
        <p:nvSpPr>
          <p:cNvPr id="20486" name="Text Box 6"/>
          <p:cNvSpPr txBox="1">
            <a:spLocks noChangeArrowheads="1"/>
          </p:cNvSpPr>
          <p:nvPr/>
        </p:nvSpPr>
        <p:spPr bwMode="auto">
          <a:xfrm>
            <a:off x="457200" y="4892675"/>
            <a:ext cx="8458200" cy="1684564"/>
          </a:xfrm>
          <a:prstGeom prst="rect">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spcBef>
                <a:spcPct val="50000"/>
              </a:spcBef>
            </a:pPr>
            <a:r>
              <a:rPr lang="en-US" sz="3200" dirty="0"/>
              <a:t>Critics claimed the TVA was too socialistic; Competing electric companies attacked the TVA for selling cheaper electricity &amp; eliminating competition </a:t>
            </a:r>
          </a:p>
        </p:txBody>
      </p:sp>
    </p:spTree>
    <p:extLst>
      <p:ext uri="{BB962C8B-B14F-4D97-AF65-F5344CB8AC3E}">
        <p14:creationId xmlns:p14="http://schemas.microsoft.com/office/powerpoint/2010/main" val="6320994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p:cTn id="7" dur="500" fill="hold"/>
                                        <p:tgtEl>
                                          <p:spTgt spid="20484"/>
                                        </p:tgtEl>
                                        <p:attrNameLst>
                                          <p:attrName>ppt_w</p:attrName>
                                        </p:attrNameLst>
                                      </p:cBhvr>
                                      <p:tavLst>
                                        <p:tav tm="0">
                                          <p:val>
                                            <p:fltVal val="0"/>
                                          </p:val>
                                        </p:tav>
                                        <p:tav tm="100000">
                                          <p:val>
                                            <p:strVal val="#ppt_w"/>
                                          </p:val>
                                        </p:tav>
                                      </p:tavLst>
                                    </p:anim>
                                    <p:anim calcmode="lin" valueType="num">
                                      <p:cBhvr>
                                        <p:cTn id="8" dur="500" fill="hold"/>
                                        <p:tgtEl>
                                          <p:spTgt spid="20484"/>
                                        </p:tgtEl>
                                        <p:attrNameLst>
                                          <p:attrName>ppt_h</p:attrName>
                                        </p:attrNameLst>
                                      </p:cBhvr>
                                      <p:tavLst>
                                        <p:tav tm="0">
                                          <p:val>
                                            <p:fltVal val="0"/>
                                          </p:val>
                                        </p:tav>
                                        <p:tav tm="100000">
                                          <p:val>
                                            <p:strVal val="#ppt_h"/>
                                          </p:val>
                                        </p:tav>
                                      </p:tavLst>
                                    </p:anim>
                                    <p:animEffect transition="in" filter="fade">
                                      <p:cBhvr>
                                        <p:cTn id="9" dur="500"/>
                                        <p:tgtEl>
                                          <p:spTgt spid="2048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20485"/>
                                        </p:tgtEl>
                                        <p:attrNameLst>
                                          <p:attrName>style.visibility</p:attrName>
                                        </p:attrNameLst>
                                      </p:cBhvr>
                                      <p:to>
                                        <p:strVal val="visible"/>
                                      </p:to>
                                    </p:set>
                                    <p:anim calcmode="lin" valueType="num">
                                      <p:cBhvr>
                                        <p:cTn id="14" dur="500" fill="hold"/>
                                        <p:tgtEl>
                                          <p:spTgt spid="20485"/>
                                        </p:tgtEl>
                                        <p:attrNameLst>
                                          <p:attrName>ppt_w</p:attrName>
                                        </p:attrNameLst>
                                      </p:cBhvr>
                                      <p:tavLst>
                                        <p:tav tm="0">
                                          <p:val>
                                            <p:fltVal val="0"/>
                                          </p:val>
                                        </p:tav>
                                        <p:tav tm="100000">
                                          <p:val>
                                            <p:strVal val="#ppt_w"/>
                                          </p:val>
                                        </p:tav>
                                      </p:tavLst>
                                    </p:anim>
                                    <p:anim calcmode="lin" valueType="num">
                                      <p:cBhvr>
                                        <p:cTn id="15" dur="500" fill="hold"/>
                                        <p:tgtEl>
                                          <p:spTgt spid="20485"/>
                                        </p:tgtEl>
                                        <p:attrNameLst>
                                          <p:attrName>ppt_h</p:attrName>
                                        </p:attrNameLst>
                                      </p:cBhvr>
                                      <p:tavLst>
                                        <p:tav tm="0">
                                          <p:val>
                                            <p:fltVal val="0"/>
                                          </p:val>
                                        </p:tav>
                                        <p:tav tm="100000">
                                          <p:val>
                                            <p:strVal val="#ppt_h"/>
                                          </p:val>
                                        </p:tav>
                                      </p:tavLst>
                                    </p:anim>
                                    <p:animEffect transition="in" filter="fade">
                                      <p:cBhvr>
                                        <p:cTn id="16" dur="500"/>
                                        <p:tgtEl>
                                          <p:spTgt spid="2048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0486"/>
                                        </p:tgtEl>
                                        <p:attrNameLst>
                                          <p:attrName>style.visibility</p:attrName>
                                        </p:attrNameLst>
                                      </p:cBhvr>
                                      <p:to>
                                        <p:strVal val="visible"/>
                                      </p:to>
                                    </p:set>
                                    <p:anim calcmode="lin" valueType="num">
                                      <p:cBhvr>
                                        <p:cTn id="21" dur="500" fill="hold"/>
                                        <p:tgtEl>
                                          <p:spTgt spid="20486"/>
                                        </p:tgtEl>
                                        <p:attrNameLst>
                                          <p:attrName>ppt_w</p:attrName>
                                        </p:attrNameLst>
                                      </p:cBhvr>
                                      <p:tavLst>
                                        <p:tav tm="0">
                                          <p:val>
                                            <p:fltVal val="0"/>
                                          </p:val>
                                        </p:tav>
                                        <p:tav tm="100000">
                                          <p:val>
                                            <p:strVal val="#ppt_w"/>
                                          </p:val>
                                        </p:tav>
                                      </p:tavLst>
                                    </p:anim>
                                    <p:anim calcmode="lin" valueType="num">
                                      <p:cBhvr>
                                        <p:cTn id="22" dur="500" fill="hold"/>
                                        <p:tgtEl>
                                          <p:spTgt spid="20486"/>
                                        </p:tgtEl>
                                        <p:attrNameLst>
                                          <p:attrName>ppt_h</p:attrName>
                                        </p:attrNameLst>
                                      </p:cBhvr>
                                      <p:tavLst>
                                        <p:tav tm="0">
                                          <p:val>
                                            <p:fltVal val="0"/>
                                          </p:val>
                                        </p:tav>
                                        <p:tav tm="100000">
                                          <p:val>
                                            <p:strVal val="#ppt_h"/>
                                          </p:val>
                                        </p:tav>
                                      </p:tavLst>
                                    </p:anim>
                                    <p:animEffect transition="in" filter="fade">
                                      <p:cBhvr>
                                        <p:cTn id="23" dur="5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0"/>
            <a:ext cx="8534400" cy="1143000"/>
          </a:xfrm>
        </p:spPr>
        <p:txBody>
          <a:bodyPr/>
          <a:lstStyle/>
          <a:p>
            <a:r>
              <a:rPr lang="en-US"/>
              <a:t>The Hundred Days</a:t>
            </a:r>
          </a:p>
        </p:txBody>
      </p:sp>
      <p:sp>
        <p:nvSpPr>
          <p:cNvPr id="23555" name="Rectangle 3"/>
          <p:cNvSpPr>
            <a:spLocks noGrp="1" noChangeArrowheads="1"/>
          </p:cNvSpPr>
          <p:nvPr>
            <p:ph type="body" idx="1"/>
          </p:nvPr>
        </p:nvSpPr>
        <p:spPr>
          <a:xfrm>
            <a:off x="533400" y="1143000"/>
            <a:ext cx="8610600" cy="5715000"/>
          </a:xfrm>
        </p:spPr>
        <p:txBody>
          <a:bodyPr/>
          <a:lstStyle/>
          <a:p>
            <a:r>
              <a:rPr lang="en-US"/>
              <a:t>The 1</a:t>
            </a:r>
            <a:r>
              <a:rPr lang="en-US" baseline="30000"/>
              <a:t>st</a:t>
            </a:r>
            <a:r>
              <a:rPr lang="en-US"/>
              <a:t> hundred days of FDR</a:t>
            </a:r>
            <a:r>
              <a:rPr lang="ja-JP" altLang="en-US">
                <a:latin typeface="Arial"/>
              </a:rPr>
              <a:t>’</a:t>
            </a:r>
            <a:r>
              <a:rPr lang="en-US"/>
              <a:t>s administration were temporary solutions to solve problems, but…</a:t>
            </a:r>
          </a:p>
          <a:p>
            <a:r>
              <a:rPr lang="en-US"/>
              <a:t>…psychologically, Americans believed that FDR was actively responding to the Depression</a:t>
            </a:r>
          </a:p>
        </p:txBody>
      </p:sp>
    </p:spTree>
    <p:extLst>
      <p:ext uri="{BB962C8B-B14F-4D97-AF65-F5344CB8AC3E}">
        <p14:creationId xmlns:p14="http://schemas.microsoft.com/office/powerpoint/2010/main" val="47325668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096000" y="2438400"/>
            <a:ext cx="3048000" cy="1371600"/>
          </a:xfrm>
        </p:spPr>
        <p:txBody>
          <a:bodyPr/>
          <a:lstStyle/>
          <a:p>
            <a:r>
              <a:rPr lang="en-US" sz="4000"/>
              <a:t>The Hundred Days</a:t>
            </a:r>
          </a:p>
        </p:txBody>
      </p:sp>
      <p:sp>
        <p:nvSpPr>
          <p:cNvPr id="24579" name="Rectangle 3"/>
          <p:cNvSpPr>
            <a:spLocks noGrp="1" noChangeArrowheads="1"/>
          </p:cNvSpPr>
          <p:nvPr>
            <p:ph type="body" idx="1"/>
          </p:nvPr>
        </p:nvSpPr>
        <p:spPr/>
        <p:txBody>
          <a:bodyPr/>
          <a:lstStyle/>
          <a:p>
            <a:endParaRPr lang="en-US"/>
          </a:p>
        </p:txBody>
      </p:sp>
      <p:pic>
        <p:nvPicPr>
          <p:cNvPr id="24580" name="Picture 4" descr="p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038"/>
            <a:ext cx="6143625" cy="681196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581" name="Picture 5" descr="FDR04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2238" y="1219200"/>
            <a:ext cx="3941762" cy="5181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582" name="AutoShape 6"/>
          <p:cNvSpPr>
            <a:spLocks noChangeArrowheads="1"/>
          </p:cNvSpPr>
          <p:nvPr/>
        </p:nvSpPr>
        <p:spPr bwMode="auto">
          <a:xfrm>
            <a:off x="533400" y="4800600"/>
            <a:ext cx="8534400" cy="1524000"/>
          </a:xfrm>
          <a:prstGeom prst="wedgeRectCallout">
            <a:avLst>
              <a:gd name="adj1" fmla="val 23588"/>
              <a:gd name="adj2" fmla="val -146250"/>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ja-JP" altLang="en-US" sz="3200" i="1" dirty="0">
                <a:latin typeface="Arial"/>
              </a:rPr>
              <a:t>“</a:t>
            </a:r>
            <a:r>
              <a:rPr lang="en-US" sz="3200" i="1" dirty="0"/>
              <a:t>Even the hand of an iron dictator is in preference to a paralytic stroke</a:t>
            </a:r>
            <a:r>
              <a:rPr lang="ja-JP" altLang="en-US" sz="3200" i="1" dirty="0">
                <a:latin typeface="Arial"/>
              </a:rPr>
              <a:t>”</a:t>
            </a:r>
            <a:endParaRPr lang="en-US" sz="3200" i="1" dirty="0"/>
          </a:p>
          <a:p>
            <a:pPr algn="r">
              <a:lnSpc>
                <a:spcPct val="80000"/>
              </a:lnSpc>
            </a:pPr>
            <a:r>
              <a:rPr lang="en-US" sz="3200" dirty="0"/>
              <a:t>—Alf Landon (</a:t>
            </a:r>
            <a:r>
              <a:rPr lang="en-US" sz="3200" dirty="0" err="1"/>
              <a:t>Repub</a:t>
            </a:r>
            <a:r>
              <a:rPr lang="en-US" sz="3200" dirty="0"/>
              <a:t> nominee in 1936)</a:t>
            </a:r>
          </a:p>
        </p:txBody>
      </p:sp>
      <p:sp>
        <p:nvSpPr>
          <p:cNvPr id="24583" name="AutoShape 7"/>
          <p:cNvSpPr>
            <a:spLocks noChangeArrowheads="1"/>
          </p:cNvSpPr>
          <p:nvPr/>
        </p:nvSpPr>
        <p:spPr bwMode="auto">
          <a:xfrm>
            <a:off x="76200" y="4419600"/>
            <a:ext cx="7924800" cy="2362200"/>
          </a:xfrm>
          <a:prstGeom prst="wedgeRectCallout">
            <a:avLst>
              <a:gd name="adj1" fmla="val 30731"/>
              <a:gd name="adj2" fmla="val -94556"/>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ja-JP" altLang="en-US" sz="3200" i="1" dirty="0">
                <a:latin typeface="Arial"/>
              </a:rPr>
              <a:t>“</a:t>
            </a:r>
            <a:r>
              <a:rPr lang="en-US" sz="3200" i="1" dirty="0"/>
              <a:t>The whole country is with him, just so he does something. If he burned down the capitol we would cheer and say </a:t>
            </a:r>
            <a:r>
              <a:rPr lang="ja-JP" altLang="en-US" sz="3200" i="1" dirty="0">
                <a:latin typeface="Arial"/>
              </a:rPr>
              <a:t>‘</a:t>
            </a:r>
            <a:r>
              <a:rPr lang="en-US" sz="3200" i="1" dirty="0"/>
              <a:t>well, we at least got a fire started anyhow.</a:t>
            </a:r>
            <a:r>
              <a:rPr lang="ja-JP" altLang="en-US" sz="3200" i="1" dirty="0">
                <a:latin typeface="Arial"/>
              </a:rPr>
              <a:t>’”</a:t>
            </a:r>
            <a:endParaRPr lang="en-US" sz="3200" i="1" dirty="0"/>
          </a:p>
          <a:p>
            <a:pPr algn="r">
              <a:lnSpc>
                <a:spcPct val="80000"/>
              </a:lnSpc>
              <a:spcBef>
                <a:spcPct val="10000"/>
              </a:spcBef>
            </a:pPr>
            <a:r>
              <a:rPr lang="en-US" sz="3200" dirty="0"/>
              <a:t>—Will Rogers</a:t>
            </a:r>
          </a:p>
        </p:txBody>
      </p:sp>
    </p:spTree>
    <p:extLst>
      <p:ext uri="{BB962C8B-B14F-4D97-AF65-F5344CB8AC3E}">
        <p14:creationId xmlns:p14="http://schemas.microsoft.com/office/powerpoint/2010/main" val="36395771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4582"/>
                                        </p:tgtEl>
                                        <p:attrNameLst>
                                          <p:attrName>style.visibility</p:attrName>
                                        </p:attrNameLst>
                                      </p:cBhvr>
                                      <p:to>
                                        <p:strVal val="visible"/>
                                      </p:to>
                                    </p:set>
                                    <p:anim calcmode="lin" valueType="num">
                                      <p:cBhvr>
                                        <p:cTn id="7" dur="500" fill="hold"/>
                                        <p:tgtEl>
                                          <p:spTgt spid="24582"/>
                                        </p:tgtEl>
                                        <p:attrNameLst>
                                          <p:attrName>ppt_w</p:attrName>
                                        </p:attrNameLst>
                                      </p:cBhvr>
                                      <p:tavLst>
                                        <p:tav tm="0">
                                          <p:val>
                                            <p:fltVal val="0"/>
                                          </p:val>
                                        </p:tav>
                                        <p:tav tm="100000">
                                          <p:val>
                                            <p:strVal val="#ppt_w"/>
                                          </p:val>
                                        </p:tav>
                                      </p:tavLst>
                                    </p:anim>
                                    <p:anim calcmode="lin" valueType="num">
                                      <p:cBhvr>
                                        <p:cTn id="8" dur="500" fill="hold"/>
                                        <p:tgtEl>
                                          <p:spTgt spid="24582"/>
                                        </p:tgtEl>
                                        <p:attrNameLst>
                                          <p:attrName>ppt_h</p:attrName>
                                        </p:attrNameLst>
                                      </p:cBhvr>
                                      <p:tavLst>
                                        <p:tav tm="0">
                                          <p:val>
                                            <p:fltVal val="0"/>
                                          </p:val>
                                        </p:tav>
                                        <p:tav tm="100000">
                                          <p:val>
                                            <p:strVal val="#ppt_h"/>
                                          </p:val>
                                        </p:tav>
                                      </p:tavLst>
                                    </p:anim>
                                    <p:animEffect transition="in" filter="fade">
                                      <p:cBhvr>
                                        <p:cTn id="9" dur="500"/>
                                        <p:tgtEl>
                                          <p:spTgt spid="245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4583"/>
                                        </p:tgtEl>
                                        <p:attrNameLst>
                                          <p:attrName>style.visibility</p:attrName>
                                        </p:attrNameLst>
                                      </p:cBhvr>
                                      <p:to>
                                        <p:strVal val="visible"/>
                                      </p:to>
                                    </p:set>
                                    <p:anim calcmode="lin" valueType="num">
                                      <p:cBhvr>
                                        <p:cTn id="14" dur="500" fill="hold"/>
                                        <p:tgtEl>
                                          <p:spTgt spid="24583"/>
                                        </p:tgtEl>
                                        <p:attrNameLst>
                                          <p:attrName>ppt_w</p:attrName>
                                        </p:attrNameLst>
                                      </p:cBhvr>
                                      <p:tavLst>
                                        <p:tav tm="0">
                                          <p:val>
                                            <p:fltVal val="0"/>
                                          </p:val>
                                        </p:tav>
                                        <p:tav tm="100000">
                                          <p:val>
                                            <p:strVal val="#ppt_w"/>
                                          </p:val>
                                        </p:tav>
                                      </p:tavLst>
                                    </p:anim>
                                    <p:anim calcmode="lin" valueType="num">
                                      <p:cBhvr>
                                        <p:cTn id="15" dur="500" fill="hold"/>
                                        <p:tgtEl>
                                          <p:spTgt spid="24583"/>
                                        </p:tgtEl>
                                        <p:attrNameLst>
                                          <p:attrName>ppt_h</p:attrName>
                                        </p:attrNameLst>
                                      </p:cBhvr>
                                      <p:tavLst>
                                        <p:tav tm="0">
                                          <p:val>
                                            <p:fltVal val="0"/>
                                          </p:val>
                                        </p:tav>
                                        <p:tav tm="100000">
                                          <p:val>
                                            <p:strVal val="#ppt_h"/>
                                          </p:val>
                                        </p:tav>
                                      </p:tavLst>
                                    </p:anim>
                                    <p:animEffect transition="in" filter="fade">
                                      <p:cBhvr>
                                        <p:cTn id="16" dur="500"/>
                                        <p:tgtEl>
                                          <p:spTgt spid="24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animBg="1"/>
      <p:bldP spid="24583"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04800" y="0"/>
            <a:ext cx="8839200" cy="6858000"/>
          </a:xfrm>
        </p:spPr>
        <p:txBody>
          <a:bodyPr/>
          <a:lstStyle/>
          <a:p>
            <a:r>
              <a:rPr lang="en-US" sz="6600"/>
              <a:t>Franklin Roosevelt &amp; </a:t>
            </a:r>
            <a:br>
              <a:rPr lang="en-US" sz="6600"/>
            </a:br>
            <a:r>
              <a:rPr lang="en-US" sz="6600"/>
              <a:t>the Second New Deal (1935-1938)</a:t>
            </a:r>
          </a:p>
        </p:txBody>
      </p:sp>
    </p:spTree>
    <p:extLst>
      <p:ext uri="{BB962C8B-B14F-4D97-AF65-F5344CB8AC3E}">
        <p14:creationId xmlns:p14="http://schemas.microsoft.com/office/powerpoint/2010/main" val="136929918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041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0420" name="Rectangle 4"/>
          <p:cNvSpPr>
            <a:spLocks noGrp="1" noChangeArrowheads="1"/>
          </p:cNvSpPr>
          <p:nvPr>
            <p:ph type="title"/>
          </p:nvPr>
        </p:nvSpPr>
        <p:spPr>
          <a:xfrm>
            <a:off x="381000" y="0"/>
            <a:ext cx="8534400" cy="9906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a:t>Criticism of the First New Deal</a:t>
            </a:r>
          </a:p>
        </p:txBody>
      </p:sp>
      <p:sp>
        <p:nvSpPr>
          <p:cNvPr id="60421" name="Rectangle 5"/>
          <p:cNvSpPr>
            <a:spLocks noGrp="1" noChangeArrowheads="1"/>
          </p:cNvSpPr>
          <p:nvPr>
            <p:ph type="body" idx="1"/>
          </p:nvPr>
        </p:nvSpPr>
        <p:spPr>
          <a:xfrm>
            <a:off x="914400" y="914400"/>
            <a:ext cx="8229600" cy="59436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dirty="0"/>
              <a:t>The failure of the New Deal to end the depression led to growing frustration among Americans</a:t>
            </a:r>
          </a:p>
          <a:p>
            <a:pPr lvl="1"/>
            <a:r>
              <a:rPr lang="en-US" dirty="0"/>
              <a:t>From 1933-1934, the New Deal focused </a:t>
            </a:r>
            <a:r>
              <a:rPr lang="en-US" dirty="0" smtClean="0"/>
              <a:t>on immediate </a:t>
            </a:r>
            <a:r>
              <a:rPr lang="en-US" dirty="0"/>
              <a:t>problems &amp; did very little to help unskilled workers &amp; </a:t>
            </a:r>
            <a:r>
              <a:rPr lang="en-US" dirty="0" smtClean="0"/>
              <a:t>farmers</a:t>
            </a:r>
            <a:endParaRPr lang="en-US" dirty="0"/>
          </a:p>
          <a:p>
            <a:pPr lvl="1"/>
            <a:r>
              <a:rPr lang="en-US" dirty="0"/>
              <a:t>In 1935, FDR shifted approach from economic relief to reform</a:t>
            </a:r>
          </a:p>
        </p:txBody>
      </p:sp>
    </p:spTree>
    <p:extLst>
      <p:ext uri="{BB962C8B-B14F-4D97-AF65-F5344CB8AC3E}">
        <p14:creationId xmlns:p14="http://schemas.microsoft.com/office/powerpoint/2010/main" val="22089755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46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468" name="Rectangle 4"/>
          <p:cNvSpPr>
            <a:spLocks noGrp="1" noChangeArrowheads="1"/>
          </p:cNvSpPr>
          <p:nvPr>
            <p:ph type="title"/>
          </p:nvPr>
        </p:nvSpPr>
        <p:spPr>
          <a:xfrm>
            <a:off x="381000" y="0"/>
            <a:ext cx="8534400" cy="9144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a:t>Challenges to FDR</a:t>
            </a:r>
          </a:p>
        </p:txBody>
      </p:sp>
      <p:sp>
        <p:nvSpPr>
          <p:cNvPr id="62469" name="Rectangle 5"/>
          <p:cNvSpPr>
            <a:spLocks noGrp="1" noChangeArrowheads="1"/>
          </p:cNvSpPr>
          <p:nvPr>
            <p:ph type="body" idx="1"/>
          </p:nvPr>
        </p:nvSpPr>
        <p:spPr>
          <a:xfrm>
            <a:off x="762000" y="762000"/>
            <a:ext cx="8382000" cy="60960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5000"/>
              </a:lnSpc>
              <a:spcBef>
                <a:spcPct val="15000"/>
              </a:spcBef>
            </a:pPr>
            <a:r>
              <a:rPr lang="en-US"/>
              <a:t>By 1935, signs of discontent with the New Deal were evidenced as  3 critics gained national attention: </a:t>
            </a:r>
          </a:p>
          <a:p>
            <a:pPr lvl="1">
              <a:lnSpc>
                <a:spcPct val="95000"/>
              </a:lnSpc>
              <a:spcBef>
                <a:spcPct val="15000"/>
              </a:spcBef>
            </a:pPr>
            <a:r>
              <a:rPr lang="en-US" u="sng">
                <a:effectLst>
                  <a:outerShdw blurRad="38100" dist="38100" dir="2700000" algn="tl">
                    <a:srgbClr val="DDDDDD"/>
                  </a:outerShdw>
                </a:effectLst>
              </a:rPr>
              <a:t>Father Charles Coughlin</a:t>
            </a:r>
            <a:r>
              <a:rPr lang="en-US"/>
              <a:t> called for</a:t>
            </a:r>
            <a:r>
              <a:rPr lang="en-US" sz="3000"/>
              <a:t> </a:t>
            </a:r>
            <a:r>
              <a:rPr lang="en-US"/>
              <a:t>nationalizing</a:t>
            </a:r>
            <a:r>
              <a:rPr lang="en-US" sz="3000"/>
              <a:t> </a:t>
            </a:r>
            <a:r>
              <a:rPr lang="en-US"/>
              <a:t>U.S.</a:t>
            </a:r>
            <a:r>
              <a:rPr lang="en-US" sz="3000"/>
              <a:t> </a:t>
            </a:r>
            <a:r>
              <a:rPr lang="en-US"/>
              <a:t>banks;</a:t>
            </a:r>
            <a:r>
              <a:rPr lang="en-US" sz="3000"/>
              <a:t> </a:t>
            </a:r>
            <a:r>
              <a:rPr lang="en-US"/>
              <a:t>used anti-Semitism in radio sermons </a:t>
            </a:r>
          </a:p>
          <a:p>
            <a:pPr lvl="1">
              <a:lnSpc>
                <a:spcPct val="95000"/>
              </a:lnSpc>
              <a:spcBef>
                <a:spcPct val="15000"/>
              </a:spcBef>
            </a:pPr>
            <a:r>
              <a:rPr lang="en-US" u="sng">
                <a:effectLst>
                  <a:outerShdw blurRad="38100" dist="38100" dir="2700000" algn="tl">
                    <a:srgbClr val="DDDDDD"/>
                  </a:outerShdw>
                </a:effectLst>
              </a:rPr>
              <a:t>Francis Townsend</a:t>
            </a:r>
            <a:r>
              <a:rPr lang="en-US"/>
              <a:t> appealed to the elderly with a $200/mo payment plan to anyone over 60 in</a:t>
            </a:r>
            <a:r>
              <a:rPr lang="en-US" sz="3500"/>
              <a:t> </a:t>
            </a:r>
            <a:r>
              <a:rPr lang="en-US"/>
              <a:t>order</a:t>
            </a:r>
            <a:r>
              <a:rPr lang="en-US" sz="3500"/>
              <a:t> </a:t>
            </a:r>
            <a:r>
              <a:rPr lang="en-US"/>
              <a:t>to</a:t>
            </a:r>
            <a:r>
              <a:rPr lang="en-US" sz="3500"/>
              <a:t> </a:t>
            </a:r>
            <a:r>
              <a:rPr lang="en-US"/>
              <a:t>stimulate</a:t>
            </a:r>
            <a:r>
              <a:rPr lang="en-US" sz="3500"/>
              <a:t> </a:t>
            </a:r>
            <a:r>
              <a:rPr lang="en-US"/>
              <a:t>the</a:t>
            </a:r>
            <a:r>
              <a:rPr lang="en-US" sz="3500"/>
              <a:t> </a:t>
            </a:r>
            <a:r>
              <a:rPr lang="en-US"/>
              <a:t>economy</a:t>
            </a:r>
          </a:p>
        </p:txBody>
      </p:sp>
    </p:spTree>
    <p:extLst>
      <p:ext uri="{BB962C8B-B14F-4D97-AF65-F5344CB8AC3E}">
        <p14:creationId xmlns:p14="http://schemas.microsoft.com/office/powerpoint/2010/main" val="37295195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04800" y="0"/>
            <a:ext cx="8610600" cy="990600"/>
          </a:xfrm>
        </p:spPr>
        <p:txBody>
          <a:bodyPr/>
          <a:lstStyle/>
          <a:p>
            <a:r>
              <a:rPr lang="en-US"/>
              <a:t>Challenges to FDR</a:t>
            </a:r>
          </a:p>
        </p:txBody>
      </p:sp>
      <p:sp>
        <p:nvSpPr>
          <p:cNvPr id="66563" name="Rectangle 3"/>
          <p:cNvSpPr>
            <a:spLocks noGrp="1" noChangeArrowheads="1"/>
          </p:cNvSpPr>
          <p:nvPr>
            <p:ph type="body" idx="1"/>
          </p:nvPr>
        </p:nvSpPr>
        <p:spPr>
          <a:xfrm>
            <a:off x="914400" y="990600"/>
            <a:ext cx="8229600" cy="5867400"/>
          </a:xfrm>
        </p:spPr>
        <p:txBody>
          <a:bodyPr/>
          <a:lstStyle/>
          <a:p>
            <a:r>
              <a:rPr lang="en-US"/>
              <a:t>Louisiana Senator Huey Long proposed his </a:t>
            </a:r>
            <a:r>
              <a:rPr lang="en-US" u="sng">
                <a:effectLst>
                  <a:outerShdw blurRad="38100" dist="38100" dir="2700000" algn="tl">
                    <a:srgbClr val="DDDDDD"/>
                  </a:outerShdw>
                </a:effectLst>
              </a:rPr>
              <a:t>Share the Wealth</a:t>
            </a:r>
            <a:r>
              <a:rPr lang="en-US"/>
              <a:t> plan to:</a:t>
            </a:r>
          </a:p>
          <a:p>
            <a:pPr lvl="1"/>
            <a:r>
              <a:rPr lang="en-US"/>
              <a:t>Take from the rich—a 100%   tax on all personal income over     $1 million</a:t>
            </a:r>
          </a:p>
          <a:p>
            <a:pPr lvl="1"/>
            <a:r>
              <a:rPr lang="en-US"/>
              <a:t>Give to the poor—give every American $2,500 per year</a:t>
            </a:r>
          </a:p>
        </p:txBody>
      </p:sp>
    </p:spTree>
    <p:extLst>
      <p:ext uri="{BB962C8B-B14F-4D97-AF65-F5344CB8AC3E}">
        <p14:creationId xmlns:p14="http://schemas.microsoft.com/office/powerpoint/2010/main" val="1832885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381000" y="0"/>
            <a:ext cx="8534400" cy="838200"/>
          </a:xfrm>
        </p:spPr>
        <p:txBody>
          <a:bodyPr/>
          <a:lstStyle/>
          <a:p>
            <a:r>
              <a:rPr lang="en-US"/>
              <a:t>The Second New Deal </a:t>
            </a:r>
          </a:p>
        </p:txBody>
      </p:sp>
      <p:sp>
        <p:nvSpPr>
          <p:cNvPr id="141315" name="Rectangle 3"/>
          <p:cNvSpPr>
            <a:spLocks noGrp="1" noChangeArrowheads="1"/>
          </p:cNvSpPr>
          <p:nvPr>
            <p:ph type="body" idx="1"/>
          </p:nvPr>
        </p:nvSpPr>
        <p:spPr>
          <a:xfrm>
            <a:off x="762000" y="838200"/>
            <a:ext cx="8382000" cy="6019800"/>
          </a:xfrm>
        </p:spPr>
        <p:txBody>
          <a:bodyPr/>
          <a:lstStyle/>
          <a:p>
            <a:pPr>
              <a:lnSpc>
                <a:spcPct val="95000"/>
              </a:lnSpc>
            </a:pPr>
            <a:r>
              <a:rPr lang="en-US" sz="3900"/>
              <a:t>The</a:t>
            </a:r>
            <a:r>
              <a:rPr lang="en-US" sz="3000"/>
              <a:t> </a:t>
            </a:r>
            <a:r>
              <a:rPr lang="en-US" sz="3900"/>
              <a:t>1</a:t>
            </a:r>
            <a:r>
              <a:rPr lang="en-US" sz="3900" baseline="30000"/>
              <a:t>st</a:t>
            </a:r>
            <a:r>
              <a:rPr lang="en-US" sz="3900"/>
              <a:t> act of the 2</a:t>
            </a:r>
            <a:r>
              <a:rPr lang="en-US" sz="3900" baseline="30000"/>
              <a:t>nd</a:t>
            </a:r>
            <a:r>
              <a:rPr lang="en-US" sz="3900"/>
              <a:t> New Deal was </a:t>
            </a:r>
            <a:r>
              <a:rPr lang="en-US" sz="3900" u="sng">
                <a:effectLst>
                  <a:outerShdw blurRad="38100" dist="38100" dir="2700000" algn="tl">
                    <a:srgbClr val="DDDDDD"/>
                  </a:outerShdw>
                </a:effectLst>
              </a:rPr>
              <a:t>Works Progress Admin (WPA)</a:t>
            </a:r>
            <a:r>
              <a:rPr lang="en-US" sz="3900"/>
              <a:t>, the most comprehensive, direct-assistance</a:t>
            </a:r>
            <a:r>
              <a:rPr lang="en-US" sz="2800"/>
              <a:t> </a:t>
            </a:r>
            <a:r>
              <a:rPr lang="en-US" sz="3900"/>
              <a:t>program</a:t>
            </a:r>
            <a:r>
              <a:rPr lang="en-US" sz="2800"/>
              <a:t> </a:t>
            </a:r>
            <a:r>
              <a:rPr lang="en-US" sz="3900"/>
              <a:t>of</a:t>
            </a:r>
            <a:r>
              <a:rPr lang="en-US" sz="2800"/>
              <a:t> </a:t>
            </a:r>
            <a:r>
              <a:rPr lang="en-US" sz="3900"/>
              <a:t>the</a:t>
            </a:r>
            <a:r>
              <a:rPr lang="en-US" sz="2800"/>
              <a:t> </a:t>
            </a:r>
            <a:r>
              <a:rPr lang="en-US" sz="3900"/>
              <a:t>New</a:t>
            </a:r>
            <a:r>
              <a:rPr lang="en-US" sz="2800"/>
              <a:t> </a:t>
            </a:r>
            <a:r>
              <a:rPr lang="en-US" sz="3900"/>
              <a:t>Deal</a:t>
            </a:r>
          </a:p>
          <a:p>
            <a:pPr lvl="1">
              <a:lnSpc>
                <a:spcPct val="95000"/>
              </a:lnSpc>
            </a:pPr>
            <a:r>
              <a:rPr lang="en-US" sz="3900"/>
              <a:t>The national gov</a:t>
            </a:r>
            <a:r>
              <a:rPr lang="ja-JP" altLang="en-US" sz="3900">
                <a:latin typeface="Arial"/>
              </a:rPr>
              <a:t>’</a:t>
            </a:r>
            <a:r>
              <a:rPr lang="en-US" sz="3900"/>
              <a:t>t hired 10 million Americans in an attempt to stimulate the economy</a:t>
            </a:r>
          </a:p>
          <a:p>
            <a:pPr lvl="1">
              <a:lnSpc>
                <a:spcPct val="95000"/>
              </a:lnSpc>
            </a:pPr>
            <a:r>
              <a:rPr lang="en-US" sz="3900"/>
              <a:t>WPA created building projects, funded artists, &amp; pumped $10 billion into the economy </a:t>
            </a:r>
          </a:p>
        </p:txBody>
      </p:sp>
      <p:sp>
        <p:nvSpPr>
          <p:cNvPr id="141317" name="AutoShape 5"/>
          <p:cNvSpPr>
            <a:spLocks noChangeArrowheads="1"/>
          </p:cNvSpPr>
          <p:nvPr/>
        </p:nvSpPr>
        <p:spPr bwMode="auto">
          <a:xfrm>
            <a:off x="1066800" y="1219200"/>
            <a:ext cx="8001000" cy="1524000"/>
          </a:xfrm>
          <a:prstGeom prst="wedgeRectCallout">
            <a:avLst>
              <a:gd name="adj1" fmla="val -35894"/>
              <a:gd name="adj2" fmla="val 204273"/>
            </a:avLst>
          </a:prstGeom>
          <a:solidFill>
            <a:srgbClr val="CCE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lnSpc>
                <a:spcPct val="80000"/>
              </a:lnSpc>
              <a:spcBef>
                <a:spcPct val="30000"/>
              </a:spcBef>
            </a:pPr>
            <a:r>
              <a:rPr lang="en-US" sz="3200" dirty="0"/>
              <a:t>WPA helped but never employed enough people to stimulate consumer purchase power—it made the Depression bearable</a:t>
            </a:r>
          </a:p>
        </p:txBody>
      </p:sp>
    </p:spTree>
    <p:extLst>
      <p:ext uri="{BB962C8B-B14F-4D97-AF65-F5344CB8AC3E}">
        <p14:creationId xmlns:p14="http://schemas.microsoft.com/office/powerpoint/2010/main" val="24487231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1317"/>
                                        </p:tgtEl>
                                        <p:attrNameLst>
                                          <p:attrName>style.visibility</p:attrName>
                                        </p:attrNameLst>
                                      </p:cBhvr>
                                      <p:to>
                                        <p:strVal val="visible"/>
                                      </p:to>
                                    </p:set>
                                    <p:anim calcmode="lin" valueType="num">
                                      <p:cBhvr>
                                        <p:cTn id="7" dur="500" fill="hold"/>
                                        <p:tgtEl>
                                          <p:spTgt spid="141317"/>
                                        </p:tgtEl>
                                        <p:attrNameLst>
                                          <p:attrName>ppt_w</p:attrName>
                                        </p:attrNameLst>
                                      </p:cBhvr>
                                      <p:tavLst>
                                        <p:tav tm="0">
                                          <p:val>
                                            <p:fltVal val="0"/>
                                          </p:val>
                                        </p:tav>
                                        <p:tav tm="100000">
                                          <p:val>
                                            <p:strVal val="#ppt_w"/>
                                          </p:val>
                                        </p:tav>
                                      </p:tavLst>
                                    </p:anim>
                                    <p:anim calcmode="lin" valueType="num">
                                      <p:cBhvr>
                                        <p:cTn id="8" dur="500" fill="hold"/>
                                        <p:tgtEl>
                                          <p:spTgt spid="141317"/>
                                        </p:tgtEl>
                                        <p:attrNameLst>
                                          <p:attrName>ppt_h</p:attrName>
                                        </p:attrNameLst>
                                      </p:cBhvr>
                                      <p:tavLst>
                                        <p:tav tm="0">
                                          <p:val>
                                            <p:fltVal val="0"/>
                                          </p:val>
                                        </p:tav>
                                        <p:tav tm="100000">
                                          <p:val>
                                            <p:strVal val="#ppt_h"/>
                                          </p:val>
                                        </p:tav>
                                      </p:tavLst>
                                    </p:anim>
                                    <p:animEffect transition="in" filter="fade">
                                      <p:cBhvr>
                                        <p:cTn id="9" dur="500"/>
                                        <p:tgtEl>
                                          <p:spTgt spid="141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body" idx="1"/>
          </p:nvPr>
        </p:nvSpPr>
        <p:spPr>
          <a:xfrm>
            <a:off x="533400" y="304800"/>
            <a:ext cx="8610600" cy="6553200"/>
          </a:xfrm>
        </p:spPr>
        <p:txBody>
          <a:bodyPr/>
          <a:lstStyle/>
          <a:p>
            <a:r>
              <a:rPr lang="en-US" u="sng" dirty="0">
                <a:effectLst>
                  <a:outerShdw blurRad="38100" dist="38100" dir="2700000" algn="tl">
                    <a:srgbClr val="DDDDDD"/>
                  </a:outerShdw>
                </a:effectLst>
              </a:rPr>
              <a:t>Essential Questions</a:t>
            </a:r>
            <a:r>
              <a:rPr lang="en-US" dirty="0"/>
              <a:t>:</a:t>
            </a:r>
          </a:p>
          <a:p>
            <a:pPr lvl="1"/>
            <a:r>
              <a:rPr lang="en-US" dirty="0" smtClean="0"/>
              <a:t>Evaluate the extent to which </a:t>
            </a:r>
            <a:r>
              <a:rPr lang="en-US" dirty="0"/>
              <a:t>Franklin Roosevelt</a:t>
            </a:r>
            <a:r>
              <a:rPr lang="ja-JP" altLang="en-US" dirty="0">
                <a:latin typeface="Arial"/>
              </a:rPr>
              <a:t>’</a:t>
            </a:r>
            <a:r>
              <a:rPr lang="en-US" dirty="0"/>
              <a:t>s New Deal </a:t>
            </a:r>
            <a:r>
              <a:rPr lang="en-US" dirty="0" smtClean="0"/>
              <a:t>provided </a:t>
            </a:r>
            <a:r>
              <a:rPr lang="en-US" dirty="0"/>
              <a:t>relief, recovery, &amp; reform during the Great Depression?</a:t>
            </a:r>
          </a:p>
          <a:p>
            <a:pPr>
              <a:buFont typeface="Arial" charset="0"/>
              <a:buNone/>
            </a:pPr>
            <a:endParaRPr lang="en-US" dirty="0">
              <a:solidFill>
                <a:schemeClr val="hlink"/>
              </a:solidFill>
            </a:endParaRPr>
          </a:p>
        </p:txBody>
      </p:sp>
    </p:spTree>
    <p:extLst>
      <p:ext uri="{BB962C8B-B14F-4D97-AF65-F5344CB8AC3E}">
        <p14:creationId xmlns:p14="http://schemas.microsoft.com/office/powerpoint/2010/main" val="117636985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endParaRPr lang="en-US"/>
          </a:p>
        </p:txBody>
      </p:sp>
      <p:sp>
        <p:nvSpPr>
          <p:cNvPr id="142339" name="Rectangle 3"/>
          <p:cNvSpPr>
            <a:spLocks noGrp="1" noChangeArrowheads="1"/>
          </p:cNvSpPr>
          <p:nvPr>
            <p:ph type="body" idx="1"/>
          </p:nvPr>
        </p:nvSpPr>
        <p:spPr/>
        <p:txBody>
          <a:bodyPr/>
          <a:lstStyle/>
          <a:p>
            <a:endParaRPr lang="en-US"/>
          </a:p>
        </p:txBody>
      </p:sp>
      <p:pic>
        <p:nvPicPr>
          <p:cNvPr id="142340" name="Picture 4" descr="wpa"/>
          <p:cNvPicPr>
            <a:picLocks noChangeAspect="1" noChangeArrowheads="1"/>
          </p:cNvPicPr>
          <p:nvPr/>
        </p:nvPicPr>
        <p:blipFill>
          <a:blip r:embed="rId2">
            <a:lum bright="30000"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2341" name="Text Box 5"/>
          <p:cNvSpPr txBox="1">
            <a:spLocks noChangeArrowheads="1"/>
          </p:cNvSpPr>
          <p:nvPr/>
        </p:nvSpPr>
        <p:spPr bwMode="auto">
          <a:xfrm>
            <a:off x="228600" y="76200"/>
            <a:ext cx="5410200" cy="569913"/>
          </a:xfrm>
          <a:prstGeom prst="rect">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spcBef>
                <a:spcPct val="50000"/>
              </a:spcBef>
            </a:pPr>
            <a:r>
              <a:rPr lang="en-US" sz="3600">
                <a:latin typeface="Arial" charset="0"/>
              </a:rPr>
              <a:t>WPA Public Work Project</a:t>
            </a:r>
          </a:p>
        </p:txBody>
      </p:sp>
      <p:sp>
        <p:nvSpPr>
          <p:cNvPr id="142342" name="AutoShape 6"/>
          <p:cNvSpPr>
            <a:spLocks noChangeArrowheads="1"/>
          </p:cNvSpPr>
          <p:nvPr/>
        </p:nvSpPr>
        <p:spPr bwMode="auto">
          <a:xfrm>
            <a:off x="76200" y="152400"/>
            <a:ext cx="9067800" cy="1447800"/>
          </a:xfrm>
          <a:prstGeom prst="wedgeRectCallout">
            <a:avLst>
              <a:gd name="adj1" fmla="val 37764"/>
              <a:gd name="adj2" fmla="val 127194"/>
            </a:avLst>
          </a:prstGeom>
          <a:solidFill>
            <a:srgbClr val="FF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lnSpc>
                <a:spcPct val="80000"/>
              </a:lnSpc>
              <a:spcBef>
                <a:spcPct val="5000"/>
              </a:spcBef>
            </a:pPr>
            <a:r>
              <a:rPr lang="en-US" sz="3200" dirty="0"/>
              <a:t>WPA cared less about what got done as long as work was done:  built hospitals, schools, airport fields… but also moved leaf piles &amp; dug ditches </a:t>
            </a:r>
          </a:p>
        </p:txBody>
      </p:sp>
    </p:spTree>
    <p:extLst>
      <p:ext uri="{BB962C8B-B14F-4D97-AF65-F5344CB8AC3E}">
        <p14:creationId xmlns:p14="http://schemas.microsoft.com/office/powerpoint/2010/main" val="12060132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2342"/>
                                        </p:tgtEl>
                                        <p:attrNameLst>
                                          <p:attrName>style.visibility</p:attrName>
                                        </p:attrNameLst>
                                      </p:cBhvr>
                                      <p:to>
                                        <p:strVal val="visible"/>
                                      </p:to>
                                    </p:set>
                                    <p:anim calcmode="lin" valueType="num">
                                      <p:cBhvr>
                                        <p:cTn id="7" dur="500" fill="hold"/>
                                        <p:tgtEl>
                                          <p:spTgt spid="142342"/>
                                        </p:tgtEl>
                                        <p:attrNameLst>
                                          <p:attrName>ppt_w</p:attrName>
                                        </p:attrNameLst>
                                      </p:cBhvr>
                                      <p:tavLst>
                                        <p:tav tm="0">
                                          <p:val>
                                            <p:fltVal val="0"/>
                                          </p:val>
                                        </p:tav>
                                        <p:tav tm="100000">
                                          <p:val>
                                            <p:strVal val="#ppt_w"/>
                                          </p:val>
                                        </p:tav>
                                      </p:tavLst>
                                    </p:anim>
                                    <p:anim calcmode="lin" valueType="num">
                                      <p:cBhvr>
                                        <p:cTn id="8" dur="500" fill="hold"/>
                                        <p:tgtEl>
                                          <p:spTgt spid="142342"/>
                                        </p:tgtEl>
                                        <p:attrNameLst>
                                          <p:attrName>ppt_h</p:attrName>
                                        </p:attrNameLst>
                                      </p:cBhvr>
                                      <p:tavLst>
                                        <p:tav tm="0">
                                          <p:val>
                                            <p:fltVal val="0"/>
                                          </p:val>
                                        </p:tav>
                                        <p:tav tm="100000">
                                          <p:val>
                                            <p:strVal val="#ppt_h"/>
                                          </p:val>
                                        </p:tav>
                                      </p:tavLst>
                                    </p:anim>
                                    <p:animEffect transition="in" filter="fade">
                                      <p:cBhvr>
                                        <p:cTn id="9" dur="500"/>
                                        <p:tgtEl>
                                          <p:spTgt spid="142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2"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065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0660" name="Rectangle 4"/>
          <p:cNvSpPr>
            <a:spLocks noGrp="1" noChangeArrowheads="1"/>
          </p:cNvSpPr>
          <p:nvPr>
            <p:ph type="title"/>
          </p:nvPr>
        </p:nvSpPr>
        <p:spPr>
          <a:xfrm>
            <a:off x="457200" y="0"/>
            <a:ext cx="8458200" cy="11430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a:t>Social Security</a:t>
            </a:r>
          </a:p>
        </p:txBody>
      </p:sp>
      <p:sp>
        <p:nvSpPr>
          <p:cNvPr id="70661" name="Rectangle 5"/>
          <p:cNvSpPr>
            <a:spLocks noGrp="1" noChangeArrowheads="1"/>
          </p:cNvSpPr>
          <p:nvPr>
            <p:ph type="body" idx="1"/>
          </p:nvPr>
        </p:nvSpPr>
        <p:spPr>
          <a:xfrm>
            <a:off x="914400" y="914400"/>
            <a:ext cx="8229600" cy="59436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0000"/>
              </a:lnSpc>
            </a:pPr>
            <a:r>
              <a:rPr lang="en-US" u="sng">
                <a:effectLst>
                  <a:outerShdw blurRad="38100" dist="38100" dir="2700000" algn="tl">
                    <a:srgbClr val="DDDDDD"/>
                  </a:outerShdw>
                </a:effectLst>
              </a:rPr>
              <a:t>Social Security Act</a:t>
            </a:r>
            <a:r>
              <a:rPr lang="en-US"/>
              <a:t> (1935) was the 1</a:t>
            </a:r>
            <a:r>
              <a:rPr lang="en-US" baseline="30000"/>
              <a:t>st</a:t>
            </a:r>
            <a:r>
              <a:rPr lang="en-US"/>
              <a:t> U.S. welfare program for the aged, disabled, &amp; unemployed</a:t>
            </a:r>
          </a:p>
          <a:p>
            <a:pPr lvl="1">
              <a:lnSpc>
                <a:spcPct val="90000"/>
              </a:lnSpc>
            </a:pPr>
            <a:r>
              <a:rPr lang="en-US"/>
              <a:t>Old-age pensions to be funded by employers &amp; workers </a:t>
            </a:r>
          </a:p>
          <a:p>
            <a:pPr lvl="1">
              <a:lnSpc>
                <a:spcPct val="90000"/>
              </a:lnSpc>
            </a:pPr>
            <a:r>
              <a:rPr lang="en-US"/>
              <a:t>Unemployment compensation to begin in 1942 funded nat</a:t>
            </a:r>
            <a:r>
              <a:rPr lang="ja-JP" altLang="en-US">
                <a:latin typeface="Arial"/>
              </a:rPr>
              <a:t>’</a:t>
            </a:r>
            <a:r>
              <a:rPr lang="en-US"/>
              <a:t>l taxes but administered by states</a:t>
            </a:r>
          </a:p>
          <a:p>
            <a:pPr lvl="1">
              <a:lnSpc>
                <a:spcPct val="90000"/>
              </a:lnSpc>
            </a:pPr>
            <a:r>
              <a:rPr lang="en-US"/>
              <a:t>Welfare payments for the blind, handicapped, &amp; needy children </a:t>
            </a:r>
          </a:p>
        </p:txBody>
      </p:sp>
    </p:spTree>
    <p:extLst>
      <p:ext uri="{BB962C8B-B14F-4D97-AF65-F5344CB8AC3E}">
        <p14:creationId xmlns:p14="http://schemas.microsoft.com/office/powerpoint/2010/main" val="16841487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body" idx="1"/>
          </p:nvPr>
        </p:nvSpPr>
        <p:spPr>
          <a:xfrm>
            <a:off x="4267200" y="0"/>
            <a:ext cx="4876800" cy="6858000"/>
          </a:xfrm>
        </p:spPr>
        <p:txBody>
          <a:bodyPr/>
          <a:lstStyle/>
          <a:p>
            <a:pPr>
              <a:lnSpc>
                <a:spcPct val="90000"/>
              </a:lnSpc>
              <a:spcBef>
                <a:spcPct val="10000"/>
              </a:spcBef>
            </a:pPr>
            <a:r>
              <a:rPr lang="en-US"/>
              <a:t>Liberal critics argued that SS did not do enough</a:t>
            </a:r>
          </a:p>
          <a:p>
            <a:pPr>
              <a:lnSpc>
                <a:spcPct val="90000"/>
              </a:lnSpc>
              <a:spcBef>
                <a:spcPct val="10000"/>
              </a:spcBef>
            </a:pPr>
            <a:r>
              <a:rPr lang="en-US"/>
              <a:t>Conservative critics argued that SS violated individualism &amp; self-reliance </a:t>
            </a:r>
          </a:p>
          <a:p>
            <a:pPr>
              <a:lnSpc>
                <a:spcPct val="90000"/>
              </a:lnSpc>
              <a:spcBef>
                <a:spcPct val="10000"/>
              </a:spcBef>
            </a:pPr>
            <a:r>
              <a:rPr lang="en-US"/>
              <a:t>Social Security created America</a:t>
            </a:r>
            <a:r>
              <a:rPr lang="ja-JP" altLang="en-US">
                <a:latin typeface="Arial"/>
              </a:rPr>
              <a:t>’</a:t>
            </a:r>
            <a:r>
              <a:rPr lang="en-US"/>
              <a:t>s 1</a:t>
            </a:r>
            <a:r>
              <a:rPr lang="en-US" baseline="30000"/>
              <a:t>st</a:t>
            </a:r>
            <a:r>
              <a:rPr lang="en-US" sz="3000"/>
              <a:t> </a:t>
            </a:r>
            <a:r>
              <a:rPr lang="en-US"/>
              <a:t>welfare</a:t>
            </a:r>
            <a:r>
              <a:rPr lang="en-US" sz="3000"/>
              <a:t> </a:t>
            </a:r>
            <a:r>
              <a:rPr lang="en-US"/>
              <a:t>program to help individuals </a:t>
            </a:r>
          </a:p>
        </p:txBody>
      </p:sp>
      <p:pic>
        <p:nvPicPr>
          <p:cNvPr id="72707" name="Picture 3" descr="old poster advertising Social Security benef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267200"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98787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373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3732" name="Rectangle 4"/>
          <p:cNvSpPr>
            <a:spLocks noGrp="1" noChangeArrowheads="1"/>
          </p:cNvSpPr>
          <p:nvPr>
            <p:ph type="title"/>
          </p:nvPr>
        </p:nvSpPr>
        <p:spPr>
          <a:xfrm>
            <a:off x="381000" y="0"/>
            <a:ext cx="8534400" cy="7620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a:t>Labor Legislation</a:t>
            </a:r>
          </a:p>
        </p:txBody>
      </p:sp>
      <p:sp>
        <p:nvSpPr>
          <p:cNvPr id="73733" name="Rectangle 5"/>
          <p:cNvSpPr>
            <a:spLocks noGrp="1" noChangeArrowheads="1"/>
          </p:cNvSpPr>
          <p:nvPr>
            <p:ph type="body" idx="1"/>
          </p:nvPr>
        </p:nvSpPr>
        <p:spPr>
          <a:xfrm>
            <a:off x="838200" y="685800"/>
            <a:ext cx="8305800" cy="61722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0000"/>
              </a:lnSpc>
              <a:spcBef>
                <a:spcPct val="10000"/>
              </a:spcBef>
            </a:pPr>
            <a:r>
              <a:rPr lang="en-US" u="sng">
                <a:effectLst>
                  <a:outerShdw blurRad="38100" dist="38100" dir="2700000" algn="tl">
                    <a:srgbClr val="DDDDDD"/>
                  </a:outerShdw>
                </a:effectLst>
              </a:rPr>
              <a:t>Wagner Act</a:t>
            </a:r>
            <a:r>
              <a:rPr lang="en-US"/>
              <a:t> (1935) created the Nat</a:t>
            </a:r>
            <a:r>
              <a:rPr lang="ja-JP" altLang="en-US">
                <a:latin typeface="Arial"/>
              </a:rPr>
              <a:t>’</a:t>
            </a:r>
            <a:r>
              <a:rPr lang="en-US"/>
              <a:t>l Labor Relations Board to oversee labor-management affairs</a:t>
            </a:r>
          </a:p>
          <a:p>
            <a:pPr lvl="1">
              <a:lnSpc>
                <a:spcPct val="90000"/>
              </a:lnSpc>
              <a:spcBef>
                <a:spcPct val="10000"/>
              </a:spcBef>
            </a:pPr>
            <a:r>
              <a:rPr lang="en-US"/>
              <a:t>Mandated management to negotiate with unions regarding pay, hours, conditions if majority of workers vote for a union</a:t>
            </a:r>
          </a:p>
          <a:p>
            <a:pPr>
              <a:lnSpc>
                <a:spcPct val="90000"/>
              </a:lnSpc>
              <a:spcBef>
                <a:spcPct val="10000"/>
              </a:spcBef>
            </a:pPr>
            <a:r>
              <a:rPr lang="en-US" u="sng">
                <a:effectLst>
                  <a:outerShdw blurRad="38100" dist="38100" dir="2700000" algn="tl">
                    <a:srgbClr val="DDDDDD"/>
                  </a:outerShdw>
                </a:effectLst>
              </a:rPr>
              <a:t>Fair Labor Standards Act</a:t>
            </a:r>
            <a:r>
              <a:rPr lang="en-US"/>
              <a:t> (1938) created 1</a:t>
            </a:r>
            <a:r>
              <a:rPr lang="en-US" baseline="30000"/>
              <a:t>st</a:t>
            </a:r>
            <a:r>
              <a:rPr lang="en-US"/>
              <a:t> minimum wage &amp; maximum hour laws (aimed at helping non-unionized workers)</a:t>
            </a:r>
          </a:p>
        </p:txBody>
      </p:sp>
      <p:sp>
        <p:nvSpPr>
          <p:cNvPr id="73734" name="AutoShape 6"/>
          <p:cNvSpPr>
            <a:spLocks noChangeArrowheads="1"/>
          </p:cNvSpPr>
          <p:nvPr/>
        </p:nvSpPr>
        <p:spPr bwMode="auto">
          <a:xfrm>
            <a:off x="3505200" y="3886200"/>
            <a:ext cx="2667000" cy="609600"/>
          </a:xfrm>
          <a:prstGeom prst="wedgeRectCallout">
            <a:avLst>
              <a:gd name="adj1" fmla="val 40833"/>
              <a:gd name="adj2" fmla="val 188023"/>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3200" dirty="0"/>
              <a:t>40</a:t>
            </a:r>
            <a:r>
              <a:rPr lang="en-US" sz="3200" dirty="0">
                <a:cs typeface="Times New Roman" charset="0"/>
              </a:rPr>
              <a:t>¢ per hour</a:t>
            </a:r>
          </a:p>
        </p:txBody>
      </p:sp>
      <p:sp>
        <p:nvSpPr>
          <p:cNvPr id="73735" name="AutoShape 7"/>
          <p:cNvSpPr>
            <a:spLocks noChangeArrowheads="1"/>
          </p:cNvSpPr>
          <p:nvPr/>
        </p:nvSpPr>
        <p:spPr bwMode="auto">
          <a:xfrm>
            <a:off x="685800" y="3429000"/>
            <a:ext cx="2209800" cy="990600"/>
          </a:xfrm>
          <a:prstGeom prst="wedgeRectCallout">
            <a:avLst>
              <a:gd name="adj1" fmla="val 78736"/>
              <a:gd name="adj2" fmla="val 191667"/>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3600"/>
              <a:t>40</a:t>
            </a:r>
            <a:r>
              <a:rPr lang="en-US" sz="3600">
                <a:cs typeface="Times New Roman" charset="0"/>
              </a:rPr>
              <a:t> hours per week</a:t>
            </a:r>
          </a:p>
        </p:txBody>
      </p:sp>
      <p:sp>
        <p:nvSpPr>
          <p:cNvPr id="73736" name="AutoShape 8"/>
          <p:cNvSpPr>
            <a:spLocks noChangeArrowheads="1"/>
          </p:cNvSpPr>
          <p:nvPr/>
        </p:nvSpPr>
        <p:spPr bwMode="auto">
          <a:xfrm>
            <a:off x="1143000" y="2514600"/>
            <a:ext cx="5791200" cy="609600"/>
          </a:xfrm>
          <a:prstGeom prst="wedgeRectCallout">
            <a:avLst>
              <a:gd name="adj1" fmla="val -11731"/>
              <a:gd name="adj2" fmla="val -246616"/>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3200" dirty="0"/>
              <a:t>The </a:t>
            </a:r>
            <a:r>
              <a:rPr lang="ja-JP" altLang="en-US" sz="3200" dirty="0">
                <a:latin typeface="Arial"/>
              </a:rPr>
              <a:t>“</a:t>
            </a:r>
            <a:r>
              <a:rPr lang="en-US" sz="3200" dirty="0"/>
              <a:t>Magna </a:t>
            </a:r>
            <a:r>
              <a:rPr lang="en-US" sz="3200" dirty="0" err="1"/>
              <a:t>Carta</a:t>
            </a:r>
            <a:r>
              <a:rPr lang="ja-JP" altLang="en-US" sz="3200" dirty="0">
                <a:latin typeface="Arial"/>
              </a:rPr>
              <a:t>”</a:t>
            </a:r>
            <a:r>
              <a:rPr lang="en-US" sz="3200" dirty="0"/>
              <a:t> for labor</a:t>
            </a:r>
            <a:endParaRPr lang="en-US" sz="3200" dirty="0">
              <a:cs typeface="Times New Roman" charset="0"/>
            </a:endParaRPr>
          </a:p>
        </p:txBody>
      </p:sp>
    </p:spTree>
    <p:extLst>
      <p:ext uri="{BB962C8B-B14F-4D97-AF65-F5344CB8AC3E}">
        <p14:creationId xmlns:p14="http://schemas.microsoft.com/office/powerpoint/2010/main" val="27535681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3736"/>
                                        </p:tgtEl>
                                        <p:attrNameLst>
                                          <p:attrName>style.visibility</p:attrName>
                                        </p:attrNameLst>
                                      </p:cBhvr>
                                      <p:to>
                                        <p:strVal val="visible"/>
                                      </p:to>
                                    </p:set>
                                    <p:anim calcmode="lin" valueType="num">
                                      <p:cBhvr>
                                        <p:cTn id="7" dur="500" fill="hold"/>
                                        <p:tgtEl>
                                          <p:spTgt spid="73736"/>
                                        </p:tgtEl>
                                        <p:attrNameLst>
                                          <p:attrName>ppt_w</p:attrName>
                                        </p:attrNameLst>
                                      </p:cBhvr>
                                      <p:tavLst>
                                        <p:tav tm="0">
                                          <p:val>
                                            <p:fltVal val="0"/>
                                          </p:val>
                                        </p:tav>
                                        <p:tav tm="100000">
                                          <p:val>
                                            <p:strVal val="#ppt_w"/>
                                          </p:val>
                                        </p:tav>
                                      </p:tavLst>
                                    </p:anim>
                                    <p:anim calcmode="lin" valueType="num">
                                      <p:cBhvr>
                                        <p:cTn id="8" dur="500" fill="hold"/>
                                        <p:tgtEl>
                                          <p:spTgt spid="73736"/>
                                        </p:tgtEl>
                                        <p:attrNameLst>
                                          <p:attrName>ppt_h</p:attrName>
                                        </p:attrNameLst>
                                      </p:cBhvr>
                                      <p:tavLst>
                                        <p:tav tm="0">
                                          <p:val>
                                            <p:fltVal val="0"/>
                                          </p:val>
                                        </p:tav>
                                        <p:tav tm="100000">
                                          <p:val>
                                            <p:strVal val="#ppt_h"/>
                                          </p:val>
                                        </p:tav>
                                      </p:tavLst>
                                    </p:anim>
                                    <p:animEffect transition="in" filter="fade">
                                      <p:cBhvr>
                                        <p:cTn id="9" dur="500"/>
                                        <p:tgtEl>
                                          <p:spTgt spid="7373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73736"/>
                                        </p:tgtEl>
                                        <p:attrNameLst>
                                          <p:attrName>ppt_w</p:attrName>
                                        </p:attrNameLst>
                                      </p:cBhvr>
                                      <p:tavLst>
                                        <p:tav tm="0">
                                          <p:val>
                                            <p:strVal val="ppt_w"/>
                                          </p:val>
                                        </p:tav>
                                        <p:tav tm="100000">
                                          <p:val>
                                            <p:fltVal val="0"/>
                                          </p:val>
                                        </p:tav>
                                      </p:tavLst>
                                    </p:anim>
                                    <p:anim calcmode="lin" valueType="num">
                                      <p:cBhvr>
                                        <p:cTn id="14" dur="500"/>
                                        <p:tgtEl>
                                          <p:spTgt spid="73736"/>
                                        </p:tgtEl>
                                        <p:attrNameLst>
                                          <p:attrName>ppt_h</p:attrName>
                                        </p:attrNameLst>
                                      </p:cBhvr>
                                      <p:tavLst>
                                        <p:tav tm="0">
                                          <p:val>
                                            <p:strVal val="ppt_h"/>
                                          </p:val>
                                        </p:tav>
                                        <p:tav tm="100000">
                                          <p:val>
                                            <p:fltVal val="0"/>
                                          </p:val>
                                        </p:tav>
                                      </p:tavLst>
                                    </p:anim>
                                    <p:animEffect transition="out" filter="fade">
                                      <p:cBhvr>
                                        <p:cTn id="15" dur="500"/>
                                        <p:tgtEl>
                                          <p:spTgt spid="73736"/>
                                        </p:tgtEl>
                                      </p:cBhvr>
                                    </p:animEffect>
                                    <p:set>
                                      <p:cBhvr>
                                        <p:cTn id="16" dur="1" fill="hold">
                                          <p:stCondLst>
                                            <p:cond delay="499"/>
                                          </p:stCondLst>
                                        </p:cTn>
                                        <p:tgtEl>
                                          <p:spTgt spid="73736"/>
                                        </p:tgtEl>
                                        <p:attrNameLst>
                                          <p:attrName>style.visibility</p:attrName>
                                        </p:attrNameLst>
                                      </p:cBhvr>
                                      <p:to>
                                        <p:strVal val="hidden"/>
                                      </p:to>
                                    </p:set>
                                  </p:childTnLst>
                                </p:cTn>
                              </p:par>
                              <p:par>
                                <p:cTn id="17" presetID="53" presetClass="entr" presetSubtype="0" fill="hold" grpId="0" nodeType="withEffect">
                                  <p:stCondLst>
                                    <p:cond delay="0"/>
                                  </p:stCondLst>
                                  <p:childTnLst>
                                    <p:set>
                                      <p:cBhvr>
                                        <p:cTn id="18" dur="1" fill="hold">
                                          <p:stCondLst>
                                            <p:cond delay="0"/>
                                          </p:stCondLst>
                                        </p:cTn>
                                        <p:tgtEl>
                                          <p:spTgt spid="73734"/>
                                        </p:tgtEl>
                                        <p:attrNameLst>
                                          <p:attrName>style.visibility</p:attrName>
                                        </p:attrNameLst>
                                      </p:cBhvr>
                                      <p:to>
                                        <p:strVal val="visible"/>
                                      </p:to>
                                    </p:set>
                                    <p:anim calcmode="lin" valueType="num">
                                      <p:cBhvr>
                                        <p:cTn id="19" dur="500" fill="hold"/>
                                        <p:tgtEl>
                                          <p:spTgt spid="73734"/>
                                        </p:tgtEl>
                                        <p:attrNameLst>
                                          <p:attrName>ppt_w</p:attrName>
                                        </p:attrNameLst>
                                      </p:cBhvr>
                                      <p:tavLst>
                                        <p:tav tm="0">
                                          <p:val>
                                            <p:fltVal val="0"/>
                                          </p:val>
                                        </p:tav>
                                        <p:tav tm="100000">
                                          <p:val>
                                            <p:strVal val="#ppt_w"/>
                                          </p:val>
                                        </p:tav>
                                      </p:tavLst>
                                    </p:anim>
                                    <p:anim calcmode="lin" valueType="num">
                                      <p:cBhvr>
                                        <p:cTn id="20" dur="500" fill="hold"/>
                                        <p:tgtEl>
                                          <p:spTgt spid="73734"/>
                                        </p:tgtEl>
                                        <p:attrNameLst>
                                          <p:attrName>ppt_h</p:attrName>
                                        </p:attrNameLst>
                                      </p:cBhvr>
                                      <p:tavLst>
                                        <p:tav tm="0">
                                          <p:val>
                                            <p:fltVal val="0"/>
                                          </p:val>
                                        </p:tav>
                                        <p:tav tm="100000">
                                          <p:val>
                                            <p:strVal val="#ppt_h"/>
                                          </p:val>
                                        </p:tav>
                                      </p:tavLst>
                                    </p:anim>
                                    <p:animEffect transition="in" filter="fade">
                                      <p:cBhvr>
                                        <p:cTn id="21" dur="500"/>
                                        <p:tgtEl>
                                          <p:spTgt spid="73734"/>
                                        </p:tgtEl>
                                      </p:cBhvr>
                                    </p:animEffect>
                                  </p:childTnLst>
                                </p:cTn>
                              </p:par>
                            </p:childTnLst>
                          </p:cTn>
                        </p:par>
                        <p:par>
                          <p:cTn id="22" fill="hold" nodeType="afterGroup">
                            <p:stCondLst>
                              <p:cond delay="500"/>
                            </p:stCondLst>
                            <p:childTnLst>
                              <p:par>
                                <p:cTn id="23" presetID="53" presetClass="entr" presetSubtype="0" fill="hold" grpId="0" nodeType="afterEffect">
                                  <p:stCondLst>
                                    <p:cond delay="0"/>
                                  </p:stCondLst>
                                  <p:childTnLst>
                                    <p:set>
                                      <p:cBhvr>
                                        <p:cTn id="24" dur="1" fill="hold">
                                          <p:stCondLst>
                                            <p:cond delay="0"/>
                                          </p:stCondLst>
                                        </p:cTn>
                                        <p:tgtEl>
                                          <p:spTgt spid="73735"/>
                                        </p:tgtEl>
                                        <p:attrNameLst>
                                          <p:attrName>style.visibility</p:attrName>
                                        </p:attrNameLst>
                                      </p:cBhvr>
                                      <p:to>
                                        <p:strVal val="visible"/>
                                      </p:to>
                                    </p:set>
                                    <p:anim calcmode="lin" valueType="num">
                                      <p:cBhvr>
                                        <p:cTn id="25" dur="500" fill="hold"/>
                                        <p:tgtEl>
                                          <p:spTgt spid="73735"/>
                                        </p:tgtEl>
                                        <p:attrNameLst>
                                          <p:attrName>ppt_w</p:attrName>
                                        </p:attrNameLst>
                                      </p:cBhvr>
                                      <p:tavLst>
                                        <p:tav tm="0">
                                          <p:val>
                                            <p:fltVal val="0"/>
                                          </p:val>
                                        </p:tav>
                                        <p:tav tm="100000">
                                          <p:val>
                                            <p:strVal val="#ppt_w"/>
                                          </p:val>
                                        </p:tav>
                                      </p:tavLst>
                                    </p:anim>
                                    <p:anim calcmode="lin" valueType="num">
                                      <p:cBhvr>
                                        <p:cTn id="26" dur="500" fill="hold"/>
                                        <p:tgtEl>
                                          <p:spTgt spid="73735"/>
                                        </p:tgtEl>
                                        <p:attrNameLst>
                                          <p:attrName>ppt_h</p:attrName>
                                        </p:attrNameLst>
                                      </p:cBhvr>
                                      <p:tavLst>
                                        <p:tav tm="0">
                                          <p:val>
                                            <p:fltVal val="0"/>
                                          </p:val>
                                        </p:tav>
                                        <p:tav tm="100000">
                                          <p:val>
                                            <p:strVal val="#ppt_h"/>
                                          </p:val>
                                        </p:tav>
                                      </p:tavLst>
                                    </p:anim>
                                    <p:animEffect transition="in" filter="fade">
                                      <p:cBhvr>
                                        <p:cTn id="27" dur="500"/>
                                        <p:tgtEl>
                                          <p:spTgt spid="73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4" grpId="0" animBg="1"/>
      <p:bldP spid="73735" grpId="0" animBg="1"/>
      <p:bldP spid="73736" grpId="0" animBg="1"/>
      <p:bldP spid="73736"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1143000" y="0"/>
            <a:ext cx="7772400" cy="914400"/>
          </a:xfrm>
        </p:spPr>
        <p:txBody>
          <a:bodyPr/>
          <a:lstStyle/>
          <a:p>
            <a:r>
              <a:rPr lang="en-US"/>
              <a:t>Conclusions</a:t>
            </a:r>
          </a:p>
        </p:txBody>
      </p:sp>
      <p:sp>
        <p:nvSpPr>
          <p:cNvPr id="122883" name="Rectangle 3"/>
          <p:cNvSpPr>
            <a:spLocks noGrp="1" noChangeArrowheads="1"/>
          </p:cNvSpPr>
          <p:nvPr>
            <p:ph type="body" idx="1"/>
          </p:nvPr>
        </p:nvSpPr>
        <p:spPr>
          <a:xfrm>
            <a:off x="914400" y="838200"/>
            <a:ext cx="8229600" cy="6019800"/>
          </a:xfrm>
        </p:spPr>
        <p:txBody>
          <a:bodyPr/>
          <a:lstStyle/>
          <a:p>
            <a:pPr>
              <a:lnSpc>
                <a:spcPct val="90000"/>
              </a:lnSpc>
            </a:pPr>
            <a:r>
              <a:rPr lang="en-US"/>
              <a:t>The New Deal was made up of 3 parts: relief, recovery, &amp; reform</a:t>
            </a:r>
          </a:p>
          <a:p>
            <a:pPr lvl="1">
              <a:lnSpc>
                <a:spcPct val="90000"/>
              </a:lnSpc>
            </a:pPr>
            <a:r>
              <a:rPr lang="en-US"/>
              <a:t>New Deal was most successful in providing immediate relief to ease economic suffering </a:t>
            </a:r>
          </a:p>
          <a:p>
            <a:pPr lvl="1">
              <a:lnSpc>
                <a:spcPct val="90000"/>
              </a:lnSpc>
            </a:pPr>
            <a:r>
              <a:rPr lang="en-US"/>
              <a:t>The New Deal did not bring economic recovery or an end to the depression</a:t>
            </a:r>
          </a:p>
          <a:p>
            <a:pPr lvl="1">
              <a:lnSpc>
                <a:spcPct val="90000"/>
              </a:lnSpc>
            </a:pPr>
            <a:r>
              <a:rPr lang="en-US"/>
              <a:t>The New Deal brought major reforms that changed America</a:t>
            </a:r>
          </a:p>
        </p:txBody>
      </p:sp>
      <p:sp>
        <p:nvSpPr>
          <p:cNvPr id="122884" name="AutoShape 4"/>
          <p:cNvSpPr>
            <a:spLocks noChangeArrowheads="1"/>
          </p:cNvSpPr>
          <p:nvPr/>
        </p:nvSpPr>
        <p:spPr bwMode="auto">
          <a:xfrm>
            <a:off x="152400" y="152400"/>
            <a:ext cx="4191000" cy="2819400"/>
          </a:xfrm>
          <a:prstGeom prst="wedgeRectCallout">
            <a:avLst>
              <a:gd name="adj1" fmla="val -1324"/>
              <a:gd name="adj2" fmla="val 165880"/>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kumimoji="1" lang="en-US" sz="3200" dirty="0"/>
              <a:t>For the 1</a:t>
            </a:r>
            <a:r>
              <a:rPr kumimoji="1" lang="en-US" sz="3200" baseline="30000" dirty="0"/>
              <a:t>st</a:t>
            </a:r>
            <a:r>
              <a:rPr kumimoji="1" lang="en-US" sz="3200" dirty="0"/>
              <a:t> time, the </a:t>
            </a:r>
            <a:r>
              <a:rPr kumimoji="1" lang="en-US" sz="3200" dirty="0" err="1"/>
              <a:t>gov</a:t>
            </a:r>
            <a:r>
              <a:rPr kumimoji="1" lang="ja-JP" altLang="en-US" sz="3200" dirty="0">
                <a:latin typeface="Arial"/>
              </a:rPr>
              <a:t>’</a:t>
            </a:r>
            <a:r>
              <a:rPr kumimoji="1" lang="en-US" sz="3200" dirty="0"/>
              <a:t>t used Keynesian economics (deficit spending &amp; </a:t>
            </a:r>
            <a:r>
              <a:rPr kumimoji="1" lang="en-US" sz="3200" dirty="0" err="1"/>
              <a:t>gov</a:t>
            </a:r>
            <a:r>
              <a:rPr kumimoji="1" lang="ja-JP" altLang="en-US" sz="3200" dirty="0">
                <a:latin typeface="Arial"/>
              </a:rPr>
              <a:t>’</a:t>
            </a:r>
            <a:r>
              <a:rPr kumimoji="1" lang="en-US" sz="3200" dirty="0"/>
              <a:t>t spending to stimulate the economy)</a:t>
            </a:r>
          </a:p>
        </p:txBody>
      </p:sp>
      <p:sp>
        <p:nvSpPr>
          <p:cNvPr id="122885" name="AutoShape 5"/>
          <p:cNvSpPr>
            <a:spLocks noChangeArrowheads="1"/>
          </p:cNvSpPr>
          <p:nvPr/>
        </p:nvSpPr>
        <p:spPr bwMode="auto">
          <a:xfrm>
            <a:off x="4495800" y="76200"/>
            <a:ext cx="4419600" cy="1905000"/>
          </a:xfrm>
          <a:prstGeom prst="wedgeRectCallout">
            <a:avLst>
              <a:gd name="adj1" fmla="val -89657"/>
              <a:gd name="adj2" fmla="val 273083"/>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lnSpc>
                <a:spcPct val="80000"/>
              </a:lnSpc>
              <a:spcBef>
                <a:spcPct val="30000"/>
              </a:spcBef>
            </a:pPr>
            <a:r>
              <a:rPr lang="en-US" sz="3600"/>
              <a:t>The gov</a:t>
            </a:r>
            <a:r>
              <a:rPr lang="ja-JP" altLang="en-US" sz="3600">
                <a:latin typeface="Arial"/>
              </a:rPr>
              <a:t>’</a:t>
            </a:r>
            <a:r>
              <a:rPr lang="en-US" sz="3600"/>
              <a:t>t assumed responsibility for the health of the nation's economy &amp; citizens</a:t>
            </a:r>
          </a:p>
        </p:txBody>
      </p:sp>
      <p:sp>
        <p:nvSpPr>
          <p:cNvPr id="122886" name="AutoShape 6"/>
          <p:cNvSpPr>
            <a:spLocks noChangeArrowheads="1"/>
          </p:cNvSpPr>
          <p:nvPr/>
        </p:nvSpPr>
        <p:spPr bwMode="auto">
          <a:xfrm>
            <a:off x="4495800" y="2133600"/>
            <a:ext cx="4572000" cy="1524000"/>
          </a:xfrm>
          <a:prstGeom prst="wedgeRectCallout">
            <a:avLst>
              <a:gd name="adj1" fmla="val -77708"/>
              <a:gd name="adj2" fmla="val 215106"/>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kumimoji="1" lang="en-US" sz="3200" dirty="0"/>
              <a:t>The New Deal signaled the beginning of the welfare state</a:t>
            </a:r>
          </a:p>
        </p:txBody>
      </p:sp>
    </p:spTree>
    <p:extLst>
      <p:ext uri="{BB962C8B-B14F-4D97-AF65-F5344CB8AC3E}">
        <p14:creationId xmlns:p14="http://schemas.microsoft.com/office/powerpoint/2010/main" val="38122301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2884"/>
                                        </p:tgtEl>
                                        <p:attrNameLst>
                                          <p:attrName>style.visibility</p:attrName>
                                        </p:attrNameLst>
                                      </p:cBhvr>
                                      <p:to>
                                        <p:strVal val="visible"/>
                                      </p:to>
                                    </p:set>
                                    <p:anim calcmode="lin" valueType="num">
                                      <p:cBhvr>
                                        <p:cTn id="7" dur="500" fill="hold"/>
                                        <p:tgtEl>
                                          <p:spTgt spid="122884"/>
                                        </p:tgtEl>
                                        <p:attrNameLst>
                                          <p:attrName>ppt_w</p:attrName>
                                        </p:attrNameLst>
                                      </p:cBhvr>
                                      <p:tavLst>
                                        <p:tav tm="0">
                                          <p:val>
                                            <p:fltVal val="0"/>
                                          </p:val>
                                        </p:tav>
                                        <p:tav tm="100000">
                                          <p:val>
                                            <p:strVal val="#ppt_w"/>
                                          </p:val>
                                        </p:tav>
                                      </p:tavLst>
                                    </p:anim>
                                    <p:anim calcmode="lin" valueType="num">
                                      <p:cBhvr>
                                        <p:cTn id="8" dur="500" fill="hold"/>
                                        <p:tgtEl>
                                          <p:spTgt spid="122884"/>
                                        </p:tgtEl>
                                        <p:attrNameLst>
                                          <p:attrName>ppt_h</p:attrName>
                                        </p:attrNameLst>
                                      </p:cBhvr>
                                      <p:tavLst>
                                        <p:tav tm="0">
                                          <p:val>
                                            <p:fltVal val="0"/>
                                          </p:val>
                                        </p:tav>
                                        <p:tav tm="100000">
                                          <p:val>
                                            <p:strVal val="#ppt_h"/>
                                          </p:val>
                                        </p:tav>
                                      </p:tavLst>
                                    </p:anim>
                                    <p:animEffect transition="in" filter="fade">
                                      <p:cBhvr>
                                        <p:cTn id="9" dur="500"/>
                                        <p:tgtEl>
                                          <p:spTgt spid="12288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22885"/>
                                        </p:tgtEl>
                                        <p:attrNameLst>
                                          <p:attrName>style.visibility</p:attrName>
                                        </p:attrNameLst>
                                      </p:cBhvr>
                                      <p:to>
                                        <p:strVal val="visible"/>
                                      </p:to>
                                    </p:set>
                                    <p:anim calcmode="lin" valueType="num">
                                      <p:cBhvr>
                                        <p:cTn id="14" dur="500" fill="hold"/>
                                        <p:tgtEl>
                                          <p:spTgt spid="122885"/>
                                        </p:tgtEl>
                                        <p:attrNameLst>
                                          <p:attrName>ppt_w</p:attrName>
                                        </p:attrNameLst>
                                      </p:cBhvr>
                                      <p:tavLst>
                                        <p:tav tm="0">
                                          <p:val>
                                            <p:fltVal val="0"/>
                                          </p:val>
                                        </p:tav>
                                        <p:tav tm="100000">
                                          <p:val>
                                            <p:strVal val="#ppt_w"/>
                                          </p:val>
                                        </p:tav>
                                      </p:tavLst>
                                    </p:anim>
                                    <p:anim calcmode="lin" valueType="num">
                                      <p:cBhvr>
                                        <p:cTn id="15" dur="500" fill="hold"/>
                                        <p:tgtEl>
                                          <p:spTgt spid="122885"/>
                                        </p:tgtEl>
                                        <p:attrNameLst>
                                          <p:attrName>ppt_h</p:attrName>
                                        </p:attrNameLst>
                                      </p:cBhvr>
                                      <p:tavLst>
                                        <p:tav tm="0">
                                          <p:val>
                                            <p:fltVal val="0"/>
                                          </p:val>
                                        </p:tav>
                                        <p:tav tm="100000">
                                          <p:val>
                                            <p:strVal val="#ppt_h"/>
                                          </p:val>
                                        </p:tav>
                                      </p:tavLst>
                                    </p:anim>
                                    <p:animEffect transition="in" filter="fade">
                                      <p:cBhvr>
                                        <p:cTn id="16" dur="500"/>
                                        <p:tgtEl>
                                          <p:spTgt spid="12288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22886"/>
                                        </p:tgtEl>
                                        <p:attrNameLst>
                                          <p:attrName>style.visibility</p:attrName>
                                        </p:attrNameLst>
                                      </p:cBhvr>
                                      <p:to>
                                        <p:strVal val="visible"/>
                                      </p:to>
                                    </p:set>
                                    <p:anim calcmode="lin" valueType="num">
                                      <p:cBhvr>
                                        <p:cTn id="21" dur="500" fill="hold"/>
                                        <p:tgtEl>
                                          <p:spTgt spid="122886"/>
                                        </p:tgtEl>
                                        <p:attrNameLst>
                                          <p:attrName>ppt_w</p:attrName>
                                        </p:attrNameLst>
                                      </p:cBhvr>
                                      <p:tavLst>
                                        <p:tav tm="0">
                                          <p:val>
                                            <p:fltVal val="0"/>
                                          </p:val>
                                        </p:tav>
                                        <p:tav tm="100000">
                                          <p:val>
                                            <p:strVal val="#ppt_w"/>
                                          </p:val>
                                        </p:tav>
                                      </p:tavLst>
                                    </p:anim>
                                    <p:anim calcmode="lin" valueType="num">
                                      <p:cBhvr>
                                        <p:cTn id="22" dur="500" fill="hold"/>
                                        <p:tgtEl>
                                          <p:spTgt spid="122886"/>
                                        </p:tgtEl>
                                        <p:attrNameLst>
                                          <p:attrName>ppt_h</p:attrName>
                                        </p:attrNameLst>
                                      </p:cBhvr>
                                      <p:tavLst>
                                        <p:tav tm="0">
                                          <p:val>
                                            <p:fltVal val="0"/>
                                          </p:val>
                                        </p:tav>
                                        <p:tav tm="100000">
                                          <p:val>
                                            <p:strVal val="#ppt_h"/>
                                          </p:val>
                                        </p:tav>
                                      </p:tavLst>
                                    </p:anim>
                                    <p:animEffect transition="in" filter="fade">
                                      <p:cBhvr>
                                        <p:cTn id="23" dur="500"/>
                                        <p:tgtEl>
                                          <p:spTgt spid="122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4" grpId="0" animBg="1"/>
      <p:bldP spid="122885" grpId="0" animBg="1"/>
      <p:bldP spid="1228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8600" y="0"/>
            <a:ext cx="8686800" cy="6858000"/>
          </a:xfrm>
        </p:spPr>
        <p:txBody>
          <a:bodyPr/>
          <a:lstStyle/>
          <a:p>
            <a:r>
              <a:rPr lang="en-US" sz="6600"/>
              <a:t>Franklin Roosevelt &amp; </a:t>
            </a:r>
            <a:br>
              <a:rPr lang="en-US" sz="6600"/>
            </a:br>
            <a:r>
              <a:rPr lang="en-US" sz="6600"/>
              <a:t>the First New Deal (1933-1935)</a:t>
            </a:r>
          </a:p>
        </p:txBody>
      </p:sp>
    </p:spTree>
    <p:extLst>
      <p:ext uri="{BB962C8B-B14F-4D97-AF65-F5344CB8AC3E}">
        <p14:creationId xmlns:p14="http://schemas.microsoft.com/office/powerpoint/2010/main" val="28980737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17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172" name="Rectangle 4"/>
          <p:cNvSpPr>
            <a:spLocks noGrp="1" noChangeArrowheads="1"/>
          </p:cNvSpPr>
          <p:nvPr>
            <p:ph type="title"/>
          </p:nvPr>
        </p:nvSpPr>
        <p:spPr>
          <a:xfrm>
            <a:off x="228600" y="0"/>
            <a:ext cx="8686800" cy="9906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a:t>The Election of 1932</a:t>
            </a:r>
          </a:p>
        </p:txBody>
      </p:sp>
      <p:sp>
        <p:nvSpPr>
          <p:cNvPr id="7173" name="Rectangle 5"/>
          <p:cNvSpPr>
            <a:spLocks noGrp="1" noChangeArrowheads="1"/>
          </p:cNvSpPr>
          <p:nvPr>
            <p:ph type="body" idx="1"/>
          </p:nvPr>
        </p:nvSpPr>
        <p:spPr>
          <a:xfrm>
            <a:off x="381000" y="838200"/>
            <a:ext cx="8763000" cy="60198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0000"/>
              </a:lnSpc>
            </a:pPr>
            <a:r>
              <a:rPr lang="en-US"/>
              <a:t>The depression made Hoover the victim, but Franklin Roosevelt emerged as the </a:t>
            </a:r>
            <a:r>
              <a:rPr lang="ja-JP" altLang="en-US">
                <a:latin typeface="Arial"/>
              </a:rPr>
              <a:t>“</a:t>
            </a:r>
            <a:r>
              <a:rPr lang="en-US"/>
              <a:t>savior</a:t>
            </a:r>
            <a:r>
              <a:rPr lang="ja-JP" altLang="en-US">
                <a:latin typeface="Arial"/>
              </a:rPr>
              <a:t>”</a:t>
            </a:r>
            <a:r>
              <a:rPr lang="en-US"/>
              <a:t>:</a:t>
            </a:r>
          </a:p>
          <a:p>
            <a:pPr lvl="1">
              <a:lnSpc>
                <a:spcPct val="90000"/>
              </a:lnSpc>
            </a:pPr>
            <a:r>
              <a:rPr lang="en-US"/>
              <a:t>In the 1932 election, FDR was able to unite the rural &amp; urban factions of the Democratic party &amp; won a landslide victory</a:t>
            </a:r>
          </a:p>
          <a:p>
            <a:pPr lvl="1">
              <a:lnSpc>
                <a:spcPct val="90000"/>
              </a:lnSpc>
            </a:pPr>
            <a:r>
              <a:rPr lang="en-US"/>
              <a:t>FDR appealed to Protestants &amp; Catholics, farmers &amp; workers, native-born &amp; immigrants</a:t>
            </a:r>
          </a:p>
        </p:txBody>
      </p:sp>
    </p:spTree>
    <p:extLst>
      <p:ext uri="{BB962C8B-B14F-4D97-AF65-F5344CB8AC3E}">
        <p14:creationId xmlns:p14="http://schemas.microsoft.com/office/powerpoint/2010/main" val="14950459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FDR’s 3 R’s</a:t>
            </a:r>
            <a:endParaRPr lang="en-US" dirty="0"/>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p:txBody>
          <a:bodyPr>
            <a:normAutofit/>
          </a:bodyPr>
          <a:lstStyle/>
          <a:p>
            <a:r>
              <a:rPr lang="en-US" sz="3200" dirty="0" smtClean="0"/>
              <a:t>Relief</a:t>
            </a:r>
          </a:p>
          <a:p>
            <a:r>
              <a:rPr lang="en-US" sz="3200" dirty="0" smtClean="0"/>
              <a:t>Reform</a:t>
            </a:r>
          </a:p>
          <a:p>
            <a:r>
              <a:rPr lang="en-US" sz="3200" dirty="0" smtClean="0"/>
              <a:t>Recover</a:t>
            </a:r>
            <a:endParaRPr lang="en-US" sz="3200" dirty="0"/>
          </a:p>
        </p:txBody>
      </p:sp>
    </p:spTree>
    <p:extLst>
      <p:ext uri="{BB962C8B-B14F-4D97-AF65-F5344CB8AC3E}">
        <p14:creationId xmlns:p14="http://schemas.microsoft.com/office/powerpoint/2010/main" val="1052859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0" y="0"/>
            <a:ext cx="9144000" cy="6858000"/>
          </a:xfrm>
          <a:solidFill>
            <a:srgbClr val="CCFFFF"/>
          </a:solidFill>
        </p:spPr>
        <p:txBody>
          <a:bodyPr/>
          <a:lstStyle/>
          <a:p>
            <a:endParaRPr lang="en-US"/>
          </a:p>
        </p:txBody>
      </p:sp>
      <p:sp>
        <p:nvSpPr>
          <p:cNvPr id="119811" name="Rectangle 3"/>
          <p:cNvSpPr>
            <a:spLocks noGrp="1" noChangeArrowheads="1"/>
          </p:cNvSpPr>
          <p:nvPr>
            <p:ph type="body" idx="1"/>
          </p:nvPr>
        </p:nvSpPr>
        <p:spPr/>
        <p:txBody>
          <a:bodyPr/>
          <a:lstStyle/>
          <a:p>
            <a:endParaRPr lang="en-US"/>
          </a:p>
        </p:txBody>
      </p:sp>
      <p:pic>
        <p:nvPicPr>
          <p:cNvPr id="119813" name="Picture 5" descr="203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875"/>
            <a:ext cx="7848600" cy="68421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30147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0" y="0"/>
            <a:ext cx="9144000" cy="1066800"/>
          </a:xfrm>
          <a:solidFill>
            <a:schemeClr val="bg1"/>
          </a:solidFill>
        </p:spPr>
        <p:txBody>
          <a:bodyPr>
            <a:normAutofit fontScale="90000"/>
          </a:bodyPr>
          <a:lstStyle/>
          <a:p>
            <a:pPr>
              <a:lnSpc>
                <a:spcPct val="80000"/>
              </a:lnSpc>
            </a:pPr>
            <a:r>
              <a:rPr lang="en-US" sz="4000">
                <a:solidFill>
                  <a:schemeClr val="tx1"/>
                </a:solidFill>
              </a:rPr>
              <a:t>The Dust Bowl (1931-1939) worsened the effects of the Depression</a:t>
            </a:r>
          </a:p>
        </p:txBody>
      </p:sp>
      <p:sp>
        <p:nvSpPr>
          <p:cNvPr id="116739" name="Rectangle 3"/>
          <p:cNvSpPr>
            <a:spLocks noGrp="1" noChangeArrowheads="1"/>
          </p:cNvSpPr>
          <p:nvPr>
            <p:ph type="body" idx="1"/>
          </p:nvPr>
        </p:nvSpPr>
        <p:spPr/>
        <p:txBody>
          <a:bodyPr/>
          <a:lstStyle/>
          <a:p>
            <a:endParaRPr lang="en-US"/>
          </a:p>
        </p:txBody>
      </p:sp>
      <p:pic>
        <p:nvPicPr>
          <p:cNvPr id="116740" name="Picture 4" descr="dustbow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41400"/>
            <a:ext cx="9144000" cy="5816600"/>
          </a:xfrm>
          <a:prstGeom prst="rect">
            <a:avLst/>
          </a:prstGeom>
          <a:noFill/>
          <a:extLst>
            <a:ext uri="{909E8E84-426E-40dd-AFC4-6F175D3DCCD1}">
              <a14:hiddenFill xmlns:a14="http://schemas.microsoft.com/office/drawing/2010/main">
                <a:solidFill>
                  <a:srgbClr val="FFFFFF"/>
                </a:solidFill>
              </a14:hiddenFill>
            </a:ext>
          </a:extLst>
        </p:spPr>
      </p:pic>
      <p:pic>
        <p:nvPicPr>
          <p:cNvPr id="116741" name="Picture 5" descr="01_theb13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90600"/>
            <a:ext cx="9144000" cy="5969000"/>
          </a:xfrm>
          <a:prstGeom prst="rect">
            <a:avLst/>
          </a:prstGeom>
          <a:noFill/>
          <a:extLst>
            <a:ext uri="{909E8E84-426E-40dd-AFC4-6F175D3DCCD1}">
              <a14:hiddenFill xmlns:a14="http://schemas.microsoft.com/office/drawing/2010/main">
                <a:solidFill>
                  <a:srgbClr val="FFFFFF"/>
                </a:solidFill>
              </a14:hiddenFill>
            </a:ext>
          </a:extLst>
        </p:spPr>
      </p:pic>
      <p:pic>
        <p:nvPicPr>
          <p:cNvPr id="116742" name="Picture 6" descr="Historic NWS Image - wea014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9700" y="-190500"/>
            <a:ext cx="6667500" cy="7048500"/>
          </a:xfrm>
          <a:prstGeom prst="rect">
            <a:avLst/>
          </a:prstGeom>
          <a:noFill/>
          <a:extLst>
            <a:ext uri="{909E8E84-426E-40dd-AFC4-6F175D3DCCD1}">
              <a14:hiddenFill xmlns:a14="http://schemas.microsoft.com/office/drawing/2010/main">
                <a:solidFill>
                  <a:srgbClr val="FFFFFF"/>
                </a:solidFill>
              </a14:hiddenFill>
            </a:ext>
          </a:extLst>
        </p:spPr>
      </p:pic>
      <p:pic>
        <p:nvPicPr>
          <p:cNvPr id="116743" name="Picture 7" descr="Historic NWS Image - wea014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981200"/>
            <a:ext cx="9144000" cy="4219575"/>
          </a:xfrm>
          <a:prstGeom prst="rect">
            <a:avLst/>
          </a:prstGeom>
          <a:noFill/>
          <a:extLst>
            <a:ext uri="{909E8E84-426E-40dd-AFC4-6F175D3DCCD1}">
              <a14:hiddenFill xmlns:a14="http://schemas.microsoft.com/office/drawing/2010/main">
                <a:solidFill>
                  <a:srgbClr val="FFFFFF"/>
                </a:solidFill>
              </a14:hiddenFill>
            </a:ext>
          </a:extLst>
        </p:spPr>
      </p:pic>
      <p:sp>
        <p:nvSpPr>
          <p:cNvPr id="116745" name="Text Box 9"/>
          <p:cNvSpPr txBox="1">
            <a:spLocks noChangeArrowheads="1"/>
          </p:cNvSpPr>
          <p:nvPr/>
        </p:nvSpPr>
        <p:spPr bwMode="auto">
          <a:xfrm>
            <a:off x="0" y="152400"/>
            <a:ext cx="9144000" cy="7016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4000"/>
              <a:t>Areas Affected by the Dust Bowl drought</a:t>
            </a:r>
          </a:p>
        </p:txBody>
      </p:sp>
      <p:pic>
        <p:nvPicPr>
          <p:cNvPr id="116746" name="Picture 10" descr="USAdust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52400"/>
            <a:ext cx="9144000" cy="6959600"/>
          </a:xfrm>
          <a:prstGeom prst="rect">
            <a:avLst/>
          </a:prstGeom>
          <a:noFill/>
          <a:extLst>
            <a:ext uri="{909E8E84-426E-40dd-AFC4-6F175D3DCCD1}">
              <a14:hiddenFill xmlns:a14="http://schemas.microsoft.com/office/drawing/2010/main">
                <a:solidFill>
                  <a:srgbClr val="FFFFFF"/>
                </a:solidFill>
              </a14:hiddenFill>
            </a:ext>
          </a:extLst>
        </p:spPr>
      </p:pic>
      <p:sp>
        <p:nvSpPr>
          <p:cNvPr id="116748" name="Text Box 12"/>
          <p:cNvSpPr txBox="1">
            <a:spLocks noChangeArrowheads="1"/>
          </p:cNvSpPr>
          <p:nvPr/>
        </p:nvSpPr>
        <p:spPr bwMode="auto">
          <a:xfrm>
            <a:off x="457200" y="0"/>
            <a:ext cx="4572000" cy="70167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ja-JP" altLang="en-US" sz="4000">
                <a:latin typeface="Arial"/>
              </a:rPr>
              <a:t>“</a:t>
            </a:r>
            <a:r>
              <a:rPr lang="en-US" sz="4000"/>
              <a:t>Okies</a:t>
            </a:r>
            <a:r>
              <a:rPr lang="ja-JP" altLang="en-US" sz="4000">
                <a:latin typeface="Arial"/>
              </a:rPr>
              <a:t>”</a:t>
            </a:r>
            <a:r>
              <a:rPr lang="en-US" sz="4000"/>
              <a:t> &amp; </a:t>
            </a:r>
            <a:r>
              <a:rPr lang="ja-JP" altLang="en-US" sz="4000">
                <a:latin typeface="Arial"/>
              </a:rPr>
              <a:t>“</a:t>
            </a:r>
            <a:r>
              <a:rPr lang="en-US" sz="4000"/>
              <a:t>Arkies</a:t>
            </a:r>
            <a:r>
              <a:rPr lang="ja-JP" altLang="en-US" sz="4000">
                <a:latin typeface="Arial"/>
              </a:rPr>
              <a:t>”</a:t>
            </a:r>
            <a:endParaRPr lang="en-US" sz="4000"/>
          </a:p>
        </p:txBody>
      </p:sp>
      <p:pic>
        <p:nvPicPr>
          <p:cNvPr id="13" name="Picture 11" descr="OKI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701675"/>
            <a:ext cx="9144000" cy="7059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3900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16741"/>
                                        </p:tgtEl>
                                        <p:attrNameLst>
                                          <p:attrName>style.visibility</p:attrName>
                                        </p:attrNameLst>
                                      </p:cBhvr>
                                      <p:to>
                                        <p:strVal val="visible"/>
                                      </p:to>
                                    </p:set>
                                    <p:anim calcmode="lin" valueType="num">
                                      <p:cBhvr>
                                        <p:cTn id="7" dur="500" fill="hold"/>
                                        <p:tgtEl>
                                          <p:spTgt spid="116741"/>
                                        </p:tgtEl>
                                        <p:attrNameLst>
                                          <p:attrName>ppt_w</p:attrName>
                                        </p:attrNameLst>
                                      </p:cBhvr>
                                      <p:tavLst>
                                        <p:tav tm="0">
                                          <p:val>
                                            <p:fltVal val="0"/>
                                          </p:val>
                                        </p:tav>
                                        <p:tav tm="100000">
                                          <p:val>
                                            <p:strVal val="#ppt_w"/>
                                          </p:val>
                                        </p:tav>
                                      </p:tavLst>
                                    </p:anim>
                                    <p:anim calcmode="lin" valueType="num">
                                      <p:cBhvr>
                                        <p:cTn id="8" dur="500" fill="hold"/>
                                        <p:tgtEl>
                                          <p:spTgt spid="116741"/>
                                        </p:tgtEl>
                                        <p:attrNameLst>
                                          <p:attrName>ppt_h</p:attrName>
                                        </p:attrNameLst>
                                      </p:cBhvr>
                                      <p:tavLst>
                                        <p:tav tm="0">
                                          <p:val>
                                            <p:fltVal val="0"/>
                                          </p:val>
                                        </p:tav>
                                        <p:tav tm="100000">
                                          <p:val>
                                            <p:strVal val="#ppt_h"/>
                                          </p:val>
                                        </p:tav>
                                      </p:tavLst>
                                    </p:anim>
                                    <p:animEffect transition="in" filter="fade">
                                      <p:cBhvr>
                                        <p:cTn id="9" dur="500"/>
                                        <p:tgtEl>
                                          <p:spTgt spid="11674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16742"/>
                                        </p:tgtEl>
                                        <p:attrNameLst>
                                          <p:attrName>style.visibility</p:attrName>
                                        </p:attrNameLst>
                                      </p:cBhvr>
                                      <p:to>
                                        <p:strVal val="visible"/>
                                      </p:to>
                                    </p:set>
                                    <p:anim calcmode="lin" valueType="num">
                                      <p:cBhvr>
                                        <p:cTn id="14" dur="500" fill="hold"/>
                                        <p:tgtEl>
                                          <p:spTgt spid="116742"/>
                                        </p:tgtEl>
                                        <p:attrNameLst>
                                          <p:attrName>ppt_w</p:attrName>
                                        </p:attrNameLst>
                                      </p:cBhvr>
                                      <p:tavLst>
                                        <p:tav tm="0">
                                          <p:val>
                                            <p:fltVal val="0"/>
                                          </p:val>
                                        </p:tav>
                                        <p:tav tm="100000">
                                          <p:val>
                                            <p:strVal val="#ppt_w"/>
                                          </p:val>
                                        </p:tav>
                                      </p:tavLst>
                                    </p:anim>
                                    <p:anim calcmode="lin" valueType="num">
                                      <p:cBhvr>
                                        <p:cTn id="15" dur="500" fill="hold"/>
                                        <p:tgtEl>
                                          <p:spTgt spid="116742"/>
                                        </p:tgtEl>
                                        <p:attrNameLst>
                                          <p:attrName>ppt_h</p:attrName>
                                        </p:attrNameLst>
                                      </p:cBhvr>
                                      <p:tavLst>
                                        <p:tav tm="0">
                                          <p:val>
                                            <p:fltVal val="0"/>
                                          </p:val>
                                        </p:tav>
                                        <p:tav tm="100000">
                                          <p:val>
                                            <p:strVal val="#ppt_h"/>
                                          </p:val>
                                        </p:tav>
                                      </p:tavLst>
                                    </p:anim>
                                    <p:animEffect transition="in" filter="fade">
                                      <p:cBhvr>
                                        <p:cTn id="16" dur="500"/>
                                        <p:tgtEl>
                                          <p:spTgt spid="11674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116743"/>
                                        </p:tgtEl>
                                        <p:attrNameLst>
                                          <p:attrName>style.visibility</p:attrName>
                                        </p:attrNameLst>
                                      </p:cBhvr>
                                      <p:to>
                                        <p:strVal val="visible"/>
                                      </p:to>
                                    </p:set>
                                    <p:anim calcmode="lin" valueType="num">
                                      <p:cBhvr>
                                        <p:cTn id="21" dur="500" fill="hold"/>
                                        <p:tgtEl>
                                          <p:spTgt spid="116743"/>
                                        </p:tgtEl>
                                        <p:attrNameLst>
                                          <p:attrName>ppt_w</p:attrName>
                                        </p:attrNameLst>
                                      </p:cBhvr>
                                      <p:tavLst>
                                        <p:tav tm="0">
                                          <p:val>
                                            <p:fltVal val="0"/>
                                          </p:val>
                                        </p:tav>
                                        <p:tav tm="100000">
                                          <p:val>
                                            <p:strVal val="#ppt_w"/>
                                          </p:val>
                                        </p:tav>
                                      </p:tavLst>
                                    </p:anim>
                                    <p:anim calcmode="lin" valueType="num">
                                      <p:cBhvr>
                                        <p:cTn id="22" dur="500" fill="hold"/>
                                        <p:tgtEl>
                                          <p:spTgt spid="116743"/>
                                        </p:tgtEl>
                                        <p:attrNameLst>
                                          <p:attrName>ppt_h</p:attrName>
                                        </p:attrNameLst>
                                      </p:cBhvr>
                                      <p:tavLst>
                                        <p:tav tm="0">
                                          <p:val>
                                            <p:fltVal val="0"/>
                                          </p:val>
                                        </p:tav>
                                        <p:tav tm="100000">
                                          <p:val>
                                            <p:strVal val="#ppt_h"/>
                                          </p:val>
                                        </p:tav>
                                      </p:tavLst>
                                    </p:anim>
                                    <p:animEffect transition="in" filter="fade">
                                      <p:cBhvr>
                                        <p:cTn id="23" dur="500"/>
                                        <p:tgtEl>
                                          <p:spTgt spid="116743"/>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116745"/>
                                        </p:tgtEl>
                                        <p:attrNameLst>
                                          <p:attrName>style.visibility</p:attrName>
                                        </p:attrNameLst>
                                      </p:cBhvr>
                                      <p:to>
                                        <p:strVal val="visible"/>
                                      </p:to>
                                    </p:set>
                                    <p:anim calcmode="lin" valueType="num">
                                      <p:cBhvr>
                                        <p:cTn id="26" dur="500" fill="hold"/>
                                        <p:tgtEl>
                                          <p:spTgt spid="116745"/>
                                        </p:tgtEl>
                                        <p:attrNameLst>
                                          <p:attrName>ppt_w</p:attrName>
                                        </p:attrNameLst>
                                      </p:cBhvr>
                                      <p:tavLst>
                                        <p:tav tm="0">
                                          <p:val>
                                            <p:fltVal val="0"/>
                                          </p:val>
                                        </p:tav>
                                        <p:tav tm="100000">
                                          <p:val>
                                            <p:strVal val="#ppt_w"/>
                                          </p:val>
                                        </p:tav>
                                      </p:tavLst>
                                    </p:anim>
                                    <p:anim calcmode="lin" valueType="num">
                                      <p:cBhvr>
                                        <p:cTn id="27" dur="500" fill="hold"/>
                                        <p:tgtEl>
                                          <p:spTgt spid="116745"/>
                                        </p:tgtEl>
                                        <p:attrNameLst>
                                          <p:attrName>ppt_h</p:attrName>
                                        </p:attrNameLst>
                                      </p:cBhvr>
                                      <p:tavLst>
                                        <p:tav tm="0">
                                          <p:val>
                                            <p:fltVal val="0"/>
                                          </p:val>
                                        </p:tav>
                                        <p:tav tm="100000">
                                          <p:val>
                                            <p:strVal val="#ppt_h"/>
                                          </p:val>
                                        </p:tav>
                                      </p:tavLst>
                                    </p:anim>
                                    <p:animEffect transition="in" filter="fade">
                                      <p:cBhvr>
                                        <p:cTn id="28" dur="500"/>
                                        <p:tgtEl>
                                          <p:spTgt spid="11674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nodeType="clickEffect">
                                  <p:stCondLst>
                                    <p:cond delay="0"/>
                                  </p:stCondLst>
                                  <p:childTnLst>
                                    <p:set>
                                      <p:cBhvr>
                                        <p:cTn id="32" dur="1" fill="hold">
                                          <p:stCondLst>
                                            <p:cond delay="0"/>
                                          </p:stCondLst>
                                        </p:cTn>
                                        <p:tgtEl>
                                          <p:spTgt spid="116746"/>
                                        </p:tgtEl>
                                        <p:attrNameLst>
                                          <p:attrName>style.visibility</p:attrName>
                                        </p:attrNameLst>
                                      </p:cBhvr>
                                      <p:to>
                                        <p:strVal val="visible"/>
                                      </p:to>
                                    </p:set>
                                    <p:anim calcmode="lin" valueType="num">
                                      <p:cBhvr>
                                        <p:cTn id="33" dur="500" fill="hold"/>
                                        <p:tgtEl>
                                          <p:spTgt spid="116746"/>
                                        </p:tgtEl>
                                        <p:attrNameLst>
                                          <p:attrName>ppt_w</p:attrName>
                                        </p:attrNameLst>
                                      </p:cBhvr>
                                      <p:tavLst>
                                        <p:tav tm="0">
                                          <p:val>
                                            <p:fltVal val="0"/>
                                          </p:val>
                                        </p:tav>
                                        <p:tav tm="100000">
                                          <p:val>
                                            <p:strVal val="#ppt_w"/>
                                          </p:val>
                                        </p:tav>
                                      </p:tavLst>
                                    </p:anim>
                                    <p:anim calcmode="lin" valueType="num">
                                      <p:cBhvr>
                                        <p:cTn id="34" dur="500" fill="hold"/>
                                        <p:tgtEl>
                                          <p:spTgt spid="116746"/>
                                        </p:tgtEl>
                                        <p:attrNameLst>
                                          <p:attrName>ppt_h</p:attrName>
                                        </p:attrNameLst>
                                      </p:cBhvr>
                                      <p:tavLst>
                                        <p:tav tm="0">
                                          <p:val>
                                            <p:fltVal val="0"/>
                                          </p:val>
                                        </p:tav>
                                        <p:tav tm="100000">
                                          <p:val>
                                            <p:strVal val="#ppt_h"/>
                                          </p:val>
                                        </p:tav>
                                      </p:tavLst>
                                    </p:anim>
                                    <p:animEffect transition="in" filter="fade">
                                      <p:cBhvr>
                                        <p:cTn id="35" dur="500"/>
                                        <p:tgtEl>
                                          <p:spTgt spid="11674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116748"/>
                                        </p:tgtEl>
                                        <p:attrNameLst>
                                          <p:attrName>style.visibility</p:attrName>
                                        </p:attrNameLst>
                                      </p:cBhvr>
                                      <p:to>
                                        <p:strVal val="visible"/>
                                      </p:to>
                                    </p:set>
                                    <p:anim calcmode="lin" valueType="num">
                                      <p:cBhvr>
                                        <p:cTn id="40" dur="500" fill="hold"/>
                                        <p:tgtEl>
                                          <p:spTgt spid="116748"/>
                                        </p:tgtEl>
                                        <p:attrNameLst>
                                          <p:attrName>ppt_w</p:attrName>
                                        </p:attrNameLst>
                                      </p:cBhvr>
                                      <p:tavLst>
                                        <p:tav tm="0">
                                          <p:val>
                                            <p:fltVal val="0"/>
                                          </p:val>
                                        </p:tav>
                                        <p:tav tm="100000">
                                          <p:val>
                                            <p:strVal val="#ppt_w"/>
                                          </p:val>
                                        </p:tav>
                                      </p:tavLst>
                                    </p:anim>
                                    <p:anim calcmode="lin" valueType="num">
                                      <p:cBhvr>
                                        <p:cTn id="41" dur="500" fill="hold"/>
                                        <p:tgtEl>
                                          <p:spTgt spid="116748"/>
                                        </p:tgtEl>
                                        <p:attrNameLst>
                                          <p:attrName>ppt_h</p:attrName>
                                        </p:attrNameLst>
                                      </p:cBhvr>
                                      <p:tavLst>
                                        <p:tav tm="0">
                                          <p:val>
                                            <p:fltVal val="0"/>
                                          </p:val>
                                        </p:tav>
                                        <p:tav tm="100000">
                                          <p:val>
                                            <p:strVal val="#ppt_h"/>
                                          </p:val>
                                        </p:tav>
                                      </p:tavLst>
                                    </p:anim>
                                    <p:animEffect transition="in" filter="fade">
                                      <p:cBhvr>
                                        <p:cTn id="42" dur="500"/>
                                        <p:tgtEl>
                                          <p:spTgt spid="116748"/>
                                        </p:tgtEl>
                                      </p:cBhvr>
                                    </p:animEffect>
                                  </p:childTnLst>
                                </p:cTn>
                              </p:par>
                              <p:par>
                                <p:cTn id="43" presetID="53"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5" grpId="0" animBg="1"/>
      <p:bldP spid="11674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229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2292" name="Rectangle 4"/>
          <p:cNvSpPr>
            <a:spLocks noGrp="1" noChangeArrowheads="1"/>
          </p:cNvSpPr>
          <p:nvPr>
            <p:ph type="title"/>
          </p:nvPr>
        </p:nvSpPr>
        <p:spPr>
          <a:xfrm>
            <a:off x="228600" y="0"/>
            <a:ext cx="8686800" cy="11430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a:t>The Hundred Days</a:t>
            </a:r>
          </a:p>
        </p:txBody>
      </p:sp>
      <p:sp>
        <p:nvSpPr>
          <p:cNvPr id="12293" name="Rectangle 5"/>
          <p:cNvSpPr>
            <a:spLocks noGrp="1" noChangeArrowheads="1"/>
          </p:cNvSpPr>
          <p:nvPr>
            <p:ph type="body" idx="1"/>
          </p:nvPr>
        </p:nvSpPr>
        <p:spPr>
          <a:xfrm>
            <a:off x="914400" y="914400"/>
            <a:ext cx="8229600" cy="59436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spcBef>
                <a:spcPct val="15000"/>
              </a:spcBef>
            </a:pPr>
            <a:r>
              <a:rPr lang="en-US"/>
              <a:t>When FDR took over in 1933, the U.S. economy was on the brink of collapse:</a:t>
            </a:r>
          </a:p>
          <a:p>
            <a:pPr lvl="1">
              <a:spcBef>
                <a:spcPct val="15000"/>
              </a:spcBef>
            </a:pPr>
            <a:r>
              <a:rPr lang="en-US"/>
              <a:t>Unemployment was at 25%</a:t>
            </a:r>
          </a:p>
          <a:p>
            <a:pPr lvl="1">
              <a:spcBef>
                <a:spcPct val="15000"/>
              </a:spcBef>
            </a:pPr>
            <a:r>
              <a:rPr lang="en-US"/>
              <a:t>38 states had total bank failure</a:t>
            </a:r>
          </a:p>
          <a:p>
            <a:pPr>
              <a:spcBef>
                <a:spcPct val="15000"/>
              </a:spcBef>
            </a:pPr>
            <a:r>
              <a:rPr lang="en-US"/>
              <a:t>FDR requested from Congress broad executive power to begin his </a:t>
            </a:r>
            <a:r>
              <a:rPr lang="ja-JP" altLang="en-US">
                <a:latin typeface="Arial"/>
              </a:rPr>
              <a:t>“</a:t>
            </a:r>
            <a:r>
              <a:rPr lang="en-US"/>
              <a:t>New Deal</a:t>
            </a:r>
            <a:r>
              <a:rPr lang="ja-JP" altLang="en-US">
                <a:latin typeface="Arial"/>
              </a:rPr>
              <a:t>”</a:t>
            </a:r>
            <a:r>
              <a:rPr lang="en-US"/>
              <a:t> program of economic</a:t>
            </a:r>
            <a:r>
              <a:rPr lang="en-US" sz="3500"/>
              <a:t> </a:t>
            </a:r>
            <a:r>
              <a:rPr lang="en-US"/>
              <a:t>relief,</a:t>
            </a:r>
            <a:r>
              <a:rPr lang="en-US" sz="3500"/>
              <a:t> </a:t>
            </a:r>
            <a:r>
              <a:rPr lang="en-US"/>
              <a:t>recovery</a:t>
            </a:r>
            <a:r>
              <a:rPr lang="en-US" sz="3500"/>
              <a:t> </a:t>
            </a:r>
            <a:r>
              <a:rPr lang="en-US"/>
              <a:t>&amp;</a:t>
            </a:r>
            <a:r>
              <a:rPr lang="en-US" sz="3500"/>
              <a:t> </a:t>
            </a:r>
            <a:r>
              <a:rPr lang="en-US"/>
              <a:t>reform</a:t>
            </a:r>
          </a:p>
        </p:txBody>
      </p:sp>
      <p:sp>
        <p:nvSpPr>
          <p:cNvPr id="12294" name="AutoShape 6"/>
          <p:cNvSpPr>
            <a:spLocks noChangeArrowheads="1"/>
          </p:cNvSpPr>
          <p:nvPr/>
        </p:nvSpPr>
        <p:spPr bwMode="auto">
          <a:xfrm>
            <a:off x="1143000" y="1524000"/>
            <a:ext cx="7467600" cy="1447800"/>
          </a:xfrm>
          <a:prstGeom prst="wedgeRectCallout">
            <a:avLst>
              <a:gd name="adj1" fmla="val -12944"/>
              <a:gd name="adj2" fmla="val 192213"/>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eaLnBrk="0" fontAlgn="base" hangingPunct="0">
              <a:lnSpc>
                <a:spcPct val="80000"/>
              </a:lnSpc>
              <a:spcBef>
                <a:spcPct val="0"/>
              </a:spcBef>
              <a:spcAft>
                <a:spcPct val="0"/>
              </a:spcAft>
            </a:pPr>
            <a:r>
              <a:rPr lang="en-US" sz="3600">
                <a:solidFill>
                  <a:srgbClr val="000000"/>
                </a:solidFill>
                <a:latin typeface="Times New Roman" charset="0"/>
                <a:ea typeface="ＭＳ Ｐゴシック" charset="0"/>
              </a:rPr>
              <a:t>FDR asked for </a:t>
            </a:r>
            <a:r>
              <a:rPr lang="ja-JP" altLang="en-US" sz="3600">
                <a:solidFill>
                  <a:srgbClr val="000000"/>
                </a:solidFill>
                <a:latin typeface="Arial"/>
                <a:ea typeface="ＭＳ Ｐゴシック" charset="0"/>
              </a:rPr>
              <a:t>“</a:t>
            </a:r>
            <a:r>
              <a:rPr lang="en-US" sz="3600" i="1">
                <a:solidFill>
                  <a:srgbClr val="000000"/>
                </a:solidFill>
                <a:latin typeface="Times New Roman" charset="0"/>
                <a:ea typeface="ＭＳ Ｐゴシック" charset="0"/>
              </a:rPr>
              <a:t>broad executive power that would be given to me if we were in fact invaded by a foreign foe</a:t>
            </a:r>
            <a:r>
              <a:rPr lang="en-US" sz="3600">
                <a:solidFill>
                  <a:srgbClr val="000000"/>
                </a:solidFill>
                <a:latin typeface="Times New Roman" charset="0"/>
                <a:ea typeface="ＭＳ Ｐゴシック" charset="0"/>
              </a:rPr>
              <a:t>.</a:t>
            </a:r>
            <a:r>
              <a:rPr lang="ja-JP" altLang="en-US" sz="3600">
                <a:solidFill>
                  <a:srgbClr val="000000"/>
                </a:solidFill>
                <a:latin typeface="Arial"/>
                <a:ea typeface="ＭＳ Ｐゴシック" charset="0"/>
              </a:rPr>
              <a:t>”</a:t>
            </a:r>
            <a:endParaRPr lang="en-US" sz="3600">
              <a:solidFill>
                <a:srgbClr val="000000"/>
              </a:solidFill>
              <a:latin typeface="Times New Roman" charset="0"/>
              <a:ea typeface="ＭＳ Ｐゴシック" charset="0"/>
            </a:endParaRPr>
          </a:p>
        </p:txBody>
      </p:sp>
    </p:spTree>
    <p:extLst>
      <p:ext uri="{BB962C8B-B14F-4D97-AF65-F5344CB8AC3E}">
        <p14:creationId xmlns:p14="http://schemas.microsoft.com/office/powerpoint/2010/main" val="29694567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 calcmode="lin" valueType="num">
                                      <p:cBhvr>
                                        <p:cTn id="7" dur="500" fill="hold"/>
                                        <p:tgtEl>
                                          <p:spTgt spid="12294"/>
                                        </p:tgtEl>
                                        <p:attrNameLst>
                                          <p:attrName>ppt_w</p:attrName>
                                        </p:attrNameLst>
                                      </p:cBhvr>
                                      <p:tavLst>
                                        <p:tav tm="0">
                                          <p:val>
                                            <p:fltVal val="0"/>
                                          </p:val>
                                        </p:tav>
                                        <p:tav tm="100000">
                                          <p:val>
                                            <p:strVal val="#ppt_w"/>
                                          </p:val>
                                        </p:tav>
                                      </p:tavLst>
                                    </p:anim>
                                    <p:anim calcmode="lin" valueType="num">
                                      <p:cBhvr>
                                        <p:cTn id="8" dur="500" fill="hold"/>
                                        <p:tgtEl>
                                          <p:spTgt spid="12294"/>
                                        </p:tgtEl>
                                        <p:attrNameLst>
                                          <p:attrName>ppt_h</p:attrName>
                                        </p:attrNameLst>
                                      </p:cBhvr>
                                      <p:tavLst>
                                        <p:tav tm="0">
                                          <p:val>
                                            <p:fltVal val="0"/>
                                          </p:val>
                                        </p:tav>
                                        <p:tav tm="100000">
                                          <p:val>
                                            <p:strVal val="#ppt_h"/>
                                          </p:val>
                                        </p:tav>
                                      </p:tavLst>
                                    </p:anim>
                                    <p:animEffect transition="in" filter="fade">
                                      <p:cBhvr>
                                        <p:cTn id="9"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rooks PPT Template">
  <a:themeElements>
    <a:clrScheme name="Brooks PPT Template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0000CC"/>
      </a:folHlink>
    </a:clrScheme>
    <a:fontScheme name="Brooks PPT Template">
      <a:majorFont>
        <a:latin typeface="Times New Roman"/>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Brooks PPT Templat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Brooks PPT Templat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Brooks PPT Templat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rooks PPT Templat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Brooks PPT Templat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Brooks PPT Templat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Brooks PPT Template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0000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TotalTime>
  <Words>4788</Words>
  <Application>Microsoft Macintosh PowerPoint</Application>
  <PresentationFormat>On-screen Show (4:3)</PresentationFormat>
  <Paragraphs>199</Paragraphs>
  <Slides>34</Slides>
  <Notes>16</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Office Theme</vt:lpstr>
      <vt:lpstr>Brooks PPT Template</vt:lpstr>
      <vt:lpstr>FDR’s New Deal</vt:lpstr>
      <vt:lpstr>Do Now</vt:lpstr>
      <vt:lpstr>PowerPoint Presentation</vt:lpstr>
      <vt:lpstr>Franklin Roosevelt &amp;  the First New Deal (1933-1935)</vt:lpstr>
      <vt:lpstr>The Election of 1932</vt:lpstr>
      <vt:lpstr>FDR’s 3 R’s</vt:lpstr>
      <vt:lpstr>PowerPoint Presentation</vt:lpstr>
      <vt:lpstr>The Dust Bowl (1931-1939) worsened the effects of the Depression</vt:lpstr>
      <vt:lpstr>The Hundred Days</vt:lpstr>
      <vt:lpstr>PowerPoint Presentation</vt:lpstr>
      <vt:lpstr>The Hundred Days</vt:lpstr>
      <vt:lpstr>PowerPoint Presentation</vt:lpstr>
      <vt:lpstr>The Hundred Days </vt:lpstr>
      <vt:lpstr>The Hundred Days</vt:lpstr>
      <vt:lpstr>PowerPoint Presentation</vt:lpstr>
      <vt:lpstr>CWA</vt:lpstr>
      <vt:lpstr>PowerPoint Presentation</vt:lpstr>
      <vt:lpstr>Percentage of American Families Accepting Government Relief in 1933</vt:lpstr>
      <vt:lpstr>The Hundred Days </vt:lpstr>
      <vt:lpstr>National Recovery Administration</vt:lpstr>
      <vt:lpstr>The Hundred Days</vt:lpstr>
      <vt:lpstr>The Tennessee Valley Authority</vt:lpstr>
      <vt:lpstr>The Hundred Days</vt:lpstr>
      <vt:lpstr>The Hundred Days</vt:lpstr>
      <vt:lpstr>Franklin Roosevelt &amp;  the Second New Deal (1935-1938)</vt:lpstr>
      <vt:lpstr>Criticism of the First New Deal</vt:lpstr>
      <vt:lpstr>Challenges to FDR</vt:lpstr>
      <vt:lpstr>Challenges to FDR</vt:lpstr>
      <vt:lpstr>The Second New Deal </vt:lpstr>
      <vt:lpstr>PowerPoint Presentation</vt:lpstr>
      <vt:lpstr>Social Security</vt:lpstr>
      <vt:lpstr>PowerPoint Presentation</vt:lpstr>
      <vt:lpstr>Labor Legislation</vt:lpstr>
      <vt:lpstr>Conclusions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FDR’s New Deal</dc:title>
  <dc:creator>Craig Winchell</dc:creator>
  <cp:lastModifiedBy>Craig Winchell</cp:lastModifiedBy>
  <cp:revision>5</cp:revision>
  <dcterms:created xsi:type="dcterms:W3CDTF">2017-02-14T22:40:03Z</dcterms:created>
  <dcterms:modified xsi:type="dcterms:W3CDTF">2017-02-17T17:57:26Z</dcterms:modified>
</cp:coreProperties>
</file>