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82" r:id="rId11"/>
    <p:sldId id="283" r:id="rId12"/>
    <p:sldId id="291" r:id="rId13"/>
    <p:sldId id="305" r:id="rId14"/>
    <p:sldId id="300" r:id="rId15"/>
    <p:sldId id="30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77" r:id="rId27"/>
    <p:sldId id="302" r:id="rId28"/>
    <p:sldId id="278" r:id="rId29"/>
    <p:sldId id="303" r:id="rId30"/>
    <p:sldId id="292" r:id="rId31"/>
    <p:sldId id="304" r:id="rId32"/>
    <p:sldId id="284" r:id="rId33"/>
    <p:sldId id="285" r:id="rId34"/>
    <p:sldId id="286" r:id="rId35"/>
    <p:sldId id="289" r:id="rId36"/>
    <p:sldId id="288" r:id="rId37"/>
    <p:sldId id="298" r:id="rId38"/>
    <p:sldId id="299" r:id="rId39"/>
    <p:sldId id="290" r:id="rId40"/>
    <p:sldId id="294" r:id="rId41"/>
    <p:sldId id="295" r:id="rId42"/>
    <p:sldId id="296" r:id="rId43"/>
    <p:sldId id="307" r:id="rId44"/>
    <p:sldId id="308" r:id="rId45"/>
    <p:sldId id="306" r:id="rId46"/>
    <p:sldId id="309" r:id="rId47"/>
    <p:sldId id="310" r:id="rId48"/>
    <p:sldId id="311" r:id="rId49"/>
    <p:sldId id="31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7A43-5B60-6C46-B4CB-2F6BA0D9FFA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8E4F2-1D4E-2843-AAA2-C0B43D7D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F854A7-2E41-9B4F-9A55-15C52942B64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0C2FCA-5F7A-1647-8567-2E49FBE75F7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F72986-119A-7B44-896D-D4077A2C6DD1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b="1">
                <a:latin typeface="Calibri" charset="0"/>
              </a:rPr>
              <a:t>Map 21.6 Sherman’s March, 1864–1865</a:t>
            </a:r>
            <a:endParaRPr lang="en-US">
              <a:latin typeface="Calibri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54AAF2-BB15-CA47-A7B9-BF1279C6F4BD}" type="slidenum">
              <a:rPr lang="en-US" sz="1200">
                <a:latin typeface="Calibri" charset="0"/>
              </a:rPr>
              <a:pPr eaLnBrk="1" hangingPunct="1"/>
              <a:t>45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Figure 21.1 Union Party, 1864 </a:t>
            </a:r>
            <a:r>
              <a:rPr lang="en-US">
                <a:latin typeface="Calibri" charset="0"/>
              </a:rPr>
              <a:t>The blue area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represents the Union party.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FCD81-C43C-D249-9AE7-5A56C4A1A4AB}" type="slidenum">
              <a:rPr lang="en-US" sz="1200">
                <a:latin typeface="Calibri" charset="0"/>
              </a:rPr>
              <a:pPr eaLnBrk="1" hangingPunct="1"/>
              <a:t>46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Map 21.7 Presidential Election of 1864 (showing popular vote by county) </a:t>
            </a:r>
            <a:r>
              <a:rPr lang="en-US">
                <a:latin typeface="Calibri" charset="0"/>
              </a:rPr>
              <a:t>Lincoln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also carried California, Oregon, and Nevada, but there was a considerable McClellan vote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in each. Note McClellan’s strength in the Border States and in the southern tier of Ohio,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Indiana, and Illinois—the so-called “Butternut” region.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DD3500-F8FB-5C43-9D5B-01E38D16A462}" type="slidenum">
              <a:rPr lang="en-US" sz="1200">
                <a:latin typeface="Calibri" charset="0"/>
              </a:rPr>
              <a:pPr eaLnBrk="1" hangingPunct="1"/>
              <a:t>47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VWLW60VZ4w" TargetMode="Externa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vA0J_2ZpIQ" TargetMode="External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Now-Respond to the prompt on your notes using the quote below: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latin typeface="Rockwell"/>
                <a:cs typeface="Rockwell"/>
              </a:rPr>
              <a:t>"My paramount object in this struggle is to save the Union, and is not either to save or to destroy slavery. If I could save the Union without freeing any slave I would do it, and if I could save it by freeing all the slaves I would do it; and if I could save it by freeing some and leaving others alone I would also do that."</a:t>
            </a:r>
            <a:r>
              <a:rPr lang="en-US" dirty="0">
                <a:latin typeface="Rockwell"/>
                <a:cs typeface="Rockwell"/>
              </a:rPr>
              <a:t> </a:t>
            </a:r>
            <a:r>
              <a:rPr lang="en-US" sz="1200" dirty="0">
                <a:latin typeface="Rockwell"/>
                <a:cs typeface="Rockwell"/>
              </a:rPr>
              <a:t/>
            </a:r>
            <a:br>
              <a:rPr lang="en-US" sz="1200" dirty="0">
                <a:latin typeface="Rockwell"/>
                <a:cs typeface="Rockwell"/>
              </a:rPr>
            </a:br>
            <a:r>
              <a:rPr lang="en-US" sz="1200" dirty="0">
                <a:latin typeface="Rockwell"/>
                <a:cs typeface="Rockwell"/>
              </a:rPr>
              <a:t/>
            </a:r>
            <a:br>
              <a:rPr lang="en-US" sz="1200" dirty="0">
                <a:latin typeface="Rockwell"/>
                <a:cs typeface="Rockwell"/>
              </a:rPr>
            </a:br>
            <a:r>
              <a:rPr lang="en-US" dirty="0">
                <a:latin typeface="Rockwell"/>
                <a:cs typeface="Rockwell"/>
              </a:rPr>
              <a:t>		—Abraham Lincoln, </a:t>
            </a:r>
            <a:r>
              <a:rPr lang="en-US" b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Rockwell"/>
                <a:cs typeface="Rockwell"/>
              </a:rPr>
              <a:t>1862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9792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2581" y="90055"/>
            <a:ext cx="8001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Lincoln and civil liberties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581" y="1362364"/>
            <a:ext cx="8234219" cy="51908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i="1" dirty="0" smtClean="0">
                <a:latin typeface="Rockwell"/>
                <a:cs typeface="Rockwell"/>
              </a:rPr>
              <a:t>Habeas Corpus</a:t>
            </a:r>
            <a:endParaRPr lang="en-US" dirty="0" smtClean="0">
              <a:latin typeface="Rockwell"/>
              <a:cs typeface="Rockwell"/>
            </a:endParaRPr>
          </a:p>
          <a:p>
            <a:pPr lvl="1"/>
            <a:r>
              <a:rPr lang="en-US" dirty="0" smtClean="0">
                <a:latin typeface="Rockwell"/>
                <a:cs typeface="Rockwell"/>
              </a:rPr>
              <a:t>Lincoln Suspended the right, Taney ruled he couldn’t do that, he did it anyway</a:t>
            </a:r>
            <a:r>
              <a:rPr lang="mr-IN" dirty="0" smtClean="0">
                <a:latin typeface="Rockwell"/>
                <a:cs typeface="Rockwell"/>
              </a:rPr>
              <a:t>…</a:t>
            </a:r>
            <a:r>
              <a:rPr lang="en-US" dirty="0" smtClean="0">
                <a:latin typeface="Rockwell"/>
                <a:cs typeface="Rockwell"/>
              </a:rPr>
              <a:t> </a:t>
            </a:r>
          </a:p>
          <a:p>
            <a:r>
              <a:rPr lang="en-US" dirty="0" err="1" smtClean="0"/>
              <a:t>Vallandigham</a:t>
            </a:r>
            <a:r>
              <a:rPr lang="en-US" dirty="0" smtClean="0"/>
              <a:t> Case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Congressman, spoke against the war, elected out of office, wouldn’t shut up.</a:t>
            </a:r>
          </a:p>
          <a:p>
            <a:r>
              <a:rPr lang="en-US" dirty="0" smtClean="0">
                <a:latin typeface="Rockwell"/>
                <a:cs typeface="Rockwell"/>
              </a:rPr>
              <a:t>Freedom of the Press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Closed down 2 newspapers in NY that were publishing fake stories about war and Lincoln. (Journal of Commerce and The World)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143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Lincoln and the draft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2624"/>
            <a:ext cx="8001000" cy="458354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Ongoing problem recruiting Union soldiers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“Cause” of the war was vague – “Preserving the Union?”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Both sides resorted to </a:t>
            </a:r>
            <a:r>
              <a:rPr lang="en-US" u="sng" dirty="0">
                <a:latin typeface="Rockwell"/>
                <a:cs typeface="Rockwell"/>
              </a:rPr>
              <a:t>conscription </a:t>
            </a:r>
            <a:r>
              <a:rPr lang="en-US" dirty="0">
                <a:latin typeface="Rockwell"/>
                <a:cs typeface="Rockwell"/>
              </a:rPr>
              <a:t>(draft) by 1863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Union law allowed purchase of a substitute recruit for $300 fee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“Rich man’s war, poor man’s fight”</a:t>
            </a:r>
          </a:p>
          <a:p>
            <a:pPr eaLnBrk="1" hangingPunct="1"/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58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Conscription &amp; Substitutes</a:t>
            </a:r>
            <a:endParaRPr lang="en-US" dirty="0"/>
          </a:p>
        </p:txBody>
      </p:sp>
      <p:pic>
        <p:nvPicPr>
          <p:cNvPr id="100354" name="Picture 2" descr="http://archives.delaware.gov/100/graphics/servewithpride/Avoiding%20the%20draft-Avoiding%20the%20draft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378" y="1447800"/>
            <a:ext cx="5847644" cy="493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7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NYC Draft Riots</a:t>
            </a:r>
            <a:endParaRPr lang="en-US" dirty="0"/>
          </a:p>
        </p:txBody>
      </p:sp>
      <p:pic>
        <p:nvPicPr>
          <p:cNvPr id="4" name="Picture 5" descr="ri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5" y="1391610"/>
            <a:ext cx="6003926" cy="4897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3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346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43000" y="1905000"/>
            <a:ext cx="3352800" cy="4724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477000" y="304800"/>
            <a:ext cx="1905000" cy="1828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95400" y="8382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>
                <a:latin typeface="Arial Black" charset="0"/>
              </a:rPr>
              <a:t>Western Theater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71600" y="3048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>
                <a:latin typeface="Arial Black" charset="0"/>
              </a:rPr>
              <a:t>Eastern Theater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562600" y="533400"/>
            <a:ext cx="685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048000" y="1371600"/>
            <a:ext cx="0" cy="381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99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3" grpId="0"/>
      <p:bldP spid="32774" grpId="0"/>
      <p:bldP spid="32775" grpId="0" animBg="1"/>
      <p:bldP spid="327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5932"/>
          <p:cNvPicPr>
            <a:picLocks noChangeAspect="1" noChangeArrowheads="1"/>
          </p:cNvPicPr>
          <p:nvPr/>
        </p:nvPicPr>
        <p:blipFill>
          <a:blip r:embed="rId2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296400" cy="700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629400"/>
            <a:ext cx="77724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00">
                <a:latin typeface="Arial" charset="0"/>
              </a:rPr>
              <a:t>Theater/Battles 1862</a:t>
            </a:r>
          </a:p>
        </p:txBody>
      </p:sp>
      <p:sp>
        <p:nvSpPr>
          <p:cNvPr id="18437" name="Rectangle 6" descr="Wide upward diagonal"/>
          <p:cNvSpPr>
            <a:spLocks noChangeArrowheads="1"/>
          </p:cNvSpPr>
          <p:nvPr/>
        </p:nvSpPr>
        <p:spPr bwMode="auto">
          <a:xfrm>
            <a:off x="304800" y="2057400"/>
            <a:ext cx="3352800" cy="4495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wdUpDiag">
                  <a:fgClr>
                    <a:schemeClr val="bg1"/>
                  </a:fgClr>
                  <a:bgClr>
                    <a:srgbClr val="EDDFD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648200" y="457200"/>
            <a:ext cx="2667000" cy="1905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33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220" y="1295400"/>
            <a:ext cx="7202264" cy="5008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Battle of Bull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“The Great Skedaddle”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520" y="1371600"/>
            <a:ext cx="6356960" cy="4972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165839"/>
              </p:ext>
            </p:extLst>
          </p:nvPr>
        </p:nvGraphicFramePr>
        <p:xfrm>
          <a:off x="0" y="1737080"/>
          <a:ext cx="9144000" cy="43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33"/>
                <a:gridCol w="762000"/>
                <a:gridCol w="1408141"/>
                <a:gridCol w="1443790"/>
                <a:gridCol w="1042736"/>
                <a:gridCol w="3048000"/>
              </a:tblGrid>
              <a:tr h="604239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Battle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CSA 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 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Winner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Significance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18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</a:t>
                      </a:r>
                      <a:r>
                        <a:rPr lang="en-US" baseline="30000" dirty="0" smtClean="0">
                          <a:effectLst/>
                        </a:rPr>
                        <a:t>st</a:t>
                      </a:r>
                      <a:r>
                        <a:rPr lang="en-US" dirty="0" smtClean="0">
                          <a:effectLst/>
                        </a:rPr>
                        <a:t> Battle of Manassas/ 1</a:t>
                      </a:r>
                      <a:r>
                        <a:rPr lang="en-US" baseline="30000" dirty="0" smtClean="0">
                          <a:effectLst/>
                        </a:rPr>
                        <a:t>st</a:t>
                      </a:r>
                      <a:r>
                        <a:rPr lang="en-US" dirty="0" smtClean="0">
                          <a:effectLst/>
                        </a:rPr>
                        <a:t> Battle of Bull Run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July</a:t>
                      </a:r>
                      <a:r>
                        <a:rPr lang="en-US" baseline="0" dirty="0" smtClean="0">
                          <a:effectLst/>
                        </a:rPr>
                        <a:t> 1861</a:t>
                      </a:r>
                      <a:endParaRPr lang="en-US" dirty="0" smtClean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Beau-regard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McDowell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CSA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Shattered hopes</a:t>
                      </a:r>
                      <a:r>
                        <a:rPr lang="en-US" baseline="0" dirty="0" smtClean="0">
                          <a:effectLst/>
                        </a:rPr>
                        <a:t> of a quick Union victory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Battle of Bull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McClellan in the Peninsula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47825"/>
            <a:ext cx="3581400" cy="4578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876800" y="2057400"/>
            <a:ext cx="3352800" cy="3810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i="1" dirty="0" smtClean="0">
                <a:latin typeface="+mn-lt"/>
              </a:rPr>
              <a:t>“Make </a:t>
            </a:r>
            <a:r>
              <a:rPr lang="en-US" sz="3600" i="1" dirty="0">
                <a:latin typeface="+mn-lt"/>
              </a:rPr>
              <a:t>no movement until the preparations are as complete as circumstances </a:t>
            </a:r>
            <a:r>
              <a:rPr lang="en-US" sz="3600" i="1" dirty="0" smtClean="0">
                <a:latin typeface="+mn-lt"/>
              </a:rPr>
              <a:t>permit.”</a:t>
            </a:r>
            <a:endParaRPr lang="en-US" sz="3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1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Fighting the War-The Intertwining Nature of Military and Political Actions in Civil War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0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McClellan in the Peninsula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371600"/>
            <a:ext cx="7315200" cy="4909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Peninsula Campaign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58230"/>
              </p:ext>
            </p:extLst>
          </p:nvPr>
        </p:nvGraphicFramePr>
        <p:xfrm>
          <a:off x="228600" y="1737080"/>
          <a:ext cx="8686800" cy="43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367"/>
                <a:gridCol w="723900"/>
                <a:gridCol w="1337733"/>
                <a:gridCol w="1371600"/>
                <a:gridCol w="990600"/>
                <a:gridCol w="2895600"/>
              </a:tblGrid>
              <a:tr h="604239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Battle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CSA 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Winner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Significance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18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Peninsula Campaign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Mar.- July 1862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Johnston &amp; Lee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u="none" dirty="0" smtClean="0">
                          <a:effectLst/>
                        </a:rPr>
                        <a:t>McClellan</a:t>
                      </a:r>
                      <a:endParaRPr lang="en-US" i="0" u="none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CSA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McClellan was </a:t>
                      </a:r>
                      <a:r>
                        <a:rPr lang="en-US" baseline="0" dirty="0" smtClean="0">
                          <a:effectLst/>
                        </a:rPr>
                        <a:t>overly cautious</a:t>
                      </a:r>
                    </a:p>
                    <a:p>
                      <a:endParaRPr lang="en-US" baseline="0" dirty="0" smtClean="0">
                        <a:effectLst/>
                      </a:endParaRPr>
                    </a:p>
                    <a:p>
                      <a:r>
                        <a:rPr lang="en-US" b="0" u="none" dirty="0" smtClean="0">
                          <a:effectLst/>
                        </a:rPr>
                        <a:t>Union </a:t>
                      </a:r>
                      <a:r>
                        <a:rPr lang="en-US" b="0" u="none" baseline="0" dirty="0" smtClean="0">
                          <a:effectLst/>
                        </a:rPr>
                        <a:t>failed to seize Richmond; withdrew from the peninsula</a:t>
                      </a:r>
                    </a:p>
                    <a:p>
                      <a:endParaRPr lang="en-US" b="0" u="none" baseline="0" dirty="0" smtClean="0">
                        <a:effectLst/>
                      </a:endParaRPr>
                    </a:p>
                    <a:p>
                      <a:r>
                        <a:rPr lang="en-US" b="0" u="none" baseline="0" dirty="0" smtClean="0">
                          <a:effectLst/>
                        </a:rPr>
                        <a:t>Lincoln temporarily removed McClellan from command</a:t>
                      </a:r>
                      <a:endParaRPr lang="en-US" b="0" u="none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0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5151" y="1371600"/>
            <a:ext cx="5527345" cy="4848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057400" y="1752600"/>
            <a:ext cx="1752600" cy="914400"/>
          </a:xfrm>
          <a:prstGeom prst="ellipse">
            <a:avLst/>
          </a:prstGeom>
          <a:solidFill>
            <a:srgbClr val="7097D3">
              <a:alpha val="30196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1371600"/>
            <a:ext cx="7620000" cy="4844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Lincoln &amp; McClellan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125" y="1445654"/>
            <a:ext cx="7143750" cy="4878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993340"/>
              </p:ext>
            </p:extLst>
          </p:nvPr>
        </p:nvGraphicFramePr>
        <p:xfrm>
          <a:off x="228600" y="1737080"/>
          <a:ext cx="8686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367"/>
                <a:gridCol w="723900"/>
                <a:gridCol w="1337733"/>
                <a:gridCol w="1371600"/>
                <a:gridCol w="990600"/>
                <a:gridCol w="2895600"/>
              </a:tblGrid>
              <a:tr h="604239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Battle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CSA 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Winner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Significance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18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Battle of Antietam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Sept. 1862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Lee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u="none" dirty="0" smtClean="0">
                          <a:effectLst/>
                        </a:rPr>
                        <a:t>McClellan</a:t>
                      </a:r>
                      <a:endParaRPr lang="en-US" i="0" u="none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USA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Union foiled</a:t>
                      </a:r>
                      <a:r>
                        <a:rPr lang="en-US" baseline="0" dirty="0" smtClean="0">
                          <a:effectLst/>
                        </a:rPr>
                        <a:t> Lee’s invasion of the North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baseline="0" dirty="0" smtClean="0">
                        <a:effectLst/>
                      </a:endParaRPr>
                    </a:p>
                    <a:p>
                      <a:r>
                        <a:rPr lang="en-US" b="0" u="none" baseline="0" dirty="0" smtClean="0">
                          <a:effectLst/>
                        </a:rPr>
                        <a:t>Lincoln issued Emancipation Proclamation</a:t>
                      </a:r>
                    </a:p>
                    <a:p>
                      <a:endParaRPr lang="en-US" b="0" u="none" baseline="0" dirty="0" smtClean="0">
                        <a:effectLst/>
                      </a:endParaRPr>
                    </a:p>
                    <a:p>
                      <a:r>
                        <a:rPr lang="en-US" b="0" u="none" baseline="0" dirty="0" smtClean="0">
                          <a:effectLst/>
                        </a:rPr>
                        <a:t>Ended hopes of foreign aid for CSA</a:t>
                      </a:r>
                    </a:p>
                    <a:p>
                      <a:endParaRPr lang="en-US" baseline="0" dirty="0" smtClean="0">
                        <a:effectLst/>
                      </a:endParaRPr>
                    </a:p>
                    <a:p>
                      <a:r>
                        <a:rPr lang="en-US" baseline="0" dirty="0" smtClean="0">
                          <a:effectLst/>
                        </a:rPr>
                        <a:t>McClellan didn’t pursue, so Lincoln permanently revoked McClellan’s command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Emancipation Proclamation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14273"/>
            <a:ext cx="7924800" cy="4834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78361" y="923925"/>
            <a:ext cx="6137039" cy="21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000" b="1" u="sng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Abolitionists </a:t>
            </a:r>
            <a:r>
              <a:rPr lang="en-US" sz="20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pressured Lincoln to free the slaves. </a:t>
            </a: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After the </a:t>
            </a:r>
            <a:r>
              <a:rPr lang="en-US" sz="2000" b="1" u="sng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Battle of Antietam</a:t>
            </a:r>
            <a:r>
              <a:rPr lang="en-US" sz="20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, he announced that the slaves would be freed. </a:t>
            </a: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Became effective on Jan. 1, 1863, in those states still in </a:t>
            </a:r>
            <a:r>
              <a:rPr lang="en-US" sz="2000" b="1" u="sng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rebellion</a:t>
            </a:r>
            <a:r>
              <a:rPr lang="en-US" sz="20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. </a:t>
            </a:r>
            <a:endParaRPr lang="en-US" sz="2000" dirty="0">
              <a:solidFill>
                <a:srgbClr val="FFFFFF"/>
              </a:solidFill>
              <a:latin typeface="Rockwell"/>
              <a:ea typeface="+mn-ea"/>
              <a:cs typeface="Rockwell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823714"/>
            <a:ext cx="9144000" cy="1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000" b="1" u="sng" dirty="0">
                <a:solidFill>
                  <a:srgbClr val="FFFFFF"/>
                </a:solidFill>
                <a:latin typeface="Rockwell"/>
                <a:cs typeface="Rockwell"/>
              </a:rPr>
              <a:t>Emancipation Proclamation</a:t>
            </a:r>
            <a:r>
              <a:rPr lang="en-US" sz="2000" b="1" dirty="0">
                <a:solidFill>
                  <a:srgbClr val="FFFFFF"/>
                </a:solidFill>
                <a:latin typeface="Rockwell"/>
                <a:cs typeface="Rockwell"/>
              </a:rPr>
              <a:t> did not end slavery in US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Rockwell"/>
                <a:cs typeface="Rockwell"/>
              </a:rPr>
              <a:t>Lincoln</a:t>
            </a:r>
            <a:r>
              <a:rPr lang="ja-JP" altLang="en-US" sz="2000" b="1" dirty="0">
                <a:solidFill>
                  <a:srgbClr val="FFFFFF"/>
                </a:solidFill>
                <a:latin typeface="Rockwell"/>
                <a:cs typeface="Rockwell"/>
              </a:rPr>
              <a:t>’</a:t>
            </a:r>
            <a:r>
              <a:rPr lang="en-US" sz="2000" b="1" dirty="0">
                <a:solidFill>
                  <a:srgbClr val="FFFFFF"/>
                </a:solidFill>
                <a:latin typeface="Rockwell"/>
                <a:cs typeface="Rockwell"/>
              </a:rPr>
              <a:t>s </a:t>
            </a:r>
            <a:r>
              <a:rPr lang="ja-JP" altLang="en-US" sz="2000" b="1" u="sng" dirty="0">
                <a:solidFill>
                  <a:srgbClr val="FFFFFF"/>
                </a:solidFill>
                <a:latin typeface="Rockwell"/>
                <a:cs typeface="Rockwell"/>
              </a:rPr>
              <a:t>“</a:t>
            </a:r>
            <a:r>
              <a:rPr lang="en-US" sz="2000" b="1" u="sng" dirty="0">
                <a:solidFill>
                  <a:srgbClr val="FFFFFF"/>
                </a:solidFill>
                <a:latin typeface="Rockwell"/>
                <a:cs typeface="Rockwell"/>
              </a:rPr>
              <a:t>first</a:t>
            </a:r>
            <a:r>
              <a:rPr lang="ja-JP" altLang="en-US" sz="2000" b="1" u="sng" dirty="0">
                <a:solidFill>
                  <a:srgbClr val="FFFFFF"/>
                </a:solidFill>
                <a:latin typeface="Rockwell"/>
                <a:cs typeface="Rockwell"/>
              </a:rPr>
              <a:t>”</a:t>
            </a:r>
            <a:r>
              <a:rPr lang="en-US" sz="2000" b="1" dirty="0">
                <a:solidFill>
                  <a:srgbClr val="FFFFFF"/>
                </a:solidFill>
                <a:latin typeface="Rockwell"/>
                <a:cs typeface="Rockwell"/>
              </a:rPr>
              <a:t> step towards ending slavery. 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ja-JP" altLang="en-US" sz="2000" b="1" dirty="0">
                <a:solidFill>
                  <a:srgbClr val="FFFFFF"/>
                </a:solidFill>
                <a:latin typeface="Rockwell"/>
                <a:cs typeface="Rockwell"/>
              </a:rPr>
              <a:t>“</a:t>
            </a:r>
            <a:r>
              <a:rPr lang="en-US" sz="2000" b="1" u="sng" dirty="0">
                <a:solidFill>
                  <a:srgbClr val="FFFFFF"/>
                </a:solidFill>
                <a:latin typeface="Rockwell"/>
                <a:cs typeface="Rockwell"/>
              </a:rPr>
              <a:t>Final step</a:t>
            </a:r>
            <a:r>
              <a:rPr lang="ja-JP" altLang="en-US" sz="2000" b="1" dirty="0">
                <a:solidFill>
                  <a:srgbClr val="FFFFFF"/>
                </a:solidFill>
                <a:latin typeface="Rockwell"/>
                <a:cs typeface="Rockwell"/>
              </a:rPr>
              <a:t>”</a:t>
            </a:r>
            <a:r>
              <a:rPr lang="en-US" sz="2000" b="1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sz="2000" b="1" u="sng" dirty="0">
                <a:solidFill>
                  <a:srgbClr val="FFFFFF"/>
                </a:solidFill>
                <a:latin typeface="Rockwell"/>
                <a:cs typeface="Rockwell"/>
              </a:rPr>
              <a:t>13th Amendment</a:t>
            </a:r>
            <a:r>
              <a:rPr lang="en-US" sz="2000" b="1" dirty="0">
                <a:solidFill>
                  <a:srgbClr val="FFFFFF"/>
                </a:solidFill>
                <a:latin typeface="Rockwell"/>
                <a:cs typeface="Rockwell"/>
              </a:rPr>
              <a:t> to the Constitution on Dec. 1865 would legally and constitutionally abolish slavery</a:t>
            </a:r>
            <a:r>
              <a:rPr lang="en-US" sz="2000" b="1" dirty="0" smtClean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lang="en-US" sz="2000" b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106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Rockwell"/>
                <a:ea typeface="Impact"/>
                <a:cs typeface="Rockwell"/>
              </a:rPr>
              <a:t>EMANCIPATION PROCLAMATION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2549760" cy="28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4181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>
                <a:latin typeface="Rockwell"/>
                <a:cs typeface="Rockwell"/>
              </a:rPr>
              <a:t>On January 1, 1863, Lincoln said,</a:t>
            </a:r>
          </a:p>
          <a:p>
            <a:pPr lvl="3"/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the character of the war will be changed.  It will be one of subjugation . . . .The (Old) South is to be destroyed and replaced by new propositions and ideas.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10041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36867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40" y="1633536"/>
            <a:ext cx="8186520" cy="4310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10800000">
            <a:off x="152399" y="5257800"/>
            <a:ext cx="538591" cy="497579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629400" y="3657600"/>
            <a:ext cx="1524000" cy="497579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264727" y="852920"/>
            <a:ext cx="2819400" cy="2654300"/>
          </a:xfrm>
          <a:prstGeom prst="rect">
            <a:avLst/>
          </a:prstGeom>
          <a:noFill/>
          <a:ln>
            <a:noFill/>
          </a:ln>
          <a:effectLst>
            <a:outerShdw blurRad="63500" dist="2694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Rockwell"/>
                <a:cs typeface="Rockwell"/>
              </a:rPr>
              <a:t> Kept </a:t>
            </a:r>
            <a:r>
              <a:rPr lang="en-US" sz="2800" b="1" u="sng" dirty="0">
                <a:solidFill>
                  <a:srgbClr val="FFFFFF"/>
                </a:solidFill>
                <a:latin typeface="Rockwell"/>
                <a:cs typeface="Rockwell"/>
              </a:rPr>
              <a:t>Great Britain</a:t>
            </a:r>
            <a:r>
              <a:rPr lang="en-US" sz="2800" b="1" dirty="0">
                <a:solidFill>
                  <a:srgbClr val="FFFFFF"/>
                </a:solidFill>
                <a:latin typeface="Rockwell"/>
                <a:cs typeface="Rockwell"/>
              </a:rPr>
              <a:t> from siding with the </a:t>
            </a:r>
            <a:r>
              <a:rPr lang="en-US" sz="2800" b="1" u="sng" dirty="0">
                <a:solidFill>
                  <a:srgbClr val="FFFFFF"/>
                </a:solidFill>
                <a:latin typeface="Rockwell"/>
                <a:cs typeface="Rockwell"/>
              </a:rPr>
              <a:t>South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Rockwell"/>
                <a:cs typeface="Rockwell"/>
              </a:rPr>
              <a:t>and becoming an </a:t>
            </a:r>
            <a:r>
              <a:rPr lang="en-US" sz="2800" b="1" u="sng" dirty="0">
                <a:solidFill>
                  <a:srgbClr val="FFFFFF"/>
                </a:solidFill>
                <a:latin typeface="Rockwell"/>
                <a:cs typeface="Rockwell"/>
              </a:rPr>
              <a:t>ally</a:t>
            </a:r>
            <a:r>
              <a:rPr lang="en-US" sz="2800" b="1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4270299"/>
            <a:ext cx="9144000" cy="240989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600" b="1" u="sng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War was now a war to</a:t>
            </a:r>
            <a:r>
              <a:rPr lang="en-US" sz="28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 </a:t>
            </a:r>
          </a:p>
          <a:p>
            <a:pPr algn="ctr" eaLnBrk="0" hangingPunct="0">
              <a:lnSpc>
                <a:spcPct val="65000"/>
              </a:lnSpc>
              <a:spcBef>
                <a:spcPts val="2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abolish slavery</a:t>
            </a:r>
          </a:p>
          <a:p>
            <a:pPr algn="ctr" eaLnBrk="0" hangingPunct="0">
              <a:lnSpc>
                <a:spcPct val="65000"/>
              </a:lnSpc>
              <a:spcBef>
                <a:spcPts val="2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destroy the South </a:t>
            </a:r>
          </a:p>
          <a:p>
            <a:pPr algn="ctr" eaLnBrk="0" hangingPunct="0">
              <a:lnSpc>
                <a:spcPct val="65000"/>
              </a:lnSpc>
              <a:spcBef>
                <a:spcPts val="2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 preserve the </a:t>
            </a:r>
            <a:r>
              <a:rPr lang="en-US" sz="2800" b="1" dirty="0" smtClean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Union</a:t>
            </a:r>
          </a:p>
          <a:p>
            <a:pPr algn="ctr" eaLnBrk="0" hangingPunct="0">
              <a:lnSpc>
                <a:spcPct val="65000"/>
              </a:lnSpc>
              <a:spcBef>
                <a:spcPts val="200"/>
              </a:spcBef>
              <a:spcAft>
                <a:spcPts val="500"/>
              </a:spcAft>
              <a:buFontTx/>
              <a:buChar char="•"/>
              <a:defRPr/>
            </a:pPr>
            <a:endParaRPr lang="en-US" sz="2800" b="1" dirty="0">
              <a:solidFill>
                <a:srgbClr val="FFFFFF"/>
              </a:solidFill>
              <a:latin typeface="Rockwell"/>
              <a:cs typeface="Rockwell"/>
            </a:endParaRPr>
          </a:p>
          <a:p>
            <a:pPr algn="ctr" eaLnBrk="0" hangingPunct="0">
              <a:lnSpc>
                <a:spcPct val="65000"/>
              </a:lnSpc>
              <a:spcBef>
                <a:spcPts val="2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ALSO</a:t>
            </a:r>
            <a:r>
              <a:rPr lang="mr-IN" sz="2800" b="1" dirty="0" smtClean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…</a:t>
            </a:r>
            <a:r>
              <a:rPr lang="en-US" sz="2800" b="1" dirty="0" smtClean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no chance of a negotiated settlement</a:t>
            </a:r>
            <a:endParaRPr lang="en-US" sz="2800" b="1" dirty="0">
              <a:solidFill>
                <a:srgbClr val="FFFFFF"/>
              </a:solidFill>
              <a:latin typeface="Rockwell"/>
              <a:ea typeface="+mn-ea"/>
              <a:cs typeface="Rockwell"/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106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Rockwell"/>
                <a:ea typeface="Impact"/>
                <a:cs typeface="Rockwell"/>
              </a:rPr>
              <a:t>EMANCIPATION PROCLAMATION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188527" cy="356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02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ldLvl="2" autoUpdateAnimBg="0"/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1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Emancipation Controversy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3018" y="1371600"/>
            <a:ext cx="4528782" cy="5066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lum bright="-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29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286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5400" dir="162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/>
              <a:t>African</a:t>
            </a:r>
            <a:br>
              <a:rPr lang="en-US" sz="2800" b="1"/>
            </a:br>
            <a:r>
              <a:rPr lang="en-US" sz="2800" b="1"/>
              <a:t>Americans in Civil War</a:t>
            </a:r>
          </a:p>
        </p:txBody>
      </p:sp>
    </p:spTree>
    <p:extLst>
      <p:ext uri="{BB962C8B-B14F-4D97-AF65-F5344CB8AC3E}">
        <p14:creationId xmlns:p14="http://schemas.microsoft.com/office/powerpoint/2010/main" val="2197558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410" y="1447802"/>
            <a:ext cx="336279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Day One: The High Ground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862515"/>
            <a:ext cx="4724400" cy="423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629400" y="3200400"/>
            <a:ext cx="1295400" cy="914400"/>
          </a:xfrm>
          <a:prstGeom prst="ellipse">
            <a:avLst/>
          </a:prstGeom>
          <a:solidFill>
            <a:srgbClr val="7097D3">
              <a:alpha val="30196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Day Two: Little Round Top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762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447801"/>
            <a:ext cx="336279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248400" y="4800600"/>
            <a:ext cx="1295400" cy="914400"/>
          </a:xfrm>
          <a:prstGeom prst="ellipse">
            <a:avLst/>
          </a:prstGeom>
          <a:solidFill>
            <a:srgbClr val="7097D3">
              <a:alpha val="30196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Day Three: Pickett’s Charge</a:t>
            </a:r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323705"/>
            <a:ext cx="4667979" cy="3391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410" y="1447801"/>
            <a:ext cx="336279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943600" y="3657600"/>
            <a:ext cx="1295400" cy="914400"/>
          </a:xfrm>
          <a:prstGeom prst="ellipse">
            <a:avLst/>
          </a:prstGeom>
          <a:solidFill>
            <a:srgbClr val="7097D3">
              <a:alpha val="30196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Battle of Gettysburg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38508"/>
              </p:ext>
            </p:extLst>
          </p:nvPr>
        </p:nvGraphicFramePr>
        <p:xfrm>
          <a:off x="0" y="1737080"/>
          <a:ext cx="8915400" cy="43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50"/>
                <a:gridCol w="742950"/>
                <a:gridCol w="1372937"/>
                <a:gridCol w="1407695"/>
                <a:gridCol w="1016668"/>
                <a:gridCol w="2971800"/>
              </a:tblGrid>
              <a:tr h="604239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Battle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CSA 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Winner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Significance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18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Battle of Gettysburg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July 1863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Lee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u="none" dirty="0" smtClean="0">
                          <a:effectLst/>
                        </a:rPr>
                        <a:t>Meade</a:t>
                      </a:r>
                      <a:endParaRPr lang="en-US" i="0" u="none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USA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Union foiled Lee’s 2</a:t>
                      </a:r>
                      <a:r>
                        <a:rPr lang="en-US" baseline="30000" dirty="0" smtClean="0">
                          <a:effectLst/>
                        </a:rPr>
                        <a:t>nd</a:t>
                      </a:r>
                      <a:r>
                        <a:rPr lang="en-US" dirty="0" smtClean="0">
                          <a:effectLst/>
                        </a:rPr>
                        <a:t> invasion of the north</a:t>
                      </a: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</a:rPr>
                        <a:t>Confederacy could not continue</a:t>
                      </a:r>
                      <a:r>
                        <a:rPr lang="en-US" baseline="0" dirty="0" smtClean="0">
                          <a:effectLst/>
                        </a:rPr>
                        <a:t> to </a:t>
                      </a:r>
                      <a:r>
                        <a:rPr lang="en-US" dirty="0" smtClean="0">
                          <a:effectLst/>
                        </a:rPr>
                        <a:t>replace large losses of </a:t>
                      </a:r>
                      <a:r>
                        <a:rPr lang="en-US" dirty="0" smtClean="0">
                          <a:effectLst/>
                        </a:rPr>
                        <a:t>soldiers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/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HIGH</a:t>
                      </a:r>
                      <a:r>
                        <a:rPr lang="en-US" baseline="0" dirty="0" smtClean="0">
                          <a:effectLst/>
                        </a:rPr>
                        <a:t> POINT OF THE CSA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</a:rPr>
                        <a:t>Lincoln’s Gettysburg Address </a:t>
                      </a:r>
                      <a:r>
                        <a:rPr lang="en-US" dirty="0" smtClean="0">
                          <a:effectLst/>
                        </a:rPr>
                        <a:t>redefined </a:t>
                      </a:r>
                      <a:r>
                        <a:rPr lang="en-US" dirty="0" smtClean="0">
                          <a:effectLst/>
                        </a:rPr>
                        <a:t>the meaning of the war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6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Gettysburg Address</a:t>
            </a:r>
            <a:endParaRPr lang="en-US" dirty="0"/>
          </a:p>
        </p:txBody>
      </p:sp>
      <p:pic>
        <p:nvPicPr>
          <p:cNvPr id="101378" name="Picture 2" descr="http://www.edwindearborn.com/wp-content/uploads/2013/06/gettysburg-addres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362075"/>
            <a:ext cx="5143500" cy="511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0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Siege of Vicksburg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025" y="1338263"/>
            <a:ext cx="442595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09800" y="2286000"/>
            <a:ext cx="1828800" cy="2819400"/>
          </a:xfrm>
          <a:prstGeom prst="ellipse">
            <a:avLst/>
          </a:prstGeom>
          <a:solidFill>
            <a:srgbClr val="7097D3">
              <a:alpha val="30196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Siege of Vicksburg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613964"/>
              </p:ext>
            </p:extLst>
          </p:nvPr>
        </p:nvGraphicFramePr>
        <p:xfrm>
          <a:off x="0" y="1737080"/>
          <a:ext cx="9144000" cy="43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33"/>
                <a:gridCol w="762000"/>
                <a:gridCol w="1408141"/>
                <a:gridCol w="1443790"/>
                <a:gridCol w="1042736"/>
                <a:gridCol w="3048000"/>
              </a:tblGrid>
              <a:tr h="604239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Battle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CSA 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Winner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Significance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18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Siege of Vicksburg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May-July 1863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Pemberton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u="none" dirty="0" smtClean="0">
                          <a:effectLst/>
                        </a:rPr>
                        <a:t>Grant</a:t>
                      </a:r>
                      <a:endParaRPr lang="en-US" i="0" u="none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USA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Union gained control of the Mississippi River</a:t>
                      </a: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</a:rPr>
                        <a:t>Confederacy</a:t>
                      </a:r>
                      <a:r>
                        <a:rPr lang="en-US" baseline="0" dirty="0" smtClean="0">
                          <a:effectLst/>
                        </a:rPr>
                        <a:t> was split in half, east from west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1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Slow Progress of the War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390" y="1460098"/>
            <a:ext cx="7779222" cy="4788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impact of military actions on Civil War politics.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6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“Peace” Democrats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2971801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  <a:latin typeface="Rockwell"/>
                <a:cs typeface="Rockwell"/>
              </a:rPr>
              <a:t>Opposed </a:t>
            </a:r>
            <a:r>
              <a:rPr lang="en-US" sz="3200" dirty="0">
                <a:solidFill>
                  <a:srgbClr val="FFFFFF"/>
                </a:solidFill>
                <a:latin typeface="Rockwell"/>
                <a:cs typeface="Rockwell"/>
              </a:rPr>
              <a:t>emancipation</a:t>
            </a:r>
          </a:p>
          <a:p>
            <a:r>
              <a:rPr lang="en-US" sz="3200" dirty="0" smtClean="0">
                <a:latin typeface="Rockwell"/>
                <a:cs typeface="Rockwell"/>
              </a:rPr>
              <a:t>Wanted immediate end to war</a:t>
            </a:r>
          </a:p>
          <a:p>
            <a:r>
              <a:rPr lang="en-US" sz="3200" dirty="0" smtClean="0">
                <a:latin typeface="Rockwell"/>
                <a:cs typeface="Rockwell"/>
              </a:rPr>
              <a:t>Wanted to restore Confederacy to the Union through negotiation</a:t>
            </a:r>
          </a:p>
          <a:p>
            <a:r>
              <a:rPr lang="en-US" sz="3200" dirty="0" smtClean="0">
                <a:latin typeface="Rockwell"/>
                <a:cs typeface="Rockwell"/>
              </a:rPr>
              <a:t>Nicknamed “Copperheads”</a:t>
            </a:r>
          </a:p>
        </p:txBody>
      </p:sp>
      <p:pic>
        <p:nvPicPr>
          <p:cNvPr id="5" name="Picture 4" descr="pol_cartoon-lampooning Copperhead Dems -1864"/>
          <p:cNvPicPr>
            <a:picLocks noChangeAspect="1" noChangeArrowheads="1"/>
          </p:cNvPicPr>
          <p:nvPr/>
        </p:nvPicPr>
        <p:blipFill>
          <a:blip r:embed="rId2" cstate="email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921016"/>
            <a:ext cx="4953000" cy="3870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5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McClellan the Peacemaker?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219200"/>
            <a:ext cx="7467600" cy="5044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Election of 1864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457325"/>
            <a:ext cx="4067175" cy="471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52562"/>
            <a:ext cx="3822907" cy="4719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105400"/>
            <a:ext cx="3276600" cy="954107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Lincoln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Republican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3296" y="5105400"/>
            <a:ext cx="3491104" cy="954107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McClellan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8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Sherman </a:t>
            </a:r>
            <a:r>
              <a:rPr lang="en-US" dirty="0">
                <a:latin typeface="Calibri" charset="0"/>
              </a:rPr>
              <a:t>Scorches Georgia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952580"/>
            <a:ext cx="8229600" cy="5173584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Calibri" charset="0"/>
              </a:rPr>
              <a:t>Georgia’s </a:t>
            </a:r>
            <a:r>
              <a:rPr lang="en-US" sz="3200" dirty="0">
                <a:latin typeface="Calibri" charset="0"/>
              </a:rPr>
              <a:t>conquest:</a:t>
            </a:r>
          </a:p>
          <a:p>
            <a:pPr lvl="2"/>
            <a:r>
              <a:rPr lang="en-US" sz="2800" dirty="0">
                <a:latin typeface="Calibri" charset="0"/>
              </a:rPr>
              <a:t>It was entrusted to General William Tecumseh Sherman</a:t>
            </a:r>
          </a:p>
          <a:p>
            <a:pPr lvl="2"/>
            <a:r>
              <a:rPr lang="en-US" sz="2800" dirty="0">
                <a:latin typeface="Calibri" charset="0"/>
              </a:rPr>
              <a:t>He captured Atlanta in September 1864, burned the city in November 1864</a:t>
            </a:r>
          </a:p>
          <a:p>
            <a:pPr lvl="2"/>
            <a:r>
              <a:rPr lang="en-US" sz="2800" dirty="0">
                <a:latin typeface="Calibri" charset="0"/>
              </a:rPr>
              <a:t>Sherman with 6000 troops cut a sixty-mile swath of destruction through Georgia</a:t>
            </a:r>
          </a:p>
          <a:p>
            <a:pPr lvl="2"/>
            <a:r>
              <a:rPr lang="en-US" sz="2800" dirty="0">
                <a:latin typeface="Calibri" charset="0"/>
              </a:rPr>
              <a:t>Major purposes of </a:t>
            </a:r>
            <a:r>
              <a:rPr lang="en-US" sz="2800" b="1" dirty="0">
                <a:latin typeface="Calibri" charset="0"/>
              </a:rPr>
              <a:t>Sherman</a:t>
            </a:r>
            <a:r>
              <a:rPr lang="ja-JP" altLang="en-US" sz="2800" b="1" dirty="0">
                <a:latin typeface="Calibri" charset="0"/>
              </a:rPr>
              <a:t>’</a:t>
            </a:r>
            <a:r>
              <a:rPr lang="en-US" sz="2800" b="1" dirty="0">
                <a:latin typeface="Calibri" charset="0"/>
              </a:rPr>
              <a:t>s march:</a:t>
            </a:r>
          </a:p>
          <a:p>
            <a:pPr lvl="3"/>
            <a:r>
              <a:rPr lang="en-US" sz="2400" dirty="0">
                <a:latin typeface="Calibri" charset="0"/>
              </a:rPr>
              <a:t>destroy supplies destined for the Confederate army</a:t>
            </a:r>
          </a:p>
          <a:p>
            <a:pPr lvl="3"/>
            <a:r>
              <a:rPr lang="en-US" sz="2400" dirty="0">
                <a:latin typeface="Calibri" charset="0"/>
              </a:rPr>
              <a:t>weaken the morale of the men at the front by waging war on their </a:t>
            </a:r>
            <a:r>
              <a:rPr lang="en-US" sz="2400" dirty="0" smtClean="0">
                <a:latin typeface="Calibri" charset="0"/>
              </a:rPr>
              <a:t>homes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Sherman </a:t>
            </a:r>
            <a:r>
              <a:rPr lang="en-US" dirty="0">
                <a:latin typeface="Calibri" charset="0"/>
              </a:rPr>
              <a:t>Scorches Georgia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52580"/>
            <a:ext cx="8229600" cy="5173584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latin typeface="Calibri" charset="0"/>
              </a:rPr>
              <a:t>Sherman was a pioneer practitioner of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total war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:</a:t>
            </a:r>
          </a:p>
          <a:p>
            <a:pPr lvl="2"/>
            <a:r>
              <a:rPr lang="en-US" dirty="0">
                <a:latin typeface="Calibri" charset="0"/>
              </a:rPr>
              <a:t>His success in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 err="1">
                <a:latin typeface="Calibri" charset="0"/>
              </a:rPr>
              <a:t>Shermanizing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the South was attested by increasing numbers of Confederate desertions</a:t>
            </a:r>
          </a:p>
          <a:p>
            <a:pPr lvl="2"/>
            <a:r>
              <a:rPr lang="en-US" dirty="0">
                <a:latin typeface="Calibri" charset="0"/>
              </a:rPr>
              <a:t>All his methods were brutal</a:t>
            </a:r>
          </a:p>
          <a:p>
            <a:pPr lvl="3"/>
            <a:r>
              <a:rPr lang="en-US" dirty="0">
                <a:latin typeface="Calibri" charset="0"/>
              </a:rPr>
              <a:t>He probably shortened the struggle and hence saved lives</a:t>
            </a:r>
          </a:p>
          <a:p>
            <a:pPr lvl="3"/>
            <a:r>
              <a:rPr lang="en-US" dirty="0">
                <a:latin typeface="Calibri" charset="0"/>
              </a:rPr>
              <a:t>The discipline of his army at times broke down</a:t>
            </a:r>
          </a:p>
          <a:p>
            <a:pPr lvl="2"/>
            <a:r>
              <a:rPr lang="en-US" dirty="0">
                <a:latin typeface="Calibri" charset="0"/>
              </a:rPr>
              <a:t>After seizing Savannah as a Christmas present for Lincoln, his army veered north into South Carolina, where the destruction was even worse:</a:t>
            </a:r>
          </a:p>
          <a:p>
            <a:pPr lvl="3"/>
            <a:r>
              <a:rPr lang="en-US" dirty="0">
                <a:latin typeface="Calibri" charset="0"/>
              </a:rPr>
              <a:t>Sherman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conquering army rolled deep into North Carolina by the time the war ended</a:t>
            </a:r>
          </a:p>
        </p:txBody>
      </p:sp>
    </p:spTree>
    <p:extLst>
      <p:ext uri="{BB962C8B-B14F-4D97-AF65-F5344CB8AC3E}">
        <p14:creationId xmlns:p14="http://schemas.microsoft.com/office/powerpoint/2010/main" val="254352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54000"/>
            <a:ext cx="8153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Map 21-6 p450</a:t>
            </a:r>
          </a:p>
        </p:txBody>
      </p:sp>
    </p:spTree>
    <p:extLst>
      <p:ext uri="{BB962C8B-B14F-4D97-AF65-F5344CB8AC3E}">
        <p14:creationId xmlns:p14="http://schemas.microsoft.com/office/powerpoint/2010/main" val="191653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854200"/>
            <a:ext cx="8636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7745413" y="6604000"/>
            <a:ext cx="139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Figure 21-1 p452</a:t>
            </a:r>
          </a:p>
        </p:txBody>
      </p:sp>
    </p:spTree>
    <p:extLst>
      <p:ext uri="{BB962C8B-B14F-4D97-AF65-F5344CB8AC3E}">
        <p14:creationId xmlns:p14="http://schemas.microsoft.com/office/powerpoint/2010/main" val="390064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266700"/>
            <a:ext cx="86360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Map 21-7 p454</a:t>
            </a:r>
          </a:p>
        </p:txBody>
      </p:sp>
    </p:spTree>
    <p:extLst>
      <p:ext uri="{BB962C8B-B14F-4D97-AF65-F5344CB8AC3E}">
        <p14:creationId xmlns:p14="http://schemas.microsoft.com/office/powerpoint/2010/main" val="186814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172200" y="2332038"/>
            <a:ext cx="2895600" cy="1569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Rockwell"/>
                <a:cs typeface="Rockwell"/>
              </a:rPr>
              <a:t>Presidential Election of 1864</a:t>
            </a:r>
          </a:p>
        </p:txBody>
      </p:sp>
      <p:pic>
        <p:nvPicPr>
          <p:cNvPr id="63491" name="Picture 3" descr="map-1864 Election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930900" cy="6096000"/>
          </a:xfrm>
          <a:prstGeom prst="rect">
            <a:avLst/>
          </a:prstGeom>
          <a:noFill/>
          <a:ln w="9525">
            <a:solidFill>
              <a:srgbClr val="0029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7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6" t="-17789" r="-5556" b="-255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918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Civil War Civil Liberties</a:t>
            </a:r>
          </a:p>
          <a:p>
            <a:r>
              <a:rPr lang="en-US" dirty="0" smtClean="0"/>
              <a:t>Civil War Military Progress</a:t>
            </a:r>
          </a:p>
          <a:p>
            <a:r>
              <a:rPr lang="en-US" dirty="0" smtClean="0"/>
              <a:t>Gettysburg Address</a:t>
            </a:r>
          </a:p>
          <a:p>
            <a:r>
              <a:rPr lang="en-US" dirty="0" smtClean="0"/>
              <a:t>Civil War Politics and Economics</a:t>
            </a:r>
          </a:p>
          <a:p>
            <a:r>
              <a:rPr lang="en-US" dirty="0" smtClean="0"/>
              <a:t>Election of 1864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5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286000"/>
            <a:ext cx="5211978" cy="3070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 descr="ch15_06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8" t="25974" r="2158" b="1299"/>
          <a:stretch>
            <a:fillRect/>
          </a:stretch>
        </p:blipFill>
        <p:spPr bwMode="auto">
          <a:xfrm>
            <a:off x="5961063" y="2209800"/>
            <a:ext cx="2801937" cy="3139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1986" y="1371600"/>
            <a:ext cx="6546726" cy="4835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The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73225"/>
            <a:ext cx="41941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Union Strategy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Preserve the union</a:t>
            </a:r>
          </a:p>
          <a:p>
            <a:r>
              <a:rPr lang="en-US" sz="3200" dirty="0" smtClean="0">
                <a:latin typeface="+mn-lt"/>
              </a:rPr>
              <a:t>Blockade to deny foreign aid to Confederacy</a:t>
            </a:r>
          </a:p>
          <a:p>
            <a:r>
              <a:rPr lang="en-US" sz="3200" dirty="0" smtClean="0">
                <a:latin typeface="+mn-lt"/>
              </a:rPr>
              <a:t>Military offensives &amp; occupation of the south</a:t>
            </a:r>
          </a:p>
        </p:txBody>
      </p:sp>
    </p:spTree>
    <p:extLst>
      <p:ext uri="{BB962C8B-B14F-4D97-AF65-F5344CB8AC3E}">
        <p14:creationId xmlns:p14="http://schemas.microsoft.com/office/powerpoint/2010/main" val="17600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dirty="0" smtClean="0"/>
              <a:t>Confederate Strategy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Independence</a:t>
            </a:r>
          </a:p>
          <a:p>
            <a:r>
              <a:rPr lang="en-US" sz="3200" dirty="0" smtClean="0">
                <a:latin typeface="+mn-lt"/>
              </a:rPr>
              <a:t>Defense and delay</a:t>
            </a:r>
          </a:p>
          <a:p>
            <a:r>
              <a:rPr lang="en-US" sz="3200" dirty="0" smtClean="0">
                <a:latin typeface="+mn-lt"/>
              </a:rPr>
              <a:t>Counteroffensives into Maryland &amp; Pennsylvania</a:t>
            </a:r>
          </a:p>
          <a:p>
            <a:r>
              <a:rPr lang="en-US" sz="3200" dirty="0" smtClean="0">
                <a:latin typeface="+mn-lt"/>
              </a:rPr>
              <a:t>Blockade-running &amp; foreign diplomacy</a:t>
            </a:r>
          </a:p>
        </p:txBody>
      </p:sp>
      <p:pic>
        <p:nvPicPr>
          <p:cNvPr id="6148" name="Picture 4" descr="File:Seal of the Confederate States of America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4868</TotalTime>
  <Words>1071</Words>
  <Application>Microsoft Macintosh PowerPoint</Application>
  <PresentationFormat>On-screen Show (4:3)</PresentationFormat>
  <Paragraphs>216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Theme</vt:lpstr>
      <vt:lpstr>Do Now-Respond to the prompt on your notes using the quote below:</vt:lpstr>
      <vt:lpstr>Fighting the War-The Intertwining Nature of Military and Political Actions in Civil War America</vt:lpstr>
      <vt:lpstr>Key Concepts</vt:lpstr>
      <vt:lpstr>AP Prompt</vt:lpstr>
      <vt:lpstr>Outline</vt:lpstr>
      <vt:lpstr>Resources</vt:lpstr>
      <vt:lpstr>The Union</vt:lpstr>
      <vt:lpstr>Union Strategy</vt:lpstr>
      <vt:lpstr>Confederate Strategy</vt:lpstr>
      <vt:lpstr>Lincoln and civil liberties</vt:lpstr>
      <vt:lpstr>Lincoln and the draft</vt:lpstr>
      <vt:lpstr>Conscription &amp; Substitutes</vt:lpstr>
      <vt:lpstr>NYC Draft Riots</vt:lpstr>
      <vt:lpstr>PowerPoint Presentation</vt:lpstr>
      <vt:lpstr>Theater/Battles 1862</vt:lpstr>
      <vt:lpstr>1st Battle of Bull Run</vt:lpstr>
      <vt:lpstr>“The Great Skedaddle”</vt:lpstr>
      <vt:lpstr>1st Battle of Bull Run</vt:lpstr>
      <vt:lpstr>McClellan in the Peninsula</vt:lpstr>
      <vt:lpstr>McClellan in the Peninsula</vt:lpstr>
      <vt:lpstr>Peninsula Campaign</vt:lpstr>
      <vt:lpstr>Battle of Antietam</vt:lpstr>
      <vt:lpstr>Battle of Antietam</vt:lpstr>
      <vt:lpstr>Lincoln &amp; McClellan</vt:lpstr>
      <vt:lpstr>Battle of Antietam</vt:lpstr>
      <vt:lpstr>Emancipation Proclamation</vt:lpstr>
      <vt:lpstr>PowerPoint Presentation</vt:lpstr>
      <vt:lpstr>Emancipation Proclamation</vt:lpstr>
      <vt:lpstr>PowerPoint Presentation</vt:lpstr>
      <vt:lpstr>Emancipation Controversy</vt:lpstr>
      <vt:lpstr>PowerPoint Presentation</vt:lpstr>
      <vt:lpstr>Day One: The High Ground</vt:lpstr>
      <vt:lpstr>Day Two: Little Round Top</vt:lpstr>
      <vt:lpstr>Day Three: Pickett’s Charge</vt:lpstr>
      <vt:lpstr>Battle of Gettysburg</vt:lpstr>
      <vt:lpstr>Gettysburg Address</vt:lpstr>
      <vt:lpstr>Siege of Vicksburg</vt:lpstr>
      <vt:lpstr>Siege of Vicksburg</vt:lpstr>
      <vt:lpstr>Slow Progress of the War</vt:lpstr>
      <vt:lpstr>“Peace” Democrats</vt:lpstr>
      <vt:lpstr>McClellan the Peacemaker?</vt:lpstr>
      <vt:lpstr>Election of 1864</vt:lpstr>
      <vt:lpstr>Sherman Scorches Georgia </vt:lpstr>
      <vt:lpstr>Sherman Scorches Georgia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23</cp:revision>
  <dcterms:created xsi:type="dcterms:W3CDTF">2017-10-27T14:32:16Z</dcterms:created>
  <dcterms:modified xsi:type="dcterms:W3CDTF">2017-11-06T01:37:55Z</dcterms:modified>
</cp:coreProperties>
</file>