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44"/>
  </p:notesMasterIdLst>
  <p:sldIdLst>
    <p:sldId id="259" r:id="rId2"/>
    <p:sldId id="256" r:id="rId3"/>
    <p:sldId id="260" r:id="rId4"/>
    <p:sldId id="261" r:id="rId5"/>
    <p:sldId id="266" r:id="rId6"/>
    <p:sldId id="267" r:id="rId7"/>
    <p:sldId id="282" r:id="rId8"/>
    <p:sldId id="268" r:id="rId9"/>
    <p:sldId id="283" r:id="rId10"/>
    <p:sldId id="284" r:id="rId11"/>
    <p:sldId id="285" r:id="rId12"/>
    <p:sldId id="269" r:id="rId13"/>
    <p:sldId id="301" r:id="rId14"/>
    <p:sldId id="302" r:id="rId15"/>
    <p:sldId id="303" r:id="rId16"/>
    <p:sldId id="272" r:id="rId17"/>
    <p:sldId id="270" r:id="rId18"/>
    <p:sldId id="280" r:id="rId19"/>
    <p:sldId id="281" r:id="rId20"/>
    <p:sldId id="273" r:id="rId21"/>
    <p:sldId id="275" r:id="rId22"/>
    <p:sldId id="276" r:id="rId23"/>
    <p:sldId id="279" r:id="rId24"/>
    <p:sldId id="304" r:id="rId25"/>
    <p:sldId id="264" r:id="rId26"/>
    <p:sldId id="263" r:id="rId27"/>
    <p:sldId id="265" r:id="rId28"/>
    <p:sldId id="286" r:id="rId29"/>
    <p:sldId id="287" r:id="rId30"/>
    <p:sldId id="291" r:id="rId31"/>
    <p:sldId id="288" r:id="rId32"/>
    <p:sldId id="289" r:id="rId33"/>
    <p:sldId id="290" r:id="rId34"/>
    <p:sldId id="292" r:id="rId35"/>
    <p:sldId id="293" r:id="rId36"/>
    <p:sldId id="294" r:id="rId37"/>
    <p:sldId id="295" r:id="rId38"/>
    <p:sldId id="296" r:id="rId39"/>
    <p:sldId id="297" r:id="rId40"/>
    <p:sldId id="298" r:id="rId41"/>
    <p:sldId id="299" r:id="rId42"/>
    <p:sldId id="300"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5" d="100"/>
          <a:sy n="65" d="100"/>
        </p:scale>
        <p:origin x="-104" y="-1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7C8DEA-0CA7-49D2-85FA-4AAD5BA0F922}" type="doc">
      <dgm:prSet loTypeId="urn:microsoft.com/office/officeart/2005/8/layout/funnel1" loCatId="process" qsTypeId="urn:microsoft.com/office/officeart/2005/8/quickstyle/3d3" qsCatId="3D" csTypeId="urn:microsoft.com/office/officeart/2005/8/colors/accent4_1" csCatId="accent4" phldr="1"/>
      <dgm:spPr/>
      <dgm:t>
        <a:bodyPr/>
        <a:lstStyle/>
        <a:p>
          <a:endParaRPr lang="en-US"/>
        </a:p>
      </dgm:t>
    </dgm:pt>
    <dgm:pt modelId="{D4634817-BE21-4B87-937F-FAB8DD43E5F4}">
      <dgm:prSet phldrT="[Text]"/>
      <dgm:spPr/>
      <dgm:t>
        <a:bodyPr/>
        <a:lstStyle/>
        <a:p>
          <a:r>
            <a:rPr lang="en-US" dirty="0" smtClean="0">
              <a:effectLst>
                <a:outerShdw blurRad="38100" dist="38100" dir="2700000" algn="tl">
                  <a:srgbClr val="000000">
                    <a:alpha val="43137"/>
                  </a:srgbClr>
                </a:outerShdw>
              </a:effectLst>
              <a:latin typeface="Baskerville Old Face" pitchFamily="18" charset="0"/>
            </a:rPr>
            <a:t>Grange</a:t>
          </a:r>
          <a:endParaRPr lang="en-US" dirty="0">
            <a:effectLst>
              <a:outerShdw blurRad="38100" dist="38100" dir="2700000" algn="tl">
                <a:srgbClr val="000000">
                  <a:alpha val="43137"/>
                </a:srgbClr>
              </a:outerShdw>
            </a:effectLst>
            <a:latin typeface="Baskerville Old Face" pitchFamily="18" charset="0"/>
          </a:endParaRPr>
        </a:p>
      </dgm:t>
    </dgm:pt>
    <dgm:pt modelId="{99139AB3-03C8-40C9-A3AC-5BAC59638B92}" type="parTrans" cxnId="{DE512293-A759-410D-A91F-B50CEBBC8F96}">
      <dgm:prSet/>
      <dgm:spPr/>
      <dgm:t>
        <a:bodyPr/>
        <a:lstStyle/>
        <a:p>
          <a:endParaRPr lang="en-US"/>
        </a:p>
      </dgm:t>
    </dgm:pt>
    <dgm:pt modelId="{0094B235-DECB-4CAA-A1BF-64F2865C7A7D}" type="sibTrans" cxnId="{DE512293-A759-410D-A91F-B50CEBBC8F96}">
      <dgm:prSet/>
      <dgm:spPr/>
      <dgm:t>
        <a:bodyPr/>
        <a:lstStyle/>
        <a:p>
          <a:endParaRPr lang="en-US"/>
        </a:p>
      </dgm:t>
    </dgm:pt>
    <dgm:pt modelId="{4E514BB4-0579-4D51-B297-8968FCB508DF}">
      <dgm:prSet phldrT="[Text]"/>
      <dgm:spPr/>
      <dgm:t>
        <a:bodyPr/>
        <a:lstStyle/>
        <a:p>
          <a:r>
            <a:rPr lang="en-US" dirty="0" smtClean="0">
              <a:effectLst>
                <a:outerShdw blurRad="38100" dist="38100" dir="2700000" algn="tl">
                  <a:srgbClr val="000000">
                    <a:alpha val="43137"/>
                  </a:srgbClr>
                </a:outerShdw>
              </a:effectLst>
              <a:latin typeface="Baskerville Old Face" pitchFamily="18" charset="0"/>
            </a:rPr>
            <a:t>Farmers Alliances</a:t>
          </a:r>
          <a:endParaRPr lang="en-US" dirty="0">
            <a:effectLst>
              <a:outerShdw blurRad="38100" dist="38100" dir="2700000" algn="tl">
                <a:srgbClr val="000000">
                  <a:alpha val="43137"/>
                </a:srgbClr>
              </a:outerShdw>
            </a:effectLst>
            <a:latin typeface="Baskerville Old Face" pitchFamily="18" charset="0"/>
          </a:endParaRPr>
        </a:p>
      </dgm:t>
    </dgm:pt>
    <dgm:pt modelId="{B369383B-D471-493D-990F-AC3D4CA8D2BD}" type="parTrans" cxnId="{46814C1D-9E76-4B2A-A12E-CC5E883A81A5}">
      <dgm:prSet/>
      <dgm:spPr/>
      <dgm:t>
        <a:bodyPr/>
        <a:lstStyle/>
        <a:p>
          <a:endParaRPr lang="en-US"/>
        </a:p>
      </dgm:t>
    </dgm:pt>
    <dgm:pt modelId="{749E3470-18B4-4A71-A7F5-656A8C031D2D}" type="sibTrans" cxnId="{46814C1D-9E76-4B2A-A12E-CC5E883A81A5}">
      <dgm:prSet/>
      <dgm:spPr/>
      <dgm:t>
        <a:bodyPr/>
        <a:lstStyle/>
        <a:p>
          <a:endParaRPr lang="en-US"/>
        </a:p>
      </dgm:t>
    </dgm:pt>
    <dgm:pt modelId="{37BE049A-072B-40A5-8B6D-BD847A1E9332}">
      <dgm:prSet phldrT="[Text]"/>
      <dgm:spPr/>
      <dgm:t>
        <a:bodyPr/>
        <a:lstStyle/>
        <a:p>
          <a:r>
            <a:rPr lang="en-US" dirty="0" smtClean="0">
              <a:effectLst>
                <a:outerShdw blurRad="38100" dist="38100" dir="2700000" algn="tl">
                  <a:srgbClr val="000000">
                    <a:alpha val="43137"/>
                  </a:srgbClr>
                </a:outerShdw>
              </a:effectLst>
              <a:latin typeface="Baskerville Old Face" pitchFamily="18" charset="0"/>
            </a:rPr>
            <a:t>Green-back Labor</a:t>
          </a:r>
          <a:endParaRPr lang="en-US" dirty="0">
            <a:effectLst>
              <a:outerShdw blurRad="38100" dist="38100" dir="2700000" algn="tl">
                <a:srgbClr val="000000">
                  <a:alpha val="43137"/>
                </a:srgbClr>
              </a:outerShdw>
            </a:effectLst>
            <a:latin typeface="Baskerville Old Face" pitchFamily="18" charset="0"/>
          </a:endParaRPr>
        </a:p>
      </dgm:t>
    </dgm:pt>
    <dgm:pt modelId="{8EA44B64-53E3-4D08-8CE0-825DE5B3EA3D}" type="parTrans" cxnId="{C794DB53-FB91-4EA0-BE17-64AD86CB3AF8}">
      <dgm:prSet/>
      <dgm:spPr/>
      <dgm:t>
        <a:bodyPr/>
        <a:lstStyle/>
        <a:p>
          <a:endParaRPr lang="en-US"/>
        </a:p>
      </dgm:t>
    </dgm:pt>
    <dgm:pt modelId="{298DA548-D8C2-4427-B82B-C8CD686CBF61}" type="sibTrans" cxnId="{C794DB53-FB91-4EA0-BE17-64AD86CB3AF8}">
      <dgm:prSet/>
      <dgm:spPr/>
      <dgm:t>
        <a:bodyPr/>
        <a:lstStyle/>
        <a:p>
          <a:endParaRPr lang="en-US"/>
        </a:p>
      </dgm:t>
    </dgm:pt>
    <dgm:pt modelId="{6B90A114-D35C-4C05-ADA9-DE8C73676B9A}">
      <dgm:prSet phldrT="[Text]" custT="1"/>
      <dgm:spPr/>
      <dgm:t>
        <a:bodyPr/>
        <a:lstStyle/>
        <a:p>
          <a:r>
            <a:rPr lang="en-US" sz="4800" dirty="0" smtClean="0">
              <a:effectLst/>
              <a:latin typeface="Rockwell"/>
              <a:cs typeface="Rockwell"/>
            </a:rPr>
            <a:t>Populist Party, 1892</a:t>
          </a:r>
          <a:endParaRPr lang="en-US" sz="4800" dirty="0">
            <a:effectLst/>
            <a:latin typeface="Rockwell"/>
            <a:cs typeface="Rockwell"/>
          </a:endParaRPr>
        </a:p>
      </dgm:t>
    </dgm:pt>
    <dgm:pt modelId="{F6DD937A-368F-4BC5-ACFF-A1049AE2392D}" type="parTrans" cxnId="{F7587D35-2EF2-492D-BE37-6EDB1D8CE145}">
      <dgm:prSet/>
      <dgm:spPr/>
      <dgm:t>
        <a:bodyPr/>
        <a:lstStyle/>
        <a:p>
          <a:endParaRPr lang="en-US"/>
        </a:p>
      </dgm:t>
    </dgm:pt>
    <dgm:pt modelId="{E5E1B857-E007-480E-A533-B8A86A0D7873}" type="sibTrans" cxnId="{F7587D35-2EF2-492D-BE37-6EDB1D8CE145}">
      <dgm:prSet/>
      <dgm:spPr/>
      <dgm:t>
        <a:bodyPr/>
        <a:lstStyle/>
        <a:p>
          <a:endParaRPr lang="en-US"/>
        </a:p>
      </dgm:t>
    </dgm:pt>
    <dgm:pt modelId="{44401EAC-6080-4629-9700-EA47207B9ADD}" type="pres">
      <dgm:prSet presAssocID="{6A7C8DEA-0CA7-49D2-85FA-4AAD5BA0F922}" presName="Name0" presStyleCnt="0">
        <dgm:presLayoutVars>
          <dgm:chMax val="4"/>
          <dgm:resizeHandles val="exact"/>
        </dgm:presLayoutVars>
      </dgm:prSet>
      <dgm:spPr/>
      <dgm:t>
        <a:bodyPr/>
        <a:lstStyle/>
        <a:p>
          <a:endParaRPr lang="en-US"/>
        </a:p>
      </dgm:t>
    </dgm:pt>
    <dgm:pt modelId="{BB0A7995-C7D0-4B53-985F-D9C6F9FC7660}" type="pres">
      <dgm:prSet presAssocID="{6A7C8DEA-0CA7-49D2-85FA-4AAD5BA0F922}" presName="ellipse" presStyleLbl="trBgShp" presStyleIdx="0" presStyleCnt="1"/>
      <dgm:spPr/>
    </dgm:pt>
    <dgm:pt modelId="{0A492EE5-5C7E-4BB2-8234-C7B67012E4BC}" type="pres">
      <dgm:prSet presAssocID="{6A7C8DEA-0CA7-49D2-85FA-4AAD5BA0F922}" presName="arrow1" presStyleLbl="fgShp" presStyleIdx="0" presStyleCnt="1"/>
      <dgm:spPr/>
    </dgm:pt>
    <dgm:pt modelId="{DE08D4E2-BCFB-4107-8D73-DDF02A37664D}" type="pres">
      <dgm:prSet presAssocID="{6A7C8DEA-0CA7-49D2-85FA-4AAD5BA0F922}" presName="rectangle" presStyleLbl="revTx" presStyleIdx="0" presStyleCnt="1" custScaleX="154386">
        <dgm:presLayoutVars>
          <dgm:bulletEnabled val="1"/>
        </dgm:presLayoutVars>
      </dgm:prSet>
      <dgm:spPr/>
      <dgm:t>
        <a:bodyPr/>
        <a:lstStyle/>
        <a:p>
          <a:endParaRPr lang="en-US"/>
        </a:p>
      </dgm:t>
    </dgm:pt>
    <dgm:pt modelId="{B47E4A0D-6C20-43BD-8FCB-353FD0CC85B2}" type="pres">
      <dgm:prSet presAssocID="{4E514BB4-0579-4D51-B297-8968FCB508DF}" presName="item1" presStyleLbl="node1" presStyleIdx="0" presStyleCnt="3">
        <dgm:presLayoutVars>
          <dgm:bulletEnabled val="1"/>
        </dgm:presLayoutVars>
      </dgm:prSet>
      <dgm:spPr/>
      <dgm:t>
        <a:bodyPr/>
        <a:lstStyle/>
        <a:p>
          <a:endParaRPr lang="en-US"/>
        </a:p>
      </dgm:t>
    </dgm:pt>
    <dgm:pt modelId="{40A9E6A0-D51A-4BF0-B644-2AE6F6B74402}" type="pres">
      <dgm:prSet presAssocID="{37BE049A-072B-40A5-8B6D-BD847A1E9332}" presName="item2" presStyleLbl="node1" presStyleIdx="1" presStyleCnt="3">
        <dgm:presLayoutVars>
          <dgm:bulletEnabled val="1"/>
        </dgm:presLayoutVars>
      </dgm:prSet>
      <dgm:spPr/>
      <dgm:t>
        <a:bodyPr/>
        <a:lstStyle/>
        <a:p>
          <a:endParaRPr lang="en-US"/>
        </a:p>
      </dgm:t>
    </dgm:pt>
    <dgm:pt modelId="{2552AFE2-A1B8-4A84-BF80-D863CCDEB935}" type="pres">
      <dgm:prSet presAssocID="{6B90A114-D35C-4C05-ADA9-DE8C73676B9A}" presName="item3" presStyleLbl="node1" presStyleIdx="2" presStyleCnt="3" custLinFactNeighborX="27602" custLinFactNeighborY="8505">
        <dgm:presLayoutVars>
          <dgm:bulletEnabled val="1"/>
        </dgm:presLayoutVars>
      </dgm:prSet>
      <dgm:spPr/>
      <dgm:t>
        <a:bodyPr/>
        <a:lstStyle/>
        <a:p>
          <a:endParaRPr lang="en-US"/>
        </a:p>
      </dgm:t>
    </dgm:pt>
    <dgm:pt modelId="{F5404AA2-C414-4EFA-A291-54D50BDC3120}" type="pres">
      <dgm:prSet presAssocID="{6A7C8DEA-0CA7-49D2-85FA-4AAD5BA0F922}" presName="funnel" presStyleLbl="trAlignAcc1" presStyleIdx="0" presStyleCnt="1"/>
      <dgm:spPr/>
    </dgm:pt>
  </dgm:ptLst>
  <dgm:cxnLst>
    <dgm:cxn modelId="{DE512293-A759-410D-A91F-B50CEBBC8F96}" srcId="{6A7C8DEA-0CA7-49D2-85FA-4AAD5BA0F922}" destId="{D4634817-BE21-4B87-937F-FAB8DD43E5F4}" srcOrd="0" destOrd="0" parTransId="{99139AB3-03C8-40C9-A3AC-5BAC59638B92}" sibTransId="{0094B235-DECB-4CAA-A1BF-64F2865C7A7D}"/>
    <dgm:cxn modelId="{5E75AB9C-7BAA-0F4F-A4D3-F8DF55B38742}" type="presOf" srcId="{4E514BB4-0579-4D51-B297-8968FCB508DF}" destId="{40A9E6A0-D51A-4BF0-B644-2AE6F6B74402}" srcOrd="0" destOrd="0" presId="urn:microsoft.com/office/officeart/2005/8/layout/funnel1"/>
    <dgm:cxn modelId="{46814C1D-9E76-4B2A-A12E-CC5E883A81A5}" srcId="{6A7C8DEA-0CA7-49D2-85FA-4AAD5BA0F922}" destId="{4E514BB4-0579-4D51-B297-8968FCB508DF}" srcOrd="1" destOrd="0" parTransId="{B369383B-D471-493D-990F-AC3D4CA8D2BD}" sibTransId="{749E3470-18B4-4A71-A7F5-656A8C031D2D}"/>
    <dgm:cxn modelId="{E8E24BA7-29C5-634D-9F1F-7D5D1EB56E92}" type="presOf" srcId="{6B90A114-D35C-4C05-ADA9-DE8C73676B9A}" destId="{DE08D4E2-BCFB-4107-8D73-DDF02A37664D}" srcOrd="0" destOrd="0" presId="urn:microsoft.com/office/officeart/2005/8/layout/funnel1"/>
    <dgm:cxn modelId="{8FFDED3C-B767-174D-8A1E-D788CCED267B}" type="presOf" srcId="{D4634817-BE21-4B87-937F-FAB8DD43E5F4}" destId="{2552AFE2-A1B8-4A84-BF80-D863CCDEB935}" srcOrd="0" destOrd="0" presId="urn:microsoft.com/office/officeart/2005/8/layout/funnel1"/>
    <dgm:cxn modelId="{C794DB53-FB91-4EA0-BE17-64AD86CB3AF8}" srcId="{6A7C8DEA-0CA7-49D2-85FA-4AAD5BA0F922}" destId="{37BE049A-072B-40A5-8B6D-BD847A1E9332}" srcOrd="2" destOrd="0" parTransId="{8EA44B64-53E3-4D08-8CE0-825DE5B3EA3D}" sibTransId="{298DA548-D8C2-4427-B82B-C8CD686CBF61}"/>
    <dgm:cxn modelId="{0F27307D-AFEE-AA44-A38C-171D0BB078A3}" type="presOf" srcId="{37BE049A-072B-40A5-8B6D-BD847A1E9332}" destId="{B47E4A0D-6C20-43BD-8FCB-353FD0CC85B2}" srcOrd="0" destOrd="0" presId="urn:microsoft.com/office/officeart/2005/8/layout/funnel1"/>
    <dgm:cxn modelId="{AECAD227-0339-5D4F-ABDE-C202B41CFA6F}" type="presOf" srcId="{6A7C8DEA-0CA7-49D2-85FA-4AAD5BA0F922}" destId="{44401EAC-6080-4629-9700-EA47207B9ADD}" srcOrd="0" destOrd="0" presId="urn:microsoft.com/office/officeart/2005/8/layout/funnel1"/>
    <dgm:cxn modelId="{F7587D35-2EF2-492D-BE37-6EDB1D8CE145}" srcId="{6A7C8DEA-0CA7-49D2-85FA-4AAD5BA0F922}" destId="{6B90A114-D35C-4C05-ADA9-DE8C73676B9A}" srcOrd="3" destOrd="0" parTransId="{F6DD937A-368F-4BC5-ACFF-A1049AE2392D}" sibTransId="{E5E1B857-E007-480E-A533-B8A86A0D7873}"/>
    <dgm:cxn modelId="{3EDA85CB-03E4-734F-9C84-7A2BBE1DE11A}" type="presParOf" srcId="{44401EAC-6080-4629-9700-EA47207B9ADD}" destId="{BB0A7995-C7D0-4B53-985F-D9C6F9FC7660}" srcOrd="0" destOrd="0" presId="urn:microsoft.com/office/officeart/2005/8/layout/funnel1"/>
    <dgm:cxn modelId="{9C4ACA7A-CA5B-834D-BBCB-4D1D658D05BE}" type="presParOf" srcId="{44401EAC-6080-4629-9700-EA47207B9ADD}" destId="{0A492EE5-5C7E-4BB2-8234-C7B67012E4BC}" srcOrd="1" destOrd="0" presId="urn:microsoft.com/office/officeart/2005/8/layout/funnel1"/>
    <dgm:cxn modelId="{525EF99C-4A0B-794F-826E-985206EA3882}" type="presParOf" srcId="{44401EAC-6080-4629-9700-EA47207B9ADD}" destId="{DE08D4E2-BCFB-4107-8D73-DDF02A37664D}" srcOrd="2" destOrd="0" presId="urn:microsoft.com/office/officeart/2005/8/layout/funnel1"/>
    <dgm:cxn modelId="{4C6F5E41-27FE-2743-A441-A8E71CD457C0}" type="presParOf" srcId="{44401EAC-6080-4629-9700-EA47207B9ADD}" destId="{B47E4A0D-6C20-43BD-8FCB-353FD0CC85B2}" srcOrd="3" destOrd="0" presId="urn:microsoft.com/office/officeart/2005/8/layout/funnel1"/>
    <dgm:cxn modelId="{FFEFFB6D-E2DD-8747-9F99-A75A2213C2FF}" type="presParOf" srcId="{44401EAC-6080-4629-9700-EA47207B9ADD}" destId="{40A9E6A0-D51A-4BF0-B644-2AE6F6B74402}" srcOrd="4" destOrd="0" presId="urn:microsoft.com/office/officeart/2005/8/layout/funnel1"/>
    <dgm:cxn modelId="{A9264D2B-C4FF-DD43-880D-562FC7F8FB0C}" type="presParOf" srcId="{44401EAC-6080-4629-9700-EA47207B9ADD}" destId="{2552AFE2-A1B8-4A84-BF80-D863CCDEB935}" srcOrd="5" destOrd="0" presId="urn:microsoft.com/office/officeart/2005/8/layout/funnel1"/>
    <dgm:cxn modelId="{0A86CB12-4342-704D-A74F-157A4600ED45}" type="presParOf" srcId="{44401EAC-6080-4629-9700-EA47207B9ADD}" destId="{F5404AA2-C414-4EFA-A291-54D50BDC3120}"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0A7995-C7D0-4B53-985F-D9C6F9FC7660}">
      <dsp:nvSpPr>
        <dsp:cNvPr id="0" name=""/>
        <dsp:cNvSpPr/>
      </dsp:nvSpPr>
      <dsp:spPr>
        <a:xfrm>
          <a:off x="2230183" y="235267"/>
          <a:ext cx="4669155" cy="1621536"/>
        </a:xfrm>
        <a:prstGeom prst="ellipse">
          <a:avLst/>
        </a:prstGeom>
        <a:solidFill>
          <a:schemeClr val="accent4">
            <a:tint val="50000"/>
            <a:alpha val="4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0A492EE5-5C7E-4BB2-8234-C7B67012E4BC}">
      <dsp:nvSpPr>
        <dsp:cNvPr id="0" name=""/>
        <dsp:cNvSpPr/>
      </dsp:nvSpPr>
      <dsp:spPr>
        <a:xfrm>
          <a:off x="4119562" y="4205859"/>
          <a:ext cx="904875" cy="579120"/>
        </a:xfrm>
        <a:prstGeom prst="downArrow">
          <a:avLst/>
        </a:prstGeom>
        <a:solidFill>
          <a:schemeClr val="accent4">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E08D4E2-BCFB-4107-8D73-DDF02A37664D}">
      <dsp:nvSpPr>
        <dsp:cNvPr id="0" name=""/>
        <dsp:cNvSpPr/>
      </dsp:nvSpPr>
      <dsp:spPr>
        <a:xfrm>
          <a:off x="1219199" y="4669155"/>
          <a:ext cx="6705601" cy="108585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41376" tIns="341376" rIns="341376" bIns="341376" numCol="1" spcCol="1270" anchor="ctr" anchorCtr="0">
          <a:noAutofit/>
        </a:bodyPr>
        <a:lstStyle/>
        <a:p>
          <a:pPr lvl="0" algn="ctr" defTabSz="2133600">
            <a:lnSpc>
              <a:spcPct val="90000"/>
            </a:lnSpc>
            <a:spcBef>
              <a:spcPct val="0"/>
            </a:spcBef>
            <a:spcAft>
              <a:spcPct val="35000"/>
            </a:spcAft>
          </a:pPr>
          <a:r>
            <a:rPr lang="en-US" sz="4800" kern="1200" dirty="0" smtClean="0">
              <a:effectLst/>
              <a:latin typeface="Rockwell"/>
              <a:cs typeface="Rockwell"/>
            </a:rPr>
            <a:t>Populist Party, 1892</a:t>
          </a:r>
          <a:endParaRPr lang="en-US" sz="4800" kern="1200" dirty="0">
            <a:effectLst/>
            <a:latin typeface="Rockwell"/>
            <a:cs typeface="Rockwell"/>
          </a:endParaRPr>
        </a:p>
      </dsp:txBody>
      <dsp:txXfrm>
        <a:off x="1219199" y="4669155"/>
        <a:ext cx="6705601" cy="1085850"/>
      </dsp:txXfrm>
    </dsp:sp>
    <dsp:sp modelId="{B47E4A0D-6C20-43BD-8FCB-353FD0CC85B2}">
      <dsp:nvSpPr>
        <dsp:cNvPr id="0" name=""/>
        <dsp:cNvSpPr/>
      </dsp:nvSpPr>
      <dsp:spPr>
        <a:xfrm>
          <a:off x="3927728" y="1982038"/>
          <a:ext cx="1628775" cy="1628775"/>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effectLst>
                <a:outerShdw blurRad="38100" dist="38100" dir="2700000" algn="tl">
                  <a:srgbClr val="000000">
                    <a:alpha val="43137"/>
                  </a:srgbClr>
                </a:outerShdw>
              </a:effectLst>
              <a:latin typeface="Baskerville Old Face" pitchFamily="18" charset="0"/>
            </a:rPr>
            <a:t>Green-back Labor</a:t>
          </a:r>
          <a:endParaRPr lang="en-US" sz="2400" kern="1200" dirty="0">
            <a:effectLst>
              <a:outerShdw blurRad="38100" dist="38100" dir="2700000" algn="tl">
                <a:srgbClr val="000000">
                  <a:alpha val="43137"/>
                </a:srgbClr>
              </a:outerShdw>
            </a:effectLst>
            <a:latin typeface="Baskerville Old Face" pitchFamily="18" charset="0"/>
          </a:endParaRPr>
        </a:p>
      </dsp:txBody>
      <dsp:txXfrm>
        <a:off x="4166257" y="2220567"/>
        <a:ext cx="1151717" cy="1151717"/>
      </dsp:txXfrm>
    </dsp:sp>
    <dsp:sp modelId="{40A9E6A0-D51A-4BF0-B644-2AE6F6B74402}">
      <dsp:nvSpPr>
        <dsp:cNvPr id="0" name=""/>
        <dsp:cNvSpPr/>
      </dsp:nvSpPr>
      <dsp:spPr>
        <a:xfrm>
          <a:off x="2762249" y="760094"/>
          <a:ext cx="1628775" cy="1628775"/>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effectLst>
                <a:outerShdw blurRad="38100" dist="38100" dir="2700000" algn="tl">
                  <a:srgbClr val="000000">
                    <a:alpha val="43137"/>
                  </a:srgbClr>
                </a:outerShdw>
              </a:effectLst>
              <a:latin typeface="Baskerville Old Face" pitchFamily="18" charset="0"/>
            </a:rPr>
            <a:t>Farmers Alliances</a:t>
          </a:r>
          <a:endParaRPr lang="en-US" sz="2400" kern="1200" dirty="0">
            <a:effectLst>
              <a:outerShdw blurRad="38100" dist="38100" dir="2700000" algn="tl">
                <a:srgbClr val="000000">
                  <a:alpha val="43137"/>
                </a:srgbClr>
              </a:outerShdw>
            </a:effectLst>
            <a:latin typeface="Baskerville Old Face" pitchFamily="18" charset="0"/>
          </a:endParaRPr>
        </a:p>
      </dsp:txBody>
      <dsp:txXfrm>
        <a:off x="3000778" y="998623"/>
        <a:ext cx="1151717" cy="1151717"/>
      </dsp:txXfrm>
    </dsp:sp>
    <dsp:sp modelId="{2552AFE2-A1B8-4A84-BF80-D863CCDEB935}">
      <dsp:nvSpPr>
        <dsp:cNvPr id="0" name=""/>
        <dsp:cNvSpPr/>
      </dsp:nvSpPr>
      <dsp:spPr>
        <a:xfrm>
          <a:off x="4876794" y="504820"/>
          <a:ext cx="1628775" cy="1628775"/>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effectLst>
                <a:outerShdw blurRad="38100" dist="38100" dir="2700000" algn="tl">
                  <a:srgbClr val="000000">
                    <a:alpha val="43137"/>
                  </a:srgbClr>
                </a:outerShdw>
              </a:effectLst>
              <a:latin typeface="Baskerville Old Face" pitchFamily="18" charset="0"/>
            </a:rPr>
            <a:t>Grange</a:t>
          </a:r>
          <a:endParaRPr lang="en-US" sz="2400" kern="1200" dirty="0">
            <a:effectLst>
              <a:outerShdw blurRad="38100" dist="38100" dir="2700000" algn="tl">
                <a:srgbClr val="000000">
                  <a:alpha val="43137"/>
                </a:srgbClr>
              </a:outerShdw>
            </a:effectLst>
            <a:latin typeface="Baskerville Old Face" pitchFamily="18" charset="0"/>
          </a:endParaRPr>
        </a:p>
      </dsp:txBody>
      <dsp:txXfrm>
        <a:off x="5115323" y="743349"/>
        <a:ext cx="1151717" cy="1151717"/>
      </dsp:txXfrm>
    </dsp:sp>
    <dsp:sp modelId="{F5404AA2-C414-4EFA-A291-54D50BDC3120}">
      <dsp:nvSpPr>
        <dsp:cNvPr id="0" name=""/>
        <dsp:cNvSpPr/>
      </dsp:nvSpPr>
      <dsp:spPr>
        <a:xfrm>
          <a:off x="2038349" y="36194"/>
          <a:ext cx="5067300" cy="4053840"/>
        </a:xfrm>
        <a:prstGeom prst="funnel">
          <a:avLst/>
        </a:prstGeom>
        <a:solidFill>
          <a:schemeClr val="accent4">
            <a:alpha val="40000"/>
            <a:tint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A3D2CD-1BC3-FF4B-AD18-36DD733FD361}" type="datetimeFigureOut">
              <a:rPr lang="en-US" smtClean="0"/>
              <a:t>1/18/19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8D84E-5CF2-2F42-AA14-B0A5A6488835}" type="slidenum">
              <a:rPr lang="en-US" smtClean="0"/>
              <a:t>‹#›</a:t>
            </a:fld>
            <a:endParaRPr lang="en-US"/>
          </a:p>
        </p:txBody>
      </p:sp>
    </p:spTree>
    <p:extLst>
      <p:ext uri="{BB962C8B-B14F-4D97-AF65-F5344CB8AC3E}">
        <p14:creationId xmlns:p14="http://schemas.microsoft.com/office/powerpoint/2010/main" val="19912670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8D84E-5CF2-2F42-AA14-B0A5A6488835}" type="slidenum">
              <a:rPr lang="en-US" smtClean="0"/>
              <a:t>2</a:t>
            </a:fld>
            <a:endParaRPr lang="en-US"/>
          </a:p>
        </p:txBody>
      </p:sp>
    </p:spTree>
    <p:extLst>
      <p:ext uri="{BB962C8B-B14F-4D97-AF65-F5344CB8AC3E}">
        <p14:creationId xmlns:p14="http://schemas.microsoft.com/office/powerpoint/2010/main" val="1659761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sz="2000" dirty="0" smtClean="0">
                <a:effectLst/>
                <a:latin typeface="Arial" charset="0"/>
              </a:rPr>
              <a:t>Omaha Platform (July 4, 1892)</a:t>
            </a:r>
          </a:p>
          <a:p>
            <a:pPr lvl="1">
              <a:lnSpc>
                <a:spcPct val="80000"/>
              </a:lnSpc>
            </a:pPr>
            <a:r>
              <a:rPr lang="en-US" sz="1800" dirty="0" smtClean="0">
                <a:effectLst/>
                <a:latin typeface="Arial" charset="0"/>
              </a:rPr>
              <a:t>Coinage of silver</a:t>
            </a:r>
          </a:p>
          <a:p>
            <a:pPr lvl="1">
              <a:lnSpc>
                <a:spcPct val="80000"/>
              </a:lnSpc>
            </a:pPr>
            <a:r>
              <a:rPr lang="en-US" sz="1800" dirty="0" smtClean="0">
                <a:effectLst/>
                <a:latin typeface="Arial" charset="0"/>
              </a:rPr>
              <a:t>Direct election of Senators</a:t>
            </a:r>
          </a:p>
          <a:p>
            <a:pPr lvl="1">
              <a:lnSpc>
                <a:spcPct val="80000"/>
              </a:lnSpc>
            </a:pPr>
            <a:r>
              <a:rPr lang="en-US" sz="1800" dirty="0" smtClean="0">
                <a:effectLst/>
                <a:latin typeface="Arial" charset="0"/>
              </a:rPr>
              <a:t>Graduated income tax</a:t>
            </a:r>
          </a:p>
          <a:p>
            <a:pPr lvl="1">
              <a:lnSpc>
                <a:spcPct val="80000"/>
              </a:lnSpc>
            </a:pPr>
            <a:r>
              <a:rPr lang="en-US" sz="1800" dirty="0" smtClean="0">
                <a:effectLst/>
                <a:latin typeface="Arial" charset="0"/>
              </a:rPr>
              <a:t>State laws through referendums/initiatives</a:t>
            </a:r>
          </a:p>
          <a:p>
            <a:pPr lvl="1">
              <a:lnSpc>
                <a:spcPct val="80000"/>
              </a:lnSpc>
            </a:pPr>
            <a:r>
              <a:rPr lang="en-US" sz="1800" dirty="0" smtClean="0">
                <a:effectLst/>
                <a:latin typeface="Arial" charset="0"/>
              </a:rPr>
              <a:t>Government regulation/ownership of infrastructure</a:t>
            </a:r>
          </a:p>
          <a:p>
            <a:pPr lvl="1">
              <a:lnSpc>
                <a:spcPct val="80000"/>
              </a:lnSpc>
            </a:pPr>
            <a:r>
              <a:rPr lang="en-US" sz="1800" dirty="0" smtClean="0">
                <a:effectLst/>
                <a:latin typeface="Arial" charset="0"/>
              </a:rPr>
              <a:t>8-hour workday</a:t>
            </a:r>
          </a:p>
          <a:p>
            <a:pPr lvl="1">
              <a:lnSpc>
                <a:spcPct val="80000"/>
              </a:lnSpc>
            </a:pPr>
            <a:r>
              <a:rPr lang="en-US" sz="1800" dirty="0" smtClean="0">
                <a:effectLst/>
                <a:latin typeface="Arial" charset="0"/>
              </a:rPr>
              <a:t>Abolition of national banks</a:t>
            </a:r>
          </a:p>
          <a:p>
            <a:pPr lvl="1">
              <a:lnSpc>
                <a:spcPct val="80000"/>
              </a:lnSpc>
            </a:pPr>
            <a:r>
              <a:rPr lang="en-US" sz="1800" dirty="0" smtClean="0">
                <a:effectLst/>
                <a:latin typeface="Arial" charset="0"/>
              </a:rPr>
              <a:t>Civil service reform</a:t>
            </a:r>
          </a:p>
          <a:p>
            <a:endParaRPr lang="en-US" dirty="0"/>
          </a:p>
        </p:txBody>
      </p:sp>
      <p:sp>
        <p:nvSpPr>
          <p:cNvPr id="4" name="Slide Number Placeholder 3"/>
          <p:cNvSpPr>
            <a:spLocks noGrp="1"/>
          </p:cNvSpPr>
          <p:nvPr>
            <p:ph type="sldNum" sz="quarter" idx="10"/>
          </p:nvPr>
        </p:nvSpPr>
        <p:spPr/>
        <p:txBody>
          <a:bodyPr/>
          <a:lstStyle/>
          <a:p>
            <a:fld id="{1C6205AE-81D5-F14D-926D-77A041E11C48}" type="slidenum">
              <a:rPr lang="en-US" smtClean="0"/>
              <a:t>31</a:t>
            </a:fld>
            <a:endParaRPr lang="en-US"/>
          </a:p>
        </p:txBody>
      </p:sp>
    </p:spTree>
    <p:extLst>
      <p:ext uri="{BB962C8B-B14F-4D97-AF65-F5344CB8AC3E}">
        <p14:creationId xmlns:p14="http://schemas.microsoft.com/office/powerpoint/2010/main" val="2558460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2A3F12-7C23-4B4E-8D26-6FCD9946AB61}" type="slidenum">
              <a:rPr lang="en-US" smtClean="0"/>
              <a:pPr/>
              <a:t>32</a:t>
            </a:fld>
            <a:endParaRPr lang="en-US"/>
          </a:p>
        </p:txBody>
      </p:sp>
    </p:spTree>
    <p:extLst>
      <p:ext uri="{BB962C8B-B14F-4D97-AF65-F5344CB8AC3E}">
        <p14:creationId xmlns:p14="http://schemas.microsoft.com/office/powerpoint/2010/main" val="796207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mp; Bullets">
    <p:spTree>
      <p:nvGrpSpPr>
        <p:cNvPr id="1" name="Shape 17"/>
        <p:cNvGrpSpPr/>
        <p:nvPr/>
      </p:nvGrpSpPr>
      <p:grpSpPr>
        <a:xfrm>
          <a:off x="0" y="0"/>
          <a:ext cx="0" cy="0"/>
          <a:chOff x="0" y="0"/>
          <a:chExt cx="0" cy="0"/>
        </a:xfrm>
      </p:grpSpPr>
      <p:sp>
        <p:nvSpPr>
          <p:cNvPr id="18" name="Shape 18"/>
          <p:cNvSpPr txBox="1">
            <a:spLocks noGrp="1"/>
          </p:cNvSpPr>
          <p:nvPr>
            <p:ph type="body" idx="1"/>
          </p:nvPr>
        </p:nvSpPr>
        <p:spPr>
          <a:xfrm>
            <a:off x="473274" y="928688"/>
            <a:ext cx="8197453" cy="377061"/>
          </a:xfrm>
          <a:prstGeom prst="rect">
            <a:avLst/>
          </a:prstGeom>
          <a:noFill/>
          <a:ln>
            <a:noFill/>
          </a:ln>
        </p:spPr>
        <p:txBody>
          <a:bodyPr wrap="square" lIns="64281" tIns="64281" rIns="64281" bIns="64281" anchor="t" anchorCtr="0"/>
          <a:lstStyle>
            <a:lvl1pPr marL="0" marR="0" lvl="0" indent="0" algn="ctr" rtl="0">
              <a:lnSpc>
                <a:spcPct val="100000"/>
              </a:lnSpc>
              <a:spcBef>
                <a:spcPts val="0"/>
              </a:spcBef>
              <a:spcAft>
                <a:spcPts val="0"/>
              </a:spcAft>
              <a:buClr>
                <a:srgbClr val="5B5854"/>
              </a:buClr>
              <a:buSzPts val="1875"/>
              <a:buFont typeface="Carme"/>
              <a:buNone/>
              <a:defRPr sz="1800" b="0" i="0" u="none" strike="noStrike" cap="none">
                <a:solidFill>
                  <a:srgbClr val="5B5854"/>
                </a:solidFill>
                <a:latin typeface="Carme"/>
                <a:ea typeface="Carme"/>
                <a:cs typeface="Carme"/>
                <a:sym typeface="Carme"/>
              </a:defRPr>
            </a:lvl1pPr>
            <a:lvl2pPr marL="507060" marR="0" lvl="1" indent="-155466" algn="l" rtl="0">
              <a:lnSpc>
                <a:spcPct val="100000"/>
              </a:lnSpc>
              <a:spcBef>
                <a:spcPts val="703"/>
              </a:spcBef>
              <a:spcAft>
                <a:spcPts val="0"/>
              </a:spcAft>
              <a:buClr>
                <a:srgbClr val="9A958E"/>
              </a:buClr>
              <a:buSzPts val="1875"/>
              <a:buFont typeface="Avenir"/>
              <a:buChar char="•"/>
              <a:defRPr sz="1800" b="0" i="0" u="none" strike="noStrike" cap="none">
                <a:solidFill>
                  <a:srgbClr val="8F5E3A"/>
                </a:solidFill>
                <a:latin typeface="Avenir"/>
                <a:ea typeface="Avenir"/>
                <a:cs typeface="Avenir"/>
                <a:sym typeface="Avenir"/>
              </a:defRPr>
            </a:lvl2pPr>
            <a:lvl3pPr marL="774941" marR="0" lvl="2" indent="-155466" algn="l" rtl="0">
              <a:lnSpc>
                <a:spcPct val="100000"/>
              </a:lnSpc>
              <a:spcBef>
                <a:spcPts val="703"/>
              </a:spcBef>
              <a:spcAft>
                <a:spcPts val="0"/>
              </a:spcAft>
              <a:buClr>
                <a:srgbClr val="9A958E"/>
              </a:buClr>
              <a:buSzPts val="1875"/>
              <a:buFont typeface="Avenir"/>
              <a:buChar char="•"/>
              <a:defRPr sz="1800" b="0" i="0" u="none" strike="noStrike" cap="none">
                <a:solidFill>
                  <a:srgbClr val="8F5E3A"/>
                </a:solidFill>
                <a:latin typeface="Avenir"/>
                <a:ea typeface="Avenir"/>
                <a:cs typeface="Avenir"/>
                <a:sym typeface="Avenir"/>
              </a:defRPr>
            </a:lvl3pPr>
            <a:lvl4pPr marL="1042822" marR="0" lvl="3" indent="-155466" algn="l" rtl="0">
              <a:lnSpc>
                <a:spcPct val="100000"/>
              </a:lnSpc>
              <a:spcBef>
                <a:spcPts val="703"/>
              </a:spcBef>
              <a:spcAft>
                <a:spcPts val="0"/>
              </a:spcAft>
              <a:buClr>
                <a:srgbClr val="9A958E"/>
              </a:buClr>
              <a:buSzPts val="1875"/>
              <a:buFont typeface="Avenir"/>
              <a:buChar char="•"/>
              <a:defRPr sz="1800" b="0" i="0" u="none" strike="noStrike" cap="none">
                <a:solidFill>
                  <a:srgbClr val="8F5E3A"/>
                </a:solidFill>
                <a:latin typeface="Avenir"/>
                <a:ea typeface="Avenir"/>
                <a:cs typeface="Avenir"/>
                <a:sym typeface="Avenir"/>
              </a:defRPr>
            </a:lvl4pPr>
            <a:lvl5pPr marL="1310704" marR="0" lvl="4" indent="-155466" algn="l" rtl="0">
              <a:lnSpc>
                <a:spcPct val="100000"/>
              </a:lnSpc>
              <a:spcBef>
                <a:spcPts val="703"/>
              </a:spcBef>
              <a:spcAft>
                <a:spcPts val="0"/>
              </a:spcAft>
              <a:buClr>
                <a:srgbClr val="9A958E"/>
              </a:buClr>
              <a:buSzPts val="1875"/>
              <a:buFont typeface="Avenir"/>
              <a:buChar char="•"/>
              <a:defRPr sz="1800" b="0" i="0" u="none" strike="noStrike" cap="none">
                <a:solidFill>
                  <a:srgbClr val="8F5E3A"/>
                </a:solidFill>
                <a:latin typeface="Avenir"/>
                <a:ea typeface="Avenir"/>
                <a:cs typeface="Avenir"/>
                <a:sym typeface="Avenir"/>
              </a:defRPr>
            </a:lvl5pPr>
            <a:lvl6pPr marL="1578585" marR="0" lvl="5" indent="-155466" algn="l" rtl="0">
              <a:lnSpc>
                <a:spcPct val="100000"/>
              </a:lnSpc>
              <a:spcBef>
                <a:spcPts val="703"/>
              </a:spcBef>
              <a:spcAft>
                <a:spcPts val="0"/>
              </a:spcAft>
              <a:buClr>
                <a:srgbClr val="9A958E"/>
              </a:buClr>
              <a:buSzPts val="1875"/>
              <a:buFont typeface="Avenir"/>
              <a:buChar char="•"/>
              <a:defRPr sz="1800" b="0" i="0" u="none" strike="noStrike" cap="none">
                <a:solidFill>
                  <a:srgbClr val="8F5E3A"/>
                </a:solidFill>
                <a:latin typeface="Avenir"/>
                <a:ea typeface="Avenir"/>
                <a:cs typeface="Avenir"/>
                <a:sym typeface="Avenir"/>
              </a:defRPr>
            </a:lvl6pPr>
            <a:lvl7pPr marL="1846466" marR="0" lvl="6" indent="-155466" algn="l" rtl="0">
              <a:lnSpc>
                <a:spcPct val="100000"/>
              </a:lnSpc>
              <a:spcBef>
                <a:spcPts val="703"/>
              </a:spcBef>
              <a:spcAft>
                <a:spcPts val="0"/>
              </a:spcAft>
              <a:buClr>
                <a:srgbClr val="9A958E"/>
              </a:buClr>
              <a:buSzPts val="1875"/>
              <a:buFont typeface="Avenir"/>
              <a:buChar char="•"/>
              <a:defRPr sz="1800" b="0" i="0" u="none" strike="noStrike" cap="none">
                <a:solidFill>
                  <a:srgbClr val="8F5E3A"/>
                </a:solidFill>
                <a:latin typeface="Avenir"/>
                <a:ea typeface="Avenir"/>
                <a:cs typeface="Avenir"/>
                <a:sym typeface="Avenir"/>
              </a:defRPr>
            </a:lvl7pPr>
            <a:lvl8pPr marL="2114347" marR="0" lvl="7" indent="-155466" algn="l" rtl="0">
              <a:lnSpc>
                <a:spcPct val="100000"/>
              </a:lnSpc>
              <a:spcBef>
                <a:spcPts val="703"/>
              </a:spcBef>
              <a:spcAft>
                <a:spcPts val="0"/>
              </a:spcAft>
              <a:buClr>
                <a:srgbClr val="9A958E"/>
              </a:buClr>
              <a:buSzPts val="1875"/>
              <a:buFont typeface="Avenir"/>
              <a:buChar char="•"/>
              <a:defRPr sz="1800" b="0" i="0" u="none" strike="noStrike" cap="none">
                <a:solidFill>
                  <a:srgbClr val="8F5E3A"/>
                </a:solidFill>
                <a:latin typeface="Avenir"/>
                <a:ea typeface="Avenir"/>
                <a:cs typeface="Avenir"/>
                <a:sym typeface="Avenir"/>
              </a:defRPr>
            </a:lvl8pPr>
            <a:lvl9pPr marL="2382228" marR="0" lvl="8" indent="-155466" algn="l" rtl="0">
              <a:lnSpc>
                <a:spcPct val="100000"/>
              </a:lnSpc>
              <a:spcBef>
                <a:spcPts val="703"/>
              </a:spcBef>
              <a:spcAft>
                <a:spcPts val="0"/>
              </a:spcAft>
              <a:buClr>
                <a:srgbClr val="9A958E"/>
              </a:buClr>
              <a:buSzPts val="1875"/>
              <a:buFont typeface="Avenir"/>
              <a:buChar char="•"/>
              <a:defRPr sz="1800" b="0" i="0" u="none" strike="noStrike" cap="none">
                <a:solidFill>
                  <a:srgbClr val="8F5E3A"/>
                </a:solidFill>
                <a:latin typeface="Avenir"/>
                <a:ea typeface="Avenir"/>
                <a:cs typeface="Avenir"/>
                <a:sym typeface="Avenir"/>
              </a:defRPr>
            </a:lvl9pPr>
          </a:lstStyle>
          <a:p>
            <a:endParaRPr/>
          </a:p>
        </p:txBody>
      </p:sp>
      <p:sp>
        <p:nvSpPr>
          <p:cNvPr id="19" name="Shape 19"/>
          <p:cNvSpPr txBox="1">
            <a:spLocks noGrp="1"/>
          </p:cNvSpPr>
          <p:nvPr>
            <p:ph type="title"/>
          </p:nvPr>
        </p:nvSpPr>
        <p:spPr>
          <a:xfrm>
            <a:off x="473274" y="410765"/>
            <a:ext cx="8197453" cy="526852"/>
          </a:xfrm>
          <a:prstGeom prst="rect">
            <a:avLst/>
          </a:prstGeom>
          <a:noFill/>
          <a:ln>
            <a:noFill/>
          </a:ln>
        </p:spPr>
        <p:txBody>
          <a:bodyPr wrap="square" lIns="64281" tIns="64281" rIns="64281" bIns="64281" anchor="t" anchorCtr="0"/>
          <a:lstStyle>
            <a:lvl1pPr marL="0" marR="0" lvl="0" indent="0" algn="ctr" rtl="0">
              <a:lnSpc>
                <a:spcPct val="100000"/>
              </a:lnSpc>
              <a:spcBef>
                <a:spcPts val="0"/>
              </a:spcBef>
              <a:spcAft>
                <a:spcPts val="0"/>
              </a:spcAft>
              <a:buClr>
                <a:srgbClr val="5B5854"/>
              </a:buClr>
              <a:buSzPts val="1400"/>
              <a:buFont typeface="Carme"/>
              <a:buNone/>
              <a:defRPr sz="2800" b="0" i="0" u="none" strike="noStrike" cap="none">
                <a:solidFill>
                  <a:srgbClr val="5B5854"/>
                </a:solidFill>
                <a:latin typeface="Carme"/>
                <a:ea typeface="Carme"/>
                <a:cs typeface="Carme"/>
                <a:sym typeface="Carme"/>
              </a:defRPr>
            </a:lvl1pPr>
            <a:lvl2pPr marL="0" marR="0" lvl="1" indent="160729" algn="ctr" rtl="0">
              <a:lnSpc>
                <a:spcPct val="100000"/>
              </a:lnSpc>
              <a:spcBef>
                <a:spcPts val="0"/>
              </a:spcBef>
              <a:spcAft>
                <a:spcPts val="0"/>
              </a:spcAft>
              <a:buClr>
                <a:srgbClr val="5B5854"/>
              </a:buClr>
              <a:buSzPts val="1400"/>
              <a:buFont typeface="Carme"/>
              <a:buNone/>
              <a:defRPr sz="2800" b="0" i="0" u="none" strike="noStrike" cap="none">
                <a:solidFill>
                  <a:srgbClr val="5B5854"/>
                </a:solidFill>
                <a:latin typeface="Carme"/>
                <a:ea typeface="Carme"/>
                <a:cs typeface="Carme"/>
                <a:sym typeface="Carme"/>
              </a:defRPr>
            </a:lvl2pPr>
            <a:lvl3pPr marL="0" marR="0" lvl="2" indent="321457" algn="ctr" rtl="0">
              <a:lnSpc>
                <a:spcPct val="100000"/>
              </a:lnSpc>
              <a:spcBef>
                <a:spcPts val="0"/>
              </a:spcBef>
              <a:spcAft>
                <a:spcPts val="0"/>
              </a:spcAft>
              <a:buClr>
                <a:srgbClr val="5B5854"/>
              </a:buClr>
              <a:buSzPts val="1400"/>
              <a:buFont typeface="Carme"/>
              <a:buNone/>
              <a:defRPr sz="2800" b="0" i="0" u="none" strike="noStrike" cap="none">
                <a:solidFill>
                  <a:srgbClr val="5B5854"/>
                </a:solidFill>
                <a:latin typeface="Carme"/>
                <a:ea typeface="Carme"/>
                <a:cs typeface="Carme"/>
                <a:sym typeface="Carme"/>
              </a:defRPr>
            </a:lvl3pPr>
            <a:lvl4pPr marL="0" marR="0" lvl="3" indent="482186" algn="ctr" rtl="0">
              <a:lnSpc>
                <a:spcPct val="100000"/>
              </a:lnSpc>
              <a:spcBef>
                <a:spcPts val="0"/>
              </a:spcBef>
              <a:spcAft>
                <a:spcPts val="0"/>
              </a:spcAft>
              <a:buClr>
                <a:srgbClr val="5B5854"/>
              </a:buClr>
              <a:buSzPts val="1400"/>
              <a:buFont typeface="Carme"/>
              <a:buNone/>
              <a:defRPr sz="2800" b="0" i="0" u="none" strike="noStrike" cap="none">
                <a:solidFill>
                  <a:srgbClr val="5B5854"/>
                </a:solidFill>
                <a:latin typeface="Carme"/>
                <a:ea typeface="Carme"/>
                <a:cs typeface="Carme"/>
                <a:sym typeface="Carme"/>
              </a:defRPr>
            </a:lvl4pPr>
            <a:lvl5pPr marL="0" marR="0" lvl="4" indent="642915" algn="ctr" rtl="0">
              <a:lnSpc>
                <a:spcPct val="100000"/>
              </a:lnSpc>
              <a:spcBef>
                <a:spcPts val="0"/>
              </a:spcBef>
              <a:spcAft>
                <a:spcPts val="0"/>
              </a:spcAft>
              <a:buClr>
                <a:srgbClr val="5B5854"/>
              </a:buClr>
              <a:buSzPts val="1400"/>
              <a:buFont typeface="Carme"/>
              <a:buNone/>
              <a:defRPr sz="2800" b="0" i="0" u="none" strike="noStrike" cap="none">
                <a:solidFill>
                  <a:srgbClr val="5B5854"/>
                </a:solidFill>
                <a:latin typeface="Carme"/>
                <a:ea typeface="Carme"/>
                <a:cs typeface="Carme"/>
                <a:sym typeface="Carme"/>
              </a:defRPr>
            </a:lvl5pPr>
            <a:lvl6pPr marL="0" marR="0" lvl="5" indent="803643" algn="ctr" rtl="0">
              <a:lnSpc>
                <a:spcPct val="100000"/>
              </a:lnSpc>
              <a:spcBef>
                <a:spcPts val="0"/>
              </a:spcBef>
              <a:spcAft>
                <a:spcPts val="0"/>
              </a:spcAft>
              <a:buClr>
                <a:srgbClr val="5B5854"/>
              </a:buClr>
              <a:buSzPts val="1400"/>
              <a:buFont typeface="Carme"/>
              <a:buNone/>
              <a:defRPr sz="2800" b="0" i="0" u="none" strike="noStrike" cap="none">
                <a:solidFill>
                  <a:srgbClr val="5B5854"/>
                </a:solidFill>
                <a:latin typeface="Carme"/>
                <a:ea typeface="Carme"/>
                <a:cs typeface="Carme"/>
                <a:sym typeface="Carme"/>
              </a:defRPr>
            </a:lvl6pPr>
            <a:lvl7pPr marL="0" marR="0" lvl="6" indent="964372" algn="ctr" rtl="0">
              <a:lnSpc>
                <a:spcPct val="100000"/>
              </a:lnSpc>
              <a:spcBef>
                <a:spcPts val="0"/>
              </a:spcBef>
              <a:spcAft>
                <a:spcPts val="0"/>
              </a:spcAft>
              <a:buClr>
                <a:srgbClr val="5B5854"/>
              </a:buClr>
              <a:buSzPts val="1400"/>
              <a:buFont typeface="Carme"/>
              <a:buNone/>
              <a:defRPr sz="2800" b="0" i="0" u="none" strike="noStrike" cap="none">
                <a:solidFill>
                  <a:srgbClr val="5B5854"/>
                </a:solidFill>
                <a:latin typeface="Carme"/>
                <a:ea typeface="Carme"/>
                <a:cs typeface="Carme"/>
                <a:sym typeface="Carme"/>
              </a:defRPr>
            </a:lvl7pPr>
            <a:lvl8pPr marL="0" marR="0" lvl="7" indent="1125101" algn="ctr" rtl="0">
              <a:lnSpc>
                <a:spcPct val="100000"/>
              </a:lnSpc>
              <a:spcBef>
                <a:spcPts val="0"/>
              </a:spcBef>
              <a:spcAft>
                <a:spcPts val="0"/>
              </a:spcAft>
              <a:buClr>
                <a:srgbClr val="5B5854"/>
              </a:buClr>
              <a:buSzPts val="1400"/>
              <a:buFont typeface="Carme"/>
              <a:buNone/>
              <a:defRPr sz="2800" b="0" i="0" u="none" strike="noStrike" cap="none">
                <a:solidFill>
                  <a:srgbClr val="5B5854"/>
                </a:solidFill>
                <a:latin typeface="Carme"/>
                <a:ea typeface="Carme"/>
                <a:cs typeface="Carme"/>
                <a:sym typeface="Carme"/>
              </a:defRPr>
            </a:lvl8pPr>
            <a:lvl9pPr marL="0" marR="0" lvl="8" indent="1285829" algn="ctr" rtl="0">
              <a:lnSpc>
                <a:spcPct val="100000"/>
              </a:lnSpc>
              <a:spcBef>
                <a:spcPts val="0"/>
              </a:spcBef>
              <a:spcAft>
                <a:spcPts val="0"/>
              </a:spcAft>
              <a:buClr>
                <a:srgbClr val="5B5854"/>
              </a:buClr>
              <a:buSzPts val="1400"/>
              <a:buFont typeface="Carme"/>
              <a:buNone/>
              <a:defRPr sz="2800" b="0" i="0" u="none" strike="noStrike" cap="none">
                <a:solidFill>
                  <a:srgbClr val="5B5854"/>
                </a:solidFill>
                <a:latin typeface="Carme"/>
                <a:ea typeface="Carme"/>
                <a:cs typeface="Carme"/>
                <a:sym typeface="Carme"/>
              </a:defRPr>
            </a:lvl9pPr>
          </a:lstStyle>
          <a:p>
            <a:endParaRPr/>
          </a:p>
        </p:txBody>
      </p:sp>
      <p:sp>
        <p:nvSpPr>
          <p:cNvPr id="20" name="Shape 20"/>
          <p:cNvSpPr txBox="1">
            <a:spLocks noGrp="1"/>
          </p:cNvSpPr>
          <p:nvPr>
            <p:ph type="body" idx="2"/>
          </p:nvPr>
        </p:nvSpPr>
        <p:spPr>
          <a:xfrm>
            <a:off x="473274" y="1678781"/>
            <a:ext cx="8197453" cy="4536281"/>
          </a:xfrm>
          <a:prstGeom prst="rect">
            <a:avLst/>
          </a:prstGeom>
          <a:noFill/>
          <a:ln>
            <a:noFill/>
          </a:ln>
        </p:spPr>
        <p:txBody>
          <a:bodyPr wrap="square" lIns="64281" tIns="64281" rIns="64281" bIns="64281" anchor="t" anchorCtr="0"/>
          <a:lstStyle>
            <a:lvl1pPr marL="267881" marR="0" lvl="0" indent="-174123" algn="l" rtl="0">
              <a:lnSpc>
                <a:spcPct val="100000"/>
              </a:lnSpc>
              <a:spcBef>
                <a:spcPts val="703"/>
              </a:spcBef>
              <a:spcAft>
                <a:spcPts val="0"/>
              </a:spcAft>
              <a:buClr>
                <a:srgbClr val="000000"/>
              </a:buClr>
              <a:buSzPts val="2100"/>
              <a:buFont typeface="Avenir"/>
              <a:buChar char="-"/>
              <a:defRPr sz="2000" b="0" i="0" u="none" strike="noStrike" cap="none">
                <a:solidFill>
                  <a:srgbClr val="5B5854"/>
                </a:solidFill>
                <a:latin typeface="Avenir"/>
                <a:ea typeface="Avenir"/>
                <a:cs typeface="Avenir"/>
                <a:sym typeface="Avenir"/>
              </a:defRPr>
            </a:lvl1pPr>
            <a:lvl2pPr marL="535762" marR="0" lvl="1" indent="-174123" algn="l" rtl="0">
              <a:lnSpc>
                <a:spcPct val="100000"/>
              </a:lnSpc>
              <a:spcBef>
                <a:spcPts val="703"/>
              </a:spcBef>
              <a:spcAft>
                <a:spcPts val="0"/>
              </a:spcAft>
              <a:buClr>
                <a:srgbClr val="000000"/>
              </a:buClr>
              <a:buSzPts val="2100"/>
              <a:buFont typeface="Avenir"/>
              <a:buChar char="-"/>
              <a:defRPr sz="2000" b="0" i="0" u="none" strike="noStrike" cap="none">
                <a:solidFill>
                  <a:srgbClr val="5B5854"/>
                </a:solidFill>
                <a:latin typeface="Avenir"/>
                <a:ea typeface="Avenir"/>
                <a:cs typeface="Avenir"/>
                <a:sym typeface="Avenir"/>
              </a:defRPr>
            </a:lvl2pPr>
            <a:lvl3pPr marL="803643" marR="0" lvl="2" indent="-174123" algn="l" rtl="0">
              <a:lnSpc>
                <a:spcPct val="100000"/>
              </a:lnSpc>
              <a:spcBef>
                <a:spcPts val="703"/>
              </a:spcBef>
              <a:spcAft>
                <a:spcPts val="0"/>
              </a:spcAft>
              <a:buClr>
                <a:srgbClr val="000000"/>
              </a:buClr>
              <a:buSzPts val="2100"/>
              <a:buFont typeface="Avenir"/>
              <a:buChar char="-"/>
              <a:defRPr sz="2000" b="0" i="0" u="none" strike="noStrike" cap="none">
                <a:solidFill>
                  <a:srgbClr val="5B5854"/>
                </a:solidFill>
                <a:latin typeface="Avenir"/>
                <a:ea typeface="Avenir"/>
                <a:cs typeface="Avenir"/>
                <a:sym typeface="Avenir"/>
              </a:defRPr>
            </a:lvl3pPr>
            <a:lvl4pPr marL="1071524" marR="0" lvl="3" indent="-174123" algn="l" rtl="0">
              <a:lnSpc>
                <a:spcPct val="100000"/>
              </a:lnSpc>
              <a:spcBef>
                <a:spcPts val="703"/>
              </a:spcBef>
              <a:spcAft>
                <a:spcPts val="0"/>
              </a:spcAft>
              <a:buClr>
                <a:srgbClr val="000000"/>
              </a:buClr>
              <a:buSzPts val="2100"/>
              <a:buFont typeface="Avenir"/>
              <a:buChar char="-"/>
              <a:defRPr sz="2000" b="0" i="0" u="none" strike="noStrike" cap="none">
                <a:solidFill>
                  <a:srgbClr val="5B5854"/>
                </a:solidFill>
                <a:latin typeface="Avenir"/>
                <a:ea typeface="Avenir"/>
                <a:cs typeface="Avenir"/>
                <a:sym typeface="Avenir"/>
              </a:defRPr>
            </a:lvl4pPr>
            <a:lvl5pPr marL="1339406" marR="0" lvl="4" indent="-174123" algn="l" rtl="0">
              <a:lnSpc>
                <a:spcPct val="100000"/>
              </a:lnSpc>
              <a:spcBef>
                <a:spcPts val="703"/>
              </a:spcBef>
              <a:spcAft>
                <a:spcPts val="0"/>
              </a:spcAft>
              <a:buClr>
                <a:srgbClr val="000000"/>
              </a:buClr>
              <a:buSzPts val="2100"/>
              <a:buFont typeface="Avenir"/>
              <a:buChar char="-"/>
              <a:defRPr sz="2000" b="0" i="0" u="none" strike="noStrike" cap="none">
                <a:solidFill>
                  <a:srgbClr val="5B5854"/>
                </a:solidFill>
                <a:latin typeface="Avenir"/>
                <a:ea typeface="Avenir"/>
                <a:cs typeface="Avenir"/>
                <a:sym typeface="Avenir"/>
              </a:defRPr>
            </a:lvl5pPr>
            <a:lvl6pPr marL="1578585" marR="0" lvl="5" indent="-155466" algn="l" rtl="0">
              <a:lnSpc>
                <a:spcPct val="100000"/>
              </a:lnSpc>
              <a:spcBef>
                <a:spcPts val="703"/>
              </a:spcBef>
              <a:spcAft>
                <a:spcPts val="0"/>
              </a:spcAft>
              <a:buClr>
                <a:srgbClr val="9A958E"/>
              </a:buClr>
              <a:buSzPts val="1875"/>
              <a:buFont typeface="Avenir"/>
              <a:buChar char="•"/>
              <a:defRPr sz="1800" b="0" i="0" u="none" strike="noStrike" cap="none">
                <a:solidFill>
                  <a:srgbClr val="8F5E3A"/>
                </a:solidFill>
                <a:latin typeface="Avenir"/>
                <a:ea typeface="Avenir"/>
                <a:cs typeface="Avenir"/>
                <a:sym typeface="Avenir"/>
              </a:defRPr>
            </a:lvl6pPr>
            <a:lvl7pPr marL="1846466" marR="0" lvl="6" indent="-155466" algn="l" rtl="0">
              <a:lnSpc>
                <a:spcPct val="100000"/>
              </a:lnSpc>
              <a:spcBef>
                <a:spcPts val="703"/>
              </a:spcBef>
              <a:spcAft>
                <a:spcPts val="0"/>
              </a:spcAft>
              <a:buClr>
                <a:srgbClr val="9A958E"/>
              </a:buClr>
              <a:buSzPts val="1875"/>
              <a:buFont typeface="Avenir"/>
              <a:buChar char="•"/>
              <a:defRPr sz="1800" b="0" i="0" u="none" strike="noStrike" cap="none">
                <a:solidFill>
                  <a:srgbClr val="8F5E3A"/>
                </a:solidFill>
                <a:latin typeface="Avenir"/>
                <a:ea typeface="Avenir"/>
                <a:cs typeface="Avenir"/>
                <a:sym typeface="Avenir"/>
              </a:defRPr>
            </a:lvl7pPr>
            <a:lvl8pPr marL="2114347" marR="0" lvl="7" indent="-155466" algn="l" rtl="0">
              <a:lnSpc>
                <a:spcPct val="100000"/>
              </a:lnSpc>
              <a:spcBef>
                <a:spcPts val="703"/>
              </a:spcBef>
              <a:spcAft>
                <a:spcPts val="0"/>
              </a:spcAft>
              <a:buClr>
                <a:srgbClr val="9A958E"/>
              </a:buClr>
              <a:buSzPts val="1875"/>
              <a:buFont typeface="Avenir"/>
              <a:buChar char="•"/>
              <a:defRPr sz="1800" b="0" i="0" u="none" strike="noStrike" cap="none">
                <a:solidFill>
                  <a:srgbClr val="8F5E3A"/>
                </a:solidFill>
                <a:latin typeface="Avenir"/>
                <a:ea typeface="Avenir"/>
                <a:cs typeface="Avenir"/>
                <a:sym typeface="Avenir"/>
              </a:defRPr>
            </a:lvl8pPr>
            <a:lvl9pPr marL="2382228" marR="0" lvl="8" indent="-155466" algn="l" rtl="0">
              <a:lnSpc>
                <a:spcPct val="100000"/>
              </a:lnSpc>
              <a:spcBef>
                <a:spcPts val="703"/>
              </a:spcBef>
              <a:spcAft>
                <a:spcPts val="0"/>
              </a:spcAft>
              <a:buClr>
                <a:srgbClr val="9A958E"/>
              </a:buClr>
              <a:buSzPts val="1875"/>
              <a:buFont typeface="Avenir"/>
              <a:buChar char="•"/>
              <a:defRPr sz="1800" b="0" i="0" u="none" strike="noStrike" cap="none">
                <a:solidFill>
                  <a:srgbClr val="8F5E3A"/>
                </a:solidFill>
                <a:latin typeface="Avenir"/>
                <a:ea typeface="Avenir"/>
                <a:cs typeface="Avenir"/>
                <a:sym typeface="Avenir"/>
              </a:defRPr>
            </a:lvl9pPr>
          </a:lstStyle>
          <a:p>
            <a:endParaRPr/>
          </a:p>
        </p:txBody>
      </p:sp>
      <p:sp>
        <p:nvSpPr>
          <p:cNvPr id="21" name="Shape 21"/>
          <p:cNvSpPr txBox="1">
            <a:spLocks noGrp="1"/>
          </p:cNvSpPr>
          <p:nvPr>
            <p:ph type="sldNum" idx="12"/>
          </p:nvPr>
        </p:nvSpPr>
        <p:spPr>
          <a:xfrm>
            <a:off x="4456981" y="6491883"/>
            <a:ext cx="230040" cy="237379"/>
          </a:xfrm>
          <a:prstGeom prst="rect">
            <a:avLst/>
          </a:prstGeom>
          <a:noFill/>
          <a:ln>
            <a:noFill/>
          </a:ln>
        </p:spPr>
        <p:txBody>
          <a:bodyPr wrap="square" lIns="35717" tIns="35717" rIns="35717" bIns="35717" anchor="t" anchorCtr="0">
            <a:noAutofit/>
          </a:bodyPr>
          <a:lstStyle/>
          <a:p>
            <a:pPr algn="ctr">
              <a:buClr>
                <a:srgbClr val="9A958E"/>
              </a:buClr>
            </a:pPr>
            <a:fld id="{00000000-1234-1234-1234-123412341234}" type="slidenum">
              <a:rPr lang="en-US" sz="1000" smtClean="0">
                <a:solidFill>
                  <a:srgbClr val="9A958E"/>
                </a:solidFill>
                <a:latin typeface="Carme"/>
                <a:ea typeface="Carme"/>
                <a:cs typeface="Carme"/>
                <a:sym typeface="Carme"/>
              </a:rPr>
              <a:pPr algn="ctr">
                <a:buClr>
                  <a:srgbClr val="9A958E"/>
                </a:buClr>
              </a:pPr>
              <a:t>‹#›</a:t>
            </a:fld>
            <a:endParaRPr lang="en-US" sz="1000">
              <a:solidFill>
                <a:srgbClr val="9A958E"/>
              </a:solidFill>
              <a:latin typeface="Carme"/>
              <a:ea typeface="Carme"/>
              <a:cs typeface="Carme"/>
              <a:sym typeface="Carme"/>
            </a:endParaRPr>
          </a:p>
        </p:txBody>
      </p:sp>
    </p:spTree>
    <p:extLst>
      <p:ext uri="{BB962C8B-B14F-4D97-AF65-F5344CB8AC3E}">
        <p14:creationId xmlns:p14="http://schemas.microsoft.com/office/powerpoint/2010/main" val="177227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1/18/19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1/18/19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1/18/19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1/18/19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1/18/19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1/18/19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10.jp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 Id="rId3"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slide" Target="slide3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upload.wikimedia.org/wikipedia/commons/7/70/Guiteau_cartoon2.jpg" TargetMode="External"/><Relationship Id="rId3"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Silent Do </a:t>
            </a:r>
            <a:r>
              <a:rPr lang="en-US" dirty="0" smtClean="0"/>
              <a:t>Now</a:t>
            </a:r>
            <a:endParaRPr lang="en-US" dirty="0"/>
          </a:p>
        </p:txBody>
      </p:sp>
      <p:sp>
        <p:nvSpPr>
          <p:cNvPr id="4" name="Content Placeholder 3"/>
          <p:cNvSpPr>
            <a:spLocks noGrp="1"/>
          </p:cNvSpPr>
          <p:nvPr>
            <p:ph idx="1"/>
          </p:nvPr>
        </p:nvSpPr>
        <p:spPr/>
        <p:txBody>
          <a:bodyPr/>
          <a:lstStyle/>
          <a:p>
            <a:pPr marL="0" indent="0" algn="ctr">
              <a:buNone/>
            </a:pPr>
            <a:r>
              <a:rPr lang="en-US" dirty="0"/>
              <a:t>What problems did big business create in both urban and rural settings? Be specific:</a:t>
            </a:r>
          </a:p>
          <a:p>
            <a:pPr marL="0" indent="0" algn="ctr">
              <a:buNone/>
            </a:pPr>
            <a:endParaRPr lang="en-US" dirty="0"/>
          </a:p>
        </p:txBody>
      </p:sp>
    </p:spTree>
    <p:extLst>
      <p:ext uri="{BB962C8B-B14F-4D97-AF65-F5344CB8AC3E}">
        <p14:creationId xmlns:p14="http://schemas.microsoft.com/office/powerpoint/2010/main" val="37552389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45846" y="0"/>
            <a:ext cx="5848423" cy="6920634"/>
          </a:xfrm>
          <a:prstGeom prst="rect">
            <a:avLst/>
          </a:prstGeom>
        </p:spPr>
      </p:pic>
    </p:spTree>
    <p:extLst>
      <p:ext uri="{BB962C8B-B14F-4D97-AF65-F5344CB8AC3E}">
        <p14:creationId xmlns:p14="http://schemas.microsoft.com/office/powerpoint/2010/main" val="336446474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7637" y="0"/>
            <a:ext cx="9684508" cy="6858000"/>
          </a:xfrm>
          <a:prstGeom prst="rect">
            <a:avLst/>
          </a:prstGeom>
        </p:spPr>
      </p:pic>
    </p:spTree>
    <p:extLst>
      <p:ext uri="{BB962C8B-B14F-4D97-AF65-F5344CB8AC3E}">
        <p14:creationId xmlns:p14="http://schemas.microsoft.com/office/powerpoint/2010/main" val="96021583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Gilded Age Politics</a:t>
            </a:r>
            <a:endParaRPr lang="en-US" dirty="0"/>
          </a:p>
        </p:txBody>
      </p:sp>
      <p:sp>
        <p:nvSpPr>
          <p:cNvPr id="3" name="Content Placeholder 2"/>
          <p:cNvSpPr>
            <a:spLocks noGrp="1"/>
          </p:cNvSpPr>
          <p:nvPr>
            <p:ph idx="1"/>
          </p:nvPr>
        </p:nvSpPr>
        <p:spPr/>
        <p:txBody>
          <a:bodyPr>
            <a:normAutofit fontScale="92500"/>
          </a:bodyPr>
          <a:lstStyle/>
          <a:p>
            <a:r>
              <a:rPr lang="en-US" dirty="0"/>
              <a:t>The American Presidents who resided in the White House from the end of the Civil War until the 1890s are sometimes called "the forgettable Presidents</a:t>
            </a:r>
            <a:r>
              <a:rPr lang="en-US" dirty="0" smtClean="0"/>
              <a:t>.”</a:t>
            </a:r>
          </a:p>
          <a:p>
            <a:r>
              <a:rPr lang="en-US" dirty="0" smtClean="0"/>
              <a:t>Congress strong, but tied to corporate interests.</a:t>
            </a:r>
          </a:p>
          <a:p>
            <a:r>
              <a:rPr lang="en-US" dirty="0" smtClean="0"/>
              <a:t>Local politics (state, city, county) stronger, but controlled by political machines.</a:t>
            </a:r>
            <a:endParaRPr lang="en-US" dirty="0"/>
          </a:p>
        </p:txBody>
      </p:sp>
    </p:spTree>
    <p:extLst>
      <p:ext uri="{BB962C8B-B14F-4D97-AF65-F5344CB8AC3E}">
        <p14:creationId xmlns:p14="http://schemas.microsoft.com/office/powerpoint/2010/main" val="109457794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 Box 2"/>
          <p:cNvSpPr txBox="1">
            <a:spLocks noChangeArrowheads="1"/>
          </p:cNvSpPr>
          <p:nvPr/>
        </p:nvSpPr>
        <p:spPr bwMode="auto">
          <a:xfrm>
            <a:off x="199571" y="304800"/>
            <a:ext cx="8715829" cy="762000"/>
          </a:xfrm>
          <a:prstGeom prst="rect">
            <a:avLst/>
          </a:prstGeom>
          <a:noFill/>
          <a:ln w="9525">
            <a:noFill/>
            <a:miter lim="800000"/>
            <a:headEnd/>
            <a:tailEnd/>
          </a:ln>
          <a:effectLst>
            <a:outerShdw dist="35921" dir="2700000" algn="ctr" rotWithShape="0">
              <a:srgbClr val="C00000"/>
            </a:outerShdw>
          </a:effectLst>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4400" b="1" dirty="0" smtClean="0">
                <a:solidFill>
                  <a:srgbClr val="FFFFFF"/>
                </a:solidFill>
                <a:latin typeface="Rockwell"/>
                <a:cs typeface="Rockwell"/>
              </a:rPr>
              <a:t>Well-Defined Voting Blocs</a:t>
            </a:r>
          </a:p>
        </p:txBody>
      </p:sp>
      <p:sp>
        <p:nvSpPr>
          <p:cNvPr id="25602" name="Rectangle 4"/>
          <p:cNvSpPr>
            <a:spLocks noChangeArrowheads="1"/>
          </p:cNvSpPr>
          <p:nvPr/>
        </p:nvSpPr>
        <p:spPr bwMode="auto">
          <a:xfrm>
            <a:off x="616857" y="1447800"/>
            <a:ext cx="1981200" cy="914400"/>
          </a:xfrm>
          <a:prstGeom prst="rect">
            <a:avLst/>
          </a:prstGeom>
          <a:solidFill>
            <a:srgbClr val="C00000"/>
          </a:solidFill>
          <a:ln>
            <a:noFill/>
          </a:ln>
          <a:effectLst>
            <a:prstShdw prst="shdw17" dist="17961" dir="2700000">
              <a:srgbClr val="730000">
                <a:alpha val="74997"/>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sz="2400" b="1" dirty="0">
                <a:solidFill>
                  <a:srgbClr val="FFFFFF"/>
                </a:solidFill>
                <a:latin typeface="Rockwell"/>
                <a:cs typeface="Rockwell"/>
              </a:rPr>
              <a:t>Democratic</a:t>
            </a:r>
            <a:br>
              <a:rPr lang="en-US" sz="2400" b="1" dirty="0">
                <a:solidFill>
                  <a:srgbClr val="FFFFFF"/>
                </a:solidFill>
                <a:latin typeface="Rockwell"/>
                <a:cs typeface="Rockwell"/>
              </a:rPr>
            </a:br>
            <a:r>
              <a:rPr lang="en-US" sz="2400" b="1" dirty="0">
                <a:solidFill>
                  <a:srgbClr val="FFFFFF"/>
                </a:solidFill>
                <a:latin typeface="Rockwell"/>
                <a:cs typeface="Rockwell"/>
              </a:rPr>
              <a:t>Bloc</a:t>
            </a:r>
          </a:p>
        </p:txBody>
      </p:sp>
      <p:sp>
        <p:nvSpPr>
          <p:cNvPr id="143365" name="Rectangle 5"/>
          <p:cNvSpPr>
            <a:spLocks noChangeArrowheads="1"/>
          </p:cNvSpPr>
          <p:nvPr/>
        </p:nvSpPr>
        <p:spPr bwMode="auto">
          <a:xfrm>
            <a:off x="5479143" y="1447800"/>
            <a:ext cx="1981200" cy="914400"/>
          </a:xfrm>
          <a:prstGeom prst="rect">
            <a:avLst/>
          </a:prstGeom>
          <a:solidFill>
            <a:schemeClr val="accent2"/>
          </a:solidFill>
          <a:ln w="9525">
            <a:noFill/>
            <a:miter lim="800000"/>
            <a:headEnd/>
            <a:tailEnd/>
          </a:ln>
          <a:effectLst>
            <a:prstShdw prst="shdw17" dist="17961" dir="2700000">
              <a:schemeClr val="accent2">
                <a:gamma/>
                <a:shade val="60000"/>
                <a:invGamma/>
              </a:schemeClr>
            </a:prstShdw>
          </a:effectLst>
        </p:spPr>
        <p:txBody>
          <a:bodyPr wrap="none" anchor="ctr"/>
          <a:lstStyle/>
          <a:p>
            <a:pPr algn="ctr" eaLnBrk="1" hangingPunct="1">
              <a:defRPr/>
            </a:pPr>
            <a:r>
              <a:rPr lang="en-US" sz="2400" b="1" dirty="0">
                <a:solidFill>
                  <a:srgbClr val="FFFFFF"/>
                </a:solidFill>
                <a:latin typeface="Rockwell"/>
                <a:ea typeface="+mn-ea"/>
                <a:cs typeface="Rockwell"/>
              </a:rPr>
              <a:t>Republican</a:t>
            </a:r>
            <a:br>
              <a:rPr lang="en-US" sz="2400" b="1" dirty="0">
                <a:solidFill>
                  <a:srgbClr val="FFFFFF"/>
                </a:solidFill>
                <a:latin typeface="Rockwell"/>
                <a:ea typeface="+mn-ea"/>
                <a:cs typeface="Rockwell"/>
              </a:rPr>
            </a:br>
            <a:r>
              <a:rPr lang="en-US" sz="2400" b="1" dirty="0">
                <a:solidFill>
                  <a:srgbClr val="FFFFFF"/>
                </a:solidFill>
                <a:latin typeface="Rockwell"/>
                <a:ea typeface="+mn-ea"/>
                <a:cs typeface="Rockwell"/>
              </a:rPr>
              <a:t>Bloc</a:t>
            </a:r>
          </a:p>
        </p:txBody>
      </p:sp>
      <p:sp>
        <p:nvSpPr>
          <p:cNvPr id="25604" name="Line 6"/>
          <p:cNvSpPr>
            <a:spLocks noChangeShapeType="1"/>
          </p:cNvSpPr>
          <p:nvPr/>
        </p:nvSpPr>
        <p:spPr bwMode="auto">
          <a:xfrm>
            <a:off x="1643743" y="2362200"/>
            <a:ext cx="0" cy="457200"/>
          </a:xfrm>
          <a:prstGeom prst="line">
            <a:avLst/>
          </a:prstGeom>
          <a:noFill/>
          <a:ln w="3810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05" name="Line 7"/>
          <p:cNvSpPr>
            <a:spLocks noChangeShapeType="1"/>
          </p:cNvSpPr>
          <p:nvPr/>
        </p:nvSpPr>
        <p:spPr bwMode="auto">
          <a:xfrm>
            <a:off x="6487886" y="2362200"/>
            <a:ext cx="0" cy="4572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368" name="Text Box 8"/>
          <p:cNvSpPr txBox="1">
            <a:spLocks noChangeArrowheads="1"/>
          </p:cNvSpPr>
          <p:nvPr/>
        </p:nvSpPr>
        <p:spPr bwMode="auto">
          <a:xfrm>
            <a:off x="0" y="2819400"/>
            <a:ext cx="42672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39725" indent="-339725">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900" indent="-342900" eaLnBrk="1" hangingPunct="1">
              <a:spcBef>
                <a:spcPct val="50000"/>
              </a:spcBef>
              <a:buClr>
                <a:srgbClr val="C00000"/>
              </a:buClr>
              <a:buFont typeface="Arial"/>
              <a:buChar char="•"/>
            </a:pPr>
            <a:r>
              <a:rPr lang="en-US" sz="2000" b="1" dirty="0">
                <a:latin typeface="Rockwell"/>
                <a:cs typeface="Rockwell"/>
              </a:rPr>
              <a:t>White southerners</a:t>
            </a:r>
            <a:br>
              <a:rPr lang="en-US" sz="2000" b="1" dirty="0">
                <a:latin typeface="Rockwell"/>
                <a:cs typeface="Rockwell"/>
              </a:rPr>
            </a:br>
            <a:r>
              <a:rPr lang="en-US" sz="2000" b="1" dirty="0">
                <a:latin typeface="Rockwell"/>
                <a:cs typeface="Rockwell"/>
              </a:rPr>
              <a:t>(preservation of</a:t>
            </a:r>
            <a:br>
              <a:rPr lang="en-US" sz="2000" b="1" dirty="0">
                <a:latin typeface="Rockwell"/>
                <a:cs typeface="Rockwell"/>
              </a:rPr>
            </a:br>
            <a:r>
              <a:rPr lang="en-US" sz="2000" b="1" dirty="0">
                <a:latin typeface="Rockwell"/>
                <a:cs typeface="Rockwell"/>
              </a:rPr>
              <a:t>white supremacy)</a:t>
            </a:r>
          </a:p>
          <a:p>
            <a:pPr marL="342900" indent="-342900" eaLnBrk="1" hangingPunct="1">
              <a:spcBef>
                <a:spcPct val="50000"/>
              </a:spcBef>
              <a:buClr>
                <a:srgbClr val="C00000"/>
              </a:buClr>
              <a:buFont typeface="Arial"/>
              <a:buChar char="•"/>
            </a:pPr>
            <a:r>
              <a:rPr lang="en-US" sz="2000" b="1" dirty="0">
                <a:latin typeface="Rockwell"/>
                <a:cs typeface="Rockwell"/>
              </a:rPr>
              <a:t>Catholics</a:t>
            </a:r>
          </a:p>
          <a:p>
            <a:pPr marL="342900" indent="-342900" eaLnBrk="1" hangingPunct="1">
              <a:spcBef>
                <a:spcPct val="50000"/>
              </a:spcBef>
              <a:buClr>
                <a:srgbClr val="C00000"/>
              </a:buClr>
              <a:buFont typeface="Arial"/>
              <a:buChar char="•"/>
            </a:pPr>
            <a:r>
              <a:rPr lang="en-US" sz="2000" b="1" dirty="0">
                <a:latin typeface="Rockwell"/>
                <a:cs typeface="Rockwell"/>
              </a:rPr>
              <a:t>Recent immigrants</a:t>
            </a:r>
            <a:br>
              <a:rPr lang="en-US" sz="2000" b="1" dirty="0">
                <a:latin typeface="Rockwell"/>
                <a:cs typeface="Rockwell"/>
              </a:rPr>
            </a:br>
            <a:r>
              <a:rPr lang="en-US" sz="2000" b="1" dirty="0">
                <a:latin typeface="Rockwell"/>
                <a:cs typeface="Rockwell"/>
              </a:rPr>
              <a:t>(esp. Jews)</a:t>
            </a:r>
          </a:p>
          <a:p>
            <a:pPr marL="342900" indent="-342900" eaLnBrk="1" hangingPunct="1">
              <a:spcBef>
                <a:spcPct val="50000"/>
              </a:spcBef>
              <a:buClr>
                <a:srgbClr val="C00000"/>
              </a:buClr>
              <a:buFont typeface="Arial"/>
              <a:buChar char="•"/>
            </a:pPr>
            <a:r>
              <a:rPr lang="en-US" sz="2000" b="1" dirty="0">
                <a:latin typeface="Rockwell"/>
                <a:cs typeface="Rockwell"/>
              </a:rPr>
              <a:t>Urban working </a:t>
            </a:r>
            <a:br>
              <a:rPr lang="en-US" sz="2000" b="1" dirty="0">
                <a:latin typeface="Rockwell"/>
                <a:cs typeface="Rockwell"/>
              </a:rPr>
            </a:br>
            <a:r>
              <a:rPr lang="en-US" sz="2000" b="1" dirty="0">
                <a:latin typeface="Rockwell"/>
                <a:cs typeface="Rockwell"/>
              </a:rPr>
              <a:t>poor (pro-labor)</a:t>
            </a:r>
          </a:p>
          <a:p>
            <a:pPr marL="342900" indent="-342900" eaLnBrk="1" hangingPunct="1">
              <a:spcBef>
                <a:spcPct val="50000"/>
              </a:spcBef>
              <a:buClr>
                <a:srgbClr val="C00000"/>
              </a:buClr>
              <a:buFont typeface="Arial"/>
              <a:buChar char="•"/>
            </a:pPr>
            <a:r>
              <a:rPr lang="en-US" sz="2000" b="1" dirty="0">
                <a:latin typeface="Rockwell"/>
                <a:cs typeface="Rockwell"/>
              </a:rPr>
              <a:t>Most farmers</a:t>
            </a:r>
          </a:p>
        </p:txBody>
      </p:sp>
      <p:sp>
        <p:nvSpPr>
          <p:cNvPr id="143369" name="Text Box 9"/>
          <p:cNvSpPr txBox="1">
            <a:spLocks noChangeArrowheads="1"/>
          </p:cNvSpPr>
          <p:nvPr/>
        </p:nvSpPr>
        <p:spPr bwMode="auto">
          <a:xfrm>
            <a:off x="4989286" y="2819400"/>
            <a:ext cx="3849914"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39725" indent="-339725">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900" indent="-342900" eaLnBrk="1" hangingPunct="1">
              <a:spcBef>
                <a:spcPct val="50000"/>
              </a:spcBef>
              <a:buClr>
                <a:schemeClr val="accent2"/>
              </a:buClr>
              <a:buFont typeface="Arial"/>
              <a:buChar char="•"/>
            </a:pPr>
            <a:r>
              <a:rPr lang="en-US" sz="2000" b="1" dirty="0">
                <a:latin typeface="Rockwell"/>
                <a:cs typeface="Rockwell"/>
              </a:rPr>
              <a:t>Northern whites</a:t>
            </a:r>
            <a:br>
              <a:rPr lang="en-US" sz="2000" b="1" dirty="0">
                <a:latin typeface="Rockwell"/>
                <a:cs typeface="Rockwell"/>
              </a:rPr>
            </a:br>
            <a:r>
              <a:rPr lang="en-US" sz="2000" b="1" dirty="0">
                <a:latin typeface="Rockwell"/>
                <a:cs typeface="Rockwell"/>
              </a:rPr>
              <a:t>(pro-business)</a:t>
            </a:r>
          </a:p>
          <a:p>
            <a:pPr marL="342900" indent="-342900" eaLnBrk="1" hangingPunct="1">
              <a:spcBef>
                <a:spcPct val="50000"/>
              </a:spcBef>
              <a:buClr>
                <a:schemeClr val="accent2"/>
              </a:buClr>
              <a:buFont typeface="Arial"/>
              <a:buChar char="•"/>
            </a:pPr>
            <a:r>
              <a:rPr lang="en-US" sz="2000" b="1" dirty="0">
                <a:latin typeface="Rockwell"/>
                <a:cs typeface="Rockwell"/>
              </a:rPr>
              <a:t>African Americans</a:t>
            </a:r>
          </a:p>
          <a:p>
            <a:pPr marL="342900" indent="-342900" eaLnBrk="1" hangingPunct="1">
              <a:spcBef>
                <a:spcPct val="50000"/>
              </a:spcBef>
              <a:buClr>
                <a:schemeClr val="accent2"/>
              </a:buClr>
              <a:buFont typeface="Arial"/>
              <a:buChar char="•"/>
            </a:pPr>
            <a:r>
              <a:rPr lang="en-US" sz="2000" b="1" dirty="0">
                <a:latin typeface="Rockwell"/>
                <a:cs typeface="Rockwell"/>
              </a:rPr>
              <a:t>Northern </a:t>
            </a:r>
            <a:br>
              <a:rPr lang="en-US" sz="2000" b="1" dirty="0">
                <a:latin typeface="Rockwell"/>
                <a:cs typeface="Rockwell"/>
              </a:rPr>
            </a:br>
            <a:r>
              <a:rPr lang="en-US" sz="2000" b="1" dirty="0">
                <a:latin typeface="Rockwell"/>
                <a:cs typeface="Rockwell"/>
              </a:rPr>
              <a:t>Protestants</a:t>
            </a:r>
          </a:p>
          <a:p>
            <a:pPr marL="342900" indent="-342900" eaLnBrk="1" hangingPunct="1">
              <a:spcBef>
                <a:spcPct val="50000"/>
              </a:spcBef>
              <a:buClr>
                <a:schemeClr val="accent2"/>
              </a:buClr>
              <a:buFont typeface="Arial"/>
              <a:buChar char="•"/>
            </a:pPr>
            <a:r>
              <a:rPr lang="en-US" sz="2000" b="1" dirty="0">
                <a:latin typeface="Rockwell"/>
                <a:cs typeface="Rockwell"/>
              </a:rPr>
              <a:t>Old WASPs (support</a:t>
            </a:r>
            <a:br>
              <a:rPr lang="en-US" sz="2000" b="1" dirty="0">
                <a:latin typeface="Rockwell"/>
                <a:cs typeface="Rockwell"/>
              </a:rPr>
            </a:br>
            <a:r>
              <a:rPr lang="en-US" sz="2000" b="1" dirty="0">
                <a:latin typeface="Rockwell"/>
                <a:cs typeface="Rockwell"/>
              </a:rPr>
              <a:t>for anti-immigrant </a:t>
            </a:r>
            <a:br>
              <a:rPr lang="en-US" sz="2000" b="1" dirty="0">
                <a:latin typeface="Rockwell"/>
                <a:cs typeface="Rockwell"/>
              </a:rPr>
            </a:br>
            <a:r>
              <a:rPr lang="en-US" sz="2000" b="1" dirty="0">
                <a:latin typeface="Rockwell"/>
                <a:cs typeface="Rockwell"/>
              </a:rPr>
              <a:t>laws)</a:t>
            </a:r>
          </a:p>
          <a:p>
            <a:pPr marL="342900" indent="-342900" eaLnBrk="1" hangingPunct="1">
              <a:spcBef>
                <a:spcPct val="50000"/>
              </a:spcBef>
              <a:buClr>
                <a:schemeClr val="accent2"/>
              </a:buClr>
              <a:buFont typeface="Arial"/>
              <a:buChar char="•"/>
            </a:pPr>
            <a:r>
              <a:rPr lang="en-US" sz="2000" b="1" dirty="0">
                <a:latin typeface="Rockwell"/>
                <a:cs typeface="Rockwell"/>
              </a:rPr>
              <a:t>Most of the middle</a:t>
            </a:r>
            <a:br>
              <a:rPr lang="en-US" sz="2000" b="1" dirty="0">
                <a:latin typeface="Rockwell"/>
                <a:cs typeface="Rockwell"/>
              </a:rPr>
            </a:br>
            <a:r>
              <a:rPr lang="en-US" sz="2000" b="1" dirty="0">
                <a:latin typeface="Rockwell"/>
                <a:cs typeface="Rockwell"/>
              </a:rPr>
              <a:t>class</a:t>
            </a:r>
          </a:p>
        </p:txBody>
      </p:sp>
    </p:spTree>
    <p:extLst>
      <p:ext uri="{BB962C8B-B14F-4D97-AF65-F5344CB8AC3E}">
        <p14:creationId xmlns:p14="http://schemas.microsoft.com/office/powerpoint/2010/main" val="31388881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6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6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36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336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336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43369">
                                            <p:txEl>
                                              <p:pRg st="0" end="0"/>
                                            </p:txEl>
                                          </p:spTgt>
                                        </p:tgtEl>
                                        <p:attrNameLst>
                                          <p:attrName>style.visibility</p:attrName>
                                        </p:attrNameLst>
                                      </p:cBhvr>
                                      <p:to>
                                        <p:strVal val="visible"/>
                                      </p:to>
                                    </p:set>
                                    <p:animEffect transition="in" filter="fade">
                                      <p:cBhvr>
                                        <p:cTn id="27" dur="500"/>
                                        <p:tgtEl>
                                          <p:spTgt spid="143369">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43369">
                                            <p:txEl>
                                              <p:pRg st="1" end="1"/>
                                            </p:txEl>
                                          </p:spTgt>
                                        </p:tgtEl>
                                        <p:attrNameLst>
                                          <p:attrName>style.visibility</p:attrName>
                                        </p:attrNameLst>
                                      </p:cBhvr>
                                      <p:to>
                                        <p:strVal val="visible"/>
                                      </p:to>
                                    </p:set>
                                    <p:animEffect transition="in" filter="fade">
                                      <p:cBhvr>
                                        <p:cTn id="32" dur="500"/>
                                        <p:tgtEl>
                                          <p:spTgt spid="143369">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43369">
                                            <p:txEl>
                                              <p:pRg st="2" end="2"/>
                                            </p:txEl>
                                          </p:spTgt>
                                        </p:tgtEl>
                                        <p:attrNameLst>
                                          <p:attrName>style.visibility</p:attrName>
                                        </p:attrNameLst>
                                      </p:cBhvr>
                                      <p:to>
                                        <p:strVal val="visible"/>
                                      </p:to>
                                    </p:set>
                                    <p:animEffect transition="in" filter="fade">
                                      <p:cBhvr>
                                        <p:cTn id="37" dur="500"/>
                                        <p:tgtEl>
                                          <p:spTgt spid="143369">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43369">
                                            <p:txEl>
                                              <p:pRg st="3" end="3"/>
                                            </p:txEl>
                                          </p:spTgt>
                                        </p:tgtEl>
                                        <p:attrNameLst>
                                          <p:attrName>style.visibility</p:attrName>
                                        </p:attrNameLst>
                                      </p:cBhvr>
                                      <p:to>
                                        <p:strVal val="visible"/>
                                      </p:to>
                                    </p:set>
                                    <p:animEffect transition="in" filter="fade">
                                      <p:cBhvr>
                                        <p:cTn id="42" dur="500"/>
                                        <p:tgtEl>
                                          <p:spTgt spid="143369">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43369">
                                            <p:txEl>
                                              <p:pRg st="4" end="4"/>
                                            </p:txEl>
                                          </p:spTgt>
                                        </p:tgtEl>
                                        <p:attrNameLst>
                                          <p:attrName>style.visibility</p:attrName>
                                        </p:attrNameLst>
                                      </p:cBhvr>
                                      <p:to>
                                        <p:strVal val="visible"/>
                                      </p:to>
                                    </p:set>
                                    <p:animEffect transition="in" filter="fade">
                                      <p:cBhvr>
                                        <p:cTn id="47" dur="500"/>
                                        <p:tgtEl>
                                          <p:spTgt spid="14336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199598" y="0"/>
            <a:ext cx="6515467" cy="6608138"/>
          </a:xfrm>
          <a:prstGeom prst="rect">
            <a:avLst/>
          </a:prstGeom>
          <a:extLst>
            <a:ext uri="{FAA26D3D-D897-4be2-8F04-BA451C77F1D7}">
              <ma14:placeholderFlag xmlns:ma14="http://schemas.microsoft.com/office/mac/drawingml/2011/main"/>
            </a:ext>
          </a:extLst>
        </p:spPr>
      </p:pic>
    </p:spTree>
    <p:extLst>
      <p:ext uri="{BB962C8B-B14F-4D97-AF65-F5344CB8AC3E}">
        <p14:creationId xmlns:p14="http://schemas.microsoft.com/office/powerpoint/2010/main" val="153370220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293685" y="0"/>
            <a:ext cx="6280252" cy="6858000"/>
          </a:xfrm>
          <a:prstGeom prst="rect">
            <a:avLst/>
          </a:prstGeom>
          <a:extLst>
            <a:ext uri="{FAA26D3D-D897-4be2-8F04-BA451C77F1D7}">
              <ma14:placeholderFlag xmlns:ma14="http://schemas.microsoft.com/office/mac/drawingml/2011/main"/>
            </a:ext>
          </a:extLst>
        </p:spPr>
      </p:pic>
    </p:spTree>
    <p:extLst>
      <p:ext uri="{BB962C8B-B14F-4D97-AF65-F5344CB8AC3E}">
        <p14:creationId xmlns:p14="http://schemas.microsoft.com/office/powerpoint/2010/main" val="96578661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2"/>
          <p:cNvSpPr txBox="1">
            <a:spLocks noChangeArrowheads="1"/>
          </p:cNvSpPr>
          <p:nvPr/>
        </p:nvSpPr>
        <p:spPr bwMode="auto">
          <a:xfrm>
            <a:off x="217714" y="304800"/>
            <a:ext cx="8697686" cy="584776"/>
          </a:xfrm>
          <a:prstGeom prst="rect">
            <a:avLst/>
          </a:prstGeom>
          <a:noFill/>
          <a:ln w="9525">
            <a:noFill/>
            <a:miter lim="800000"/>
            <a:headEnd/>
            <a:tailEnd/>
          </a:ln>
          <a:effectLst>
            <a:outerShdw dist="35921" dir="2700000" algn="ctr" rotWithShape="0">
              <a:srgbClr val="C00000"/>
            </a:outerShdw>
          </a:effectLst>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3200" b="1" dirty="0" smtClean="0">
                <a:solidFill>
                  <a:srgbClr val="FFFFFF"/>
                </a:solidFill>
                <a:latin typeface="Rockwell"/>
                <a:cs typeface="Rockwell"/>
              </a:rPr>
              <a:t> </a:t>
            </a:r>
            <a:r>
              <a:rPr lang="en-US" sz="3200" b="1" u="sng" dirty="0" smtClean="0">
                <a:solidFill>
                  <a:srgbClr val="FFFFFF"/>
                </a:solidFill>
                <a:latin typeface="Rockwell"/>
                <a:cs typeface="Rockwell"/>
              </a:rPr>
              <a:t>Very</a:t>
            </a:r>
            <a:r>
              <a:rPr lang="en-US" sz="3200" b="1" dirty="0" smtClean="0">
                <a:solidFill>
                  <a:srgbClr val="FFFFFF"/>
                </a:solidFill>
                <a:latin typeface="Rockwell"/>
                <a:cs typeface="Rockwell"/>
              </a:rPr>
              <a:t> Laissez Faire Federal Govt.</a:t>
            </a:r>
          </a:p>
        </p:txBody>
      </p:sp>
      <p:sp>
        <p:nvSpPr>
          <p:cNvPr id="144391" name="Text Box 7"/>
          <p:cNvSpPr txBox="1">
            <a:spLocks noChangeArrowheads="1"/>
          </p:cNvSpPr>
          <p:nvPr/>
        </p:nvSpPr>
        <p:spPr bwMode="auto">
          <a:xfrm>
            <a:off x="217714" y="1371600"/>
            <a:ext cx="8545286" cy="52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98463" indent="-398463">
              <a:defRPr sz="2400">
                <a:solidFill>
                  <a:schemeClr val="tx1"/>
                </a:solidFill>
                <a:latin typeface="Arial" charset="0"/>
                <a:ea typeface="ＭＳ Ｐゴシック" charset="0"/>
                <a:cs typeface="ＭＳ Ｐゴシック" charset="0"/>
              </a:defRPr>
            </a:lvl1pPr>
            <a:lvl2pPr marL="973138" indent="-401638">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457200" indent="-457200" eaLnBrk="1" hangingPunct="1">
              <a:spcBef>
                <a:spcPct val="50000"/>
              </a:spcBef>
              <a:buClr>
                <a:srgbClr val="C00000"/>
              </a:buClr>
              <a:buFont typeface="Arial"/>
              <a:buChar char="•"/>
            </a:pPr>
            <a:r>
              <a:rPr lang="en-US" sz="2800" dirty="0">
                <a:latin typeface="Rockwell"/>
                <a:cs typeface="Rockwell"/>
              </a:rPr>
              <a:t>From 1870-1900 </a:t>
            </a:r>
            <a:r>
              <a:rPr lang="en-US" sz="2800" dirty="0">
                <a:latin typeface="Rockwell"/>
                <a:cs typeface="Rockwell"/>
                <a:sym typeface="Wingdings" charset="0"/>
              </a:rPr>
              <a:t> Govt. did very</a:t>
            </a:r>
            <a:br>
              <a:rPr lang="en-US" sz="2800" dirty="0">
                <a:latin typeface="Rockwell"/>
                <a:cs typeface="Rockwell"/>
                <a:sym typeface="Wingdings" charset="0"/>
              </a:rPr>
            </a:br>
            <a:r>
              <a:rPr lang="en-US" sz="2800" dirty="0">
                <a:latin typeface="Rockwell"/>
                <a:cs typeface="Rockwell"/>
                <a:sym typeface="Wingdings" charset="0"/>
              </a:rPr>
              <a:t>little domestically.</a:t>
            </a:r>
          </a:p>
          <a:p>
            <a:pPr marL="457200" indent="-457200" eaLnBrk="1" hangingPunct="1">
              <a:spcBef>
                <a:spcPct val="50000"/>
              </a:spcBef>
              <a:buClr>
                <a:srgbClr val="C00000"/>
              </a:buClr>
              <a:buFont typeface="Arial"/>
              <a:buChar char="•"/>
            </a:pPr>
            <a:r>
              <a:rPr lang="en-US" sz="2800" dirty="0">
                <a:latin typeface="Rockwell"/>
                <a:cs typeface="Rockwell"/>
                <a:sym typeface="Wingdings" charset="0"/>
              </a:rPr>
              <a:t>Main duties of the federal govt.:</a:t>
            </a:r>
          </a:p>
          <a:p>
            <a:pPr marL="1028700" lvl="1" indent="-457200" eaLnBrk="1" hangingPunct="1">
              <a:spcBef>
                <a:spcPct val="50000"/>
              </a:spcBef>
              <a:buClr>
                <a:schemeClr val="accent2"/>
              </a:buClr>
              <a:buFont typeface="Arial"/>
              <a:buChar char="•"/>
            </a:pPr>
            <a:r>
              <a:rPr lang="en-US" sz="2800" dirty="0">
                <a:latin typeface="Rockwell"/>
                <a:cs typeface="Rockwell"/>
              </a:rPr>
              <a:t>Deliver the mail.</a:t>
            </a:r>
          </a:p>
          <a:p>
            <a:pPr marL="1028700" lvl="1" indent="-457200" eaLnBrk="1" hangingPunct="1">
              <a:spcBef>
                <a:spcPct val="50000"/>
              </a:spcBef>
              <a:buClr>
                <a:schemeClr val="accent2"/>
              </a:buClr>
              <a:buFont typeface="Arial"/>
              <a:buChar char="•"/>
            </a:pPr>
            <a:r>
              <a:rPr lang="en-US" sz="2800" dirty="0">
                <a:latin typeface="Rockwell"/>
                <a:cs typeface="Rockwell"/>
              </a:rPr>
              <a:t>Maintain a national military.</a:t>
            </a:r>
          </a:p>
          <a:p>
            <a:pPr marL="1028700" lvl="1" indent="-457200" eaLnBrk="1" hangingPunct="1">
              <a:spcBef>
                <a:spcPct val="50000"/>
              </a:spcBef>
              <a:buClr>
                <a:schemeClr val="accent2"/>
              </a:buClr>
              <a:buFont typeface="Arial"/>
              <a:buChar char="•"/>
            </a:pPr>
            <a:r>
              <a:rPr lang="en-US" sz="2800" dirty="0">
                <a:latin typeface="Rockwell"/>
                <a:cs typeface="Rockwell"/>
              </a:rPr>
              <a:t>Collect taxes &amp; tariffs.</a:t>
            </a:r>
          </a:p>
          <a:p>
            <a:pPr marL="1028700" lvl="1" indent="-457200" eaLnBrk="1" hangingPunct="1">
              <a:spcBef>
                <a:spcPct val="50000"/>
              </a:spcBef>
              <a:buClr>
                <a:schemeClr val="accent2"/>
              </a:buClr>
              <a:buFont typeface="Arial"/>
              <a:buChar char="•"/>
            </a:pPr>
            <a:r>
              <a:rPr lang="en-US" sz="2800" dirty="0">
                <a:latin typeface="Rockwell"/>
                <a:cs typeface="Rockwell"/>
              </a:rPr>
              <a:t>Conduct a foreign policy.</a:t>
            </a:r>
          </a:p>
          <a:p>
            <a:pPr marL="457200" indent="-457200" eaLnBrk="1" hangingPunct="1">
              <a:spcBef>
                <a:spcPct val="50000"/>
              </a:spcBef>
              <a:buClr>
                <a:srgbClr val="C00000"/>
              </a:buClr>
              <a:buFont typeface="Arial"/>
              <a:buChar char="•"/>
            </a:pPr>
            <a:r>
              <a:rPr lang="en-US" sz="2800" dirty="0">
                <a:latin typeface="Rockwell"/>
                <a:cs typeface="Rockwell"/>
              </a:rPr>
              <a:t>Exception </a:t>
            </a:r>
            <a:r>
              <a:rPr lang="en-US" sz="2800" dirty="0">
                <a:latin typeface="Rockwell"/>
                <a:cs typeface="Rockwell"/>
                <a:sym typeface="Wingdings" charset="0"/>
              </a:rPr>
              <a:t> administer the annual </a:t>
            </a:r>
            <a:br>
              <a:rPr lang="en-US" sz="2800" dirty="0">
                <a:latin typeface="Rockwell"/>
                <a:cs typeface="Rockwell"/>
                <a:sym typeface="Wingdings" charset="0"/>
              </a:rPr>
            </a:br>
            <a:r>
              <a:rPr lang="en-US" sz="2800" dirty="0">
                <a:latin typeface="Rockwell"/>
                <a:cs typeface="Rockwell"/>
                <a:sym typeface="Wingdings" charset="0"/>
              </a:rPr>
              <a:t>Civil War veterans’ pension.</a:t>
            </a:r>
            <a:endParaRPr lang="en-US" sz="2800" dirty="0">
              <a:latin typeface="Rockwell"/>
              <a:cs typeface="Rockwell"/>
            </a:endParaRPr>
          </a:p>
        </p:txBody>
      </p:sp>
    </p:spTree>
    <p:extLst>
      <p:ext uri="{BB962C8B-B14F-4D97-AF65-F5344CB8AC3E}">
        <p14:creationId xmlns:p14="http://schemas.microsoft.com/office/powerpoint/2010/main" val="34639367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43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43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43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43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439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4439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443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73274" y="268139"/>
            <a:ext cx="8197453" cy="526852"/>
          </a:xfrm>
          <a:prstGeom prst="rect">
            <a:avLst/>
          </a:prstGeom>
          <a:noFill/>
          <a:ln>
            <a:noFill/>
          </a:ln>
        </p:spPr>
        <p:txBody>
          <a:bodyPr wrap="square" lIns="35717" tIns="35717" rIns="35717" bIns="35717" anchor="t" anchorCtr="0">
            <a:noAutofit/>
          </a:bodyPr>
          <a:lstStyle/>
          <a:p>
            <a:r>
              <a:rPr lang="en-US">
                <a:solidFill>
                  <a:schemeClr val="tx1"/>
                </a:solidFill>
                <a:latin typeface="Rockwell"/>
                <a:cs typeface="Rockwell"/>
              </a:rPr>
              <a:t>THE ELECTIONS OF THE GILDED AGE</a:t>
            </a:r>
          </a:p>
        </p:txBody>
      </p:sp>
      <p:pic>
        <p:nvPicPr>
          <p:cNvPr id="110" name="Shape 110" descr="map_20_01a_election_of_1880.jpg"/>
          <p:cNvPicPr preferRelativeResize="0"/>
          <p:nvPr/>
        </p:nvPicPr>
        <p:blipFill rotWithShape="1">
          <a:blip r:embed="rId3">
            <a:alphaModFix/>
          </a:blip>
          <a:srcRect/>
          <a:stretch/>
        </p:blipFill>
        <p:spPr>
          <a:xfrm>
            <a:off x="320995" y="1022879"/>
            <a:ext cx="3125391" cy="3140848"/>
          </a:xfrm>
          <a:prstGeom prst="rect">
            <a:avLst/>
          </a:prstGeom>
          <a:noFill/>
          <a:ln w="9525" cap="flat" cmpd="sng">
            <a:solidFill>
              <a:srgbClr val="000000"/>
            </a:solidFill>
            <a:prstDash val="solid"/>
            <a:miter lim="8000"/>
            <a:headEnd type="none" w="med" len="med"/>
            <a:tailEnd type="none" w="med" len="med"/>
          </a:ln>
        </p:spPr>
      </p:pic>
      <p:pic>
        <p:nvPicPr>
          <p:cNvPr id="111" name="Shape 111" descr="map_20_01b_election_of_1884.jpg"/>
          <p:cNvPicPr preferRelativeResize="0"/>
          <p:nvPr/>
        </p:nvPicPr>
        <p:blipFill rotWithShape="1">
          <a:blip r:embed="rId4">
            <a:alphaModFix/>
          </a:blip>
          <a:srcRect/>
          <a:stretch/>
        </p:blipFill>
        <p:spPr>
          <a:xfrm>
            <a:off x="5716036" y="1024672"/>
            <a:ext cx="3125391" cy="3110086"/>
          </a:xfrm>
          <a:prstGeom prst="rect">
            <a:avLst/>
          </a:prstGeom>
          <a:noFill/>
          <a:ln w="9525" cap="flat" cmpd="sng">
            <a:solidFill>
              <a:srgbClr val="000000"/>
            </a:solidFill>
            <a:prstDash val="solid"/>
            <a:miter lim="8000"/>
            <a:headEnd type="none" w="med" len="med"/>
            <a:tailEnd type="none" w="med" len="med"/>
          </a:ln>
        </p:spPr>
      </p:pic>
      <p:pic>
        <p:nvPicPr>
          <p:cNvPr id="112" name="Shape 112" descr="map_20_01c_election_of_1888.jpg"/>
          <p:cNvPicPr preferRelativeResize="0"/>
          <p:nvPr/>
        </p:nvPicPr>
        <p:blipFill rotWithShape="1">
          <a:blip r:embed="rId5">
            <a:alphaModFix/>
          </a:blip>
          <a:srcRect/>
          <a:stretch/>
        </p:blipFill>
        <p:spPr>
          <a:xfrm>
            <a:off x="3250096" y="3466009"/>
            <a:ext cx="2949183" cy="3140848"/>
          </a:xfrm>
          <a:prstGeom prst="rect">
            <a:avLst/>
          </a:prstGeom>
          <a:noFill/>
          <a:ln w="9525" cap="flat" cmpd="sng">
            <a:solidFill>
              <a:srgbClr val="000000"/>
            </a:solidFill>
            <a:prstDash val="solid"/>
            <a:miter lim="8000"/>
            <a:headEnd type="none" w="med" len="med"/>
            <a:tailEnd type="none" w="med" len="med"/>
          </a:ln>
        </p:spPr>
      </p:pic>
      <p:sp>
        <p:nvSpPr>
          <p:cNvPr id="113" name="Shape 113"/>
          <p:cNvSpPr txBox="1">
            <a:spLocks noGrp="1"/>
          </p:cNvSpPr>
          <p:nvPr>
            <p:ph type="body" idx="2"/>
          </p:nvPr>
        </p:nvSpPr>
        <p:spPr>
          <a:xfrm>
            <a:off x="500215" y="4320178"/>
            <a:ext cx="2525922" cy="2222985"/>
          </a:xfrm>
          <a:prstGeom prst="rect">
            <a:avLst/>
          </a:prstGeom>
          <a:noFill/>
          <a:ln>
            <a:noFill/>
          </a:ln>
        </p:spPr>
        <p:txBody>
          <a:bodyPr wrap="square" lIns="35717" tIns="35717" rIns="35717" bIns="35717" anchor="t" anchorCtr="0">
            <a:noAutofit/>
          </a:bodyPr>
          <a:lstStyle/>
          <a:p>
            <a:pPr marL="0" indent="0">
              <a:spcBef>
                <a:spcPts val="0"/>
              </a:spcBef>
              <a:buClr>
                <a:srgbClr val="8F5E3A"/>
              </a:buClr>
              <a:buNone/>
            </a:pPr>
            <a:r>
              <a:rPr lang="en-US" sz="1800" dirty="0" smtClean="0">
                <a:solidFill>
                  <a:schemeClr val="tx1"/>
                </a:solidFill>
                <a:latin typeface="Rockwell"/>
                <a:cs typeface="Rockwell"/>
              </a:rPr>
              <a:t>1. What </a:t>
            </a:r>
            <a:r>
              <a:rPr lang="en-US" sz="1800" dirty="0">
                <a:solidFill>
                  <a:schemeClr val="tx1"/>
                </a:solidFill>
                <a:latin typeface="Rockwell"/>
                <a:cs typeface="Rockwell"/>
              </a:rPr>
              <a:t>does the pattern of electoral votes say about the nation’s unity after the Civil War? </a:t>
            </a:r>
          </a:p>
        </p:txBody>
      </p:sp>
      <p:sp>
        <p:nvSpPr>
          <p:cNvPr id="114" name="Shape 114"/>
          <p:cNvSpPr txBox="1"/>
          <p:nvPr/>
        </p:nvSpPr>
        <p:spPr>
          <a:xfrm>
            <a:off x="3694714" y="1107188"/>
            <a:ext cx="1754573" cy="2222985"/>
          </a:xfrm>
          <a:prstGeom prst="rect">
            <a:avLst/>
          </a:prstGeom>
          <a:noFill/>
          <a:ln>
            <a:noFill/>
          </a:ln>
        </p:spPr>
        <p:txBody>
          <a:bodyPr wrap="square" lIns="35717" tIns="35717" rIns="35717" bIns="35717" anchor="t" anchorCtr="0">
            <a:noAutofit/>
          </a:bodyPr>
          <a:lstStyle/>
          <a:p>
            <a:pPr>
              <a:buClr>
                <a:srgbClr val="8F5E3A"/>
              </a:buClr>
            </a:pPr>
            <a:r>
              <a:rPr lang="en-US" dirty="0" smtClean="0">
                <a:latin typeface="Rockwell"/>
                <a:ea typeface="Avenir"/>
                <a:cs typeface="Rockwell"/>
                <a:sym typeface="Avenir"/>
              </a:rPr>
              <a:t>2. What </a:t>
            </a:r>
            <a:r>
              <a:rPr lang="en-US" dirty="0">
                <a:latin typeface="Rockwell"/>
                <a:ea typeface="Avenir"/>
                <a:cs typeface="Rockwell"/>
                <a:sym typeface="Avenir"/>
              </a:rPr>
              <a:t>does the popular vote in these elections say about the nature of US politics in the Gilded Age?</a:t>
            </a:r>
          </a:p>
        </p:txBody>
      </p:sp>
      <p:sp>
        <p:nvSpPr>
          <p:cNvPr id="115" name="Shape 115"/>
          <p:cNvSpPr txBox="1"/>
          <p:nvPr/>
        </p:nvSpPr>
        <p:spPr>
          <a:xfrm>
            <a:off x="6272965" y="4320178"/>
            <a:ext cx="2622911" cy="2222985"/>
          </a:xfrm>
          <a:prstGeom prst="rect">
            <a:avLst/>
          </a:prstGeom>
          <a:noFill/>
          <a:ln>
            <a:noFill/>
          </a:ln>
        </p:spPr>
        <p:txBody>
          <a:bodyPr wrap="square" lIns="35717" tIns="35717" rIns="35717" bIns="35717" anchor="t" anchorCtr="0">
            <a:noAutofit/>
          </a:bodyPr>
          <a:lstStyle/>
          <a:p>
            <a:pPr>
              <a:buClr>
                <a:srgbClr val="8F5E3A"/>
              </a:buClr>
            </a:pPr>
            <a:r>
              <a:rPr lang="en-US" dirty="0" smtClean="0">
                <a:latin typeface="Rockwell"/>
                <a:ea typeface="Avenir"/>
                <a:cs typeface="Rockwell"/>
                <a:sym typeface="Avenir"/>
              </a:rPr>
              <a:t>3. In </a:t>
            </a:r>
            <a:r>
              <a:rPr lang="en-US" dirty="0">
                <a:latin typeface="Rockwell"/>
                <a:ea typeface="Avenir"/>
                <a:cs typeface="Rockwell"/>
                <a:sym typeface="Avenir"/>
              </a:rPr>
              <a:t>these elections, Republicans promoted tariffs and Democrats opposed them? What groups would support each party? Why would they support them?</a:t>
            </a:r>
          </a:p>
        </p:txBody>
      </p:sp>
    </p:spTree>
    <p:extLst>
      <p:ext uri="{BB962C8B-B14F-4D97-AF65-F5344CB8AC3E}">
        <p14:creationId xmlns:p14="http://schemas.microsoft.com/office/powerpoint/2010/main" val="2736877669"/>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61"/>
            <a:ext cx="7886700" cy="807179"/>
          </a:xfrm>
        </p:spPr>
        <p:txBody>
          <a:bodyPr/>
          <a:lstStyle/>
          <a:p>
            <a:r>
              <a:rPr lang="en-US" dirty="0" smtClean="0"/>
              <a:t>Gilded Age Presidents</a:t>
            </a:r>
            <a:endParaRPr lang="en-US" dirty="0"/>
          </a:p>
        </p:txBody>
      </p:sp>
      <p:sp>
        <p:nvSpPr>
          <p:cNvPr id="3" name="Content Placeholder 2"/>
          <p:cNvSpPr>
            <a:spLocks noGrp="1"/>
          </p:cNvSpPr>
          <p:nvPr>
            <p:ph idx="1"/>
          </p:nvPr>
        </p:nvSpPr>
        <p:spPr>
          <a:xfrm>
            <a:off x="628650" y="1172308"/>
            <a:ext cx="7886700" cy="5334000"/>
          </a:xfrm>
        </p:spPr>
        <p:txBody>
          <a:bodyPr>
            <a:normAutofit fontScale="85000" lnSpcReduction="20000"/>
          </a:bodyPr>
          <a:lstStyle/>
          <a:p>
            <a:r>
              <a:rPr lang="en-US" dirty="0" smtClean="0"/>
              <a:t>Grant: covered him Period 5-Corruption</a:t>
            </a:r>
          </a:p>
          <a:p>
            <a:r>
              <a:rPr lang="en-US" dirty="0" smtClean="0"/>
              <a:t>Rutherford B. Hayes: Ineffective. Wanted patronage reform but his own election was corrupt</a:t>
            </a:r>
          </a:p>
          <a:p>
            <a:r>
              <a:rPr lang="en-US" dirty="0" smtClean="0"/>
              <a:t>James Garfield: Wanted reform for the Civil Service</a:t>
            </a:r>
            <a:r>
              <a:rPr lang="en-US" dirty="0" smtClean="0"/>
              <a:t>-</a:t>
            </a:r>
          </a:p>
          <a:p>
            <a:pPr lvl="1"/>
            <a:r>
              <a:rPr lang="en-US" dirty="0" smtClean="0"/>
              <a:t>so </a:t>
            </a:r>
            <a:r>
              <a:rPr lang="en-US" dirty="0" smtClean="0"/>
              <a:t>he got shot.</a:t>
            </a:r>
          </a:p>
          <a:p>
            <a:r>
              <a:rPr lang="en-US" dirty="0" smtClean="0"/>
              <a:t>Chester Arthur: Supported the Pendleton Civil Service Act of 1883 (merit system for all </a:t>
            </a:r>
            <a:r>
              <a:rPr lang="en-US" dirty="0" err="1" smtClean="0"/>
              <a:t>gov.</a:t>
            </a:r>
            <a:r>
              <a:rPr lang="en-US" dirty="0" smtClean="0"/>
              <a:t> civil service jobs)</a:t>
            </a:r>
          </a:p>
          <a:p>
            <a:pPr lvl="1"/>
            <a:r>
              <a:rPr lang="en-US" b="1" i="1" dirty="0" smtClean="0"/>
              <a:t>SUPER UNINTENDED CONSEQUENCE: </a:t>
            </a:r>
            <a:r>
              <a:rPr lang="en-US" i="1" dirty="0" smtClean="0"/>
              <a:t>drove politicians and businesses together (money/influence)</a:t>
            </a:r>
          </a:p>
          <a:p>
            <a:pPr lvl="2"/>
            <a:r>
              <a:rPr lang="en-US" b="1" i="1" dirty="0" smtClean="0"/>
              <a:t>Leads to a new era where politics are controlled by business</a:t>
            </a:r>
            <a:endParaRPr lang="en-US" b="1" i="1" dirty="0"/>
          </a:p>
        </p:txBody>
      </p:sp>
    </p:spTree>
    <p:extLst>
      <p:ext uri="{BB962C8B-B14F-4D97-AF65-F5344CB8AC3E}">
        <p14:creationId xmlns:p14="http://schemas.microsoft.com/office/powerpoint/2010/main" val="100183450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Gilded Age Presidents Cont’d</a:t>
            </a:r>
            <a:endParaRPr lang="en-US" dirty="0"/>
          </a:p>
        </p:txBody>
      </p:sp>
      <p:sp>
        <p:nvSpPr>
          <p:cNvPr id="3" name="Content Placeholder 2"/>
          <p:cNvSpPr>
            <a:spLocks noGrp="1"/>
          </p:cNvSpPr>
          <p:nvPr>
            <p:ph idx="1"/>
          </p:nvPr>
        </p:nvSpPr>
        <p:spPr>
          <a:xfrm>
            <a:off x="0" y="1417638"/>
            <a:ext cx="9144000" cy="4971439"/>
          </a:xfrm>
        </p:spPr>
        <p:txBody>
          <a:bodyPr>
            <a:normAutofit fontScale="70000" lnSpcReduction="20000"/>
          </a:bodyPr>
          <a:lstStyle/>
          <a:p>
            <a:r>
              <a:rPr lang="en-US" dirty="0" smtClean="0"/>
              <a:t>Grover Cleveland round 1: First Democrat to be president since James Buchanan.</a:t>
            </a:r>
          </a:p>
          <a:p>
            <a:pPr lvl="1"/>
            <a:r>
              <a:rPr lang="en-US" b="1" dirty="0" smtClean="0"/>
              <a:t>Laissez-faire capitalism: </a:t>
            </a:r>
            <a:r>
              <a:rPr lang="en-US" dirty="0" smtClean="0"/>
              <a:t>no government involvement in the economy.</a:t>
            </a:r>
          </a:p>
          <a:p>
            <a:pPr lvl="1"/>
            <a:r>
              <a:rPr lang="en-US" dirty="0" smtClean="0"/>
              <a:t>Against public bills and army pensions due to abuse post-Civil War</a:t>
            </a:r>
          </a:p>
          <a:p>
            <a:pPr lvl="1"/>
            <a:r>
              <a:rPr lang="en-US" dirty="0" smtClean="0"/>
              <a:t>Supported lower tariffs</a:t>
            </a:r>
          </a:p>
          <a:p>
            <a:r>
              <a:rPr lang="en-US" dirty="0" smtClean="0"/>
              <a:t>Benjamin Harrison: Billion dollar Congress</a:t>
            </a:r>
          </a:p>
          <a:p>
            <a:pPr lvl="1"/>
            <a:r>
              <a:rPr lang="en-US" dirty="0" smtClean="0"/>
              <a:t>Sherman Silver Purchase Act</a:t>
            </a:r>
          </a:p>
          <a:p>
            <a:pPr lvl="1"/>
            <a:r>
              <a:rPr lang="en-US" dirty="0" smtClean="0"/>
              <a:t>McKinley Tariff Bill of 1890: Highest tariff since the war. Hurts Western Farmers and Southerners</a:t>
            </a:r>
          </a:p>
          <a:p>
            <a:pPr lvl="2"/>
            <a:r>
              <a:rPr lang="en-US" dirty="0" smtClean="0"/>
              <a:t>Leads to hostility</a:t>
            </a:r>
          </a:p>
          <a:p>
            <a:r>
              <a:rPr lang="en-US" dirty="0" smtClean="0"/>
              <a:t>Grover Cleveland  round 2: Panic of 1893. Thanks to loss of value of dollar. JP Morgan bails out the government. Angers Westerners who view as government ‘selling out’ to Wall Street.</a:t>
            </a:r>
            <a:endParaRPr lang="en-US" dirty="0"/>
          </a:p>
        </p:txBody>
      </p:sp>
    </p:spTree>
    <p:extLst>
      <p:ext uri="{BB962C8B-B14F-4D97-AF65-F5344CB8AC3E}">
        <p14:creationId xmlns:p14="http://schemas.microsoft.com/office/powerpoint/2010/main" val="220466347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09777"/>
            <a:ext cx="7772400" cy="3155027"/>
          </a:xfrm>
        </p:spPr>
        <p:txBody>
          <a:bodyPr>
            <a:normAutofit/>
          </a:bodyPr>
          <a:lstStyle/>
          <a:p>
            <a:r>
              <a:rPr lang="en-US" dirty="0" smtClean="0"/>
              <a:t>Review of Gilded </a:t>
            </a:r>
            <a:r>
              <a:rPr lang="en-US" dirty="0" smtClean="0"/>
              <a:t>Age Politics and the Populists-The Election of 1896</a:t>
            </a:r>
            <a:endParaRPr lang="en-US" dirty="0"/>
          </a:p>
        </p:txBody>
      </p:sp>
      <p:sp>
        <p:nvSpPr>
          <p:cNvPr id="3" name="Subtitle 2"/>
          <p:cNvSpPr>
            <a:spLocks noGrp="1"/>
          </p:cNvSpPr>
          <p:nvPr>
            <p:ph type="subTitle" idx="1"/>
          </p:nvPr>
        </p:nvSpPr>
        <p:spPr>
          <a:xfrm>
            <a:off x="1371600" y="4432362"/>
            <a:ext cx="6400800" cy="1972942"/>
          </a:xfrm>
        </p:spPr>
        <p:txBody>
          <a:bodyPr>
            <a:normAutofit/>
          </a:bodyPr>
          <a:lstStyle/>
          <a:p>
            <a:r>
              <a:rPr lang="en-US" dirty="0" smtClean="0"/>
              <a:t>Mr. Winchell</a:t>
            </a:r>
          </a:p>
          <a:p>
            <a:r>
              <a:rPr lang="en-US" dirty="0" smtClean="0"/>
              <a:t>APUSH 2018-2019</a:t>
            </a:r>
          </a:p>
          <a:p>
            <a:r>
              <a:rPr lang="en-US" dirty="0" smtClean="0"/>
              <a:t>Period 6</a:t>
            </a:r>
            <a:endParaRPr lang="en-US" dirty="0"/>
          </a:p>
        </p:txBody>
      </p:sp>
    </p:spTree>
    <p:extLst>
      <p:ext uri="{BB962C8B-B14F-4D97-AF65-F5344CB8AC3E}">
        <p14:creationId xmlns:p14="http://schemas.microsoft.com/office/powerpoint/2010/main" val="385461369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idx="4294967295"/>
          </p:nvPr>
        </p:nvSpPr>
        <p:spPr>
          <a:xfrm>
            <a:off x="304800" y="0"/>
            <a:ext cx="854075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600">
                <a:effectLst/>
                <a:latin typeface="Rockwell"/>
                <a:cs typeface="Rockwell"/>
              </a:rPr>
              <a:t>Panic of 1873: The Long Depression</a:t>
            </a:r>
            <a:endParaRPr lang="en-US">
              <a:effectLst/>
              <a:latin typeface="Rockwell"/>
              <a:cs typeface="Rockwell"/>
            </a:endParaRPr>
          </a:p>
        </p:txBody>
      </p:sp>
      <p:sp>
        <p:nvSpPr>
          <p:cNvPr id="12290" name="Rectangle 4"/>
          <p:cNvSpPr>
            <a:spLocks noGrp="1" noChangeArrowheads="1"/>
          </p:cNvSpPr>
          <p:nvPr>
            <p:ph type="body" sz="half" idx="4294967295"/>
          </p:nvPr>
        </p:nvSpPr>
        <p:spPr>
          <a:xfrm>
            <a:off x="4267200" y="838200"/>
            <a:ext cx="4876800" cy="601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z="2400">
                <a:effectLst/>
                <a:latin typeface="Rockwell"/>
                <a:cs typeface="Rockwell"/>
              </a:rPr>
              <a:t>Causes</a:t>
            </a:r>
          </a:p>
          <a:p>
            <a:pPr lvl="1">
              <a:lnSpc>
                <a:spcPct val="90000"/>
              </a:lnSpc>
            </a:pPr>
            <a:r>
              <a:rPr lang="en-US" sz="2000">
                <a:effectLst/>
                <a:latin typeface="Rockwell"/>
                <a:cs typeface="Rockwell"/>
              </a:rPr>
              <a:t>Expansion of railroads, enterprises in industries and mines outpaces market demand</a:t>
            </a:r>
          </a:p>
          <a:p>
            <a:pPr lvl="1">
              <a:lnSpc>
                <a:spcPct val="90000"/>
              </a:lnSpc>
            </a:pPr>
            <a:r>
              <a:rPr lang="en-US" sz="2000">
                <a:effectLst/>
                <a:latin typeface="Rockwell"/>
                <a:cs typeface="Rockwell"/>
              </a:rPr>
              <a:t>Coinage Act of 1873</a:t>
            </a:r>
          </a:p>
          <a:p>
            <a:pPr lvl="2">
              <a:lnSpc>
                <a:spcPct val="90000"/>
              </a:lnSpc>
            </a:pPr>
            <a:r>
              <a:rPr lang="en-US" sz="1800">
                <a:effectLst/>
                <a:latin typeface="Rockwell"/>
                <a:cs typeface="Rockwell"/>
              </a:rPr>
              <a:t>Demonetizes silver contracting the money supply</a:t>
            </a:r>
          </a:p>
          <a:p>
            <a:pPr lvl="2">
              <a:lnSpc>
                <a:spcPct val="90000"/>
              </a:lnSpc>
            </a:pPr>
            <a:r>
              <a:rPr lang="en-US" sz="1800">
                <a:effectLst/>
                <a:latin typeface="Rockwell"/>
                <a:cs typeface="Rockwell"/>
              </a:rPr>
              <a:t>“Crime of 73”</a:t>
            </a:r>
          </a:p>
          <a:p>
            <a:pPr lvl="1">
              <a:lnSpc>
                <a:spcPct val="90000"/>
              </a:lnSpc>
            </a:pPr>
            <a:r>
              <a:rPr lang="en-US" sz="2000">
                <a:effectLst/>
                <a:latin typeface="Rockwell"/>
                <a:cs typeface="Rockwell"/>
              </a:rPr>
              <a:t>Jay Cooke &amp; Company bankrupt</a:t>
            </a:r>
          </a:p>
          <a:p>
            <a:pPr lvl="2">
              <a:lnSpc>
                <a:spcPct val="90000"/>
              </a:lnSpc>
            </a:pPr>
            <a:r>
              <a:rPr lang="en-US" sz="1800">
                <a:effectLst/>
                <a:latin typeface="Rockwell"/>
                <a:cs typeface="Rockwell"/>
              </a:rPr>
              <a:t>Major financing investment firm leads to chain reaction of banks</a:t>
            </a:r>
          </a:p>
          <a:p>
            <a:pPr>
              <a:lnSpc>
                <a:spcPct val="90000"/>
              </a:lnSpc>
            </a:pPr>
            <a:r>
              <a:rPr lang="en-US" sz="2400">
                <a:effectLst/>
                <a:latin typeface="Rockwell"/>
                <a:cs typeface="Rockwell"/>
              </a:rPr>
              <a:t>Effects</a:t>
            </a:r>
          </a:p>
          <a:p>
            <a:pPr lvl="1">
              <a:lnSpc>
                <a:spcPct val="90000"/>
              </a:lnSpc>
            </a:pPr>
            <a:r>
              <a:rPr lang="en-US" sz="2000">
                <a:effectLst/>
                <a:latin typeface="Rockwell"/>
                <a:cs typeface="Rockwell"/>
              </a:rPr>
              <a:t>Over 100 railroads fail; 16,000 businesses fail</a:t>
            </a:r>
          </a:p>
          <a:p>
            <a:pPr lvl="2">
              <a:lnSpc>
                <a:spcPct val="90000"/>
              </a:lnSpc>
            </a:pPr>
            <a:r>
              <a:rPr lang="en-US" sz="1800">
                <a:effectLst/>
                <a:latin typeface="Rockwell"/>
                <a:cs typeface="Rockwell"/>
              </a:rPr>
              <a:t>Unemployment at 14%</a:t>
            </a:r>
          </a:p>
        </p:txBody>
      </p:sp>
      <p:pic>
        <p:nvPicPr>
          <p:cNvPr id="12291" name="Picture 5" descr=" mp105.jpg                                                      000A84C2Macintosh HD                   C5A9507E:"/>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0" y="914400"/>
            <a:ext cx="4265613" cy="4953000"/>
          </a:xfrm>
        </p:spPr>
      </p:pic>
    </p:spTree>
    <p:extLst>
      <p:ext uri="{BB962C8B-B14F-4D97-AF65-F5344CB8AC3E}">
        <p14:creationId xmlns:p14="http://schemas.microsoft.com/office/powerpoint/2010/main" val="141745933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rrowheads="1"/>
          </p:cNvSpPr>
          <p:nvPr>
            <p:ph type="title" idx="4294967295"/>
          </p:nvPr>
        </p:nvSpPr>
        <p:spPr>
          <a:xfrm>
            <a:off x="304800" y="0"/>
            <a:ext cx="854075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effectLst/>
                <a:latin typeface="Rockwell"/>
                <a:cs typeface="Rockwell"/>
              </a:rPr>
              <a:t>Panic of 1893</a:t>
            </a:r>
            <a:endParaRPr lang="en-US">
              <a:effectLst/>
              <a:latin typeface="Rockwell"/>
              <a:cs typeface="Rockwell"/>
            </a:endParaRPr>
          </a:p>
        </p:txBody>
      </p:sp>
      <p:sp>
        <p:nvSpPr>
          <p:cNvPr id="29698" name="Rectangle 3"/>
          <p:cNvSpPr>
            <a:spLocks noGrp="1" noRot="1" noChangeArrowheads="1"/>
          </p:cNvSpPr>
          <p:nvPr>
            <p:ph type="body" sz="half" idx="4294967295"/>
          </p:nvPr>
        </p:nvSpPr>
        <p:spPr>
          <a:xfrm>
            <a:off x="0" y="838200"/>
            <a:ext cx="4724400" cy="601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z="2000" dirty="0">
                <a:effectLst/>
                <a:latin typeface="Rockwell"/>
                <a:cs typeface="Rockwell"/>
              </a:rPr>
              <a:t>Causes</a:t>
            </a:r>
          </a:p>
          <a:p>
            <a:pPr lvl="1">
              <a:lnSpc>
                <a:spcPct val="90000"/>
              </a:lnSpc>
            </a:pPr>
            <a:r>
              <a:rPr lang="en-US" sz="1800" dirty="0">
                <a:effectLst/>
                <a:latin typeface="Rockwell"/>
                <a:cs typeface="Rockwell"/>
              </a:rPr>
              <a:t>Overexpansion</a:t>
            </a:r>
          </a:p>
          <a:p>
            <a:pPr lvl="1">
              <a:lnSpc>
                <a:spcPct val="90000"/>
              </a:lnSpc>
            </a:pPr>
            <a:r>
              <a:rPr lang="en-US" sz="1800" dirty="0">
                <a:effectLst/>
                <a:latin typeface="Rockwell"/>
                <a:cs typeface="Rockwell"/>
              </a:rPr>
              <a:t>Railroad speculation</a:t>
            </a:r>
          </a:p>
          <a:p>
            <a:pPr lvl="2">
              <a:lnSpc>
                <a:spcPct val="90000"/>
              </a:lnSpc>
            </a:pPr>
            <a:r>
              <a:rPr lang="en-US" sz="1600" dirty="0">
                <a:effectLst/>
                <a:latin typeface="Rockwell"/>
                <a:cs typeface="Rockwell"/>
              </a:rPr>
              <a:t>Pennsylvania and Reading Railroad bankruptcy</a:t>
            </a:r>
            <a:endParaRPr lang="en-US" sz="1800" dirty="0">
              <a:effectLst/>
              <a:latin typeface="Rockwell"/>
              <a:cs typeface="Rockwell"/>
            </a:endParaRPr>
          </a:p>
          <a:p>
            <a:pPr lvl="1">
              <a:lnSpc>
                <a:spcPct val="90000"/>
              </a:lnSpc>
            </a:pPr>
            <a:r>
              <a:rPr lang="en-US" sz="1800" dirty="0">
                <a:effectLst/>
                <a:latin typeface="Rockwell"/>
                <a:cs typeface="Rockwell"/>
              </a:rPr>
              <a:t>Silver Purchase Act repealed</a:t>
            </a:r>
            <a:endParaRPr lang="en-US" sz="2000" dirty="0">
              <a:effectLst/>
              <a:latin typeface="Rockwell"/>
              <a:cs typeface="Rockwell"/>
            </a:endParaRPr>
          </a:p>
          <a:p>
            <a:pPr>
              <a:lnSpc>
                <a:spcPct val="90000"/>
              </a:lnSpc>
            </a:pPr>
            <a:r>
              <a:rPr lang="en-US" sz="2000" dirty="0">
                <a:effectLst/>
                <a:latin typeface="Rockwell"/>
                <a:cs typeface="Rockwell"/>
              </a:rPr>
              <a:t>Impact</a:t>
            </a:r>
          </a:p>
          <a:p>
            <a:pPr lvl="1">
              <a:lnSpc>
                <a:spcPct val="90000"/>
              </a:lnSpc>
            </a:pPr>
            <a:r>
              <a:rPr lang="en-US" sz="1800" dirty="0">
                <a:effectLst/>
                <a:latin typeface="Rockwell"/>
                <a:cs typeface="Rockwell"/>
              </a:rPr>
              <a:t>Unemployment to 18.4%</a:t>
            </a:r>
          </a:p>
          <a:p>
            <a:pPr lvl="1">
              <a:lnSpc>
                <a:spcPct val="90000"/>
              </a:lnSpc>
            </a:pPr>
            <a:r>
              <a:rPr lang="en-US" sz="1800" dirty="0">
                <a:effectLst/>
                <a:latin typeface="Rockwell"/>
                <a:cs typeface="Rockwell"/>
              </a:rPr>
              <a:t>16,000 businesses and 500 banks bankrupt/failed</a:t>
            </a:r>
          </a:p>
          <a:p>
            <a:pPr lvl="1">
              <a:lnSpc>
                <a:spcPct val="90000"/>
              </a:lnSpc>
            </a:pPr>
            <a:r>
              <a:rPr lang="en-US" sz="1800" dirty="0">
                <a:effectLst/>
                <a:latin typeface="Rockwell"/>
                <a:cs typeface="Rockwell"/>
              </a:rPr>
              <a:t>Pullman Strike (July 1894)</a:t>
            </a:r>
          </a:p>
          <a:p>
            <a:pPr lvl="1">
              <a:lnSpc>
                <a:spcPct val="90000"/>
              </a:lnSpc>
            </a:pPr>
            <a:r>
              <a:rPr lang="en-US" sz="1800" b="1" dirty="0">
                <a:effectLst/>
                <a:latin typeface="Rockwell"/>
                <a:cs typeface="Rockwell"/>
              </a:rPr>
              <a:t>Coxey’s Army (1894)</a:t>
            </a:r>
          </a:p>
          <a:p>
            <a:pPr lvl="2">
              <a:lnSpc>
                <a:spcPct val="90000"/>
              </a:lnSpc>
            </a:pPr>
            <a:r>
              <a:rPr lang="en-US" sz="1600" dirty="0">
                <a:effectLst/>
                <a:latin typeface="Rockwell"/>
                <a:cs typeface="Rockwell"/>
              </a:rPr>
              <a:t>March on Washington by unemployed workers and farmers $500 million for jobs</a:t>
            </a:r>
          </a:p>
          <a:p>
            <a:pPr lvl="2">
              <a:lnSpc>
                <a:spcPct val="90000"/>
              </a:lnSpc>
            </a:pPr>
            <a:r>
              <a:rPr lang="en-US" sz="1600" dirty="0">
                <a:effectLst/>
                <a:latin typeface="Rockwell"/>
                <a:cs typeface="Rockwell"/>
              </a:rPr>
              <a:t>Dispersed by federal troops</a:t>
            </a:r>
            <a:endParaRPr lang="en-US" sz="1800" b="1" dirty="0">
              <a:effectLst/>
              <a:latin typeface="Rockwell"/>
              <a:cs typeface="Rockwell"/>
            </a:endParaRPr>
          </a:p>
          <a:p>
            <a:pPr lvl="1">
              <a:lnSpc>
                <a:spcPct val="90000"/>
              </a:lnSpc>
            </a:pPr>
            <a:r>
              <a:rPr lang="en-US" sz="1800" dirty="0">
                <a:effectLst/>
                <a:latin typeface="Rockwell"/>
                <a:cs typeface="Rockwell"/>
              </a:rPr>
              <a:t>J.P. Morgan and the Treasury</a:t>
            </a:r>
          </a:p>
          <a:p>
            <a:pPr lvl="2">
              <a:lnSpc>
                <a:spcPct val="90000"/>
              </a:lnSpc>
            </a:pPr>
            <a:r>
              <a:rPr lang="en-US" sz="1600" dirty="0">
                <a:effectLst/>
                <a:latin typeface="Rockwell"/>
                <a:cs typeface="Rockwell"/>
              </a:rPr>
              <a:t>Cleveland and U.S. borrowed $65 million in gold</a:t>
            </a:r>
            <a:endParaRPr lang="en-US" sz="1800" dirty="0">
              <a:effectLst/>
              <a:latin typeface="Rockwell"/>
              <a:cs typeface="Rockwell"/>
            </a:endParaRPr>
          </a:p>
        </p:txBody>
      </p:sp>
      <p:pic>
        <p:nvPicPr>
          <p:cNvPr id="29699" name="Picture 6"/>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5257800" y="790575"/>
            <a:ext cx="3886200" cy="3162300"/>
          </a:xfrm>
        </p:spPr>
      </p:pic>
      <p:pic>
        <p:nvPicPr>
          <p:cNvPr id="29700" name="Picture 7"/>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4724400" y="3949700"/>
            <a:ext cx="4419600" cy="2908300"/>
          </a:xfrm>
        </p:spPr>
      </p:pic>
    </p:spTree>
    <p:extLst>
      <p:ext uri="{BB962C8B-B14F-4D97-AF65-F5344CB8AC3E}">
        <p14:creationId xmlns:p14="http://schemas.microsoft.com/office/powerpoint/2010/main" val="61513277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poll-tax-reciept"/>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5010711" y="875523"/>
            <a:ext cx="3444316" cy="233916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a:xfrm>
            <a:off x="86848" y="-137151"/>
            <a:ext cx="8952938" cy="1325563"/>
          </a:xfrm>
        </p:spPr>
        <p:txBody>
          <a:bodyPr>
            <a:normAutofit/>
          </a:bodyPr>
          <a:lstStyle/>
          <a:p>
            <a:pPr algn="ctr"/>
            <a:r>
              <a:rPr lang="en-US" sz="2800" b="1" dirty="0" smtClean="0">
                <a:solidFill>
                  <a:srgbClr val="FFFFFF"/>
                </a:solidFill>
              </a:rPr>
              <a:t>Disenfranchisement of the African Americans</a:t>
            </a:r>
            <a:endParaRPr lang="en-US" sz="2800" b="1" dirty="0">
              <a:solidFill>
                <a:srgbClr val="FFFFFF"/>
              </a:solidFill>
            </a:endParaRPr>
          </a:p>
        </p:txBody>
      </p:sp>
      <p:sp>
        <p:nvSpPr>
          <p:cNvPr id="8" name="Content Placeholder 2"/>
          <p:cNvSpPr txBox="1">
            <a:spLocks/>
          </p:cNvSpPr>
          <p:nvPr/>
        </p:nvSpPr>
        <p:spPr>
          <a:xfrm>
            <a:off x="1" y="875526"/>
            <a:ext cx="4975832" cy="56175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2">
              <a:lnSpc>
                <a:spcPct val="80000"/>
              </a:lnSpc>
              <a:spcBef>
                <a:spcPts val="1000"/>
              </a:spcBef>
              <a:buFont typeface="Arial" panose="020B0604020202020204" pitchFamily="34" charset="0"/>
              <a:buNone/>
            </a:pPr>
            <a:r>
              <a:rPr lang="en-US" altLang="en-US" sz="1900" b="1" u="sng" dirty="0" smtClean="0">
                <a:solidFill>
                  <a:srgbClr val="FFFFFF"/>
                </a:solidFill>
                <a:latin typeface="Rockwell"/>
                <a:cs typeface="Rockwell"/>
              </a:rPr>
              <a:t>Voting: </a:t>
            </a:r>
          </a:p>
          <a:p>
            <a:pPr marL="342900" lvl="2" indent="-342900">
              <a:lnSpc>
                <a:spcPct val="80000"/>
              </a:lnSpc>
              <a:spcBef>
                <a:spcPts val="1000"/>
              </a:spcBef>
            </a:pPr>
            <a:r>
              <a:rPr lang="en-US" altLang="en-US" sz="1900" b="1" dirty="0" smtClean="0">
                <a:solidFill>
                  <a:srgbClr val="FFFFFF"/>
                </a:solidFill>
                <a:latin typeface="Rockwell"/>
                <a:cs typeface="Rockwell"/>
              </a:rPr>
              <a:t>Poll </a:t>
            </a:r>
            <a:r>
              <a:rPr lang="en-US" altLang="en-US" sz="1900" b="1" dirty="0">
                <a:solidFill>
                  <a:srgbClr val="FFFFFF"/>
                </a:solidFill>
                <a:latin typeface="Rockwell"/>
                <a:cs typeface="Rockwell"/>
              </a:rPr>
              <a:t>taxes </a:t>
            </a:r>
            <a:r>
              <a:rPr lang="en-US" altLang="en-US" sz="1900" b="1" dirty="0" smtClean="0">
                <a:solidFill>
                  <a:srgbClr val="FFFFFF"/>
                </a:solidFill>
                <a:latin typeface="Rockwell"/>
                <a:cs typeface="Rockwell"/>
              </a:rPr>
              <a:t>– </a:t>
            </a:r>
            <a:r>
              <a:rPr lang="en-US" altLang="en-US" sz="1900" dirty="0" smtClean="0">
                <a:solidFill>
                  <a:srgbClr val="FFFFFF"/>
                </a:solidFill>
                <a:latin typeface="Rockwell"/>
                <a:cs typeface="Rockwell"/>
              </a:rPr>
              <a:t>annual voting tax (if you were poor, you couldn’t pay to vote)</a:t>
            </a:r>
            <a:endParaRPr lang="en-US" altLang="en-US" sz="1900" b="1" dirty="0" smtClean="0">
              <a:solidFill>
                <a:srgbClr val="FFFFFF"/>
              </a:solidFill>
              <a:latin typeface="Rockwell"/>
              <a:cs typeface="Rockwell"/>
            </a:endParaRPr>
          </a:p>
          <a:p>
            <a:pPr marL="342900" lvl="2" indent="-342900">
              <a:lnSpc>
                <a:spcPct val="80000"/>
              </a:lnSpc>
              <a:spcBef>
                <a:spcPts val="1000"/>
              </a:spcBef>
            </a:pPr>
            <a:r>
              <a:rPr lang="en-US" altLang="en-US" sz="1900" b="1" dirty="0" smtClean="0">
                <a:solidFill>
                  <a:srgbClr val="FFFFFF"/>
                </a:solidFill>
                <a:latin typeface="Rockwell"/>
                <a:cs typeface="Rockwell"/>
              </a:rPr>
              <a:t>literacy </a:t>
            </a:r>
            <a:r>
              <a:rPr lang="en-US" altLang="en-US" sz="1900" b="1" dirty="0">
                <a:solidFill>
                  <a:srgbClr val="FFFFFF"/>
                </a:solidFill>
                <a:latin typeface="Rockwell"/>
                <a:cs typeface="Rockwell"/>
              </a:rPr>
              <a:t>tests</a:t>
            </a:r>
            <a:r>
              <a:rPr lang="en-US" altLang="en-US" sz="1900" dirty="0">
                <a:solidFill>
                  <a:srgbClr val="FFFFFF"/>
                </a:solidFill>
                <a:latin typeface="Rockwell"/>
                <a:cs typeface="Rockwell"/>
              </a:rPr>
              <a:t> </a:t>
            </a:r>
            <a:r>
              <a:rPr lang="en-US" altLang="en-US" sz="1900" dirty="0" smtClean="0">
                <a:solidFill>
                  <a:srgbClr val="FFFFFF"/>
                </a:solidFill>
                <a:latin typeface="Rockwell"/>
                <a:cs typeface="Rockwell"/>
              </a:rPr>
              <a:t>– reading test in order to vote (more </a:t>
            </a:r>
            <a:r>
              <a:rPr lang="en-US" altLang="en-US" sz="1900" dirty="0">
                <a:solidFill>
                  <a:srgbClr val="FFFFFF"/>
                </a:solidFill>
                <a:latin typeface="Rockwell"/>
                <a:cs typeface="Rockwell"/>
              </a:rPr>
              <a:t>difficult for </a:t>
            </a:r>
            <a:r>
              <a:rPr lang="en-US" altLang="en-US" sz="1900" dirty="0" smtClean="0">
                <a:solidFill>
                  <a:srgbClr val="FFFFFF"/>
                </a:solidFill>
                <a:latin typeface="Rockwell"/>
                <a:cs typeface="Rockwell"/>
              </a:rPr>
              <a:t>Afams as they are not provided good education)</a:t>
            </a:r>
          </a:p>
          <a:p>
            <a:pPr marL="342900" lvl="2" indent="-342900">
              <a:lnSpc>
                <a:spcPct val="80000"/>
              </a:lnSpc>
              <a:spcBef>
                <a:spcPts val="1000"/>
              </a:spcBef>
            </a:pPr>
            <a:r>
              <a:rPr lang="en-US" altLang="en-US" sz="1900" b="1" dirty="0" smtClean="0">
                <a:solidFill>
                  <a:srgbClr val="FFFFFF"/>
                </a:solidFill>
                <a:latin typeface="Rockwell"/>
                <a:cs typeface="Rockwell"/>
              </a:rPr>
              <a:t>Grandfather </a:t>
            </a:r>
            <a:r>
              <a:rPr lang="en-US" altLang="en-US" sz="1900" b="1" dirty="0">
                <a:solidFill>
                  <a:srgbClr val="FFFFFF"/>
                </a:solidFill>
                <a:latin typeface="Rockwell"/>
                <a:cs typeface="Rockwell"/>
              </a:rPr>
              <a:t>clause </a:t>
            </a:r>
            <a:r>
              <a:rPr lang="en-US" altLang="en-US" sz="1900" dirty="0">
                <a:solidFill>
                  <a:srgbClr val="FFFFFF"/>
                </a:solidFill>
                <a:latin typeface="Rockwell"/>
                <a:cs typeface="Rockwell"/>
              </a:rPr>
              <a:t>– if your grandfather can vote=you </a:t>
            </a:r>
            <a:r>
              <a:rPr lang="en-US" altLang="en-US" sz="1900" dirty="0" smtClean="0">
                <a:solidFill>
                  <a:srgbClr val="FFFFFF"/>
                </a:solidFill>
                <a:latin typeface="Rockwell"/>
                <a:cs typeface="Rockwell"/>
              </a:rPr>
              <a:t>vote (made sure former slaves ancestors couldn’t vote)</a:t>
            </a:r>
            <a:endParaRPr lang="en-US" altLang="en-US" sz="1900" dirty="0">
              <a:solidFill>
                <a:srgbClr val="FFFFFF"/>
              </a:solidFill>
              <a:latin typeface="Rockwell"/>
              <a:cs typeface="Rockwell"/>
            </a:endParaRPr>
          </a:p>
          <a:p>
            <a:pPr>
              <a:lnSpc>
                <a:spcPct val="80000"/>
              </a:lnSpc>
              <a:buFontTx/>
              <a:buNone/>
            </a:pPr>
            <a:r>
              <a:rPr lang="en-US" altLang="en-US" sz="1900" b="1" u="sng" dirty="0" smtClean="0">
                <a:solidFill>
                  <a:srgbClr val="FFFFFF"/>
                </a:solidFill>
                <a:latin typeface="Rockwell"/>
                <a:cs typeface="Rockwell"/>
              </a:rPr>
              <a:t>Separation:</a:t>
            </a:r>
            <a:endParaRPr lang="en-US" altLang="en-US" sz="1900" b="1" u="sng" dirty="0">
              <a:solidFill>
                <a:srgbClr val="FFFFFF"/>
              </a:solidFill>
              <a:latin typeface="Rockwell"/>
              <a:cs typeface="Rockwell"/>
            </a:endParaRPr>
          </a:p>
          <a:p>
            <a:pPr>
              <a:lnSpc>
                <a:spcPct val="80000"/>
              </a:lnSpc>
            </a:pPr>
            <a:r>
              <a:rPr lang="en-US" altLang="en-US" sz="1900" b="1" dirty="0" smtClean="0">
                <a:solidFill>
                  <a:srgbClr val="FFFFFF"/>
                </a:solidFill>
                <a:latin typeface="Rockwell"/>
                <a:cs typeface="Rockwell"/>
              </a:rPr>
              <a:t>Plessy </a:t>
            </a:r>
            <a:r>
              <a:rPr lang="en-US" altLang="en-US" sz="1900" b="1" dirty="0">
                <a:solidFill>
                  <a:srgbClr val="FFFFFF"/>
                </a:solidFill>
                <a:latin typeface="Rockwell"/>
                <a:cs typeface="Rockwell"/>
              </a:rPr>
              <a:t>v. Ferguson</a:t>
            </a:r>
            <a:r>
              <a:rPr lang="en-US" altLang="en-US" sz="1900" dirty="0">
                <a:solidFill>
                  <a:srgbClr val="FFFFFF"/>
                </a:solidFill>
                <a:latin typeface="Rockwell"/>
                <a:cs typeface="Rockwell"/>
              </a:rPr>
              <a:t> </a:t>
            </a:r>
            <a:r>
              <a:rPr lang="en-US" altLang="en-US" sz="1900" dirty="0" smtClean="0">
                <a:solidFill>
                  <a:srgbClr val="FFFFFF"/>
                </a:solidFill>
                <a:latin typeface="Rockwell"/>
                <a:cs typeface="Rockwell"/>
              </a:rPr>
              <a:t>– ruled that Black and White populations could be </a:t>
            </a:r>
            <a:r>
              <a:rPr lang="en-US" altLang="en-US" sz="1900" dirty="0">
                <a:solidFill>
                  <a:srgbClr val="FFFFFF"/>
                </a:solidFill>
                <a:latin typeface="Rockwell"/>
                <a:cs typeface="Rockwell"/>
              </a:rPr>
              <a:t>“separate but equal” – legalized racial segregation for almost 60 years</a:t>
            </a:r>
            <a:r>
              <a:rPr lang="en-US" altLang="en-US" sz="1900" dirty="0" smtClean="0">
                <a:solidFill>
                  <a:srgbClr val="FFFFFF"/>
                </a:solidFill>
                <a:latin typeface="Rockwell"/>
                <a:cs typeface="Rockwell"/>
              </a:rPr>
              <a:t>.</a:t>
            </a:r>
          </a:p>
          <a:p>
            <a:pPr marL="0" indent="0">
              <a:lnSpc>
                <a:spcPct val="80000"/>
              </a:lnSpc>
              <a:buFont typeface="Arial" panose="020B0604020202020204" pitchFamily="34" charset="0"/>
              <a:buNone/>
            </a:pPr>
            <a:r>
              <a:rPr lang="en-US" altLang="en-US" sz="1900" b="1" u="sng" dirty="0" smtClean="0">
                <a:solidFill>
                  <a:srgbClr val="FFFFFF"/>
                </a:solidFill>
                <a:latin typeface="Rockwell"/>
                <a:cs typeface="Rockwell"/>
              </a:rPr>
              <a:t>Violence:</a:t>
            </a:r>
          </a:p>
          <a:p>
            <a:pPr>
              <a:lnSpc>
                <a:spcPct val="80000"/>
              </a:lnSpc>
            </a:pPr>
            <a:r>
              <a:rPr lang="en-US" altLang="en-US" sz="1900" b="1" dirty="0" smtClean="0">
                <a:solidFill>
                  <a:srgbClr val="FFFFFF"/>
                </a:solidFill>
                <a:latin typeface="Rockwell"/>
                <a:cs typeface="Rockwell"/>
              </a:rPr>
              <a:t>Lynching</a:t>
            </a:r>
            <a:r>
              <a:rPr lang="en-US" altLang="en-US" sz="1900" dirty="0" smtClean="0">
                <a:solidFill>
                  <a:srgbClr val="FFFFFF"/>
                </a:solidFill>
                <a:latin typeface="Rockwell"/>
                <a:cs typeface="Rockwell"/>
              </a:rPr>
              <a:t>'s (with no punishment) were very common!</a:t>
            </a:r>
            <a:endParaRPr lang="en-US" altLang="en-US" sz="1900" dirty="0">
              <a:solidFill>
                <a:srgbClr val="FFFFFF"/>
              </a:solidFill>
              <a:latin typeface="Rockwell"/>
              <a:cs typeface="Rockwell"/>
            </a:endParaRPr>
          </a:p>
        </p:txBody>
      </p:sp>
      <p:pic>
        <p:nvPicPr>
          <p:cNvPr id="4" name="Picture 5" descr="Chart_Lynchings"/>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5229785" y="2510976"/>
            <a:ext cx="3914215" cy="466450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9053663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oking-backward-political-carto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616"/>
            <a:ext cx="9037606" cy="5832092"/>
          </a:xfrm>
          <a:prstGeom prst="rect">
            <a:avLst/>
          </a:prstGeom>
        </p:spPr>
      </p:pic>
    </p:spTree>
    <p:extLst>
      <p:ext uri="{BB962C8B-B14F-4D97-AF65-F5344CB8AC3E}">
        <p14:creationId xmlns:p14="http://schemas.microsoft.com/office/powerpoint/2010/main" val="238139106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Populists Time!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72270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Farmers Plight</a:t>
            </a:r>
            <a:endParaRPr lang="en-US" dirty="0"/>
          </a:p>
        </p:txBody>
      </p:sp>
      <p:sp>
        <p:nvSpPr>
          <p:cNvPr id="3" name="Content Placeholder 2"/>
          <p:cNvSpPr>
            <a:spLocks noGrp="1"/>
          </p:cNvSpPr>
          <p:nvPr>
            <p:ph idx="1"/>
          </p:nvPr>
        </p:nvSpPr>
        <p:spPr/>
        <p:txBody>
          <a:bodyPr>
            <a:normAutofit lnSpcReduction="10000"/>
          </a:bodyPr>
          <a:lstStyle/>
          <a:p>
            <a:r>
              <a:rPr lang="en-US" dirty="0" smtClean="0"/>
              <a:t>Farm Becomes a Factory</a:t>
            </a:r>
          </a:p>
          <a:p>
            <a:r>
              <a:rPr lang="en-US" dirty="0" smtClean="0"/>
              <a:t>Environmental Factors</a:t>
            </a:r>
          </a:p>
          <a:p>
            <a:r>
              <a:rPr lang="en-US" dirty="0" smtClean="0"/>
              <a:t>Drought/Over-farming</a:t>
            </a:r>
          </a:p>
          <a:p>
            <a:r>
              <a:rPr lang="en-US" dirty="0" smtClean="0"/>
              <a:t>Overproduction-Falling Prices</a:t>
            </a:r>
          </a:p>
          <a:p>
            <a:r>
              <a:rPr lang="en-US" dirty="0" smtClean="0"/>
              <a:t>Loans</a:t>
            </a:r>
          </a:p>
          <a:p>
            <a:r>
              <a:rPr lang="en-US" dirty="0" smtClean="0"/>
              <a:t>Railroad Monopolies</a:t>
            </a:r>
          </a:p>
          <a:p>
            <a:r>
              <a:rPr lang="en-US" dirty="0" smtClean="0"/>
              <a:t>Tariffs</a:t>
            </a:r>
          </a:p>
          <a:p>
            <a:r>
              <a:rPr lang="en-US" dirty="0" smtClean="0"/>
              <a:t>Panics</a:t>
            </a:r>
          </a:p>
        </p:txBody>
      </p:sp>
    </p:spTree>
    <p:extLst>
      <p:ext uri="{BB962C8B-B14F-4D97-AF65-F5344CB8AC3E}">
        <p14:creationId xmlns:p14="http://schemas.microsoft.com/office/powerpoint/2010/main" val="244187614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9474" y="609600"/>
            <a:ext cx="5336876"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a:ln w="11430"/>
                <a:solidFill>
                  <a:srgbClr val="FFFFFF"/>
                </a:solidFill>
              </a:rPr>
              <a:t>COMBINATIONS</a:t>
            </a:r>
          </a:p>
        </p:txBody>
      </p:sp>
      <p:sp>
        <p:nvSpPr>
          <p:cNvPr id="3" name="Content Placeholder 2"/>
          <p:cNvSpPr>
            <a:spLocks noGrp="1"/>
          </p:cNvSpPr>
          <p:nvPr>
            <p:ph idx="1"/>
          </p:nvPr>
        </p:nvSpPr>
        <p:spPr>
          <a:xfrm>
            <a:off x="3886200" y="4648200"/>
            <a:ext cx="5219701" cy="1981200"/>
          </a:xfrm>
        </p:spPr>
        <p:txBody>
          <a:bodyPr>
            <a:normAutofit fontScale="92500" lnSpcReduction="10000"/>
          </a:bodyPr>
          <a:lstStyle/>
          <a:p>
            <a:pPr marL="0" indent="0">
              <a:buNone/>
            </a:pPr>
            <a:r>
              <a:rPr lang="en-US" sz="2800" i="1" dirty="0">
                <a:latin typeface="Rockwell"/>
                <a:cs typeface="Rockwell"/>
              </a:rPr>
              <a:t>Although the farmers still made up the plurality of the work force in the late 19</a:t>
            </a:r>
            <a:r>
              <a:rPr lang="en-US" sz="2800" i="1" baseline="30000" dirty="0">
                <a:latin typeface="Rockwell"/>
                <a:cs typeface="Rockwell"/>
              </a:rPr>
              <a:t>th</a:t>
            </a:r>
            <a:r>
              <a:rPr lang="en-US" sz="2800" i="1" dirty="0">
                <a:latin typeface="Rockwell"/>
                <a:cs typeface="Rockwell"/>
              </a:rPr>
              <a:t> century, they were the last to organize as an </a:t>
            </a:r>
            <a:r>
              <a:rPr lang="en-US" sz="2800" b="1" i="1" dirty="0">
                <a:latin typeface="Rockwell"/>
                <a:cs typeface="Rockwell"/>
              </a:rPr>
              <a:t>interest group</a:t>
            </a:r>
            <a:r>
              <a:rPr lang="en-US" sz="2800" i="1" dirty="0">
                <a:latin typeface="Rockwell"/>
                <a:cs typeface="Rockwell"/>
              </a:rPr>
              <a:t>.</a:t>
            </a:r>
          </a:p>
        </p:txBody>
      </p:sp>
      <p:sp>
        <p:nvSpPr>
          <p:cNvPr id="4" name="Isosceles Triangle 3"/>
          <p:cNvSpPr/>
          <p:nvPr/>
        </p:nvSpPr>
        <p:spPr>
          <a:xfrm rot="10800000">
            <a:off x="381000" y="533400"/>
            <a:ext cx="3429000" cy="2895600"/>
          </a:xfrm>
          <a:prstGeom prst="triangle">
            <a:avLst/>
          </a:prstGeom>
          <a:solidFill>
            <a:schemeClr val="tx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381000" y="3505200"/>
            <a:ext cx="3429000" cy="2895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rot="16200000">
            <a:off x="2857500" y="1257300"/>
            <a:ext cx="3429000" cy="4267200"/>
          </a:xfrm>
          <a:prstGeom prst="triangle">
            <a:avLst/>
          </a:prstGeom>
          <a:solidFill>
            <a:srgbClr val="00B050">
              <a:alpha val="64000"/>
            </a:srgbClr>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838200" y="685800"/>
            <a:ext cx="2514600" cy="954107"/>
          </a:xfrm>
          <a:prstGeom prst="rect">
            <a:avLst/>
          </a:prstGeom>
          <a:noFill/>
        </p:spPr>
        <p:txBody>
          <a:bodyPr wrap="square" rtlCol="0">
            <a:spAutoFit/>
          </a:bodyPr>
          <a:lstStyle/>
          <a:p>
            <a:pPr algn="ctr"/>
            <a:r>
              <a:rPr lang="en-US" sz="2000" b="1" dirty="0">
                <a:solidFill>
                  <a:schemeClr val="bg1"/>
                </a:solidFill>
              </a:rPr>
              <a:t>MONOPOLISTS</a:t>
            </a:r>
            <a:endParaRPr lang="en-US" sz="3600" b="1" dirty="0">
              <a:solidFill>
                <a:schemeClr val="bg1"/>
              </a:solidFill>
            </a:endParaRPr>
          </a:p>
          <a:p>
            <a:pPr algn="ctr"/>
            <a:r>
              <a:rPr lang="en-US" sz="3600" dirty="0">
                <a:solidFill>
                  <a:schemeClr val="bg1"/>
                </a:solidFill>
                <a:effectLst>
                  <a:outerShdw blurRad="38100" dist="38100" dir="2700000" algn="tl">
                    <a:srgbClr val="000000">
                      <a:alpha val="43137"/>
                    </a:srgbClr>
                  </a:outerShdw>
                </a:effectLst>
              </a:rPr>
              <a:t>[Trusts]</a:t>
            </a:r>
          </a:p>
        </p:txBody>
      </p:sp>
      <p:sp>
        <p:nvSpPr>
          <p:cNvPr id="8" name="TextBox 7"/>
          <p:cNvSpPr txBox="1"/>
          <p:nvPr/>
        </p:nvSpPr>
        <p:spPr>
          <a:xfrm>
            <a:off x="838199" y="5105400"/>
            <a:ext cx="2514600" cy="1015663"/>
          </a:xfrm>
          <a:prstGeom prst="rect">
            <a:avLst/>
          </a:prstGeom>
          <a:noFill/>
        </p:spPr>
        <p:txBody>
          <a:bodyPr wrap="square" rtlCol="0">
            <a:spAutoFit/>
          </a:bodyPr>
          <a:lstStyle/>
          <a:p>
            <a:pPr algn="ctr"/>
            <a:r>
              <a:rPr lang="en-US" sz="2800" b="1" dirty="0"/>
              <a:t>LABORERS </a:t>
            </a:r>
          </a:p>
          <a:p>
            <a:pPr algn="ctr"/>
            <a:r>
              <a:rPr lang="en-US" sz="3200" dirty="0"/>
              <a:t>[UNIONS]</a:t>
            </a:r>
          </a:p>
        </p:txBody>
      </p:sp>
      <p:sp>
        <p:nvSpPr>
          <p:cNvPr id="9" name="TextBox 8"/>
          <p:cNvSpPr txBox="1"/>
          <p:nvPr/>
        </p:nvSpPr>
        <p:spPr>
          <a:xfrm>
            <a:off x="4114800" y="2971800"/>
            <a:ext cx="2286000" cy="523220"/>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FARMERS?</a:t>
            </a:r>
          </a:p>
        </p:txBody>
      </p:sp>
      <p:sp>
        <p:nvSpPr>
          <p:cNvPr id="10" name="TextBox 9"/>
          <p:cNvSpPr txBox="1"/>
          <p:nvPr/>
        </p:nvSpPr>
        <p:spPr>
          <a:xfrm>
            <a:off x="596452" y="2961382"/>
            <a:ext cx="2963022"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800" b="1" dirty="0">
                <a:latin typeface="+mj-lt"/>
              </a:rPr>
              <a:t>Government Policy</a:t>
            </a:r>
          </a:p>
        </p:txBody>
      </p:sp>
    </p:spTree>
    <p:extLst>
      <p:ext uri="{BB962C8B-B14F-4D97-AF65-F5344CB8AC3E}">
        <p14:creationId xmlns:p14="http://schemas.microsoft.com/office/powerpoint/2010/main" val="42917520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685800"/>
            <a:ext cx="8330969" cy="5465929"/>
          </a:xfrm>
        </p:spPr>
      </p:pic>
    </p:spTree>
    <p:extLst>
      <p:ext uri="{BB962C8B-B14F-4D97-AF65-F5344CB8AC3E}">
        <p14:creationId xmlns:p14="http://schemas.microsoft.com/office/powerpoint/2010/main" val="86906438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99742382"/>
              </p:ext>
            </p:extLst>
          </p:nvPr>
        </p:nvGraphicFramePr>
        <p:xfrm>
          <a:off x="0" y="2362200"/>
          <a:ext cx="3581400" cy="2468880"/>
        </p:xfrm>
        <a:graphic>
          <a:graphicData uri="http://schemas.openxmlformats.org/drawingml/2006/table">
            <a:tbl>
              <a:tblPr firstRow="1" bandRow="1">
                <a:tableStyleId>{2D5ABB26-0587-4C30-8999-92F81FD0307C}</a:tableStyleId>
              </a:tblPr>
              <a:tblGrid>
                <a:gridCol w="3581400">
                  <a:extLst>
                    <a:ext uri="{9D8B030D-6E8A-4147-A177-3AD203B41FA5}">
                      <a16:colId xmlns="" xmlns:a16="http://schemas.microsoft.com/office/drawing/2014/main" val="20000"/>
                    </a:ext>
                  </a:extLst>
                </a:gridCol>
              </a:tblGrid>
              <a:tr h="370840">
                <a:tc>
                  <a:txBody>
                    <a:bodyPr/>
                    <a:lstStyle/>
                    <a:p>
                      <a:r>
                        <a:rPr lang="en-US" sz="4800" dirty="0" smtClean="0">
                          <a:solidFill>
                            <a:srgbClr val="FFFFFF"/>
                          </a:solidFill>
                          <a:latin typeface="+mj-lt"/>
                        </a:rPr>
                        <a:t>Social:</a:t>
                      </a:r>
                      <a:endParaRPr lang="en-US" sz="4800" dirty="0">
                        <a:solidFill>
                          <a:srgbClr val="FFFFFF"/>
                        </a:solidFill>
                        <a:latin typeface="+mj-lt"/>
                      </a:endParaRPr>
                    </a:p>
                  </a:txBody>
                  <a:tcPr/>
                </a:tc>
                <a:extLst>
                  <a:ext uri="{0D108BD9-81ED-4DB2-BD59-A6C34878D82A}">
                    <a16:rowId xmlns="" xmlns:a16="http://schemas.microsoft.com/office/drawing/2014/main" val="10000"/>
                  </a:ext>
                </a:extLst>
              </a:tr>
              <a:tr h="370840">
                <a:tc>
                  <a:txBody>
                    <a:bodyPr/>
                    <a:lstStyle/>
                    <a:p>
                      <a:r>
                        <a:rPr lang="en-US" sz="4800" dirty="0" smtClean="0">
                          <a:solidFill>
                            <a:srgbClr val="FFFFFF"/>
                          </a:solidFill>
                          <a:latin typeface="+mj-lt"/>
                        </a:rPr>
                        <a:t>Economic:</a:t>
                      </a:r>
                      <a:endParaRPr lang="en-US" sz="4800" dirty="0">
                        <a:solidFill>
                          <a:srgbClr val="FFFFFF"/>
                        </a:solidFill>
                        <a:latin typeface="+mj-lt"/>
                      </a:endParaRPr>
                    </a:p>
                  </a:txBody>
                  <a:tcPr/>
                </a:tc>
                <a:extLst>
                  <a:ext uri="{0D108BD9-81ED-4DB2-BD59-A6C34878D82A}">
                    <a16:rowId xmlns="" xmlns:a16="http://schemas.microsoft.com/office/drawing/2014/main" val="10001"/>
                  </a:ext>
                </a:extLst>
              </a:tr>
              <a:tr h="370840">
                <a:tc>
                  <a:txBody>
                    <a:bodyPr/>
                    <a:lstStyle/>
                    <a:p>
                      <a:r>
                        <a:rPr lang="en-US" sz="4800" dirty="0" smtClean="0">
                          <a:solidFill>
                            <a:srgbClr val="FFFFFF"/>
                          </a:solidFill>
                          <a:latin typeface="+mj-lt"/>
                        </a:rPr>
                        <a:t>Political:</a:t>
                      </a:r>
                      <a:endParaRPr lang="en-US" sz="4800" dirty="0">
                        <a:solidFill>
                          <a:srgbClr val="FFFFFF"/>
                        </a:solidFill>
                        <a:latin typeface="+mj-lt"/>
                      </a:endParaRPr>
                    </a:p>
                  </a:txBody>
                  <a:tcPr/>
                </a:tc>
                <a:extLst>
                  <a:ext uri="{0D108BD9-81ED-4DB2-BD59-A6C34878D82A}">
                    <a16:rowId xmlns="" xmlns:a16="http://schemas.microsoft.com/office/drawing/2014/main" val="10002"/>
                  </a:ext>
                </a:extLst>
              </a:tr>
            </a:tbl>
          </a:graphicData>
        </a:graphic>
      </p:graphicFrame>
      <p:sp>
        <p:nvSpPr>
          <p:cNvPr id="5" name="Title 1"/>
          <p:cNvSpPr>
            <a:spLocks noGrp="1"/>
          </p:cNvSpPr>
          <p:nvPr>
            <p:ph type="title"/>
          </p:nvPr>
        </p:nvSpPr>
        <p:spPr>
          <a:xfrm>
            <a:off x="171450" y="609600"/>
            <a:ext cx="8896350"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8000" b="1" dirty="0">
                <a:ln w="11430"/>
                <a:solidFill>
                  <a:srgbClr val="FFFFFF"/>
                </a:solidFill>
              </a:rPr>
              <a:t>Farmers Unite!</a:t>
            </a:r>
          </a:p>
        </p:txBody>
      </p:sp>
      <p:sp>
        <p:nvSpPr>
          <p:cNvPr id="8" name="Rectangle 7"/>
          <p:cNvSpPr/>
          <p:nvPr/>
        </p:nvSpPr>
        <p:spPr>
          <a:xfrm>
            <a:off x="3785937" y="2462463"/>
            <a:ext cx="5469065" cy="2431435"/>
          </a:xfrm>
          <a:prstGeom prst="rect">
            <a:avLst/>
          </a:prstGeom>
        </p:spPr>
        <p:txBody>
          <a:bodyPr wrap="none">
            <a:spAutoFit/>
          </a:bodyPr>
          <a:lstStyle/>
          <a:p>
            <a:pPr lvl="0">
              <a:spcAft>
                <a:spcPts val="1200"/>
              </a:spcAft>
            </a:pPr>
            <a:r>
              <a:rPr lang="en-US" sz="4400" dirty="0">
                <a:solidFill>
                  <a:srgbClr val="FFFFFF"/>
                </a:solidFill>
              </a:rPr>
              <a:t>The Grange</a:t>
            </a:r>
          </a:p>
          <a:p>
            <a:pPr lvl="0">
              <a:spcAft>
                <a:spcPts val="1200"/>
              </a:spcAft>
            </a:pPr>
            <a:r>
              <a:rPr lang="en-US" sz="4400" dirty="0">
                <a:solidFill>
                  <a:srgbClr val="FFFFFF"/>
                </a:solidFill>
              </a:rPr>
              <a:t>Farmers’ Alliances</a:t>
            </a:r>
          </a:p>
          <a:p>
            <a:pPr lvl="0">
              <a:spcAft>
                <a:spcPts val="1200"/>
              </a:spcAft>
            </a:pPr>
            <a:r>
              <a:rPr lang="en-US" sz="4400" dirty="0">
                <a:solidFill>
                  <a:srgbClr val="FFFFFF"/>
                </a:solidFill>
              </a:rPr>
              <a:t>Populist Party</a:t>
            </a:r>
          </a:p>
        </p:txBody>
      </p:sp>
    </p:spTree>
    <p:extLst>
      <p:ext uri="{BB962C8B-B14F-4D97-AF65-F5344CB8AC3E}">
        <p14:creationId xmlns:p14="http://schemas.microsoft.com/office/powerpoint/2010/main" val="16872437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287" y="228600"/>
            <a:ext cx="8572913" cy="924475"/>
          </a:xfrm>
        </p:spPr>
        <p:txBody>
          <a:bodyPr>
            <a:normAutofit/>
          </a:bodyPr>
          <a:lstStyle/>
          <a:p>
            <a:pPr algn="l"/>
            <a:r>
              <a:rPr lang="en-US" sz="4000" dirty="0" smtClean="0">
                <a:latin typeface="Rockwell"/>
                <a:cs typeface="Rockwell"/>
              </a:rPr>
              <a:t>Populist Party</a:t>
            </a:r>
            <a:endParaRPr lang="en-US" sz="4000" dirty="0">
              <a:latin typeface="Rockwell"/>
              <a:cs typeface="Rockwell"/>
            </a:endParaRPr>
          </a:p>
        </p:txBody>
      </p:sp>
      <p:graphicFrame>
        <p:nvGraphicFramePr>
          <p:cNvPr id="3" name="Diagram 2"/>
          <p:cNvGraphicFramePr/>
          <p:nvPr>
            <p:extLst>
              <p:ext uri="{D42A27DB-BD31-4B8C-83A1-F6EECF244321}">
                <p14:modId xmlns:p14="http://schemas.microsoft.com/office/powerpoint/2010/main" val="1369195203"/>
              </p:ext>
            </p:extLst>
          </p:nvPr>
        </p:nvGraphicFramePr>
        <p:xfrm>
          <a:off x="0" y="1066800"/>
          <a:ext cx="91440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p:cNvGrpSpPr/>
          <p:nvPr/>
        </p:nvGrpSpPr>
        <p:grpSpPr>
          <a:xfrm>
            <a:off x="3810000" y="200025"/>
            <a:ext cx="1628776" cy="1628775"/>
            <a:chOff x="4427220" y="366293"/>
            <a:chExt cx="1628776" cy="1628775"/>
          </a:xfrm>
          <a:scene3d>
            <a:camera prst="orthographicFront">
              <a:rot lat="0" lon="0" rev="0"/>
            </a:camera>
            <a:lightRig rig="contrasting" dir="t">
              <a:rot lat="0" lon="0" rev="1200000"/>
            </a:lightRig>
          </a:scene3d>
        </p:grpSpPr>
        <p:sp>
          <p:nvSpPr>
            <p:cNvPr id="5" name="Oval 4"/>
            <p:cNvSpPr/>
            <p:nvPr/>
          </p:nvSpPr>
          <p:spPr>
            <a:xfrm>
              <a:off x="4427220" y="366293"/>
              <a:ext cx="1628775" cy="1628775"/>
            </a:xfrm>
            <a:prstGeom prst="ellipse">
              <a:avLst/>
            </a:prstGeom>
            <a:sp3d contourW="19050" prstMaterial="metal">
              <a:bevelT w="88900" h="203200"/>
              <a:bevelB w="165100" h="254000"/>
            </a:sp3d>
          </p:spPr>
          <p:style>
            <a:lnRef idx="0">
              <a:schemeClr val="accent4">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6" name="Oval 4"/>
            <p:cNvSpPr/>
            <p:nvPr/>
          </p:nvSpPr>
          <p:spPr>
            <a:xfrm>
              <a:off x="4427220" y="604822"/>
              <a:ext cx="1628776" cy="1151717"/>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effectLst>
                    <a:outerShdw blurRad="38100" dist="38100" dir="2700000" algn="tl">
                      <a:srgbClr val="000000">
                        <a:alpha val="43137"/>
                      </a:srgbClr>
                    </a:outerShdw>
                  </a:effectLst>
                  <a:latin typeface="Baskerville Old Face" pitchFamily="18" charset="0"/>
                </a:rPr>
                <a:t>Some Democrats</a:t>
              </a:r>
              <a:endParaRPr lang="en-US" sz="2300" kern="1200" dirty="0">
                <a:effectLst>
                  <a:outerShdw blurRad="38100" dist="38100" dir="2700000" algn="tl">
                    <a:srgbClr val="000000">
                      <a:alpha val="43137"/>
                    </a:srgbClr>
                  </a:outerShdw>
                </a:effectLst>
                <a:latin typeface="Baskerville Old Face" pitchFamily="18" charset="0"/>
              </a:endParaRPr>
            </a:p>
          </p:txBody>
        </p:sp>
      </p:grpSp>
    </p:spTree>
    <p:extLst>
      <p:ext uri="{BB962C8B-B14F-4D97-AF65-F5344CB8AC3E}">
        <p14:creationId xmlns:p14="http://schemas.microsoft.com/office/powerpoint/2010/main" val="115661547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u="sng" dirty="0" smtClean="0"/>
              <a:t>6.3</a:t>
            </a:r>
            <a:r>
              <a:rPr lang="en-US" dirty="0" smtClean="0"/>
              <a:t>: The </a:t>
            </a:r>
            <a:r>
              <a:rPr lang="en-US" dirty="0"/>
              <a:t>Gilded Age produced new cultural and intellectual movements, public reform efforts, and political debates over economic and social policies.</a:t>
            </a:r>
            <a:r>
              <a:rPr lang="en-US" dirty="0"/>
              <a:t> </a:t>
            </a:r>
            <a:endParaRPr lang="en-US" u="sng" dirty="0" smtClean="0"/>
          </a:p>
          <a:p>
            <a:pPr marL="0" indent="0" algn="ctr">
              <a:buNone/>
            </a:pPr>
            <a:r>
              <a:rPr lang="en-US" u="sng" dirty="0" smtClean="0"/>
              <a:t>6.1</a:t>
            </a:r>
            <a:r>
              <a:rPr lang="en-US" u="sng" dirty="0"/>
              <a:t>.III.C</a:t>
            </a:r>
            <a:r>
              <a:rPr lang="en-US" dirty="0"/>
              <a:t>: Economic instability inspired agrarian activists to create the People’s (Populist) Party, which called for a stronger governmental role in regulating the American economic system. </a:t>
            </a:r>
          </a:p>
          <a:p>
            <a:pPr marL="0" indent="0" algn="ctr">
              <a:buNone/>
            </a:pPr>
            <a:endParaRPr lang="en-US" dirty="0"/>
          </a:p>
        </p:txBody>
      </p:sp>
    </p:spTree>
    <p:extLst>
      <p:ext uri="{BB962C8B-B14F-4D97-AF65-F5344CB8AC3E}">
        <p14:creationId xmlns:p14="http://schemas.microsoft.com/office/powerpoint/2010/main" val="210710642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rrowheads="1"/>
          </p:cNvSpPr>
          <p:nvPr>
            <p:ph type="title" idx="4294967295"/>
          </p:nvPr>
        </p:nvSpPr>
        <p:spPr>
          <a:xfrm>
            <a:off x="304800" y="0"/>
            <a:ext cx="854075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effectLst/>
                <a:latin typeface="Rockwell"/>
                <a:cs typeface="Rockwell"/>
              </a:rPr>
              <a:t>The Populist Movement</a:t>
            </a:r>
          </a:p>
        </p:txBody>
      </p:sp>
      <p:pic>
        <p:nvPicPr>
          <p:cNvPr id="24579" name="Picture 3" descr="0008708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74900" y="838200"/>
            <a:ext cx="4419600" cy="578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30720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Omaha Platform</a:t>
            </a:r>
            <a:endParaRPr lang="en-US" dirty="0"/>
          </a:p>
        </p:txBody>
      </p:sp>
      <p:sp>
        <p:nvSpPr>
          <p:cNvPr id="3" name="Content Placeholder 2"/>
          <p:cNvSpPr>
            <a:spLocks noGrp="1"/>
          </p:cNvSpPr>
          <p:nvPr>
            <p:ph idx="1"/>
          </p:nvPr>
        </p:nvSpPr>
        <p:spPr/>
        <p:txBody>
          <a:bodyPr>
            <a:normAutofit/>
          </a:bodyPr>
          <a:lstStyle/>
          <a:p>
            <a:pPr>
              <a:lnSpc>
                <a:spcPct val="80000"/>
              </a:lnSpc>
            </a:pPr>
            <a:r>
              <a:rPr lang="en-US" sz="2800" dirty="0" smtClean="0">
                <a:latin typeface="Rockwell"/>
                <a:cs typeface="Rockwell"/>
              </a:rPr>
              <a:t>Text Analysis</a:t>
            </a:r>
          </a:p>
          <a:p>
            <a:pPr>
              <a:lnSpc>
                <a:spcPct val="80000"/>
              </a:lnSpc>
            </a:pPr>
            <a:r>
              <a:rPr lang="en-US" sz="2800" dirty="0" smtClean="0">
                <a:latin typeface="Rockwell"/>
                <a:cs typeface="Rockwell"/>
              </a:rPr>
              <a:t>Omaha </a:t>
            </a:r>
            <a:r>
              <a:rPr lang="en-US" sz="2800" dirty="0">
                <a:latin typeface="Rockwell"/>
                <a:cs typeface="Rockwell"/>
              </a:rPr>
              <a:t>Platform (July 4, 1892)</a:t>
            </a:r>
          </a:p>
          <a:p>
            <a:pPr lvl="1">
              <a:lnSpc>
                <a:spcPct val="80000"/>
              </a:lnSpc>
            </a:pPr>
            <a:r>
              <a:rPr lang="en-US" sz="2400" dirty="0">
                <a:latin typeface="Rockwell"/>
                <a:cs typeface="Rockwell"/>
              </a:rPr>
              <a:t>Coinage of silver</a:t>
            </a:r>
          </a:p>
          <a:p>
            <a:pPr lvl="1">
              <a:lnSpc>
                <a:spcPct val="80000"/>
              </a:lnSpc>
            </a:pPr>
            <a:r>
              <a:rPr lang="en-US" sz="2400" dirty="0">
                <a:latin typeface="Rockwell"/>
                <a:cs typeface="Rockwell"/>
              </a:rPr>
              <a:t>Direct election of Senators</a:t>
            </a:r>
          </a:p>
          <a:p>
            <a:pPr lvl="1">
              <a:lnSpc>
                <a:spcPct val="80000"/>
              </a:lnSpc>
            </a:pPr>
            <a:r>
              <a:rPr lang="en-US" sz="2400" dirty="0">
                <a:latin typeface="Rockwell"/>
                <a:cs typeface="Rockwell"/>
              </a:rPr>
              <a:t>Graduated income tax</a:t>
            </a:r>
          </a:p>
          <a:p>
            <a:pPr lvl="1">
              <a:lnSpc>
                <a:spcPct val="80000"/>
              </a:lnSpc>
            </a:pPr>
            <a:r>
              <a:rPr lang="en-US" sz="2400" dirty="0">
                <a:latin typeface="Rockwell"/>
                <a:cs typeface="Rockwell"/>
              </a:rPr>
              <a:t>State laws through referendums/initiatives</a:t>
            </a:r>
          </a:p>
          <a:p>
            <a:pPr lvl="1">
              <a:lnSpc>
                <a:spcPct val="80000"/>
              </a:lnSpc>
            </a:pPr>
            <a:r>
              <a:rPr lang="en-US" sz="2400" dirty="0">
                <a:latin typeface="Rockwell"/>
                <a:cs typeface="Rockwell"/>
              </a:rPr>
              <a:t>Government regulation/ownership of infrastructure</a:t>
            </a:r>
          </a:p>
          <a:p>
            <a:pPr lvl="1">
              <a:lnSpc>
                <a:spcPct val="80000"/>
              </a:lnSpc>
            </a:pPr>
            <a:r>
              <a:rPr lang="en-US" sz="2400" dirty="0">
                <a:latin typeface="Rockwell"/>
                <a:cs typeface="Rockwell"/>
              </a:rPr>
              <a:t>8-hour workday</a:t>
            </a:r>
          </a:p>
          <a:p>
            <a:pPr lvl="1">
              <a:lnSpc>
                <a:spcPct val="80000"/>
              </a:lnSpc>
            </a:pPr>
            <a:r>
              <a:rPr lang="en-US" sz="2400" dirty="0">
                <a:latin typeface="Rockwell"/>
                <a:cs typeface="Rockwell"/>
              </a:rPr>
              <a:t>Abolition of national banks</a:t>
            </a:r>
          </a:p>
          <a:p>
            <a:pPr lvl="1">
              <a:lnSpc>
                <a:spcPct val="80000"/>
              </a:lnSpc>
            </a:pPr>
            <a:r>
              <a:rPr lang="en-US" sz="2400" dirty="0">
                <a:latin typeface="Rockwell"/>
                <a:cs typeface="Rockwell"/>
              </a:rPr>
              <a:t>Civil service reform</a:t>
            </a:r>
          </a:p>
          <a:p>
            <a:endParaRPr lang="en-US" sz="4000" dirty="0"/>
          </a:p>
        </p:txBody>
      </p:sp>
    </p:spTree>
    <p:extLst>
      <p:ext uri="{BB962C8B-B14F-4D97-AF65-F5344CB8AC3E}">
        <p14:creationId xmlns:p14="http://schemas.microsoft.com/office/powerpoint/2010/main" val="21038415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000" b="1" dirty="0">
                <a:ln w="11430"/>
                <a:solidFill>
                  <a:srgbClr val="FFFFFF"/>
                </a:solidFill>
                <a:effectLst>
                  <a:outerShdw blurRad="50800" dist="39000" dir="5460000" algn="tl">
                    <a:srgbClr val="000000">
                      <a:alpha val="38000"/>
                    </a:srgbClr>
                  </a:outerShdw>
                </a:effectLst>
                <a:latin typeface="Rockwell"/>
                <a:cs typeface="Rockwell"/>
              </a:rPr>
              <a:t>The Populist Platform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54751565"/>
              </p:ext>
            </p:extLst>
          </p:nvPr>
        </p:nvGraphicFramePr>
        <p:xfrm>
          <a:off x="0" y="1357312"/>
          <a:ext cx="9144000" cy="5500688"/>
        </p:xfrm>
        <a:graphic>
          <a:graphicData uri="http://schemas.openxmlformats.org/drawingml/2006/table">
            <a:tbl>
              <a:tblPr firstRow="1" bandRow="1">
                <a:tableStyleId>{5FD0F851-EC5A-4D38-B0AD-8093EC10F338}</a:tableStyleId>
              </a:tblPr>
              <a:tblGrid>
                <a:gridCol w="4572000">
                  <a:extLst>
                    <a:ext uri="{9D8B030D-6E8A-4147-A177-3AD203B41FA5}">
                      <a16:colId xmlns="" xmlns:a16="http://schemas.microsoft.com/office/drawing/2014/main" val="20000"/>
                    </a:ext>
                  </a:extLst>
                </a:gridCol>
                <a:gridCol w="4572000">
                  <a:extLst>
                    <a:ext uri="{9D8B030D-6E8A-4147-A177-3AD203B41FA5}">
                      <a16:colId xmlns="" xmlns:a16="http://schemas.microsoft.com/office/drawing/2014/main" val="20001"/>
                    </a:ext>
                  </a:extLst>
                </a:gridCol>
              </a:tblGrid>
              <a:tr h="1619796">
                <a:tc>
                  <a:txBody>
                    <a:bodyPr/>
                    <a:lstStyle/>
                    <a:p>
                      <a:pPr algn="ctr"/>
                      <a:r>
                        <a:rPr lang="en-US" sz="5400" b="0" dirty="0">
                          <a:solidFill>
                            <a:srgbClr val="FFFFFF"/>
                          </a:solidFill>
                          <a:latin typeface="+mj-lt"/>
                        </a:rPr>
                        <a:t>Political </a:t>
                      </a:r>
                      <a:endParaRPr lang="en-US" sz="4800" b="0" dirty="0">
                        <a:solidFill>
                          <a:srgbClr val="FFFFFF"/>
                        </a:solidFill>
                        <a:latin typeface="+mj-lt"/>
                      </a:endParaRPr>
                    </a:p>
                    <a:p>
                      <a:pPr algn="ctr"/>
                      <a:r>
                        <a:rPr lang="en-US" sz="3200" dirty="0">
                          <a:solidFill>
                            <a:srgbClr val="FFFFFF"/>
                          </a:solidFill>
                        </a:rPr>
                        <a:t>Reform Proposals</a:t>
                      </a:r>
                    </a:p>
                  </a:txBody>
                  <a:tcPr>
                    <a:lnR w="12700" cap="flat" cmpd="sng" algn="ctr">
                      <a:solidFill>
                        <a:schemeClr val="accent1">
                          <a:lumMod val="60000"/>
                          <a:lumOff val="40000"/>
                        </a:schemeClr>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uLnTx/>
                          <a:uFillTx/>
                          <a:latin typeface="Rockwell"/>
                          <a:cs typeface="Rockwell"/>
                        </a:rPr>
                        <a:t>Economic</a:t>
                      </a:r>
                      <a:endParaRPr kumimoji="0" lang="en-US" sz="4800" b="0" i="0" u="none" strike="noStrike" kern="1200" cap="none" spc="0" normalizeH="0" baseline="0" noProof="0" dirty="0">
                        <a:ln>
                          <a:noFill/>
                        </a:ln>
                        <a:solidFill>
                          <a:srgbClr val="FFFFFF"/>
                        </a:solidFill>
                        <a:effectLst/>
                        <a:uLnTx/>
                        <a:uFillTx/>
                        <a:latin typeface="Rockwell"/>
                        <a:cs typeface="Rockwe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Rockwell"/>
                          <a:cs typeface="Rockwell"/>
                        </a:rPr>
                        <a:t>Reform Proposals</a:t>
                      </a:r>
                    </a:p>
                  </a:txBody>
                  <a:tcPr>
                    <a:lnL w="12700" cap="flat" cmpd="sng" algn="ctr">
                      <a:solidFill>
                        <a:schemeClr val="accent1">
                          <a:lumMod val="60000"/>
                          <a:lumOff val="40000"/>
                        </a:schemeClr>
                      </a:solidFill>
                      <a:prstDash val="solid"/>
                      <a:round/>
                      <a:headEnd type="none" w="med" len="med"/>
                      <a:tailEnd type="none" w="med" len="med"/>
                    </a:lnL>
                  </a:tcPr>
                </a:tc>
                <a:extLst>
                  <a:ext uri="{0D108BD9-81ED-4DB2-BD59-A6C34878D82A}">
                    <a16:rowId xmlns="" xmlns:a16="http://schemas.microsoft.com/office/drawing/2014/main" val="10000"/>
                  </a:ext>
                </a:extLst>
              </a:tr>
              <a:tr h="3880892">
                <a:tc>
                  <a:txBody>
                    <a:bodyPr/>
                    <a:lstStyle/>
                    <a:p>
                      <a:pPr marL="0" indent="0">
                        <a:spcBef>
                          <a:spcPts val="600"/>
                        </a:spcBef>
                        <a:spcAft>
                          <a:spcPts val="600"/>
                        </a:spcAft>
                        <a:buFont typeface="Arial" pitchFamily="34" charset="0"/>
                        <a:buNone/>
                      </a:pPr>
                      <a:endParaRPr lang="en-US" sz="2800" baseline="0" dirty="0">
                        <a:solidFill>
                          <a:schemeClr val="accent3"/>
                        </a:solidFill>
                      </a:endParaRPr>
                    </a:p>
                    <a:p>
                      <a:pPr marL="177800" indent="-177800">
                        <a:spcBef>
                          <a:spcPts val="600"/>
                        </a:spcBef>
                        <a:spcAft>
                          <a:spcPts val="600"/>
                        </a:spcAft>
                        <a:buFont typeface="Arial" pitchFamily="34" charset="0"/>
                        <a:buChar char="•"/>
                      </a:pPr>
                      <a:endParaRPr lang="en-US" sz="2600" b="1" dirty="0">
                        <a:solidFill>
                          <a:schemeClr val="accent3"/>
                        </a:solidFill>
                      </a:endParaRPr>
                    </a:p>
                  </a:txBody>
                  <a:tcPr>
                    <a:lnR w="12700" cap="flat" cmpd="sng" algn="ctr">
                      <a:solidFill>
                        <a:schemeClr val="accent1">
                          <a:lumMod val="60000"/>
                          <a:lumOff val="40000"/>
                        </a:schemeClr>
                      </a:solidFill>
                      <a:prstDash val="solid"/>
                      <a:round/>
                      <a:headEnd type="none" w="med" len="med"/>
                      <a:tailEnd type="none" w="med" len="med"/>
                    </a:lnR>
                  </a:tcPr>
                </a:tc>
                <a:tc>
                  <a:txBody>
                    <a:bodyPr/>
                    <a:lstStyle/>
                    <a:p>
                      <a:pPr marL="177800" indent="-177800">
                        <a:spcBef>
                          <a:spcPts val="600"/>
                        </a:spcBef>
                        <a:spcAft>
                          <a:spcPts val="600"/>
                        </a:spcAft>
                        <a:buFont typeface="Arial" pitchFamily="34" charset="0"/>
                        <a:buChar char="•"/>
                      </a:pPr>
                      <a:endParaRPr lang="en-US" sz="2600" b="1" dirty="0">
                        <a:solidFill>
                          <a:schemeClr val="accent3"/>
                        </a:solidFill>
                      </a:endParaRPr>
                    </a:p>
                  </a:txBody>
                  <a:tcPr>
                    <a:lnL w="12700" cap="flat" cmpd="sng" algn="ctr">
                      <a:solidFill>
                        <a:schemeClr val="accent1">
                          <a:lumMod val="60000"/>
                          <a:lumOff val="40000"/>
                        </a:schemeClr>
                      </a:solidFill>
                      <a:prstDash val="solid"/>
                      <a:round/>
                      <a:headEnd type="none" w="med" len="med"/>
                      <a:tailEnd type="none" w="med" len="med"/>
                    </a:lnL>
                  </a:tcPr>
                </a:tc>
                <a:extLst>
                  <a:ext uri="{0D108BD9-81ED-4DB2-BD59-A6C34878D82A}">
                    <a16:rowId xmlns="" xmlns:a16="http://schemas.microsoft.com/office/drawing/2014/main" val="10001"/>
                  </a:ext>
                </a:extLst>
              </a:tr>
            </a:tbl>
          </a:graphicData>
        </a:graphic>
      </p:graphicFrame>
      <p:sp>
        <p:nvSpPr>
          <p:cNvPr id="3" name="Rectangle 2"/>
          <p:cNvSpPr/>
          <p:nvPr/>
        </p:nvSpPr>
        <p:spPr>
          <a:xfrm>
            <a:off x="0" y="3276600"/>
            <a:ext cx="4572000" cy="3170099"/>
          </a:xfrm>
          <a:prstGeom prst="rect">
            <a:avLst/>
          </a:prstGeom>
        </p:spPr>
        <p:txBody>
          <a:bodyPr wrap="square">
            <a:spAutoFit/>
          </a:bodyPr>
          <a:lstStyle/>
          <a:p>
            <a:pPr lvl="0" algn="ctr">
              <a:spcBef>
                <a:spcPts val="600"/>
              </a:spcBef>
              <a:spcAft>
                <a:spcPts val="1800"/>
              </a:spcAft>
            </a:pPr>
            <a:r>
              <a:rPr lang="en-US" sz="4000" b="1" dirty="0">
                <a:solidFill>
                  <a:schemeClr val="accent1">
                    <a:lumMod val="20000"/>
                    <a:lumOff val="80000"/>
                  </a:schemeClr>
                </a:solidFill>
                <a:effectLst>
                  <a:outerShdw blurRad="38100" dist="38100" dir="2700000" algn="tl">
                    <a:srgbClr val="000000">
                      <a:alpha val="43137"/>
                    </a:srgbClr>
                  </a:outerShdw>
                </a:effectLst>
                <a:latin typeface="Rockwell"/>
                <a:cs typeface="Rockwell"/>
              </a:rPr>
              <a:t>Direct Election </a:t>
            </a:r>
            <a:br>
              <a:rPr lang="en-US" sz="4000" b="1" dirty="0">
                <a:solidFill>
                  <a:schemeClr val="accent1">
                    <a:lumMod val="20000"/>
                    <a:lumOff val="80000"/>
                  </a:schemeClr>
                </a:solidFill>
                <a:effectLst>
                  <a:outerShdw blurRad="38100" dist="38100" dir="2700000" algn="tl">
                    <a:srgbClr val="000000">
                      <a:alpha val="43137"/>
                    </a:srgbClr>
                  </a:outerShdw>
                </a:effectLst>
                <a:latin typeface="Rockwell"/>
                <a:cs typeface="Rockwell"/>
              </a:rPr>
            </a:br>
            <a:r>
              <a:rPr lang="en-US" sz="4000" b="1" dirty="0">
                <a:solidFill>
                  <a:schemeClr val="accent1">
                    <a:lumMod val="20000"/>
                    <a:lumOff val="80000"/>
                  </a:schemeClr>
                </a:solidFill>
                <a:effectLst>
                  <a:outerShdw blurRad="38100" dist="38100" dir="2700000" algn="tl">
                    <a:srgbClr val="000000">
                      <a:alpha val="43137"/>
                    </a:srgbClr>
                  </a:outerShdw>
                </a:effectLst>
                <a:latin typeface="Rockwell"/>
                <a:cs typeface="Rockwell"/>
              </a:rPr>
              <a:t>of Senators</a:t>
            </a:r>
          </a:p>
          <a:p>
            <a:pPr lvl="0" algn="ctr">
              <a:spcBef>
                <a:spcPts val="600"/>
              </a:spcBef>
              <a:spcAft>
                <a:spcPts val="1800"/>
              </a:spcAft>
            </a:pPr>
            <a:r>
              <a:rPr lang="en-US" sz="4000" b="1" dirty="0">
                <a:solidFill>
                  <a:schemeClr val="accent1">
                    <a:lumMod val="20000"/>
                    <a:lumOff val="80000"/>
                  </a:schemeClr>
                </a:solidFill>
                <a:effectLst>
                  <a:outerShdw blurRad="38100" dist="38100" dir="2700000" algn="tl">
                    <a:srgbClr val="000000">
                      <a:alpha val="43137"/>
                    </a:srgbClr>
                  </a:outerShdw>
                </a:effectLst>
                <a:latin typeface="Rockwell"/>
                <a:cs typeface="Rockwell"/>
              </a:rPr>
              <a:t>Ballot Initiatives</a:t>
            </a:r>
          </a:p>
          <a:p>
            <a:pPr lvl="0" algn="ctr">
              <a:spcBef>
                <a:spcPts val="600"/>
              </a:spcBef>
              <a:spcAft>
                <a:spcPts val="1800"/>
              </a:spcAft>
            </a:pPr>
            <a:r>
              <a:rPr lang="en-US" sz="4000" b="1" dirty="0">
                <a:solidFill>
                  <a:schemeClr val="accent1">
                    <a:lumMod val="20000"/>
                    <a:lumOff val="80000"/>
                  </a:schemeClr>
                </a:solidFill>
                <a:effectLst>
                  <a:outerShdw blurRad="38100" dist="38100" dir="2700000" algn="tl">
                    <a:srgbClr val="000000">
                      <a:alpha val="43137"/>
                    </a:srgbClr>
                  </a:outerShdw>
                </a:effectLst>
                <a:latin typeface="Rockwell"/>
                <a:cs typeface="Rockwell"/>
              </a:rPr>
              <a:t>Secret Ballot</a:t>
            </a:r>
          </a:p>
        </p:txBody>
      </p:sp>
      <p:sp>
        <p:nvSpPr>
          <p:cNvPr id="9" name="Rectangle 8"/>
          <p:cNvSpPr/>
          <p:nvPr/>
        </p:nvSpPr>
        <p:spPr>
          <a:xfrm>
            <a:off x="4572000" y="3124200"/>
            <a:ext cx="4572000" cy="3139321"/>
          </a:xfrm>
          <a:prstGeom prst="rect">
            <a:avLst/>
          </a:prstGeom>
        </p:spPr>
        <p:txBody>
          <a:bodyPr wrap="square">
            <a:spAutoFit/>
          </a:bodyPr>
          <a:lstStyle/>
          <a:p>
            <a:pPr lvl="0" algn="ctr">
              <a:spcBef>
                <a:spcPts val="600"/>
              </a:spcBef>
              <a:spcAft>
                <a:spcPts val="1200"/>
              </a:spcAft>
            </a:pPr>
            <a:r>
              <a:rPr lang="en-US" sz="2800" b="1" dirty="0">
                <a:solidFill>
                  <a:schemeClr val="accent1">
                    <a:lumMod val="20000"/>
                    <a:lumOff val="80000"/>
                  </a:schemeClr>
                </a:solidFill>
                <a:effectLst>
                  <a:outerShdw blurRad="38100" dist="38100" dir="2700000" algn="tl">
                    <a:srgbClr val="000000">
                      <a:alpha val="43137"/>
                    </a:srgbClr>
                  </a:outerShdw>
                </a:effectLst>
                <a:latin typeface="Rockwell"/>
                <a:cs typeface="Rockwell"/>
              </a:rPr>
              <a:t>Graduated </a:t>
            </a:r>
            <a:r>
              <a:rPr lang="en-US" sz="2400" dirty="0">
                <a:solidFill>
                  <a:schemeClr val="accent1">
                    <a:lumMod val="20000"/>
                    <a:lumOff val="80000"/>
                  </a:schemeClr>
                </a:solidFill>
                <a:effectLst>
                  <a:outerShdw blurRad="38100" dist="38100" dir="2700000" algn="tl">
                    <a:srgbClr val="000000">
                      <a:alpha val="43137"/>
                    </a:srgbClr>
                  </a:outerShdw>
                </a:effectLst>
                <a:latin typeface="Rockwell"/>
                <a:cs typeface="Rockwell"/>
              </a:rPr>
              <a:t>[Progressive]</a:t>
            </a:r>
            <a:br>
              <a:rPr lang="en-US" sz="2400" dirty="0">
                <a:solidFill>
                  <a:schemeClr val="accent1">
                    <a:lumMod val="20000"/>
                    <a:lumOff val="80000"/>
                  </a:schemeClr>
                </a:solidFill>
                <a:effectLst>
                  <a:outerShdw blurRad="38100" dist="38100" dir="2700000" algn="tl">
                    <a:srgbClr val="000000">
                      <a:alpha val="43137"/>
                    </a:srgbClr>
                  </a:outerShdw>
                </a:effectLst>
                <a:latin typeface="Rockwell"/>
                <a:cs typeface="Rockwell"/>
              </a:rPr>
            </a:br>
            <a:r>
              <a:rPr lang="en-US" sz="2800" b="1" dirty="0">
                <a:solidFill>
                  <a:schemeClr val="accent1">
                    <a:lumMod val="20000"/>
                    <a:lumOff val="80000"/>
                  </a:schemeClr>
                </a:solidFill>
                <a:effectLst>
                  <a:outerShdw blurRad="38100" dist="38100" dir="2700000" algn="tl">
                    <a:srgbClr val="000000">
                      <a:alpha val="43137"/>
                    </a:srgbClr>
                  </a:outerShdw>
                </a:effectLst>
                <a:latin typeface="Rockwell"/>
                <a:cs typeface="Rockwell"/>
              </a:rPr>
              <a:t>Income Tax</a:t>
            </a:r>
          </a:p>
          <a:p>
            <a:pPr lvl="0" algn="ctr">
              <a:spcBef>
                <a:spcPts val="600"/>
              </a:spcBef>
              <a:spcAft>
                <a:spcPts val="1200"/>
              </a:spcAft>
            </a:pPr>
            <a:r>
              <a:rPr lang="en-US" sz="2800" b="1" dirty="0">
                <a:solidFill>
                  <a:schemeClr val="accent1">
                    <a:lumMod val="20000"/>
                    <a:lumOff val="80000"/>
                  </a:schemeClr>
                </a:solidFill>
                <a:effectLst>
                  <a:outerShdw blurRad="38100" dist="38100" dir="2700000" algn="tl">
                    <a:srgbClr val="000000">
                      <a:alpha val="43137"/>
                    </a:srgbClr>
                  </a:outerShdw>
                </a:effectLst>
                <a:latin typeface="Rockwell"/>
                <a:cs typeface="Rockwell"/>
              </a:rPr>
              <a:t>Unlimited Coinage </a:t>
            </a:r>
            <a:br>
              <a:rPr lang="en-US" sz="2800" b="1" dirty="0">
                <a:solidFill>
                  <a:schemeClr val="accent1">
                    <a:lumMod val="20000"/>
                    <a:lumOff val="80000"/>
                  </a:schemeClr>
                </a:solidFill>
                <a:effectLst>
                  <a:outerShdw blurRad="38100" dist="38100" dir="2700000" algn="tl">
                    <a:srgbClr val="000000">
                      <a:alpha val="43137"/>
                    </a:srgbClr>
                  </a:outerShdw>
                </a:effectLst>
                <a:latin typeface="Rockwell"/>
                <a:cs typeface="Rockwell"/>
              </a:rPr>
            </a:br>
            <a:r>
              <a:rPr lang="en-US" sz="2800" b="1" dirty="0">
                <a:solidFill>
                  <a:schemeClr val="accent1">
                    <a:lumMod val="20000"/>
                    <a:lumOff val="80000"/>
                  </a:schemeClr>
                </a:solidFill>
                <a:effectLst>
                  <a:outerShdw blurRad="38100" dist="38100" dir="2700000" algn="tl">
                    <a:srgbClr val="000000">
                      <a:alpha val="43137"/>
                    </a:srgbClr>
                  </a:outerShdw>
                </a:effectLst>
                <a:latin typeface="Rockwell"/>
                <a:cs typeface="Rockwell"/>
              </a:rPr>
              <a:t>of Silver</a:t>
            </a:r>
          </a:p>
          <a:p>
            <a:pPr lvl="0" algn="ctr">
              <a:spcBef>
                <a:spcPts val="600"/>
              </a:spcBef>
              <a:spcAft>
                <a:spcPts val="1200"/>
              </a:spcAft>
            </a:pPr>
            <a:r>
              <a:rPr lang="en-US" sz="2800" b="1" dirty="0">
                <a:solidFill>
                  <a:schemeClr val="accent1">
                    <a:lumMod val="20000"/>
                    <a:lumOff val="80000"/>
                  </a:schemeClr>
                </a:solidFill>
                <a:effectLst>
                  <a:outerShdw blurRad="38100" dist="38100" dir="2700000" algn="tl">
                    <a:srgbClr val="000000">
                      <a:alpha val="43137"/>
                    </a:srgbClr>
                  </a:outerShdw>
                </a:effectLst>
                <a:latin typeface="Rockwell"/>
                <a:cs typeface="Rockwell"/>
              </a:rPr>
              <a:t>Nationalization </a:t>
            </a:r>
            <a:br>
              <a:rPr lang="en-US" sz="2800" b="1" dirty="0">
                <a:solidFill>
                  <a:schemeClr val="accent1">
                    <a:lumMod val="20000"/>
                    <a:lumOff val="80000"/>
                  </a:schemeClr>
                </a:solidFill>
                <a:effectLst>
                  <a:outerShdw blurRad="38100" dist="38100" dir="2700000" algn="tl">
                    <a:srgbClr val="000000">
                      <a:alpha val="43137"/>
                    </a:srgbClr>
                  </a:outerShdw>
                </a:effectLst>
                <a:latin typeface="Rockwell"/>
                <a:cs typeface="Rockwell"/>
              </a:rPr>
            </a:br>
            <a:r>
              <a:rPr lang="en-US" sz="2800" b="1" dirty="0">
                <a:solidFill>
                  <a:schemeClr val="accent1">
                    <a:lumMod val="20000"/>
                    <a:lumOff val="80000"/>
                  </a:schemeClr>
                </a:solidFill>
                <a:effectLst>
                  <a:outerShdw blurRad="38100" dist="38100" dir="2700000" algn="tl">
                    <a:srgbClr val="000000">
                      <a:alpha val="43137"/>
                    </a:srgbClr>
                  </a:outerShdw>
                </a:effectLst>
                <a:latin typeface="Rockwell"/>
                <a:cs typeface="Rockwell"/>
              </a:rPr>
              <a:t>of Railroads</a:t>
            </a:r>
          </a:p>
        </p:txBody>
      </p:sp>
    </p:spTree>
    <p:extLst>
      <p:ext uri="{BB962C8B-B14F-4D97-AF65-F5344CB8AC3E}">
        <p14:creationId xmlns:p14="http://schemas.microsoft.com/office/powerpoint/2010/main" val="32944424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24" presetClass="emph" presetSubtype="0" fill="hold" nodeType="withEffect">
                                  <p:stCondLst>
                                    <p:cond delay="0"/>
                                  </p:stCondLst>
                                  <p:childTnLst>
                                    <p:animClr clrSpc="hsl" dir="cw">
                                      <p:cBhvr override="childStyle">
                                        <p:cTn id="19" dur="500" fill="hold"/>
                                        <p:tgtEl>
                                          <p:spTgt spid="3">
                                            <p:txEl>
                                              <p:pRg st="0" end="0"/>
                                            </p:txEl>
                                          </p:spTgt>
                                        </p:tgtEl>
                                        <p:attrNameLst>
                                          <p:attrName>style.color</p:attrName>
                                        </p:attrNameLst>
                                      </p:cBhvr>
                                      <p:by>
                                        <p:hsl h="0" s="-12549" l="-25098"/>
                                      </p:by>
                                    </p:animClr>
                                    <p:animClr clrSpc="hsl" dir="cw">
                                      <p:cBhvr>
                                        <p:cTn id="20" dur="500" fill="hold"/>
                                        <p:tgtEl>
                                          <p:spTgt spid="3">
                                            <p:txEl>
                                              <p:pRg st="0" end="0"/>
                                            </p:txEl>
                                          </p:spTgt>
                                        </p:tgtEl>
                                        <p:attrNameLst>
                                          <p:attrName>fillcolor</p:attrName>
                                        </p:attrNameLst>
                                      </p:cBhvr>
                                      <p:by>
                                        <p:hsl h="0" s="-12549" l="-25098"/>
                                      </p:by>
                                    </p:animClr>
                                    <p:animClr clrSpc="hsl" dir="cw">
                                      <p:cBhvr>
                                        <p:cTn id="21" dur="500" fill="hold"/>
                                        <p:tgtEl>
                                          <p:spTgt spid="3">
                                            <p:txEl>
                                              <p:pRg st="0" end="0"/>
                                            </p:txEl>
                                          </p:spTgt>
                                        </p:tgtEl>
                                        <p:attrNameLst>
                                          <p:attrName>stroke.color</p:attrName>
                                        </p:attrNameLst>
                                      </p:cBhvr>
                                      <p:by>
                                        <p:hsl h="0" s="-12549" l="-25098"/>
                                      </p:by>
                                    </p:animClr>
                                    <p:set>
                                      <p:cBhvr>
                                        <p:cTn id="22" dur="500" fill="hold"/>
                                        <p:tgtEl>
                                          <p:spTgt spid="3">
                                            <p:txEl>
                                              <p:pRg st="0" end="0"/>
                                            </p:txEl>
                                          </p:spTgt>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par>
                                <p:cTn id="28" presetID="24" presetClass="emph" presetSubtype="0" fill="hold" nodeType="withEffect">
                                  <p:stCondLst>
                                    <p:cond delay="0"/>
                                  </p:stCondLst>
                                  <p:childTnLst>
                                    <p:animClr clrSpc="hsl" dir="cw">
                                      <p:cBhvr override="childStyle">
                                        <p:cTn id="29" dur="500" fill="hold"/>
                                        <p:tgtEl>
                                          <p:spTgt spid="3">
                                            <p:txEl>
                                              <p:pRg st="1" end="1"/>
                                            </p:txEl>
                                          </p:spTgt>
                                        </p:tgtEl>
                                        <p:attrNameLst>
                                          <p:attrName>style.color</p:attrName>
                                        </p:attrNameLst>
                                      </p:cBhvr>
                                      <p:by>
                                        <p:hsl h="0" s="-12549" l="-25098"/>
                                      </p:by>
                                    </p:animClr>
                                    <p:animClr clrSpc="hsl" dir="cw">
                                      <p:cBhvr>
                                        <p:cTn id="30" dur="500" fill="hold"/>
                                        <p:tgtEl>
                                          <p:spTgt spid="3">
                                            <p:txEl>
                                              <p:pRg st="1" end="1"/>
                                            </p:txEl>
                                          </p:spTgt>
                                        </p:tgtEl>
                                        <p:attrNameLst>
                                          <p:attrName>fillcolor</p:attrName>
                                        </p:attrNameLst>
                                      </p:cBhvr>
                                      <p:by>
                                        <p:hsl h="0" s="-12549" l="-25098"/>
                                      </p:by>
                                    </p:animClr>
                                    <p:animClr clrSpc="hsl" dir="cw">
                                      <p:cBhvr>
                                        <p:cTn id="31" dur="500" fill="hold"/>
                                        <p:tgtEl>
                                          <p:spTgt spid="3">
                                            <p:txEl>
                                              <p:pRg st="1" end="1"/>
                                            </p:txEl>
                                          </p:spTgt>
                                        </p:tgtEl>
                                        <p:attrNameLst>
                                          <p:attrName>stroke.color</p:attrName>
                                        </p:attrNameLst>
                                      </p:cBhvr>
                                      <p:by>
                                        <p:hsl h="0" s="-12549" l="-25098"/>
                                      </p:by>
                                    </p:animClr>
                                    <p:set>
                                      <p:cBhvr>
                                        <p:cTn id="32" dur="500" fill="hold"/>
                                        <p:tgtEl>
                                          <p:spTgt spid="3">
                                            <p:txEl>
                                              <p:pRg st="1" end="1"/>
                                            </p:txEl>
                                          </p:spTgt>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par>
                                <p:cTn id="38" presetID="24" presetClass="emph" presetSubtype="0" fill="hold" nodeType="withEffect">
                                  <p:stCondLst>
                                    <p:cond delay="0"/>
                                  </p:stCondLst>
                                  <p:childTnLst>
                                    <p:animClr clrSpc="hsl" dir="cw">
                                      <p:cBhvr override="childStyle">
                                        <p:cTn id="39" dur="500" fill="hold"/>
                                        <p:tgtEl>
                                          <p:spTgt spid="3">
                                            <p:txEl>
                                              <p:pRg st="2" end="2"/>
                                            </p:txEl>
                                          </p:spTgt>
                                        </p:tgtEl>
                                        <p:attrNameLst>
                                          <p:attrName>style.color</p:attrName>
                                        </p:attrNameLst>
                                      </p:cBhvr>
                                      <p:by>
                                        <p:hsl h="0" s="-12549" l="-25098"/>
                                      </p:by>
                                    </p:animClr>
                                    <p:animClr clrSpc="hsl" dir="cw">
                                      <p:cBhvr>
                                        <p:cTn id="40" dur="500" fill="hold"/>
                                        <p:tgtEl>
                                          <p:spTgt spid="3">
                                            <p:txEl>
                                              <p:pRg st="2" end="2"/>
                                            </p:txEl>
                                          </p:spTgt>
                                        </p:tgtEl>
                                        <p:attrNameLst>
                                          <p:attrName>fillcolor</p:attrName>
                                        </p:attrNameLst>
                                      </p:cBhvr>
                                      <p:by>
                                        <p:hsl h="0" s="-12549" l="-25098"/>
                                      </p:by>
                                    </p:animClr>
                                    <p:animClr clrSpc="hsl" dir="cw">
                                      <p:cBhvr>
                                        <p:cTn id="41" dur="500" fill="hold"/>
                                        <p:tgtEl>
                                          <p:spTgt spid="3">
                                            <p:txEl>
                                              <p:pRg st="2" end="2"/>
                                            </p:txEl>
                                          </p:spTgt>
                                        </p:tgtEl>
                                        <p:attrNameLst>
                                          <p:attrName>stroke.color</p:attrName>
                                        </p:attrNameLst>
                                      </p:cBhvr>
                                      <p:by>
                                        <p:hsl h="0" s="-12549" l="-25098"/>
                                      </p:by>
                                    </p:animClr>
                                    <p:set>
                                      <p:cBhvr>
                                        <p:cTn id="42" dur="500" fill="hold"/>
                                        <p:tgtEl>
                                          <p:spTgt spid="3">
                                            <p:txEl>
                                              <p:pRg st="2" end="2"/>
                                            </p:txEl>
                                          </p:spTgt>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xEl>
                                              <p:pRg st="1" end="1"/>
                                            </p:txEl>
                                          </p:spTgt>
                                        </p:tgtEl>
                                        <p:attrNameLst>
                                          <p:attrName>style.visibility</p:attrName>
                                        </p:attrNameLst>
                                      </p:cBhvr>
                                      <p:to>
                                        <p:strVal val="visible"/>
                                      </p:to>
                                    </p:set>
                                    <p:animEffect transition="in" filter="fade">
                                      <p:cBhvr>
                                        <p:cTn id="47" dur="500"/>
                                        <p:tgtEl>
                                          <p:spTgt spid="9">
                                            <p:txEl>
                                              <p:pRg st="1" end="1"/>
                                            </p:txEl>
                                          </p:spTgt>
                                        </p:tgtEl>
                                      </p:cBhvr>
                                    </p:animEffect>
                                  </p:childTnLst>
                                </p:cTn>
                              </p:par>
                              <p:par>
                                <p:cTn id="48" presetID="24" presetClass="emph" presetSubtype="0" fill="hold" nodeType="withEffect">
                                  <p:stCondLst>
                                    <p:cond delay="0"/>
                                  </p:stCondLst>
                                  <p:childTnLst>
                                    <p:animClr clrSpc="hsl" dir="cw">
                                      <p:cBhvr override="childStyle">
                                        <p:cTn id="49" dur="500" fill="hold"/>
                                        <p:tgtEl>
                                          <p:spTgt spid="9">
                                            <p:txEl>
                                              <p:pRg st="0" end="0"/>
                                            </p:txEl>
                                          </p:spTgt>
                                        </p:tgtEl>
                                        <p:attrNameLst>
                                          <p:attrName>style.color</p:attrName>
                                        </p:attrNameLst>
                                      </p:cBhvr>
                                      <p:by>
                                        <p:hsl h="0" s="-12549" l="-25098"/>
                                      </p:by>
                                    </p:animClr>
                                    <p:animClr clrSpc="hsl" dir="cw">
                                      <p:cBhvr>
                                        <p:cTn id="50" dur="500" fill="hold"/>
                                        <p:tgtEl>
                                          <p:spTgt spid="9">
                                            <p:txEl>
                                              <p:pRg st="0" end="0"/>
                                            </p:txEl>
                                          </p:spTgt>
                                        </p:tgtEl>
                                        <p:attrNameLst>
                                          <p:attrName>fillcolor</p:attrName>
                                        </p:attrNameLst>
                                      </p:cBhvr>
                                      <p:by>
                                        <p:hsl h="0" s="-12549" l="-25098"/>
                                      </p:by>
                                    </p:animClr>
                                    <p:animClr clrSpc="hsl" dir="cw">
                                      <p:cBhvr>
                                        <p:cTn id="51" dur="500" fill="hold"/>
                                        <p:tgtEl>
                                          <p:spTgt spid="9">
                                            <p:txEl>
                                              <p:pRg st="0" end="0"/>
                                            </p:txEl>
                                          </p:spTgt>
                                        </p:tgtEl>
                                        <p:attrNameLst>
                                          <p:attrName>stroke.color</p:attrName>
                                        </p:attrNameLst>
                                      </p:cBhvr>
                                      <p:by>
                                        <p:hsl h="0" s="-12549" l="-25098"/>
                                      </p:by>
                                    </p:animClr>
                                    <p:set>
                                      <p:cBhvr>
                                        <p:cTn id="52" dur="500" fill="hold"/>
                                        <p:tgtEl>
                                          <p:spTgt spid="9">
                                            <p:txEl>
                                              <p:pRg st="0" end="0"/>
                                            </p:txEl>
                                          </p:spTgt>
                                        </p:tgtEl>
                                        <p:attrNameLst>
                                          <p:attrName>fill.type</p:attrName>
                                        </p:attrNameLst>
                                      </p:cBhvr>
                                      <p:to>
                                        <p:strVal val="solid"/>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xEl>
                                              <p:pRg st="2" end="2"/>
                                            </p:txEl>
                                          </p:spTgt>
                                        </p:tgtEl>
                                        <p:attrNameLst>
                                          <p:attrName>style.visibility</p:attrName>
                                        </p:attrNameLst>
                                      </p:cBhvr>
                                      <p:to>
                                        <p:strVal val="visible"/>
                                      </p:to>
                                    </p:set>
                                    <p:animEffect transition="in" filter="fade">
                                      <p:cBhvr>
                                        <p:cTn id="57" dur="500"/>
                                        <p:tgtEl>
                                          <p:spTgt spid="9">
                                            <p:txEl>
                                              <p:pRg st="2" end="2"/>
                                            </p:txEl>
                                          </p:spTgt>
                                        </p:tgtEl>
                                      </p:cBhvr>
                                    </p:animEffect>
                                  </p:childTnLst>
                                </p:cTn>
                              </p:par>
                              <p:par>
                                <p:cTn id="58" presetID="24" presetClass="emph" presetSubtype="0" fill="hold" nodeType="withEffect">
                                  <p:stCondLst>
                                    <p:cond delay="0"/>
                                  </p:stCondLst>
                                  <p:childTnLst>
                                    <p:animClr clrSpc="hsl" dir="cw">
                                      <p:cBhvr override="childStyle">
                                        <p:cTn id="59" dur="500" fill="hold"/>
                                        <p:tgtEl>
                                          <p:spTgt spid="9">
                                            <p:txEl>
                                              <p:pRg st="1" end="1"/>
                                            </p:txEl>
                                          </p:spTgt>
                                        </p:tgtEl>
                                        <p:attrNameLst>
                                          <p:attrName>style.color</p:attrName>
                                        </p:attrNameLst>
                                      </p:cBhvr>
                                      <p:by>
                                        <p:hsl h="0" s="-12549" l="-25098"/>
                                      </p:by>
                                    </p:animClr>
                                    <p:animClr clrSpc="hsl" dir="cw">
                                      <p:cBhvr>
                                        <p:cTn id="60" dur="500" fill="hold"/>
                                        <p:tgtEl>
                                          <p:spTgt spid="9">
                                            <p:txEl>
                                              <p:pRg st="1" end="1"/>
                                            </p:txEl>
                                          </p:spTgt>
                                        </p:tgtEl>
                                        <p:attrNameLst>
                                          <p:attrName>fillcolor</p:attrName>
                                        </p:attrNameLst>
                                      </p:cBhvr>
                                      <p:by>
                                        <p:hsl h="0" s="-12549" l="-25098"/>
                                      </p:by>
                                    </p:animClr>
                                    <p:animClr clrSpc="hsl" dir="cw">
                                      <p:cBhvr>
                                        <p:cTn id="61" dur="500" fill="hold"/>
                                        <p:tgtEl>
                                          <p:spTgt spid="9">
                                            <p:txEl>
                                              <p:pRg st="1" end="1"/>
                                            </p:txEl>
                                          </p:spTgt>
                                        </p:tgtEl>
                                        <p:attrNameLst>
                                          <p:attrName>stroke.color</p:attrName>
                                        </p:attrNameLst>
                                      </p:cBhvr>
                                      <p:by>
                                        <p:hsl h="0" s="-12549" l="-25098"/>
                                      </p:by>
                                    </p:animClr>
                                    <p:set>
                                      <p:cBhvr>
                                        <p:cTn id="62" dur="500" fill="hold"/>
                                        <p:tgtEl>
                                          <p:spTgt spid="9">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287" y="228600"/>
            <a:ext cx="8572913" cy="924475"/>
          </a:xfrm>
        </p:spPr>
        <p:txBody>
          <a:bodyPr/>
          <a:lstStyle/>
          <a:p>
            <a:r>
              <a:rPr lang="en-US" sz="4400" dirty="0" smtClean="0">
                <a:latin typeface="Rockwell"/>
                <a:cs typeface="Rockwell"/>
              </a:rPr>
              <a:t>Bimetallic Instability?</a:t>
            </a:r>
            <a:endParaRPr lang="en-US" sz="4400" dirty="0">
              <a:latin typeface="Rockwell"/>
              <a:cs typeface="Rockwell"/>
            </a:endParaRPr>
          </a:p>
        </p:txBody>
      </p:sp>
      <p:pic>
        <p:nvPicPr>
          <p:cNvPr id="5" name="Picture 3" descr="Pol_cartoon-Bimetal Bicyclist"/>
          <p:cNvPicPr>
            <a:picLocks noChangeAspect="1" noChangeArrowheads="1"/>
          </p:cNvPicPr>
          <p:nvPr/>
        </p:nvPicPr>
        <p:blipFill>
          <a:blip r:embed="rId2" cstate="print">
            <a:lum bright="6000" contrast="12000"/>
          </a:blip>
          <a:srcRect/>
          <a:stretch>
            <a:fillRect/>
          </a:stretch>
        </p:blipFill>
        <p:spPr bwMode="auto">
          <a:xfrm>
            <a:off x="2231258" y="1143001"/>
            <a:ext cx="4717998" cy="5491162"/>
          </a:xfrm>
          <a:prstGeom prst="rect">
            <a:avLst/>
          </a:prstGeom>
          <a:noFill/>
          <a:ln w="9525">
            <a:solidFill>
              <a:srgbClr val="787878"/>
            </a:solidFill>
            <a:miter lim="800000"/>
            <a:headEnd/>
            <a:tailEnd/>
          </a:ln>
        </p:spPr>
      </p:pic>
    </p:spTree>
    <p:extLst>
      <p:ext uri="{BB962C8B-B14F-4D97-AF65-F5344CB8AC3E}">
        <p14:creationId xmlns:p14="http://schemas.microsoft.com/office/powerpoint/2010/main" val="248360485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of 1896</a:t>
            </a:r>
            <a:endParaRPr lang="en-US" dirty="0"/>
          </a:p>
        </p:txBody>
      </p:sp>
      <p:sp>
        <p:nvSpPr>
          <p:cNvPr id="3" name="Text Placeholder 2"/>
          <p:cNvSpPr>
            <a:spLocks noGrp="1"/>
          </p:cNvSpPr>
          <p:nvPr>
            <p:ph type="body" idx="1"/>
          </p:nvPr>
        </p:nvSpPr>
        <p:spPr/>
        <p:txBody>
          <a:bodyPr/>
          <a:lstStyle/>
          <a:p>
            <a:r>
              <a:rPr lang="en-US" dirty="0" smtClean="0"/>
              <a:t>William McKinley</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Republican</a:t>
            </a:r>
          </a:p>
          <a:p>
            <a:r>
              <a:rPr lang="en-US" dirty="0" smtClean="0"/>
              <a:t>Pro-Big Business</a:t>
            </a:r>
          </a:p>
          <a:p>
            <a:r>
              <a:rPr lang="en-US" dirty="0" smtClean="0"/>
              <a:t>Pro-Tariff</a:t>
            </a:r>
          </a:p>
          <a:p>
            <a:r>
              <a:rPr lang="en-US" dirty="0" smtClean="0"/>
              <a:t>Pro-Gold Standard</a:t>
            </a:r>
          </a:p>
          <a:p>
            <a:r>
              <a:rPr lang="en-US" dirty="0" smtClean="0"/>
              <a:t>Coalition of business/skilled workers/rich farmers</a:t>
            </a:r>
          </a:p>
          <a:p>
            <a:r>
              <a:rPr lang="en-US" dirty="0" smtClean="0"/>
              <a:t>HUGE campaign budget</a:t>
            </a:r>
          </a:p>
          <a:p>
            <a:pPr lvl="1"/>
            <a:r>
              <a:rPr lang="en-US" dirty="0" smtClean="0"/>
              <a:t>Backed by business</a:t>
            </a:r>
            <a:endParaRPr lang="en-US" dirty="0"/>
          </a:p>
        </p:txBody>
      </p:sp>
      <p:sp>
        <p:nvSpPr>
          <p:cNvPr id="5" name="Text Placeholder 4"/>
          <p:cNvSpPr>
            <a:spLocks noGrp="1"/>
          </p:cNvSpPr>
          <p:nvPr>
            <p:ph type="body" sz="quarter" idx="3"/>
          </p:nvPr>
        </p:nvSpPr>
        <p:spPr/>
        <p:txBody>
          <a:bodyPr>
            <a:normAutofit fontScale="92500"/>
          </a:bodyPr>
          <a:lstStyle/>
          <a:p>
            <a:r>
              <a:rPr lang="en-US" dirty="0" smtClean="0"/>
              <a:t>William Jennings Bryan</a:t>
            </a:r>
            <a:endParaRPr lang="en-US" dirty="0"/>
          </a:p>
        </p:txBody>
      </p:sp>
      <p:sp>
        <p:nvSpPr>
          <p:cNvPr id="6" name="Content Placeholder 5"/>
          <p:cNvSpPr>
            <a:spLocks noGrp="1"/>
          </p:cNvSpPr>
          <p:nvPr>
            <p:ph sz="quarter" idx="4"/>
          </p:nvPr>
        </p:nvSpPr>
        <p:spPr/>
        <p:txBody>
          <a:bodyPr/>
          <a:lstStyle/>
          <a:p>
            <a:r>
              <a:rPr lang="en-US" dirty="0" smtClean="0"/>
              <a:t>Democrat/Populist</a:t>
            </a:r>
          </a:p>
          <a:p>
            <a:r>
              <a:rPr lang="en-US" dirty="0" smtClean="0"/>
              <a:t>Pro-Farmers</a:t>
            </a:r>
          </a:p>
          <a:p>
            <a:r>
              <a:rPr lang="en-US" dirty="0" smtClean="0"/>
              <a:t>Anti-Tariff</a:t>
            </a:r>
          </a:p>
          <a:p>
            <a:r>
              <a:rPr lang="en-US" dirty="0" smtClean="0"/>
              <a:t>Pro-Silver</a:t>
            </a:r>
          </a:p>
          <a:p>
            <a:r>
              <a:rPr lang="en-US" dirty="0" smtClean="0"/>
              <a:t>Farmers/Unskilled Labor/Immigrants</a:t>
            </a:r>
          </a:p>
          <a:p>
            <a:r>
              <a:rPr lang="en-US" dirty="0" smtClean="0"/>
              <a:t>SMALL budget</a:t>
            </a:r>
          </a:p>
          <a:p>
            <a:pPr lvl="1"/>
            <a:r>
              <a:rPr lang="en-US" dirty="0" smtClean="0"/>
              <a:t>‘passing the hat’ at rallies</a:t>
            </a:r>
            <a:endParaRPr lang="en-US" dirty="0"/>
          </a:p>
        </p:txBody>
      </p:sp>
    </p:spTree>
    <p:extLst>
      <p:ext uri="{BB962C8B-B14F-4D97-AF65-F5344CB8AC3E}">
        <p14:creationId xmlns:p14="http://schemas.microsoft.com/office/powerpoint/2010/main" val="57937281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William Jennings Bryan ‘Cross of Gold’</a:t>
            </a:r>
            <a:r>
              <a:rPr lang="en-US" dirty="0"/>
              <a:t/>
            </a:r>
            <a:br>
              <a:rPr lang="en-US" dirty="0"/>
            </a:br>
            <a:endParaRPr lang="en-US" dirty="0"/>
          </a:p>
        </p:txBody>
      </p:sp>
      <p:sp>
        <p:nvSpPr>
          <p:cNvPr id="3" name="Content Placeholder 2"/>
          <p:cNvSpPr>
            <a:spLocks noGrp="1"/>
          </p:cNvSpPr>
          <p:nvPr>
            <p:ph idx="1"/>
          </p:nvPr>
        </p:nvSpPr>
        <p:spPr>
          <a:xfrm>
            <a:off x="0" y="1179384"/>
            <a:ext cx="9144000" cy="4946780"/>
          </a:xfrm>
        </p:spPr>
        <p:txBody>
          <a:bodyPr>
            <a:noAutofit/>
          </a:bodyPr>
          <a:lstStyle/>
          <a:p>
            <a:pPr marL="0" indent="0">
              <a:buNone/>
            </a:pPr>
            <a:r>
              <a:rPr lang="en-US" sz="1700" dirty="0" smtClean="0"/>
              <a:t>The </a:t>
            </a:r>
            <a:r>
              <a:rPr lang="en-US" sz="1700" dirty="0"/>
              <a:t>gentleman from Wisconsin has said he fears a Robespierre. My friend, in this land of the free you need fear no tyrant who will spring up from among the people. What we need is an Andrew Jackson to stand as Jackson stood, against the encroachments of aggregated wealth’ </a:t>
            </a:r>
          </a:p>
          <a:p>
            <a:pPr marL="0" indent="0">
              <a:buNone/>
            </a:pPr>
            <a:r>
              <a:rPr lang="en-US" sz="1700" dirty="0"/>
              <a:t>There are two ideas of government. There are those who believe that if you just legislate to make the well-to-do prosperous, that their prosperity will leak through on those below. The Democratic idea has been that if you legislate to make the masses prosperous their prosperity will find its way up and through every class that rests upon it.</a:t>
            </a:r>
          </a:p>
          <a:p>
            <a:pPr marL="0" indent="0">
              <a:buNone/>
            </a:pPr>
            <a:r>
              <a:rPr lang="en-US" sz="1700" dirty="0"/>
              <a:t>You come to us and tell us that the great cities are in favor of the gold standard. I tell you that the great cities rest upon these broad and fertile prairies. Burn down your cities and leave our farms, and your cities will spring up again as if by magic. But destroy our farms and the grass will grow in the streets of every city in the country. </a:t>
            </a:r>
          </a:p>
          <a:p>
            <a:pPr marL="0" indent="0">
              <a:buNone/>
            </a:pPr>
            <a:r>
              <a:rPr lang="en-US" sz="1700" dirty="0"/>
              <a:t>If they dare to come out in the open field and defend the gold standard as a good thing, we shall fight them to the uttermost, having behind us the producing masses of the nation and the world. Having behind us the commercial interests and the laboring interests and all the toiling masses, we shall answer their demands for a gold standard by saying to them, you shall not press down upon the brow of labor this crown of thorns. You shall not crucify mankind upon a cross of gold.</a:t>
            </a:r>
          </a:p>
          <a:p>
            <a:pPr marL="0" indent="0">
              <a:buNone/>
            </a:pPr>
            <a:endParaRPr lang="en-US" sz="1700" dirty="0"/>
          </a:p>
        </p:txBody>
      </p:sp>
    </p:spTree>
    <p:extLst>
      <p:ext uri="{BB962C8B-B14F-4D97-AF65-F5344CB8AC3E}">
        <p14:creationId xmlns:p14="http://schemas.microsoft.com/office/powerpoint/2010/main" val="177738409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File:Cross of gold speech cartoon.jpg"/>
          <p:cNvPicPr>
            <a:picLocks noChangeAspect="1" noChangeArrowheads="1"/>
          </p:cNvPicPr>
          <p:nvPr/>
        </p:nvPicPr>
        <p:blipFill>
          <a:blip r:embed="rId2" cstate="print"/>
          <a:srcRect l="4167" t="4433" r="2778"/>
          <a:stretch>
            <a:fillRect/>
          </a:stretch>
        </p:blipFill>
        <p:spPr bwMode="auto">
          <a:xfrm>
            <a:off x="1904999" y="0"/>
            <a:ext cx="5342213" cy="6875905"/>
          </a:xfrm>
          <a:prstGeom prst="rect">
            <a:avLst/>
          </a:prstGeom>
          <a:noFill/>
        </p:spPr>
      </p:pic>
      <p:sp>
        <p:nvSpPr>
          <p:cNvPr id="5" name="Rectangle 4">
            <a:hlinkClick r:id="rId3" action="ppaction://hlinksldjump" tooltip="Anarchy"/>
          </p:cNvPr>
          <p:cNvSpPr/>
          <p:nvPr/>
        </p:nvSpPr>
        <p:spPr>
          <a:xfrm>
            <a:off x="6248400" y="3429000"/>
            <a:ext cx="914400" cy="5334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hlinkClick r:id="rId3" action="ppaction://hlinksldjump" tooltip="Used in Bryan's Chicago Speech - Cross of Gold"/>
          </p:cNvPr>
          <p:cNvSpPr/>
          <p:nvPr/>
        </p:nvSpPr>
        <p:spPr>
          <a:xfrm rot="4240224">
            <a:off x="5289320" y="2785459"/>
            <a:ext cx="1113744" cy="5334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hlinkClick r:id="rId3" action="ppaction://hlinksldjump" tooltip="Crown of thorns used by Bryan in campaign speeches"/>
          </p:cNvPr>
          <p:cNvSpPr/>
          <p:nvPr/>
        </p:nvSpPr>
        <p:spPr>
          <a:xfrm rot="1861348">
            <a:off x="3939758" y="873820"/>
            <a:ext cx="867345" cy="44856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rId3" action="ppaction://hlinksldjump" tooltip="Speech plagarized from the Bible"/>
          </p:cNvPr>
          <p:cNvSpPr/>
          <p:nvPr/>
        </p:nvSpPr>
        <p:spPr>
          <a:xfrm rot="18363469">
            <a:off x="4960270" y="3800076"/>
            <a:ext cx="867345" cy="27085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23302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lick to return to previous version of this cartoon..."/>
          <p:cNvPicPr>
            <a:picLocks noChangeAspect="1" noChangeArrowheads="1"/>
          </p:cNvPicPr>
          <p:nvPr/>
        </p:nvPicPr>
        <p:blipFill>
          <a:blip r:embed="rId2" cstate="print"/>
          <a:srcRect l="10901" t="23704" r="11237" b="7740"/>
          <a:stretch>
            <a:fillRect/>
          </a:stretch>
        </p:blipFill>
        <p:spPr bwMode="auto">
          <a:xfrm>
            <a:off x="1119453" y="0"/>
            <a:ext cx="7174529" cy="8896416"/>
          </a:xfrm>
          <a:prstGeom prst="rect">
            <a:avLst/>
          </a:prstGeom>
          <a:noFill/>
        </p:spPr>
      </p:pic>
    </p:spTree>
    <p:extLst>
      <p:ext uri="{BB962C8B-B14F-4D97-AF65-F5344CB8AC3E}">
        <p14:creationId xmlns:p14="http://schemas.microsoft.com/office/powerpoint/2010/main" val="404939744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of 1896</a:t>
            </a:r>
            <a:endParaRPr lang="en-US" dirty="0"/>
          </a:p>
        </p:txBody>
      </p:sp>
      <p:pic>
        <p:nvPicPr>
          <p:cNvPr id="6" name="Picture 5" descr="1896_Electoral_Ma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00" y="1206500"/>
            <a:ext cx="8255000" cy="4432300"/>
          </a:xfrm>
          <a:prstGeom prst="rect">
            <a:avLst/>
          </a:prstGeom>
        </p:spPr>
      </p:pic>
    </p:spTree>
    <p:extLst>
      <p:ext uri="{BB962C8B-B14F-4D97-AF65-F5344CB8AC3E}">
        <p14:creationId xmlns:p14="http://schemas.microsoft.com/office/powerpoint/2010/main" val="56188563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 Box 2"/>
          <p:cNvSpPr txBox="1">
            <a:spLocks noChangeArrowheads="1"/>
          </p:cNvSpPr>
          <p:nvPr/>
        </p:nvSpPr>
        <p:spPr bwMode="auto">
          <a:xfrm>
            <a:off x="0" y="304800"/>
            <a:ext cx="9144000" cy="861774"/>
          </a:xfrm>
          <a:prstGeom prst="rect">
            <a:avLst/>
          </a:prstGeom>
          <a:noFill/>
          <a:ln w="9525">
            <a:noFill/>
            <a:miter lim="800000"/>
            <a:headEnd/>
            <a:tailEnd/>
          </a:ln>
          <a:effectLst>
            <a:outerShdw dist="35921" dir="2700000" algn="ctr" rotWithShape="0">
              <a:srgbClr val="D69B06"/>
            </a:outerShdw>
          </a:effec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5000" dirty="0">
                <a:latin typeface="Rockwell"/>
                <a:cs typeface="Rockwell"/>
              </a:rPr>
              <a:t>Why Did Bryan </a:t>
            </a:r>
            <a:r>
              <a:rPr lang="en-US" sz="5000" dirty="0" smtClean="0">
                <a:latin typeface="Rockwell"/>
                <a:cs typeface="Rockwell"/>
              </a:rPr>
              <a:t>Lose</a:t>
            </a:r>
            <a:r>
              <a:rPr lang="en-US" sz="5000" dirty="0">
                <a:latin typeface="Rockwell"/>
                <a:cs typeface="Rockwell"/>
              </a:rPr>
              <a:t>?</a:t>
            </a:r>
          </a:p>
        </p:txBody>
      </p:sp>
      <p:sp>
        <p:nvSpPr>
          <p:cNvPr id="145411" name="Text Box 3"/>
          <p:cNvSpPr txBox="1">
            <a:spLocks noChangeArrowheads="1"/>
          </p:cNvSpPr>
          <p:nvPr/>
        </p:nvSpPr>
        <p:spPr bwMode="auto">
          <a:xfrm>
            <a:off x="1066800" y="1874838"/>
            <a:ext cx="7467600" cy="4031873"/>
          </a:xfrm>
          <a:prstGeom prst="rect">
            <a:avLst/>
          </a:prstGeom>
          <a:noFill/>
          <a:ln w="9525">
            <a:noFill/>
            <a:miter lim="800000"/>
            <a:headEnd/>
            <a:tailEnd/>
          </a:ln>
          <a:effectLst/>
        </p:spPr>
        <p:txBody>
          <a:bodyPr>
            <a:spAutoFit/>
          </a:bodyPr>
          <a:lstStyle>
            <a:lvl1pPr marL="398463" indent="-398463"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457200" indent="-457200" eaLnBrk="1" hangingPunct="1">
              <a:spcBef>
                <a:spcPct val="50000"/>
              </a:spcBef>
              <a:buClr>
                <a:srgbClr val="C18B05"/>
              </a:buClr>
              <a:buSzPct val="90000"/>
              <a:buFont typeface="Arial"/>
              <a:buChar char="•"/>
            </a:pPr>
            <a:r>
              <a:rPr lang="en-US" sz="3200" dirty="0">
                <a:solidFill>
                  <a:srgbClr val="FFFFFF"/>
                </a:solidFill>
                <a:latin typeface="Rockwell"/>
                <a:cs typeface="Rockwell"/>
              </a:rPr>
              <a:t>His focus on silver undermined</a:t>
            </a:r>
            <a:br>
              <a:rPr lang="en-US" sz="3200" dirty="0">
                <a:solidFill>
                  <a:srgbClr val="FFFFFF"/>
                </a:solidFill>
                <a:latin typeface="Rockwell"/>
                <a:cs typeface="Rockwell"/>
              </a:rPr>
            </a:br>
            <a:r>
              <a:rPr lang="en-US" sz="3200" dirty="0">
                <a:solidFill>
                  <a:srgbClr val="FFFFFF"/>
                </a:solidFill>
                <a:latin typeface="Rockwell"/>
                <a:cs typeface="Rockwell"/>
              </a:rPr>
              <a:t>efforts to build bridges to urban</a:t>
            </a:r>
            <a:br>
              <a:rPr lang="en-US" sz="3200" dirty="0">
                <a:solidFill>
                  <a:srgbClr val="FFFFFF"/>
                </a:solidFill>
                <a:latin typeface="Rockwell"/>
                <a:cs typeface="Rockwell"/>
              </a:rPr>
            </a:br>
            <a:r>
              <a:rPr lang="en-US" sz="3200" dirty="0">
                <a:solidFill>
                  <a:srgbClr val="FFFFFF"/>
                </a:solidFill>
                <a:latin typeface="Rockwell"/>
                <a:cs typeface="Rockwell"/>
              </a:rPr>
              <a:t>voters.</a:t>
            </a:r>
          </a:p>
          <a:p>
            <a:pPr marL="457200" indent="-457200" eaLnBrk="1" hangingPunct="1">
              <a:spcBef>
                <a:spcPct val="50000"/>
              </a:spcBef>
              <a:buClr>
                <a:srgbClr val="C18B05"/>
              </a:buClr>
              <a:buSzPct val="90000"/>
              <a:buFont typeface="Arial"/>
              <a:buChar char="•"/>
            </a:pPr>
            <a:r>
              <a:rPr lang="en-US" sz="3200" dirty="0">
                <a:solidFill>
                  <a:srgbClr val="FFFFFF"/>
                </a:solidFill>
                <a:latin typeface="Rockwell"/>
                <a:cs typeface="Rockwell"/>
              </a:rPr>
              <a:t>He did not form alliances with</a:t>
            </a:r>
            <a:br>
              <a:rPr lang="en-US" sz="3200" dirty="0">
                <a:solidFill>
                  <a:srgbClr val="FFFFFF"/>
                </a:solidFill>
                <a:latin typeface="Rockwell"/>
                <a:cs typeface="Rockwell"/>
              </a:rPr>
            </a:br>
            <a:r>
              <a:rPr lang="en-US" sz="3200" dirty="0">
                <a:solidFill>
                  <a:srgbClr val="FFFFFF"/>
                </a:solidFill>
                <a:latin typeface="Rockwell"/>
                <a:cs typeface="Rockwell"/>
              </a:rPr>
              <a:t>other groups.</a:t>
            </a:r>
          </a:p>
          <a:p>
            <a:pPr marL="457200" indent="-457200" eaLnBrk="1" hangingPunct="1">
              <a:spcBef>
                <a:spcPct val="50000"/>
              </a:spcBef>
              <a:buClr>
                <a:srgbClr val="C18B05"/>
              </a:buClr>
              <a:buSzPct val="90000"/>
              <a:buFont typeface="Arial"/>
              <a:buChar char="•"/>
            </a:pPr>
            <a:r>
              <a:rPr lang="en-US" sz="3200" dirty="0">
                <a:solidFill>
                  <a:srgbClr val="FFFFFF"/>
                </a:solidFill>
                <a:latin typeface="Rockwell"/>
                <a:cs typeface="Rockwell"/>
              </a:rPr>
              <a:t>McKinley</a:t>
            </a:r>
            <a:r>
              <a:rPr lang="ja-JP" altLang="en-US" sz="3200" dirty="0">
                <a:solidFill>
                  <a:srgbClr val="FFFFFF"/>
                </a:solidFill>
                <a:latin typeface="Rockwell"/>
                <a:cs typeface="Rockwell"/>
              </a:rPr>
              <a:t>’</a:t>
            </a:r>
            <a:r>
              <a:rPr lang="en-US" sz="3200" dirty="0">
                <a:solidFill>
                  <a:srgbClr val="FFFFFF"/>
                </a:solidFill>
                <a:latin typeface="Rockwell"/>
                <a:cs typeface="Rockwell"/>
              </a:rPr>
              <a:t>s campaign was well-</a:t>
            </a:r>
            <a:br>
              <a:rPr lang="en-US" sz="3200" dirty="0">
                <a:solidFill>
                  <a:srgbClr val="FFFFFF"/>
                </a:solidFill>
                <a:latin typeface="Rockwell"/>
                <a:cs typeface="Rockwell"/>
              </a:rPr>
            </a:br>
            <a:r>
              <a:rPr lang="en-US" sz="3200" dirty="0">
                <a:solidFill>
                  <a:srgbClr val="FFFFFF"/>
                </a:solidFill>
                <a:latin typeface="Rockwell"/>
                <a:cs typeface="Rockwell"/>
              </a:rPr>
              <a:t>organized and highly funded.</a:t>
            </a:r>
          </a:p>
        </p:txBody>
      </p:sp>
    </p:spTree>
    <p:extLst>
      <p:ext uri="{BB962C8B-B14F-4D97-AF65-F5344CB8AC3E}">
        <p14:creationId xmlns:p14="http://schemas.microsoft.com/office/powerpoint/2010/main" val="34646087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54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5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78020495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600200" y="228600"/>
            <a:ext cx="6019800" cy="1569660"/>
          </a:xfrm>
          <a:prstGeom prst="rect">
            <a:avLst/>
          </a:prstGeom>
          <a:noFill/>
          <a:ln w="9525">
            <a:noFill/>
            <a:miter lim="800000"/>
            <a:headEnd/>
            <a:tailEnd/>
          </a:ln>
          <a:effectLst>
            <a:outerShdw dist="35921" dir="2700000" algn="ctr" rotWithShape="0">
              <a:srgbClr val="C18B05"/>
            </a:outerShdw>
          </a:effec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4800" b="1" dirty="0">
                <a:solidFill>
                  <a:srgbClr val="FFFFFF"/>
                </a:solidFill>
                <a:latin typeface="Rockwell"/>
                <a:cs typeface="Rockwell"/>
              </a:rPr>
              <a:t>Gold Triumphs Over Silver</a:t>
            </a:r>
          </a:p>
        </p:txBody>
      </p:sp>
      <p:pic>
        <p:nvPicPr>
          <p:cNvPr id="34819" name="Picture 4" descr="Pol_cartoon-Gold Triumphs over Silver - Puck - 1900"/>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0" y="1981200"/>
            <a:ext cx="4270375" cy="472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989" name="Text Box 5"/>
          <p:cNvSpPr txBox="1">
            <a:spLocks noChangeArrowheads="1"/>
          </p:cNvSpPr>
          <p:nvPr/>
        </p:nvSpPr>
        <p:spPr bwMode="auto">
          <a:xfrm>
            <a:off x="5410200" y="1981200"/>
            <a:ext cx="3352800" cy="3785652"/>
          </a:xfrm>
          <a:prstGeom prst="rect">
            <a:avLst/>
          </a:prstGeom>
          <a:noFill/>
          <a:ln w="9525">
            <a:noFill/>
            <a:miter lim="800000"/>
            <a:headEnd/>
            <a:tailEnd/>
          </a:ln>
          <a:effectLst/>
        </p:spPr>
        <p:txBody>
          <a:bodyPr>
            <a:spAutoFit/>
          </a:bodyPr>
          <a:lstStyle>
            <a:lvl1pPr marL="280988" indent="-280988"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buClr>
                <a:srgbClr val="C18B05"/>
              </a:buClr>
              <a:buSzPct val="90000"/>
              <a:buFont typeface="Wingdings" charset="0"/>
              <a:buChar char="Ø"/>
            </a:pPr>
            <a:r>
              <a:rPr lang="en-US" sz="2400" b="1" dirty="0">
                <a:solidFill>
                  <a:srgbClr val="FFFFFF"/>
                </a:solidFill>
                <a:latin typeface="Rockwell"/>
                <a:cs typeface="Rockwell"/>
              </a:rPr>
              <a:t>1900 </a:t>
            </a:r>
            <a:r>
              <a:rPr lang="en-US" sz="2400" b="1" dirty="0">
                <a:solidFill>
                  <a:srgbClr val="FFFFFF"/>
                </a:solidFill>
                <a:latin typeface="Rockwell"/>
                <a:cs typeface="Rockwell"/>
                <a:sym typeface="Wingdings" charset="0"/>
              </a:rPr>
              <a:t> Gold</a:t>
            </a:r>
            <a:br>
              <a:rPr lang="en-US" sz="2400" b="1" dirty="0">
                <a:solidFill>
                  <a:srgbClr val="FFFFFF"/>
                </a:solidFill>
                <a:latin typeface="Rockwell"/>
                <a:cs typeface="Rockwell"/>
                <a:sym typeface="Wingdings" charset="0"/>
              </a:rPr>
            </a:br>
            <a:r>
              <a:rPr lang="en-US" sz="2400" b="1" dirty="0">
                <a:solidFill>
                  <a:srgbClr val="FFFFFF"/>
                </a:solidFill>
                <a:latin typeface="Rockwell"/>
                <a:cs typeface="Rockwell"/>
                <a:sym typeface="Wingdings" charset="0"/>
              </a:rPr>
              <a:t>Standard Act</a:t>
            </a:r>
          </a:p>
          <a:p>
            <a:pPr eaLnBrk="1" hangingPunct="1">
              <a:spcBef>
                <a:spcPct val="50000"/>
              </a:spcBef>
              <a:buClr>
                <a:srgbClr val="C18B05"/>
              </a:buClr>
              <a:buSzPct val="90000"/>
              <a:buFont typeface="Wingdings" charset="0"/>
              <a:buChar char="Ø"/>
            </a:pPr>
            <a:r>
              <a:rPr lang="en-US" sz="2400" b="1" dirty="0">
                <a:solidFill>
                  <a:srgbClr val="FFFFFF"/>
                </a:solidFill>
                <a:latin typeface="Rockwell"/>
                <a:cs typeface="Rockwell"/>
                <a:sym typeface="Wingdings" charset="0"/>
              </a:rPr>
              <a:t>confirmed the</a:t>
            </a:r>
            <a:br>
              <a:rPr lang="en-US" sz="2400" b="1" dirty="0">
                <a:solidFill>
                  <a:srgbClr val="FFFFFF"/>
                </a:solidFill>
                <a:latin typeface="Rockwell"/>
                <a:cs typeface="Rockwell"/>
                <a:sym typeface="Wingdings" charset="0"/>
              </a:rPr>
            </a:br>
            <a:r>
              <a:rPr lang="en-US" sz="2400" b="1" dirty="0">
                <a:solidFill>
                  <a:srgbClr val="FFFFFF"/>
                </a:solidFill>
                <a:latin typeface="Rockwell"/>
                <a:cs typeface="Rockwell"/>
                <a:sym typeface="Wingdings" charset="0"/>
              </a:rPr>
              <a:t>nation</a:t>
            </a:r>
            <a:r>
              <a:rPr lang="ja-JP" altLang="en-US" sz="2400" b="1" dirty="0">
                <a:solidFill>
                  <a:srgbClr val="FFFFFF"/>
                </a:solidFill>
                <a:latin typeface="Rockwell"/>
                <a:cs typeface="Rockwell"/>
                <a:sym typeface="Wingdings" charset="0"/>
              </a:rPr>
              <a:t>’</a:t>
            </a:r>
            <a:r>
              <a:rPr lang="en-US" sz="2400" b="1" dirty="0">
                <a:solidFill>
                  <a:srgbClr val="FFFFFF"/>
                </a:solidFill>
                <a:latin typeface="Rockwell"/>
                <a:cs typeface="Rockwell"/>
                <a:sym typeface="Wingdings" charset="0"/>
              </a:rPr>
              <a:t>s </a:t>
            </a:r>
            <a:br>
              <a:rPr lang="en-US" sz="2400" b="1" dirty="0">
                <a:solidFill>
                  <a:srgbClr val="FFFFFF"/>
                </a:solidFill>
                <a:latin typeface="Rockwell"/>
                <a:cs typeface="Rockwell"/>
                <a:sym typeface="Wingdings" charset="0"/>
              </a:rPr>
            </a:br>
            <a:r>
              <a:rPr lang="en-US" sz="2400" b="1" dirty="0">
                <a:solidFill>
                  <a:srgbClr val="FFFFFF"/>
                </a:solidFill>
                <a:latin typeface="Rockwell"/>
                <a:cs typeface="Rockwell"/>
                <a:sym typeface="Wingdings" charset="0"/>
              </a:rPr>
              <a:t>commitment to</a:t>
            </a:r>
            <a:br>
              <a:rPr lang="en-US" sz="2400" b="1" dirty="0">
                <a:solidFill>
                  <a:srgbClr val="FFFFFF"/>
                </a:solidFill>
                <a:latin typeface="Rockwell"/>
                <a:cs typeface="Rockwell"/>
                <a:sym typeface="Wingdings" charset="0"/>
              </a:rPr>
            </a:br>
            <a:r>
              <a:rPr lang="en-US" sz="2400" b="1" dirty="0">
                <a:solidFill>
                  <a:srgbClr val="FFFFFF"/>
                </a:solidFill>
                <a:latin typeface="Rockwell"/>
                <a:cs typeface="Rockwell"/>
                <a:sym typeface="Wingdings" charset="0"/>
              </a:rPr>
              <a:t>the gold standard.</a:t>
            </a:r>
          </a:p>
          <a:p>
            <a:pPr eaLnBrk="1" hangingPunct="1">
              <a:spcBef>
                <a:spcPct val="50000"/>
              </a:spcBef>
              <a:buClr>
                <a:srgbClr val="C18B05"/>
              </a:buClr>
              <a:buSzPct val="90000"/>
              <a:buFont typeface="Wingdings" charset="0"/>
              <a:buChar char="Ø"/>
            </a:pPr>
            <a:r>
              <a:rPr lang="en-US" sz="2400" b="1" dirty="0">
                <a:solidFill>
                  <a:srgbClr val="FFFFFF"/>
                </a:solidFill>
                <a:latin typeface="Rockwell"/>
                <a:cs typeface="Rockwell"/>
                <a:sym typeface="Wingdings" charset="0"/>
              </a:rPr>
              <a:t>A victory for the </a:t>
            </a:r>
            <a:br>
              <a:rPr lang="en-US" sz="2400" b="1" dirty="0">
                <a:solidFill>
                  <a:srgbClr val="FFFFFF"/>
                </a:solidFill>
                <a:latin typeface="Rockwell"/>
                <a:cs typeface="Rockwell"/>
                <a:sym typeface="Wingdings" charset="0"/>
              </a:rPr>
            </a:br>
            <a:r>
              <a:rPr lang="en-US" sz="2400" b="1" dirty="0">
                <a:solidFill>
                  <a:srgbClr val="FFFFFF"/>
                </a:solidFill>
                <a:latin typeface="Rockwell"/>
                <a:cs typeface="Rockwell"/>
                <a:sym typeface="Wingdings" charset="0"/>
              </a:rPr>
              <a:t>forces of</a:t>
            </a:r>
            <a:br>
              <a:rPr lang="en-US" sz="2400" b="1" dirty="0">
                <a:solidFill>
                  <a:srgbClr val="FFFFFF"/>
                </a:solidFill>
                <a:latin typeface="Rockwell"/>
                <a:cs typeface="Rockwell"/>
                <a:sym typeface="Wingdings" charset="0"/>
              </a:rPr>
            </a:br>
            <a:r>
              <a:rPr lang="en-US" sz="2400" b="1" dirty="0">
                <a:solidFill>
                  <a:srgbClr val="FFFFFF"/>
                </a:solidFill>
                <a:latin typeface="Rockwell"/>
                <a:cs typeface="Rockwell"/>
                <a:sym typeface="Wingdings" charset="0"/>
              </a:rPr>
              <a:t>conservatism.</a:t>
            </a:r>
            <a:endParaRPr lang="en-US" sz="2400" b="1" dirty="0">
              <a:solidFill>
                <a:srgbClr val="FFFFFF"/>
              </a:solidFill>
              <a:latin typeface="Rockwell"/>
              <a:cs typeface="Rockwell"/>
            </a:endParaRPr>
          </a:p>
        </p:txBody>
      </p:sp>
    </p:spTree>
    <p:extLst>
      <p:ext uri="{BB962C8B-B14F-4D97-AF65-F5344CB8AC3E}">
        <p14:creationId xmlns:p14="http://schemas.microsoft.com/office/powerpoint/2010/main" val="92854500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287" y="228600"/>
            <a:ext cx="8572913" cy="924475"/>
          </a:xfrm>
        </p:spPr>
        <p:txBody>
          <a:bodyPr/>
          <a:lstStyle/>
          <a:p>
            <a:r>
              <a:rPr lang="en-US" sz="4400" dirty="0" smtClean="0">
                <a:effectLst>
                  <a:outerShdw blurRad="38100" dist="38100" dir="2700000" algn="tl">
                    <a:srgbClr val="000000">
                      <a:alpha val="43137"/>
                    </a:srgbClr>
                  </a:outerShdw>
                </a:effectLst>
                <a:latin typeface="Baskerville Old Face" panose="02020602080505020303" pitchFamily="18" charset="0"/>
              </a:rPr>
              <a:t>Populism Devours Democratic Party</a:t>
            </a:r>
            <a:endParaRPr lang="en-US" sz="4400" dirty="0">
              <a:effectLst>
                <a:outerShdw blurRad="38100" dist="38100" dir="2700000" algn="tl">
                  <a:srgbClr val="000000">
                    <a:alpha val="43137"/>
                  </a:srgbClr>
                </a:outerShdw>
              </a:effectLst>
              <a:latin typeface="Baskerville Old Face" panose="02020602080505020303" pitchFamily="18" charset="0"/>
            </a:endParaRPr>
          </a:p>
        </p:txBody>
      </p:sp>
      <p:pic>
        <p:nvPicPr>
          <p:cNvPr id="18440" name="Picture 8" descr="http://themillercircle.org/wp-content/uploads/Election-of-1896.png"/>
          <p:cNvPicPr>
            <a:picLocks noChangeAspect="1" noChangeArrowheads="1"/>
          </p:cNvPicPr>
          <p:nvPr/>
        </p:nvPicPr>
        <p:blipFill>
          <a:blip r:embed="rId2" cstate="print"/>
          <a:srcRect/>
          <a:stretch>
            <a:fillRect/>
          </a:stretch>
        </p:blipFill>
        <p:spPr bwMode="auto">
          <a:xfrm>
            <a:off x="307478" y="1068706"/>
            <a:ext cx="8448738" cy="5636894"/>
          </a:xfrm>
          <a:prstGeom prst="rect">
            <a:avLst/>
          </a:prstGeom>
          <a:noFill/>
        </p:spPr>
      </p:pic>
    </p:spTree>
    <p:extLst>
      <p:ext uri="{BB962C8B-B14F-4D97-AF65-F5344CB8AC3E}">
        <p14:creationId xmlns:p14="http://schemas.microsoft.com/office/powerpoint/2010/main" val="152216713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22238"/>
            <a:ext cx="7543800" cy="1020762"/>
          </a:xfrm>
        </p:spPr>
        <p:txBody>
          <a:bodyPr/>
          <a:lstStyle/>
          <a:p>
            <a:pPr eaLnBrk="1" hangingPunct="1"/>
            <a:r>
              <a:rPr lang="en-US">
                <a:latin typeface="Rockwell"/>
                <a:cs typeface="Rockwell"/>
              </a:rPr>
              <a:t>Impact of Populists</a:t>
            </a:r>
          </a:p>
        </p:txBody>
      </p:sp>
      <p:sp>
        <p:nvSpPr>
          <p:cNvPr id="11267" name="Rectangle 3"/>
          <p:cNvSpPr>
            <a:spLocks noGrp="1" noChangeArrowheads="1"/>
          </p:cNvSpPr>
          <p:nvPr>
            <p:ph type="body" idx="1"/>
          </p:nvPr>
        </p:nvSpPr>
        <p:spPr>
          <a:xfrm>
            <a:off x="457200" y="1371600"/>
            <a:ext cx="8229600" cy="4759325"/>
          </a:xfrm>
        </p:spPr>
        <p:txBody>
          <a:bodyPr>
            <a:normAutofit fontScale="92500"/>
          </a:bodyPr>
          <a:lstStyle/>
          <a:p>
            <a:pPr eaLnBrk="1" hangingPunct="1">
              <a:lnSpc>
                <a:spcPct val="90000"/>
              </a:lnSpc>
            </a:pPr>
            <a:r>
              <a:rPr lang="en-US" sz="2600" dirty="0">
                <a:latin typeface="Rockwell"/>
                <a:cs typeface="Rockwell"/>
              </a:rPr>
              <a:t>Many of the reforms they advocated eventually became law</a:t>
            </a:r>
          </a:p>
          <a:p>
            <a:pPr eaLnBrk="1" hangingPunct="1">
              <a:lnSpc>
                <a:spcPct val="90000"/>
              </a:lnSpc>
            </a:pPr>
            <a:r>
              <a:rPr lang="en-US" sz="2600" dirty="0">
                <a:latin typeface="Rockwell"/>
                <a:cs typeface="Rockwell"/>
              </a:rPr>
              <a:t>A major factor in local, state, and national politics – elected representatives on every level</a:t>
            </a:r>
          </a:p>
          <a:p>
            <a:pPr eaLnBrk="1" hangingPunct="1">
              <a:lnSpc>
                <a:spcPct val="90000"/>
              </a:lnSpc>
            </a:pPr>
            <a:r>
              <a:rPr lang="en-US" sz="2600" dirty="0">
                <a:latin typeface="Rockwell"/>
                <a:cs typeface="Rockwell"/>
              </a:rPr>
              <a:t>Failed Presidential bids – W.J. Bryan</a:t>
            </a:r>
          </a:p>
          <a:p>
            <a:pPr eaLnBrk="1" hangingPunct="1">
              <a:lnSpc>
                <a:spcPct val="90000"/>
              </a:lnSpc>
            </a:pPr>
            <a:r>
              <a:rPr lang="en-US" sz="2600" dirty="0">
                <a:latin typeface="Rockwell"/>
                <a:cs typeface="Rockwell"/>
              </a:rPr>
              <a:t>Political apparatus and ideals co-opted by Democrats – lost to Republicans in 1896, dooming Populist Party</a:t>
            </a:r>
          </a:p>
          <a:p>
            <a:pPr eaLnBrk="1" hangingPunct="1">
              <a:lnSpc>
                <a:spcPct val="90000"/>
              </a:lnSpc>
            </a:pPr>
            <a:r>
              <a:rPr lang="en-US" sz="2600" dirty="0">
                <a:latin typeface="Rockwell"/>
                <a:cs typeface="Rockwell"/>
              </a:rPr>
              <a:t>Major impact: kept small </a:t>
            </a:r>
            <a:r>
              <a:rPr lang="ja-JP" altLang="en-US" sz="2600" dirty="0">
                <a:latin typeface="Rockwell"/>
                <a:cs typeface="Rockwell"/>
              </a:rPr>
              <a:t>“</a:t>
            </a:r>
            <a:r>
              <a:rPr lang="en-US" sz="2600" dirty="0">
                <a:latin typeface="Rockwell"/>
                <a:cs typeface="Rockwell"/>
              </a:rPr>
              <a:t>r</a:t>
            </a:r>
            <a:r>
              <a:rPr lang="ja-JP" altLang="en-US" sz="2600" dirty="0">
                <a:latin typeface="Rockwell"/>
                <a:cs typeface="Rockwell"/>
              </a:rPr>
              <a:t>”</a:t>
            </a:r>
            <a:r>
              <a:rPr lang="en-US" sz="2600" dirty="0">
                <a:latin typeface="Rockwell"/>
                <a:cs typeface="Rockwell"/>
              </a:rPr>
              <a:t> republican tradition (</a:t>
            </a:r>
            <a:r>
              <a:rPr lang="ja-JP" altLang="en-US" sz="2600" dirty="0">
                <a:latin typeface="Rockwell"/>
                <a:cs typeface="Rockwell"/>
              </a:rPr>
              <a:t>“</a:t>
            </a:r>
            <a:r>
              <a:rPr lang="en-US" sz="2600" dirty="0">
                <a:latin typeface="Rockwell"/>
                <a:cs typeface="Rockwell"/>
              </a:rPr>
              <a:t>the producers</a:t>
            </a:r>
            <a:r>
              <a:rPr lang="ja-JP" altLang="en-US" sz="2600" dirty="0">
                <a:latin typeface="Rockwell"/>
                <a:cs typeface="Rockwell"/>
              </a:rPr>
              <a:t>”</a:t>
            </a:r>
            <a:r>
              <a:rPr lang="en-US" sz="2600" dirty="0">
                <a:latin typeface="Rockwell"/>
                <a:cs typeface="Rockwell"/>
              </a:rPr>
              <a:t>) alive and strong in American reform tradition</a:t>
            </a:r>
          </a:p>
          <a:p>
            <a:pPr eaLnBrk="1" hangingPunct="1">
              <a:lnSpc>
                <a:spcPct val="90000"/>
              </a:lnSpc>
            </a:pPr>
            <a:r>
              <a:rPr lang="en-US" sz="2600" dirty="0">
                <a:latin typeface="Rockwell"/>
                <a:cs typeface="Rockwell"/>
              </a:rPr>
              <a:t>Both radical and exclusionary aspects – </a:t>
            </a:r>
            <a:r>
              <a:rPr lang="en-US" sz="2600" dirty="0" err="1">
                <a:latin typeface="Rockwell"/>
                <a:cs typeface="Rockwell"/>
              </a:rPr>
              <a:t>uniters</a:t>
            </a:r>
            <a:r>
              <a:rPr lang="en-US" sz="2600" dirty="0">
                <a:latin typeface="Rockwell"/>
                <a:cs typeface="Rockwell"/>
              </a:rPr>
              <a:t> and dividers</a:t>
            </a:r>
          </a:p>
        </p:txBody>
      </p:sp>
    </p:spTree>
    <p:extLst>
      <p:ext uri="{BB962C8B-B14F-4D97-AF65-F5344CB8AC3E}">
        <p14:creationId xmlns:p14="http://schemas.microsoft.com/office/powerpoint/2010/main" val="122931238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uck Great Past Pitiful Present.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1400" y="0"/>
            <a:ext cx="4520045" cy="6858000"/>
          </a:xfrm>
          <a:prstGeom prst="rect">
            <a:avLst/>
          </a:prstGeom>
        </p:spPr>
      </p:pic>
      <p:sp>
        <p:nvSpPr>
          <p:cNvPr id="3" name="TextBox 2"/>
          <p:cNvSpPr txBox="1"/>
          <p:nvPr/>
        </p:nvSpPr>
        <p:spPr>
          <a:xfrm>
            <a:off x="0" y="0"/>
            <a:ext cx="2311400" cy="1938992"/>
          </a:xfrm>
          <a:prstGeom prst="rect">
            <a:avLst/>
          </a:prstGeom>
          <a:noFill/>
        </p:spPr>
        <p:txBody>
          <a:bodyPr wrap="square" rtlCol="0">
            <a:spAutoFit/>
          </a:bodyPr>
          <a:lstStyle/>
          <a:p>
            <a:r>
              <a:rPr lang="en-US" sz="2400" dirty="0" smtClean="0"/>
              <a:t>What </a:t>
            </a:r>
            <a:r>
              <a:rPr lang="en-US" sz="2400" dirty="0" smtClean="0"/>
              <a:t>does this cartoon demonstrate about Gilded Age politics?</a:t>
            </a:r>
            <a:endParaRPr lang="en-US" sz="2400" dirty="0"/>
          </a:p>
        </p:txBody>
      </p:sp>
    </p:spTree>
    <p:extLst>
      <p:ext uri="{BB962C8B-B14F-4D97-AF65-F5344CB8AC3E}">
        <p14:creationId xmlns:p14="http://schemas.microsoft.com/office/powerpoint/2010/main" val="32761016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Gilded Age Political Issues</a:t>
            </a:r>
            <a:endParaRPr lang="en-US" dirty="0"/>
          </a:p>
        </p:txBody>
      </p:sp>
      <p:sp>
        <p:nvSpPr>
          <p:cNvPr id="3" name="Content Placeholder 2"/>
          <p:cNvSpPr>
            <a:spLocks noGrp="1"/>
          </p:cNvSpPr>
          <p:nvPr>
            <p:ph idx="1"/>
          </p:nvPr>
        </p:nvSpPr>
        <p:spPr/>
        <p:txBody>
          <a:bodyPr/>
          <a:lstStyle/>
          <a:p>
            <a:r>
              <a:rPr lang="en-US" dirty="0" smtClean="0"/>
              <a:t>Civil Service Reform</a:t>
            </a:r>
          </a:p>
          <a:p>
            <a:r>
              <a:rPr lang="en-US" dirty="0" smtClean="0"/>
              <a:t>Role of Government in Business</a:t>
            </a:r>
          </a:p>
          <a:p>
            <a:r>
              <a:rPr lang="en-US" dirty="0" smtClean="0"/>
              <a:t>Social Darwinism</a:t>
            </a:r>
          </a:p>
          <a:p>
            <a:r>
              <a:rPr lang="en-US" dirty="0"/>
              <a:t>Machine Politics</a:t>
            </a:r>
          </a:p>
          <a:p>
            <a:pPr marL="0" indent="0">
              <a:buNone/>
            </a:pPr>
            <a:endParaRPr lang="en-US" dirty="0"/>
          </a:p>
        </p:txBody>
      </p:sp>
    </p:spTree>
    <p:extLst>
      <p:ext uri="{BB962C8B-B14F-4D97-AF65-F5344CB8AC3E}">
        <p14:creationId xmlns:p14="http://schemas.microsoft.com/office/powerpoint/2010/main" val="371412476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File:Guiteau cartoon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462" y="0"/>
            <a:ext cx="7490598" cy="6798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710221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Gilded Age Economic Issues</a:t>
            </a:r>
            <a:endParaRPr lang="en-US" dirty="0"/>
          </a:p>
        </p:txBody>
      </p:sp>
      <p:sp>
        <p:nvSpPr>
          <p:cNvPr id="3" name="Content Placeholder 2"/>
          <p:cNvSpPr>
            <a:spLocks noGrp="1"/>
          </p:cNvSpPr>
          <p:nvPr>
            <p:ph idx="1"/>
          </p:nvPr>
        </p:nvSpPr>
        <p:spPr/>
        <p:txBody>
          <a:bodyPr/>
          <a:lstStyle/>
          <a:p>
            <a:r>
              <a:rPr lang="en-US" dirty="0" smtClean="0"/>
              <a:t>Tariffs</a:t>
            </a:r>
          </a:p>
          <a:p>
            <a:r>
              <a:rPr lang="en-US" dirty="0" smtClean="0"/>
              <a:t>Currency </a:t>
            </a:r>
            <a:r>
              <a:rPr lang="en-US" dirty="0" smtClean="0"/>
              <a:t>Reform</a:t>
            </a:r>
          </a:p>
          <a:p>
            <a:r>
              <a:rPr lang="en-US" dirty="0" smtClean="0"/>
              <a:t>Labor Unions</a:t>
            </a:r>
            <a:endParaRPr lang="en-US" dirty="0"/>
          </a:p>
        </p:txBody>
      </p:sp>
    </p:spTree>
    <p:extLst>
      <p:ext uri="{BB962C8B-B14F-4D97-AF65-F5344CB8AC3E}">
        <p14:creationId xmlns:p14="http://schemas.microsoft.com/office/powerpoint/2010/main" val="290780089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4500" y="0"/>
            <a:ext cx="5715000" cy="6858000"/>
          </a:xfrm>
          <a:prstGeom prst="rect">
            <a:avLst/>
          </a:prstGeom>
        </p:spPr>
      </p:pic>
    </p:spTree>
    <p:extLst>
      <p:ext uri="{BB962C8B-B14F-4D97-AF65-F5344CB8AC3E}">
        <p14:creationId xmlns:p14="http://schemas.microsoft.com/office/powerpoint/2010/main" val="3329052436"/>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5344</TotalTime>
  <Words>1423</Words>
  <Application>Microsoft Macintosh PowerPoint</Application>
  <PresentationFormat>On-screen Show (4:3)</PresentationFormat>
  <Paragraphs>208</Paragraphs>
  <Slides>42</Slides>
  <Notes>4</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Default Theme</vt:lpstr>
      <vt:lpstr>Silent Do Now</vt:lpstr>
      <vt:lpstr>Review of Gilded Age Politics and the Populists-The Election of 1896</vt:lpstr>
      <vt:lpstr>Key Concepts</vt:lpstr>
      <vt:lpstr>AP Prompt</vt:lpstr>
      <vt:lpstr>PowerPoint Presentation</vt:lpstr>
      <vt:lpstr>Gilded Age Political Issues</vt:lpstr>
      <vt:lpstr>PowerPoint Presentation</vt:lpstr>
      <vt:lpstr>Gilded Age Economic Issues</vt:lpstr>
      <vt:lpstr>PowerPoint Presentation</vt:lpstr>
      <vt:lpstr>PowerPoint Presentation</vt:lpstr>
      <vt:lpstr>PowerPoint Presentation</vt:lpstr>
      <vt:lpstr>Gilded Age Politics</vt:lpstr>
      <vt:lpstr>PowerPoint Presentation</vt:lpstr>
      <vt:lpstr>PowerPoint Presentation</vt:lpstr>
      <vt:lpstr>PowerPoint Presentation</vt:lpstr>
      <vt:lpstr>PowerPoint Presentation</vt:lpstr>
      <vt:lpstr>THE ELECTIONS OF THE GILDED AGE</vt:lpstr>
      <vt:lpstr>Gilded Age Presidents</vt:lpstr>
      <vt:lpstr>Gilded Age Presidents Cont’d</vt:lpstr>
      <vt:lpstr>Panic of 1873: The Long Depression</vt:lpstr>
      <vt:lpstr>Panic of 1893</vt:lpstr>
      <vt:lpstr>Disenfranchisement of the African Americans</vt:lpstr>
      <vt:lpstr>PowerPoint Presentation</vt:lpstr>
      <vt:lpstr>Populists Time!</vt:lpstr>
      <vt:lpstr>Farmers Plight</vt:lpstr>
      <vt:lpstr>COMBINATIONS</vt:lpstr>
      <vt:lpstr>PowerPoint Presentation</vt:lpstr>
      <vt:lpstr>Farmers Unite!</vt:lpstr>
      <vt:lpstr>Populist Party</vt:lpstr>
      <vt:lpstr>The Populist Movement</vt:lpstr>
      <vt:lpstr>Omaha Platform</vt:lpstr>
      <vt:lpstr>The Populist Platform</vt:lpstr>
      <vt:lpstr>Bimetallic Instability?</vt:lpstr>
      <vt:lpstr>Election of 1896</vt:lpstr>
      <vt:lpstr>William Jennings Bryan ‘Cross of Gold’ </vt:lpstr>
      <vt:lpstr>PowerPoint Presentation</vt:lpstr>
      <vt:lpstr>PowerPoint Presentation</vt:lpstr>
      <vt:lpstr>Election of 1896</vt:lpstr>
      <vt:lpstr>PowerPoint Presentation</vt:lpstr>
      <vt:lpstr>PowerPoint Presentation</vt:lpstr>
      <vt:lpstr>Populism Devours Democratic Party</vt:lpstr>
      <vt:lpstr>Impact of Populists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55</cp:revision>
  <dcterms:created xsi:type="dcterms:W3CDTF">2018-05-15T21:37:39Z</dcterms:created>
  <dcterms:modified xsi:type="dcterms:W3CDTF">2019-01-22T00:43:02Z</dcterms:modified>
</cp:coreProperties>
</file>