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5"/>
  </p:notesMasterIdLst>
  <p:sldIdLst>
    <p:sldId id="280" r:id="rId2"/>
    <p:sldId id="256" r:id="rId3"/>
    <p:sldId id="258" r:id="rId4"/>
    <p:sldId id="259" r:id="rId5"/>
    <p:sldId id="260" r:id="rId6"/>
    <p:sldId id="269" r:id="rId7"/>
    <p:sldId id="270" r:id="rId8"/>
    <p:sldId id="276" r:id="rId9"/>
    <p:sldId id="261" r:id="rId10"/>
    <p:sldId id="262" r:id="rId11"/>
    <p:sldId id="263" r:id="rId12"/>
    <p:sldId id="277" r:id="rId13"/>
    <p:sldId id="278" r:id="rId14"/>
    <p:sldId id="279" r:id="rId15"/>
    <p:sldId id="272" r:id="rId16"/>
    <p:sldId id="266" r:id="rId17"/>
    <p:sldId id="273" r:id="rId18"/>
    <p:sldId id="274" r:id="rId19"/>
    <p:sldId id="268" r:id="rId20"/>
    <p:sldId id="275" r:id="rId21"/>
    <p:sldId id="281" r:id="rId22"/>
    <p:sldId id="283" r:id="rId23"/>
    <p:sldId id="28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43" autoAdjust="0"/>
  </p:normalViewPr>
  <p:slideViewPr>
    <p:cSldViewPr snapToGrid="0" snapToObjects="1">
      <p:cViewPr>
        <p:scale>
          <a:sx n="50" d="100"/>
          <a:sy n="50" d="100"/>
        </p:scale>
        <p:origin x="-632" y="-4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1AF641-8E68-7540-AC06-123B83958809}" type="datetimeFigureOut">
              <a:rPr lang="en-US" smtClean="0"/>
              <a:t>9/18/17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6154A8-F351-0549-A3DE-5A984956CA6B}" type="slidenum">
              <a:rPr lang="en-US" smtClean="0"/>
              <a:t>‹#›</a:t>
            </a:fld>
            <a:endParaRPr lang="en-US"/>
          </a:p>
        </p:txBody>
      </p:sp>
    </p:spTree>
    <p:extLst>
      <p:ext uri="{BB962C8B-B14F-4D97-AF65-F5344CB8AC3E}">
        <p14:creationId xmlns:p14="http://schemas.microsoft.com/office/powerpoint/2010/main" val="25730896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6154A8-F351-0549-A3DE-5A984956CA6B}" type="slidenum">
              <a:rPr lang="en-US" smtClean="0"/>
              <a:t>11</a:t>
            </a:fld>
            <a:endParaRPr lang="en-US"/>
          </a:p>
        </p:txBody>
      </p:sp>
    </p:spTree>
    <p:extLst>
      <p:ext uri="{BB962C8B-B14F-4D97-AF65-F5344CB8AC3E}">
        <p14:creationId xmlns:p14="http://schemas.microsoft.com/office/powerpoint/2010/main" val="170927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50938" y="692150"/>
            <a:ext cx="4556125" cy="3416300"/>
          </a:xfrm>
          <a:ln/>
        </p:spPr>
      </p:sp>
      <p:sp>
        <p:nvSpPr>
          <p:cNvPr id="8294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dirty="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4"/>
          <p:cNvSpPr>
            <a:spLocks noGrp="1" noChangeArrowheads="1"/>
          </p:cNvSpPr>
          <p:nvPr>
            <p:ph type="dt" sz="half" idx="10"/>
          </p:nvPr>
        </p:nvSpPr>
        <p:spPr>
          <a:ln/>
        </p:spPr>
        <p:txBody>
          <a:bodyPr/>
          <a:lstStyle>
            <a:lvl1pPr>
              <a:defRPr/>
            </a:lvl1pPr>
          </a:lstStyle>
          <a:p>
            <a:pPr>
              <a:defRPr/>
            </a:pPr>
            <a:endParaRPr lang="en-US"/>
          </a:p>
        </p:txBody>
      </p:sp>
      <p:sp>
        <p:nvSpPr>
          <p:cNvPr id="7" name="Rectangle 155"/>
          <p:cNvSpPr>
            <a:spLocks noGrp="1" noChangeArrowheads="1"/>
          </p:cNvSpPr>
          <p:nvPr>
            <p:ph type="ftr" sz="quarter" idx="11"/>
          </p:nvPr>
        </p:nvSpPr>
        <p:spPr>
          <a:ln/>
        </p:spPr>
        <p:txBody>
          <a:bodyPr/>
          <a:lstStyle>
            <a:lvl1pPr>
              <a:defRPr/>
            </a:lvl1pPr>
          </a:lstStyle>
          <a:p>
            <a:pPr>
              <a:defRPr/>
            </a:pPr>
            <a:endParaRPr lang="en-US"/>
          </a:p>
        </p:txBody>
      </p:sp>
      <p:sp>
        <p:nvSpPr>
          <p:cNvPr id="8" name="Rectangle 156"/>
          <p:cNvSpPr>
            <a:spLocks noGrp="1" noChangeArrowheads="1"/>
          </p:cNvSpPr>
          <p:nvPr>
            <p:ph type="sldNum" sz="quarter" idx="12"/>
          </p:nvPr>
        </p:nvSpPr>
        <p:spPr>
          <a:ln/>
        </p:spPr>
        <p:txBody>
          <a:bodyPr/>
          <a:lstStyle>
            <a:lvl1pPr>
              <a:defRPr/>
            </a:lvl1pPr>
          </a:lstStyle>
          <a:p>
            <a:pPr>
              <a:defRPr/>
            </a:pPr>
            <a:fld id="{BACEF548-67A4-824B-B79F-36D7EFF7DC0E}" type="slidenum">
              <a:rPr lang="en-US"/>
              <a:pPr>
                <a:defRPr/>
              </a:pPr>
              <a:t>‹#›</a:t>
            </a:fld>
            <a:endParaRPr lang="en-US"/>
          </a:p>
        </p:txBody>
      </p:sp>
    </p:spTree>
    <p:extLst>
      <p:ext uri="{BB962C8B-B14F-4D97-AF65-F5344CB8AC3E}">
        <p14:creationId xmlns:p14="http://schemas.microsoft.com/office/powerpoint/2010/main" val="245392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9/18/17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9/18/17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9/18/17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9/18/17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9/18/17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commons/6/64/Talleyrand-perigord.jpg" TargetMode="Externa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en/d/d0/Schmidt,_USS_Constellation.jpg" TargetMode="Externa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l9oJTfW38Oc" TargetMode="External"/><Relationship Id="rId3"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2.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 Peep Into The Antifederal Club.JPG"/>
          <p:cNvPicPr>
            <a:picLocks noGrp="1" noChangeAspect="1"/>
          </p:cNvPicPr>
          <p:nvPr>
            <p:ph idx="1"/>
          </p:nvPr>
        </p:nvPicPr>
        <p:blipFill rotWithShape="1">
          <a:blip r:embed="rId2">
            <a:extLst>
              <a:ext uri="{28A0092B-C50C-407E-A947-70E740481C1C}">
                <a14:useLocalDpi xmlns:a14="http://schemas.microsoft.com/office/drawing/2010/main" val="0"/>
              </a:ext>
            </a:extLst>
          </a:blip>
          <a:srcRect t="-7331" b="-11229"/>
          <a:stretch/>
        </p:blipFill>
        <p:spPr>
          <a:xfrm>
            <a:off x="0" y="-478890"/>
            <a:ext cx="9144000" cy="7950331"/>
          </a:xfrm>
          <a:ln>
            <a:solidFill>
              <a:schemeClr val="bg2"/>
            </a:solidFill>
          </a:ln>
        </p:spPr>
      </p:pic>
    </p:spTree>
    <p:extLst>
      <p:ext uri="{BB962C8B-B14F-4D97-AF65-F5344CB8AC3E}">
        <p14:creationId xmlns:p14="http://schemas.microsoft.com/office/powerpoint/2010/main" val="33588580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eaLnBrk="1" hangingPunct="1"/>
            <a:r>
              <a:rPr lang="en-US" sz="6000">
                <a:solidFill>
                  <a:srgbClr val="FFFFFF"/>
                </a:solidFill>
                <a:latin typeface="+mn-lt"/>
              </a:rPr>
              <a:t>A New President</a:t>
            </a:r>
          </a:p>
        </p:txBody>
      </p:sp>
      <p:sp>
        <p:nvSpPr>
          <p:cNvPr id="8195" name="Rectangle 3"/>
          <p:cNvSpPr>
            <a:spLocks noGrp="1" noChangeArrowheads="1"/>
          </p:cNvSpPr>
          <p:nvPr>
            <p:ph type="body" idx="1"/>
          </p:nvPr>
        </p:nvSpPr>
        <p:spPr>
          <a:xfrm>
            <a:off x="457200" y="1600200"/>
            <a:ext cx="3581400" cy="4525963"/>
          </a:xfrm>
        </p:spPr>
        <p:txBody>
          <a:bodyPr/>
          <a:lstStyle/>
          <a:p>
            <a:pPr eaLnBrk="1" hangingPunct="1"/>
            <a:r>
              <a:rPr lang="en-US" dirty="0">
                <a:solidFill>
                  <a:srgbClr val="FFFFFF"/>
                </a:solidFill>
              </a:rPr>
              <a:t>John Adams</a:t>
            </a:r>
          </a:p>
          <a:p>
            <a:pPr eaLnBrk="1" hangingPunct="1"/>
            <a:r>
              <a:rPr lang="en-US" dirty="0" smtClean="0">
                <a:solidFill>
                  <a:srgbClr val="FFFFFF"/>
                </a:solidFill>
              </a:rPr>
              <a:t>Boston</a:t>
            </a:r>
            <a:endParaRPr lang="en-US" dirty="0">
              <a:solidFill>
                <a:srgbClr val="FFFFFF"/>
              </a:solidFill>
            </a:endParaRPr>
          </a:p>
          <a:p>
            <a:pPr eaLnBrk="1" hangingPunct="1"/>
            <a:r>
              <a:rPr lang="en-US" dirty="0">
                <a:solidFill>
                  <a:srgbClr val="FFFFFF"/>
                </a:solidFill>
              </a:rPr>
              <a:t>Federalist</a:t>
            </a:r>
          </a:p>
        </p:txBody>
      </p:sp>
      <p:pic>
        <p:nvPicPr>
          <p:cNvPr id="8196" name="Picture 4" descr="Image:JohnAda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143000"/>
            <a:ext cx="46767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813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55100"/>
            <a:ext cx="8229600" cy="1143000"/>
          </a:xfrm>
        </p:spPr>
        <p:txBody>
          <a:bodyPr/>
          <a:lstStyle/>
          <a:p>
            <a:pPr algn="l" eaLnBrk="1" hangingPunct="1"/>
            <a:r>
              <a:rPr lang="en-US" sz="6000">
                <a:solidFill>
                  <a:srgbClr val="FFFFFF"/>
                </a:solidFill>
                <a:latin typeface="+mn-lt"/>
              </a:rPr>
              <a:t>Vice President</a:t>
            </a:r>
          </a:p>
        </p:txBody>
      </p:sp>
      <p:sp>
        <p:nvSpPr>
          <p:cNvPr id="9219" name="Rectangle 3"/>
          <p:cNvSpPr>
            <a:spLocks noGrp="1" noChangeArrowheads="1"/>
          </p:cNvSpPr>
          <p:nvPr>
            <p:ph type="body" idx="1"/>
          </p:nvPr>
        </p:nvSpPr>
        <p:spPr>
          <a:xfrm>
            <a:off x="457200" y="1580662"/>
            <a:ext cx="4572000" cy="5105400"/>
          </a:xfrm>
        </p:spPr>
        <p:txBody>
          <a:bodyPr/>
          <a:lstStyle/>
          <a:p>
            <a:pPr eaLnBrk="1" hangingPunct="1">
              <a:lnSpc>
                <a:spcPct val="90000"/>
              </a:lnSpc>
            </a:pPr>
            <a:r>
              <a:rPr lang="en-US" dirty="0">
                <a:solidFill>
                  <a:srgbClr val="FFFFFF"/>
                </a:solidFill>
              </a:rPr>
              <a:t>Thomas Jefferson</a:t>
            </a:r>
          </a:p>
          <a:p>
            <a:pPr eaLnBrk="1" hangingPunct="1">
              <a:lnSpc>
                <a:spcPct val="90000"/>
              </a:lnSpc>
            </a:pPr>
            <a:r>
              <a:rPr lang="en-US" dirty="0">
                <a:solidFill>
                  <a:srgbClr val="FFFFFF"/>
                </a:solidFill>
              </a:rPr>
              <a:t>Virginian</a:t>
            </a:r>
          </a:p>
          <a:p>
            <a:pPr eaLnBrk="1" hangingPunct="1">
              <a:lnSpc>
                <a:spcPct val="90000"/>
              </a:lnSpc>
            </a:pPr>
            <a:r>
              <a:rPr lang="en-US" dirty="0">
                <a:solidFill>
                  <a:srgbClr val="FFFFFF"/>
                </a:solidFill>
              </a:rPr>
              <a:t>Republican (Democratic-Republican</a:t>
            </a:r>
          </a:p>
          <a:p>
            <a:pPr eaLnBrk="1" hangingPunct="1">
              <a:lnSpc>
                <a:spcPct val="90000"/>
              </a:lnSpc>
            </a:pPr>
            <a:r>
              <a:rPr lang="en-US" dirty="0">
                <a:solidFill>
                  <a:srgbClr val="FFFFFF"/>
                </a:solidFill>
              </a:rPr>
              <a:t>Became VP because he received second-most votes</a:t>
            </a:r>
          </a:p>
          <a:p>
            <a:pPr eaLnBrk="1" hangingPunct="1">
              <a:lnSpc>
                <a:spcPct val="90000"/>
              </a:lnSpc>
            </a:pPr>
            <a:r>
              <a:rPr lang="en-US" dirty="0">
                <a:solidFill>
                  <a:srgbClr val="FFFFFF"/>
                </a:solidFill>
              </a:rPr>
              <a:t>At odds with Adams</a:t>
            </a:r>
          </a:p>
        </p:txBody>
      </p:sp>
      <p:pic>
        <p:nvPicPr>
          <p:cNvPr id="9220" name="Picture 7" descr="Image:T Jefferson by Charles Willson Peale 1791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2388" y="1219200"/>
            <a:ext cx="4011612"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784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u="sng" dirty="0">
                <a:latin typeface="+mn-lt"/>
              </a:rPr>
              <a:t>Relations with France</a:t>
            </a:r>
          </a:p>
        </p:txBody>
      </p:sp>
      <p:sp>
        <p:nvSpPr>
          <p:cNvPr id="11267" name="Rectangle 3"/>
          <p:cNvSpPr>
            <a:spLocks noGrp="1" noChangeArrowheads="1"/>
          </p:cNvSpPr>
          <p:nvPr>
            <p:ph type="body" idx="1"/>
          </p:nvPr>
        </p:nvSpPr>
        <p:spPr/>
        <p:txBody>
          <a:bodyPr>
            <a:normAutofit lnSpcReduction="10000"/>
          </a:bodyPr>
          <a:lstStyle/>
          <a:p>
            <a:r>
              <a:rPr lang="en-US" dirty="0"/>
              <a:t>France very upset about </a:t>
            </a:r>
            <a:r>
              <a:rPr lang="en-US" dirty="0" smtClean="0"/>
              <a:t>Jay’s </a:t>
            </a:r>
            <a:r>
              <a:rPr lang="en-US" dirty="0"/>
              <a:t>Treaty</a:t>
            </a:r>
          </a:p>
          <a:p>
            <a:pPr lvl="1"/>
            <a:r>
              <a:rPr lang="en-US" dirty="0"/>
              <a:t>Saw it as a precursor to an alliance with Britain</a:t>
            </a:r>
          </a:p>
          <a:p>
            <a:r>
              <a:rPr lang="en-US" dirty="0"/>
              <a:t>France wanted the U.S. to honor the Franco-American Alliance of 1778</a:t>
            </a:r>
          </a:p>
          <a:p>
            <a:r>
              <a:rPr lang="en-US" dirty="0"/>
              <a:t>France began to attack U.S. ships and seizing American cargo</a:t>
            </a:r>
          </a:p>
          <a:p>
            <a:r>
              <a:rPr lang="en-US" dirty="0"/>
              <a:t>300 ships and $20 million of cargo was lost</a:t>
            </a:r>
          </a:p>
          <a:p>
            <a:endParaRPr lang="en-US" dirty="0"/>
          </a:p>
        </p:txBody>
      </p:sp>
    </p:spTree>
    <p:extLst>
      <p:ext uri="{BB962C8B-B14F-4D97-AF65-F5344CB8AC3E}">
        <p14:creationId xmlns:p14="http://schemas.microsoft.com/office/powerpoint/2010/main" val="3577649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5" presetClass="entr" presetSubtype="0"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p:cTn id="13" dur="500" decel="50000" fill="hold">
                                          <p:stCondLst>
                                            <p:cond delay="0"/>
                                          </p:stCondLst>
                                        </p:cTn>
                                        <p:tgtEl>
                                          <p:spTgt spid="11267">
                                            <p:txEl>
                                              <p:pRg st="1" end="1"/>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1267">
                                            <p:txEl>
                                              <p:pRg st="1" end="1"/>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1267">
                                            <p:txEl>
                                              <p:pRg st="1" end="1"/>
                                            </p:txEl>
                                          </p:spTgt>
                                        </p:tgtEl>
                                        <p:attrNameLst>
                                          <p:attrName>ppt_w</p:attrName>
                                        </p:attrNameLst>
                                      </p:cBhvr>
                                      <p:tavLst>
                                        <p:tav tm="0">
                                          <p:val>
                                            <p:strVal val="#ppt_w*.05"/>
                                          </p:val>
                                        </p:tav>
                                        <p:tav tm="100000">
                                          <p:val>
                                            <p:strVal val="#ppt_w"/>
                                          </p:val>
                                        </p:tav>
                                      </p:tavLst>
                                    </p:anim>
                                    <p:anim calcmode="lin" valueType="num">
                                      <p:cBhvr>
                                        <p:cTn id="16" dur="1000" fill="hold"/>
                                        <p:tgtEl>
                                          <p:spTgt spid="11267">
                                            <p:txEl>
                                              <p:pRg st="1" end="1"/>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1267">
                                            <p:txEl>
                                              <p:pRg st="1" end="1"/>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1267">
                                            <p:txEl>
                                              <p:pRg st="1" end="1"/>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1267">
                                            <p:txEl>
                                              <p:pRg st="1" end="1"/>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126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267">
                                            <p:txEl>
                                              <p:pRg st="2" end="2"/>
                                            </p:txEl>
                                          </p:spTgt>
                                        </p:tgtEl>
                                        <p:attrNameLst>
                                          <p:attrName>style.visibility</p:attrName>
                                        </p:attrNameLst>
                                      </p:cBhvr>
                                      <p:to>
                                        <p:strVal val="visible"/>
                                      </p:to>
                                    </p:set>
                                    <p:anim calcmode="lin" valueType="num">
                                      <p:cBhvr additive="base">
                                        <p:cTn id="25"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267">
                                            <p:txEl>
                                              <p:pRg st="3" end="3"/>
                                            </p:txEl>
                                          </p:spTgt>
                                        </p:tgtEl>
                                        <p:attrNameLst>
                                          <p:attrName>style.visibility</p:attrName>
                                        </p:attrNameLst>
                                      </p:cBhvr>
                                      <p:to>
                                        <p:strVal val="visible"/>
                                      </p:to>
                                    </p:set>
                                    <p:anim calcmode="lin" valueType="num">
                                      <p:cBhvr additive="base">
                                        <p:cTn id="31"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267">
                                            <p:txEl>
                                              <p:pRg st="4" end="4"/>
                                            </p:txEl>
                                          </p:spTgt>
                                        </p:tgtEl>
                                        <p:attrNameLst>
                                          <p:attrName>style.visibility</p:attrName>
                                        </p:attrNameLst>
                                      </p:cBhvr>
                                      <p:to>
                                        <p:strVal val="visible"/>
                                      </p:to>
                                    </p:set>
                                    <p:anim calcmode="lin" valueType="num">
                                      <p:cBhvr additive="base">
                                        <p:cTn id="37"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b="1" u="sng">
                <a:solidFill>
                  <a:srgbClr val="FFFFFF"/>
                </a:solidFill>
                <a:latin typeface="Rockwell"/>
                <a:cs typeface="Rockwell"/>
              </a:rPr>
              <a:t>XYZ Affair (1797)</a:t>
            </a:r>
          </a:p>
        </p:txBody>
      </p:sp>
      <p:sp>
        <p:nvSpPr>
          <p:cNvPr id="51203" name="Rectangle 3"/>
          <p:cNvSpPr>
            <a:spLocks noGrp="1" noChangeArrowheads="1"/>
          </p:cNvSpPr>
          <p:nvPr>
            <p:ph type="body" idx="1"/>
          </p:nvPr>
        </p:nvSpPr>
        <p:spPr>
          <a:xfrm>
            <a:off x="0" y="1219200"/>
            <a:ext cx="6553200" cy="5638800"/>
          </a:xfrm>
        </p:spPr>
        <p:txBody>
          <a:bodyPr>
            <a:normAutofit fontScale="92500"/>
          </a:bodyPr>
          <a:lstStyle/>
          <a:p>
            <a:r>
              <a:rPr lang="en-US" sz="3400" dirty="0">
                <a:solidFill>
                  <a:srgbClr val="FFFFFF"/>
                </a:solidFill>
                <a:latin typeface="Rockwell"/>
                <a:cs typeface="Rockwell"/>
              </a:rPr>
              <a:t>Delegation sent to France to meet with French Foreign Minister Charles Talleyrand</a:t>
            </a:r>
          </a:p>
          <a:p>
            <a:r>
              <a:rPr lang="en-US" sz="3400" dirty="0">
                <a:solidFill>
                  <a:srgbClr val="FFFFFF"/>
                </a:solidFill>
                <a:latin typeface="Rockwell"/>
                <a:cs typeface="Rockwell"/>
              </a:rPr>
              <a:t>Three French delegates X, Y, &amp; Z demanded $12 million loan &amp; a cash bribe just for a meeting</a:t>
            </a:r>
          </a:p>
          <a:p>
            <a:r>
              <a:rPr lang="en-US" sz="3400" dirty="0">
                <a:solidFill>
                  <a:srgbClr val="FFFFFF"/>
                </a:solidFill>
                <a:latin typeface="Rockwell"/>
                <a:cs typeface="Rockwell"/>
              </a:rPr>
              <a:t>Americans insulted &amp; came home</a:t>
            </a:r>
          </a:p>
          <a:p>
            <a:r>
              <a:rPr lang="en-US" sz="3400" dirty="0">
                <a:solidFill>
                  <a:srgbClr val="FFFFFF"/>
                </a:solidFill>
                <a:latin typeface="Rockwell"/>
                <a:cs typeface="Rockwell"/>
              </a:rPr>
              <a:t>Report published &amp; started Anti-French sentiment at home</a:t>
            </a:r>
          </a:p>
          <a:p>
            <a:endParaRPr lang="en-US" sz="3400" dirty="0">
              <a:solidFill>
                <a:srgbClr val="FFFFFF"/>
              </a:solidFill>
              <a:latin typeface="Rockwell"/>
              <a:cs typeface="Rockwell"/>
            </a:endParaRPr>
          </a:p>
          <a:p>
            <a:endParaRPr lang="en-US" dirty="0">
              <a:solidFill>
                <a:srgbClr val="FFFFFF"/>
              </a:solidFill>
              <a:latin typeface="Rockwell"/>
              <a:cs typeface="Rockwell"/>
            </a:endParaRPr>
          </a:p>
        </p:txBody>
      </p:sp>
      <p:pic>
        <p:nvPicPr>
          <p:cNvPr id="51205" name="Picture 5" descr="Image:Talleyrand-perigor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875" y="1295400"/>
            <a:ext cx="2778125" cy="326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1340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par>
                                <p:cTn id="9" presetID="25" presetClass="entr" presetSubtype="0" fill="hold" nodeType="withEffect">
                                  <p:stCondLst>
                                    <p:cond delay="0"/>
                                  </p:stCondLst>
                                  <p:childTnLst>
                                    <p:set>
                                      <p:cBhvr>
                                        <p:cTn id="10" dur="1" fill="hold">
                                          <p:stCondLst>
                                            <p:cond delay="0"/>
                                          </p:stCondLst>
                                        </p:cTn>
                                        <p:tgtEl>
                                          <p:spTgt spid="51205"/>
                                        </p:tgtEl>
                                        <p:attrNameLst>
                                          <p:attrName>style.visibility</p:attrName>
                                        </p:attrNameLst>
                                      </p:cBhvr>
                                      <p:to>
                                        <p:strVal val="visible"/>
                                      </p:to>
                                    </p:set>
                                    <p:anim calcmode="lin" valueType="num">
                                      <p:cBhvr>
                                        <p:cTn id="11" dur="500" decel="50000" fill="hold">
                                          <p:stCondLst>
                                            <p:cond delay="0"/>
                                          </p:stCondLst>
                                        </p:cTn>
                                        <p:tgtEl>
                                          <p:spTgt spid="5120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120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1205"/>
                                        </p:tgtEl>
                                        <p:attrNameLst>
                                          <p:attrName>ppt_w</p:attrName>
                                        </p:attrNameLst>
                                      </p:cBhvr>
                                      <p:tavLst>
                                        <p:tav tm="0">
                                          <p:val>
                                            <p:strVal val="#ppt_w*.05"/>
                                          </p:val>
                                        </p:tav>
                                        <p:tav tm="100000">
                                          <p:val>
                                            <p:strVal val="#ppt_w"/>
                                          </p:val>
                                        </p:tav>
                                      </p:tavLst>
                                    </p:anim>
                                    <p:anim calcmode="lin" valueType="num">
                                      <p:cBhvr>
                                        <p:cTn id="14" dur="1000" fill="hold"/>
                                        <p:tgtEl>
                                          <p:spTgt spid="5120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120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120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120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120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1203">
                                            <p:txEl>
                                              <p:pRg st="1" end="1"/>
                                            </p:txEl>
                                          </p:spTgt>
                                        </p:tgtEl>
                                        <p:attrNameLst>
                                          <p:attrName>style.visibility</p:attrName>
                                        </p:attrNameLst>
                                      </p:cBhvr>
                                      <p:to>
                                        <p:strVal val="visible"/>
                                      </p:to>
                                    </p:set>
                                    <p:anim calcmode="lin" valueType="num">
                                      <p:cBhvr additive="base">
                                        <p:cTn id="2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1203">
                                            <p:txEl>
                                              <p:pRg st="2" end="2"/>
                                            </p:txEl>
                                          </p:spTgt>
                                        </p:tgtEl>
                                        <p:attrNameLst>
                                          <p:attrName>style.visibility</p:attrName>
                                        </p:attrNameLst>
                                      </p:cBhvr>
                                      <p:to>
                                        <p:strVal val="visible"/>
                                      </p:to>
                                    </p:set>
                                    <p:anim calcmode="lin" valueType="num">
                                      <p:cBhvr additive="base">
                                        <p:cTn id="2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1203">
                                            <p:txEl>
                                              <p:pRg st="3" end="3"/>
                                            </p:txEl>
                                          </p:spTgt>
                                        </p:tgtEl>
                                        <p:attrNameLst>
                                          <p:attrName>style.visibility</p:attrName>
                                        </p:attrNameLst>
                                      </p:cBhvr>
                                      <p:to>
                                        <p:strVal val="visible"/>
                                      </p:to>
                                    </p:set>
                                    <p:anim calcmode="lin" valueType="num">
                                      <p:cBhvr additive="base">
                                        <p:cTn id="35"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2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b="1" u="sng">
                <a:solidFill>
                  <a:srgbClr val="FFFFFF"/>
                </a:solidFill>
                <a:latin typeface="Rockwell"/>
                <a:cs typeface="Rockwell"/>
              </a:rPr>
              <a:t>Quasi-War (1798-1800)</a:t>
            </a:r>
          </a:p>
        </p:txBody>
      </p:sp>
      <p:sp>
        <p:nvSpPr>
          <p:cNvPr id="52227" name="Rectangle 3"/>
          <p:cNvSpPr>
            <a:spLocks noGrp="1" noChangeArrowheads="1"/>
          </p:cNvSpPr>
          <p:nvPr>
            <p:ph type="body" idx="1"/>
          </p:nvPr>
        </p:nvSpPr>
        <p:spPr>
          <a:xfrm>
            <a:off x="0" y="1600200"/>
            <a:ext cx="4343400" cy="5029200"/>
          </a:xfrm>
        </p:spPr>
        <p:txBody>
          <a:bodyPr>
            <a:normAutofit fontScale="92500" lnSpcReduction="10000"/>
          </a:bodyPr>
          <a:lstStyle/>
          <a:p>
            <a:r>
              <a:rPr lang="en-US" dirty="0">
                <a:solidFill>
                  <a:srgbClr val="FFFFFF"/>
                </a:solidFill>
                <a:latin typeface="Rockwell"/>
                <a:cs typeface="Rockwell"/>
              </a:rPr>
              <a:t>U.S. began an undeclared war against France</a:t>
            </a:r>
          </a:p>
          <a:p>
            <a:r>
              <a:rPr lang="en-US" dirty="0">
                <a:solidFill>
                  <a:srgbClr val="FFFFFF"/>
                </a:solidFill>
                <a:latin typeface="Rockwell"/>
                <a:cs typeface="Rockwell"/>
              </a:rPr>
              <a:t>Was purely navel – fought mainly in the Caribbean </a:t>
            </a:r>
          </a:p>
          <a:p>
            <a:r>
              <a:rPr lang="en-US" dirty="0">
                <a:solidFill>
                  <a:srgbClr val="FFFFFF"/>
                </a:solidFill>
                <a:latin typeface="Rockwell"/>
                <a:cs typeface="Rockwell"/>
              </a:rPr>
              <a:t>Adams had to quickly expand the 3 ship navy &amp; an army of 10,000 men was authorized</a:t>
            </a:r>
          </a:p>
        </p:txBody>
      </p:sp>
      <p:pic>
        <p:nvPicPr>
          <p:cNvPr id="52229" name="Picture 5" descr="Image:Schmidt, USS Constell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7028" y="2358224"/>
            <a:ext cx="3856972" cy="283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309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52229"/>
                                        </p:tgtEl>
                                        <p:attrNameLst>
                                          <p:attrName>style.visibility</p:attrName>
                                        </p:attrNameLst>
                                      </p:cBhvr>
                                      <p:to>
                                        <p:strVal val="visible"/>
                                      </p:to>
                                    </p:set>
                                    <p:anim calcmode="lin" valueType="num">
                                      <p:cBhvr>
                                        <p:cTn id="19" dur="500" decel="50000" fill="hold">
                                          <p:stCondLst>
                                            <p:cond delay="0"/>
                                          </p:stCondLst>
                                        </p:cTn>
                                        <p:tgtEl>
                                          <p:spTgt spid="5222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222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2229"/>
                                        </p:tgtEl>
                                        <p:attrNameLst>
                                          <p:attrName>ppt_w</p:attrName>
                                        </p:attrNameLst>
                                      </p:cBhvr>
                                      <p:tavLst>
                                        <p:tav tm="0">
                                          <p:val>
                                            <p:strVal val="#ppt_w*.05"/>
                                          </p:val>
                                        </p:tav>
                                        <p:tav tm="100000">
                                          <p:val>
                                            <p:strVal val="#ppt_w"/>
                                          </p:val>
                                        </p:tav>
                                      </p:tavLst>
                                    </p:anim>
                                    <p:anim calcmode="lin" valueType="num">
                                      <p:cBhvr>
                                        <p:cTn id="22" dur="1000" fill="hold"/>
                                        <p:tgtEl>
                                          <p:spTgt spid="5222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222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222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222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222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2227">
                                            <p:txEl>
                                              <p:pRg st="2" end="2"/>
                                            </p:txEl>
                                          </p:spTgt>
                                        </p:tgtEl>
                                        <p:attrNameLst>
                                          <p:attrName>style.visibility</p:attrName>
                                        </p:attrNameLst>
                                      </p:cBhvr>
                                      <p:to>
                                        <p:strVal val="visible"/>
                                      </p:to>
                                    </p:set>
                                    <p:anim calcmode="lin" valueType="num">
                                      <p:cBhvr additive="base">
                                        <p:cTn id="31"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22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152400" y="457200"/>
            <a:ext cx="4114800" cy="5668963"/>
          </a:xfrm>
        </p:spPr>
        <p:txBody>
          <a:bodyPr>
            <a:normAutofit/>
          </a:bodyPr>
          <a:lstStyle/>
          <a:p>
            <a:pPr marL="0" indent="0" eaLnBrk="1" hangingPunct="1">
              <a:lnSpc>
                <a:spcPct val="80000"/>
              </a:lnSpc>
              <a:buNone/>
            </a:pPr>
            <a:r>
              <a:rPr lang="en-US" sz="2800" dirty="0">
                <a:latin typeface="Calibri" charset="0"/>
              </a:rPr>
              <a:t>War Avoided</a:t>
            </a:r>
          </a:p>
          <a:p>
            <a:pPr marL="914400" lvl="1" indent="-514350" eaLnBrk="1" hangingPunct="1">
              <a:lnSpc>
                <a:spcPct val="80000"/>
              </a:lnSpc>
              <a:buFont typeface="Calibri" charset="0"/>
              <a:buAutoNum type="alphaLcPeriod"/>
            </a:pPr>
            <a:r>
              <a:rPr lang="en-US" dirty="0">
                <a:latin typeface="Calibri" charset="0"/>
                <a:ea typeface="ＭＳ Ｐゴシック" charset="0"/>
              </a:rPr>
              <a:t>John Adams sent new envoy to France in 1800</a:t>
            </a:r>
          </a:p>
          <a:p>
            <a:pPr marL="914400" lvl="1" indent="-514350" eaLnBrk="1" hangingPunct="1">
              <a:lnSpc>
                <a:spcPct val="80000"/>
              </a:lnSpc>
              <a:buFont typeface="Calibri" charset="0"/>
              <a:buAutoNum type="alphaLcPeriod"/>
            </a:pPr>
            <a:r>
              <a:rPr lang="en-US" dirty="0">
                <a:latin typeface="Calibri" charset="0"/>
                <a:ea typeface="ＭＳ Ｐゴシック" charset="0"/>
              </a:rPr>
              <a:t>Napoleon accepted – more bent on European conquest, not war with US</a:t>
            </a:r>
          </a:p>
          <a:p>
            <a:pPr marL="914400" lvl="1" indent="-514350" eaLnBrk="1" hangingPunct="1">
              <a:lnSpc>
                <a:spcPct val="80000"/>
              </a:lnSpc>
              <a:buFont typeface="Calibri" charset="0"/>
              <a:buAutoNum type="alphaLcPeriod"/>
            </a:pPr>
            <a:r>
              <a:rPr lang="en-US" dirty="0">
                <a:latin typeface="Calibri" charset="0"/>
                <a:ea typeface="ＭＳ Ｐゴシック" charset="0"/>
              </a:rPr>
              <a:t>Improved Relations made Louisiana Purchase possible 3 years later.</a:t>
            </a:r>
          </a:p>
          <a:p>
            <a:pPr marL="914400" lvl="1" indent="-514350" eaLnBrk="1" hangingPunct="1">
              <a:lnSpc>
                <a:spcPct val="80000"/>
              </a:lnSpc>
              <a:buFont typeface="Calibri" charset="0"/>
              <a:buAutoNum type="alphaLcPeriod"/>
            </a:pPr>
            <a:r>
              <a:rPr lang="en-US" dirty="0">
                <a:latin typeface="Calibri" charset="0"/>
                <a:ea typeface="ＭＳ Ｐゴシック" charset="0"/>
              </a:rPr>
              <a:t>Adams felt dodging this bullet was his finest achievement</a:t>
            </a:r>
            <a:r>
              <a:rPr lang="en-US" dirty="0" smtClean="0">
                <a:latin typeface="Calibri" charset="0"/>
                <a:ea typeface="ＭＳ Ｐゴシック" charset="0"/>
              </a:rPr>
              <a:t>.</a:t>
            </a:r>
            <a:endParaRPr lang="en-US" dirty="0">
              <a:latin typeface="Calibri" charset="0"/>
              <a:ea typeface="ＭＳ Ｐゴシック" charset="0"/>
            </a:endParaRPr>
          </a:p>
        </p:txBody>
      </p:sp>
      <p:pic>
        <p:nvPicPr>
          <p:cNvPr id="32771" name="Picture 2" descr="http://medias.photodeck.com/f928e134-3c81-11e0-8989-3b973e3efc70/000446_xlar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91000" y="1449388"/>
            <a:ext cx="4876800"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8596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descr="http://upload.wikimedia.org/wikipedia/commons/4/44/JohnAdams_2nd_US_President.jpg"/>
          <p:cNvPicPr>
            <a:picLocks noChangeAspect="1" noChangeArrowheads="1"/>
          </p:cNvPicPr>
          <p:nvPr/>
        </p:nvPicPr>
        <p:blipFill>
          <a:blip r:embed="rId3">
            <a:extLst>
              <a:ext uri="{28A0092B-C50C-407E-A947-70E740481C1C}">
                <a14:useLocalDpi xmlns:a14="http://schemas.microsoft.com/office/drawing/2010/main" val="0"/>
              </a:ext>
            </a:extLst>
          </a:blip>
          <a:srcRect l="19885" t="10583" r="14761" b="1141"/>
          <a:stretch>
            <a:fillRect/>
          </a:stretch>
        </p:blipFill>
        <p:spPr bwMode="auto">
          <a:xfrm>
            <a:off x="152400" y="1143000"/>
            <a:ext cx="33528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4"/>
          <p:cNvSpPr>
            <a:spLocks noChangeArrowheads="1"/>
          </p:cNvSpPr>
          <p:nvPr/>
        </p:nvSpPr>
        <p:spPr bwMode="auto">
          <a:xfrm>
            <a:off x="152400" y="133350"/>
            <a:ext cx="8839200" cy="933450"/>
          </a:xfrm>
          <a:prstGeom prst="rect">
            <a:avLst/>
          </a:prstGeom>
          <a:solidFill>
            <a:srgbClr val="FFFFCC"/>
          </a:solidFill>
          <a:ln w="12700">
            <a:solidFill>
              <a:schemeClr val="tx1"/>
            </a:solidFill>
            <a:miter lim="800000"/>
            <a:headEnd/>
            <a:tailEnd/>
          </a:ln>
        </p:spPr>
        <p:txBody>
          <a:bodyPr>
            <a:spAutoFit/>
          </a:bodyPr>
          <a:lstStyle/>
          <a:p>
            <a:pPr algn="ctr">
              <a:lnSpc>
                <a:spcPct val="85000"/>
              </a:lnSpc>
            </a:pPr>
            <a:r>
              <a:rPr lang="en-US" sz="3200" dirty="0">
                <a:solidFill>
                  <a:srgbClr val="000000"/>
                </a:solidFill>
                <a:latin typeface="Calibri" charset="0"/>
                <a:cs typeface="Calibri" charset="0"/>
              </a:rPr>
              <a:t>President </a:t>
            </a:r>
            <a:r>
              <a:rPr lang="en-US" sz="3200" dirty="0" smtClean="0">
                <a:solidFill>
                  <a:srgbClr val="000000"/>
                </a:solidFill>
                <a:latin typeface="Calibri" charset="0"/>
                <a:cs typeface="Calibri" charset="0"/>
              </a:rPr>
              <a:t>Adams’ handling </a:t>
            </a:r>
            <a:r>
              <a:rPr lang="en-US" sz="3200" dirty="0">
                <a:solidFill>
                  <a:srgbClr val="000000"/>
                </a:solidFill>
                <a:latin typeface="Calibri" charset="0"/>
                <a:cs typeface="Calibri" charset="0"/>
              </a:rPr>
              <a:t>of the conflict with France led to criticisms by Democratic-Republicans</a:t>
            </a:r>
          </a:p>
        </p:txBody>
      </p:sp>
      <p:sp>
        <p:nvSpPr>
          <p:cNvPr id="6" name="Rectangle 5"/>
          <p:cNvSpPr>
            <a:spLocks noChangeArrowheads="1"/>
          </p:cNvSpPr>
          <p:nvPr/>
        </p:nvSpPr>
        <p:spPr bwMode="auto">
          <a:xfrm>
            <a:off x="3657600" y="1279525"/>
            <a:ext cx="5334000" cy="941796"/>
          </a:xfrm>
          <a:prstGeom prst="rect">
            <a:avLst/>
          </a:prstGeom>
          <a:solidFill>
            <a:srgbClr val="CCECFF"/>
          </a:solidFill>
          <a:ln w="9525">
            <a:solidFill>
              <a:schemeClr val="tx1"/>
            </a:solidFill>
            <a:miter lim="800000"/>
            <a:headEnd/>
            <a:tailEnd/>
          </a:ln>
        </p:spPr>
        <p:txBody>
          <a:bodyPr>
            <a:spAutoFit/>
          </a:bodyPr>
          <a:lstStyle/>
          <a:p>
            <a:pPr algn="ctr">
              <a:lnSpc>
                <a:spcPct val="85000"/>
              </a:lnSpc>
            </a:pPr>
            <a:r>
              <a:rPr lang="en-US" sz="3200">
                <a:solidFill>
                  <a:srgbClr val="000000"/>
                </a:solidFill>
                <a:latin typeface="Calibri" charset="0"/>
                <a:cs typeface="Calibri" charset="0"/>
              </a:rPr>
              <a:t>Federalists in Congress passed the Alien &amp; Sedition Acts</a:t>
            </a:r>
          </a:p>
        </p:txBody>
      </p:sp>
      <p:sp>
        <p:nvSpPr>
          <p:cNvPr id="8" name="Rectangle 7"/>
          <p:cNvSpPr>
            <a:spLocks noChangeArrowheads="1"/>
          </p:cNvSpPr>
          <p:nvPr/>
        </p:nvSpPr>
        <p:spPr bwMode="auto">
          <a:xfrm>
            <a:off x="3657600" y="4783138"/>
            <a:ext cx="5334000" cy="1770062"/>
          </a:xfrm>
          <a:prstGeom prst="rect">
            <a:avLst/>
          </a:prstGeom>
          <a:solidFill>
            <a:srgbClr val="CCFFCC"/>
          </a:solidFill>
          <a:ln w="9525">
            <a:solidFill>
              <a:schemeClr val="tx1"/>
            </a:solidFill>
            <a:miter lim="800000"/>
            <a:headEnd/>
            <a:tailEnd/>
          </a:ln>
        </p:spPr>
        <p:txBody>
          <a:bodyPr>
            <a:spAutoFit/>
          </a:bodyPr>
          <a:lstStyle/>
          <a:p>
            <a:pPr algn="ctr">
              <a:lnSpc>
                <a:spcPct val="85000"/>
              </a:lnSpc>
            </a:pPr>
            <a:r>
              <a:rPr lang="en-US" sz="3200" dirty="0">
                <a:solidFill>
                  <a:srgbClr val="000000"/>
                </a:solidFill>
                <a:latin typeface="Calibri" charset="0"/>
                <a:cs typeface="Calibri" charset="0"/>
              </a:rPr>
              <a:t>This attack on free speech and  citizenship backfired and badly damaged President Adams </a:t>
            </a:r>
            <a:br>
              <a:rPr lang="en-US" sz="3200" dirty="0">
                <a:solidFill>
                  <a:srgbClr val="000000"/>
                </a:solidFill>
                <a:latin typeface="Calibri" charset="0"/>
                <a:cs typeface="Calibri" charset="0"/>
              </a:rPr>
            </a:br>
            <a:r>
              <a:rPr lang="en-US" sz="3200" dirty="0">
                <a:solidFill>
                  <a:srgbClr val="000000"/>
                </a:solidFill>
                <a:latin typeface="Calibri" charset="0"/>
                <a:cs typeface="Calibri" charset="0"/>
              </a:rPr>
              <a:t>and the Federalist Party</a:t>
            </a:r>
          </a:p>
        </p:txBody>
      </p:sp>
      <p:sp>
        <p:nvSpPr>
          <p:cNvPr id="10" name="Rectangle 9"/>
          <p:cNvSpPr>
            <a:spLocks noChangeArrowheads="1"/>
          </p:cNvSpPr>
          <p:nvPr/>
        </p:nvSpPr>
        <p:spPr bwMode="auto">
          <a:xfrm>
            <a:off x="3657600" y="2386013"/>
            <a:ext cx="5334000" cy="2185987"/>
          </a:xfrm>
          <a:prstGeom prst="rect">
            <a:avLst/>
          </a:prstGeom>
          <a:solidFill>
            <a:srgbClr val="FFCCFF"/>
          </a:solidFill>
          <a:ln w="9525">
            <a:solidFill>
              <a:schemeClr val="tx1"/>
            </a:solidFill>
            <a:miter lim="800000"/>
            <a:headEnd/>
            <a:tailEnd/>
          </a:ln>
        </p:spPr>
        <p:txBody>
          <a:bodyPr>
            <a:spAutoFit/>
          </a:bodyPr>
          <a:lstStyle/>
          <a:p>
            <a:pPr algn="ctr" eaLnBrk="0" hangingPunct="0">
              <a:lnSpc>
                <a:spcPct val="85000"/>
              </a:lnSpc>
            </a:pPr>
            <a:r>
              <a:rPr lang="en-US" sz="3200">
                <a:solidFill>
                  <a:srgbClr val="000000"/>
                </a:solidFill>
                <a:latin typeface="Calibri" charset="0"/>
                <a:cs typeface="Calibri" charset="0"/>
              </a:rPr>
              <a:t>The laws made it a crime </a:t>
            </a:r>
            <a:br>
              <a:rPr lang="en-US" sz="3200">
                <a:solidFill>
                  <a:srgbClr val="000000"/>
                </a:solidFill>
                <a:latin typeface="Calibri" charset="0"/>
                <a:cs typeface="Calibri" charset="0"/>
              </a:rPr>
            </a:br>
            <a:r>
              <a:rPr lang="en-US" sz="3200">
                <a:solidFill>
                  <a:srgbClr val="000000"/>
                </a:solidFill>
                <a:latin typeface="Calibri" charset="0"/>
                <a:cs typeface="Calibri" charset="0"/>
              </a:rPr>
              <a:t>to</a:t>
            </a:r>
            <a:r>
              <a:rPr lang="en-US">
                <a:solidFill>
                  <a:srgbClr val="000000"/>
                </a:solidFill>
                <a:latin typeface="Calibri" charset="0"/>
                <a:cs typeface="Calibri" charset="0"/>
              </a:rPr>
              <a:t> </a:t>
            </a:r>
            <a:r>
              <a:rPr lang="en-US" sz="3200">
                <a:solidFill>
                  <a:srgbClr val="000000"/>
                </a:solidFill>
                <a:latin typeface="Calibri" charset="0"/>
                <a:cs typeface="Calibri" charset="0"/>
              </a:rPr>
              <a:t>criticize</a:t>
            </a:r>
            <a:r>
              <a:rPr lang="en-US">
                <a:solidFill>
                  <a:srgbClr val="000000"/>
                </a:solidFill>
                <a:latin typeface="Calibri" charset="0"/>
                <a:cs typeface="Calibri" charset="0"/>
              </a:rPr>
              <a:t> </a:t>
            </a:r>
            <a:r>
              <a:rPr lang="en-US" sz="3200">
                <a:solidFill>
                  <a:srgbClr val="000000"/>
                </a:solidFill>
                <a:latin typeface="Calibri" charset="0"/>
                <a:cs typeface="Calibri" charset="0"/>
              </a:rPr>
              <a:t>government</a:t>
            </a:r>
            <a:r>
              <a:rPr lang="en-US">
                <a:solidFill>
                  <a:srgbClr val="000000"/>
                </a:solidFill>
                <a:latin typeface="Calibri" charset="0"/>
                <a:cs typeface="Calibri" charset="0"/>
              </a:rPr>
              <a:t> </a:t>
            </a:r>
            <a:r>
              <a:rPr lang="en-US" sz="3200">
                <a:solidFill>
                  <a:srgbClr val="000000"/>
                </a:solidFill>
                <a:latin typeface="Calibri" charset="0"/>
                <a:cs typeface="Calibri" charset="0"/>
              </a:rPr>
              <a:t>leaders, restricted citizenship for </a:t>
            </a:r>
            <a:br>
              <a:rPr lang="en-US" sz="3200">
                <a:solidFill>
                  <a:srgbClr val="000000"/>
                </a:solidFill>
                <a:latin typeface="Calibri" charset="0"/>
                <a:cs typeface="Calibri" charset="0"/>
              </a:rPr>
            </a:br>
            <a:r>
              <a:rPr lang="en-US" sz="3200">
                <a:solidFill>
                  <a:srgbClr val="000000"/>
                </a:solidFill>
                <a:latin typeface="Calibri" charset="0"/>
                <a:cs typeface="Calibri" charset="0"/>
              </a:rPr>
              <a:t>new immigrants, and made deporting immigrants easier</a:t>
            </a:r>
          </a:p>
        </p:txBody>
      </p:sp>
    </p:spTree>
    <p:extLst>
      <p:ext uri="{BB962C8B-B14F-4D97-AF65-F5344CB8AC3E}">
        <p14:creationId xmlns:p14="http://schemas.microsoft.com/office/powerpoint/2010/main" val="377521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0" y="0"/>
            <a:ext cx="8915402" cy="6705600"/>
          </a:xfrm>
        </p:spPr>
        <p:txBody>
          <a:bodyPr>
            <a:normAutofit/>
          </a:bodyPr>
          <a:lstStyle/>
          <a:p>
            <a:pPr marL="0" indent="0" eaLnBrk="1" hangingPunct="1">
              <a:lnSpc>
                <a:spcPct val="80000"/>
              </a:lnSpc>
              <a:buNone/>
            </a:pPr>
            <a:r>
              <a:rPr lang="en-US" dirty="0">
                <a:latin typeface="Calibri" charset="0"/>
                <a:hlinkClick r:id="rId2"/>
              </a:rPr>
              <a:t>Alien and Sedition Acts (1798)</a:t>
            </a:r>
            <a:endParaRPr lang="en-US" dirty="0">
              <a:latin typeface="Calibri" charset="0"/>
            </a:endParaRPr>
          </a:p>
          <a:p>
            <a:pPr marL="914400" lvl="1" indent="-514350" eaLnBrk="1" hangingPunct="1">
              <a:lnSpc>
                <a:spcPct val="80000"/>
              </a:lnSpc>
              <a:buFont typeface="Calibri" charset="0"/>
              <a:buAutoNum type="alphaLcPeriod"/>
            </a:pPr>
            <a:r>
              <a:rPr lang="en-US" dirty="0">
                <a:latin typeface="Calibri" charset="0"/>
                <a:ea typeface="ＭＳ Ｐゴシック" charset="0"/>
              </a:rPr>
              <a:t>Purpose: to reduce power of </a:t>
            </a:r>
            <a:r>
              <a:rPr lang="en-US" dirty="0" err="1">
                <a:latin typeface="Calibri" charset="0"/>
                <a:ea typeface="ＭＳ Ｐゴシック" charset="0"/>
              </a:rPr>
              <a:t>Jeffersonians</a:t>
            </a:r>
            <a:r>
              <a:rPr lang="en-US" dirty="0">
                <a:latin typeface="Calibri" charset="0"/>
                <a:ea typeface="ＭＳ Ｐゴシック" charset="0"/>
              </a:rPr>
              <a:t> and silence anti-war opposition</a:t>
            </a:r>
          </a:p>
          <a:p>
            <a:pPr marL="914400" lvl="1" indent="-514350" eaLnBrk="1" hangingPunct="1">
              <a:lnSpc>
                <a:spcPct val="80000"/>
              </a:lnSpc>
              <a:buFont typeface="Calibri" charset="0"/>
              <a:buAutoNum type="alphaLcPeriod"/>
            </a:pPr>
            <a:r>
              <a:rPr lang="en-US" u="sng" dirty="0">
                <a:latin typeface="Calibri" charset="0"/>
                <a:ea typeface="ＭＳ Ｐゴシック" charset="0"/>
              </a:rPr>
              <a:t>Alien Act </a:t>
            </a:r>
          </a:p>
          <a:p>
            <a:pPr marL="1314450" lvl="2" indent="-514350" eaLnBrk="1" hangingPunct="1">
              <a:lnSpc>
                <a:spcPct val="80000"/>
              </a:lnSpc>
              <a:buFont typeface="Calibri" charset="0"/>
              <a:buAutoNum type="romanLcPeriod"/>
            </a:pPr>
            <a:r>
              <a:rPr lang="en-US" dirty="0">
                <a:latin typeface="Calibri" charset="0"/>
                <a:ea typeface="ＭＳ Ｐゴシック" charset="0"/>
              </a:rPr>
              <a:t>Attack on pro-Jeffersonian </a:t>
            </a:r>
            <a:r>
              <a:rPr lang="ja-JP" altLang="en-US" dirty="0">
                <a:latin typeface="Calibri" charset="0"/>
                <a:ea typeface="ＭＳ Ｐゴシック" charset="0"/>
              </a:rPr>
              <a:t>“</a:t>
            </a:r>
            <a:r>
              <a:rPr lang="en-US" dirty="0">
                <a:latin typeface="Calibri" charset="0"/>
                <a:ea typeface="ＭＳ Ｐゴシック" charset="0"/>
              </a:rPr>
              <a:t>aliens</a:t>
            </a:r>
            <a:r>
              <a:rPr lang="ja-JP" altLang="en-US" dirty="0">
                <a:latin typeface="Calibri" charset="0"/>
                <a:ea typeface="ＭＳ Ｐゴシック" charset="0"/>
              </a:rPr>
              <a:t>”</a:t>
            </a:r>
            <a:endParaRPr lang="en-US" dirty="0">
              <a:latin typeface="Calibri" charset="0"/>
              <a:ea typeface="ＭＳ Ｐゴシック" charset="0"/>
            </a:endParaRPr>
          </a:p>
          <a:p>
            <a:pPr marL="1314450" lvl="2" indent="-514350" eaLnBrk="1" hangingPunct="1">
              <a:lnSpc>
                <a:spcPct val="80000"/>
              </a:lnSpc>
              <a:buFont typeface="Calibri" charset="0"/>
              <a:buAutoNum type="romanLcPeriod"/>
            </a:pPr>
            <a:r>
              <a:rPr lang="en-US" dirty="0">
                <a:latin typeface="Calibri" charset="0"/>
                <a:ea typeface="ＭＳ Ｐゴシック" charset="0"/>
              </a:rPr>
              <a:t>Raised residency requirements for US citizenship from 5 </a:t>
            </a:r>
            <a:r>
              <a:rPr lang="en-US" dirty="0" err="1">
                <a:latin typeface="Calibri" charset="0"/>
                <a:ea typeface="ＭＳ Ｐゴシック" charset="0"/>
              </a:rPr>
              <a:t>yrs</a:t>
            </a:r>
            <a:r>
              <a:rPr lang="en-US" dirty="0">
                <a:latin typeface="Calibri" charset="0"/>
                <a:ea typeface="ＭＳ Ｐゴシック" charset="0"/>
              </a:rPr>
              <a:t> to 14 yrs.</a:t>
            </a:r>
          </a:p>
          <a:p>
            <a:pPr marL="1314450" lvl="2" indent="-514350" eaLnBrk="1" hangingPunct="1">
              <a:lnSpc>
                <a:spcPct val="80000"/>
              </a:lnSpc>
              <a:buFont typeface="Calibri" charset="0"/>
              <a:buAutoNum type="romanLcPeriod"/>
            </a:pPr>
            <a:r>
              <a:rPr lang="en-US" dirty="0">
                <a:latin typeface="Calibri" charset="0"/>
                <a:ea typeface="ＭＳ Ｐゴシック" charset="0"/>
              </a:rPr>
              <a:t>President could deport </a:t>
            </a:r>
            <a:r>
              <a:rPr lang="ja-JP" altLang="en-US" dirty="0">
                <a:latin typeface="Calibri" charset="0"/>
                <a:ea typeface="ＭＳ Ｐゴシック" charset="0"/>
              </a:rPr>
              <a:t>“</a:t>
            </a:r>
            <a:r>
              <a:rPr lang="en-US" dirty="0">
                <a:latin typeface="Calibri" charset="0"/>
                <a:ea typeface="ＭＳ Ｐゴシック" charset="0"/>
              </a:rPr>
              <a:t>dangerous</a:t>
            </a:r>
            <a:r>
              <a:rPr lang="ja-JP" altLang="en-US" dirty="0">
                <a:latin typeface="Calibri" charset="0"/>
                <a:ea typeface="ＭＳ Ｐゴシック" charset="0"/>
              </a:rPr>
              <a:t>”</a:t>
            </a:r>
            <a:r>
              <a:rPr lang="en-US" dirty="0">
                <a:latin typeface="Calibri" charset="0"/>
                <a:ea typeface="ＭＳ Ｐゴシック" charset="0"/>
              </a:rPr>
              <a:t> foreigners.</a:t>
            </a:r>
          </a:p>
          <a:p>
            <a:pPr marL="914400" lvl="1" indent="-514350" eaLnBrk="1" hangingPunct="1">
              <a:lnSpc>
                <a:spcPct val="80000"/>
              </a:lnSpc>
              <a:buFont typeface="Calibri" charset="0"/>
              <a:buAutoNum type="alphaLcPeriod"/>
            </a:pPr>
            <a:r>
              <a:rPr lang="en-US" u="sng" dirty="0">
                <a:latin typeface="Calibri" charset="0"/>
                <a:ea typeface="ＭＳ Ｐゴシック" charset="0"/>
              </a:rPr>
              <a:t>Sedition Act</a:t>
            </a:r>
          </a:p>
          <a:p>
            <a:pPr marL="1314450" lvl="2" indent="-514350" eaLnBrk="1" hangingPunct="1">
              <a:lnSpc>
                <a:spcPct val="80000"/>
              </a:lnSpc>
              <a:buFont typeface="Calibri" charset="0"/>
              <a:buAutoNum type="romanLcPeriod"/>
            </a:pPr>
            <a:r>
              <a:rPr lang="en-US" dirty="0">
                <a:latin typeface="Calibri" charset="0"/>
                <a:ea typeface="ＭＳ Ｐゴシック" charset="0"/>
              </a:rPr>
              <a:t>Anyone who impeded policies of the </a:t>
            </a:r>
            <a:r>
              <a:rPr lang="en-US" dirty="0" err="1">
                <a:latin typeface="Calibri" charset="0"/>
                <a:ea typeface="ＭＳ Ｐゴシック" charset="0"/>
              </a:rPr>
              <a:t>gov</a:t>
            </a:r>
            <a:r>
              <a:rPr lang="ja-JP" altLang="en-US" dirty="0">
                <a:latin typeface="Calibri" charset="0"/>
                <a:ea typeface="ＭＳ Ｐゴシック" charset="0"/>
              </a:rPr>
              <a:t>’</a:t>
            </a:r>
            <a:r>
              <a:rPr lang="en-US" dirty="0">
                <a:latin typeface="Calibri" charset="0"/>
                <a:ea typeface="ＭＳ Ｐゴシック" charset="0"/>
              </a:rPr>
              <a:t>t or falsely criticized its officials would get heavy fine and imprisonment.</a:t>
            </a:r>
          </a:p>
          <a:p>
            <a:pPr marL="1314450" lvl="2" indent="-514350" eaLnBrk="1" hangingPunct="1">
              <a:lnSpc>
                <a:spcPct val="80000"/>
              </a:lnSpc>
              <a:buFont typeface="Calibri" charset="0"/>
              <a:buAutoNum type="romanLcPeriod"/>
            </a:pPr>
            <a:r>
              <a:rPr lang="en-US" dirty="0">
                <a:latin typeface="Calibri" charset="0"/>
                <a:ea typeface="ＭＳ Ｐゴシック" charset="0"/>
              </a:rPr>
              <a:t>Direct violation of 1</a:t>
            </a:r>
            <a:r>
              <a:rPr lang="en-US" baseline="30000" dirty="0">
                <a:latin typeface="Calibri" charset="0"/>
                <a:ea typeface="ＭＳ Ｐゴシック" charset="0"/>
              </a:rPr>
              <a:t>st</a:t>
            </a:r>
            <a:r>
              <a:rPr lang="en-US" dirty="0">
                <a:latin typeface="Calibri" charset="0"/>
                <a:ea typeface="ＭＳ Ｐゴシック" charset="0"/>
              </a:rPr>
              <a:t> Amendment</a:t>
            </a:r>
          </a:p>
          <a:p>
            <a:pPr marL="1314450" lvl="2" indent="-514350" eaLnBrk="1" hangingPunct="1">
              <a:lnSpc>
                <a:spcPct val="80000"/>
              </a:lnSpc>
              <a:buFont typeface="Calibri" charset="0"/>
              <a:buAutoNum type="romanLcPeriod"/>
            </a:pPr>
            <a:r>
              <a:rPr lang="en-US" dirty="0">
                <a:latin typeface="Calibri" charset="0"/>
                <a:ea typeface="ＭＳ Ｐゴシック" charset="0"/>
              </a:rPr>
              <a:t>Expired day before Adams left office.</a:t>
            </a:r>
          </a:p>
          <a:p>
            <a:pPr marL="914400" lvl="1" indent="-514350" eaLnBrk="1" hangingPunct="1">
              <a:lnSpc>
                <a:spcPct val="80000"/>
              </a:lnSpc>
              <a:buFont typeface="Calibri" charset="0"/>
              <a:buAutoNum type="alphaLcPeriod"/>
            </a:pPr>
            <a:endParaRPr lang="en-US" dirty="0">
              <a:latin typeface="Calibri" charset="0"/>
              <a:ea typeface="ＭＳ Ｐゴシック" charset="0"/>
            </a:endParaRPr>
          </a:p>
        </p:txBody>
      </p:sp>
      <p:pic>
        <p:nvPicPr>
          <p:cNvPr id="33795" name="Picture 2" descr="http://www.apfn.net/messageboard/07-02-04/tjalie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60672" y="4652242"/>
            <a:ext cx="2983328" cy="220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5700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0" y="533400"/>
            <a:ext cx="4953000" cy="5943600"/>
          </a:xfrm>
        </p:spPr>
        <p:txBody>
          <a:bodyPr/>
          <a:lstStyle/>
          <a:p>
            <a:pPr marL="0" indent="0" eaLnBrk="1" hangingPunct="1">
              <a:lnSpc>
                <a:spcPct val="80000"/>
              </a:lnSpc>
              <a:buNone/>
            </a:pPr>
            <a:r>
              <a:rPr lang="en-US" sz="2200" dirty="0">
                <a:latin typeface="Calibri" charset="0"/>
              </a:rPr>
              <a:t>Virginia and Kentucky Resolutions (1798)</a:t>
            </a:r>
          </a:p>
          <a:p>
            <a:pPr marL="914400" lvl="1" indent="-514350" eaLnBrk="1" hangingPunct="1">
              <a:lnSpc>
                <a:spcPct val="80000"/>
              </a:lnSpc>
              <a:buFont typeface="Calibri" charset="0"/>
              <a:buAutoNum type="alphaLcPeriod"/>
            </a:pPr>
            <a:r>
              <a:rPr lang="en-US" sz="2000" dirty="0">
                <a:latin typeface="Calibri" charset="0"/>
                <a:ea typeface="ＭＳ Ｐゴシック" charset="0"/>
              </a:rPr>
              <a:t>Republicans felt Alien and Sedition Acts were unconstitutional</a:t>
            </a:r>
          </a:p>
          <a:p>
            <a:pPr marL="914400" lvl="1" indent="-514350" eaLnBrk="1" hangingPunct="1">
              <a:lnSpc>
                <a:spcPct val="80000"/>
              </a:lnSpc>
              <a:buFont typeface="Calibri" charset="0"/>
              <a:buAutoNum type="alphaLcPeriod"/>
            </a:pPr>
            <a:r>
              <a:rPr lang="en-US" sz="2000" dirty="0">
                <a:latin typeface="Calibri" charset="0"/>
                <a:ea typeface="ＭＳ Ｐゴシック" charset="0"/>
              </a:rPr>
              <a:t>Jefferson and Madison secretly penned two resolutions that asserted that states have the right to </a:t>
            </a:r>
            <a:r>
              <a:rPr lang="en-US" sz="2000" u="sng" dirty="0">
                <a:latin typeface="Calibri" charset="0"/>
                <a:ea typeface="ＭＳ Ｐゴシック" charset="0"/>
              </a:rPr>
              <a:t>nullify</a:t>
            </a:r>
            <a:r>
              <a:rPr lang="en-US" sz="2000" dirty="0">
                <a:latin typeface="Calibri" charset="0"/>
                <a:ea typeface="ＭＳ Ｐゴシック" charset="0"/>
              </a:rPr>
              <a:t> unconstitutional laws passed by Congress.</a:t>
            </a:r>
          </a:p>
          <a:p>
            <a:pPr marL="914400" lvl="1" indent="-514350" eaLnBrk="1" hangingPunct="1">
              <a:lnSpc>
                <a:spcPct val="80000"/>
              </a:lnSpc>
              <a:buFont typeface="Calibri" charset="0"/>
              <a:buAutoNum type="alphaLcPeriod"/>
            </a:pPr>
            <a:r>
              <a:rPr lang="en-US" sz="2000" dirty="0">
                <a:latin typeface="Calibri" charset="0"/>
                <a:ea typeface="ＭＳ Ｐゴシック" charset="0"/>
              </a:rPr>
              <a:t>Federalists retorted that the people, not states created Constitution and that the Supreme Court and not states determined the constitutionality of laws.</a:t>
            </a:r>
          </a:p>
          <a:p>
            <a:pPr marL="914400" lvl="1" indent="-514350" eaLnBrk="1" hangingPunct="1">
              <a:lnSpc>
                <a:spcPct val="80000"/>
              </a:lnSpc>
              <a:buFont typeface="Calibri" charset="0"/>
              <a:buAutoNum type="alphaLcPeriod"/>
            </a:pPr>
            <a:r>
              <a:rPr lang="en-US" sz="2000" dirty="0">
                <a:latin typeface="Calibri" charset="0"/>
                <a:ea typeface="ＭＳ Ｐゴシック" charset="0"/>
              </a:rPr>
              <a:t>No other states but VA and KY adopted resolutions, but southern states would use this later in 19</a:t>
            </a:r>
            <a:r>
              <a:rPr lang="en-US" sz="2000" baseline="30000" dirty="0">
                <a:latin typeface="Calibri" charset="0"/>
                <a:ea typeface="ＭＳ Ｐゴシック" charset="0"/>
              </a:rPr>
              <a:t>th</a:t>
            </a:r>
            <a:r>
              <a:rPr lang="en-US" sz="2000" dirty="0">
                <a:latin typeface="Calibri" charset="0"/>
                <a:ea typeface="ＭＳ Ｐゴシック" charset="0"/>
              </a:rPr>
              <a:t> century to support nullification and secession.</a:t>
            </a:r>
          </a:p>
          <a:p>
            <a:pPr marL="914400" lvl="1" indent="-514350" eaLnBrk="1" hangingPunct="1">
              <a:lnSpc>
                <a:spcPct val="80000"/>
              </a:lnSpc>
              <a:buFont typeface="Calibri" charset="0"/>
              <a:buAutoNum type="alphaLcPeriod"/>
            </a:pPr>
            <a:endParaRPr lang="en-US" sz="2000" dirty="0">
              <a:latin typeface="Calibri" charset="0"/>
              <a:ea typeface="ＭＳ Ｐゴシック" charset="0"/>
            </a:endParaRPr>
          </a:p>
        </p:txBody>
      </p:sp>
      <p:pic>
        <p:nvPicPr>
          <p:cNvPr id="34819" name="Picture 2" descr="http://www.xtimeline.com/__UserPic_Large/1698/ELT200802041204367803211.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743200"/>
            <a:ext cx="38417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http://upload.wikimedia.org/wikipedia/commons/thumb/1/1d/James_Madison.jpg/220px-James_Madiso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43463" y="228600"/>
            <a:ext cx="193833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http://upload.wikimedia.org/wikipedia/commons/thumb/1/1e/Thomas_Jefferson_by_Rembrandt_Peale,_1800.jpg/220px-Thomas_Jefferson_by_Rembrandt_Peale,_180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10400" y="228600"/>
            <a:ext cx="18669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964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2.bp.blogspot.com/_6CtuSd2_klc/TPUxmJEJdiI/AAAAAAAAAB8/n9-9P96LwZs/s1600/the+election+of+1800.jpg"/>
          <p:cNvPicPr>
            <a:picLocks noChangeAspect="1" noChangeArrowheads="1"/>
          </p:cNvPicPr>
          <p:nvPr/>
        </p:nvPicPr>
        <p:blipFill>
          <a:blip r:embed="rId2">
            <a:extLst>
              <a:ext uri="{28A0092B-C50C-407E-A947-70E740481C1C}">
                <a14:useLocalDpi xmlns:a14="http://schemas.microsoft.com/office/drawing/2010/main" val="0"/>
              </a:ext>
            </a:extLst>
          </a:blip>
          <a:srcRect b="2406"/>
          <a:stretch>
            <a:fillRect/>
          </a:stretch>
        </p:blipFill>
        <p:spPr bwMode="auto">
          <a:xfrm>
            <a:off x="1257300" y="1614488"/>
            <a:ext cx="6629400"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4"/>
          <p:cNvSpPr>
            <a:spLocks noChangeArrowheads="1"/>
          </p:cNvSpPr>
          <p:nvPr/>
        </p:nvSpPr>
        <p:spPr bwMode="auto">
          <a:xfrm>
            <a:off x="228600" y="133350"/>
            <a:ext cx="4419600" cy="1347788"/>
          </a:xfrm>
          <a:prstGeom prst="rect">
            <a:avLst/>
          </a:prstGeom>
          <a:solidFill>
            <a:srgbClr val="CCCCFF"/>
          </a:solidFill>
          <a:ln w="12700">
            <a:solidFill>
              <a:schemeClr val="tx1"/>
            </a:solidFill>
            <a:miter lim="800000"/>
            <a:headEnd/>
            <a:tailEnd/>
          </a:ln>
        </p:spPr>
        <p:txBody>
          <a:bodyPr>
            <a:spAutoFit/>
          </a:bodyPr>
          <a:lstStyle/>
          <a:p>
            <a:pPr algn="ctr">
              <a:lnSpc>
                <a:spcPct val="85000"/>
              </a:lnSpc>
            </a:pPr>
            <a:r>
              <a:rPr lang="en-US" sz="3200" dirty="0">
                <a:solidFill>
                  <a:srgbClr val="000000"/>
                </a:solidFill>
                <a:latin typeface="Calibri" charset="0"/>
                <a:cs typeface="Calibri" charset="0"/>
              </a:rPr>
              <a:t>Adams and his Federalist Party were unpopular by the election of 1800</a:t>
            </a:r>
          </a:p>
        </p:txBody>
      </p:sp>
      <p:sp>
        <p:nvSpPr>
          <p:cNvPr id="6" name="Rectangle 5"/>
          <p:cNvSpPr>
            <a:spLocks noChangeArrowheads="1"/>
          </p:cNvSpPr>
          <p:nvPr/>
        </p:nvSpPr>
        <p:spPr bwMode="auto">
          <a:xfrm>
            <a:off x="4781550" y="133350"/>
            <a:ext cx="4191000" cy="1352550"/>
          </a:xfrm>
          <a:prstGeom prst="rect">
            <a:avLst/>
          </a:prstGeom>
          <a:solidFill>
            <a:srgbClr val="FFCCFF"/>
          </a:solidFill>
          <a:ln w="12700">
            <a:solidFill>
              <a:schemeClr val="tx1"/>
            </a:solidFill>
            <a:miter lim="800000"/>
            <a:headEnd/>
            <a:tailEnd/>
          </a:ln>
        </p:spPr>
        <p:txBody>
          <a:bodyPr>
            <a:spAutoFit/>
          </a:bodyPr>
          <a:lstStyle/>
          <a:p>
            <a:pPr algn="ctr">
              <a:lnSpc>
                <a:spcPct val="85000"/>
              </a:lnSpc>
            </a:pPr>
            <a:r>
              <a:rPr lang="en-US" sz="3200">
                <a:solidFill>
                  <a:srgbClr val="000000"/>
                </a:solidFill>
                <a:latin typeface="Calibri" charset="0"/>
                <a:cs typeface="Calibri" charset="0"/>
              </a:rPr>
              <a:t>Republican Jefferson defeated Adams in the election of 1800</a:t>
            </a:r>
          </a:p>
        </p:txBody>
      </p:sp>
      <p:pic>
        <p:nvPicPr>
          <p:cNvPr id="7" name="Picture 5" descr="ElectoralCollege1800-Large"/>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3371850" y="1504950"/>
            <a:ext cx="56007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09572" name="Picture 4" descr="http://upload.wikimedia.org/wikipedia/commons/thumb/1/1e/Thomas_Jefferson_by_Rembrandt_Peale,_1800.jpg/220px-Thomas_Jefferson_by_Rembrandt_Peale,_1800.jpg"/>
          <p:cNvPicPr>
            <a:picLocks noChangeAspect="1" noChangeArrowheads="1"/>
          </p:cNvPicPr>
          <p:nvPr/>
        </p:nvPicPr>
        <p:blipFill>
          <a:blip r:embed="rId4">
            <a:extLst>
              <a:ext uri="{28A0092B-C50C-407E-A947-70E740481C1C}">
                <a14:useLocalDpi xmlns:a14="http://schemas.microsoft.com/office/drawing/2010/main" val="0"/>
              </a:ext>
            </a:extLst>
          </a:blip>
          <a:srcRect l="9792" r="15260"/>
          <a:stretch>
            <a:fillRect/>
          </a:stretch>
        </p:blipFill>
        <p:spPr bwMode="auto">
          <a:xfrm>
            <a:off x="152400" y="1676400"/>
            <a:ext cx="3086100"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3371850" y="1600200"/>
            <a:ext cx="5600700" cy="1770063"/>
          </a:xfrm>
          <a:prstGeom prst="rect">
            <a:avLst/>
          </a:prstGeom>
          <a:solidFill>
            <a:srgbClr val="FFFFCC"/>
          </a:solidFill>
          <a:ln w="12700">
            <a:solidFill>
              <a:schemeClr val="tx1"/>
            </a:solidFill>
            <a:miter lim="800000"/>
            <a:headEnd/>
            <a:tailEnd/>
          </a:ln>
        </p:spPr>
        <p:txBody>
          <a:bodyPr>
            <a:spAutoFit/>
          </a:bodyPr>
          <a:lstStyle/>
          <a:p>
            <a:pPr algn="ctr">
              <a:lnSpc>
                <a:spcPct val="85000"/>
              </a:lnSpc>
            </a:pPr>
            <a:r>
              <a:rPr lang="en-US" sz="3200">
                <a:solidFill>
                  <a:srgbClr val="000000"/>
                </a:solidFill>
                <a:latin typeface="Calibri" charset="0"/>
                <a:cs typeface="Calibri" charset="0"/>
              </a:rPr>
              <a:t>The 1800 election marked the first time in U.S. history when one political party transferred power to another political party </a:t>
            </a:r>
          </a:p>
        </p:txBody>
      </p:sp>
      <p:sp>
        <p:nvSpPr>
          <p:cNvPr id="10" name="Rectangle 9"/>
          <p:cNvSpPr>
            <a:spLocks noChangeArrowheads="1"/>
          </p:cNvSpPr>
          <p:nvPr/>
        </p:nvSpPr>
        <p:spPr bwMode="auto">
          <a:xfrm>
            <a:off x="3352800" y="3505200"/>
            <a:ext cx="5600700" cy="1770063"/>
          </a:xfrm>
          <a:prstGeom prst="rect">
            <a:avLst/>
          </a:prstGeom>
          <a:solidFill>
            <a:srgbClr val="CCFFCC"/>
          </a:solidFill>
          <a:ln w="12700">
            <a:solidFill>
              <a:schemeClr val="tx1"/>
            </a:solidFill>
            <a:miter lim="800000"/>
            <a:headEnd/>
            <a:tailEnd/>
          </a:ln>
        </p:spPr>
        <p:txBody>
          <a:bodyPr>
            <a:spAutoFit/>
          </a:bodyPr>
          <a:lstStyle/>
          <a:p>
            <a:pPr algn="ctr">
              <a:lnSpc>
                <a:spcPct val="85000"/>
              </a:lnSpc>
            </a:pPr>
            <a:r>
              <a:rPr lang="en-US" sz="3200">
                <a:solidFill>
                  <a:srgbClr val="000000"/>
                </a:solidFill>
                <a:latin typeface="Calibri" charset="0"/>
                <a:cs typeface="Calibri" charset="0"/>
              </a:rPr>
              <a:t>Jefferson</a:t>
            </a:r>
            <a:r>
              <a:rPr lang="ja-JP" altLang="en-US" sz="3200">
                <a:solidFill>
                  <a:srgbClr val="000000"/>
                </a:solidFill>
                <a:latin typeface="Calibri" charset="0"/>
                <a:cs typeface="Calibri" charset="0"/>
              </a:rPr>
              <a:t>’</a:t>
            </a:r>
            <a:r>
              <a:rPr lang="en-US" sz="3200">
                <a:solidFill>
                  <a:srgbClr val="000000"/>
                </a:solidFill>
                <a:latin typeface="Calibri" charset="0"/>
                <a:cs typeface="Calibri" charset="0"/>
              </a:rPr>
              <a:t>s victory over Adams marked the beginning of </a:t>
            </a:r>
            <a:br>
              <a:rPr lang="en-US" sz="3200">
                <a:solidFill>
                  <a:srgbClr val="000000"/>
                </a:solidFill>
                <a:latin typeface="Calibri" charset="0"/>
                <a:cs typeface="Calibri" charset="0"/>
              </a:rPr>
            </a:br>
            <a:r>
              <a:rPr lang="en-US" sz="3200">
                <a:solidFill>
                  <a:srgbClr val="000000"/>
                </a:solidFill>
                <a:latin typeface="Calibri" charset="0"/>
                <a:cs typeface="Calibri" charset="0"/>
              </a:rPr>
              <a:t>30 years of dominance by the Democratic-Republican Party </a:t>
            </a:r>
          </a:p>
        </p:txBody>
      </p:sp>
      <p:pic>
        <p:nvPicPr>
          <p:cNvPr id="11" name="Picture 8" descr="http://conservapedia.com/images/e/e2/Fed-vs-r.jpg"/>
          <p:cNvPicPr>
            <a:picLocks noChangeAspect="1" noChangeArrowheads="1"/>
          </p:cNvPicPr>
          <p:nvPr/>
        </p:nvPicPr>
        <p:blipFill>
          <a:blip r:embed="rId5">
            <a:extLst>
              <a:ext uri="{28A0092B-C50C-407E-A947-70E740481C1C}">
                <a14:useLocalDpi xmlns:a14="http://schemas.microsoft.com/office/drawing/2010/main" val="0"/>
              </a:ext>
            </a:extLst>
          </a:blip>
          <a:srcRect l="1613" t="86171" r="2007" b="-874"/>
          <a:stretch>
            <a:fillRect/>
          </a:stretch>
        </p:blipFill>
        <p:spPr bwMode="auto">
          <a:xfrm>
            <a:off x="3429000" y="5391150"/>
            <a:ext cx="56769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968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9572"/>
                                        </p:tgtEl>
                                        <p:attrNameLst>
                                          <p:attrName>style.visibility</p:attrName>
                                        </p:attrNameLst>
                                      </p:cBhvr>
                                      <p:to>
                                        <p:strVal val="visible"/>
                                      </p:to>
                                    </p:set>
                                    <p:animEffect transition="in" filter="fade">
                                      <p:cBhvr>
                                        <p:cTn id="13" dur="500"/>
                                        <p:tgtEl>
                                          <p:spTgt spid="109572"/>
                                        </p:tgtEl>
                                      </p:cBhvr>
                                    </p:animEffect>
                                  </p:childTnLst>
                                </p:cTn>
                              </p:par>
                              <p:par>
                                <p:cTn id="14" presetID="10" presetClass="exit" presetSubtype="0" fill="hold" nodeType="withEffect">
                                  <p:stCondLst>
                                    <p:cond delay="0"/>
                                  </p:stCondLst>
                                  <p:childTnLst>
                                    <p:animEffect transition="out" filter="fade">
                                      <p:cBhvr>
                                        <p:cTn id="15" dur="500"/>
                                        <p:tgtEl>
                                          <p:spTgt spid="109570"/>
                                        </p:tgtEl>
                                      </p:cBhvr>
                                    </p:animEffect>
                                    <p:set>
                                      <p:cBhvr>
                                        <p:cTn id="16" dur="1" fill="hold">
                                          <p:stCondLst>
                                            <p:cond delay="499"/>
                                          </p:stCondLst>
                                        </p:cTn>
                                        <p:tgtEl>
                                          <p:spTgt spid="109570"/>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John Adams’ Presidency and the Fall of the Federalists</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3-Last Instructional Day</a:t>
            </a:r>
            <a:endParaRPr lang="en-US" dirty="0"/>
          </a:p>
        </p:txBody>
      </p:sp>
    </p:spTree>
    <p:extLst>
      <p:ext uri="{BB962C8B-B14F-4D97-AF65-F5344CB8AC3E}">
        <p14:creationId xmlns:p14="http://schemas.microsoft.com/office/powerpoint/2010/main" val="30220189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the Federalist Era</a:t>
            </a:r>
            <a:endParaRPr lang="en-US" dirty="0"/>
          </a:p>
        </p:txBody>
      </p:sp>
      <p:sp>
        <p:nvSpPr>
          <p:cNvPr id="5" name="Text Placeholder 4"/>
          <p:cNvSpPr>
            <a:spLocks noGrp="1"/>
          </p:cNvSpPr>
          <p:nvPr>
            <p:ph type="body" sz="half" idx="3"/>
          </p:nvPr>
        </p:nvSpPr>
        <p:spPr>
          <a:xfrm>
            <a:off x="301626" y="1600200"/>
            <a:ext cx="8540750" cy="4498975"/>
          </a:xfrm>
        </p:spPr>
        <p:txBody>
          <a:bodyPr>
            <a:normAutofit/>
          </a:bodyPr>
          <a:lstStyle/>
          <a:p>
            <a:r>
              <a:rPr lang="en-US" dirty="0"/>
              <a:t>Though their time in power was a brief 12 years, the Federalist Party left a significant </a:t>
            </a:r>
            <a:r>
              <a:rPr lang="en-US" dirty="0" smtClean="0"/>
              <a:t>legacy</a:t>
            </a:r>
          </a:p>
          <a:p>
            <a:pPr lvl="1"/>
            <a:r>
              <a:rPr lang="en-US" dirty="0" smtClean="0"/>
              <a:t>Strengthened the national government.</a:t>
            </a:r>
          </a:p>
          <a:p>
            <a:pPr lvl="1"/>
            <a:r>
              <a:rPr lang="en-US" dirty="0" smtClean="0"/>
              <a:t>Established a solid financial system</a:t>
            </a:r>
          </a:p>
          <a:p>
            <a:pPr lvl="1"/>
            <a:r>
              <a:rPr lang="en-US" dirty="0" smtClean="0"/>
              <a:t>Encouraged American industry growth</a:t>
            </a:r>
          </a:p>
          <a:p>
            <a:pPr lvl="1"/>
            <a:r>
              <a:rPr lang="en-US" dirty="0" smtClean="0"/>
              <a:t>Avoided war with both Britain and France, signed key treaties with Britain and Spain</a:t>
            </a:r>
            <a:endParaRPr lang="en-US" dirty="0"/>
          </a:p>
        </p:txBody>
      </p:sp>
    </p:spTree>
    <p:extLst>
      <p:ext uri="{BB962C8B-B14F-4D97-AF65-F5344CB8AC3E}">
        <p14:creationId xmlns:p14="http://schemas.microsoft.com/office/powerpoint/2010/main" val="18345530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Write CFU</a:t>
            </a:r>
            <a:endParaRPr lang="en-US" dirty="0"/>
          </a:p>
        </p:txBody>
      </p:sp>
      <p:sp>
        <p:nvSpPr>
          <p:cNvPr id="3" name="Text Placeholder 2"/>
          <p:cNvSpPr>
            <a:spLocks noGrp="1"/>
          </p:cNvSpPr>
          <p:nvPr>
            <p:ph type="body" idx="1"/>
          </p:nvPr>
        </p:nvSpPr>
        <p:spPr/>
        <p:txBody>
          <a:bodyPr/>
          <a:lstStyle/>
          <a:p>
            <a:r>
              <a:rPr lang="en-US" dirty="0" smtClean="0"/>
              <a:t>AP Prompt</a:t>
            </a:r>
            <a:endParaRPr lang="en-US" dirty="0"/>
          </a:p>
        </p:txBody>
      </p:sp>
      <p:sp>
        <p:nvSpPr>
          <p:cNvPr id="4" name="Content Placeholder 3"/>
          <p:cNvSpPr>
            <a:spLocks noGrp="1"/>
          </p:cNvSpPr>
          <p:nvPr>
            <p:ph sz="half" idx="2"/>
          </p:nvPr>
        </p:nvSpPr>
        <p:spPr/>
        <p:txBody>
          <a:bodyPr/>
          <a:lstStyle/>
          <a:p>
            <a:r>
              <a:rPr lang="en-US" dirty="0"/>
              <a:t>Evaluate the causes of the downfall of the Federalist Party, accounting for financial and political factors.</a:t>
            </a:r>
          </a:p>
          <a:p>
            <a:endParaRPr lang="en-US" dirty="0"/>
          </a:p>
        </p:txBody>
      </p:sp>
      <p:sp>
        <p:nvSpPr>
          <p:cNvPr id="5" name="Text Placeholder 4"/>
          <p:cNvSpPr>
            <a:spLocks noGrp="1"/>
          </p:cNvSpPr>
          <p:nvPr>
            <p:ph type="body" sz="quarter" idx="3"/>
          </p:nvPr>
        </p:nvSpPr>
        <p:spPr/>
        <p:txBody>
          <a:bodyPr/>
          <a:lstStyle/>
          <a:p>
            <a:r>
              <a:rPr lang="en-US" dirty="0" smtClean="0"/>
              <a:t>Thesis Formula	</a:t>
            </a:r>
            <a:endParaRPr lang="en-US" dirty="0"/>
          </a:p>
        </p:txBody>
      </p:sp>
      <p:sp>
        <p:nvSpPr>
          <p:cNvPr id="6" name="Content Placeholder 5"/>
          <p:cNvSpPr>
            <a:spLocks noGrp="1"/>
          </p:cNvSpPr>
          <p:nvPr>
            <p:ph sz="quarter" idx="4"/>
          </p:nvPr>
        </p:nvSpPr>
        <p:spPr>
          <a:xfrm>
            <a:off x="4329999" y="2174875"/>
            <a:ext cx="4814001" cy="3951288"/>
          </a:xfrm>
        </p:spPr>
        <p:txBody>
          <a:bodyPr/>
          <a:lstStyle/>
          <a:p>
            <a:r>
              <a:rPr lang="en-US" dirty="0" smtClean="0"/>
              <a:t>ATFP!</a:t>
            </a:r>
          </a:p>
          <a:p>
            <a:r>
              <a:rPr lang="en-US" dirty="0" smtClean="0"/>
              <a:t>Although _________, The Federalists lost their political power </a:t>
            </a:r>
            <a:r>
              <a:rPr lang="en-US" dirty="0" smtClean="0"/>
              <a:t>for political reasons like __________and economic reasons such </a:t>
            </a:r>
            <a:r>
              <a:rPr lang="en-US" smtClean="0"/>
              <a:t>as </a:t>
            </a:r>
            <a:r>
              <a:rPr lang="en-US" smtClean="0"/>
              <a:t>____________.</a:t>
            </a:r>
            <a:endParaRPr lang="en-US" dirty="0"/>
          </a:p>
        </p:txBody>
      </p:sp>
    </p:spTree>
    <p:extLst>
      <p:ext uri="{BB962C8B-B14F-4D97-AF65-F5344CB8AC3E}">
        <p14:creationId xmlns:p14="http://schemas.microsoft.com/office/powerpoint/2010/main" val="26937010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685801" y="373063"/>
            <a:ext cx="7765256" cy="782637"/>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spcAft>
                <a:spcPts val="0"/>
              </a:spcAft>
              <a:buClr>
                <a:schemeClr val="lt1"/>
              </a:buClr>
              <a:buSzPct val="25000"/>
              <a:buFont typeface="Bookman Old Style"/>
              <a:buNone/>
            </a:pPr>
            <a:r>
              <a:rPr lang="en-US" sz="4400" b="1" i="0" u="none" strike="noStrike" cap="none">
                <a:solidFill>
                  <a:schemeClr val="lt1"/>
                </a:solidFill>
                <a:latin typeface="Bookman Old Style"/>
                <a:ea typeface="Bookman Old Style"/>
                <a:cs typeface="Bookman Old Style"/>
                <a:sym typeface="Bookman Old Style"/>
              </a:rPr>
              <a:t>HOW TO ACE THE SAQ</a:t>
            </a:r>
          </a:p>
        </p:txBody>
      </p:sp>
      <p:sp>
        <p:nvSpPr>
          <p:cNvPr id="181" name="Shape 181"/>
          <p:cNvSpPr txBox="1">
            <a:spLocks noGrp="1"/>
          </p:cNvSpPr>
          <p:nvPr>
            <p:ph type="body" idx="1"/>
          </p:nvPr>
        </p:nvSpPr>
        <p:spPr>
          <a:xfrm>
            <a:off x="857250" y="1130300"/>
            <a:ext cx="7705725" cy="53594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3600" b="0" i="0" u="none" dirty="0">
                <a:solidFill>
                  <a:schemeClr val="lt1"/>
                </a:solidFill>
                <a:latin typeface="Rockwell"/>
                <a:ea typeface="Rockwell"/>
                <a:cs typeface="Rockwell"/>
                <a:sym typeface="Rockwell"/>
              </a:rPr>
              <a:t>ACE it -        </a:t>
            </a:r>
            <a:r>
              <a:rPr lang="en-US" sz="3600" b="1" i="0" u="none" dirty="0">
                <a:solidFill>
                  <a:schemeClr val="lt1"/>
                </a:solidFill>
                <a:latin typeface="Rockwell"/>
                <a:ea typeface="Rockwell"/>
                <a:cs typeface="Rockwell"/>
                <a:sym typeface="Rockwell"/>
              </a:rPr>
              <a:t>A</a:t>
            </a:r>
            <a:r>
              <a:rPr lang="en-US" sz="3600" b="0" i="0" u="none" dirty="0">
                <a:solidFill>
                  <a:schemeClr val="lt1"/>
                </a:solidFill>
                <a:latin typeface="Rockwell"/>
                <a:ea typeface="Rockwell"/>
                <a:cs typeface="Rockwell"/>
                <a:sym typeface="Rockwell"/>
              </a:rPr>
              <a:t> - Answer</a:t>
            </a:r>
          </a:p>
          <a:p>
            <a:pPr marL="2743200" marR="0" lvl="1" indent="0" algn="l" rtl="0">
              <a:lnSpc>
                <a:spcPct val="100000"/>
              </a:lnSpc>
              <a:spcBef>
                <a:spcPts val="0"/>
              </a:spcBef>
              <a:spcAft>
                <a:spcPts val="0"/>
              </a:spcAft>
              <a:buClr>
                <a:schemeClr val="lt1"/>
              </a:buClr>
              <a:buSzPct val="25000"/>
              <a:buFont typeface="Arial"/>
              <a:buNone/>
            </a:pPr>
            <a:r>
              <a:rPr lang="en-US" sz="3600" b="1" i="0" u="none" strike="noStrike" cap="none" dirty="0">
                <a:solidFill>
                  <a:schemeClr val="lt1"/>
                </a:solidFill>
                <a:latin typeface="Rockwell"/>
                <a:ea typeface="Rockwell"/>
                <a:cs typeface="Rockwell"/>
                <a:sym typeface="Rockwell"/>
              </a:rPr>
              <a:t>C </a:t>
            </a:r>
            <a:r>
              <a:rPr lang="en-US" sz="3600" b="0" i="0" u="none" strike="noStrike" cap="none" dirty="0">
                <a:solidFill>
                  <a:schemeClr val="lt1"/>
                </a:solidFill>
                <a:latin typeface="Rockwell"/>
                <a:ea typeface="Rockwell"/>
                <a:cs typeface="Rockwell"/>
                <a:sym typeface="Rockwell"/>
              </a:rPr>
              <a:t>– Cite</a:t>
            </a:r>
          </a:p>
          <a:p>
            <a:pPr marL="2743200" marR="0" lvl="1" indent="0" algn="l" rtl="0">
              <a:lnSpc>
                <a:spcPct val="100000"/>
              </a:lnSpc>
              <a:spcBef>
                <a:spcPts val="0"/>
              </a:spcBef>
              <a:spcAft>
                <a:spcPts val="0"/>
              </a:spcAft>
              <a:buClr>
                <a:schemeClr val="lt1"/>
              </a:buClr>
              <a:buSzPct val="25000"/>
              <a:buFont typeface="Arial"/>
              <a:buNone/>
            </a:pPr>
            <a:r>
              <a:rPr lang="en-US" sz="3600" b="1" i="0" u="none" strike="noStrike" cap="none" dirty="0">
                <a:solidFill>
                  <a:schemeClr val="lt1"/>
                </a:solidFill>
                <a:latin typeface="Rockwell"/>
                <a:ea typeface="Rockwell"/>
                <a:cs typeface="Rockwell"/>
                <a:sym typeface="Rockwell"/>
              </a:rPr>
              <a:t>E</a:t>
            </a:r>
            <a:r>
              <a:rPr lang="en-US" sz="3600" b="0" i="0" u="none" strike="noStrike" cap="none" dirty="0">
                <a:solidFill>
                  <a:schemeClr val="lt1"/>
                </a:solidFill>
                <a:latin typeface="Rockwell"/>
                <a:ea typeface="Rockwell"/>
                <a:cs typeface="Rockwell"/>
                <a:sym typeface="Rockwell"/>
              </a:rPr>
              <a:t> – Expand</a:t>
            </a:r>
          </a:p>
          <a:p>
            <a:pPr marL="0" marR="0" lvl="0" indent="0" algn="l" rtl="0">
              <a:lnSpc>
                <a:spcPct val="100000"/>
              </a:lnSpc>
              <a:spcBef>
                <a:spcPts val="0"/>
              </a:spcBef>
              <a:spcAft>
                <a:spcPts val="0"/>
              </a:spcAft>
              <a:buClr>
                <a:schemeClr val="lt1"/>
              </a:buClr>
              <a:buSzPct val="25000"/>
              <a:buFont typeface="Arial"/>
              <a:buNone/>
            </a:pPr>
            <a:endParaRPr sz="2800" b="0" i="0" u="none" dirty="0">
              <a:solidFill>
                <a:schemeClr val="lt1"/>
              </a:solidFill>
              <a:latin typeface="Rockwell"/>
              <a:ea typeface="Rockwell"/>
              <a:cs typeface="Rockwell"/>
              <a:sym typeface="Rockwell"/>
            </a:endParaRPr>
          </a:p>
          <a:p>
            <a:pPr marL="0" marR="0" lvl="0" indent="0" algn="l" rtl="0">
              <a:lnSpc>
                <a:spcPct val="100000"/>
              </a:lnSpc>
              <a:spcBef>
                <a:spcPts val="0"/>
              </a:spcBef>
              <a:spcAft>
                <a:spcPts val="0"/>
              </a:spcAft>
              <a:buClr>
                <a:schemeClr val="lt1"/>
              </a:buClr>
              <a:buSzPct val="25000"/>
              <a:buFont typeface="Arial"/>
              <a:buNone/>
            </a:pPr>
            <a:r>
              <a:rPr lang="en-US" sz="2800" b="1" i="0" u="none" dirty="0">
                <a:solidFill>
                  <a:schemeClr val="lt1"/>
                </a:solidFill>
                <a:latin typeface="Rockwell"/>
                <a:ea typeface="Rockwell"/>
                <a:cs typeface="Rockwell"/>
                <a:sym typeface="Rockwell"/>
              </a:rPr>
              <a:t>A</a:t>
            </a:r>
            <a:r>
              <a:rPr lang="en-US" sz="2800" b="0" i="0" u="none" dirty="0">
                <a:solidFill>
                  <a:schemeClr val="lt1"/>
                </a:solidFill>
                <a:latin typeface="Rockwell"/>
                <a:ea typeface="Rockwell"/>
                <a:cs typeface="Rockwell"/>
                <a:sym typeface="Rockwell"/>
              </a:rPr>
              <a:t> = Answer.    Directly answer the question by identifying your claim.</a:t>
            </a:r>
          </a:p>
          <a:p>
            <a:pPr marL="0" marR="0" lvl="0" indent="0" algn="l" rtl="0">
              <a:lnSpc>
                <a:spcPct val="100000"/>
              </a:lnSpc>
              <a:spcBef>
                <a:spcPts val="0"/>
              </a:spcBef>
              <a:spcAft>
                <a:spcPts val="0"/>
              </a:spcAft>
              <a:buClr>
                <a:schemeClr val="lt1"/>
              </a:buClr>
              <a:buSzPct val="25000"/>
              <a:buFont typeface="Arial"/>
              <a:buNone/>
            </a:pPr>
            <a:r>
              <a:rPr lang="en-US" sz="2800" b="1" i="0" u="none" dirty="0">
                <a:solidFill>
                  <a:schemeClr val="lt1"/>
                </a:solidFill>
                <a:latin typeface="Rockwell"/>
                <a:ea typeface="Rockwell"/>
                <a:cs typeface="Rockwell"/>
                <a:sym typeface="Rockwell"/>
              </a:rPr>
              <a:t>C</a:t>
            </a:r>
            <a:r>
              <a:rPr lang="en-US" sz="2800" b="0" i="0" u="none" dirty="0">
                <a:solidFill>
                  <a:schemeClr val="lt1"/>
                </a:solidFill>
                <a:latin typeface="Rockwell"/>
                <a:ea typeface="Rockwell"/>
                <a:cs typeface="Rockwell"/>
                <a:sym typeface="Rockwell"/>
              </a:rPr>
              <a:t> =  Cite.    </a:t>
            </a:r>
            <a:r>
              <a:rPr lang="en-US" sz="2800" b="0" i="0" u="none" dirty="0" smtClean="0">
                <a:solidFill>
                  <a:schemeClr val="lt1"/>
                </a:solidFill>
                <a:latin typeface="Rockwell"/>
                <a:ea typeface="Rockwell"/>
                <a:cs typeface="Rockwell"/>
                <a:sym typeface="Rockwell"/>
              </a:rPr>
              <a:t> </a:t>
            </a:r>
            <a:r>
              <a:rPr lang="en-US" sz="2800" b="0" i="0" u="none" dirty="0">
                <a:solidFill>
                  <a:schemeClr val="lt1"/>
                </a:solidFill>
                <a:latin typeface="Rockwell"/>
                <a:ea typeface="Rockwell"/>
                <a:cs typeface="Rockwell"/>
                <a:sym typeface="Rockwell"/>
              </a:rPr>
              <a:t>Briefly define/describe your claim.</a:t>
            </a:r>
          </a:p>
          <a:p>
            <a:pPr marL="0" marR="0" lvl="0" indent="0" algn="l" rtl="0">
              <a:lnSpc>
                <a:spcPct val="100000"/>
              </a:lnSpc>
              <a:spcBef>
                <a:spcPts val="0"/>
              </a:spcBef>
              <a:spcAft>
                <a:spcPts val="0"/>
              </a:spcAft>
              <a:buClr>
                <a:schemeClr val="lt1"/>
              </a:buClr>
              <a:buSzPct val="25000"/>
              <a:buFont typeface="Arial"/>
              <a:buNone/>
            </a:pPr>
            <a:r>
              <a:rPr lang="en-US" sz="2800" b="1" i="0" u="none" dirty="0">
                <a:solidFill>
                  <a:schemeClr val="lt1"/>
                </a:solidFill>
                <a:latin typeface="Rockwell"/>
                <a:ea typeface="Rockwell"/>
                <a:cs typeface="Rockwell"/>
                <a:sym typeface="Rockwell"/>
              </a:rPr>
              <a:t>E</a:t>
            </a:r>
            <a:r>
              <a:rPr lang="en-US" sz="2800" b="0" i="0" u="none" dirty="0">
                <a:solidFill>
                  <a:schemeClr val="lt1"/>
                </a:solidFill>
                <a:latin typeface="Rockwell"/>
                <a:ea typeface="Rockwell"/>
                <a:cs typeface="Rockwell"/>
                <a:sym typeface="Rockwell"/>
              </a:rPr>
              <a:t> = Expand.    Connect your claim through historical context. Explain how and/or why it connects to the prompt.</a:t>
            </a:r>
          </a:p>
        </p:txBody>
      </p:sp>
    </p:spTree>
    <p:extLst>
      <p:ext uri="{BB962C8B-B14F-4D97-AF65-F5344CB8AC3E}">
        <p14:creationId xmlns:p14="http://schemas.microsoft.com/office/powerpoint/2010/main" val="15181514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685801" y="203200"/>
            <a:ext cx="7765256" cy="901700"/>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spcAft>
                <a:spcPts val="0"/>
              </a:spcAft>
              <a:buClr>
                <a:schemeClr val="lt1"/>
              </a:buClr>
              <a:buSzPct val="25000"/>
              <a:buFont typeface="Bookman Old Style"/>
              <a:buNone/>
            </a:pPr>
            <a:r>
              <a:rPr lang="en-US" sz="3400" b="1" i="0" u="none" strike="noStrike" cap="none" dirty="0" smtClean="0">
                <a:solidFill>
                  <a:schemeClr val="lt1"/>
                </a:solidFill>
                <a:latin typeface="Bookman Old Style"/>
                <a:ea typeface="Bookman Old Style"/>
                <a:cs typeface="Bookman Old Style"/>
                <a:sym typeface="Bookman Old Style"/>
              </a:rPr>
              <a:t>SAQ-EXAMPLE</a:t>
            </a:r>
            <a:endParaRPr lang="en-US" sz="3400" b="1" i="0" u="none" strike="noStrike" cap="none" dirty="0">
              <a:solidFill>
                <a:schemeClr val="lt1"/>
              </a:solidFill>
              <a:latin typeface="Bookman Old Style"/>
              <a:ea typeface="Bookman Old Style"/>
              <a:cs typeface="Bookman Old Style"/>
              <a:sym typeface="Bookman Old Style"/>
            </a:endParaRPr>
          </a:p>
        </p:txBody>
      </p:sp>
      <p:sp>
        <p:nvSpPr>
          <p:cNvPr id="187" name="Shape 187"/>
          <p:cNvSpPr txBox="1">
            <a:spLocks noGrp="1"/>
          </p:cNvSpPr>
          <p:nvPr>
            <p:ph type="body" idx="1"/>
          </p:nvPr>
        </p:nvSpPr>
        <p:spPr>
          <a:xfrm>
            <a:off x="550069" y="1244600"/>
            <a:ext cx="8031956" cy="54610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US" sz="2000" b="0" i="0" u="none" dirty="0">
                <a:solidFill>
                  <a:schemeClr val="lt1"/>
                </a:solidFill>
                <a:latin typeface="Rockwell"/>
                <a:ea typeface="Rockwell"/>
                <a:cs typeface="Rockwell"/>
                <a:sym typeface="Rockwell"/>
              </a:rPr>
              <a:t>Prompt (i.e. Part A): Briefly explain ONE important political development of the sectional conflict over slavery during the 1850’s.</a:t>
            </a:r>
          </a:p>
          <a:p>
            <a:pPr marL="0" marR="0" lvl="0" indent="0" algn="l" rtl="0">
              <a:lnSpc>
                <a:spcPct val="90000"/>
              </a:lnSpc>
              <a:spcBef>
                <a:spcPts val="0"/>
              </a:spcBef>
              <a:spcAft>
                <a:spcPts val="0"/>
              </a:spcAft>
              <a:buClr>
                <a:schemeClr val="lt1"/>
              </a:buClr>
              <a:buSzPct val="25000"/>
              <a:buFont typeface="Arial"/>
              <a:buNone/>
            </a:pPr>
            <a:endParaRPr sz="1600" b="0" i="0" u="none" dirty="0">
              <a:solidFill>
                <a:schemeClr val="lt1"/>
              </a:solidFill>
              <a:latin typeface="Rockwell"/>
              <a:ea typeface="Rockwell"/>
              <a:cs typeface="Rockwell"/>
              <a:sym typeface="Rockwell"/>
            </a:endParaRPr>
          </a:p>
          <a:p>
            <a:pPr marL="0" marR="0" lvl="0" indent="0" algn="l" rtl="0">
              <a:lnSpc>
                <a:spcPct val="90000"/>
              </a:lnSpc>
              <a:spcBef>
                <a:spcPts val="0"/>
              </a:spcBef>
              <a:spcAft>
                <a:spcPts val="0"/>
              </a:spcAft>
              <a:buClr>
                <a:schemeClr val="lt1"/>
              </a:buClr>
              <a:buSzPct val="100000"/>
              <a:buFont typeface="Arial"/>
              <a:buChar char="•"/>
            </a:pPr>
            <a:r>
              <a:rPr lang="en-US" sz="2000" b="1" i="0" u="none" dirty="0">
                <a:solidFill>
                  <a:schemeClr val="lt1"/>
                </a:solidFill>
                <a:latin typeface="Rockwell"/>
                <a:ea typeface="Rockwell"/>
                <a:cs typeface="Rockwell"/>
                <a:sym typeface="Rockwell"/>
              </a:rPr>
              <a:t>ANSWER:  </a:t>
            </a:r>
            <a:r>
              <a:rPr lang="en-US" sz="2000" b="0" i="0" u="none" dirty="0">
                <a:solidFill>
                  <a:schemeClr val="lt1"/>
                </a:solidFill>
                <a:latin typeface="Rockwell"/>
                <a:ea typeface="Rockwell"/>
                <a:cs typeface="Rockwell"/>
                <a:sym typeface="Rockwell"/>
              </a:rPr>
              <a:t>The Kansas Nebraska Act in 1854 was another attempt to settle the sectional conflict over slavery during the 1850’s. </a:t>
            </a:r>
          </a:p>
          <a:p>
            <a:pPr marL="0" marR="0" lvl="0" indent="0" algn="l" rtl="0">
              <a:lnSpc>
                <a:spcPct val="90000"/>
              </a:lnSpc>
              <a:spcBef>
                <a:spcPts val="0"/>
              </a:spcBef>
              <a:spcAft>
                <a:spcPts val="0"/>
              </a:spcAft>
              <a:buClr>
                <a:schemeClr val="lt1"/>
              </a:buClr>
              <a:buSzPct val="100000"/>
              <a:buFont typeface="Arial"/>
              <a:buNone/>
            </a:pPr>
            <a:endParaRPr sz="1600" b="0" i="0" u="none" dirty="0">
              <a:solidFill>
                <a:schemeClr val="lt1"/>
              </a:solidFill>
              <a:latin typeface="Rockwell"/>
              <a:ea typeface="Rockwell"/>
              <a:cs typeface="Rockwell"/>
              <a:sym typeface="Rockwell"/>
            </a:endParaRPr>
          </a:p>
          <a:p>
            <a:pPr marL="0" marR="0" lvl="0" indent="0" algn="l" rtl="0">
              <a:lnSpc>
                <a:spcPct val="90000"/>
              </a:lnSpc>
              <a:spcBef>
                <a:spcPts val="0"/>
              </a:spcBef>
              <a:spcAft>
                <a:spcPts val="0"/>
              </a:spcAft>
              <a:buClr>
                <a:schemeClr val="lt1"/>
              </a:buClr>
              <a:buSzPct val="100000"/>
              <a:buFont typeface="Arial"/>
              <a:buChar char="•"/>
            </a:pPr>
            <a:r>
              <a:rPr lang="en-US" sz="2000" b="1" i="0" u="none" dirty="0">
                <a:solidFill>
                  <a:schemeClr val="lt1"/>
                </a:solidFill>
                <a:latin typeface="Rockwell"/>
                <a:ea typeface="Rockwell"/>
                <a:cs typeface="Rockwell"/>
                <a:sym typeface="Rockwell"/>
              </a:rPr>
              <a:t>CITE:  </a:t>
            </a:r>
            <a:r>
              <a:rPr lang="en-US" sz="2000" b="0" i="0" u="none" dirty="0">
                <a:solidFill>
                  <a:schemeClr val="lt1"/>
                </a:solidFill>
                <a:latin typeface="Rockwell"/>
                <a:ea typeface="Rockwell"/>
                <a:cs typeface="Rockwell"/>
                <a:sym typeface="Rockwell"/>
              </a:rPr>
              <a:t>The act split the Nebraska Territory into two new territories, Nebraska and Kansas, and allowed each territory to determine free state or slave state through popular sovereignty.</a:t>
            </a:r>
          </a:p>
          <a:p>
            <a:pPr marL="0" marR="0" lvl="0" indent="0" algn="l" rtl="0">
              <a:lnSpc>
                <a:spcPct val="90000"/>
              </a:lnSpc>
              <a:spcBef>
                <a:spcPts val="0"/>
              </a:spcBef>
              <a:spcAft>
                <a:spcPts val="0"/>
              </a:spcAft>
              <a:buClr>
                <a:schemeClr val="lt1"/>
              </a:buClr>
              <a:buSzPct val="100000"/>
              <a:buFont typeface="Arial"/>
              <a:buNone/>
            </a:pPr>
            <a:endParaRPr sz="1600" b="0" i="0" u="none" dirty="0">
              <a:solidFill>
                <a:schemeClr val="lt1"/>
              </a:solidFill>
              <a:latin typeface="Rockwell"/>
              <a:ea typeface="Rockwell"/>
              <a:cs typeface="Rockwell"/>
              <a:sym typeface="Rockwell"/>
            </a:endParaRPr>
          </a:p>
          <a:p>
            <a:pPr marL="0" marR="0" lvl="0" indent="0" algn="l" rtl="0">
              <a:lnSpc>
                <a:spcPct val="90000"/>
              </a:lnSpc>
              <a:spcBef>
                <a:spcPts val="0"/>
              </a:spcBef>
              <a:spcAft>
                <a:spcPts val="0"/>
              </a:spcAft>
              <a:buClr>
                <a:schemeClr val="lt1"/>
              </a:buClr>
              <a:buSzPct val="100000"/>
              <a:buFont typeface="Arial"/>
              <a:buChar char="•"/>
            </a:pPr>
            <a:r>
              <a:rPr lang="en-US" sz="2000" b="1" i="0" u="none" dirty="0">
                <a:solidFill>
                  <a:schemeClr val="lt1"/>
                </a:solidFill>
                <a:latin typeface="Rockwell"/>
                <a:ea typeface="Rockwell"/>
                <a:cs typeface="Rockwell"/>
                <a:sym typeface="Rockwell"/>
              </a:rPr>
              <a:t>EXPAND:  </a:t>
            </a:r>
            <a:r>
              <a:rPr lang="en-US" sz="2000" b="0" i="0" u="none" dirty="0">
                <a:solidFill>
                  <a:schemeClr val="lt1"/>
                </a:solidFill>
                <a:latin typeface="Rockwell"/>
                <a:ea typeface="Rockwell"/>
                <a:cs typeface="Rockwell"/>
                <a:sym typeface="Rockwell"/>
              </a:rPr>
              <a:t>Although the Kansas Nebraska Act attempted to settle the conflict over slavery through a more democratic means, it consequently allowed slavery to expand beyond the Missouri Compromise line of 36’30 and was considered a political victory for “slave power.”</a:t>
            </a:r>
          </a:p>
        </p:txBody>
      </p:sp>
    </p:spTree>
    <p:extLst>
      <p:ext uri="{BB962C8B-B14F-4D97-AF65-F5344CB8AC3E}">
        <p14:creationId xmlns:p14="http://schemas.microsoft.com/office/powerpoint/2010/main" val="428593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solidFill>
                  <a:srgbClr val="FFFFFF"/>
                </a:solidFill>
                <a:latin typeface="Rockwell"/>
                <a:cs typeface="Rockwell"/>
              </a:rPr>
              <a:t>Evaluate the causes of the downfall of the Federalist Party, accounting for financial and political factors. (1</a:t>
            </a:r>
            <a:r>
              <a:rPr lang="en-US" baseline="30000" dirty="0" smtClean="0">
                <a:solidFill>
                  <a:srgbClr val="FFFFFF"/>
                </a:solidFill>
                <a:latin typeface="Rockwell"/>
                <a:cs typeface="Rockwell"/>
              </a:rPr>
              <a:t>st</a:t>
            </a:r>
            <a:r>
              <a:rPr lang="en-US" dirty="0" smtClean="0">
                <a:solidFill>
                  <a:srgbClr val="FFFFFF"/>
                </a:solidFill>
                <a:latin typeface="Rockwell"/>
                <a:cs typeface="Rockwell"/>
              </a:rPr>
              <a:t> Hour)</a:t>
            </a:r>
          </a:p>
          <a:p>
            <a:r>
              <a:rPr lang="en-US" dirty="0">
                <a:solidFill>
                  <a:srgbClr val="FFFFFF"/>
                </a:solidFill>
                <a:latin typeface="Rockwell"/>
                <a:ea typeface="ＭＳ 明朝"/>
                <a:cs typeface="Rockwell"/>
              </a:rPr>
              <a:t>How did </a:t>
            </a:r>
            <a:r>
              <a:rPr lang="en-US" i="1" dirty="0">
                <a:solidFill>
                  <a:srgbClr val="FFFFFF"/>
                </a:solidFill>
                <a:latin typeface="Rockwell"/>
                <a:ea typeface="ＭＳ 明朝"/>
                <a:cs typeface="Rockwell"/>
              </a:rPr>
              <a:t>differing interpretations</a:t>
            </a:r>
            <a:r>
              <a:rPr lang="en-US" dirty="0">
                <a:solidFill>
                  <a:srgbClr val="FFFFFF"/>
                </a:solidFill>
                <a:latin typeface="Rockwell"/>
                <a:ea typeface="ＭＳ 明朝"/>
                <a:cs typeface="Rockwell"/>
              </a:rPr>
              <a:t> of the Constitution lead to conflict over the Alien and Sedition Acts?</a:t>
            </a:r>
            <a:r>
              <a:rPr lang="en-US" dirty="0">
                <a:solidFill>
                  <a:srgbClr val="FFFFFF"/>
                </a:solidFill>
                <a:latin typeface="Rockwell"/>
                <a:cs typeface="Rockwell"/>
              </a:rPr>
              <a:t> </a:t>
            </a:r>
            <a:r>
              <a:rPr lang="en-US" dirty="0" smtClean="0">
                <a:solidFill>
                  <a:srgbClr val="FFFFFF"/>
                </a:solidFill>
                <a:latin typeface="Rockwell"/>
                <a:cs typeface="Rockwell"/>
              </a:rPr>
              <a:t>(2</a:t>
            </a:r>
            <a:r>
              <a:rPr lang="en-US" baseline="30000" dirty="0" smtClean="0">
                <a:solidFill>
                  <a:srgbClr val="FFFFFF"/>
                </a:solidFill>
                <a:latin typeface="Rockwell"/>
                <a:cs typeface="Rockwell"/>
              </a:rPr>
              <a:t>nd</a:t>
            </a:r>
            <a:r>
              <a:rPr lang="en-US" dirty="0" smtClean="0">
                <a:solidFill>
                  <a:srgbClr val="FFFFFF"/>
                </a:solidFill>
                <a:latin typeface="Rockwell"/>
                <a:cs typeface="Rockwell"/>
              </a:rPr>
              <a:t> Hour)</a:t>
            </a:r>
            <a:endParaRPr lang="en-US" dirty="0">
              <a:solidFill>
                <a:srgbClr val="FFFFFF"/>
              </a:solidFill>
              <a:latin typeface="Rockwell"/>
              <a:cs typeface="Rockwell"/>
            </a:endParaRPr>
          </a:p>
        </p:txBody>
      </p:sp>
    </p:spTree>
    <p:extLst>
      <p:ext uri="{BB962C8B-B14F-4D97-AF65-F5344CB8AC3E}">
        <p14:creationId xmlns:p14="http://schemas.microsoft.com/office/powerpoint/2010/main" val="19921613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3.2.III: New forms of national culture and political institutions developed in the US alongside continued regional variations and differences over economic, political, social, and foreign policy issues.</a:t>
            </a:r>
          </a:p>
          <a:p>
            <a:pPr lvl="1"/>
            <a:r>
              <a:rPr lang="en-US" dirty="0" smtClean="0"/>
              <a:t>3.2.III.B: Political leaders in the 1790s took a variety of positions on issues such as the relationship between the national government and the states, economic policy, foreign policy, and the balance between liberty and order. This led to the formation of </a:t>
            </a:r>
            <a:r>
              <a:rPr lang="en-US" smtClean="0"/>
              <a:t>political parties.</a:t>
            </a:r>
            <a:endParaRPr lang="en-US" dirty="0"/>
          </a:p>
        </p:txBody>
      </p:sp>
    </p:spTree>
    <p:extLst>
      <p:ext uri="{BB962C8B-B14F-4D97-AF65-F5344CB8AC3E}">
        <p14:creationId xmlns:p14="http://schemas.microsoft.com/office/powerpoint/2010/main" val="18779900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ontent Placeholder 4"/>
          <p:cNvGraphicFramePr>
            <a:graphicFrameLocks/>
          </p:cNvGraphicFramePr>
          <p:nvPr>
            <p:extLst>
              <p:ext uri="{D42A27DB-BD31-4B8C-83A1-F6EECF244321}">
                <p14:modId xmlns:p14="http://schemas.microsoft.com/office/powerpoint/2010/main" val="581999881"/>
              </p:ext>
            </p:extLst>
          </p:nvPr>
        </p:nvGraphicFramePr>
        <p:xfrm>
          <a:off x="457200" y="274638"/>
          <a:ext cx="8229599" cy="5867400"/>
        </p:xfrm>
        <a:graphic>
          <a:graphicData uri="http://schemas.openxmlformats.org/drawingml/2006/table">
            <a:tbl>
              <a:tblPr firstRow="1" bandRow="1">
                <a:solidFill>
                  <a:srgbClr val="FF0000"/>
                </a:solidFill>
                <a:tableStyleId>{5C22544A-7EE6-4342-B048-85BDC9FD1C3A}</a:tableStyleId>
              </a:tblPr>
              <a:tblGrid>
                <a:gridCol w="1828800">
                  <a:extLst>
                    <a:ext uri="{9D8B030D-6E8A-4147-A177-3AD203B41FA5}">
                      <a16:colId xmlns:a16="http://schemas.microsoft.com/office/drawing/2014/main" xmlns="" val="20000"/>
                    </a:ext>
                  </a:extLst>
                </a:gridCol>
                <a:gridCol w="3124200">
                  <a:extLst>
                    <a:ext uri="{9D8B030D-6E8A-4147-A177-3AD203B41FA5}">
                      <a16:colId xmlns:a16="http://schemas.microsoft.com/office/drawing/2014/main" xmlns="" val="20001"/>
                    </a:ext>
                  </a:extLst>
                </a:gridCol>
                <a:gridCol w="3276599">
                  <a:extLst>
                    <a:ext uri="{9D8B030D-6E8A-4147-A177-3AD203B41FA5}">
                      <a16:colId xmlns:a16="http://schemas.microsoft.com/office/drawing/2014/main" xmlns="" val="20002"/>
                    </a:ext>
                  </a:extLst>
                </a:gridCol>
              </a:tblGrid>
              <a:tr h="483704">
                <a:tc gridSpan="3">
                  <a:txBody>
                    <a:bodyPr/>
                    <a:lstStyle/>
                    <a:p>
                      <a:pPr marL="0" marR="0">
                        <a:lnSpc>
                          <a:spcPts val="600"/>
                        </a:lnSpc>
                        <a:spcBef>
                          <a:spcPts val="0"/>
                        </a:spcBef>
                        <a:spcAft>
                          <a:spcPts val="0"/>
                        </a:spcAft>
                      </a:pPr>
                      <a:endParaRPr lang="en-US" sz="2500" dirty="0">
                        <a:latin typeface="Britannic Bold" pitchFamily="34" charset="0"/>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500" dirty="0">
                          <a:latin typeface="Britannic Bold" pitchFamily="34" charset="0"/>
                          <a:ea typeface="Times New Roman"/>
                          <a:cs typeface="Times New Roman"/>
                        </a:rPr>
                        <a:t>First Political Parties</a:t>
                      </a:r>
                    </a:p>
                  </a:txBody>
                  <a:tcPr marL="76200" marR="76200" marT="0" marB="0">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55983">
                <a:tc>
                  <a:txBody>
                    <a:bodyPr/>
                    <a:lstStyle/>
                    <a:p>
                      <a:pPr marL="0" marR="0">
                        <a:lnSpc>
                          <a:spcPts val="600"/>
                        </a:lnSpc>
                        <a:spcBef>
                          <a:spcPts val="0"/>
                        </a:spcBef>
                        <a:spcAft>
                          <a:spcPts val="0"/>
                        </a:spcAft>
                      </a:pPr>
                      <a:endParaRPr lang="en-US" sz="2500" dirty="0">
                        <a:latin typeface="Britannic Bold" pitchFamily="34" charset="0"/>
                        <a:ea typeface="Times New Roman"/>
                        <a:cs typeface="Times New Roman"/>
                      </a:endParaRPr>
                    </a:p>
                  </a:txBody>
                  <a:tcPr marL="76200" marR="76200" marT="0" marB="0">
                    <a:solidFill>
                      <a:srgbClr val="99CCFF"/>
                    </a:solidFill>
                  </a:tcPr>
                </a:tc>
                <a:tc>
                  <a:txBody>
                    <a:bodyPr/>
                    <a:lstStyle/>
                    <a:p>
                      <a:pPr marL="0" marR="0">
                        <a:lnSpc>
                          <a:spcPts val="600"/>
                        </a:lnSpc>
                        <a:spcBef>
                          <a:spcPts val="0"/>
                        </a:spcBef>
                        <a:spcAft>
                          <a:spcPts val="0"/>
                        </a:spcAft>
                      </a:pPr>
                      <a:endParaRPr lang="en-US" sz="2500" dirty="0">
                        <a:latin typeface="Britannic Bold" pitchFamily="34" charset="0"/>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500" dirty="0">
                          <a:latin typeface="Britannic Bold" pitchFamily="34" charset="0"/>
                          <a:ea typeface="Times New Roman"/>
                          <a:cs typeface="Times New Roman"/>
                        </a:rPr>
                        <a:t>Federalists</a:t>
                      </a:r>
                    </a:p>
                  </a:txBody>
                  <a:tcPr marL="76200" marR="76200" marT="0" marB="0">
                    <a:solidFill>
                      <a:srgbClr val="99CCFF"/>
                    </a:solidFill>
                  </a:tcPr>
                </a:tc>
                <a:tc>
                  <a:txBody>
                    <a:bodyPr/>
                    <a:lstStyle/>
                    <a:p>
                      <a:pPr marL="0" marR="0">
                        <a:lnSpc>
                          <a:spcPts val="600"/>
                        </a:lnSpc>
                        <a:spcBef>
                          <a:spcPts val="0"/>
                        </a:spcBef>
                        <a:spcAft>
                          <a:spcPts val="0"/>
                        </a:spcAft>
                      </a:pPr>
                      <a:endParaRPr lang="en-US" sz="2500" dirty="0">
                        <a:latin typeface="Britannic Bold" pitchFamily="34" charset="0"/>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500" dirty="0">
                          <a:latin typeface="Britannic Bold" pitchFamily="34" charset="0"/>
                          <a:ea typeface="Times New Roman"/>
                          <a:cs typeface="Times New Roman"/>
                        </a:rPr>
                        <a:t>Democratic-Republicans</a:t>
                      </a:r>
                    </a:p>
                  </a:txBody>
                  <a:tcPr marL="76200" marR="76200" marT="0" marB="0">
                    <a:solidFill>
                      <a:srgbClr val="99CCFF"/>
                    </a:solidFill>
                  </a:tcPr>
                </a:tc>
                <a:extLst>
                  <a:ext uri="{0D108BD9-81ED-4DB2-BD59-A6C34878D82A}">
                    <a16:rowId xmlns:a16="http://schemas.microsoft.com/office/drawing/2014/main" xmlns="" val="10001"/>
                  </a:ext>
                </a:extLst>
              </a:tr>
              <a:tr h="934278">
                <a:tc>
                  <a:txBody>
                    <a:bodyPr/>
                    <a:lstStyle/>
                    <a:p>
                      <a:pPr marL="0" marR="0">
                        <a:lnSpc>
                          <a:spcPts val="600"/>
                        </a:lnSpc>
                        <a:spcBef>
                          <a:spcPts val="0"/>
                        </a:spcBef>
                        <a:spcAft>
                          <a:spcPts val="0"/>
                        </a:spcAft>
                      </a:pPr>
                      <a:endParaRPr lang="en-US" sz="2500" dirty="0">
                        <a:latin typeface="Britannic Bold" pitchFamily="34" charset="0"/>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500" dirty="0">
                          <a:latin typeface="Britannic Bold" pitchFamily="34" charset="0"/>
                          <a:ea typeface="Times New Roman"/>
                          <a:cs typeface="Times New Roman"/>
                        </a:rPr>
                        <a:t>Leaders</a:t>
                      </a:r>
                    </a:p>
                  </a:txBody>
                  <a:tcPr marL="76200" marR="76200" marT="0" marB="0">
                    <a:solidFill>
                      <a:srgbClr val="99CCFF"/>
                    </a:solidFill>
                  </a:tcPr>
                </a:tc>
                <a:tc>
                  <a:txBody>
                    <a:bodyPr/>
                    <a:lstStyle/>
                    <a:p>
                      <a:pPr marL="0" marR="0">
                        <a:lnSpc>
                          <a:spcPts val="600"/>
                        </a:lnSpc>
                        <a:spcBef>
                          <a:spcPts val="0"/>
                        </a:spcBef>
                        <a:spcAft>
                          <a:spcPts val="0"/>
                        </a:spcAft>
                      </a:pPr>
                      <a:endParaRPr lang="en-US" sz="2500" dirty="0">
                        <a:latin typeface="Britannic Bold" pitchFamily="34" charset="0"/>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500" dirty="0">
                          <a:latin typeface="Britannic Bold" pitchFamily="34" charset="0"/>
                          <a:ea typeface="Times New Roman"/>
                          <a:cs typeface="Times New Roman"/>
                        </a:rPr>
                        <a:t>John Adams and Alexander Hamilton</a:t>
                      </a:r>
                    </a:p>
                  </a:txBody>
                  <a:tcPr marL="76200" marR="76200" marT="0" marB="0">
                    <a:solidFill>
                      <a:srgbClr val="99CCFF"/>
                    </a:solidFill>
                  </a:tcPr>
                </a:tc>
                <a:tc>
                  <a:txBody>
                    <a:bodyPr/>
                    <a:lstStyle/>
                    <a:p>
                      <a:pPr marL="0" marR="0">
                        <a:lnSpc>
                          <a:spcPts val="600"/>
                        </a:lnSpc>
                        <a:spcBef>
                          <a:spcPts val="0"/>
                        </a:spcBef>
                        <a:spcAft>
                          <a:spcPts val="0"/>
                        </a:spcAft>
                      </a:pPr>
                      <a:endParaRPr lang="en-US" sz="2500" dirty="0">
                        <a:latin typeface="Britannic Bold" pitchFamily="34" charset="0"/>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500" dirty="0">
                          <a:latin typeface="Britannic Bold" pitchFamily="34" charset="0"/>
                          <a:ea typeface="Times New Roman"/>
                          <a:cs typeface="Times New Roman"/>
                        </a:rPr>
                        <a:t>Thomas Jefferson</a:t>
                      </a:r>
                    </a:p>
                  </a:txBody>
                  <a:tcPr marL="76200" marR="76200" marT="0" marB="0">
                    <a:solidFill>
                      <a:srgbClr val="99CCFF"/>
                    </a:solidFill>
                  </a:tcPr>
                </a:tc>
                <a:extLst>
                  <a:ext uri="{0D108BD9-81ED-4DB2-BD59-A6C34878D82A}">
                    <a16:rowId xmlns:a16="http://schemas.microsoft.com/office/drawing/2014/main" xmlns="" val="10002"/>
                  </a:ext>
                </a:extLst>
              </a:tr>
              <a:tr h="934278">
                <a:tc>
                  <a:txBody>
                    <a:bodyPr/>
                    <a:lstStyle/>
                    <a:p>
                      <a:pPr marL="0" marR="0">
                        <a:lnSpc>
                          <a:spcPts val="600"/>
                        </a:lnSpc>
                        <a:spcBef>
                          <a:spcPts val="0"/>
                        </a:spcBef>
                        <a:spcAft>
                          <a:spcPts val="0"/>
                        </a:spcAft>
                      </a:pPr>
                      <a:endParaRPr lang="en-US" sz="2500" dirty="0">
                        <a:latin typeface="Britannic Bold" pitchFamily="34" charset="0"/>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500" dirty="0" smtClean="0">
                          <a:latin typeface="Britannic Bold" pitchFamily="34" charset="0"/>
                          <a:ea typeface="Times New Roman"/>
                          <a:cs typeface="Times New Roman"/>
                        </a:rPr>
                        <a:t>National </a:t>
                      </a:r>
                      <a:r>
                        <a:rPr lang="en-US" sz="2500" dirty="0" err="1" smtClean="0">
                          <a:latin typeface="Britannic Bold" pitchFamily="34" charset="0"/>
                          <a:ea typeface="Times New Roman"/>
                          <a:cs typeface="Times New Roman"/>
                        </a:rPr>
                        <a:t>Govt</a:t>
                      </a:r>
                      <a:endParaRPr lang="en-US" sz="2500" dirty="0">
                        <a:latin typeface="Britannic Bold" pitchFamily="34" charset="0"/>
                        <a:ea typeface="Times New Roman"/>
                        <a:cs typeface="Times New Roman"/>
                      </a:endParaRPr>
                    </a:p>
                  </a:txBody>
                  <a:tcPr marL="76200" marR="76200" marT="0" marB="0">
                    <a:solidFill>
                      <a:srgbClr val="99CCFF"/>
                    </a:solidFill>
                  </a:tcPr>
                </a:tc>
                <a:tc>
                  <a:txBody>
                    <a:bodyPr/>
                    <a:lstStyle/>
                    <a:p>
                      <a:pPr marL="0" marR="0">
                        <a:lnSpc>
                          <a:spcPts val="600"/>
                        </a:lnSpc>
                        <a:spcBef>
                          <a:spcPts val="0"/>
                        </a:spcBef>
                        <a:spcAft>
                          <a:spcPts val="0"/>
                        </a:spcAft>
                      </a:pPr>
                      <a:endParaRPr lang="en-US" sz="2500" dirty="0">
                        <a:latin typeface="Britannic Bold" pitchFamily="34" charset="0"/>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500" dirty="0" smtClean="0">
                          <a:latin typeface="Britannic Bold" pitchFamily="34" charset="0"/>
                          <a:ea typeface="Times New Roman"/>
                          <a:cs typeface="Times New Roman"/>
                        </a:rPr>
                        <a:t>Believed </a:t>
                      </a:r>
                      <a:r>
                        <a:rPr lang="en-US" sz="2500" dirty="0">
                          <a:latin typeface="Britannic Bold" pitchFamily="34" charset="0"/>
                          <a:ea typeface="Times New Roman"/>
                          <a:cs typeface="Times New Roman"/>
                        </a:rPr>
                        <a:t>in a strong national government </a:t>
                      </a:r>
                    </a:p>
                  </a:txBody>
                  <a:tcPr marL="76200" marR="76200" marT="0" marB="0">
                    <a:solidFill>
                      <a:srgbClr val="99CCFF"/>
                    </a:solidFill>
                  </a:tcPr>
                </a:tc>
                <a:tc>
                  <a:txBody>
                    <a:bodyPr/>
                    <a:lstStyle/>
                    <a:p>
                      <a:pPr marL="0" marR="0">
                        <a:lnSpc>
                          <a:spcPts val="600"/>
                        </a:lnSpc>
                        <a:spcBef>
                          <a:spcPts val="0"/>
                        </a:spcBef>
                        <a:spcAft>
                          <a:spcPts val="0"/>
                        </a:spcAft>
                      </a:pPr>
                      <a:endParaRPr lang="en-US" sz="2500" dirty="0">
                        <a:latin typeface="Britannic Bold" pitchFamily="34" charset="0"/>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500" dirty="0" smtClean="0">
                          <a:latin typeface="Britannic Bold" pitchFamily="34" charset="0"/>
                          <a:ea typeface="Times New Roman"/>
                          <a:cs typeface="Times New Roman"/>
                        </a:rPr>
                        <a:t>Believed </a:t>
                      </a:r>
                      <a:r>
                        <a:rPr lang="en-US" sz="2500" dirty="0">
                          <a:latin typeface="Britannic Bold" pitchFamily="34" charset="0"/>
                          <a:ea typeface="Times New Roman"/>
                          <a:cs typeface="Times New Roman"/>
                        </a:rPr>
                        <a:t>in a weak national government</a:t>
                      </a:r>
                    </a:p>
                  </a:txBody>
                  <a:tcPr marL="76200" marR="76200" marT="0" marB="0">
                    <a:solidFill>
                      <a:srgbClr val="99CCFF"/>
                    </a:solidFill>
                  </a:tcPr>
                </a:tc>
                <a:extLst>
                  <a:ext uri="{0D108BD9-81ED-4DB2-BD59-A6C34878D82A}">
                    <a16:rowId xmlns:a16="http://schemas.microsoft.com/office/drawing/2014/main" xmlns="" val="10003"/>
                  </a:ext>
                </a:extLst>
              </a:tr>
              <a:tr h="655983">
                <a:tc>
                  <a:txBody>
                    <a:bodyPr/>
                    <a:lstStyle/>
                    <a:p>
                      <a:pPr marL="0" marR="0">
                        <a:lnSpc>
                          <a:spcPts val="600"/>
                        </a:lnSpc>
                        <a:spcBef>
                          <a:spcPts val="0"/>
                        </a:spcBef>
                        <a:spcAft>
                          <a:spcPts val="0"/>
                        </a:spcAft>
                      </a:pPr>
                      <a:endParaRPr lang="en-US" sz="2500" dirty="0">
                        <a:latin typeface="Britannic Bold" pitchFamily="34" charset="0"/>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500" dirty="0" smtClean="0">
                          <a:latin typeface="Britannic Bold" pitchFamily="34" charset="0"/>
                          <a:ea typeface="Times New Roman"/>
                          <a:cs typeface="Times New Roman"/>
                        </a:rPr>
                        <a:t>Economy</a:t>
                      </a:r>
                      <a:endParaRPr lang="en-US" sz="2500" dirty="0">
                        <a:latin typeface="Britannic Bold" pitchFamily="34" charset="0"/>
                        <a:ea typeface="Times New Roman"/>
                        <a:cs typeface="Times New Roman"/>
                      </a:endParaRPr>
                    </a:p>
                  </a:txBody>
                  <a:tcPr marL="76200" marR="76200" marT="0" marB="0">
                    <a:solidFill>
                      <a:srgbClr val="99CCFF"/>
                    </a:solidFill>
                  </a:tcPr>
                </a:tc>
                <a:tc>
                  <a:txBody>
                    <a:bodyPr/>
                    <a:lstStyle/>
                    <a:p>
                      <a:pPr marL="0" marR="0">
                        <a:lnSpc>
                          <a:spcPts val="600"/>
                        </a:lnSpc>
                        <a:spcBef>
                          <a:spcPts val="0"/>
                        </a:spcBef>
                        <a:spcAft>
                          <a:spcPts val="0"/>
                        </a:spcAft>
                      </a:pPr>
                      <a:endParaRPr lang="en-US" sz="2500" dirty="0">
                        <a:latin typeface="Britannic Bold" pitchFamily="34" charset="0"/>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500" dirty="0" smtClean="0">
                          <a:latin typeface="Britannic Bold" pitchFamily="34" charset="0"/>
                          <a:ea typeface="Times New Roman"/>
                          <a:cs typeface="Times New Roman"/>
                        </a:rPr>
                        <a:t>Industrial </a:t>
                      </a:r>
                      <a:r>
                        <a:rPr lang="en-US" sz="2500" dirty="0">
                          <a:latin typeface="Britannic Bold" pitchFamily="34" charset="0"/>
                          <a:ea typeface="Times New Roman"/>
                          <a:cs typeface="Times New Roman"/>
                        </a:rPr>
                        <a:t>economy</a:t>
                      </a:r>
                    </a:p>
                  </a:txBody>
                  <a:tcPr marL="76200" marR="76200" marT="0" marB="0">
                    <a:solidFill>
                      <a:srgbClr val="99CCFF"/>
                    </a:solidFill>
                  </a:tcPr>
                </a:tc>
                <a:tc>
                  <a:txBody>
                    <a:bodyPr/>
                    <a:lstStyle/>
                    <a:p>
                      <a:pPr marL="0" marR="0">
                        <a:lnSpc>
                          <a:spcPts val="600"/>
                        </a:lnSpc>
                        <a:spcBef>
                          <a:spcPts val="0"/>
                        </a:spcBef>
                        <a:spcAft>
                          <a:spcPts val="0"/>
                        </a:spcAft>
                      </a:pPr>
                      <a:endParaRPr lang="en-US" sz="2500" dirty="0">
                        <a:latin typeface="Britannic Bold" pitchFamily="34" charset="0"/>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500" dirty="0" smtClean="0">
                          <a:latin typeface="Britannic Bold" pitchFamily="34" charset="0"/>
                          <a:ea typeface="Times New Roman"/>
                          <a:cs typeface="Times New Roman"/>
                        </a:rPr>
                        <a:t>Agricultural </a:t>
                      </a:r>
                      <a:r>
                        <a:rPr lang="en-US" sz="2500" dirty="0">
                          <a:latin typeface="Britannic Bold" pitchFamily="34" charset="0"/>
                          <a:ea typeface="Times New Roman"/>
                          <a:cs typeface="Times New Roman"/>
                        </a:rPr>
                        <a:t>economy</a:t>
                      </a:r>
                    </a:p>
                  </a:txBody>
                  <a:tcPr marL="76200" marR="76200" marT="0" marB="0">
                    <a:solidFill>
                      <a:srgbClr val="99CCFF"/>
                    </a:solidFill>
                  </a:tcPr>
                </a:tc>
                <a:extLst>
                  <a:ext uri="{0D108BD9-81ED-4DB2-BD59-A6C34878D82A}">
                    <a16:rowId xmlns:a16="http://schemas.microsoft.com/office/drawing/2014/main" xmlns="" val="10004"/>
                  </a:ext>
                </a:extLst>
              </a:tr>
              <a:tr h="1212574">
                <a:tc>
                  <a:txBody>
                    <a:bodyPr/>
                    <a:lstStyle/>
                    <a:p>
                      <a:pPr marL="0" marR="0">
                        <a:lnSpc>
                          <a:spcPts val="600"/>
                        </a:lnSpc>
                        <a:spcBef>
                          <a:spcPts val="0"/>
                        </a:spcBef>
                        <a:spcAft>
                          <a:spcPts val="0"/>
                        </a:spcAft>
                      </a:pPr>
                      <a:endParaRPr lang="en-US" sz="2500">
                        <a:latin typeface="Britannic Bold" pitchFamily="34" charset="0"/>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500">
                          <a:latin typeface="Britannic Bold" pitchFamily="34" charset="0"/>
                          <a:ea typeface="Times New Roman"/>
                          <a:cs typeface="Times New Roman"/>
                        </a:rPr>
                        <a:t>Supporters </a:t>
                      </a:r>
                    </a:p>
                  </a:txBody>
                  <a:tcPr marL="76200" marR="76200" marT="0" marB="0">
                    <a:solidFill>
                      <a:srgbClr val="99CCFF"/>
                    </a:solidFill>
                  </a:tcPr>
                </a:tc>
                <a:tc>
                  <a:txBody>
                    <a:bodyPr/>
                    <a:lstStyle/>
                    <a:p>
                      <a:pPr marL="0" marR="0">
                        <a:lnSpc>
                          <a:spcPts val="600"/>
                        </a:lnSpc>
                        <a:spcBef>
                          <a:spcPts val="0"/>
                        </a:spcBef>
                        <a:spcAft>
                          <a:spcPts val="0"/>
                        </a:spcAft>
                      </a:pPr>
                      <a:endParaRPr lang="en-US" sz="2500" dirty="0">
                        <a:latin typeface="Britannic Bold" pitchFamily="34" charset="0"/>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500" dirty="0" smtClean="0">
                          <a:latin typeface="Britannic Bold" pitchFamily="34" charset="0"/>
                          <a:ea typeface="Times New Roman"/>
                          <a:cs typeface="Times New Roman"/>
                        </a:rPr>
                        <a:t>Bankers </a:t>
                      </a:r>
                      <a:r>
                        <a:rPr lang="en-US" sz="2500" dirty="0">
                          <a:latin typeface="Britannic Bold" pitchFamily="34" charset="0"/>
                          <a:ea typeface="Times New Roman"/>
                          <a:cs typeface="Times New Roman"/>
                        </a:rPr>
                        <a:t>and business interests in the Northeast.</a:t>
                      </a:r>
                    </a:p>
                  </a:txBody>
                  <a:tcPr marL="76200" marR="76200" marT="0" marB="0">
                    <a:solidFill>
                      <a:srgbClr val="99CCFF"/>
                    </a:solidFill>
                  </a:tcPr>
                </a:tc>
                <a:tc>
                  <a:txBody>
                    <a:bodyPr/>
                    <a:lstStyle/>
                    <a:p>
                      <a:pPr marL="0" marR="0">
                        <a:lnSpc>
                          <a:spcPts val="600"/>
                        </a:lnSpc>
                        <a:spcBef>
                          <a:spcPts val="0"/>
                        </a:spcBef>
                        <a:spcAft>
                          <a:spcPts val="0"/>
                        </a:spcAft>
                      </a:pPr>
                      <a:endParaRPr lang="en-US" sz="2500" dirty="0">
                        <a:latin typeface="Britannic Bold" pitchFamily="34" charset="0"/>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500" dirty="0" smtClean="0">
                          <a:latin typeface="Britannic Bold" pitchFamily="34" charset="0"/>
                          <a:ea typeface="Times New Roman"/>
                          <a:cs typeface="Times New Roman"/>
                        </a:rPr>
                        <a:t>Farmers</a:t>
                      </a:r>
                      <a:r>
                        <a:rPr lang="en-US" sz="2500" dirty="0">
                          <a:latin typeface="Britannic Bold" pitchFamily="34" charset="0"/>
                          <a:ea typeface="Times New Roman"/>
                          <a:cs typeface="Times New Roman"/>
                        </a:rPr>
                        <a:t>, artisans, and frontier settlers in the South</a:t>
                      </a:r>
                    </a:p>
                  </a:txBody>
                  <a:tcPr marL="76200" marR="76200" marT="0" marB="0">
                    <a:solidFill>
                      <a:srgbClr val="99CCFF"/>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9119457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French Question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During Washington’s first term (1788-1792), the French Monarchy was overthrown by the people in an attempt to establish their own republic.</a:t>
            </a:r>
          </a:p>
          <a:p>
            <a:pPr lvl="1"/>
            <a:r>
              <a:rPr lang="en-US" dirty="0">
                <a:latin typeface="Calibri" charset="0"/>
                <a:ea typeface="ＭＳ Ｐゴシック" charset="0"/>
              </a:rPr>
              <a:t>French declared themselves a </a:t>
            </a:r>
            <a:r>
              <a:rPr lang="ja-JP" altLang="en-US" dirty="0">
                <a:latin typeface="Calibri" charset="0"/>
                <a:ea typeface="ＭＳ Ｐゴシック" charset="0"/>
              </a:rPr>
              <a:t>“</a:t>
            </a:r>
            <a:r>
              <a:rPr lang="en-US" dirty="0">
                <a:latin typeface="Calibri" charset="0"/>
                <a:ea typeface="ＭＳ Ｐゴシック" charset="0"/>
              </a:rPr>
              <a:t>republic</a:t>
            </a:r>
            <a:r>
              <a:rPr lang="ja-JP" altLang="en-US" dirty="0">
                <a:latin typeface="Calibri" charset="0"/>
                <a:ea typeface="ＭＳ Ｐゴシック" charset="0"/>
              </a:rPr>
              <a:t>”</a:t>
            </a:r>
            <a:r>
              <a:rPr lang="en-US" dirty="0">
                <a:latin typeface="Calibri" charset="0"/>
                <a:ea typeface="ＭＳ Ｐゴシック" charset="0"/>
              </a:rPr>
              <a:t> but carnage heavier than in American Rev.</a:t>
            </a:r>
          </a:p>
          <a:p>
            <a:pPr lvl="1"/>
            <a:r>
              <a:rPr lang="en-US" dirty="0" err="1">
                <a:latin typeface="Calibri" charset="0"/>
                <a:ea typeface="ＭＳ Ｐゴシック" charset="0"/>
              </a:rPr>
              <a:t>Jeffersonians</a:t>
            </a:r>
            <a:r>
              <a:rPr lang="en-US" dirty="0">
                <a:latin typeface="Calibri" charset="0"/>
                <a:ea typeface="ＭＳ Ｐゴシック" charset="0"/>
              </a:rPr>
              <a:t> thought it unfortunate, but probably necessary</a:t>
            </a:r>
          </a:p>
          <a:p>
            <a:pPr lvl="1"/>
            <a:r>
              <a:rPr lang="en-US" dirty="0">
                <a:latin typeface="Calibri" charset="0"/>
                <a:ea typeface="ＭＳ Ｐゴシック" charset="0"/>
              </a:rPr>
              <a:t>Hamiltonians thought it downright </a:t>
            </a:r>
            <a:r>
              <a:rPr lang="en-US" dirty="0" smtClean="0">
                <a:latin typeface="Calibri" charset="0"/>
                <a:ea typeface="ＭＳ Ｐゴシック" charset="0"/>
              </a:rPr>
              <a:t>frightening</a:t>
            </a:r>
          </a:p>
          <a:p>
            <a:pPr lvl="2"/>
            <a:r>
              <a:rPr lang="en-US" dirty="0" smtClean="0">
                <a:latin typeface="Calibri" charset="0"/>
                <a:ea typeface="ＭＳ Ｐゴシック" charset="0"/>
              </a:rPr>
              <a:t>FEAR OF MOB RULE</a:t>
            </a:r>
            <a:endParaRPr lang="en-US" dirty="0">
              <a:latin typeface="Calibri" charset="0"/>
              <a:ea typeface="ＭＳ Ｐゴシック" charset="0"/>
            </a:endParaRPr>
          </a:p>
          <a:p>
            <a:r>
              <a:rPr lang="en-US" dirty="0" smtClean="0"/>
              <a:t>During the Revolution, the US formed an alliance with the French monarchy</a:t>
            </a:r>
          </a:p>
          <a:p>
            <a:r>
              <a:rPr lang="en-US" dirty="0" smtClean="0"/>
              <a:t>The British attempted to take advantage of the situation and </a:t>
            </a:r>
            <a:r>
              <a:rPr lang="en-US" dirty="0" smtClean="0"/>
              <a:t>also began </a:t>
            </a:r>
            <a:r>
              <a:rPr lang="en-US" dirty="0" smtClean="0"/>
              <a:t>a war with </a:t>
            </a:r>
            <a:r>
              <a:rPr lang="en-US" dirty="0" smtClean="0"/>
              <a:t>France.</a:t>
            </a:r>
            <a:endParaRPr lang="en-US" dirty="0" smtClean="0"/>
          </a:p>
          <a:p>
            <a:endParaRPr lang="en-US" dirty="0"/>
          </a:p>
        </p:txBody>
      </p:sp>
    </p:spTree>
    <p:extLst>
      <p:ext uri="{BB962C8B-B14F-4D97-AF65-F5344CB8AC3E}">
        <p14:creationId xmlns:p14="http://schemas.microsoft.com/office/powerpoint/2010/main" val="18386649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French Question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Republicans pushed for the US </a:t>
            </a:r>
            <a:r>
              <a:rPr lang="en-US" dirty="0" err="1" smtClean="0"/>
              <a:t>gov</a:t>
            </a:r>
            <a:r>
              <a:rPr lang="en-US" dirty="0"/>
              <a:t> </a:t>
            </a:r>
            <a:r>
              <a:rPr lang="en-US" dirty="0" smtClean="0"/>
              <a:t>to honor the alliance and come to the aid of the French</a:t>
            </a:r>
          </a:p>
          <a:p>
            <a:r>
              <a:rPr lang="en-US" dirty="0" smtClean="0"/>
              <a:t>The Federalists stated that the alliance had been formed with the French Monarchy, and therefore no longer existed.</a:t>
            </a:r>
          </a:p>
          <a:p>
            <a:pPr lvl="1"/>
            <a:r>
              <a:rPr lang="en-US" dirty="0" smtClean="0"/>
              <a:t>They actually openly supported the British as they did not want to support a bloody and violent revolution in fears of it happening again in the US</a:t>
            </a:r>
            <a:endParaRPr lang="en-US" dirty="0"/>
          </a:p>
        </p:txBody>
      </p:sp>
    </p:spTree>
    <p:extLst>
      <p:ext uri="{BB962C8B-B14F-4D97-AF65-F5344CB8AC3E}">
        <p14:creationId xmlns:p14="http://schemas.microsoft.com/office/powerpoint/2010/main" val="30613798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28600"/>
            <a:ext cx="8229600" cy="1143000"/>
          </a:xfrm>
        </p:spPr>
        <p:txBody>
          <a:bodyPr/>
          <a:lstStyle/>
          <a:p>
            <a:pPr eaLnBrk="1" hangingPunct="1"/>
            <a:r>
              <a:rPr lang="en-US" dirty="0" smtClean="0">
                <a:latin typeface="Calibri" charset="0"/>
              </a:rPr>
              <a:t>America </a:t>
            </a:r>
            <a:r>
              <a:rPr lang="en-US" dirty="0">
                <a:latin typeface="Calibri" charset="0"/>
              </a:rPr>
              <a:t>in 1790</a:t>
            </a:r>
          </a:p>
        </p:txBody>
      </p:sp>
      <p:sp>
        <p:nvSpPr>
          <p:cNvPr id="14339" name="Content Placeholder 2"/>
          <p:cNvSpPr>
            <a:spLocks noGrp="1"/>
          </p:cNvSpPr>
          <p:nvPr>
            <p:ph idx="1"/>
          </p:nvPr>
        </p:nvSpPr>
        <p:spPr>
          <a:xfrm>
            <a:off x="0" y="838200"/>
            <a:ext cx="8686800" cy="2286000"/>
          </a:xfrm>
        </p:spPr>
        <p:txBody>
          <a:bodyPr/>
          <a:lstStyle/>
          <a:p>
            <a:pPr marL="0" indent="0" eaLnBrk="1" hangingPunct="1">
              <a:lnSpc>
                <a:spcPct val="90000"/>
              </a:lnSpc>
              <a:buNone/>
            </a:pPr>
            <a:r>
              <a:rPr lang="en-US" sz="2700" dirty="0">
                <a:latin typeface="Calibri" charset="0"/>
              </a:rPr>
              <a:t>Population nearly 4 million</a:t>
            </a:r>
          </a:p>
          <a:p>
            <a:pPr marL="914400" lvl="1" indent="-514350" eaLnBrk="1" hangingPunct="1">
              <a:lnSpc>
                <a:spcPct val="90000"/>
              </a:lnSpc>
              <a:buFont typeface="Calibri" charset="0"/>
              <a:buAutoNum type="alphaLcPeriod"/>
            </a:pPr>
            <a:r>
              <a:rPr lang="en-US" sz="2400" dirty="0">
                <a:latin typeface="Calibri" charset="0"/>
                <a:ea typeface="ＭＳ Ｐゴシック" charset="0"/>
              </a:rPr>
              <a:t>doubling every 25 years</a:t>
            </a:r>
          </a:p>
          <a:p>
            <a:pPr marL="914400" lvl="1" indent="-514350" eaLnBrk="1" hangingPunct="1">
              <a:lnSpc>
                <a:spcPct val="90000"/>
              </a:lnSpc>
              <a:buFont typeface="Calibri" charset="0"/>
              <a:buAutoNum type="alphaLcPeriod"/>
            </a:pPr>
            <a:r>
              <a:rPr lang="en-US" sz="2400" dirty="0">
                <a:latin typeface="Calibri" charset="0"/>
                <a:ea typeface="ＭＳ Ｐゴシック" charset="0"/>
              </a:rPr>
              <a:t>90% of Americans lived on farms</a:t>
            </a:r>
          </a:p>
          <a:p>
            <a:pPr marL="914400" lvl="1" indent="-514350" eaLnBrk="1" hangingPunct="1">
              <a:lnSpc>
                <a:spcPct val="90000"/>
              </a:lnSpc>
              <a:buFont typeface="Calibri" charset="0"/>
              <a:buAutoNum type="alphaLcPeriod"/>
            </a:pPr>
            <a:r>
              <a:rPr lang="en-US" sz="2400" dirty="0">
                <a:latin typeface="Calibri" charset="0"/>
                <a:ea typeface="ＭＳ Ｐゴシック" charset="0"/>
              </a:rPr>
              <a:t>Public debt large ($52 million) – revenue low.</a:t>
            </a:r>
          </a:p>
          <a:p>
            <a:pPr marL="914400" lvl="1" indent="-514350" eaLnBrk="1" hangingPunct="1">
              <a:lnSpc>
                <a:spcPct val="90000"/>
              </a:lnSpc>
              <a:buFont typeface="Calibri" charset="0"/>
              <a:buAutoNum type="alphaLcPeriod"/>
            </a:pPr>
            <a:r>
              <a:rPr lang="en-US" sz="2400" dirty="0">
                <a:latin typeface="Calibri" charset="0"/>
                <a:ea typeface="ＭＳ Ｐゴシック" charset="0"/>
              </a:rPr>
              <a:t>Threats from GB and Spain threatened fragile unity of US</a:t>
            </a:r>
          </a:p>
        </p:txBody>
      </p:sp>
      <p:pic>
        <p:nvPicPr>
          <p:cNvPr id="14340" name="Picture 4" descr="http://freepages.genealogy.rootsweb.ancestry.com/~bartduncan/Documents/CHANDLER,%20William%20-%201790%20Census%20-%20S.%20Carolina%20-%20Greenvi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700" y="2924175"/>
            <a:ext cx="56261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0978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p:txBody>
          <a:bodyPr/>
          <a:lstStyle/>
          <a:p>
            <a:pPr eaLnBrk="1" hangingPunct="1"/>
            <a:r>
              <a:rPr lang="en-US" sz="6000" dirty="0">
                <a:latin typeface="+mn-lt"/>
              </a:rPr>
              <a:t>Election of 1796</a:t>
            </a:r>
          </a:p>
        </p:txBody>
      </p:sp>
      <p:pic>
        <p:nvPicPr>
          <p:cNvPr id="7171" name="Picture 8" descr="ElectoralCollege1796-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1362075"/>
            <a:ext cx="5753100"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86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3236</TotalTime>
  <Words>1192</Words>
  <Application>Microsoft Macintosh PowerPoint</Application>
  <PresentationFormat>On-screen Show (4:3)</PresentationFormat>
  <Paragraphs>141</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Theme</vt:lpstr>
      <vt:lpstr>PowerPoint Presentation</vt:lpstr>
      <vt:lpstr>John Adams’ Presidency and the Fall of the Federalists</vt:lpstr>
      <vt:lpstr>AP Prompt</vt:lpstr>
      <vt:lpstr>Key Concepts</vt:lpstr>
      <vt:lpstr>PowerPoint Presentation</vt:lpstr>
      <vt:lpstr>The French Question</vt:lpstr>
      <vt:lpstr>The French Question</vt:lpstr>
      <vt:lpstr>America in 1790</vt:lpstr>
      <vt:lpstr>Election of 1796</vt:lpstr>
      <vt:lpstr>A New President</vt:lpstr>
      <vt:lpstr>Vice President</vt:lpstr>
      <vt:lpstr>Relations with France</vt:lpstr>
      <vt:lpstr>XYZ Affair (1797)</vt:lpstr>
      <vt:lpstr>Quasi-War (1798-1800)</vt:lpstr>
      <vt:lpstr>PowerPoint Presentation</vt:lpstr>
      <vt:lpstr>PowerPoint Presentation</vt:lpstr>
      <vt:lpstr>PowerPoint Presentation</vt:lpstr>
      <vt:lpstr>PowerPoint Presentation</vt:lpstr>
      <vt:lpstr>PowerPoint Presentation</vt:lpstr>
      <vt:lpstr>The End of the Federalist Era</vt:lpstr>
      <vt:lpstr>Thesis Write CFU</vt:lpstr>
      <vt:lpstr>HOW TO ACE THE SAQ</vt:lpstr>
      <vt:lpstr>SAQ-EXAMPLE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24</cp:revision>
  <dcterms:created xsi:type="dcterms:W3CDTF">2017-09-13T16:14:46Z</dcterms:created>
  <dcterms:modified xsi:type="dcterms:W3CDTF">2017-09-18T14:17:56Z</dcterms:modified>
</cp:coreProperties>
</file>