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2"/>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2" d="100"/>
          <a:sy n="62" d="100"/>
        </p:scale>
        <p:origin x="-21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C8DEA-0CA7-49D2-85FA-4AAD5BA0F922}" type="doc">
      <dgm:prSet loTypeId="urn:microsoft.com/office/officeart/2005/8/layout/funnel1" loCatId="process" qsTypeId="urn:microsoft.com/office/officeart/2005/8/quickstyle/3d3" qsCatId="3D" csTypeId="urn:microsoft.com/office/officeart/2005/8/colors/accent4_1" csCatId="accent4" phldr="1"/>
      <dgm:spPr/>
      <dgm:t>
        <a:bodyPr/>
        <a:lstStyle/>
        <a:p>
          <a:endParaRPr lang="en-US"/>
        </a:p>
      </dgm:t>
    </dgm:pt>
    <dgm:pt modelId="{D4634817-BE21-4B87-937F-FAB8DD43E5F4}">
      <dgm:prSet phldrT="[Text]"/>
      <dgm:spPr/>
      <dgm:t>
        <a:bodyPr/>
        <a:lstStyle/>
        <a:p>
          <a:r>
            <a:rPr lang="en-US" dirty="0" smtClean="0">
              <a:effectLst>
                <a:outerShdw blurRad="38100" dist="38100" dir="2700000" algn="tl">
                  <a:srgbClr val="000000">
                    <a:alpha val="43137"/>
                  </a:srgbClr>
                </a:outerShdw>
              </a:effectLst>
              <a:latin typeface="Baskerville Old Face" pitchFamily="18" charset="0"/>
            </a:rPr>
            <a:t>Grange</a:t>
          </a:r>
          <a:endParaRPr lang="en-US" dirty="0">
            <a:effectLst>
              <a:outerShdw blurRad="38100" dist="38100" dir="2700000" algn="tl">
                <a:srgbClr val="000000">
                  <a:alpha val="43137"/>
                </a:srgbClr>
              </a:outerShdw>
            </a:effectLst>
            <a:latin typeface="Baskerville Old Face" pitchFamily="18" charset="0"/>
          </a:endParaRPr>
        </a:p>
      </dgm:t>
    </dgm:pt>
    <dgm:pt modelId="{99139AB3-03C8-40C9-A3AC-5BAC59638B92}" type="parTrans" cxnId="{DE512293-A759-410D-A91F-B50CEBBC8F96}">
      <dgm:prSet/>
      <dgm:spPr/>
      <dgm:t>
        <a:bodyPr/>
        <a:lstStyle/>
        <a:p>
          <a:endParaRPr lang="en-US"/>
        </a:p>
      </dgm:t>
    </dgm:pt>
    <dgm:pt modelId="{0094B235-DECB-4CAA-A1BF-64F2865C7A7D}" type="sibTrans" cxnId="{DE512293-A759-410D-A91F-B50CEBBC8F96}">
      <dgm:prSet/>
      <dgm:spPr/>
      <dgm:t>
        <a:bodyPr/>
        <a:lstStyle/>
        <a:p>
          <a:endParaRPr lang="en-US"/>
        </a:p>
      </dgm:t>
    </dgm:pt>
    <dgm:pt modelId="{4E514BB4-0579-4D51-B297-8968FCB508DF}">
      <dgm:prSet phldrT="[Text]"/>
      <dgm:spPr/>
      <dgm:t>
        <a:bodyPr/>
        <a:lstStyle/>
        <a:p>
          <a:r>
            <a:rPr lang="en-US" dirty="0" smtClean="0">
              <a:effectLst>
                <a:outerShdw blurRad="38100" dist="38100" dir="2700000" algn="tl">
                  <a:srgbClr val="000000">
                    <a:alpha val="43137"/>
                  </a:srgbClr>
                </a:outerShdw>
              </a:effectLst>
              <a:latin typeface="Baskerville Old Face" pitchFamily="18" charset="0"/>
            </a:rPr>
            <a:t>Farmers Alliances</a:t>
          </a:r>
          <a:endParaRPr lang="en-US" dirty="0">
            <a:effectLst>
              <a:outerShdw blurRad="38100" dist="38100" dir="2700000" algn="tl">
                <a:srgbClr val="000000">
                  <a:alpha val="43137"/>
                </a:srgbClr>
              </a:outerShdw>
            </a:effectLst>
            <a:latin typeface="Baskerville Old Face" pitchFamily="18" charset="0"/>
          </a:endParaRPr>
        </a:p>
      </dgm:t>
    </dgm:pt>
    <dgm:pt modelId="{B369383B-D471-493D-990F-AC3D4CA8D2BD}" type="parTrans" cxnId="{46814C1D-9E76-4B2A-A12E-CC5E883A81A5}">
      <dgm:prSet/>
      <dgm:spPr/>
      <dgm:t>
        <a:bodyPr/>
        <a:lstStyle/>
        <a:p>
          <a:endParaRPr lang="en-US"/>
        </a:p>
      </dgm:t>
    </dgm:pt>
    <dgm:pt modelId="{749E3470-18B4-4A71-A7F5-656A8C031D2D}" type="sibTrans" cxnId="{46814C1D-9E76-4B2A-A12E-CC5E883A81A5}">
      <dgm:prSet/>
      <dgm:spPr/>
      <dgm:t>
        <a:bodyPr/>
        <a:lstStyle/>
        <a:p>
          <a:endParaRPr lang="en-US"/>
        </a:p>
      </dgm:t>
    </dgm:pt>
    <dgm:pt modelId="{37BE049A-072B-40A5-8B6D-BD847A1E9332}">
      <dgm:prSet phldrT="[Text]"/>
      <dgm:spPr/>
      <dgm:t>
        <a:bodyPr/>
        <a:lstStyle/>
        <a:p>
          <a:r>
            <a:rPr lang="en-US" dirty="0" smtClean="0">
              <a:effectLst>
                <a:outerShdw blurRad="38100" dist="38100" dir="2700000" algn="tl">
                  <a:srgbClr val="000000">
                    <a:alpha val="43137"/>
                  </a:srgbClr>
                </a:outerShdw>
              </a:effectLst>
              <a:latin typeface="Baskerville Old Face" pitchFamily="18" charset="0"/>
            </a:rPr>
            <a:t>Green-back Labor</a:t>
          </a:r>
          <a:endParaRPr lang="en-US" dirty="0">
            <a:effectLst>
              <a:outerShdw blurRad="38100" dist="38100" dir="2700000" algn="tl">
                <a:srgbClr val="000000">
                  <a:alpha val="43137"/>
                </a:srgbClr>
              </a:outerShdw>
            </a:effectLst>
            <a:latin typeface="Baskerville Old Face" pitchFamily="18" charset="0"/>
          </a:endParaRPr>
        </a:p>
      </dgm:t>
    </dgm:pt>
    <dgm:pt modelId="{8EA44B64-53E3-4D08-8CE0-825DE5B3EA3D}" type="parTrans" cxnId="{C794DB53-FB91-4EA0-BE17-64AD86CB3AF8}">
      <dgm:prSet/>
      <dgm:spPr/>
      <dgm:t>
        <a:bodyPr/>
        <a:lstStyle/>
        <a:p>
          <a:endParaRPr lang="en-US"/>
        </a:p>
      </dgm:t>
    </dgm:pt>
    <dgm:pt modelId="{298DA548-D8C2-4427-B82B-C8CD686CBF61}" type="sibTrans" cxnId="{C794DB53-FB91-4EA0-BE17-64AD86CB3AF8}">
      <dgm:prSet/>
      <dgm:spPr/>
      <dgm:t>
        <a:bodyPr/>
        <a:lstStyle/>
        <a:p>
          <a:endParaRPr lang="en-US"/>
        </a:p>
      </dgm:t>
    </dgm:pt>
    <dgm:pt modelId="{6B90A114-D35C-4C05-ADA9-DE8C73676B9A}">
      <dgm:prSet phldrT="[Text]" custT="1"/>
      <dgm:spPr/>
      <dgm:t>
        <a:bodyPr/>
        <a:lstStyle/>
        <a:p>
          <a:r>
            <a:rPr lang="en-US" sz="4800" dirty="0" smtClean="0">
              <a:effectLst/>
              <a:latin typeface="Rockwell"/>
              <a:cs typeface="Rockwell"/>
            </a:rPr>
            <a:t>Populist Party, 1892</a:t>
          </a:r>
          <a:endParaRPr lang="en-US" sz="4800" dirty="0">
            <a:effectLst/>
            <a:latin typeface="Rockwell"/>
            <a:cs typeface="Rockwell"/>
          </a:endParaRPr>
        </a:p>
      </dgm:t>
    </dgm:pt>
    <dgm:pt modelId="{F6DD937A-368F-4BC5-ACFF-A1049AE2392D}" type="parTrans" cxnId="{F7587D35-2EF2-492D-BE37-6EDB1D8CE145}">
      <dgm:prSet/>
      <dgm:spPr/>
      <dgm:t>
        <a:bodyPr/>
        <a:lstStyle/>
        <a:p>
          <a:endParaRPr lang="en-US"/>
        </a:p>
      </dgm:t>
    </dgm:pt>
    <dgm:pt modelId="{E5E1B857-E007-480E-A533-B8A86A0D7873}" type="sibTrans" cxnId="{F7587D35-2EF2-492D-BE37-6EDB1D8CE145}">
      <dgm:prSet/>
      <dgm:spPr/>
      <dgm:t>
        <a:bodyPr/>
        <a:lstStyle/>
        <a:p>
          <a:endParaRPr lang="en-US"/>
        </a:p>
      </dgm:t>
    </dgm:pt>
    <dgm:pt modelId="{44401EAC-6080-4629-9700-EA47207B9ADD}" type="pres">
      <dgm:prSet presAssocID="{6A7C8DEA-0CA7-49D2-85FA-4AAD5BA0F922}" presName="Name0" presStyleCnt="0">
        <dgm:presLayoutVars>
          <dgm:chMax val="4"/>
          <dgm:resizeHandles val="exact"/>
        </dgm:presLayoutVars>
      </dgm:prSet>
      <dgm:spPr/>
      <dgm:t>
        <a:bodyPr/>
        <a:lstStyle/>
        <a:p>
          <a:endParaRPr lang="en-US"/>
        </a:p>
      </dgm:t>
    </dgm:pt>
    <dgm:pt modelId="{BB0A7995-C7D0-4B53-985F-D9C6F9FC7660}" type="pres">
      <dgm:prSet presAssocID="{6A7C8DEA-0CA7-49D2-85FA-4AAD5BA0F922}" presName="ellipse" presStyleLbl="trBgShp" presStyleIdx="0" presStyleCnt="1"/>
      <dgm:spPr/>
    </dgm:pt>
    <dgm:pt modelId="{0A492EE5-5C7E-4BB2-8234-C7B67012E4BC}" type="pres">
      <dgm:prSet presAssocID="{6A7C8DEA-0CA7-49D2-85FA-4AAD5BA0F922}" presName="arrow1" presStyleLbl="fgShp" presStyleIdx="0" presStyleCnt="1"/>
      <dgm:spPr/>
    </dgm:pt>
    <dgm:pt modelId="{DE08D4E2-BCFB-4107-8D73-DDF02A37664D}" type="pres">
      <dgm:prSet presAssocID="{6A7C8DEA-0CA7-49D2-85FA-4AAD5BA0F922}" presName="rectangle" presStyleLbl="revTx" presStyleIdx="0" presStyleCnt="1" custScaleX="154386">
        <dgm:presLayoutVars>
          <dgm:bulletEnabled val="1"/>
        </dgm:presLayoutVars>
      </dgm:prSet>
      <dgm:spPr/>
      <dgm:t>
        <a:bodyPr/>
        <a:lstStyle/>
        <a:p>
          <a:endParaRPr lang="en-US"/>
        </a:p>
      </dgm:t>
    </dgm:pt>
    <dgm:pt modelId="{B47E4A0D-6C20-43BD-8FCB-353FD0CC85B2}" type="pres">
      <dgm:prSet presAssocID="{4E514BB4-0579-4D51-B297-8968FCB508DF}" presName="item1" presStyleLbl="node1" presStyleIdx="0" presStyleCnt="3">
        <dgm:presLayoutVars>
          <dgm:bulletEnabled val="1"/>
        </dgm:presLayoutVars>
      </dgm:prSet>
      <dgm:spPr/>
      <dgm:t>
        <a:bodyPr/>
        <a:lstStyle/>
        <a:p>
          <a:endParaRPr lang="en-US"/>
        </a:p>
      </dgm:t>
    </dgm:pt>
    <dgm:pt modelId="{40A9E6A0-D51A-4BF0-B644-2AE6F6B74402}" type="pres">
      <dgm:prSet presAssocID="{37BE049A-072B-40A5-8B6D-BD847A1E9332}" presName="item2" presStyleLbl="node1" presStyleIdx="1" presStyleCnt="3">
        <dgm:presLayoutVars>
          <dgm:bulletEnabled val="1"/>
        </dgm:presLayoutVars>
      </dgm:prSet>
      <dgm:spPr/>
      <dgm:t>
        <a:bodyPr/>
        <a:lstStyle/>
        <a:p>
          <a:endParaRPr lang="en-US"/>
        </a:p>
      </dgm:t>
    </dgm:pt>
    <dgm:pt modelId="{2552AFE2-A1B8-4A84-BF80-D863CCDEB935}" type="pres">
      <dgm:prSet presAssocID="{6B90A114-D35C-4C05-ADA9-DE8C73676B9A}" presName="item3" presStyleLbl="node1" presStyleIdx="2" presStyleCnt="3" custLinFactNeighborX="27602" custLinFactNeighborY="8505">
        <dgm:presLayoutVars>
          <dgm:bulletEnabled val="1"/>
        </dgm:presLayoutVars>
      </dgm:prSet>
      <dgm:spPr/>
      <dgm:t>
        <a:bodyPr/>
        <a:lstStyle/>
        <a:p>
          <a:endParaRPr lang="en-US"/>
        </a:p>
      </dgm:t>
    </dgm:pt>
    <dgm:pt modelId="{F5404AA2-C414-4EFA-A291-54D50BDC3120}" type="pres">
      <dgm:prSet presAssocID="{6A7C8DEA-0CA7-49D2-85FA-4AAD5BA0F922}" presName="funnel" presStyleLbl="trAlignAcc1" presStyleIdx="0" presStyleCnt="1"/>
      <dgm:spPr/>
    </dgm:pt>
  </dgm:ptLst>
  <dgm:cxnLst>
    <dgm:cxn modelId="{DE512293-A759-410D-A91F-B50CEBBC8F96}" srcId="{6A7C8DEA-0CA7-49D2-85FA-4AAD5BA0F922}" destId="{D4634817-BE21-4B87-937F-FAB8DD43E5F4}" srcOrd="0" destOrd="0" parTransId="{99139AB3-03C8-40C9-A3AC-5BAC59638B92}" sibTransId="{0094B235-DECB-4CAA-A1BF-64F2865C7A7D}"/>
    <dgm:cxn modelId="{46814C1D-9E76-4B2A-A12E-CC5E883A81A5}" srcId="{6A7C8DEA-0CA7-49D2-85FA-4AAD5BA0F922}" destId="{4E514BB4-0579-4D51-B297-8968FCB508DF}" srcOrd="1" destOrd="0" parTransId="{B369383B-D471-493D-990F-AC3D4CA8D2BD}" sibTransId="{749E3470-18B4-4A71-A7F5-656A8C031D2D}"/>
    <dgm:cxn modelId="{ADE8EE7D-26C4-3245-94C3-2A8747A5717C}" type="presOf" srcId="{4E514BB4-0579-4D51-B297-8968FCB508DF}" destId="{40A9E6A0-D51A-4BF0-B644-2AE6F6B74402}" srcOrd="0" destOrd="0" presId="urn:microsoft.com/office/officeart/2005/8/layout/funnel1"/>
    <dgm:cxn modelId="{02FED6DF-952E-424A-A6D2-D7A77A15E1CF}" type="presOf" srcId="{D4634817-BE21-4B87-937F-FAB8DD43E5F4}" destId="{2552AFE2-A1B8-4A84-BF80-D863CCDEB935}" srcOrd="0" destOrd="0" presId="urn:microsoft.com/office/officeart/2005/8/layout/funnel1"/>
    <dgm:cxn modelId="{C794DB53-FB91-4EA0-BE17-64AD86CB3AF8}" srcId="{6A7C8DEA-0CA7-49D2-85FA-4AAD5BA0F922}" destId="{37BE049A-072B-40A5-8B6D-BD847A1E9332}" srcOrd="2" destOrd="0" parTransId="{8EA44B64-53E3-4D08-8CE0-825DE5B3EA3D}" sibTransId="{298DA548-D8C2-4427-B82B-C8CD686CBF61}"/>
    <dgm:cxn modelId="{2C123DA8-7E5A-0A42-B074-F790A167366C}" type="presOf" srcId="{37BE049A-072B-40A5-8B6D-BD847A1E9332}" destId="{B47E4A0D-6C20-43BD-8FCB-353FD0CC85B2}" srcOrd="0" destOrd="0" presId="urn:microsoft.com/office/officeart/2005/8/layout/funnel1"/>
    <dgm:cxn modelId="{F7587D35-2EF2-492D-BE37-6EDB1D8CE145}" srcId="{6A7C8DEA-0CA7-49D2-85FA-4AAD5BA0F922}" destId="{6B90A114-D35C-4C05-ADA9-DE8C73676B9A}" srcOrd="3" destOrd="0" parTransId="{F6DD937A-368F-4BC5-ACFF-A1049AE2392D}" sibTransId="{E5E1B857-E007-480E-A533-B8A86A0D7873}"/>
    <dgm:cxn modelId="{09579FA4-A720-C841-9421-ABFBAC3068C3}" type="presOf" srcId="{6A7C8DEA-0CA7-49D2-85FA-4AAD5BA0F922}" destId="{44401EAC-6080-4629-9700-EA47207B9ADD}" srcOrd="0" destOrd="0" presId="urn:microsoft.com/office/officeart/2005/8/layout/funnel1"/>
    <dgm:cxn modelId="{B0598AFB-F7EB-1245-B69D-9BF181916212}" type="presOf" srcId="{6B90A114-D35C-4C05-ADA9-DE8C73676B9A}" destId="{DE08D4E2-BCFB-4107-8D73-DDF02A37664D}" srcOrd="0" destOrd="0" presId="urn:microsoft.com/office/officeart/2005/8/layout/funnel1"/>
    <dgm:cxn modelId="{D49EE974-097A-2E48-B2E2-3C1A7B2D90EF}" type="presParOf" srcId="{44401EAC-6080-4629-9700-EA47207B9ADD}" destId="{BB0A7995-C7D0-4B53-985F-D9C6F9FC7660}" srcOrd="0" destOrd="0" presId="urn:microsoft.com/office/officeart/2005/8/layout/funnel1"/>
    <dgm:cxn modelId="{FB0CE1EC-0766-504C-9FFF-D43262925171}" type="presParOf" srcId="{44401EAC-6080-4629-9700-EA47207B9ADD}" destId="{0A492EE5-5C7E-4BB2-8234-C7B67012E4BC}" srcOrd="1" destOrd="0" presId="urn:microsoft.com/office/officeart/2005/8/layout/funnel1"/>
    <dgm:cxn modelId="{CBA613CF-B00F-A34A-A590-58E3C781BE09}" type="presParOf" srcId="{44401EAC-6080-4629-9700-EA47207B9ADD}" destId="{DE08D4E2-BCFB-4107-8D73-DDF02A37664D}" srcOrd="2" destOrd="0" presId="urn:microsoft.com/office/officeart/2005/8/layout/funnel1"/>
    <dgm:cxn modelId="{40F88F8B-423A-AB4C-B8B3-5544AB2AD9C5}" type="presParOf" srcId="{44401EAC-6080-4629-9700-EA47207B9ADD}" destId="{B47E4A0D-6C20-43BD-8FCB-353FD0CC85B2}" srcOrd="3" destOrd="0" presId="urn:microsoft.com/office/officeart/2005/8/layout/funnel1"/>
    <dgm:cxn modelId="{47F100BC-8BDC-244D-88CF-E638F203C9B2}" type="presParOf" srcId="{44401EAC-6080-4629-9700-EA47207B9ADD}" destId="{40A9E6A0-D51A-4BF0-B644-2AE6F6B74402}" srcOrd="4" destOrd="0" presId="urn:microsoft.com/office/officeart/2005/8/layout/funnel1"/>
    <dgm:cxn modelId="{EB9BE660-C53C-3043-AD0C-A4F81E5CBEF4}" type="presParOf" srcId="{44401EAC-6080-4629-9700-EA47207B9ADD}" destId="{2552AFE2-A1B8-4A84-BF80-D863CCDEB935}" srcOrd="5" destOrd="0" presId="urn:microsoft.com/office/officeart/2005/8/layout/funnel1"/>
    <dgm:cxn modelId="{AC22E940-1BAD-EF4F-91D5-FDFEDA49A1F3}" type="presParOf" srcId="{44401EAC-6080-4629-9700-EA47207B9ADD}" destId="{F5404AA2-C414-4EFA-A291-54D50BDC3120}"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A7995-C7D0-4B53-985F-D9C6F9FC7660}">
      <dsp:nvSpPr>
        <dsp:cNvPr id="0" name=""/>
        <dsp:cNvSpPr/>
      </dsp:nvSpPr>
      <dsp:spPr>
        <a:xfrm>
          <a:off x="2230183" y="235267"/>
          <a:ext cx="4669155" cy="1621536"/>
        </a:xfrm>
        <a:prstGeom prst="ellipse">
          <a:avLst/>
        </a:prstGeom>
        <a:solidFill>
          <a:schemeClr val="accent4">
            <a:tint val="50000"/>
            <a:alpha val="4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0A492EE5-5C7E-4BB2-8234-C7B67012E4BC}">
      <dsp:nvSpPr>
        <dsp:cNvPr id="0" name=""/>
        <dsp:cNvSpPr/>
      </dsp:nvSpPr>
      <dsp:spPr>
        <a:xfrm>
          <a:off x="4119562" y="4205859"/>
          <a:ext cx="904875" cy="579120"/>
        </a:xfrm>
        <a:prstGeom prst="downArrow">
          <a:avLst/>
        </a:prstGeom>
        <a:solidFill>
          <a:schemeClr val="accent4">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E08D4E2-BCFB-4107-8D73-DDF02A37664D}">
      <dsp:nvSpPr>
        <dsp:cNvPr id="0" name=""/>
        <dsp:cNvSpPr/>
      </dsp:nvSpPr>
      <dsp:spPr>
        <a:xfrm>
          <a:off x="1219199" y="4669155"/>
          <a:ext cx="6705601" cy="108585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41376" tIns="341376" rIns="341376" bIns="341376" numCol="1" spcCol="1270" anchor="ctr" anchorCtr="0">
          <a:noAutofit/>
        </a:bodyPr>
        <a:lstStyle/>
        <a:p>
          <a:pPr lvl="0" algn="ctr" defTabSz="2133600">
            <a:lnSpc>
              <a:spcPct val="90000"/>
            </a:lnSpc>
            <a:spcBef>
              <a:spcPct val="0"/>
            </a:spcBef>
            <a:spcAft>
              <a:spcPct val="35000"/>
            </a:spcAft>
          </a:pPr>
          <a:r>
            <a:rPr lang="en-US" sz="4800" kern="1200" dirty="0" smtClean="0">
              <a:effectLst/>
              <a:latin typeface="Rockwell"/>
              <a:cs typeface="Rockwell"/>
            </a:rPr>
            <a:t>Populist Party, 1892</a:t>
          </a:r>
          <a:endParaRPr lang="en-US" sz="4800" kern="1200" dirty="0">
            <a:effectLst/>
            <a:latin typeface="Rockwell"/>
            <a:cs typeface="Rockwell"/>
          </a:endParaRPr>
        </a:p>
      </dsp:txBody>
      <dsp:txXfrm>
        <a:off x="1219199" y="4669155"/>
        <a:ext cx="6705601" cy="1085850"/>
      </dsp:txXfrm>
    </dsp:sp>
    <dsp:sp modelId="{B47E4A0D-6C20-43BD-8FCB-353FD0CC85B2}">
      <dsp:nvSpPr>
        <dsp:cNvPr id="0" name=""/>
        <dsp:cNvSpPr/>
      </dsp:nvSpPr>
      <dsp:spPr>
        <a:xfrm>
          <a:off x="3927728" y="1982038"/>
          <a:ext cx="1628775" cy="1628775"/>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latin typeface="Baskerville Old Face" pitchFamily="18" charset="0"/>
            </a:rPr>
            <a:t>Green-back Labor</a:t>
          </a:r>
          <a:endParaRPr lang="en-US" sz="2400" kern="1200" dirty="0">
            <a:effectLst>
              <a:outerShdw blurRad="38100" dist="38100" dir="2700000" algn="tl">
                <a:srgbClr val="000000">
                  <a:alpha val="43137"/>
                </a:srgbClr>
              </a:outerShdw>
            </a:effectLst>
            <a:latin typeface="Baskerville Old Face" pitchFamily="18" charset="0"/>
          </a:endParaRPr>
        </a:p>
      </dsp:txBody>
      <dsp:txXfrm>
        <a:off x="4166257" y="2220567"/>
        <a:ext cx="1151717" cy="1151717"/>
      </dsp:txXfrm>
    </dsp:sp>
    <dsp:sp modelId="{40A9E6A0-D51A-4BF0-B644-2AE6F6B74402}">
      <dsp:nvSpPr>
        <dsp:cNvPr id="0" name=""/>
        <dsp:cNvSpPr/>
      </dsp:nvSpPr>
      <dsp:spPr>
        <a:xfrm>
          <a:off x="2762249" y="760094"/>
          <a:ext cx="1628775" cy="1628775"/>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latin typeface="Baskerville Old Face" pitchFamily="18" charset="0"/>
            </a:rPr>
            <a:t>Farmers Alliances</a:t>
          </a:r>
          <a:endParaRPr lang="en-US" sz="2400" kern="1200" dirty="0">
            <a:effectLst>
              <a:outerShdw blurRad="38100" dist="38100" dir="2700000" algn="tl">
                <a:srgbClr val="000000">
                  <a:alpha val="43137"/>
                </a:srgbClr>
              </a:outerShdw>
            </a:effectLst>
            <a:latin typeface="Baskerville Old Face" pitchFamily="18" charset="0"/>
          </a:endParaRPr>
        </a:p>
      </dsp:txBody>
      <dsp:txXfrm>
        <a:off x="3000778" y="998623"/>
        <a:ext cx="1151717" cy="1151717"/>
      </dsp:txXfrm>
    </dsp:sp>
    <dsp:sp modelId="{2552AFE2-A1B8-4A84-BF80-D863CCDEB935}">
      <dsp:nvSpPr>
        <dsp:cNvPr id="0" name=""/>
        <dsp:cNvSpPr/>
      </dsp:nvSpPr>
      <dsp:spPr>
        <a:xfrm>
          <a:off x="4876794" y="504820"/>
          <a:ext cx="1628775" cy="1628775"/>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latin typeface="Baskerville Old Face" pitchFamily="18" charset="0"/>
            </a:rPr>
            <a:t>Grange</a:t>
          </a:r>
          <a:endParaRPr lang="en-US" sz="2400" kern="1200" dirty="0">
            <a:effectLst>
              <a:outerShdw blurRad="38100" dist="38100" dir="2700000" algn="tl">
                <a:srgbClr val="000000">
                  <a:alpha val="43137"/>
                </a:srgbClr>
              </a:outerShdw>
            </a:effectLst>
            <a:latin typeface="Baskerville Old Face" pitchFamily="18" charset="0"/>
          </a:endParaRPr>
        </a:p>
      </dsp:txBody>
      <dsp:txXfrm>
        <a:off x="5115323" y="743349"/>
        <a:ext cx="1151717" cy="1151717"/>
      </dsp:txXfrm>
    </dsp:sp>
    <dsp:sp modelId="{F5404AA2-C414-4EFA-A291-54D50BDC3120}">
      <dsp:nvSpPr>
        <dsp:cNvPr id="0" name=""/>
        <dsp:cNvSpPr/>
      </dsp:nvSpPr>
      <dsp:spPr>
        <a:xfrm>
          <a:off x="2038349" y="36194"/>
          <a:ext cx="5067300" cy="4053840"/>
        </a:xfrm>
        <a:prstGeom prst="funnel">
          <a:avLst/>
        </a:prstGeom>
        <a:solidFill>
          <a:schemeClr val="accent4">
            <a:alpha val="40000"/>
            <a:tint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ABE64A-38B4-1743-BC05-87E6E5298063}" type="datetimeFigureOut">
              <a:rPr lang="en-US" smtClean="0"/>
              <a:t>1/10/20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C83EDC-8637-3A4B-8B41-03A344004CC8}" type="slidenum">
              <a:rPr lang="en-US" smtClean="0"/>
              <a:t>‹#›</a:t>
            </a:fld>
            <a:endParaRPr lang="en-US"/>
          </a:p>
        </p:txBody>
      </p:sp>
    </p:spTree>
    <p:extLst>
      <p:ext uri="{BB962C8B-B14F-4D97-AF65-F5344CB8AC3E}">
        <p14:creationId xmlns:p14="http://schemas.microsoft.com/office/powerpoint/2010/main" val="33846816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2A3F12-7C23-4B4E-8D26-6FCD9946AB61}" type="slidenum">
              <a:rPr lang="en-US" smtClean="0"/>
              <a:pPr/>
              <a:t>9</a:t>
            </a:fld>
            <a:endParaRPr lang="en-US"/>
          </a:p>
        </p:txBody>
      </p:sp>
    </p:spTree>
    <p:extLst>
      <p:ext uri="{BB962C8B-B14F-4D97-AF65-F5344CB8AC3E}">
        <p14:creationId xmlns:p14="http://schemas.microsoft.com/office/powerpoint/2010/main" val="796207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sz="2000" dirty="0" smtClean="0">
                <a:effectLst/>
                <a:latin typeface="Arial" charset="0"/>
              </a:rPr>
              <a:t>Omaha Platform (July 4, 1892)</a:t>
            </a:r>
          </a:p>
          <a:p>
            <a:pPr lvl="1">
              <a:lnSpc>
                <a:spcPct val="80000"/>
              </a:lnSpc>
            </a:pPr>
            <a:r>
              <a:rPr lang="en-US" sz="1800" dirty="0" smtClean="0">
                <a:effectLst/>
                <a:latin typeface="Arial" charset="0"/>
              </a:rPr>
              <a:t>Coinage of silver</a:t>
            </a:r>
          </a:p>
          <a:p>
            <a:pPr lvl="1">
              <a:lnSpc>
                <a:spcPct val="80000"/>
              </a:lnSpc>
            </a:pPr>
            <a:r>
              <a:rPr lang="en-US" sz="1800" dirty="0" smtClean="0">
                <a:effectLst/>
                <a:latin typeface="Arial" charset="0"/>
              </a:rPr>
              <a:t>Direct election of Senators</a:t>
            </a:r>
          </a:p>
          <a:p>
            <a:pPr lvl="1">
              <a:lnSpc>
                <a:spcPct val="80000"/>
              </a:lnSpc>
            </a:pPr>
            <a:r>
              <a:rPr lang="en-US" sz="1800" dirty="0" smtClean="0">
                <a:effectLst/>
                <a:latin typeface="Arial" charset="0"/>
              </a:rPr>
              <a:t>Graduated income tax</a:t>
            </a:r>
          </a:p>
          <a:p>
            <a:pPr lvl="1">
              <a:lnSpc>
                <a:spcPct val="80000"/>
              </a:lnSpc>
            </a:pPr>
            <a:r>
              <a:rPr lang="en-US" sz="1800" dirty="0" smtClean="0">
                <a:effectLst/>
                <a:latin typeface="Arial" charset="0"/>
              </a:rPr>
              <a:t>State laws through referendums/initiatives</a:t>
            </a:r>
          </a:p>
          <a:p>
            <a:pPr lvl="1">
              <a:lnSpc>
                <a:spcPct val="80000"/>
              </a:lnSpc>
            </a:pPr>
            <a:r>
              <a:rPr lang="en-US" sz="1800" dirty="0" smtClean="0">
                <a:effectLst/>
                <a:latin typeface="Arial" charset="0"/>
              </a:rPr>
              <a:t>Government regulation/ownership of infrastructure</a:t>
            </a:r>
          </a:p>
          <a:p>
            <a:pPr lvl="1">
              <a:lnSpc>
                <a:spcPct val="80000"/>
              </a:lnSpc>
            </a:pPr>
            <a:r>
              <a:rPr lang="en-US" sz="1800" dirty="0" smtClean="0">
                <a:effectLst/>
                <a:latin typeface="Arial" charset="0"/>
              </a:rPr>
              <a:t>8-hour workday</a:t>
            </a:r>
          </a:p>
          <a:p>
            <a:pPr lvl="1">
              <a:lnSpc>
                <a:spcPct val="80000"/>
              </a:lnSpc>
            </a:pPr>
            <a:r>
              <a:rPr lang="en-US" sz="1800" dirty="0" smtClean="0">
                <a:effectLst/>
                <a:latin typeface="Arial" charset="0"/>
              </a:rPr>
              <a:t>Abolition of national banks</a:t>
            </a:r>
          </a:p>
          <a:p>
            <a:pPr lvl="1">
              <a:lnSpc>
                <a:spcPct val="80000"/>
              </a:lnSpc>
            </a:pPr>
            <a:r>
              <a:rPr lang="en-US" sz="1800" dirty="0" smtClean="0">
                <a:effectLst/>
                <a:latin typeface="Arial" charset="0"/>
              </a:rPr>
              <a:t>Civil service reform</a:t>
            </a:r>
          </a:p>
          <a:p>
            <a:endParaRPr lang="en-US" dirty="0"/>
          </a:p>
        </p:txBody>
      </p:sp>
      <p:sp>
        <p:nvSpPr>
          <p:cNvPr id="4" name="Slide Number Placeholder 3"/>
          <p:cNvSpPr>
            <a:spLocks noGrp="1"/>
          </p:cNvSpPr>
          <p:nvPr>
            <p:ph type="sldNum" sz="quarter" idx="10"/>
          </p:nvPr>
        </p:nvSpPr>
        <p:spPr/>
        <p:txBody>
          <a:bodyPr/>
          <a:lstStyle/>
          <a:p>
            <a:fld id="{1C6205AE-81D5-F14D-926D-77A041E11C48}" type="slidenum">
              <a:rPr lang="en-US" smtClean="0"/>
              <a:t>10</a:t>
            </a:fld>
            <a:endParaRPr lang="en-US"/>
          </a:p>
        </p:txBody>
      </p:sp>
    </p:spTree>
    <p:extLst>
      <p:ext uri="{BB962C8B-B14F-4D97-AF65-F5344CB8AC3E}">
        <p14:creationId xmlns:p14="http://schemas.microsoft.com/office/powerpoint/2010/main" val="2558460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1/10/20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1/10/20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1/10/20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1/10/20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1/10/20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pPr marL="0" indent="0" algn="ctr">
              <a:buNone/>
            </a:pPr>
            <a:r>
              <a:rPr lang="en-US" dirty="0" smtClean="0"/>
              <a:t>What struggles did farmers face in the late 1800s? What solutions existed for those farmers?</a:t>
            </a:r>
          </a:p>
          <a:p>
            <a:pPr marL="0" indent="0" algn="ctr">
              <a:buNone/>
            </a:pPr>
            <a:endParaRPr lang="en-US" dirty="0" smtClean="0"/>
          </a:p>
          <a:p>
            <a:pPr marL="0" indent="0" algn="ctr">
              <a:buNone/>
            </a:pPr>
            <a:endParaRPr lang="en-US" dirty="0"/>
          </a:p>
        </p:txBody>
      </p:sp>
    </p:spTree>
    <p:extLst>
      <p:ext uri="{BB962C8B-B14F-4D97-AF65-F5344CB8AC3E}">
        <p14:creationId xmlns:p14="http://schemas.microsoft.com/office/powerpoint/2010/main" val="2709123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Omaha Platform-July 4, 1892</a:t>
            </a:r>
            <a:endParaRPr lang="en-US" dirty="0"/>
          </a:p>
        </p:txBody>
      </p:sp>
      <p:sp>
        <p:nvSpPr>
          <p:cNvPr id="3" name="Content Placeholder 2"/>
          <p:cNvSpPr>
            <a:spLocks noGrp="1"/>
          </p:cNvSpPr>
          <p:nvPr>
            <p:ph idx="1"/>
          </p:nvPr>
        </p:nvSpPr>
        <p:spPr/>
        <p:txBody>
          <a:bodyPr>
            <a:normAutofit/>
          </a:bodyPr>
          <a:lstStyle/>
          <a:p>
            <a:pPr>
              <a:lnSpc>
                <a:spcPct val="80000"/>
              </a:lnSpc>
            </a:pPr>
            <a:r>
              <a:rPr lang="en-US" sz="2800" dirty="0" smtClean="0">
                <a:latin typeface="Rockwell"/>
                <a:cs typeface="Rockwell"/>
              </a:rPr>
              <a:t>Text Analysis</a:t>
            </a:r>
          </a:p>
          <a:p>
            <a:pPr>
              <a:lnSpc>
                <a:spcPct val="80000"/>
              </a:lnSpc>
            </a:pPr>
            <a:r>
              <a:rPr lang="en-US" sz="2800" dirty="0" smtClean="0">
                <a:latin typeface="Rockwell"/>
                <a:cs typeface="Rockwell"/>
              </a:rPr>
              <a:t>Omaha </a:t>
            </a:r>
            <a:r>
              <a:rPr lang="en-US" sz="2800" dirty="0">
                <a:latin typeface="Rockwell"/>
                <a:cs typeface="Rockwell"/>
              </a:rPr>
              <a:t>Platform (July 4, 1892)</a:t>
            </a:r>
          </a:p>
          <a:p>
            <a:pPr lvl="1">
              <a:lnSpc>
                <a:spcPct val="80000"/>
              </a:lnSpc>
            </a:pPr>
            <a:r>
              <a:rPr lang="en-US" sz="2400" dirty="0">
                <a:latin typeface="Rockwell"/>
                <a:cs typeface="Rockwell"/>
              </a:rPr>
              <a:t>Coinage of silver</a:t>
            </a:r>
          </a:p>
          <a:p>
            <a:pPr lvl="1">
              <a:lnSpc>
                <a:spcPct val="80000"/>
              </a:lnSpc>
            </a:pPr>
            <a:r>
              <a:rPr lang="en-US" sz="2400" dirty="0">
                <a:latin typeface="Rockwell"/>
                <a:cs typeface="Rockwell"/>
              </a:rPr>
              <a:t>Direct election of Senators</a:t>
            </a:r>
          </a:p>
          <a:p>
            <a:pPr lvl="1">
              <a:lnSpc>
                <a:spcPct val="80000"/>
              </a:lnSpc>
            </a:pPr>
            <a:r>
              <a:rPr lang="en-US" sz="2400" dirty="0">
                <a:latin typeface="Rockwell"/>
                <a:cs typeface="Rockwell"/>
              </a:rPr>
              <a:t>Graduated income tax</a:t>
            </a:r>
          </a:p>
          <a:p>
            <a:pPr lvl="1">
              <a:lnSpc>
                <a:spcPct val="80000"/>
              </a:lnSpc>
            </a:pPr>
            <a:r>
              <a:rPr lang="en-US" sz="2400" dirty="0">
                <a:latin typeface="Rockwell"/>
                <a:cs typeface="Rockwell"/>
              </a:rPr>
              <a:t>State laws through referendums/initiatives</a:t>
            </a:r>
          </a:p>
          <a:p>
            <a:pPr lvl="1">
              <a:lnSpc>
                <a:spcPct val="80000"/>
              </a:lnSpc>
            </a:pPr>
            <a:r>
              <a:rPr lang="en-US" sz="2400" dirty="0">
                <a:latin typeface="Rockwell"/>
                <a:cs typeface="Rockwell"/>
              </a:rPr>
              <a:t>Government regulation/ownership of infrastructure</a:t>
            </a:r>
          </a:p>
          <a:p>
            <a:pPr lvl="1">
              <a:lnSpc>
                <a:spcPct val="80000"/>
              </a:lnSpc>
            </a:pPr>
            <a:r>
              <a:rPr lang="en-US" sz="2400" dirty="0">
                <a:latin typeface="Rockwell"/>
                <a:cs typeface="Rockwell"/>
              </a:rPr>
              <a:t>8-hour workday</a:t>
            </a:r>
          </a:p>
          <a:p>
            <a:pPr lvl="1">
              <a:lnSpc>
                <a:spcPct val="80000"/>
              </a:lnSpc>
            </a:pPr>
            <a:r>
              <a:rPr lang="en-US" sz="2400" dirty="0">
                <a:latin typeface="Rockwell"/>
                <a:cs typeface="Rockwell"/>
              </a:rPr>
              <a:t>Abolition of national banks</a:t>
            </a:r>
          </a:p>
          <a:p>
            <a:pPr lvl="1">
              <a:lnSpc>
                <a:spcPct val="80000"/>
              </a:lnSpc>
            </a:pPr>
            <a:r>
              <a:rPr lang="en-US" sz="2400" dirty="0">
                <a:latin typeface="Rockwell"/>
                <a:cs typeface="Rockwell"/>
              </a:rPr>
              <a:t>Civil service reform</a:t>
            </a:r>
          </a:p>
          <a:p>
            <a:endParaRPr lang="en-US" sz="4000" dirty="0"/>
          </a:p>
        </p:txBody>
      </p:sp>
    </p:spTree>
    <p:extLst>
      <p:ext uri="{BB962C8B-B14F-4D97-AF65-F5344CB8AC3E}">
        <p14:creationId xmlns:p14="http://schemas.microsoft.com/office/powerpoint/2010/main" val="33905389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287" y="228600"/>
            <a:ext cx="8572913" cy="924475"/>
          </a:xfrm>
        </p:spPr>
        <p:txBody>
          <a:bodyPr/>
          <a:lstStyle/>
          <a:p>
            <a:r>
              <a:rPr lang="en-US" sz="4400" dirty="0" smtClean="0">
                <a:latin typeface="Rockwell"/>
                <a:cs typeface="Rockwell"/>
              </a:rPr>
              <a:t>Bimetallic Instability?</a:t>
            </a:r>
            <a:endParaRPr lang="en-US" sz="4400" dirty="0">
              <a:latin typeface="Rockwell"/>
              <a:cs typeface="Rockwell"/>
            </a:endParaRPr>
          </a:p>
        </p:txBody>
      </p:sp>
      <p:pic>
        <p:nvPicPr>
          <p:cNvPr id="5" name="Picture 3" descr="Pol_cartoon-Bimetal Bicyclist"/>
          <p:cNvPicPr>
            <a:picLocks noChangeAspect="1" noChangeArrowheads="1"/>
          </p:cNvPicPr>
          <p:nvPr/>
        </p:nvPicPr>
        <p:blipFill>
          <a:blip r:embed="rId2" cstate="print">
            <a:lum bright="6000" contrast="12000"/>
          </a:blip>
          <a:srcRect/>
          <a:stretch>
            <a:fillRect/>
          </a:stretch>
        </p:blipFill>
        <p:spPr bwMode="auto">
          <a:xfrm>
            <a:off x="2231258" y="1143001"/>
            <a:ext cx="4717998" cy="5491162"/>
          </a:xfrm>
          <a:prstGeom prst="rect">
            <a:avLst/>
          </a:prstGeom>
          <a:noFill/>
          <a:ln w="9525">
            <a:solidFill>
              <a:srgbClr val="787878"/>
            </a:solidFill>
            <a:miter lim="800000"/>
            <a:headEnd/>
            <a:tailEnd/>
          </a:ln>
        </p:spPr>
      </p:pic>
    </p:spTree>
    <p:extLst>
      <p:ext uri="{BB962C8B-B14F-4D97-AF65-F5344CB8AC3E}">
        <p14:creationId xmlns:p14="http://schemas.microsoft.com/office/powerpoint/2010/main" val="33696104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1896</a:t>
            </a:r>
            <a:endParaRPr lang="en-US" dirty="0"/>
          </a:p>
        </p:txBody>
      </p:sp>
      <p:sp>
        <p:nvSpPr>
          <p:cNvPr id="3" name="Text Placeholder 2"/>
          <p:cNvSpPr>
            <a:spLocks noGrp="1"/>
          </p:cNvSpPr>
          <p:nvPr>
            <p:ph type="body" idx="1"/>
          </p:nvPr>
        </p:nvSpPr>
        <p:spPr/>
        <p:txBody>
          <a:bodyPr/>
          <a:lstStyle/>
          <a:p>
            <a:r>
              <a:rPr lang="en-US" dirty="0" smtClean="0"/>
              <a:t>William McKinley</a:t>
            </a:r>
            <a:endParaRPr lang="en-US" dirty="0"/>
          </a:p>
        </p:txBody>
      </p:sp>
      <p:sp>
        <p:nvSpPr>
          <p:cNvPr id="4" name="Content Placeholder 3"/>
          <p:cNvSpPr>
            <a:spLocks noGrp="1"/>
          </p:cNvSpPr>
          <p:nvPr>
            <p:ph sz="half" idx="2"/>
          </p:nvPr>
        </p:nvSpPr>
        <p:spPr/>
        <p:txBody>
          <a:bodyPr>
            <a:normAutofit fontScale="92500"/>
          </a:bodyPr>
          <a:lstStyle/>
          <a:p>
            <a:r>
              <a:rPr lang="en-US" dirty="0" smtClean="0"/>
              <a:t>Republican</a:t>
            </a:r>
          </a:p>
          <a:p>
            <a:r>
              <a:rPr lang="en-US" dirty="0" smtClean="0"/>
              <a:t>Pro-Big Business</a:t>
            </a:r>
          </a:p>
          <a:p>
            <a:r>
              <a:rPr lang="en-US" dirty="0" smtClean="0"/>
              <a:t>Pro-Tariff</a:t>
            </a:r>
          </a:p>
          <a:p>
            <a:r>
              <a:rPr lang="en-US" dirty="0" smtClean="0"/>
              <a:t>Pro-Gold Standard</a:t>
            </a:r>
          </a:p>
          <a:p>
            <a:r>
              <a:rPr lang="en-US" dirty="0" smtClean="0"/>
              <a:t>Coalition of business/skilled workers/rich farmers</a:t>
            </a:r>
          </a:p>
          <a:p>
            <a:r>
              <a:rPr lang="en-US" dirty="0" smtClean="0"/>
              <a:t>HUGE campaign budget</a:t>
            </a:r>
          </a:p>
          <a:p>
            <a:pPr lvl="1"/>
            <a:r>
              <a:rPr lang="en-US" dirty="0" smtClean="0"/>
              <a:t>Backed by business (Mark Hanna)</a:t>
            </a:r>
            <a:endParaRPr lang="en-US" dirty="0"/>
          </a:p>
        </p:txBody>
      </p:sp>
      <p:sp>
        <p:nvSpPr>
          <p:cNvPr id="5" name="Text Placeholder 4"/>
          <p:cNvSpPr>
            <a:spLocks noGrp="1"/>
          </p:cNvSpPr>
          <p:nvPr>
            <p:ph type="body" sz="quarter" idx="3"/>
          </p:nvPr>
        </p:nvSpPr>
        <p:spPr/>
        <p:txBody>
          <a:bodyPr>
            <a:normAutofit fontScale="92500"/>
          </a:bodyPr>
          <a:lstStyle/>
          <a:p>
            <a:r>
              <a:rPr lang="en-US" dirty="0" smtClean="0"/>
              <a:t>William Jennings Bryan</a:t>
            </a:r>
            <a:endParaRPr lang="en-US" dirty="0"/>
          </a:p>
        </p:txBody>
      </p:sp>
      <p:sp>
        <p:nvSpPr>
          <p:cNvPr id="6" name="Content Placeholder 5"/>
          <p:cNvSpPr>
            <a:spLocks noGrp="1"/>
          </p:cNvSpPr>
          <p:nvPr>
            <p:ph sz="quarter" idx="4"/>
          </p:nvPr>
        </p:nvSpPr>
        <p:spPr/>
        <p:txBody>
          <a:bodyPr/>
          <a:lstStyle/>
          <a:p>
            <a:r>
              <a:rPr lang="en-US" dirty="0" smtClean="0"/>
              <a:t>Democrat/Populist</a:t>
            </a:r>
          </a:p>
          <a:p>
            <a:r>
              <a:rPr lang="en-US" dirty="0" smtClean="0"/>
              <a:t>Pro-Farmers</a:t>
            </a:r>
          </a:p>
          <a:p>
            <a:r>
              <a:rPr lang="en-US" dirty="0" smtClean="0"/>
              <a:t>Anti-Tariff</a:t>
            </a:r>
          </a:p>
          <a:p>
            <a:r>
              <a:rPr lang="en-US" dirty="0" smtClean="0"/>
              <a:t>Pro-Silver</a:t>
            </a:r>
          </a:p>
          <a:p>
            <a:r>
              <a:rPr lang="en-US" dirty="0" smtClean="0"/>
              <a:t>Farmers/Unskilled Labor/Immigrants</a:t>
            </a:r>
          </a:p>
          <a:p>
            <a:r>
              <a:rPr lang="en-US" dirty="0" smtClean="0"/>
              <a:t>SMALL budget</a:t>
            </a:r>
          </a:p>
          <a:p>
            <a:pPr lvl="1"/>
            <a:r>
              <a:rPr lang="en-US" dirty="0" smtClean="0"/>
              <a:t>‘passing the hat’ at rallies</a:t>
            </a:r>
            <a:endParaRPr lang="en-US" dirty="0"/>
          </a:p>
        </p:txBody>
      </p:sp>
    </p:spTree>
    <p:extLst>
      <p:ext uri="{BB962C8B-B14F-4D97-AF65-F5344CB8AC3E}">
        <p14:creationId xmlns:p14="http://schemas.microsoft.com/office/powerpoint/2010/main" val="14450378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William Jennings Bryan ‘Cross of Gold’</a:t>
            </a:r>
            <a:r>
              <a:rPr lang="en-US" dirty="0"/>
              <a:t/>
            </a:r>
            <a:br>
              <a:rPr lang="en-US" dirty="0"/>
            </a:br>
            <a:endParaRPr lang="en-US" dirty="0"/>
          </a:p>
        </p:txBody>
      </p:sp>
      <p:sp>
        <p:nvSpPr>
          <p:cNvPr id="3" name="Content Placeholder 2"/>
          <p:cNvSpPr>
            <a:spLocks noGrp="1"/>
          </p:cNvSpPr>
          <p:nvPr>
            <p:ph idx="1"/>
          </p:nvPr>
        </p:nvSpPr>
        <p:spPr>
          <a:xfrm>
            <a:off x="0" y="1179384"/>
            <a:ext cx="9144000" cy="4946780"/>
          </a:xfrm>
        </p:spPr>
        <p:txBody>
          <a:bodyPr>
            <a:noAutofit/>
          </a:bodyPr>
          <a:lstStyle/>
          <a:p>
            <a:pPr marL="0" indent="0">
              <a:buNone/>
            </a:pPr>
            <a:r>
              <a:rPr lang="en-US" sz="1700" dirty="0" smtClean="0"/>
              <a:t>The </a:t>
            </a:r>
            <a:r>
              <a:rPr lang="en-US" sz="1700" dirty="0"/>
              <a:t>gentleman from Wisconsin has said he fears a Robespierre. My friend, in this land of the free you need fear no tyrant who will spring up from among the people. What we need is an Andrew Jackson to stand as Jackson stood, against the encroachments of aggregated wealth’ </a:t>
            </a:r>
          </a:p>
          <a:p>
            <a:pPr marL="0" indent="0">
              <a:buNone/>
            </a:pPr>
            <a:r>
              <a:rPr lang="en-US" sz="1700" dirty="0"/>
              <a:t>There are two ideas of government. There are those who believe that if you just legislate to make the well-to-do prosperous, that their prosperity will leak through on those below. The Democratic idea has been that if you legislate to make the masses prosperous their prosperity will find its way up and through every class that rests upon it.</a:t>
            </a:r>
          </a:p>
          <a:p>
            <a:pPr marL="0" indent="0">
              <a:buNone/>
            </a:pPr>
            <a:r>
              <a:rPr lang="en-US" sz="1700" dirty="0"/>
              <a:t>You come to us and tell us that the great cities are in favor of the gold standard. I tell you that the great cities rest upon these broad and fertile prairies. Burn down your cities and leave our farms, and your cities will spring up again as if by magic. But destroy our farms and the grass will grow in the streets of every city in the country. </a:t>
            </a:r>
          </a:p>
          <a:p>
            <a:pPr marL="0" indent="0">
              <a:buNone/>
            </a:pPr>
            <a:r>
              <a:rPr lang="en-US" sz="1700" dirty="0"/>
              <a:t>If they dare to come out in the open field and defend the gold standard as a good thing, we shall fight them to the uttermost, having behind us the producing masses of the nation and the world. Having behind us the commercial interests and the laboring interests and all the toiling masses, we shall answer their demands for a gold standard by saying to them, you shall not press down upon the brow of labor this crown of thorns. You shall not crucify mankind upon a cross of gold.</a:t>
            </a:r>
          </a:p>
          <a:p>
            <a:pPr marL="0" indent="0">
              <a:buNone/>
            </a:pPr>
            <a:endParaRPr lang="en-US" sz="1700" dirty="0"/>
          </a:p>
        </p:txBody>
      </p:sp>
    </p:spTree>
    <p:extLst>
      <p:ext uri="{BB962C8B-B14F-4D97-AF65-F5344CB8AC3E}">
        <p14:creationId xmlns:p14="http://schemas.microsoft.com/office/powerpoint/2010/main" val="270690254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File:Cross of gold speech cartoon.jpg"/>
          <p:cNvPicPr>
            <a:picLocks noChangeAspect="1" noChangeArrowheads="1"/>
          </p:cNvPicPr>
          <p:nvPr/>
        </p:nvPicPr>
        <p:blipFill>
          <a:blip r:embed="rId2" cstate="print"/>
          <a:srcRect l="4167" t="4433" r="2778"/>
          <a:stretch>
            <a:fillRect/>
          </a:stretch>
        </p:blipFill>
        <p:spPr bwMode="auto">
          <a:xfrm>
            <a:off x="1904999" y="0"/>
            <a:ext cx="5342213" cy="6875905"/>
          </a:xfrm>
          <a:prstGeom prst="rect">
            <a:avLst/>
          </a:prstGeom>
          <a:noFill/>
        </p:spPr>
      </p:pic>
      <p:sp>
        <p:nvSpPr>
          <p:cNvPr id="5" name="Rectangle 4">
            <a:hlinkClick r:id="" action="ppaction://noaction" tooltip="Anarchy"/>
          </p:cNvPr>
          <p:cNvSpPr/>
          <p:nvPr/>
        </p:nvSpPr>
        <p:spPr>
          <a:xfrm>
            <a:off x="6248400" y="3429000"/>
            <a:ext cx="914400" cy="5334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hlinkClick r:id="" action="ppaction://noaction" tooltip="Used in Bryan's Chicago Speech - Cross of Gold"/>
          </p:cNvPr>
          <p:cNvSpPr/>
          <p:nvPr/>
        </p:nvSpPr>
        <p:spPr>
          <a:xfrm rot="4240224">
            <a:off x="5289320" y="2785459"/>
            <a:ext cx="1113744" cy="5334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 action="ppaction://noaction" tooltip="Crown of thorns used by Bryan in campaign speeches"/>
          </p:cNvPr>
          <p:cNvSpPr/>
          <p:nvPr/>
        </p:nvSpPr>
        <p:spPr>
          <a:xfrm rot="1861348">
            <a:off x="3939758" y="873820"/>
            <a:ext cx="867345" cy="44856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 action="ppaction://noaction" tooltip="Speech plagarized from the Bible"/>
          </p:cNvPr>
          <p:cNvSpPr/>
          <p:nvPr/>
        </p:nvSpPr>
        <p:spPr>
          <a:xfrm rot="18363469">
            <a:off x="4960270" y="3800076"/>
            <a:ext cx="867345" cy="27085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7113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lick to return to previous version of this cartoon..."/>
          <p:cNvPicPr>
            <a:picLocks noChangeAspect="1" noChangeArrowheads="1"/>
          </p:cNvPicPr>
          <p:nvPr/>
        </p:nvPicPr>
        <p:blipFill>
          <a:blip r:embed="rId2" cstate="print"/>
          <a:srcRect l="10901" t="23704" r="11237" b="7740"/>
          <a:stretch>
            <a:fillRect/>
          </a:stretch>
        </p:blipFill>
        <p:spPr bwMode="auto">
          <a:xfrm>
            <a:off x="1119453" y="0"/>
            <a:ext cx="7174529" cy="8896416"/>
          </a:xfrm>
          <a:prstGeom prst="rect">
            <a:avLst/>
          </a:prstGeom>
          <a:noFill/>
        </p:spPr>
      </p:pic>
    </p:spTree>
    <p:extLst>
      <p:ext uri="{BB962C8B-B14F-4D97-AF65-F5344CB8AC3E}">
        <p14:creationId xmlns:p14="http://schemas.microsoft.com/office/powerpoint/2010/main" val="216995443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1896</a:t>
            </a:r>
            <a:endParaRPr lang="en-US" dirty="0"/>
          </a:p>
        </p:txBody>
      </p:sp>
      <p:pic>
        <p:nvPicPr>
          <p:cNvPr id="6" name="Picture 5" descr="1896_Electoral_Ma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00" y="1206500"/>
            <a:ext cx="8255000" cy="4432300"/>
          </a:xfrm>
          <a:prstGeom prst="rect">
            <a:avLst/>
          </a:prstGeom>
        </p:spPr>
      </p:pic>
    </p:spTree>
    <p:extLst>
      <p:ext uri="{BB962C8B-B14F-4D97-AF65-F5344CB8AC3E}">
        <p14:creationId xmlns:p14="http://schemas.microsoft.com/office/powerpoint/2010/main" val="35777216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2"/>
          <p:cNvSpPr txBox="1">
            <a:spLocks noChangeArrowheads="1"/>
          </p:cNvSpPr>
          <p:nvPr/>
        </p:nvSpPr>
        <p:spPr bwMode="auto">
          <a:xfrm>
            <a:off x="0" y="304800"/>
            <a:ext cx="9144000" cy="861774"/>
          </a:xfrm>
          <a:prstGeom prst="rect">
            <a:avLst/>
          </a:prstGeom>
          <a:noFill/>
          <a:ln w="9525">
            <a:noFill/>
            <a:miter lim="800000"/>
            <a:headEnd/>
            <a:tailEnd/>
          </a:ln>
          <a:effectLst>
            <a:outerShdw dist="35921" dir="2700000" algn="ctr" rotWithShape="0">
              <a:srgbClr val="D69B06"/>
            </a:outerShdw>
          </a:effec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5000" dirty="0">
                <a:effectLst/>
                <a:latin typeface="Rockwell"/>
                <a:cs typeface="Rockwell"/>
              </a:rPr>
              <a:t>Why Did Bryan </a:t>
            </a:r>
            <a:r>
              <a:rPr lang="en-US" sz="5000" dirty="0" smtClean="0">
                <a:effectLst/>
                <a:latin typeface="Rockwell"/>
                <a:cs typeface="Rockwell"/>
              </a:rPr>
              <a:t>Lose</a:t>
            </a:r>
            <a:r>
              <a:rPr lang="en-US" sz="5000" dirty="0">
                <a:effectLst/>
                <a:latin typeface="Rockwell"/>
                <a:cs typeface="Rockwell"/>
              </a:rPr>
              <a:t>?</a:t>
            </a:r>
          </a:p>
        </p:txBody>
      </p:sp>
      <p:sp>
        <p:nvSpPr>
          <p:cNvPr id="145411" name="Text Box 3"/>
          <p:cNvSpPr txBox="1">
            <a:spLocks noChangeArrowheads="1"/>
          </p:cNvSpPr>
          <p:nvPr/>
        </p:nvSpPr>
        <p:spPr bwMode="auto">
          <a:xfrm>
            <a:off x="1066800" y="1874838"/>
            <a:ext cx="7467600" cy="5016758"/>
          </a:xfrm>
          <a:prstGeom prst="rect">
            <a:avLst/>
          </a:prstGeom>
          <a:noFill/>
          <a:ln w="9525">
            <a:noFill/>
            <a:miter lim="800000"/>
            <a:headEnd/>
            <a:tailEnd/>
          </a:ln>
          <a:effectLst/>
        </p:spPr>
        <p:txBody>
          <a:bodyPr>
            <a:spAutoFit/>
          </a:bodyPr>
          <a:lstStyle>
            <a:lvl1pPr marL="398463" indent="-398463"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457200" indent="-457200" eaLnBrk="1" hangingPunct="1">
              <a:spcBef>
                <a:spcPct val="50000"/>
              </a:spcBef>
              <a:buSzPct val="90000"/>
              <a:buFont typeface="Arial"/>
              <a:buChar char="•"/>
            </a:pPr>
            <a:r>
              <a:rPr lang="en-US" sz="3200" dirty="0">
                <a:solidFill>
                  <a:srgbClr val="FFFFFF"/>
                </a:solidFill>
                <a:latin typeface="Rockwell"/>
                <a:cs typeface="Rockwell"/>
              </a:rPr>
              <a:t>His focus on silver undermined</a:t>
            </a:r>
            <a:br>
              <a:rPr lang="en-US" sz="3200" dirty="0">
                <a:solidFill>
                  <a:srgbClr val="FFFFFF"/>
                </a:solidFill>
                <a:latin typeface="Rockwell"/>
                <a:cs typeface="Rockwell"/>
              </a:rPr>
            </a:br>
            <a:r>
              <a:rPr lang="en-US" sz="3200" dirty="0">
                <a:solidFill>
                  <a:srgbClr val="FFFFFF"/>
                </a:solidFill>
                <a:latin typeface="Rockwell"/>
                <a:cs typeface="Rockwell"/>
              </a:rPr>
              <a:t>efforts to build bridges to urban</a:t>
            </a:r>
            <a:br>
              <a:rPr lang="en-US" sz="3200" dirty="0">
                <a:solidFill>
                  <a:srgbClr val="FFFFFF"/>
                </a:solidFill>
                <a:latin typeface="Rockwell"/>
                <a:cs typeface="Rockwell"/>
              </a:rPr>
            </a:br>
            <a:r>
              <a:rPr lang="en-US" sz="3200" dirty="0">
                <a:solidFill>
                  <a:srgbClr val="FFFFFF"/>
                </a:solidFill>
                <a:latin typeface="Rockwell"/>
                <a:cs typeface="Rockwell"/>
              </a:rPr>
              <a:t>voters.</a:t>
            </a:r>
          </a:p>
          <a:p>
            <a:pPr marL="457200" indent="-457200" eaLnBrk="1" hangingPunct="1">
              <a:spcBef>
                <a:spcPct val="50000"/>
              </a:spcBef>
              <a:buSzPct val="90000"/>
              <a:buFont typeface="Arial"/>
              <a:buChar char="•"/>
            </a:pPr>
            <a:r>
              <a:rPr lang="en-US" sz="3200" dirty="0">
                <a:solidFill>
                  <a:srgbClr val="FFFFFF"/>
                </a:solidFill>
                <a:latin typeface="Rockwell"/>
                <a:cs typeface="Rockwell"/>
              </a:rPr>
              <a:t>He did not form alliances with</a:t>
            </a:r>
            <a:br>
              <a:rPr lang="en-US" sz="3200" dirty="0">
                <a:solidFill>
                  <a:srgbClr val="FFFFFF"/>
                </a:solidFill>
                <a:latin typeface="Rockwell"/>
                <a:cs typeface="Rockwell"/>
              </a:rPr>
            </a:br>
            <a:r>
              <a:rPr lang="en-US" sz="3200" dirty="0">
                <a:solidFill>
                  <a:srgbClr val="FFFFFF"/>
                </a:solidFill>
                <a:latin typeface="Rockwell"/>
                <a:cs typeface="Rockwell"/>
              </a:rPr>
              <a:t>other groups.</a:t>
            </a:r>
          </a:p>
          <a:p>
            <a:pPr marL="457200" indent="-457200" eaLnBrk="1" hangingPunct="1">
              <a:spcBef>
                <a:spcPct val="50000"/>
              </a:spcBef>
              <a:buSzPct val="90000"/>
              <a:buFont typeface="Arial"/>
              <a:buChar char="•"/>
            </a:pPr>
            <a:r>
              <a:rPr lang="en-US" sz="3200" dirty="0">
                <a:solidFill>
                  <a:srgbClr val="FFFFFF"/>
                </a:solidFill>
                <a:latin typeface="Rockwell"/>
                <a:cs typeface="Rockwell"/>
              </a:rPr>
              <a:t>McKinley</a:t>
            </a:r>
            <a:r>
              <a:rPr lang="ja-JP" altLang="en-US" sz="3200" dirty="0">
                <a:solidFill>
                  <a:srgbClr val="FFFFFF"/>
                </a:solidFill>
                <a:latin typeface="Rockwell"/>
                <a:cs typeface="Rockwell"/>
              </a:rPr>
              <a:t>’</a:t>
            </a:r>
            <a:r>
              <a:rPr lang="en-US" sz="3200" dirty="0">
                <a:solidFill>
                  <a:srgbClr val="FFFFFF"/>
                </a:solidFill>
                <a:latin typeface="Rockwell"/>
                <a:cs typeface="Rockwell"/>
              </a:rPr>
              <a:t>s campaign was well-</a:t>
            </a:r>
            <a:br>
              <a:rPr lang="en-US" sz="3200" dirty="0">
                <a:solidFill>
                  <a:srgbClr val="FFFFFF"/>
                </a:solidFill>
                <a:latin typeface="Rockwell"/>
                <a:cs typeface="Rockwell"/>
              </a:rPr>
            </a:br>
            <a:r>
              <a:rPr lang="en-US" sz="3200" dirty="0">
                <a:solidFill>
                  <a:srgbClr val="FFFFFF"/>
                </a:solidFill>
                <a:latin typeface="Rockwell"/>
                <a:cs typeface="Rockwell"/>
              </a:rPr>
              <a:t>organized and highly </a:t>
            </a:r>
            <a:r>
              <a:rPr lang="en-US" sz="3200" dirty="0" smtClean="0">
                <a:solidFill>
                  <a:srgbClr val="FFFFFF"/>
                </a:solidFill>
                <a:latin typeface="Rockwell"/>
                <a:cs typeface="Rockwell"/>
              </a:rPr>
              <a:t>funded (BIG BUSINESS BACKS McKINLEY BIG)</a:t>
            </a:r>
            <a:endParaRPr lang="en-US" sz="3200" dirty="0">
              <a:solidFill>
                <a:srgbClr val="FFFFFF"/>
              </a:solidFill>
              <a:latin typeface="Rockwell"/>
              <a:cs typeface="Rockwell"/>
            </a:endParaRPr>
          </a:p>
        </p:txBody>
      </p:sp>
    </p:spTree>
    <p:extLst>
      <p:ext uri="{BB962C8B-B14F-4D97-AF65-F5344CB8AC3E}">
        <p14:creationId xmlns:p14="http://schemas.microsoft.com/office/powerpoint/2010/main" val="6056226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5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5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600200" y="228600"/>
            <a:ext cx="6019800" cy="1569660"/>
          </a:xfrm>
          <a:prstGeom prst="rect">
            <a:avLst/>
          </a:prstGeom>
          <a:noFill/>
          <a:ln w="9525">
            <a:noFill/>
            <a:miter lim="800000"/>
            <a:headEnd/>
            <a:tailEnd/>
          </a:ln>
          <a:effectLst>
            <a:outerShdw dist="35921" dir="2700000" algn="ctr" rotWithShape="0">
              <a:srgbClr val="C18B05"/>
            </a:outerShdw>
          </a:effec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4800" b="1" dirty="0">
                <a:solidFill>
                  <a:srgbClr val="FFFFFF"/>
                </a:solidFill>
                <a:latin typeface="Rockwell"/>
                <a:cs typeface="Rockwell"/>
              </a:rPr>
              <a:t>Gold Triumphs Over Silver</a:t>
            </a:r>
          </a:p>
        </p:txBody>
      </p:sp>
      <p:pic>
        <p:nvPicPr>
          <p:cNvPr id="34819" name="Picture 4" descr="Pol_cartoon-Gold Triumphs over Silver - Puck - 1900"/>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0" y="1981200"/>
            <a:ext cx="4270375" cy="472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989" name="Text Box 5"/>
          <p:cNvSpPr txBox="1">
            <a:spLocks noChangeArrowheads="1"/>
          </p:cNvSpPr>
          <p:nvPr/>
        </p:nvSpPr>
        <p:spPr bwMode="auto">
          <a:xfrm>
            <a:off x="5410200" y="1981200"/>
            <a:ext cx="3352800" cy="3785652"/>
          </a:xfrm>
          <a:prstGeom prst="rect">
            <a:avLst/>
          </a:prstGeom>
          <a:noFill/>
          <a:ln w="9525">
            <a:noFill/>
            <a:miter lim="800000"/>
            <a:headEnd/>
            <a:tailEnd/>
          </a:ln>
          <a:effectLst/>
        </p:spPr>
        <p:txBody>
          <a:bodyPr>
            <a:spAutoFit/>
          </a:bodyPr>
          <a:lstStyle>
            <a:lvl1pPr marL="280988" indent="-280988"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buClr>
                <a:srgbClr val="C18B05"/>
              </a:buClr>
              <a:buSzPct val="90000"/>
              <a:buFont typeface="Wingdings" charset="0"/>
              <a:buChar char="Ø"/>
            </a:pPr>
            <a:r>
              <a:rPr lang="en-US" sz="2400" b="1" dirty="0">
                <a:solidFill>
                  <a:srgbClr val="FFFFFF"/>
                </a:solidFill>
                <a:latin typeface="Rockwell"/>
                <a:cs typeface="Rockwell"/>
              </a:rPr>
              <a:t>1900 </a:t>
            </a:r>
            <a:r>
              <a:rPr lang="en-US" sz="2400" b="1" dirty="0">
                <a:solidFill>
                  <a:srgbClr val="FFFFFF"/>
                </a:solidFill>
                <a:latin typeface="Rockwell"/>
                <a:cs typeface="Rockwell"/>
                <a:sym typeface="Wingdings" charset="0"/>
              </a:rPr>
              <a:t> Gold</a:t>
            </a:r>
            <a:br>
              <a:rPr lang="en-US" sz="2400" b="1" dirty="0">
                <a:solidFill>
                  <a:srgbClr val="FFFFFF"/>
                </a:solidFill>
                <a:latin typeface="Rockwell"/>
                <a:cs typeface="Rockwell"/>
                <a:sym typeface="Wingdings" charset="0"/>
              </a:rPr>
            </a:br>
            <a:r>
              <a:rPr lang="en-US" sz="2400" b="1" dirty="0">
                <a:solidFill>
                  <a:srgbClr val="FFFFFF"/>
                </a:solidFill>
                <a:latin typeface="Rockwell"/>
                <a:cs typeface="Rockwell"/>
                <a:sym typeface="Wingdings" charset="0"/>
              </a:rPr>
              <a:t>Standard Act</a:t>
            </a:r>
          </a:p>
          <a:p>
            <a:pPr eaLnBrk="1" hangingPunct="1">
              <a:spcBef>
                <a:spcPct val="50000"/>
              </a:spcBef>
              <a:buClr>
                <a:srgbClr val="C18B05"/>
              </a:buClr>
              <a:buSzPct val="90000"/>
              <a:buFont typeface="Wingdings" charset="0"/>
              <a:buChar char="Ø"/>
            </a:pPr>
            <a:r>
              <a:rPr lang="en-US" sz="2400" b="1" dirty="0">
                <a:solidFill>
                  <a:srgbClr val="FFFFFF"/>
                </a:solidFill>
                <a:latin typeface="Rockwell"/>
                <a:cs typeface="Rockwell"/>
                <a:sym typeface="Wingdings" charset="0"/>
              </a:rPr>
              <a:t>confirmed the</a:t>
            </a:r>
            <a:br>
              <a:rPr lang="en-US" sz="2400" b="1" dirty="0">
                <a:solidFill>
                  <a:srgbClr val="FFFFFF"/>
                </a:solidFill>
                <a:latin typeface="Rockwell"/>
                <a:cs typeface="Rockwell"/>
                <a:sym typeface="Wingdings" charset="0"/>
              </a:rPr>
            </a:br>
            <a:r>
              <a:rPr lang="en-US" sz="2400" b="1" dirty="0">
                <a:solidFill>
                  <a:srgbClr val="FFFFFF"/>
                </a:solidFill>
                <a:latin typeface="Rockwell"/>
                <a:cs typeface="Rockwell"/>
                <a:sym typeface="Wingdings" charset="0"/>
              </a:rPr>
              <a:t>nation</a:t>
            </a:r>
            <a:r>
              <a:rPr lang="ja-JP" altLang="en-US" sz="2400" b="1" dirty="0">
                <a:solidFill>
                  <a:srgbClr val="FFFFFF"/>
                </a:solidFill>
                <a:latin typeface="Rockwell"/>
                <a:cs typeface="Rockwell"/>
                <a:sym typeface="Wingdings" charset="0"/>
              </a:rPr>
              <a:t>’</a:t>
            </a:r>
            <a:r>
              <a:rPr lang="en-US" sz="2400" b="1" dirty="0">
                <a:solidFill>
                  <a:srgbClr val="FFFFFF"/>
                </a:solidFill>
                <a:latin typeface="Rockwell"/>
                <a:cs typeface="Rockwell"/>
                <a:sym typeface="Wingdings" charset="0"/>
              </a:rPr>
              <a:t>s </a:t>
            </a:r>
            <a:br>
              <a:rPr lang="en-US" sz="2400" b="1" dirty="0">
                <a:solidFill>
                  <a:srgbClr val="FFFFFF"/>
                </a:solidFill>
                <a:latin typeface="Rockwell"/>
                <a:cs typeface="Rockwell"/>
                <a:sym typeface="Wingdings" charset="0"/>
              </a:rPr>
            </a:br>
            <a:r>
              <a:rPr lang="en-US" sz="2400" b="1" dirty="0">
                <a:solidFill>
                  <a:srgbClr val="FFFFFF"/>
                </a:solidFill>
                <a:latin typeface="Rockwell"/>
                <a:cs typeface="Rockwell"/>
                <a:sym typeface="Wingdings" charset="0"/>
              </a:rPr>
              <a:t>commitment to</a:t>
            </a:r>
            <a:br>
              <a:rPr lang="en-US" sz="2400" b="1" dirty="0">
                <a:solidFill>
                  <a:srgbClr val="FFFFFF"/>
                </a:solidFill>
                <a:latin typeface="Rockwell"/>
                <a:cs typeface="Rockwell"/>
                <a:sym typeface="Wingdings" charset="0"/>
              </a:rPr>
            </a:br>
            <a:r>
              <a:rPr lang="en-US" sz="2400" b="1" dirty="0">
                <a:solidFill>
                  <a:srgbClr val="FFFFFF"/>
                </a:solidFill>
                <a:latin typeface="Rockwell"/>
                <a:cs typeface="Rockwell"/>
                <a:sym typeface="Wingdings" charset="0"/>
              </a:rPr>
              <a:t>the gold standard.</a:t>
            </a:r>
          </a:p>
          <a:p>
            <a:pPr eaLnBrk="1" hangingPunct="1">
              <a:spcBef>
                <a:spcPct val="50000"/>
              </a:spcBef>
              <a:buClr>
                <a:srgbClr val="C18B05"/>
              </a:buClr>
              <a:buSzPct val="90000"/>
              <a:buFont typeface="Wingdings" charset="0"/>
              <a:buChar char="Ø"/>
            </a:pPr>
            <a:r>
              <a:rPr lang="en-US" sz="2400" b="1" dirty="0">
                <a:solidFill>
                  <a:srgbClr val="FFFFFF"/>
                </a:solidFill>
                <a:latin typeface="Rockwell"/>
                <a:cs typeface="Rockwell"/>
                <a:sym typeface="Wingdings" charset="0"/>
              </a:rPr>
              <a:t>A victory for the </a:t>
            </a:r>
            <a:br>
              <a:rPr lang="en-US" sz="2400" b="1" dirty="0">
                <a:solidFill>
                  <a:srgbClr val="FFFFFF"/>
                </a:solidFill>
                <a:latin typeface="Rockwell"/>
                <a:cs typeface="Rockwell"/>
                <a:sym typeface="Wingdings" charset="0"/>
              </a:rPr>
            </a:br>
            <a:r>
              <a:rPr lang="en-US" sz="2400" b="1" dirty="0">
                <a:solidFill>
                  <a:srgbClr val="FFFFFF"/>
                </a:solidFill>
                <a:latin typeface="Rockwell"/>
                <a:cs typeface="Rockwell"/>
                <a:sym typeface="Wingdings" charset="0"/>
              </a:rPr>
              <a:t>forces of</a:t>
            </a:r>
            <a:br>
              <a:rPr lang="en-US" sz="2400" b="1" dirty="0">
                <a:solidFill>
                  <a:srgbClr val="FFFFFF"/>
                </a:solidFill>
                <a:latin typeface="Rockwell"/>
                <a:cs typeface="Rockwell"/>
                <a:sym typeface="Wingdings" charset="0"/>
              </a:rPr>
            </a:br>
            <a:r>
              <a:rPr lang="en-US" sz="2400" b="1" dirty="0">
                <a:solidFill>
                  <a:srgbClr val="FFFFFF"/>
                </a:solidFill>
                <a:latin typeface="Rockwell"/>
                <a:cs typeface="Rockwell"/>
                <a:sym typeface="Wingdings" charset="0"/>
              </a:rPr>
              <a:t>conservatism.</a:t>
            </a:r>
            <a:endParaRPr lang="en-US" sz="2400" b="1" dirty="0">
              <a:solidFill>
                <a:srgbClr val="FFFFFF"/>
              </a:solidFill>
              <a:latin typeface="Rockwell"/>
              <a:cs typeface="Rockwell"/>
            </a:endParaRPr>
          </a:p>
        </p:txBody>
      </p:sp>
    </p:spTree>
    <p:extLst>
      <p:ext uri="{BB962C8B-B14F-4D97-AF65-F5344CB8AC3E}">
        <p14:creationId xmlns:p14="http://schemas.microsoft.com/office/powerpoint/2010/main" val="24958512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22238"/>
            <a:ext cx="7543800" cy="1020762"/>
          </a:xfrm>
        </p:spPr>
        <p:txBody>
          <a:bodyPr/>
          <a:lstStyle/>
          <a:p>
            <a:pPr eaLnBrk="1" hangingPunct="1"/>
            <a:r>
              <a:rPr lang="en-US">
                <a:latin typeface="Rockwell"/>
                <a:cs typeface="Rockwell"/>
              </a:rPr>
              <a:t>Impact of Populists</a:t>
            </a:r>
          </a:p>
        </p:txBody>
      </p:sp>
      <p:sp>
        <p:nvSpPr>
          <p:cNvPr id="11267" name="Rectangle 3"/>
          <p:cNvSpPr>
            <a:spLocks noGrp="1" noChangeArrowheads="1"/>
          </p:cNvSpPr>
          <p:nvPr>
            <p:ph type="body" idx="1"/>
          </p:nvPr>
        </p:nvSpPr>
        <p:spPr>
          <a:xfrm>
            <a:off x="457200" y="1371600"/>
            <a:ext cx="8229600" cy="4759325"/>
          </a:xfrm>
        </p:spPr>
        <p:txBody>
          <a:bodyPr>
            <a:normAutofit fontScale="92500"/>
          </a:bodyPr>
          <a:lstStyle/>
          <a:p>
            <a:pPr eaLnBrk="1" hangingPunct="1">
              <a:lnSpc>
                <a:spcPct val="90000"/>
              </a:lnSpc>
            </a:pPr>
            <a:r>
              <a:rPr lang="en-US" sz="2600" dirty="0">
                <a:latin typeface="Rockwell"/>
                <a:cs typeface="Rockwell"/>
              </a:rPr>
              <a:t>Many of the reforms they advocated eventually became law</a:t>
            </a:r>
          </a:p>
          <a:p>
            <a:pPr eaLnBrk="1" hangingPunct="1">
              <a:lnSpc>
                <a:spcPct val="90000"/>
              </a:lnSpc>
            </a:pPr>
            <a:r>
              <a:rPr lang="en-US" sz="2600" dirty="0">
                <a:latin typeface="Rockwell"/>
                <a:cs typeface="Rockwell"/>
              </a:rPr>
              <a:t>A major factor in local, state, and national politics – elected representatives on every level</a:t>
            </a:r>
          </a:p>
          <a:p>
            <a:pPr eaLnBrk="1" hangingPunct="1">
              <a:lnSpc>
                <a:spcPct val="90000"/>
              </a:lnSpc>
            </a:pPr>
            <a:r>
              <a:rPr lang="en-US" sz="2600" dirty="0">
                <a:latin typeface="Rockwell"/>
                <a:cs typeface="Rockwell"/>
              </a:rPr>
              <a:t>Failed Presidential bids – W.J. Bryan</a:t>
            </a:r>
          </a:p>
          <a:p>
            <a:pPr eaLnBrk="1" hangingPunct="1">
              <a:lnSpc>
                <a:spcPct val="90000"/>
              </a:lnSpc>
            </a:pPr>
            <a:r>
              <a:rPr lang="en-US" sz="2600" dirty="0">
                <a:latin typeface="Rockwell"/>
                <a:cs typeface="Rockwell"/>
              </a:rPr>
              <a:t>Political apparatus and ideals co-opted by Democrats – lost to Republicans in 1896, dooming Populist Party</a:t>
            </a:r>
          </a:p>
          <a:p>
            <a:pPr eaLnBrk="1" hangingPunct="1">
              <a:lnSpc>
                <a:spcPct val="90000"/>
              </a:lnSpc>
            </a:pPr>
            <a:r>
              <a:rPr lang="en-US" sz="2600" dirty="0">
                <a:latin typeface="Rockwell"/>
                <a:cs typeface="Rockwell"/>
              </a:rPr>
              <a:t>Major impact: kept small </a:t>
            </a:r>
            <a:r>
              <a:rPr lang="ja-JP" altLang="en-US" sz="2600" dirty="0">
                <a:latin typeface="Rockwell"/>
                <a:cs typeface="Rockwell"/>
              </a:rPr>
              <a:t>“</a:t>
            </a:r>
            <a:r>
              <a:rPr lang="en-US" sz="2600" dirty="0">
                <a:latin typeface="Rockwell"/>
                <a:cs typeface="Rockwell"/>
              </a:rPr>
              <a:t>r</a:t>
            </a:r>
            <a:r>
              <a:rPr lang="ja-JP" altLang="en-US" sz="2600" dirty="0">
                <a:latin typeface="Rockwell"/>
                <a:cs typeface="Rockwell"/>
              </a:rPr>
              <a:t>”</a:t>
            </a:r>
            <a:r>
              <a:rPr lang="en-US" sz="2600" dirty="0">
                <a:latin typeface="Rockwell"/>
                <a:cs typeface="Rockwell"/>
              </a:rPr>
              <a:t> republican tradition (</a:t>
            </a:r>
            <a:r>
              <a:rPr lang="ja-JP" altLang="en-US" sz="2600" dirty="0">
                <a:latin typeface="Rockwell"/>
                <a:cs typeface="Rockwell"/>
              </a:rPr>
              <a:t>“</a:t>
            </a:r>
            <a:r>
              <a:rPr lang="en-US" sz="2600" dirty="0">
                <a:latin typeface="Rockwell"/>
                <a:cs typeface="Rockwell"/>
              </a:rPr>
              <a:t>the producers</a:t>
            </a:r>
            <a:r>
              <a:rPr lang="ja-JP" altLang="en-US" sz="2600" dirty="0">
                <a:latin typeface="Rockwell"/>
                <a:cs typeface="Rockwell"/>
              </a:rPr>
              <a:t>”</a:t>
            </a:r>
            <a:r>
              <a:rPr lang="en-US" sz="2600" dirty="0">
                <a:latin typeface="Rockwell"/>
                <a:cs typeface="Rockwell"/>
              </a:rPr>
              <a:t>) alive and strong in American reform tradition</a:t>
            </a:r>
          </a:p>
          <a:p>
            <a:pPr eaLnBrk="1" hangingPunct="1">
              <a:lnSpc>
                <a:spcPct val="90000"/>
              </a:lnSpc>
            </a:pPr>
            <a:r>
              <a:rPr lang="en-US" sz="2600" dirty="0">
                <a:latin typeface="Rockwell"/>
                <a:cs typeface="Rockwell"/>
              </a:rPr>
              <a:t>Both radical and exclusionary aspects – </a:t>
            </a:r>
            <a:r>
              <a:rPr lang="en-US" sz="2600" dirty="0" err="1">
                <a:latin typeface="Rockwell"/>
                <a:cs typeface="Rockwell"/>
              </a:rPr>
              <a:t>uniters</a:t>
            </a:r>
            <a:r>
              <a:rPr lang="en-US" sz="2600" dirty="0">
                <a:latin typeface="Rockwell"/>
                <a:cs typeface="Rockwell"/>
              </a:rPr>
              <a:t> and dividers</a:t>
            </a:r>
          </a:p>
        </p:txBody>
      </p:sp>
    </p:spTree>
    <p:extLst>
      <p:ext uri="{BB962C8B-B14F-4D97-AF65-F5344CB8AC3E}">
        <p14:creationId xmlns:p14="http://schemas.microsoft.com/office/powerpoint/2010/main" val="35195403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3187"/>
            <a:ext cx="7772400" cy="2577263"/>
          </a:xfrm>
        </p:spPr>
        <p:txBody>
          <a:bodyPr>
            <a:normAutofit/>
          </a:bodyPr>
          <a:lstStyle/>
          <a:p>
            <a:r>
              <a:rPr lang="en-US" dirty="0" smtClean="0"/>
              <a:t>6. Populism and the Election of 1896</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 19-20</a:t>
            </a:r>
          </a:p>
          <a:p>
            <a:r>
              <a:rPr lang="en-US" dirty="0" smtClean="0"/>
              <a:t>Period 6</a:t>
            </a:r>
            <a:endParaRPr lang="en-US" dirty="0"/>
          </a:p>
        </p:txBody>
      </p:sp>
    </p:spTree>
    <p:extLst>
      <p:ext uri="{BB962C8B-B14F-4D97-AF65-F5344CB8AC3E}">
        <p14:creationId xmlns:p14="http://schemas.microsoft.com/office/powerpoint/2010/main" val="1332962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287" y="228600"/>
            <a:ext cx="8572913" cy="924475"/>
          </a:xfrm>
        </p:spPr>
        <p:txBody>
          <a:bodyPr>
            <a:normAutofit/>
          </a:bodyPr>
          <a:lstStyle/>
          <a:p>
            <a:r>
              <a:rPr lang="en-US" sz="3600" dirty="0" smtClean="0">
                <a:effectLst>
                  <a:outerShdw blurRad="38100" dist="38100" dir="2700000" algn="tl">
                    <a:srgbClr val="000000">
                      <a:alpha val="43137"/>
                    </a:srgbClr>
                  </a:outerShdw>
                </a:effectLst>
                <a:latin typeface="Rockwell"/>
                <a:cs typeface="Rockwell"/>
              </a:rPr>
              <a:t>Populism Devours Democratic Party</a:t>
            </a:r>
            <a:endParaRPr lang="en-US" sz="3600" dirty="0">
              <a:effectLst>
                <a:outerShdw blurRad="38100" dist="38100" dir="2700000" algn="tl">
                  <a:srgbClr val="000000">
                    <a:alpha val="43137"/>
                  </a:srgbClr>
                </a:outerShdw>
              </a:effectLst>
              <a:latin typeface="Rockwell"/>
              <a:cs typeface="Rockwell"/>
            </a:endParaRPr>
          </a:p>
        </p:txBody>
      </p:sp>
      <p:pic>
        <p:nvPicPr>
          <p:cNvPr id="18440" name="Picture 8" descr="http://themillercircle.org/wp-content/uploads/Election-of-1896.png"/>
          <p:cNvPicPr>
            <a:picLocks noChangeAspect="1" noChangeArrowheads="1"/>
          </p:cNvPicPr>
          <p:nvPr/>
        </p:nvPicPr>
        <p:blipFill>
          <a:blip r:embed="rId2" cstate="print"/>
          <a:srcRect/>
          <a:stretch>
            <a:fillRect/>
          </a:stretch>
        </p:blipFill>
        <p:spPr bwMode="auto">
          <a:xfrm>
            <a:off x="307478" y="1068706"/>
            <a:ext cx="8448738" cy="5636894"/>
          </a:xfrm>
          <a:prstGeom prst="rect">
            <a:avLst/>
          </a:prstGeom>
          <a:noFill/>
        </p:spPr>
      </p:pic>
    </p:spTree>
    <p:extLst>
      <p:ext uri="{BB962C8B-B14F-4D97-AF65-F5344CB8AC3E}">
        <p14:creationId xmlns:p14="http://schemas.microsoft.com/office/powerpoint/2010/main" val="7038695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Farmers Plight</a:t>
            </a:r>
            <a:endParaRPr lang="en-US" dirty="0"/>
          </a:p>
        </p:txBody>
      </p:sp>
      <p:sp>
        <p:nvSpPr>
          <p:cNvPr id="3" name="Content Placeholder 2"/>
          <p:cNvSpPr>
            <a:spLocks noGrp="1"/>
          </p:cNvSpPr>
          <p:nvPr>
            <p:ph idx="1"/>
          </p:nvPr>
        </p:nvSpPr>
        <p:spPr/>
        <p:txBody>
          <a:bodyPr>
            <a:normAutofit lnSpcReduction="10000"/>
          </a:bodyPr>
          <a:lstStyle/>
          <a:p>
            <a:r>
              <a:rPr lang="en-US" dirty="0" smtClean="0"/>
              <a:t>Farm Becomes a Factory</a:t>
            </a:r>
          </a:p>
          <a:p>
            <a:r>
              <a:rPr lang="en-US" dirty="0" smtClean="0"/>
              <a:t>Environmental Factors</a:t>
            </a:r>
          </a:p>
          <a:p>
            <a:r>
              <a:rPr lang="en-US" dirty="0" smtClean="0"/>
              <a:t>Drought/Over-farming</a:t>
            </a:r>
          </a:p>
          <a:p>
            <a:r>
              <a:rPr lang="en-US" dirty="0" smtClean="0"/>
              <a:t>Overproduction-Falling Prices</a:t>
            </a:r>
          </a:p>
          <a:p>
            <a:r>
              <a:rPr lang="en-US" dirty="0" smtClean="0"/>
              <a:t>Loans</a:t>
            </a:r>
          </a:p>
          <a:p>
            <a:r>
              <a:rPr lang="en-US" dirty="0" smtClean="0"/>
              <a:t>Railroad Monopolies</a:t>
            </a:r>
          </a:p>
          <a:p>
            <a:r>
              <a:rPr lang="en-US" dirty="0" smtClean="0"/>
              <a:t>Tariffs</a:t>
            </a:r>
          </a:p>
          <a:p>
            <a:r>
              <a:rPr lang="en-US" dirty="0" smtClean="0"/>
              <a:t>Panics</a:t>
            </a:r>
          </a:p>
        </p:txBody>
      </p:sp>
    </p:spTree>
    <p:extLst>
      <p:ext uri="{BB962C8B-B14F-4D97-AF65-F5344CB8AC3E}">
        <p14:creationId xmlns:p14="http://schemas.microsoft.com/office/powerpoint/2010/main" val="2280527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685800"/>
            <a:ext cx="8330969" cy="5465929"/>
          </a:xfrm>
        </p:spPr>
      </p:pic>
    </p:spTree>
    <p:extLst>
      <p:ext uri="{BB962C8B-B14F-4D97-AF65-F5344CB8AC3E}">
        <p14:creationId xmlns:p14="http://schemas.microsoft.com/office/powerpoint/2010/main" val="19615626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9474" y="609600"/>
            <a:ext cx="5336876"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a:ln w="11430"/>
                <a:solidFill>
                  <a:srgbClr val="FFFFFF"/>
                </a:solidFill>
              </a:rPr>
              <a:t>COMBINATIONS</a:t>
            </a:r>
          </a:p>
        </p:txBody>
      </p:sp>
      <p:sp>
        <p:nvSpPr>
          <p:cNvPr id="3" name="Content Placeholder 2"/>
          <p:cNvSpPr>
            <a:spLocks noGrp="1"/>
          </p:cNvSpPr>
          <p:nvPr>
            <p:ph idx="1"/>
          </p:nvPr>
        </p:nvSpPr>
        <p:spPr>
          <a:xfrm>
            <a:off x="3886200" y="4648200"/>
            <a:ext cx="5219701" cy="1981200"/>
          </a:xfrm>
        </p:spPr>
        <p:txBody>
          <a:bodyPr>
            <a:normAutofit fontScale="92500" lnSpcReduction="10000"/>
          </a:bodyPr>
          <a:lstStyle/>
          <a:p>
            <a:pPr marL="0" indent="0">
              <a:buNone/>
            </a:pPr>
            <a:r>
              <a:rPr lang="en-US" sz="2800" i="1" dirty="0">
                <a:latin typeface="Rockwell"/>
                <a:cs typeface="Rockwell"/>
              </a:rPr>
              <a:t>Although the farmers still made up the plurality of the work force in the late 19</a:t>
            </a:r>
            <a:r>
              <a:rPr lang="en-US" sz="2800" i="1" baseline="30000" dirty="0">
                <a:latin typeface="Rockwell"/>
                <a:cs typeface="Rockwell"/>
              </a:rPr>
              <a:t>th</a:t>
            </a:r>
            <a:r>
              <a:rPr lang="en-US" sz="2800" i="1" dirty="0">
                <a:latin typeface="Rockwell"/>
                <a:cs typeface="Rockwell"/>
              </a:rPr>
              <a:t> century, they were the last to organize as an </a:t>
            </a:r>
            <a:r>
              <a:rPr lang="en-US" sz="2800" b="1" i="1" dirty="0">
                <a:latin typeface="Rockwell"/>
                <a:cs typeface="Rockwell"/>
              </a:rPr>
              <a:t>interest group</a:t>
            </a:r>
            <a:r>
              <a:rPr lang="en-US" sz="2800" i="1" dirty="0">
                <a:latin typeface="Rockwell"/>
                <a:cs typeface="Rockwell"/>
              </a:rPr>
              <a:t>.</a:t>
            </a:r>
          </a:p>
        </p:txBody>
      </p:sp>
      <p:sp>
        <p:nvSpPr>
          <p:cNvPr id="4" name="Isosceles Triangle 3"/>
          <p:cNvSpPr/>
          <p:nvPr/>
        </p:nvSpPr>
        <p:spPr>
          <a:xfrm rot="10800000">
            <a:off x="381000" y="533400"/>
            <a:ext cx="3429000" cy="2895600"/>
          </a:xfrm>
          <a:prstGeom prst="triangle">
            <a:avLst/>
          </a:prstGeom>
          <a:solidFill>
            <a:schemeClr val="tx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381000" y="3505200"/>
            <a:ext cx="3429000" cy="2895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rot="16200000">
            <a:off x="2857500" y="1257300"/>
            <a:ext cx="3429000" cy="4267200"/>
          </a:xfrm>
          <a:prstGeom prst="triangle">
            <a:avLst/>
          </a:prstGeom>
          <a:solidFill>
            <a:srgbClr val="00B050">
              <a:alpha val="64000"/>
            </a:srgbClr>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838200" y="685800"/>
            <a:ext cx="2514600" cy="954107"/>
          </a:xfrm>
          <a:prstGeom prst="rect">
            <a:avLst/>
          </a:prstGeom>
          <a:noFill/>
        </p:spPr>
        <p:txBody>
          <a:bodyPr wrap="square" rtlCol="0">
            <a:spAutoFit/>
          </a:bodyPr>
          <a:lstStyle/>
          <a:p>
            <a:pPr algn="ctr"/>
            <a:r>
              <a:rPr lang="en-US" sz="2000" b="1" dirty="0">
                <a:solidFill>
                  <a:schemeClr val="bg1"/>
                </a:solidFill>
              </a:rPr>
              <a:t>MONOPOLISTS</a:t>
            </a:r>
            <a:endParaRPr lang="en-US" sz="3600" b="1" dirty="0">
              <a:solidFill>
                <a:schemeClr val="bg1"/>
              </a:solidFill>
            </a:endParaRPr>
          </a:p>
          <a:p>
            <a:pPr algn="ctr"/>
            <a:r>
              <a:rPr lang="en-US" sz="3600" dirty="0">
                <a:solidFill>
                  <a:schemeClr val="bg1"/>
                </a:solidFill>
                <a:effectLst>
                  <a:outerShdw blurRad="38100" dist="38100" dir="2700000" algn="tl">
                    <a:srgbClr val="000000">
                      <a:alpha val="43137"/>
                    </a:srgbClr>
                  </a:outerShdw>
                </a:effectLst>
              </a:rPr>
              <a:t>[Trusts]</a:t>
            </a:r>
          </a:p>
        </p:txBody>
      </p:sp>
      <p:sp>
        <p:nvSpPr>
          <p:cNvPr id="8" name="TextBox 7"/>
          <p:cNvSpPr txBox="1"/>
          <p:nvPr/>
        </p:nvSpPr>
        <p:spPr>
          <a:xfrm>
            <a:off x="838199" y="5105400"/>
            <a:ext cx="2514600" cy="1015663"/>
          </a:xfrm>
          <a:prstGeom prst="rect">
            <a:avLst/>
          </a:prstGeom>
          <a:noFill/>
        </p:spPr>
        <p:txBody>
          <a:bodyPr wrap="square" rtlCol="0">
            <a:spAutoFit/>
          </a:bodyPr>
          <a:lstStyle/>
          <a:p>
            <a:pPr algn="ctr"/>
            <a:r>
              <a:rPr lang="en-US" sz="2800" b="1" dirty="0"/>
              <a:t>LABORERS </a:t>
            </a:r>
          </a:p>
          <a:p>
            <a:pPr algn="ctr"/>
            <a:r>
              <a:rPr lang="en-US" sz="3200" dirty="0"/>
              <a:t>[UNIONS]</a:t>
            </a:r>
          </a:p>
        </p:txBody>
      </p:sp>
      <p:sp>
        <p:nvSpPr>
          <p:cNvPr id="9" name="TextBox 8"/>
          <p:cNvSpPr txBox="1"/>
          <p:nvPr/>
        </p:nvSpPr>
        <p:spPr>
          <a:xfrm>
            <a:off x="4114800" y="2971800"/>
            <a:ext cx="2286000" cy="523220"/>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FARMERS?</a:t>
            </a:r>
          </a:p>
        </p:txBody>
      </p:sp>
      <p:sp>
        <p:nvSpPr>
          <p:cNvPr id="10" name="TextBox 9"/>
          <p:cNvSpPr txBox="1"/>
          <p:nvPr/>
        </p:nvSpPr>
        <p:spPr>
          <a:xfrm>
            <a:off x="596452" y="2961382"/>
            <a:ext cx="2963022"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b="1" dirty="0">
                <a:latin typeface="+mj-lt"/>
              </a:rPr>
              <a:t>Government Policy</a:t>
            </a:r>
          </a:p>
        </p:txBody>
      </p:sp>
    </p:spTree>
    <p:extLst>
      <p:ext uri="{BB962C8B-B14F-4D97-AF65-F5344CB8AC3E}">
        <p14:creationId xmlns:p14="http://schemas.microsoft.com/office/powerpoint/2010/main" val="8633970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91654726"/>
              </p:ext>
            </p:extLst>
          </p:nvPr>
        </p:nvGraphicFramePr>
        <p:xfrm>
          <a:off x="0" y="2362200"/>
          <a:ext cx="3581400" cy="2468880"/>
        </p:xfrm>
        <a:graphic>
          <a:graphicData uri="http://schemas.openxmlformats.org/drawingml/2006/table">
            <a:tbl>
              <a:tblPr firstRow="1" bandRow="1">
                <a:tableStyleId>{2D5ABB26-0587-4C30-8999-92F81FD0307C}</a:tableStyleId>
              </a:tblPr>
              <a:tblGrid>
                <a:gridCol w="3581400">
                  <a:extLst>
                    <a:ext uri="{9D8B030D-6E8A-4147-A177-3AD203B41FA5}">
                      <a16:colId xmlns="" xmlns:a16="http://schemas.microsoft.com/office/drawing/2014/main" val="20000"/>
                    </a:ext>
                  </a:extLst>
                </a:gridCol>
              </a:tblGrid>
              <a:tr h="370840">
                <a:tc>
                  <a:txBody>
                    <a:bodyPr/>
                    <a:lstStyle/>
                    <a:p>
                      <a:r>
                        <a:rPr lang="en-US" sz="4800" dirty="0" smtClean="0">
                          <a:solidFill>
                            <a:srgbClr val="FFFFFF"/>
                          </a:solidFill>
                          <a:latin typeface="+mj-lt"/>
                        </a:rPr>
                        <a:t>Social:</a:t>
                      </a:r>
                      <a:endParaRPr lang="en-US" sz="4800" dirty="0">
                        <a:solidFill>
                          <a:srgbClr val="FFFFFF"/>
                        </a:solidFill>
                        <a:latin typeface="+mj-lt"/>
                      </a:endParaRPr>
                    </a:p>
                  </a:txBody>
                  <a:tcPr/>
                </a:tc>
                <a:extLst>
                  <a:ext uri="{0D108BD9-81ED-4DB2-BD59-A6C34878D82A}">
                    <a16:rowId xmlns="" xmlns:a16="http://schemas.microsoft.com/office/drawing/2014/main" val="10000"/>
                  </a:ext>
                </a:extLst>
              </a:tr>
              <a:tr h="370840">
                <a:tc>
                  <a:txBody>
                    <a:bodyPr/>
                    <a:lstStyle/>
                    <a:p>
                      <a:r>
                        <a:rPr lang="en-US" sz="4800" dirty="0" smtClean="0">
                          <a:solidFill>
                            <a:srgbClr val="FFFFFF"/>
                          </a:solidFill>
                          <a:latin typeface="+mj-lt"/>
                        </a:rPr>
                        <a:t>Economic:</a:t>
                      </a:r>
                      <a:endParaRPr lang="en-US" sz="4800" dirty="0">
                        <a:solidFill>
                          <a:srgbClr val="FFFFFF"/>
                        </a:solidFill>
                        <a:latin typeface="+mj-lt"/>
                      </a:endParaRPr>
                    </a:p>
                  </a:txBody>
                  <a:tcPr/>
                </a:tc>
                <a:extLst>
                  <a:ext uri="{0D108BD9-81ED-4DB2-BD59-A6C34878D82A}">
                    <a16:rowId xmlns="" xmlns:a16="http://schemas.microsoft.com/office/drawing/2014/main" val="10001"/>
                  </a:ext>
                </a:extLst>
              </a:tr>
              <a:tr h="370840">
                <a:tc>
                  <a:txBody>
                    <a:bodyPr/>
                    <a:lstStyle/>
                    <a:p>
                      <a:r>
                        <a:rPr lang="en-US" sz="4800" dirty="0" smtClean="0">
                          <a:solidFill>
                            <a:srgbClr val="FFFFFF"/>
                          </a:solidFill>
                          <a:latin typeface="+mj-lt"/>
                        </a:rPr>
                        <a:t>Political:</a:t>
                      </a:r>
                      <a:endParaRPr lang="en-US" sz="4800" dirty="0">
                        <a:solidFill>
                          <a:srgbClr val="FFFFFF"/>
                        </a:solidFill>
                        <a:latin typeface="+mj-lt"/>
                      </a:endParaRPr>
                    </a:p>
                  </a:txBody>
                  <a:tcPr/>
                </a:tc>
                <a:extLst>
                  <a:ext uri="{0D108BD9-81ED-4DB2-BD59-A6C34878D82A}">
                    <a16:rowId xmlns="" xmlns:a16="http://schemas.microsoft.com/office/drawing/2014/main" val="10002"/>
                  </a:ext>
                </a:extLst>
              </a:tr>
            </a:tbl>
          </a:graphicData>
        </a:graphic>
      </p:graphicFrame>
      <p:sp>
        <p:nvSpPr>
          <p:cNvPr id="5" name="Title 1"/>
          <p:cNvSpPr>
            <a:spLocks noGrp="1"/>
          </p:cNvSpPr>
          <p:nvPr>
            <p:ph type="title"/>
          </p:nvPr>
        </p:nvSpPr>
        <p:spPr>
          <a:xfrm>
            <a:off x="171450" y="609600"/>
            <a:ext cx="889635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8000" b="1" dirty="0">
                <a:ln w="11430"/>
                <a:solidFill>
                  <a:srgbClr val="FFFFFF"/>
                </a:solidFill>
              </a:rPr>
              <a:t>Farmers Unite!</a:t>
            </a:r>
          </a:p>
        </p:txBody>
      </p:sp>
      <p:sp>
        <p:nvSpPr>
          <p:cNvPr id="8" name="Rectangle 7"/>
          <p:cNvSpPr/>
          <p:nvPr/>
        </p:nvSpPr>
        <p:spPr>
          <a:xfrm>
            <a:off x="3785937" y="2462463"/>
            <a:ext cx="5469065" cy="2431435"/>
          </a:xfrm>
          <a:prstGeom prst="rect">
            <a:avLst/>
          </a:prstGeom>
        </p:spPr>
        <p:txBody>
          <a:bodyPr wrap="none">
            <a:spAutoFit/>
          </a:bodyPr>
          <a:lstStyle/>
          <a:p>
            <a:pPr lvl="0">
              <a:spcAft>
                <a:spcPts val="1200"/>
              </a:spcAft>
            </a:pPr>
            <a:r>
              <a:rPr lang="en-US" sz="4400" dirty="0">
                <a:solidFill>
                  <a:srgbClr val="FFFFFF"/>
                </a:solidFill>
              </a:rPr>
              <a:t>The Grange</a:t>
            </a:r>
          </a:p>
          <a:p>
            <a:pPr lvl="0">
              <a:spcAft>
                <a:spcPts val="1200"/>
              </a:spcAft>
            </a:pPr>
            <a:r>
              <a:rPr lang="en-US" sz="4400" dirty="0">
                <a:solidFill>
                  <a:srgbClr val="FFFFFF"/>
                </a:solidFill>
              </a:rPr>
              <a:t>Farmers’ Alliances</a:t>
            </a:r>
          </a:p>
          <a:p>
            <a:pPr lvl="0">
              <a:spcAft>
                <a:spcPts val="1200"/>
              </a:spcAft>
            </a:pPr>
            <a:r>
              <a:rPr lang="en-US" sz="4400" dirty="0">
                <a:solidFill>
                  <a:srgbClr val="FFFFFF"/>
                </a:solidFill>
              </a:rPr>
              <a:t>Populist Party</a:t>
            </a:r>
          </a:p>
        </p:txBody>
      </p:sp>
    </p:spTree>
    <p:extLst>
      <p:ext uri="{BB962C8B-B14F-4D97-AF65-F5344CB8AC3E}">
        <p14:creationId xmlns:p14="http://schemas.microsoft.com/office/powerpoint/2010/main" val="34692682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287" y="228600"/>
            <a:ext cx="8572913" cy="924475"/>
          </a:xfrm>
        </p:spPr>
        <p:txBody>
          <a:bodyPr>
            <a:normAutofit/>
          </a:bodyPr>
          <a:lstStyle/>
          <a:p>
            <a:pPr algn="l"/>
            <a:r>
              <a:rPr lang="en-US" sz="4000" dirty="0" smtClean="0">
                <a:latin typeface="Rockwell"/>
                <a:cs typeface="Rockwell"/>
              </a:rPr>
              <a:t>Populist Party</a:t>
            </a:r>
            <a:endParaRPr lang="en-US" sz="4000" dirty="0">
              <a:latin typeface="Rockwell"/>
              <a:cs typeface="Rockwell"/>
            </a:endParaRPr>
          </a:p>
        </p:txBody>
      </p:sp>
      <p:graphicFrame>
        <p:nvGraphicFramePr>
          <p:cNvPr id="3" name="Diagram 2"/>
          <p:cNvGraphicFramePr/>
          <p:nvPr>
            <p:extLst>
              <p:ext uri="{D42A27DB-BD31-4B8C-83A1-F6EECF244321}">
                <p14:modId xmlns:p14="http://schemas.microsoft.com/office/powerpoint/2010/main" val="1921634322"/>
              </p:ext>
            </p:extLst>
          </p:nvPr>
        </p:nvGraphicFramePr>
        <p:xfrm>
          <a:off x="0" y="1066800"/>
          <a:ext cx="91440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p:cNvGrpSpPr/>
          <p:nvPr/>
        </p:nvGrpSpPr>
        <p:grpSpPr>
          <a:xfrm>
            <a:off x="3810000" y="200025"/>
            <a:ext cx="1628776" cy="1628775"/>
            <a:chOff x="4427220" y="366293"/>
            <a:chExt cx="1628776" cy="1628775"/>
          </a:xfrm>
          <a:scene3d>
            <a:camera prst="orthographicFront">
              <a:rot lat="0" lon="0" rev="0"/>
            </a:camera>
            <a:lightRig rig="contrasting" dir="t">
              <a:rot lat="0" lon="0" rev="1200000"/>
            </a:lightRig>
          </a:scene3d>
        </p:grpSpPr>
        <p:sp>
          <p:nvSpPr>
            <p:cNvPr id="5" name="Oval 4"/>
            <p:cNvSpPr/>
            <p:nvPr/>
          </p:nvSpPr>
          <p:spPr>
            <a:xfrm>
              <a:off x="4427220" y="366293"/>
              <a:ext cx="1628775" cy="1628775"/>
            </a:xfrm>
            <a:prstGeom prst="ellipse">
              <a:avLst/>
            </a:prstGeom>
            <a:sp3d contourW="19050" prstMaterial="metal">
              <a:bevelT w="88900" h="203200"/>
              <a:bevelB w="165100" h="254000"/>
            </a:sp3d>
          </p:spPr>
          <p:style>
            <a:lnRef idx="0">
              <a:schemeClr val="accent4">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6" name="Oval 4"/>
            <p:cNvSpPr/>
            <p:nvPr/>
          </p:nvSpPr>
          <p:spPr>
            <a:xfrm>
              <a:off x="4427220" y="604822"/>
              <a:ext cx="1628776" cy="115171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effectLst>
                    <a:outerShdw blurRad="38100" dist="38100" dir="2700000" algn="tl">
                      <a:srgbClr val="000000">
                        <a:alpha val="43137"/>
                      </a:srgbClr>
                    </a:outerShdw>
                  </a:effectLst>
                  <a:latin typeface="Baskerville Old Face" pitchFamily="18" charset="0"/>
                </a:rPr>
                <a:t>Some Democrats</a:t>
              </a:r>
              <a:endParaRPr lang="en-US" sz="2300" kern="1200" dirty="0">
                <a:effectLst>
                  <a:outerShdw blurRad="38100" dist="38100" dir="2700000" algn="tl">
                    <a:srgbClr val="000000">
                      <a:alpha val="43137"/>
                    </a:srgbClr>
                  </a:outerShdw>
                </a:effectLst>
                <a:latin typeface="Baskerville Old Face" pitchFamily="18" charset="0"/>
              </a:endParaRPr>
            </a:p>
          </p:txBody>
        </p:sp>
      </p:grpSp>
    </p:spTree>
    <p:extLst>
      <p:ext uri="{BB962C8B-B14F-4D97-AF65-F5344CB8AC3E}">
        <p14:creationId xmlns:p14="http://schemas.microsoft.com/office/powerpoint/2010/main" val="24464475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rrowheads="1"/>
          </p:cNvSpPr>
          <p:nvPr>
            <p:ph type="title" idx="4294967295"/>
          </p:nvPr>
        </p:nvSpPr>
        <p:spPr>
          <a:xfrm>
            <a:off x="304800" y="0"/>
            <a:ext cx="854075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effectLst/>
                <a:latin typeface="Rockwell"/>
                <a:cs typeface="Rockwell"/>
              </a:rPr>
              <a:t>The Populist Movement</a:t>
            </a:r>
          </a:p>
        </p:txBody>
      </p:sp>
      <p:pic>
        <p:nvPicPr>
          <p:cNvPr id="24579" name="Picture 3" descr="0008708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74900" y="838200"/>
            <a:ext cx="4419600" cy="578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27836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a:ln w="11430"/>
                <a:solidFill>
                  <a:srgbClr val="FFFFFF"/>
                </a:solidFill>
                <a:effectLst>
                  <a:outerShdw blurRad="50800" dist="39000" dir="5460000" algn="tl">
                    <a:srgbClr val="000000">
                      <a:alpha val="38000"/>
                    </a:srgbClr>
                  </a:outerShdw>
                </a:effectLst>
                <a:latin typeface="Rockwell"/>
                <a:cs typeface="Rockwell"/>
              </a:rPr>
              <a:t>The Populist Platform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7148152"/>
              </p:ext>
            </p:extLst>
          </p:nvPr>
        </p:nvGraphicFramePr>
        <p:xfrm>
          <a:off x="0" y="1357312"/>
          <a:ext cx="9144000" cy="5500688"/>
        </p:xfrm>
        <a:graphic>
          <a:graphicData uri="http://schemas.openxmlformats.org/drawingml/2006/table">
            <a:tbl>
              <a:tblPr firstRow="1" bandRow="1">
                <a:tableStyleId>{5FD0F851-EC5A-4D38-B0AD-8093EC10F338}</a:tableStyleId>
              </a:tblPr>
              <a:tblGrid>
                <a:gridCol w="4572000">
                  <a:extLst>
                    <a:ext uri="{9D8B030D-6E8A-4147-A177-3AD203B41FA5}">
                      <a16:colId xmlns="" xmlns:a16="http://schemas.microsoft.com/office/drawing/2014/main" val="20000"/>
                    </a:ext>
                  </a:extLst>
                </a:gridCol>
                <a:gridCol w="4572000">
                  <a:extLst>
                    <a:ext uri="{9D8B030D-6E8A-4147-A177-3AD203B41FA5}">
                      <a16:colId xmlns="" xmlns:a16="http://schemas.microsoft.com/office/drawing/2014/main" val="20001"/>
                    </a:ext>
                  </a:extLst>
                </a:gridCol>
              </a:tblGrid>
              <a:tr h="1619796">
                <a:tc>
                  <a:txBody>
                    <a:bodyPr/>
                    <a:lstStyle/>
                    <a:p>
                      <a:pPr algn="ctr"/>
                      <a:r>
                        <a:rPr lang="en-US" sz="5400" b="0" dirty="0">
                          <a:solidFill>
                            <a:srgbClr val="FFFFFF"/>
                          </a:solidFill>
                          <a:latin typeface="+mj-lt"/>
                        </a:rPr>
                        <a:t>Political </a:t>
                      </a:r>
                      <a:endParaRPr lang="en-US" sz="4800" b="0" dirty="0">
                        <a:solidFill>
                          <a:srgbClr val="FFFFFF"/>
                        </a:solidFill>
                        <a:latin typeface="+mj-lt"/>
                      </a:endParaRPr>
                    </a:p>
                    <a:p>
                      <a:pPr algn="ctr"/>
                      <a:r>
                        <a:rPr lang="en-US" sz="3200" dirty="0">
                          <a:solidFill>
                            <a:srgbClr val="FFFFFF"/>
                          </a:solidFill>
                        </a:rPr>
                        <a:t>Reform Proposals</a:t>
                      </a:r>
                    </a:p>
                  </a:txBody>
                  <a:tcPr>
                    <a:lnR w="12700" cap="flat" cmpd="sng" algn="ctr">
                      <a:solidFill>
                        <a:schemeClr val="accent1">
                          <a:lumMod val="60000"/>
                          <a:lumOff val="40000"/>
                        </a:schemeClr>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Rockwell"/>
                          <a:cs typeface="Rockwell"/>
                        </a:rPr>
                        <a:t>Economic</a:t>
                      </a:r>
                      <a:endParaRPr kumimoji="0" lang="en-US" sz="4800" b="0" i="0" u="none" strike="noStrike" kern="1200" cap="none" spc="0" normalizeH="0" baseline="0" noProof="0" dirty="0">
                        <a:ln>
                          <a:noFill/>
                        </a:ln>
                        <a:solidFill>
                          <a:srgbClr val="FFFFFF"/>
                        </a:solidFill>
                        <a:effectLst/>
                        <a:uLnTx/>
                        <a:uFillTx/>
                        <a:latin typeface="Rockwell"/>
                        <a:cs typeface="Rockwe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Rockwell"/>
                          <a:cs typeface="Rockwell"/>
                        </a:rPr>
                        <a:t>Reform Proposals</a:t>
                      </a:r>
                    </a:p>
                  </a:txBody>
                  <a:tcPr>
                    <a:lnL w="12700" cap="flat" cmpd="sng" algn="ctr">
                      <a:solidFill>
                        <a:schemeClr val="accent1">
                          <a:lumMod val="60000"/>
                          <a:lumOff val="40000"/>
                        </a:schemeClr>
                      </a:solidFill>
                      <a:prstDash val="solid"/>
                      <a:round/>
                      <a:headEnd type="none" w="med" len="med"/>
                      <a:tailEnd type="none" w="med" len="med"/>
                    </a:lnL>
                  </a:tcPr>
                </a:tc>
                <a:extLst>
                  <a:ext uri="{0D108BD9-81ED-4DB2-BD59-A6C34878D82A}">
                    <a16:rowId xmlns="" xmlns:a16="http://schemas.microsoft.com/office/drawing/2014/main" val="10000"/>
                  </a:ext>
                </a:extLst>
              </a:tr>
              <a:tr h="3880892">
                <a:tc>
                  <a:txBody>
                    <a:bodyPr/>
                    <a:lstStyle/>
                    <a:p>
                      <a:pPr marL="0" indent="0">
                        <a:spcBef>
                          <a:spcPts val="600"/>
                        </a:spcBef>
                        <a:spcAft>
                          <a:spcPts val="600"/>
                        </a:spcAft>
                        <a:buFont typeface="Arial" pitchFamily="34" charset="0"/>
                        <a:buNone/>
                      </a:pPr>
                      <a:endParaRPr lang="en-US" sz="2800" baseline="0" dirty="0">
                        <a:solidFill>
                          <a:schemeClr val="accent3"/>
                        </a:solidFill>
                      </a:endParaRPr>
                    </a:p>
                    <a:p>
                      <a:pPr marL="177800" indent="-177800">
                        <a:spcBef>
                          <a:spcPts val="600"/>
                        </a:spcBef>
                        <a:spcAft>
                          <a:spcPts val="600"/>
                        </a:spcAft>
                        <a:buFont typeface="Arial" pitchFamily="34" charset="0"/>
                        <a:buChar char="•"/>
                      </a:pPr>
                      <a:endParaRPr lang="en-US" sz="2600" b="1" dirty="0">
                        <a:solidFill>
                          <a:schemeClr val="accent3"/>
                        </a:solidFill>
                      </a:endParaRPr>
                    </a:p>
                  </a:txBody>
                  <a:tcPr>
                    <a:lnR w="12700" cap="flat" cmpd="sng" algn="ctr">
                      <a:solidFill>
                        <a:schemeClr val="accent1">
                          <a:lumMod val="60000"/>
                          <a:lumOff val="40000"/>
                        </a:schemeClr>
                      </a:solidFill>
                      <a:prstDash val="solid"/>
                      <a:round/>
                      <a:headEnd type="none" w="med" len="med"/>
                      <a:tailEnd type="none" w="med" len="med"/>
                    </a:lnR>
                  </a:tcPr>
                </a:tc>
                <a:tc>
                  <a:txBody>
                    <a:bodyPr/>
                    <a:lstStyle/>
                    <a:p>
                      <a:pPr marL="177800" indent="-177800">
                        <a:spcBef>
                          <a:spcPts val="600"/>
                        </a:spcBef>
                        <a:spcAft>
                          <a:spcPts val="600"/>
                        </a:spcAft>
                        <a:buFont typeface="Arial" pitchFamily="34" charset="0"/>
                        <a:buChar char="•"/>
                      </a:pPr>
                      <a:endParaRPr lang="en-US" sz="2600" b="1" dirty="0">
                        <a:solidFill>
                          <a:schemeClr val="accent3"/>
                        </a:solidFill>
                      </a:endParaRPr>
                    </a:p>
                  </a:txBody>
                  <a:tcPr>
                    <a:lnL w="12700" cap="flat" cmpd="sng" algn="ctr">
                      <a:solidFill>
                        <a:schemeClr val="accent1">
                          <a:lumMod val="60000"/>
                          <a:lumOff val="40000"/>
                        </a:schemeClr>
                      </a:solidFill>
                      <a:prstDash val="solid"/>
                      <a:round/>
                      <a:headEnd type="none" w="med" len="med"/>
                      <a:tailEnd type="none" w="med" len="med"/>
                    </a:lnL>
                  </a:tcPr>
                </a:tc>
                <a:extLst>
                  <a:ext uri="{0D108BD9-81ED-4DB2-BD59-A6C34878D82A}">
                    <a16:rowId xmlns="" xmlns:a16="http://schemas.microsoft.com/office/drawing/2014/main" val="10001"/>
                  </a:ext>
                </a:extLst>
              </a:tr>
            </a:tbl>
          </a:graphicData>
        </a:graphic>
      </p:graphicFrame>
      <p:sp>
        <p:nvSpPr>
          <p:cNvPr id="3" name="Rectangle 2"/>
          <p:cNvSpPr/>
          <p:nvPr/>
        </p:nvSpPr>
        <p:spPr>
          <a:xfrm>
            <a:off x="0" y="3276600"/>
            <a:ext cx="4572000" cy="2985433"/>
          </a:xfrm>
          <a:prstGeom prst="rect">
            <a:avLst/>
          </a:prstGeom>
        </p:spPr>
        <p:txBody>
          <a:bodyPr wrap="square">
            <a:spAutoFit/>
          </a:bodyPr>
          <a:lstStyle/>
          <a:p>
            <a:pPr lvl="0" algn="ctr">
              <a:spcBef>
                <a:spcPts val="600"/>
              </a:spcBef>
              <a:spcAft>
                <a:spcPts val="1800"/>
              </a:spcAft>
            </a:pPr>
            <a:r>
              <a:rPr lang="en-US" sz="3700" b="1" dirty="0">
                <a:solidFill>
                  <a:schemeClr val="accent1">
                    <a:lumMod val="20000"/>
                    <a:lumOff val="80000"/>
                  </a:schemeClr>
                </a:solidFill>
                <a:effectLst>
                  <a:outerShdw blurRad="38100" dist="38100" dir="2700000" algn="tl">
                    <a:srgbClr val="000000">
                      <a:alpha val="43137"/>
                    </a:srgbClr>
                  </a:outerShdw>
                </a:effectLst>
                <a:latin typeface="Rockwell"/>
                <a:cs typeface="Rockwell"/>
              </a:rPr>
              <a:t>Direct Election </a:t>
            </a:r>
            <a:br>
              <a:rPr lang="en-US" sz="3700" b="1" dirty="0">
                <a:solidFill>
                  <a:schemeClr val="accent1">
                    <a:lumMod val="20000"/>
                    <a:lumOff val="80000"/>
                  </a:schemeClr>
                </a:solidFill>
                <a:effectLst>
                  <a:outerShdw blurRad="38100" dist="38100" dir="2700000" algn="tl">
                    <a:srgbClr val="000000">
                      <a:alpha val="43137"/>
                    </a:srgbClr>
                  </a:outerShdw>
                </a:effectLst>
                <a:latin typeface="Rockwell"/>
                <a:cs typeface="Rockwell"/>
              </a:rPr>
            </a:br>
            <a:r>
              <a:rPr lang="en-US" sz="3700" b="1" dirty="0">
                <a:solidFill>
                  <a:schemeClr val="accent1">
                    <a:lumMod val="20000"/>
                    <a:lumOff val="80000"/>
                  </a:schemeClr>
                </a:solidFill>
                <a:effectLst>
                  <a:outerShdw blurRad="38100" dist="38100" dir="2700000" algn="tl">
                    <a:srgbClr val="000000">
                      <a:alpha val="43137"/>
                    </a:srgbClr>
                  </a:outerShdw>
                </a:effectLst>
                <a:latin typeface="Rockwell"/>
                <a:cs typeface="Rockwell"/>
              </a:rPr>
              <a:t>of Senators</a:t>
            </a:r>
          </a:p>
          <a:p>
            <a:pPr lvl="0" algn="ctr">
              <a:spcBef>
                <a:spcPts val="600"/>
              </a:spcBef>
              <a:spcAft>
                <a:spcPts val="1800"/>
              </a:spcAft>
            </a:pPr>
            <a:r>
              <a:rPr lang="en-US" sz="3700" b="1" dirty="0">
                <a:solidFill>
                  <a:schemeClr val="accent1">
                    <a:lumMod val="20000"/>
                    <a:lumOff val="80000"/>
                  </a:schemeClr>
                </a:solidFill>
                <a:effectLst>
                  <a:outerShdw blurRad="38100" dist="38100" dir="2700000" algn="tl">
                    <a:srgbClr val="000000">
                      <a:alpha val="43137"/>
                    </a:srgbClr>
                  </a:outerShdw>
                </a:effectLst>
                <a:latin typeface="Rockwell"/>
                <a:cs typeface="Rockwell"/>
              </a:rPr>
              <a:t>Ballot Initiatives</a:t>
            </a:r>
          </a:p>
          <a:p>
            <a:pPr lvl="0" algn="ctr">
              <a:spcBef>
                <a:spcPts val="600"/>
              </a:spcBef>
              <a:spcAft>
                <a:spcPts val="1800"/>
              </a:spcAft>
            </a:pPr>
            <a:r>
              <a:rPr lang="en-US" sz="3700" b="1" dirty="0">
                <a:solidFill>
                  <a:schemeClr val="accent1">
                    <a:lumMod val="20000"/>
                    <a:lumOff val="80000"/>
                  </a:schemeClr>
                </a:solidFill>
                <a:effectLst>
                  <a:outerShdw blurRad="38100" dist="38100" dir="2700000" algn="tl">
                    <a:srgbClr val="000000">
                      <a:alpha val="43137"/>
                    </a:srgbClr>
                  </a:outerShdw>
                </a:effectLst>
                <a:latin typeface="Rockwell"/>
                <a:cs typeface="Rockwell"/>
              </a:rPr>
              <a:t>Secret Ballot</a:t>
            </a:r>
          </a:p>
        </p:txBody>
      </p:sp>
      <p:sp>
        <p:nvSpPr>
          <p:cNvPr id="9" name="Rectangle 8"/>
          <p:cNvSpPr/>
          <p:nvPr/>
        </p:nvSpPr>
        <p:spPr>
          <a:xfrm>
            <a:off x="4572000" y="3124200"/>
            <a:ext cx="4572000" cy="3139321"/>
          </a:xfrm>
          <a:prstGeom prst="rect">
            <a:avLst/>
          </a:prstGeom>
        </p:spPr>
        <p:txBody>
          <a:bodyPr wrap="square">
            <a:spAutoFit/>
          </a:bodyPr>
          <a:lstStyle/>
          <a:p>
            <a:pPr lvl="0" algn="ctr">
              <a:spcBef>
                <a:spcPts val="600"/>
              </a:spcBef>
              <a:spcAft>
                <a:spcPts val="1200"/>
              </a:spcAft>
            </a:pPr>
            <a:r>
              <a:rPr lang="en-US" sz="2800" b="1" dirty="0">
                <a:solidFill>
                  <a:schemeClr val="accent1">
                    <a:lumMod val="20000"/>
                    <a:lumOff val="80000"/>
                  </a:schemeClr>
                </a:solidFill>
                <a:effectLst>
                  <a:outerShdw blurRad="38100" dist="38100" dir="2700000" algn="tl">
                    <a:srgbClr val="000000">
                      <a:alpha val="43137"/>
                    </a:srgbClr>
                  </a:outerShdw>
                </a:effectLst>
                <a:latin typeface="Rockwell"/>
                <a:cs typeface="Rockwell"/>
              </a:rPr>
              <a:t>Graduated </a:t>
            </a:r>
            <a:r>
              <a:rPr lang="en-US" sz="2400" dirty="0">
                <a:solidFill>
                  <a:schemeClr val="accent1">
                    <a:lumMod val="20000"/>
                    <a:lumOff val="80000"/>
                  </a:schemeClr>
                </a:solidFill>
                <a:effectLst>
                  <a:outerShdw blurRad="38100" dist="38100" dir="2700000" algn="tl">
                    <a:srgbClr val="000000">
                      <a:alpha val="43137"/>
                    </a:srgbClr>
                  </a:outerShdw>
                </a:effectLst>
                <a:latin typeface="Rockwell"/>
                <a:cs typeface="Rockwell"/>
              </a:rPr>
              <a:t>[Progressive]</a:t>
            </a:r>
            <a:br>
              <a:rPr lang="en-US" sz="2400" dirty="0">
                <a:solidFill>
                  <a:schemeClr val="accent1">
                    <a:lumMod val="20000"/>
                    <a:lumOff val="80000"/>
                  </a:schemeClr>
                </a:solidFill>
                <a:effectLst>
                  <a:outerShdw blurRad="38100" dist="38100" dir="2700000" algn="tl">
                    <a:srgbClr val="000000">
                      <a:alpha val="43137"/>
                    </a:srgbClr>
                  </a:outerShdw>
                </a:effectLst>
                <a:latin typeface="Rockwell"/>
                <a:cs typeface="Rockwell"/>
              </a:rPr>
            </a:br>
            <a:r>
              <a:rPr lang="en-US" sz="2800" b="1" dirty="0">
                <a:solidFill>
                  <a:schemeClr val="accent1">
                    <a:lumMod val="20000"/>
                    <a:lumOff val="80000"/>
                  </a:schemeClr>
                </a:solidFill>
                <a:effectLst>
                  <a:outerShdw blurRad="38100" dist="38100" dir="2700000" algn="tl">
                    <a:srgbClr val="000000">
                      <a:alpha val="43137"/>
                    </a:srgbClr>
                  </a:outerShdw>
                </a:effectLst>
                <a:latin typeface="Rockwell"/>
                <a:cs typeface="Rockwell"/>
              </a:rPr>
              <a:t>Income Tax</a:t>
            </a:r>
          </a:p>
          <a:p>
            <a:pPr lvl="0" algn="ctr">
              <a:spcBef>
                <a:spcPts val="600"/>
              </a:spcBef>
              <a:spcAft>
                <a:spcPts val="1200"/>
              </a:spcAft>
            </a:pPr>
            <a:r>
              <a:rPr lang="en-US" sz="2800" b="1" dirty="0">
                <a:solidFill>
                  <a:schemeClr val="accent1">
                    <a:lumMod val="20000"/>
                    <a:lumOff val="80000"/>
                  </a:schemeClr>
                </a:solidFill>
                <a:effectLst>
                  <a:outerShdw blurRad="38100" dist="38100" dir="2700000" algn="tl">
                    <a:srgbClr val="000000">
                      <a:alpha val="43137"/>
                    </a:srgbClr>
                  </a:outerShdw>
                </a:effectLst>
                <a:latin typeface="Rockwell"/>
                <a:cs typeface="Rockwell"/>
              </a:rPr>
              <a:t>Unlimited Coinage </a:t>
            </a:r>
            <a:br>
              <a:rPr lang="en-US" sz="2800" b="1" dirty="0">
                <a:solidFill>
                  <a:schemeClr val="accent1">
                    <a:lumMod val="20000"/>
                    <a:lumOff val="80000"/>
                  </a:schemeClr>
                </a:solidFill>
                <a:effectLst>
                  <a:outerShdw blurRad="38100" dist="38100" dir="2700000" algn="tl">
                    <a:srgbClr val="000000">
                      <a:alpha val="43137"/>
                    </a:srgbClr>
                  </a:outerShdw>
                </a:effectLst>
                <a:latin typeface="Rockwell"/>
                <a:cs typeface="Rockwell"/>
              </a:rPr>
            </a:br>
            <a:r>
              <a:rPr lang="en-US" sz="2800" b="1" dirty="0">
                <a:solidFill>
                  <a:schemeClr val="accent1">
                    <a:lumMod val="20000"/>
                    <a:lumOff val="80000"/>
                  </a:schemeClr>
                </a:solidFill>
                <a:effectLst>
                  <a:outerShdw blurRad="38100" dist="38100" dir="2700000" algn="tl">
                    <a:srgbClr val="000000">
                      <a:alpha val="43137"/>
                    </a:srgbClr>
                  </a:outerShdw>
                </a:effectLst>
                <a:latin typeface="Rockwell"/>
                <a:cs typeface="Rockwell"/>
              </a:rPr>
              <a:t>of Silver</a:t>
            </a:r>
          </a:p>
          <a:p>
            <a:pPr lvl="0" algn="ctr">
              <a:spcBef>
                <a:spcPts val="600"/>
              </a:spcBef>
              <a:spcAft>
                <a:spcPts val="1200"/>
              </a:spcAft>
            </a:pPr>
            <a:r>
              <a:rPr lang="en-US" sz="2800" b="1" dirty="0">
                <a:solidFill>
                  <a:schemeClr val="accent1">
                    <a:lumMod val="20000"/>
                    <a:lumOff val="80000"/>
                  </a:schemeClr>
                </a:solidFill>
                <a:effectLst>
                  <a:outerShdw blurRad="38100" dist="38100" dir="2700000" algn="tl">
                    <a:srgbClr val="000000">
                      <a:alpha val="43137"/>
                    </a:srgbClr>
                  </a:outerShdw>
                </a:effectLst>
                <a:latin typeface="Rockwell"/>
                <a:cs typeface="Rockwell"/>
              </a:rPr>
              <a:t>Nationalization </a:t>
            </a:r>
            <a:br>
              <a:rPr lang="en-US" sz="2800" b="1" dirty="0">
                <a:solidFill>
                  <a:schemeClr val="accent1">
                    <a:lumMod val="20000"/>
                    <a:lumOff val="80000"/>
                  </a:schemeClr>
                </a:solidFill>
                <a:effectLst>
                  <a:outerShdw blurRad="38100" dist="38100" dir="2700000" algn="tl">
                    <a:srgbClr val="000000">
                      <a:alpha val="43137"/>
                    </a:srgbClr>
                  </a:outerShdw>
                </a:effectLst>
                <a:latin typeface="Rockwell"/>
                <a:cs typeface="Rockwell"/>
              </a:rPr>
            </a:br>
            <a:r>
              <a:rPr lang="en-US" sz="2800" b="1" dirty="0">
                <a:solidFill>
                  <a:schemeClr val="accent1">
                    <a:lumMod val="20000"/>
                    <a:lumOff val="80000"/>
                  </a:schemeClr>
                </a:solidFill>
                <a:effectLst>
                  <a:outerShdw blurRad="38100" dist="38100" dir="2700000" algn="tl">
                    <a:srgbClr val="000000">
                      <a:alpha val="43137"/>
                    </a:srgbClr>
                  </a:outerShdw>
                </a:effectLst>
                <a:latin typeface="Rockwell"/>
                <a:cs typeface="Rockwell"/>
              </a:rPr>
              <a:t>of Railroads</a:t>
            </a:r>
          </a:p>
        </p:txBody>
      </p:sp>
    </p:spTree>
    <p:extLst>
      <p:ext uri="{BB962C8B-B14F-4D97-AF65-F5344CB8AC3E}">
        <p14:creationId xmlns:p14="http://schemas.microsoft.com/office/powerpoint/2010/main" val="8011864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24" presetClass="emph" presetSubtype="0" fill="hold" nodeType="withEffect">
                                  <p:stCondLst>
                                    <p:cond delay="0"/>
                                  </p:stCondLst>
                                  <p:childTnLst>
                                    <p:animClr clrSpc="hsl" dir="cw">
                                      <p:cBhvr override="childStyle">
                                        <p:cTn id="19" dur="500" fill="hold"/>
                                        <p:tgtEl>
                                          <p:spTgt spid="3">
                                            <p:txEl>
                                              <p:pRg st="0" end="0"/>
                                            </p:txEl>
                                          </p:spTgt>
                                        </p:tgtEl>
                                        <p:attrNameLst>
                                          <p:attrName>style.color</p:attrName>
                                        </p:attrNameLst>
                                      </p:cBhvr>
                                      <p:by>
                                        <p:hsl h="0" s="-12549" l="-25098"/>
                                      </p:by>
                                    </p:animClr>
                                    <p:animClr clrSpc="hsl" dir="cw">
                                      <p:cBhvr>
                                        <p:cTn id="20" dur="500" fill="hold"/>
                                        <p:tgtEl>
                                          <p:spTgt spid="3">
                                            <p:txEl>
                                              <p:pRg st="0" end="0"/>
                                            </p:txEl>
                                          </p:spTgt>
                                        </p:tgtEl>
                                        <p:attrNameLst>
                                          <p:attrName>fillcolor</p:attrName>
                                        </p:attrNameLst>
                                      </p:cBhvr>
                                      <p:by>
                                        <p:hsl h="0" s="-12549" l="-25098"/>
                                      </p:by>
                                    </p:animClr>
                                    <p:animClr clrSpc="hsl" dir="cw">
                                      <p:cBhvr>
                                        <p:cTn id="21" dur="500" fill="hold"/>
                                        <p:tgtEl>
                                          <p:spTgt spid="3">
                                            <p:txEl>
                                              <p:pRg st="0" end="0"/>
                                            </p:txEl>
                                          </p:spTgt>
                                        </p:tgtEl>
                                        <p:attrNameLst>
                                          <p:attrName>stroke.color</p:attrName>
                                        </p:attrNameLst>
                                      </p:cBhvr>
                                      <p:by>
                                        <p:hsl h="0" s="-12549" l="-25098"/>
                                      </p:by>
                                    </p:animClr>
                                    <p:set>
                                      <p:cBhvr>
                                        <p:cTn id="22" dur="500" fill="hold"/>
                                        <p:tgtEl>
                                          <p:spTgt spid="3">
                                            <p:txEl>
                                              <p:pRg st="0" end="0"/>
                                            </p:txEl>
                                          </p:spTgt>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par>
                                <p:cTn id="28" presetID="24" presetClass="emph" presetSubtype="0" fill="hold" nodeType="withEffect">
                                  <p:stCondLst>
                                    <p:cond delay="0"/>
                                  </p:stCondLst>
                                  <p:childTnLst>
                                    <p:animClr clrSpc="hsl" dir="cw">
                                      <p:cBhvr override="childStyle">
                                        <p:cTn id="29" dur="500" fill="hold"/>
                                        <p:tgtEl>
                                          <p:spTgt spid="3">
                                            <p:txEl>
                                              <p:pRg st="1" end="1"/>
                                            </p:txEl>
                                          </p:spTgt>
                                        </p:tgtEl>
                                        <p:attrNameLst>
                                          <p:attrName>style.color</p:attrName>
                                        </p:attrNameLst>
                                      </p:cBhvr>
                                      <p:by>
                                        <p:hsl h="0" s="-12549" l="-25098"/>
                                      </p:by>
                                    </p:animClr>
                                    <p:animClr clrSpc="hsl" dir="cw">
                                      <p:cBhvr>
                                        <p:cTn id="30" dur="500" fill="hold"/>
                                        <p:tgtEl>
                                          <p:spTgt spid="3">
                                            <p:txEl>
                                              <p:pRg st="1" end="1"/>
                                            </p:txEl>
                                          </p:spTgt>
                                        </p:tgtEl>
                                        <p:attrNameLst>
                                          <p:attrName>fillcolor</p:attrName>
                                        </p:attrNameLst>
                                      </p:cBhvr>
                                      <p:by>
                                        <p:hsl h="0" s="-12549" l="-25098"/>
                                      </p:by>
                                    </p:animClr>
                                    <p:animClr clrSpc="hsl" dir="cw">
                                      <p:cBhvr>
                                        <p:cTn id="31" dur="500" fill="hold"/>
                                        <p:tgtEl>
                                          <p:spTgt spid="3">
                                            <p:txEl>
                                              <p:pRg st="1" end="1"/>
                                            </p:txEl>
                                          </p:spTgt>
                                        </p:tgtEl>
                                        <p:attrNameLst>
                                          <p:attrName>stroke.color</p:attrName>
                                        </p:attrNameLst>
                                      </p:cBhvr>
                                      <p:by>
                                        <p:hsl h="0" s="-12549" l="-25098"/>
                                      </p:by>
                                    </p:animClr>
                                    <p:set>
                                      <p:cBhvr>
                                        <p:cTn id="32" dur="500" fill="hold"/>
                                        <p:tgtEl>
                                          <p:spTgt spid="3">
                                            <p:txEl>
                                              <p:pRg st="1" end="1"/>
                                            </p:txEl>
                                          </p:spTgt>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par>
                                <p:cTn id="38" presetID="24" presetClass="emph" presetSubtype="0" fill="hold" nodeType="withEffect">
                                  <p:stCondLst>
                                    <p:cond delay="0"/>
                                  </p:stCondLst>
                                  <p:childTnLst>
                                    <p:animClr clrSpc="hsl" dir="cw">
                                      <p:cBhvr override="childStyle">
                                        <p:cTn id="39" dur="500" fill="hold"/>
                                        <p:tgtEl>
                                          <p:spTgt spid="3">
                                            <p:txEl>
                                              <p:pRg st="2" end="2"/>
                                            </p:txEl>
                                          </p:spTgt>
                                        </p:tgtEl>
                                        <p:attrNameLst>
                                          <p:attrName>style.color</p:attrName>
                                        </p:attrNameLst>
                                      </p:cBhvr>
                                      <p:by>
                                        <p:hsl h="0" s="-12549" l="-25098"/>
                                      </p:by>
                                    </p:animClr>
                                    <p:animClr clrSpc="hsl" dir="cw">
                                      <p:cBhvr>
                                        <p:cTn id="40" dur="500" fill="hold"/>
                                        <p:tgtEl>
                                          <p:spTgt spid="3">
                                            <p:txEl>
                                              <p:pRg st="2" end="2"/>
                                            </p:txEl>
                                          </p:spTgt>
                                        </p:tgtEl>
                                        <p:attrNameLst>
                                          <p:attrName>fillcolor</p:attrName>
                                        </p:attrNameLst>
                                      </p:cBhvr>
                                      <p:by>
                                        <p:hsl h="0" s="-12549" l="-25098"/>
                                      </p:by>
                                    </p:animClr>
                                    <p:animClr clrSpc="hsl" dir="cw">
                                      <p:cBhvr>
                                        <p:cTn id="41" dur="500" fill="hold"/>
                                        <p:tgtEl>
                                          <p:spTgt spid="3">
                                            <p:txEl>
                                              <p:pRg st="2" end="2"/>
                                            </p:txEl>
                                          </p:spTgt>
                                        </p:tgtEl>
                                        <p:attrNameLst>
                                          <p:attrName>stroke.color</p:attrName>
                                        </p:attrNameLst>
                                      </p:cBhvr>
                                      <p:by>
                                        <p:hsl h="0" s="-12549" l="-25098"/>
                                      </p:by>
                                    </p:animClr>
                                    <p:set>
                                      <p:cBhvr>
                                        <p:cTn id="42" dur="500" fill="hold"/>
                                        <p:tgtEl>
                                          <p:spTgt spid="3">
                                            <p:txEl>
                                              <p:pRg st="2" end="2"/>
                                            </p:txEl>
                                          </p:spTgt>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animEffect transition="in" filter="fade">
                                      <p:cBhvr>
                                        <p:cTn id="47" dur="500"/>
                                        <p:tgtEl>
                                          <p:spTgt spid="9">
                                            <p:txEl>
                                              <p:pRg st="1" end="1"/>
                                            </p:txEl>
                                          </p:spTgt>
                                        </p:tgtEl>
                                      </p:cBhvr>
                                    </p:animEffect>
                                  </p:childTnLst>
                                </p:cTn>
                              </p:par>
                              <p:par>
                                <p:cTn id="48" presetID="24" presetClass="emph" presetSubtype="0" fill="hold" nodeType="withEffect">
                                  <p:stCondLst>
                                    <p:cond delay="0"/>
                                  </p:stCondLst>
                                  <p:childTnLst>
                                    <p:animClr clrSpc="hsl" dir="cw">
                                      <p:cBhvr override="childStyle">
                                        <p:cTn id="49" dur="500" fill="hold"/>
                                        <p:tgtEl>
                                          <p:spTgt spid="9">
                                            <p:txEl>
                                              <p:pRg st="0" end="0"/>
                                            </p:txEl>
                                          </p:spTgt>
                                        </p:tgtEl>
                                        <p:attrNameLst>
                                          <p:attrName>style.color</p:attrName>
                                        </p:attrNameLst>
                                      </p:cBhvr>
                                      <p:by>
                                        <p:hsl h="0" s="-12549" l="-25098"/>
                                      </p:by>
                                    </p:animClr>
                                    <p:animClr clrSpc="hsl" dir="cw">
                                      <p:cBhvr>
                                        <p:cTn id="50" dur="500" fill="hold"/>
                                        <p:tgtEl>
                                          <p:spTgt spid="9">
                                            <p:txEl>
                                              <p:pRg st="0" end="0"/>
                                            </p:txEl>
                                          </p:spTgt>
                                        </p:tgtEl>
                                        <p:attrNameLst>
                                          <p:attrName>fillcolor</p:attrName>
                                        </p:attrNameLst>
                                      </p:cBhvr>
                                      <p:by>
                                        <p:hsl h="0" s="-12549" l="-25098"/>
                                      </p:by>
                                    </p:animClr>
                                    <p:animClr clrSpc="hsl" dir="cw">
                                      <p:cBhvr>
                                        <p:cTn id="51" dur="500" fill="hold"/>
                                        <p:tgtEl>
                                          <p:spTgt spid="9">
                                            <p:txEl>
                                              <p:pRg st="0" end="0"/>
                                            </p:txEl>
                                          </p:spTgt>
                                        </p:tgtEl>
                                        <p:attrNameLst>
                                          <p:attrName>stroke.color</p:attrName>
                                        </p:attrNameLst>
                                      </p:cBhvr>
                                      <p:by>
                                        <p:hsl h="0" s="-12549" l="-25098"/>
                                      </p:by>
                                    </p:animClr>
                                    <p:set>
                                      <p:cBhvr>
                                        <p:cTn id="52" dur="500" fill="hold"/>
                                        <p:tgtEl>
                                          <p:spTgt spid="9">
                                            <p:txEl>
                                              <p:pRg st="0" end="0"/>
                                            </p:txEl>
                                          </p:spTgt>
                                        </p:tgtEl>
                                        <p:attrNameLst>
                                          <p:attrName>fill.type</p:attrName>
                                        </p:attrNameLst>
                                      </p:cBhvr>
                                      <p:to>
                                        <p:strVal val="solid"/>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xEl>
                                              <p:pRg st="2" end="2"/>
                                            </p:txEl>
                                          </p:spTgt>
                                        </p:tgtEl>
                                        <p:attrNameLst>
                                          <p:attrName>style.visibility</p:attrName>
                                        </p:attrNameLst>
                                      </p:cBhvr>
                                      <p:to>
                                        <p:strVal val="visible"/>
                                      </p:to>
                                    </p:set>
                                    <p:animEffect transition="in" filter="fade">
                                      <p:cBhvr>
                                        <p:cTn id="57" dur="500"/>
                                        <p:tgtEl>
                                          <p:spTgt spid="9">
                                            <p:txEl>
                                              <p:pRg st="2" end="2"/>
                                            </p:txEl>
                                          </p:spTgt>
                                        </p:tgtEl>
                                      </p:cBhvr>
                                    </p:animEffect>
                                  </p:childTnLst>
                                </p:cTn>
                              </p:par>
                              <p:par>
                                <p:cTn id="58" presetID="24" presetClass="emph" presetSubtype="0" fill="hold" nodeType="withEffect">
                                  <p:stCondLst>
                                    <p:cond delay="0"/>
                                  </p:stCondLst>
                                  <p:childTnLst>
                                    <p:animClr clrSpc="hsl" dir="cw">
                                      <p:cBhvr override="childStyle">
                                        <p:cTn id="59" dur="500" fill="hold"/>
                                        <p:tgtEl>
                                          <p:spTgt spid="9">
                                            <p:txEl>
                                              <p:pRg st="1" end="1"/>
                                            </p:txEl>
                                          </p:spTgt>
                                        </p:tgtEl>
                                        <p:attrNameLst>
                                          <p:attrName>style.color</p:attrName>
                                        </p:attrNameLst>
                                      </p:cBhvr>
                                      <p:by>
                                        <p:hsl h="0" s="-12549" l="-25098"/>
                                      </p:by>
                                    </p:animClr>
                                    <p:animClr clrSpc="hsl" dir="cw">
                                      <p:cBhvr>
                                        <p:cTn id="60" dur="500" fill="hold"/>
                                        <p:tgtEl>
                                          <p:spTgt spid="9">
                                            <p:txEl>
                                              <p:pRg st="1" end="1"/>
                                            </p:txEl>
                                          </p:spTgt>
                                        </p:tgtEl>
                                        <p:attrNameLst>
                                          <p:attrName>fillcolor</p:attrName>
                                        </p:attrNameLst>
                                      </p:cBhvr>
                                      <p:by>
                                        <p:hsl h="0" s="-12549" l="-25098"/>
                                      </p:by>
                                    </p:animClr>
                                    <p:animClr clrSpc="hsl" dir="cw">
                                      <p:cBhvr>
                                        <p:cTn id="61" dur="500" fill="hold"/>
                                        <p:tgtEl>
                                          <p:spTgt spid="9">
                                            <p:txEl>
                                              <p:pRg st="1" end="1"/>
                                            </p:txEl>
                                          </p:spTgt>
                                        </p:tgtEl>
                                        <p:attrNameLst>
                                          <p:attrName>stroke.color</p:attrName>
                                        </p:attrNameLst>
                                      </p:cBhvr>
                                      <p:by>
                                        <p:hsl h="0" s="-12549" l="-25098"/>
                                      </p:by>
                                    </p:animClr>
                                    <p:set>
                                      <p:cBhvr>
                                        <p:cTn id="62" dur="500" fill="hold"/>
                                        <p:tgtEl>
                                          <p:spTgt spid="9">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24</TotalTime>
  <Words>722</Words>
  <Application>Microsoft Macintosh PowerPoint</Application>
  <PresentationFormat>On-screen Show (4:3)</PresentationFormat>
  <Paragraphs>110</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Theme</vt:lpstr>
      <vt:lpstr>Do Now</vt:lpstr>
      <vt:lpstr>6. Populism and the Election of 1896</vt:lpstr>
      <vt:lpstr>Farmers Plight</vt:lpstr>
      <vt:lpstr>PowerPoint Presentation</vt:lpstr>
      <vt:lpstr>COMBINATIONS</vt:lpstr>
      <vt:lpstr>Farmers Unite!</vt:lpstr>
      <vt:lpstr>Populist Party</vt:lpstr>
      <vt:lpstr>The Populist Movement</vt:lpstr>
      <vt:lpstr>The Populist Platform</vt:lpstr>
      <vt:lpstr>Omaha Platform-July 4, 1892</vt:lpstr>
      <vt:lpstr>Bimetallic Instability?</vt:lpstr>
      <vt:lpstr>Election of 1896</vt:lpstr>
      <vt:lpstr>William Jennings Bryan ‘Cross of Gold’ </vt:lpstr>
      <vt:lpstr>PowerPoint Presentation</vt:lpstr>
      <vt:lpstr>PowerPoint Presentation</vt:lpstr>
      <vt:lpstr>Election of 1896</vt:lpstr>
      <vt:lpstr>PowerPoint Presentation</vt:lpstr>
      <vt:lpstr>PowerPoint Presentation</vt:lpstr>
      <vt:lpstr>Impact of Populists</vt:lpstr>
      <vt:lpstr>Populism Devours Democratic Party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7</cp:revision>
  <dcterms:created xsi:type="dcterms:W3CDTF">2019-12-18T18:43:13Z</dcterms:created>
  <dcterms:modified xsi:type="dcterms:W3CDTF">2020-01-10T21:54:49Z</dcterms:modified>
</cp:coreProperties>
</file>