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4"/>
  </p:notesMasterIdLst>
  <p:sldIdLst>
    <p:sldId id="260" r:id="rId2"/>
    <p:sldId id="256" r:id="rId3"/>
    <p:sldId id="258" r:id="rId4"/>
    <p:sldId id="259" r:id="rId5"/>
    <p:sldId id="261" r:id="rId6"/>
    <p:sldId id="262" r:id="rId7"/>
    <p:sldId id="263" r:id="rId8"/>
    <p:sldId id="264" r:id="rId9"/>
    <p:sldId id="265" r:id="rId10"/>
    <p:sldId id="266" r:id="rId11"/>
    <p:sldId id="267" r:id="rId12"/>
    <p:sldId id="271" r:id="rId13"/>
    <p:sldId id="272" r:id="rId14"/>
    <p:sldId id="273" r:id="rId15"/>
    <p:sldId id="268" r:id="rId16"/>
    <p:sldId id="269" r:id="rId17"/>
    <p:sldId id="270" r:id="rId18"/>
    <p:sldId id="274" r:id="rId19"/>
    <p:sldId id="275" r:id="rId20"/>
    <p:sldId id="276" r:id="rId21"/>
    <p:sldId id="277" r:id="rId22"/>
    <p:sldId id="278" r:id="rId23"/>
    <p:sldId id="280" r:id="rId24"/>
    <p:sldId id="283" r:id="rId25"/>
    <p:sldId id="281" r:id="rId26"/>
    <p:sldId id="289" r:id="rId27"/>
    <p:sldId id="284" r:id="rId28"/>
    <p:sldId id="285" r:id="rId29"/>
    <p:sldId id="282" r:id="rId30"/>
    <p:sldId id="286" r:id="rId31"/>
    <p:sldId id="287" r:id="rId32"/>
    <p:sldId id="28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44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5D7138-B1A8-D940-9131-A2B701544296}" type="datetimeFigureOut">
              <a:rPr lang="en-US" smtClean="0"/>
              <a:t>9/9/19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AA3A96-3475-284E-B72E-DBD97E5446B7}" type="slidenum">
              <a:rPr lang="en-US" smtClean="0"/>
              <a:t>‹#›</a:t>
            </a:fld>
            <a:endParaRPr lang="en-US"/>
          </a:p>
        </p:txBody>
      </p:sp>
    </p:spTree>
    <p:extLst>
      <p:ext uri="{BB962C8B-B14F-4D97-AF65-F5344CB8AC3E}">
        <p14:creationId xmlns:p14="http://schemas.microsoft.com/office/powerpoint/2010/main" val="42347094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lnSpc>
                <a:spcPct val="100000"/>
              </a:lnSpc>
              <a:spcBef>
                <a:spcPct val="0"/>
              </a:spcBef>
              <a:buClrTx/>
              <a:buSzTx/>
              <a:buFontTx/>
              <a:buNone/>
            </a:pPr>
            <a:r>
              <a:rPr lang="en-US" sz="1000" i="1">
                <a:latin typeface="Times New Roman" charset="0"/>
              </a:rPr>
              <a:t>17</a:t>
            </a:r>
          </a:p>
        </p:txBody>
      </p:sp>
      <p:sp>
        <p:nvSpPr>
          <p:cNvPr id="3891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8"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8919"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3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lnSpc>
                <a:spcPct val="100000"/>
              </a:lnSpc>
              <a:spcBef>
                <a:spcPct val="0"/>
              </a:spcBef>
              <a:buClrTx/>
              <a:buSzTx/>
              <a:buFontTx/>
              <a:buNone/>
            </a:pPr>
            <a:r>
              <a:rPr lang="en-US" sz="1000" i="1">
                <a:latin typeface="Times New Roman" charset="0"/>
              </a:rPr>
              <a:t>18</a:t>
            </a:r>
          </a:p>
        </p:txBody>
      </p:sp>
      <p:sp>
        <p:nvSpPr>
          <p:cNvPr id="3994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4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42"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9943"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01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lnSpc>
                <a:spcPct val="100000"/>
              </a:lnSpc>
              <a:spcBef>
                <a:spcPct val="0"/>
              </a:spcBef>
              <a:buClrTx/>
              <a:buSzTx/>
              <a:buFontTx/>
              <a:buNone/>
            </a:pPr>
            <a:r>
              <a:rPr lang="en-US" sz="1000" i="1">
                <a:latin typeface="Times New Roman" charset="0"/>
              </a:rPr>
              <a:t>21</a:t>
            </a:r>
          </a:p>
        </p:txBody>
      </p:sp>
      <p:sp>
        <p:nvSpPr>
          <p:cNvPr id="4301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01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014"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3015"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8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lnSpc>
                <a:spcPct val="100000"/>
              </a:lnSpc>
              <a:spcBef>
                <a:spcPct val="0"/>
              </a:spcBef>
              <a:buClrTx/>
              <a:buSzTx/>
              <a:buFontTx/>
              <a:buNone/>
            </a:pPr>
            <a:r>
              <a:rPr lang="en-US" sz="1000" i="1">
                <a:latin typeface="Times New Roman" charset="0"/>
              </a:rPr>
              <a:t>22</a:t>
            </a:r>
          </a:p>
        </p:txBody>
      </p:sp>
      <p:sp>
        <p:nvSpPr>
          <p:cNvPr id="4608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8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86"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6087" name="Rectangle 7"/>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10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lnSpc>
                <a:spcPct val="100000"/>
              </a:lnSpc>
              <a:spcBef>
                <a:spcPct val="0"/>
              </a:spcBef>
              <a:buClrTx/>
              <a:buSzTx/>
              <a:buFontTx/>
              <a:buNone/>
            </a:pPr>
            <a:r>
              <a:rPr lang="en-US" sz="1000" i="1">
                <a:latin typeface="Times New Roman" charset="0"/>
              </a:rPr>
              <a:t>23</a:t>
            </a:r>
          </a:p>
        </p:txBody>
      </p:sp>
      <p:sp>
        <p:nvSpPr>
          <p:cNvPr id="4710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10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110"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7111" name="Rectangle 7"/>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813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lnSpc>
                <a:spcPct val="100000"/>
              </a:lnSpc>
              <a:spcBef>
                <a:spcPct val="0"/>
              </a:spcBef>
              <a:buClrTx/>
              <a:buSzTx/>
              <a:buFontTx/>
              <a:buNone/>
            </a:pPr>
            <a:r>
              <a:rPr lang="en-US" sz="1000" i="1">
                <a:latin typeface="Times New Roman" charset="0"/>
              </a:rPr>
              <a:t>26</a:t>
            </a:r>
          </a:p>
        </p:txBody>
      </p:sp>
      <p:sp>
        <p:nvSpPr>
          <p:cNvPr id="4813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813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8134" name="Rectangle 6"/>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8135" name="Rectangle 7"/>
          <p:cNvSpPr>
            <a:spLocks noChangeArrowheads="1" noTextEdit="1"/>
          </p:cNvSpPr>
          <p:nvPr>
            <p:ph type="sldImg"/>
          </p:nvPr>
        </p:nvSpPr>
        <p:spPr>
          <a:xfrm>
            <a:off x="1150938" y="692150"/>
            <a:ext cx="4556125" cy="3416300"/>
          </a:xfrm>
          <a:noFill/>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4C4C24-966C-4AE5-ACC1-E9341B994E28}" type="slidenum">
              <a:rPr lang="en-US" smtClean="0"/>
              <a:t>23</a:t>
            </a:fld>
            <a:endParaRPr lang="en-US"/>
          </a:p>
        </p:txBody>
      </p:sp>
    </p:spTree>
    <p:extLst>
      <p:ext uri="{BB962C8B-B14F-4D97-AF65-F5344CB8AC3E}">
        <p14:creationId xmlns:p14="http://schemas.microsoft.com/office/powerpoint/2010/main" val="3547586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915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lnSpc>
                <a:spcPct val="100000"/>
              </a:lnSpc>
              <a:spcBef>
                <a:spcPct val="0"/>
              </a:spcBef>
              <a:buClrTx/>
              <a:buSzTx/>
              <a:buFontTx/>
              <a:buNone/>
            </a:pPr>
            <a:r>
              <a:rPr lang="en-US" sz="1000" i="1">
                <a:latin typeface="Times New Roman" charset="0"/>
              </a:rPr>
              <a:t>27</a:t>
            </a:r>
          </a:p>
        </p:txBody>
      </p:sp>
      <p:sp>
        <p:nvSpPr>
          <p:cNvPr id="4915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915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9158" name="Rectangle 6"/>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a:lstStyle/>
          <a:p>
            <a:pPr eaLnBrk="1" hangingPunct="1">
              <a:lnSpc>
                <a:spcPct val="85000"/>
              </a:lnSpc>
              <a:spcBef>
                <a:spcPct val="5000"/>
              </a:spcBef>
              <a:buClr>
                <a:schemeClr val="accent1"/>
              </a:buClr>
              <a:buSzPct val="80000"/>
              <a:buFont typeface="Wingdings" charset="0"/>
              <a:buNone/>
            </a:pPr>
            <a:endParaRPr lang="en-US">
              <a:latin typeface="Times New Roman" charset="0"/>
            </a:endParaRPr>
          </a:p>
        </p:txBody>
      </p:sp>
      <p:sp>
        <p:nvSpPr>
          <p:cNvPr id="49159" name="Rectangle 7"/>
          <p:cNvSpPr>
            <a:spLocks noChangeArrowheads="1" noTextEdit="1"/>
          </p:cNvSpPr>
          <p:nvPr>
            <p:ph type="sldImg"/>
          </p:nvPr>
        </p:nvSpPr>
        <p:spPr>
          <a:xfrm>
            <a:off x="1150938" y="692150"/>
            <a:ext cx="4556125" cy="3416300"/>
          </a:xfrm>
          <a:noFill/>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54">
            <a:extLst>
              <a:ext uri="{FF2B5EF4-FFF2-40B4-BE49-F238E27FC236}">
                <a16:creationId xmlns="" xmlns:a16="http://schemas.microsoft.com/office/drawing/2014/main" id="{79E86F1D-3B83-0840-8341-B8B47765FAF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55">
            <a:extLst>
              <a:ext uri="{FF2B5EF4-FFF2-40B4-BE49-F238E27FC236}">
                <a16:creationId xmlns="" xmlns:a16="http://schemas.microsoft.com/office/drawing/2014/main" id="{D01583AA-942D-674B-A082-682BC18CA0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56">
            <a:extLst>
              <a:ext uri="{FF2B5EF4-FFF2-40B4-BE49-F238E27FC236}">
                <a16:creationId xmlns="" xmlns:a16="http://schemas.microsoft.com/office/drawing/2014/main" id="{A188352B-E44D-1B4C-BA55-0B7F05CBF90F}"/>
              </a:ext>
            </a:extLst>
          </p:cNvPr>
          <p:cNvSpPr>
            <a:spLocks noGrp="1" noChangeArrowheads="1"/>
          </p:cNvSpPr>
          <p:nvPr>
            <p:ph type="sldNum" sz="quarter" idx="12"/>
          </p:nvPr>
        </p:nvSpPr>
        <p:spPr>
          <a:ln/>
        </p:spPr>
        <p:txBody>
          <a:bodyPr/>
          <a:lstStyle>
            <a:lvl1pPr>
              <a:defRPr/>
            </a:lvl1pPr>
          </a:lstStyle>
          <a:p>
            <a:fld id="{B6E9F792-7FD8-CB49-8123-D0039018F73B}" type="slidenum">
              <a:rPr lang="en-US"/>
              <a:pPr/>
              <a:t>‹#›</a:t>
            </a:fld>
            <a:endParaRPr lang="en-US"/>
          </a:p>
        </p:txBody>
      </p:sp>
    </p:spTree>
    <p:extLst>
      <p:ext uri="{BB962C8B-B14F-4D97-AF65-F5344CB8AC3E}">
        <p14:creationId xmlns:p14="http://schemas.microsoft.com/office/powerpoint/2010/main" val="103040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Text Placeholder 2"/>
          <p:cNvSpPr>
            <a:spLocks noGrp="1"/>
          </p:cNvSpPr>
          <p:nvPr>
            <p:ph type="body"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 xmlns:a16="http://schemas.microsoft.com/office/drawing/2014/main" id="{79E86F1D-3B83-0840-8341-B8B47765FA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 xmlns:a16="http://schemas.microsoft.com/office/drawing/2014/main" id="{D01583AA-942D-674B-A082-682BC18CA0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 xmlns:a16="http://schemas.microsoft.com/office/drawing/2014/main" id="{A188352B-E44D-1B4C-BA55-0B7F05CBF90F}"/>
              </a:ext>
            </a:extLst>
          </p:cNvPr>
          <p:cNvSpPr>
            <a:spLocks noGrp="1" noChangeArrowheads="1"/>
          </p:cNvSpPr>
          <p:nvPr>
            <p:ph type="sldNum" sz="quarter" idx="12"/>
          </p:nvPr>
        </p:nvSpPr>
        <p:spPr>
          <a:ln/>
        </p:spPr>
        <p:txBody>
          <a:bodyPr/>
          <a:lstStyle>
            <a:lvl1pPr>
              <a:defRPr/>
            </a:lvl1pPr>
          </a:lstStyle>
          <a:p>
            <a:fld id="{D9AC3AD7-0AF3-7C4B-9A38-4ACDAB9EC1DB}" type="slidenum">
              <a:rPr lang="en-US"/>
              <a:pPr/>
              <a:t>‹#›</a:t>
            </a:fld>
            <a:endParaRPr lang="en-US"/>
          </a:p>
        </p:txBody>
      </p:sp>
    </p:spTree>
    <p:extLst>
      <p:ext uri="{BB962C8B-B14F-4D97-AF65-F5344CB8AC3E}">
        <p14:creationId xmlns:p14="http://schemas.microsoft.com/office/powerpoint/2010/main" val="231537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9/9/19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9/9/19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9/9/19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9/9/19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9/9/19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9/9/19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STOP AND JOT</a:t>
            </a:r>
            <a:r>
              <a:rPr lang="mr-IN" dirty="0" smtClean="0"/>
              <a:t>…</a:t>
            </a:r>
            <a:endParaRPr lang="en-US" dirty="0" smtClean="0"/>
          </a:p>
          <a:p>
            <a:pPr lvl="1"/>
            <a:r>
              <a:rPr lang="en-US" dirty="0" smtClean="0"/>
              <a:t>“Liberty may be endangered by the abuse of liberty, but also by the abuse of power</a:t>
            </a:r>
            <a:r>
              <a:rPr lang="mr-IN" dirty="0" smtClean="0"/>
              <a:t>…</a:t>
            </a:r>
            <a:r>
              <a:rPr lang="en-US" dirty="0" smtClean="0"/>
              <a:t>”</a:t>
            </a:r>
          </a:p>
          <a:p>
            <a:pPr lvl="2"/>
            <a:r>
              <a:rPr lang="en-US" dirty="0" smtClean="0"/>
              <a:t>James Madison</a:t>
            </a:r>
            <a:endParaRPr lang="en-US" dirty="0"/>
          </a:p>
        </p:txBody>
      </p:sp>
    </p:spTree>
    <p:extLst>
      <p:ext uri="{BB962C8B-B14F-4D97-AF65-F5344CB8AC3E}">
        <p14:creationId xmlns:p14="http://schemas.microsoft.com/office/powerpoint/2010/main" val="4268889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88A91603-415A-FF49-AF13-78FA39AE4E59}"/>
              </a:ext>
            </a:extLst>
          </p:cNvPr>
          <p:cNvSpPr>
            <a:spLocks noGrp="1"/>
          </p:cNvSpPr>
          <p:nvPr>
            <p:ph type="title"/>
          </p:nvPr>
        </p:nvSpPr>
        <p:spPr>
          <a:xfrm>
            <a:off x="0" y="0"/>
            <a:ext cx="9144000" cy="762000"/>
          </a:xfrm>
        </p:spPr>
        <p:txBody>
          <a:bodyPr/>
          <a:lstStyle/>
          <a:p>
            <a:r>
              <a:rPr lang="en-US" dirty="0">
                <a:latin typeface="Rockwell"/>
                <a:cs typeface="Rockwell"/>
              </a:rPr>
              <a:t>Representation?</a:t>
            </a:r>
          </a:p>
        </p:txBody>
      </p:sp>
      <p:sp>
        <p:nvSpPr>
          <p:cNvPr id="6" name="Text Placeholder 5">
            <a:extLst>
              <a:ext uri="{FF2B5EF4-FFF2-40B4-BE49-F238E27FC236}">
                <a16:creationId xmlns="" xmlns:a16="http://schemas.microsoft.com/office/drawing/2014/main" id="{09DBF091-92D0-A446-872D-93BAF034581C}"/>
              </a:ext>
            </a:extLst>
          </p:cNvPr>
          <p:cNvSpPr>
            <a:spLocks noGrp="1"/>
          </p:cNvSpPr>
          <p:nvPr>
            <p:ph type="body" idx="1"/>
          </p:nvPr>
        </p:nvSpPr>
        <p:spPr>
          <a:xfrm>
            <a:off x="25400" y="914400"/>
            <a:ext cx="4497388" cy="639763"/>
          </a:xfrm>
        </p:spPr>
        <p:txBody>
          <a:bodyPr/>
          <a:lstStyle/>
          <a:p>
            <a:r>
              <a:rPr lang="en-US">
                <a:latin typeface="Rockwell"/>
                <a:cs typeface="Rockwell"/>
              </a:rPr>
              <a:t>Virginia Plan</a:t>
            </a:r>
          </a:p>
        </p:txBody>
      </p:sp>
      <p:sp>
        <p:nvSpPr>
          <p:cNvPr id="7" name="Content Placeholder 6">
            <a:extLst>
              <a:ext uri="{FF2B5EF4-FFF2-40B4-BE49-F238E27FC236}">
                <a16:creationId xmlns="" xmlns:a16="http://schemas.microsoft.com/office/drawing/2014/main" id="{18E65687-4BEB-084E-8579-7BCE56FE374E}"/>
              </a:ext>
            </a:extLst>
          </p:cNvPr>
          <p:cNvSpPr>
            <a:spLocks noGrp="1"/>
          </p:cNvSpPr>
          <p:nvPr>
            <p:ph sz="half" idx="2"/>
          </p:nvPr>
        </p:nvSpPr>
        <p:spPr>
          <a:xfrm>
            <a:off x="0" y="1752600"/>
            <a:ext cx="4497388" cy="4373563"/>
          </a:xfrm>
        </p:spPr>
        <p:txBody>
          <a:bodyPr>
            <a:normAutofit fontScale="92500"/>
          </a:bodyPr>
          <a:lstStyle/>
          <a:p>
            <a:pPr eaLnBrk="1" hangingPunct="1">
              <a:lnSpc>
                <a:spcPct val="90000"/>
              </a:lnSpc>
              <a:defRPr/>
            </a:pPr>
            <a:r>
              <a:rPr lang="en-US" dirty="0">
                <a:latin typeface="Rockwell"/>
                <a:cs typeface="Rockwell"/>
              </a:rPr>
              <a:t>Strong central government</a:t>
            </a:r>
          </a:p>
          <a:p>
            <a:pPr eaLnBrk="1" hangingPunct="1">
              <a:lnSpc>
                <a:spcPct val="90000"/>
              </a:lnSpc>
              <a:defRPr/>
            </a:pPr>
            <a:r>
              <a:rPr lang="en-US" dirty="0">
                <a:latin typeface="Rockwell"/>
                <a:cs typeface="Rockwell"/>
              </a:rPr>
              <a:t>Virtually total legislative control over the states</a:t>
            </a:r>
          </a:p>
          <a:p>
            <a:pPr eaLnBrk="1" hangingPunct="1">
              <a:lnSpc>
                <a:spcPct val="90000"/>
              </a:lnSpc>
              <a:defRPr/>
            </a:pPr>
            <a:r>
              <a:rPr lang="en-US" dirty="0">
                <a:latin typeface="Rockwell"/>
                <a:cs typeface="Rockwell"/>
              </a:rPr>
              <a:t>Bicameral legislature</a:t>
            </a:r>
          </a:p>
          <a:p>
            <a:pPr lvl="1" eaLnBrk="1" hangingPunct="1">
              <a:lnSpc>
                <a:spcPct val="90000"/>
              </a:lnSpc>
              <a:buFont typeface="Wingdings" pitchFamily="2" charset="2"/>
              <a:buChar char="§"/>
              <a:defRPr/>
            </a:pPr>
            <a:r>
              <a:rPr lang="en-US" dirty="0">
                <a:latin typeface="Rockwell"/>
                <a:cs typeface="Rockwell"/>
              </a:rPr>
              <a:t>Proportional representation to each states population in both houses</a:t>
            </a:r>
          </a:p>
          <a:p>
            <a:pPr lvl="1" eaLnBrk="1" hangingPunct="1">
              <a:lnSpc>
                <a:spcPct val="90000"/>
              </a:lnSpc>
              <a:buFont typeface="Wingdings" pitchFamily="2" charset="2"/>
              <a:buChar char="§"/>
              <a:defRPr/>
            </a:pPr>
            <a:r>
              <a:rPr lang="en-US" dirty="0">
                <a:latin typeface="Rockwell"/>
                <a:cs typeface="Rockwell"/>
              </a:rPr>
              <a:t>Lower house directly elected</a:t>
            </a:r>
          </a:p>
          <a:p>
            <a:pPr lvl="1" eaLnBrk="1" hangingPunct="1">
              <a:lnSpc>
                <a:spcPct val="90000"/>
              </a:lnSpc>
              <a:buFont typeface="Wingdings" pitchFamily="2" charset="2"/>
              <a:buChar char="§"/>
              <a:defRPr/>
            </a:pPr>
            <a:r>
              <a:rPr lang="en-US" dirty="0">
                <a:latin typeface="Rockwell"/>
                <a:cs typeface="Rockwell"/>
              </a:rPr>
              <a:t>Lower house elected upper house with input from state legislatures</a:t>
            </a:r>
          </a:p>
          <a:p>
            <a:pPr lvl="1" eaLnBrk="1" hangingPunct="1">
              <a:lnSpc>
                <a:spcPct val="90000"/>
              </a:lnSpc>
              <a:buFont typeface="Wingdings" pitchFamily="2" charset="2"/>
              <a:buChar char="§"/>
              <a:defRPr/>
            </a:pPr>
            <a:r>
              <a:rPr lang="en-US" dirty="0">
                <a:latin typeface="Rockwell"/>
                <a:cs typeface="Rockwell"/>
              </a:rPr>
              <a:t>Both houses chose executive and judicial</a:t>
            </a:r>
          </a:p>
          <a:p>
            <a:pPr>
              <a:defRPr/>
            </a:pPr>
            <a:endParaRPr lang="en-US" dirty="0">
              <a:latin typeface="Rockwell"/>
              <a:cs typeface="Rockwell"/>
            </a:endParaRPr>
          </a:p>
        </p:txBody>
      </p:sp>
      <p:sp>
        <p:nvSpPr>
          <p:cNvPr id="8" name="Text Placeholder 7">
            <a:extLst>
              <a:ext uri="{FF2B5EF4-FFF2-40B4-BE49-F238E27FC236}">
                <a16:creationId xmlns="" xmlns:a16="http://schemas.microsoft.com/office/drawing/2014/main" id="{01A9395E-8BEC-C54A-A38A-41CF45719CC7}"/>
              </a:ext>
            </a:extLst>
          </p:cNvPr>
          <p:cNvSpPr>
            <a:spLocks noGrp="1"/>
          </p:cNvSpPr>
          <p:nvPr>
            <p:ph type="body" sz="quarter" idx="3"/>
          </p:nvPr>
        </p:nvSpPr>
        <p:spPr>
          <a:xfrm>
            <a:off x="4645025" y="914400"/>
            <a:ext cx="4498975" cy="639763"/>
          </a:xfrm>
        </p:spPr>
        <p:txBody>
          <a:bodyPr/>
          <a:lstStyle/>
          <a:p>
            <a:r>
              <a:rPr lang="en-US">
                <a:latin typeface="Rockwell"/>
                <a:cs typeface="Rockwell"/>
              </a:rPr>
              <a:t>New Jersey Plan</a:t>
            </a:r>
          </a:p>
        </p:txBody>
      </p:sp>
      <p:sp>
        <p:nvSpPr>
          <p:cNvPr id="9" name="Content Placeholder 8">
            <a:extLst>
              <a:ext uri="{FF2B5EF4-FFF2-40B4-BE49-F238E27FC236}">
                <a16:creationId xmlns="" xmlns:a16="http://schemas.microsoft.com/office/drawing/2014/main" id="{E2445E72-BEA4-9342-89E6-2C168C055C06}"/>
              </a:ext>
            </a:extLst>
          </p:cNvPr>
          <p:cNvSpPr>
            <a:spLocks noGrp="1"/>
          </p:cNvSpPr>
          <p:nvPr>
            <p:ph sz="quarter" idx="4"/>
          </p:nvPr>
        </p:nvSpPr>
        <p:spPr>
          <a:xfrm>
            <a:off x="4648200" y="1676400"/>
            <a:ext cx="4495800" cy="5181600"/>
          </a:xfrm>
        </p:spPr>
        <p:txBody>
          <a:bodyPr/>
          <a:lstStyle/>
          <a:p>
            <a:pPr eaLnBrk="1" hangingPunct="1">
              <a:defRPr/>
            </a:pPr>
            <a:r>
              <a:rPr lang="en-US" dirty="0">
                <a:latin typeface="Rockwell"/>
                <a:ea typeface="+mn-ea"/>
                <a:cs typeface="Rockwell"/>
              </a:rPr>
              <a:t>Unicameral legislature</a:t>
            </a:r>
          </a:p>
          <a:p>
            <a:pPr eaLnBrk="1" hangingPunct="1">
              <a:defRPr/>
            </a:pPr>
            <a:r>
              <a:rPr lang="en-US" dirty="0">
                <a:latin typeface="Rockwell"/>
                <a:ea typeface="+mn-ea"/>
                <a:cs typeface="Rockwell"/>
              </a:rPr>
              <a:t>Each state with an equal vote</a:t>
            </a:r>
          </a:p>
          <a:p>
            <a:pPr eaLnBrk="1" hangingPunct="1">
              <a:defRPr/>
            </a:pPr>
            <a:r>
              <a:rPr lang="en-US" dirty="0">
                <a:latin typeface="Rockwell"/>
                <a:ea typeface="+mn-ea"/>
                <a:cs typeface="Rockwell"/>
              </a:rPr>
              <a:t>Proposes executive and judicial branches</a:t>
            </a:r>
          </a:p>
          <a:p>
            <a:pPr>
              <a:defRPr/>
            </a:pPr>
            <a:endParaRPr lang="en-US" dirty="0">
              <a:latin typeface="Rockwell"/>
              <a:ea typeface="+mn-ea"/>
              <a:cs typeface="Rockwell"/>
            </a:endParaRPr>
          </a:p>
        </p:txBody>
      </p:sp>
    </p:spTree>
    <p:extLst>
      <p:ext uri="{BB962C8B-B14F-4D97-AF65-F5344CB8AC3E}">
        <p14:creationId xmlns:p14="http://schemas.microsoft.com/office/powerpoint/2010/main" val="33901757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 xmlns:a16="http://schemas.microsoft.com/office/drawing/2014/main" id="{792FCA9B-66A2-8C41-BB9F-CA9B2BFAFF32}"/>
              </a:ext>
            </a:extLst>
          </p:cNvPr>
          <p:cNvSpPr>
            <a:spLocks noGrp="1" noRot="1" noChangeArrowheads="1"/>
          </p:cNvSpPr>
          <p:nvPr>
            <p:ph type="title"/>
          </p:nvPr>
        </p:nvSpPr>
        <p:spPr>
          <a:xfrm>
            <a:off x="0" y="0"/>
            <a:ext cx="9144000" cy="762000"/>
          </a:xfrm>
        </p:spPr>
        <p:txBody>
          <a:bodyPr/>
          <a:lstStyle/>
          <a:p>
            <a:pPr eaLnBrk="1" hangingPunct="1"/>
            <a:r>
              <a:rPr lang="en-US">
                <a:latin typeface="Rockwell"/>
                <a:cs typeface="Rockwell"/>
              </a:rPr>
              <a:t>Great Compromise</a:t>
            </a:r>
          </a:p>
        </p:txBody>
      </p:sp>
      <p:sp>
        <p:nvSpPr>
          <p:cNvPr id="47107" name="Rectangle 3">
            <a:extLst>
              <a:ext uri="{FF2B5EF4-FFF2-40B4-BE49-F238E27FC236}">
                <a16:creationId xmlns="" xmlns:a16="http://schemas.microsoft.com/office/drawing/2014/main" id="{10B66911-A5D8-144E-B064-C703C8B1DE34}"/>
              </a:ext>
            </a:extLst>
          </p:cNvPr>
          <p:cNvSpPr>
            <a:spLocks noGrp="1" noRot="1" noChangeArrowheads="1"/>
          </p:cNvSpPr>
          <p:nvPr>
            <p:ph sz="half" idx="1"/>
          </p:nvPr>
        </p:nvSpPr>
        <p:spPr>
          <a:xfrm>
            <a:off x="0" y="914400"/>
            <a:ext cx="5562600" cy="5867400"/>
          </a:xfrm>
        </p:spPr>
        <p:txBody>
          <a:bodyPr>
            <a:normAutofit/>
          </a:bodyPr>
          <a:lstStyle/>
          <a:p>
            <a:pPr eaLnBrk="1" hangingPunct="1">
              <a:lnSpc>
                <a:spcPct val="90000"/>
              </a:lnSpc>
            </a:pPr>
            <a:r>
              <a:rPr lang="en-US" dirty="0">
                <a:latin typeface="Rockwell"/>
                <a:cs typeface="Rockwell"/>
              </a:rPr>
              <a:t>Bicameral legislature</a:t>
            </a:r>
          </a:p>
          <a:p>
            <a:pPr lvl="1" eaLnBrk="1" hangingPunct="1">
              <a:lnSpc>
                <a:spcPct val="90000"/>
              </a:lnSpc>
            </a:pPr>
            <a:r>
              <a:rPr lang="en-US" dirty="0">
                <a:latin typeface="Rockwell"/>
                <a:cs typeface="Rockwell"/>
              </a:rPr>
              <a:t>Lower house (House of Representatives)</a:t>
            </a:r>
          </a:p>
          <a:p>
            <a:pPr lvl="2" eaLnBrk="1" hangingPunct="1">
              <a:lnSpc>
                <a:spcPct val="90000"/>
              </a:lnSpc>
            </a:pPr>
            <a:r>
              <a:rPr lang="en-US" dirty="0">
                <a:latin typeface="Rockwell"/>
                <a:cs typeface="Rockwell"/>
              </a:rPr>
              <a:t>Proportional representation</a:t>
            </a:r>
          </a:p>
          <a:p>
            <a:pPr lvl="2" eaLnBrk="1" hangingPunct="1">
              <a:lnSpc>
                <a:spcPct val="90000"/>
              </a:lnSpc>
            </a:pPr>
            <a:r>
              <a:rPr lang="en-US" dirty="0">
                <a:latin typeface="Rockwell"/>
                <a:cs typeface="Rockwell"/>
              </a:rPr>
              <a:t>Directly elected</a:t>
            </a:r>
          </a:p>
          <a:p>
            <a:pPr lvl="1" eaLnBrk="1" hangingPunct="1">
              <a:lnSpc>
                <a:spcPct val="90000"/>
              </a:lnSpc>
            </a:pPr>
            <a:r>
              <a:rPr lang="en-US" dirty="0">
                <a:latin typeface="Rockwell"/>
                <a:cs typeface="Rockwell"/>
              </a:rPr>
              <a:t>Upper house (Senate)</a:t>
            </a:r>
          </a:p>
          <a:p>
            <a:pPr lvl="2" eaLnBrk="1" hangingPunct="1">
              <a:lnSpc>
                <a:spcPct val="90000"/>
              </a:lnSpc>
            </a:pPr>
            <a:r>
              <a:rPr lang="en-US" dirty="0">
                <a:latin typeface="Rockwell"/>
                <a:cs typeface="Rockwell"/>
              </a:rPr>
              <a:t>Equal representation of 2 senators each</a:t>
            </a:r>
          </a:p>
          <a:p>
            <a:pPr lvl="2" eaLnBrk="1" hangingPunct="1">
              <a:lnSpc>
                <a:spcPct val="90000"/>
              </a:lnSpc>
            </a:pPr>
            <a:r>
              <a:rPr lang="en-US" dirty="0">
                <a:latin typeface="Rockwell"/>
                <a:cs typeface="Rockwell"/>
              </a:rPr>
              <a:t>Elected by state legislatures</a:t>
            </a:r>
          </a:p>
          <a:p>
            <a:pPr eaLnBrk="1" hangingPunct="1">
              <a:lnSpc>
                <a:spcPct val="90000"/>
              </a:lnSpc>
            </a:pPr>
            <a:r>
              <a:rPr lang="en-US" dirty="0">
                <a:latin typeface="Rockwell"/>
                <a:cs typeface="Rockwell"/>
              </a:rPr>
              <a:t>NOTE: Virginia and New Jersey Plans allowed for Congress to:</a:t>
            </a:r>
          </a:p>
          <a:p>
            <a:pPr lvl="1" eaLnBrk="1" hangingPunct="1">
              <a:lnSpc>
                <a:spcPct val="90000"/>
              </a:lnSpc>
            </a:pPr>
            <a:r>
              <a:rPr lang="en-US" dirty="0">
                <a:latin typeface="Rockwell"/>
                <a:cs typeface="Rockwell"/>
              </a:rPr>
              <a:t>pass revenue bills </a:t>
            </a:r>
          </a:p>
          <a:p>
            <a:pPr lvl="1" eaLnBrk="1" hangingPunct="1">
              <a:lnSpc>
                <a:spcPct val="90000"/>
              </a:lnSpc>
            </a:pPr>
            <a:r>
              <a:rPr lang="en-US" dirty="0">
                <a:latin typeface="Rockwell"/>
                <a:cs typeface="Rockwell"/>
              </a:rPr>
              <a:t>regulate commerce </a:t>
            </a:r>
          </a:p>
          <a:p>
            <a:pPr lvl="1" eaLnBrk="1" hangingPunct="1">
              <a:lnSpc>
                <a:spcPct val="90000"/>
              </a:lnSpc>
            </a:pPr>
            <a:r>
              <a:rPr lang="en-US" dirty="0">
                <a:latin typeface="Rockwell"/>
                <a:cs typeface="Rockwell"/>
              </a:rPr>
              <a:t>supremacy over states</a:t>
            </a:r>
          </a:p>
        </p:txBody>
      </p:sp>
      <p:pic>
        <p:nvPicPr>
          <p:cNvPr id="28675" name="Content Placeholder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62600" y="4419600"/>
            <a:ext cx="4329112" cy="2438400"/>
          </a:xfrm>
        </p:spPr>
      </p:pic>
      <p:sp>
        <p:nvSpPr>
          <p:cNvPr id="28676" name="TextBox 3"/>
          <p:cNvSpPr txBox="1">
            <a:spLocks noChangeArrowheads="1"/>
          </p:cNvSpPr>
          <p:nvPr/>
        </p:nvSpPr>
        <p:spPr bwMode="auto">
          <a:xfrm>
            <a:off x="5562600" y="4004846"/>
            <a:ext cx="39423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defRPr sz="2000">
                <a:solidFill>
                  <a:schemeClr val="tx1"/>
                </a:solidFill>
                <a:latin typeface="Tahoma" charset="0"/>
                <a:ea typeface="ＭＳ Ｐゴシック" charset="0"/>
              </a:defRPr>
            </a:lvl6pPr>
            <a:lvl7pPr eaLnBrk="0" hangingPunct="0">
              <a:defRPr sz="2000">
                <a:solidFill>
                  <a:schemeClr val="tx1"/>
                </a:solidFill>
                <a:latin typeface="Tahoma" charset="0"/>
                <a:ea typeface="ＭＳ Ｐゴシック" charset="0"/>
              </a:defRPr>
            </a:lvl7pPr>
            <a:lvl8pPr eaLnBrk="0" hangingPunct="0">
              <a:defRPr sz="2000">
                <a:solidFill>
                  <a:schemeClr val="tx1"/>
                </a:solidFill>
                <a:latin typeface="Tahoma" charset="0"/>
                <a:ea typeface="ＭＳ Ｐゴシック" charset="0"/>
              </a:defRPr>
            </a:lvl8pPr>
            <a:lvl9pPr eaLnBrk="0" hangingPunct="0">
              <a:defRPr sz="2000">
                <a:solidFill>
                  <a:schemeClr val="tx1"/>
                </a:solidFill>
                <a:latin typeface="Tahoma" charset="0"/>
                <a:ea typeface="ＭＳ Ｐゴシック" charset="0"/>
              </a:defRPr>
            </a:lvl9pPr>
          </a:lstStyle>
          <a:p>
            <a:r>
              <a:rPr lang="en-US" sz="1600" dirty="0">
                <a:latin typeface="Rockwell"/>
                <a:cs typeface="Rockwell"/>
              </a:rPr>
              <a:t>Oliver Ellsworth and Roger Sherman</a:t>
            </a:r>
          </a:p>
        </p:txBody>
      </p:sp>
    </p:spTree>
    <p:extLst>
      <p:ext uri="{BB962C8B-B14F-4D97-AF65-F5344CB8AC3E}">
        <p14:creationId xmlns:p14="http://schemas.microsoft.com/office/powerpoint/2010/main" val="37141891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12"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13"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14" name="Rectangle 6"/>
          <p:cNvSpPr>
            <a:spLocks noGrp="1" noChangeArrowheads="1"/>
          </p:cNvSpPr>
          <p:nvPr>
            <p:ph type="title"/>
          </p:nvPr>
        </p:nvSpPr>
        <p:spPr>
          <a:xfrm>
            <a:off x="0" y="0"/>
            <a:ext cx="9144000" cy="9144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ctr" eaLnBrk="1" hangingPunct="1"/>
            <a:r>
              <a:rPr lang="en-US" dirty="0">
                <a:latin typeface="Rockwell"/>
                <a:cs typeface="Rockwell"/>
              </a:rPr>
              <a:t>The 3/5 Compromise </a:t>
            </a:r>
          </a:p>
        </p:txBody>
      </p:sp>
      <p:sp>
        <p:nvSpPr>
          <p:cNvPr id="206855" name="Rectangle 7"/>
          <p:cNvSpPr>
            <a:spLocks noGrp="1" noChangeArrowheads="1"/>
          </p:cNvSpPr>
          <p:nvPr>
            <p:ph type="body" idx="1"/>
          </p:nvPr>
        </p:nvSpPr>
        <p:spPr>
          <a:xfrm>
            <a:off x="0" y="1238250"/>
            <a:ext cx="9144000" cy="561975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lnSpc>
                <a:spcPct val="90000"/>
              </a:lnSpc>
              <a:buFont typeface="Wingdings" pitchFamily="2" charset="2"/>
              <a:buChar char="n"/>
              <a:defRPr/>
            </a:pPr>
            <a:r>
              <a:rPr lang="en-US" dirty="0" smtClean="0">
                <a:latin typeface="Rockwell"/>
                <a:cs typeface="Rockwell"/>
              </a:rPr>
              <a:t>Problems still remained between the northern &amp; southern states regarding how to count population size (do slaves count?)</a:t>
            </a:r>
          </a:p>
          <a:p>
            <a:pPr eaLnBrk="1" hangingPunct="1">
              <a:lnSpc>
                <a:spcPct val="90000"/>
              </a:lnSpc>
              <a:buFont typeface="Wingdings" pitchFamily="2" charset="2"/>
              <a:buChar char="n"/>
              <a:defRPr/>
            </a:pPr>
            <a:r>
              <a:rPr lang="en-US" dirty="0" smtClean="0">
                <a:latin typeface="Rockwell"/>
                <a:cs typeface="Rockwell"/>
              </a:rPr>
              <a:t>The </a:t>
            </a:r>
            <a:r>
              <a:rPr lang="en-US" u="sng" dirty="0" smtClean="0">
                <a:latin typeface="Rockwell"/>
                <a:cs typeface="Rockwell"/>
              </a:rPr>
              <a:t>Three-Fifths Compromise</a:t>
            </a:r>
            <a:r>
              <a:rPr lang="en-US" dirty="0" smtClean="0">
                <a:latin typeface="Rockwell"/>
                <a:cs typeface="Rockwell"/>
              </a:rPr>
              <a:t> settled the issue:</a:t>
            </a:r>
          </a:p>
          <a:p>
            <a:pPr lvl="1" eaLnBrk="1" hangingPunct="1">
              <a:lnSpc>
                <a:spcPct val="90000"/>
              </a:lnSpc>
              <a:defRPr/>
            </a:pPr>
            <a:r>
              <a:rPr lang="en-US" dirty="0" smtClean="0">
                <a:latin typeface="Rockwell"/>
                <a:cs typeface="Rockwell"/>
              </a:rPr>
              <a:t>Three-fifths of the slave population could be counted toward representation in the House of Representatives </a:t>
            </a:r>
          </a:p>
        </p:txBody>
      </p:sp>
    </p:spTree>
    <p:extLst>
      <p:ext uri="{BB962C8B-B14F-4D97-AF65-F5344CB8AC3E}">
        <p14:creationId xmlns:p14="http://schemas.microsoft.com/office/powerpoint/2010/main" val="364043807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p:txBody>
          <a:bodyPr/>
          <a:lstStyle/>
          <a:p>
            <a:pPr eaLnBrk="1" hangingPunct="1"/>
            <a:endParaRPr lang="en-US">
              <a:latin typeface="Arial" charset="0"/>
            </a:endParaRPr>
          </a:p>
        </p:txBody>
      </p:sp>
      <p:pic>
        <p:nvPicPr>
          <p:cNvPr id="18436" name="Picture 4"/>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7782" t="9377" r="7782" b="18753"/>
          <a:stretch>
            <a:fillRect/>
          </a:stretch>
        </p:blipFill>
        <p:spPr bwMode="auto">
          <a:xfrm>
            <a:off x="0" y="533400"/>
            <a:ext cx="9150350" cy="5842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7663800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60"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61"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62" name="Rectangle 6"/>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ctr" eaLnBrk="1" hangingPunct="1"/>
            <a:r>
              <a:rPr lang="en-US" dirty="0">
                <a:latin typeface="Rockwell"/>
                <a:cs typeface="Rockwell"/>
              </a:rPr>
              <a:t>Compromising with Slavery</a:t>
            </a:r>
          </a:p>
        </p:txBody>
      </p:sp>
      <p:sp>
        <p:nvSpPr>
          <p:cNvPr id="19463" name="Rectangle 7"/>
          <p:cNvSpPr>
            <a:spLocks noGrp="1" noChangeArrowheads="1"/>
          </p:cNvSpPr>
          <p:nvPr>
            <p:ph type="body" idx="1"/>
          </p:nvPr>
        </p:nvSpPr>
        <p:spPr>
          <a:xfrm>
            <a:off x="0" y="1417638"/>
            <a:ext cx="9140825" cy="5440362"/>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lnSpcReduction="10000"/>
          </a:bodyPr>
          <a:lstStyle/>
          <a:p>
            <a:pPr eaLnBrk="1" hangingPunct="1">
              <a:lnSpc>
                <a:spcPct val="90000"/>
              </a:lnSpc>
            </a:pPr>
            <a:r>
              <a:rPr lang="en-US" sz="3600" dirty="0">
                <a:latin typeface="Rockwell"/>
                <a:cs typeface="Rockwell"/>
              </a:rPr>
              <a:t>Despite the contradiction slavery posed, Southerners threatened to leave the USA anytime the slave question was discussed</a:t>
            </a:r>
          </a:p>
          <a:p>
            <a:pPr eaLnBrk="1" hangingPunct="1">
              <a:lnSpc>
                <a:spcPct val="90000"/>
              </a:lnSpc>
            </a:pPr>
            <a:r>
              <a:rPr lang="en-US" sz="3600" dirty="0">
                <a:latin typeface="Rockwell"/>
                <a:cs typeface="Rockwell"/>
              </a:rPr>
              <a:t>As a compromise for the South, the slave trade could continue to 1808 &amp; runaway slaves </a:t>
            </a:r>
            <a:r>
              <a:rPr lang="en-US" sz="3600" dirty="0" smtClean="0">
                <a:latin typeface="Rockwell"/>
                <a:cs typeface="Rockwell"/>
              </a:rPr>
              <a:t>returned</a:t>
            </a:r>
          </a:p>
          <a:p>
            <a:pPr eaLnBrk="1" hangingPunct="1">
              <a:lnSpc>
                <a:spcPct val="90000"/>
              </a:lnSpc>
            </a:pPr>
            <a:r>
              <a:rPr lang="en-US" sz="3600" dirty="0" smtClean="0">
                <a:latin typeface="Rockwell"/>
                <a:cs typeface="Rockwell"/>
              </a:rPr>
              <a:t>Slave Trade Compromise: Congress can regulate interstate commerce; in exchange promises to not touch the slave trade for 20 years</a:t>
            </a:r>
            <a:endParaRPr lang="en-US" sz="3600" dirty="0">
              <a:latin typeface="Rockwell"/>
              <a:cs typeface="Rockwell"/>
            </a:endParaRPr>
          </a:p>
        </p:txBody>
      </p:sp>
      <p:sp>
        <p:nvSpPr>
          <p:cNvPr id="208904" name="AutoShape 8"/>
          <p:cNvSpPr>
            <a:spLocks noChangeArrowheads="1"/>
          </p:cNvSpPr>
          <p:nvPr/>
        </p:nvSpPr>
        <p:spPr bwMode="auto">
          <a:xfrm>
            <a:off x="1219200" y="5105400"/>
            <a:ext cx="7391400" cy="1143000"/>
          </a:xfrm>
          <a:prstGeom prst="wedgeRectCallout">
            <a:avLst>
              <a:gd name="adj1" fmla="val -9750"/>
              <a:gd name="adj2" fmla="val -138157"/>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spcBef>
                <a:spcPct val="10000"/>
              </a:spcBef>
              <a:buFont typeface="Wingdings" charset="0"/>
              <a:buNone/>
            </a:pPr>
            <a:r>
              <a:rPr lang="ja-JP" altLang="en-US" sz="2800" dirty="0">
                <a:solidFill>
                  <a:srgbClr val="000000"/>
                </a:solidFill>
                <a:latin typeface="Rockwell"/>
                <a:cs typeface="Rockwell"/>
              </a:rPr>
              <a:t>“</a:t>
            </a:r>
            <a:r>
              <a:rPr lang="en-US" sz="2800" i="1" dirty="0">
                <a:solidFill>
                  <a:srgbClr val="000000"/>
                </a:solidFill>
                <a:latin typeface="Rockwell"/>
                <a:cs typeface="Rockwell"/>
              </a:rPr>
              <a:t>Great as the evil is, a dismemberment of the Union would be worse</a:t>
            </a:r>
            <a:r>
              <a:rPr lang="en-US" sz="2800" dirty="0">
                <a:solidFill>
                  <a:srgbClr val="000000"/>
                </a:solidFill>
                <a:latin typeface="Rockwell"/>
                <a:cs typeface="Rockwell"/>
              </a:rPr>
              <a:t>.</a:t>
            </a:r>
            <a:r>
              <a:rPr lang="ja-JP" altLang="en-US" sz="2800" dirty="0">
                <a:solidFill>
                  <a:srgbClr val="000000"/>
                </a:solidFill>
                <a:latin typeface="Rockwell"/>
                <a:cs typeface="Rockwell"/>
              </a:rPr>
              <a:t>”</a:t>
            </a:r>
            <a:r>
              <a:rPr lang="en-US" sz="2800" dirty="0">
                <a:solidFill>
                  <a:srgbClr val="000000"/>
                </a:solidFill>
                <a:latin typeface="Rockwell"/>
                <a:cs typeface="Rockwell"/>
              </a:rPr>
              <a:t>  </a:t>
            </a:r>
          </a:p>
          <a:p>
            <a:pPr algn="ctr">
              <a:lnSpc>
                <a:spcPct val="80000"/>
              </a:lnSpc>
              <a:spcBef>
                <a:spcPct val="10000"/>
              </a:spcBef>
              <a:buFont typeface="Wingdings" charset="0"/>
              <a:buNone/>
            </a:pPr>
            <a:r>
              <a:rPr lang="en-US" sz="2800" dirty="0">
                <a:solidFill>
                  <a:srgbClr val="000000"/>
                </a:solidFill>
                <a:latin typeface="Rockwell"/>
                <a:cs typeface="Rockwell"/>
              </a:rPr>
              <a:t>			        —James Madison</a:t>
            </a:r>
          </a:p>
        </p:txBody>
      </p:sp>
    </p:spTree>
    <p:extLst>
      <p:ext uri="{BB962C8B-B14F-4D97-AF65-F5344CB8AC3E}">
        <p14:creationId xmlns:p14="http://schemas.microsoft.com/office/powerpoint/2010/main" val="360634069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8904"/>
                                        </p:tgtEl>
                                        <p:attrNameLst>
                                          <p:attrName>style.visibility</p:attrName>
                                        </p:attrNameLst>
                                      </p:cBhvr>
                                      <p:to>
                                        <p:strVal val="visible"/>
                                      </p:to>
                                    </p:set>
                                    <p:anim calcmode="lin" valueType="num">
                                      <p:cBhvr>
                                        <p:cTn id="7" dur="500" fill="hold"/>
                                        <p:tgtEl>
                                          <p:spTgt spid="208904"/>
                                        </p:tgtEl>
                                        <p:attrNameLst>
                                          <p:attrName>ppt_w</p:attrName>
                                        </p:attrNameLst>
                                      </p:cBhvr>
                                      <p:tavLst>
                                        <p:tav tm="0">
                                          <p:val>
                                            <p:fltVal val="0"/>
                                          </p:val>
                                        </p:tav>
                                        <p:tav tm="100000">
                                          <p:val>
                                            <p:strVal val="#ppt_w"/>
                                          </p:val>
                                        </p:tav>
                                      </p:tavLst>
                                    </p:anim>
                                    <p:anim calcmode="lin" valueType="num">
                                      <p:cBhvr>
                                        <p:cTn id="8" dur="500" fill="hold"/>
                                        <p:tgtEl>
                                          <p:spTgt spid="208904"/>
                                        </p:tgtEl>
                                        <p:attrNameLst>
                                          <p:attrName>ppt_h</p:attrName>
                                        </p:attrNameLst>
                                      </p:cBhvr>
                                      <p:tavLst>
                                        <p:tav tm="0">
                                          <p:val>
                                            <p:fltVal val="0"/>
                                          </p:val>
                                        </p:tav>
                                        <p:tav tm="100000">
                                          <p:val>
                                            <p:strVal val="#ppt_h"/>
                                          </p:val>
                                        </p:tav>
                                      </p:tavLst>
                                    </p:anim>
                                    <p:animEffect transition="in" filter="fade">
                                      <p:cBhvr>
                                        <p:cTn id="9" dur="500"/>
                                        <p:tgtEl>
                                          <p:spTgt spid="208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 xmlns:a16="http://schemas.microsoft.com/office/drawing/2014/main" id="{79AA1612-52F7-9E44-92C1-349729057D38}"/>
              </a:ext>
            </a:extLst>
          </p:cNvPr>
          <p:cNvSpPr>
            <a:spLocks noGrp="1" noRot="1" noChangeArrowheads="1"/>
          </p:cNvSpPr>
          <p:nvPr>
            <p:ph type="title"/>
          </p:nvPr>
        </p:nvSpPr>
        <p:spPr>
          <a:xfrm>
            <a:off x="301625" y="76200"/>
            <a:ext cx="8540750" cy="914400"/>
          </a:xfrm>
        </p:spPr>
        <p:txBody>
          <a:bodyPr>
            <a:normAutofit fontScale="90000"/>
          </a:bodyPr>
          <a:lstStyle/>
          <a:p>
            <a:pPr eaLnBrk="1" hangingPunct="1"/>
            <a:r>
              <a:rPr lang="en-US">
                <a:latin typeface="Rockwell"/>
                <a:cs typeface="Rockwell"/>
              </a:rPr>
              <a:t>Structure of National Government</a:t>
            </a:r>
          </a:p>
        </p:txBody>
      </p:sp>
      <p:sp>
        <p:nvSpPr>
          <p:cNvPr id="48131" name="Rectangle 3">
            <a:extLst>
              <a:ext uri="{FF2B5EF4-FFF2-40B4-BE49-F238E27FC236}">
                <a16:creationId xmlns="" xmlns:a16="http://schemas.microsoft.com/office/drawing/2014/main" id="{1C2BDC4B-BD61-2B4C-9F64-7AE901CE6113}"/>
              </a:ext>
            </a:extLst>
          </p:cNvPr>
          <p:cNvSpPr>
            <a:spLocks noGrp="1" noRot="1" noChangeArrowheads="1"/>
          </p:cNvSpPr>
          <p:nvPr>
            <p:ph type="body" idx="1"/>
          </p:nvPr>
        </p:nvSpPr>
        <p:spPr>
          <a:xfrm>
            <a:off x="76200" y="1243964"/>
            <a:ext cx="8991600" cy="5537836"/>
          </a:xfrm>
        </p:spPr>
        <p:txBody>
          <a:bodyPr/>
          <a:lstStyle/>
          <a:p>
            <a:pPr eaLnBrk="1" hangingPunct="1"/>
            <a:r>
              <a:rPr lang="en-US" dirty="0">
                <a:latin typeface="Rockwell"/>
                <a:cs typeface="Rockwell"/>
              </a:rPr>
              <a:t>Separation of Powers</a:t>
            </a:r>
          </a:p>
          <a:p>
            <a:pPr lvl="1" eaLnBrk="1" hangingPunct="1"/>
            <a:r>
              <a:rPr lang="en-US" dirty="0">
                <a:latin typeface="Rockwell"/>
                <a:cs typeface="Rockwell"/>
              </a:rPr>
              <a:t>Article I - Congress (Legislative Branch)</a:t>
            </a:r>
          </a:p>
          <a:p>
            <a:pPr lvl="2" eaLnBrk="1" hangingPunct="1"/>
            <a:r>
              <a:rPr lang="en-US" dirty="0">
                <a:latin typeface="Rockwell"/>
                <a:cs typeface="Rockwell"/>
              </a:rPr>
              <a:t>House of Representatives</a:t>
            </a:r>
          </a:p>
          <a:p>
            <a:pPr lvl="2" eaLnBrk="1" hangingPunct="1"/>
            <a:r>
              <a:rPr lang="en-US" dirty="0">
                <a:latin typeface="Rockwell"/>
                <a:cs typeface="Rockwell"/>
              </a:rPr>
              <a:t>Senate</a:t>
            </a:r>
          </a:p>
          <a:p>
            <a:pPr lvl="1" eaLnBrk="1" hangingPunct="1"/>
            <a:r>
              <a:rPr lang="en-US" dirty="0">
                <a:latin typeface="Rockwell"/>
                <a:cs typeface="Rockwell"/>
              </a:rPr>
              <a:t>Article II – President/Agencies (Executive Branch)</a:t>
            </a:r>
          </a:p>
          <a:p>
            <a:pPr lvl="1" eaLnBrk="1" hangingPunct="1"/>
            <a:r>
              <a:rPr lang="en-US" dirty="0">
                <a:latin typeface="Rockwell"/>
                <a:cs typeface="Rockwell"/>
              </a:rPr>
              <a:t>Article III - Supreme Court (Judicial Branch)</a:t>
            </a:r>
          </a:p>
          <a:p>
            <a:pPr eaLnBrk="1" hangingPunct="1"/>
            <a:r>
              <a:rPr lang="en-US" dirty="0">
                <a:latin typeface="Rockwell"/>
                <a:cs typeface="Rockwell"/>
              </a:rPr>
              <a:t>Checks and Balances</a:t>
            </a:r>
          </a:p>
          <a:p>
            <a:pPr eaLnBrk="1" hangingPunct="1"/>
            <a:r>
              <a:rPr lang="en-US" dirty="0">
                <a:latin typeface="Rockwell"/>
                <a:cs typeface="Rockwell"/>
              </a:rPr>
              <a:t>Federalism</a:t>
            </a:r>
          </a:p>
          <a:p>
            <a:pPr lvl="1" eaLnBrk="1" hangingPunct="1"/>
            <a:r>
              <a:rPr lang="en-US" dirty="0">
                <a:latin typeface="Rockwell"/>
                <a:cs typeface="Rockwell"/>
              </a:rPr>
              <a:t>Division of powers between national government and states</a:t>
            </a:r>
          </a:p>
        </p:txBody>
      </p:sp>
    </p:spTree>
    <p:extLst>
      <p:ext uri="{BB962C8B-B14F-4D97-AF65-F5344CB8AC3E}">
        <p14:creationId xmlns:p14="http://schemas.microsoft.com/office/powerpoint/2010/main" val="37417286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1143000"/>
          </a:xfrm>
          <a:solidFill>
            <a:srgbClr val="FFFFFF"/>
          </a:solidFill>
          <a:ln w="38100">
            <a:solidFill>
              <a:schemeClr val="tx1"/>
            </a:solidFill>
            <a:miter lim="800000"/>
            <a:headEnd/>
            <a:tailEnd/>
          </a:ln>
        </p:spPr>
        <p:txBody>
          <a:bodyPr/>
          <a:lstStyle/>
          <a:p>
            <a:pPr algn="ctr" eaLnBrk="1" hangingPunct="1"/>
            <a:r>
              <a:rPr lang="en-US" dirty="0">
                <a:solidFill>
                  <a:srgbClr val="000000"/>
                </a:solidFill>
                <a:latin typeface="Rockwell"/>
                <a:cs typeface="Rockwell"/>
              </a:rPr>
              <a:t>Three Branches of Government </a:t>
            </a:r>
          </a:p>
        </p:txBody>
      </p:sp>
      <p:sp>
        <p:nvSpPr>
          <p:cNvPr id="11267" name="Rectangle 3"/>
          <p:cNvSpPr>
            <a:spLocks noGrp="1" noChangeArrowheads="1"/>
          </p:cNvSpPr>
          <p:nvPr>
            <p:ph type="body" idx="1"/>
          </p:nvPr>
        </p:nvSpPr>
        <p:spPr/>
        <p:txBody>
          <a:bodyPr/>
          <a:lstStyle/>
          <a:p>
            <a:pPr eaLnBrk="1" hangingPunct="1"/>
            <a:endParaRPr lang="en-US">
              <a:latin typeface="Arial" charset="0"/>
            </a:endParaRPr>
          </a:p>
        </p:txBody>
      </p:sp>
      <p:pic>
        <p:nvPicPr>
          <p:cNvPr id="11268" name="Picture 5" descr="03-2"/>
          <p:cNvPicPr>
            <a:picLocks noChangeArrowheads="1"/>
          </p:cNvPicPr>
          <p:nvPr/>
        </p:nvPicPr>
        <p:blipFill>
          <a:blip r:embed="rId2">
            <a:extLst>
              <a:ext uri="{28A0092B-C50C-407E-A947-70E740481C1C}">
                <a14:useLocalDpi xmlns:a14="http://schemas.microsoft.com/office/drawing/2010/main" val="0"/>
              </a:ext>
            </a:extLst>
          </a:blip>
          <a:srcRect l="9984" t="25594" r="9140" b="12187"/>
          <a:stretch>
            <a:fillRect/>
          </a:stretch>
        </p:blipFill>
        <p:spPr bwMode="auto">
          <a:xfrm>
            <a:off x="0" y="987425"/>
            <a:ext cx="9148763" cy="5870575"/>
          </a:xfrm>
          <a:prstGeom prst="rect">
            <a:avLst/>
          </a:prstGeom>
          <a:solidFill>
            <a:srgbClr val="CCFFFF"/>
          </a:solidFill>
          <a:ln w="38100">
            <a:solidFill>
              <a:schemeClr val="tx1"/>
            </a:solidFill>
            <a:miter lim="800000"/>
            <a:headEnd/>
            <a:tailEnd/>
          </a:ln>
        </p:spPr>
      </p:pic>
    </p:spTree>
    <p:extLst>
      <p:ext uri="{BB962C8B-B14F-4D97-AF65-F5344CB8AC3E}">
        <p14:creationId xmlns:p14="http://schemas.microsoft.com/office/powerpoint/2010/main" val="2127795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p:txBody>
          <a:bodyPr/>
          <a:lstStyle/>
          <a:p>
            <a:pPr eaLnBrk="1" hangingPunct="1"/>
            <a:endParaRPr lang="en-US">
              <a:latin typeface="Arial" charset="0"/>
            </a:endParaRPr>
          </a:p>
        </p:txBody>
      </p:sp>
      <p:pic>
        <p:nvPicPr>
          <p:cNvPr id="12292" name="Picture 4" descr="C04-097"/>
          <p:cNvPicPr>
            <a:picLocks noChangeAspect="1" noChangeArrowheads="1"/>
          </p:cNvPicPr>
          <p:nvPr/>
        </p:nvPicPr>
        <p:blipFill>
          <a:blip r:embed="rId2">
            <a:extLst>
              <a:ext uri="{28A0092B-C50C-407E-A947-70E740481C1C}">
                <a14:useLocalDpi xmlns:a14="http://schemas.microsoft.com/office/drawing/2010/main" val="0"/>
              </a:ext>
            </a:extLst>
          </a:blip>
          <a:srcRect l="4645" r="4645" b="7883"/>
          <a:stretch>
            <a:fillRect/>
          </a:stretch>
        </p:blipFill>
        <p:spPr bwMode="auto">
          <a:xfrm>
            <a:off x="0" y="838200"/>
            <a:ext cx="9144000" cy="60229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031800"/>
          </a:xfrm>
        </p:spPr>
        <p:txBody>
          <a:bodyPr/>
          <a:lstStyle/>
          <a:p>
            <a:r>
              <a:rPr lang="en-US" dirty="0" smtClean="0"/>
              <a:t>Federalism</a:t>
            </a:r>
            <a:endParaRPr lang="en-US" dirty="0"/>
          </a:p>
        </p:txBody>
      </p:sp>
    </p:spTree>
    <p:extLst>
      <p:ext uri="{BB962C8B-B14F-4D97-AF65-F5344CB8AC3E}">
        <p14:creationId xmlns:p14="http://schemas.microsoft.com/office/powerpoint/2010/main" val="3427407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914400"/>
          </a:xfrm>
          <a:solidFill>
            <a:srgbClr val="FFFFFF"/>
          </a:solidFill>
          <a:ln w="38100">
            <a:solidFill>
              <a:srgbClr val="FFFF99"/>
            </a:solidFill>
            <a:miter lim="800000"/>
            <a:headEnd/>
            <a:tailEnd/>
          </a:ln>
        </p:spPr>
        <p:txBody>
          <a:bodyPr/>
          <a:lstStyle/>
          <a:p>
            <a:pPr algn="ctr" eaLnBrk="1" hangingPunct="1"/>
            <a:r>
              <a:rPr lang="en-US" dirty="0">
                <a:solidFill>
                  <a:srgbClr val="000000"/>
                </a:solidFill>
                <a:latin typeface="Rockwell"/>
                <a:cs typeface="Rockwell"/>
              </a:rPr>
              <a:t>Key Ideas of the Constitution  </a:t>
            </a:r>
          </a:p>
        </p:txBody>
      </p:sp>
      <p:sp>
        <p:nvSpPr>
          <p:cNvPr id="24579" name="Rectangle 3"/>
          <p:cNvSpPr>
            <a:spLocks noGrp="1" noChangeArrowheads="1"/>
          </p:cNvSpPr>
          <p:nvPr>
            <p:ph type="body" idx="1"/>
          </p:nvPr>
        </p:nvSpPr>
        <p:spPr/>
        <p:txBody>
          <a:bodyPr/>
          <a:lstStyle/>
          <a:p>
            <a:pPr eaLnBrk="1" hangingPunct="1"/>
            <a:endParaRPr lang="en-US">
              <a:latin typeface="Arial" charset="0"/>
            </a:endParaRP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l="4688" t="21878" r="5438" b="15627"/>
          <a:stretch>
            <a:fillRect/>
          </a:stretch>
        </p:blipFill>
        <p:spPr bwMode="auto">
          <a:xfrm>
            <a:off x="0" y="990600"/>
            <a:ext cx="9147175" cy="5867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3477" name="AutoShape 5"/>
          <p:cNvSpPr>
            <a:spLocks noChangeArrowheads="1"/>
          </p:cNvSpPr>
          <p:nvPr/>
        </p:nvSpPr>
        <p:spPr bwMode="auto">
          <a:xfrm>
            <a:off x="0" y="152400"/>
            <a:ext cx="5867400" cy="990600"/>
          </a:xfrm>
          <a:prstGeom prst="wedgeRectCallout">
            <a:avLst>
              <a:gd name="adj1" fmla="val 59227"/>
              <a:gd name="adj2" fmla="val 56250"/>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buFont typeface="Wingdings" charset="0"/>
              <a:buNone/>
            </a:pPr>
            <a:r>
              <a:rPr lang="en-US" sz="2800">
                <a:solidFill>
                  <a:srgbClr val="000000"/>
                </a:solidFill>
                <a:latin typeface="Rockwell"/>
                <a:cs typeface="Rockwell"/>
              </a:rPr>
              <a:t>Only Congress can make laws, declare war, create taxes</a:t>
            </a:r>
          </a:p>
        </p:txBody>
      </p:sp>
      <p:sp>
        <p:nvSpPr>
          <p:cNvPr id="233478" name="AutoShape 6"/>
          <p:cNvSpPr>
            <a:spLocks noChangeArrowheads="1"/>
          </p:cNvSpPr>
          <p:nvPr/>
        </p:nvSpPr>
        <p:spPr bwMode="auto">
          <a:xfrm>
            <a:off x="381000" y="1219200"/>
            <a:ext cx="5105400" cy="1905000"/>
          </a:xfrm>
          <a:prstGeom prst="wedgeRectCallout">
            <a:avLst>
              <a:gd name="adj1" fmla="val 70458"/>
              <a:gd name="adj2" fmla="val -24333"/>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buFont typeface="Wingdings" charset="0"/>
              <a:buNone/>
            </a:pPr>
            <a:r>
              <a:rPr lang="en-US" sz="2800">
                <a:solidFill>
                  <a:srgbClr val="000000"/>
                </a:solidFill>
                <a:latin typeface="Rockwell"/>
                <a:cs typeface="Rockwell"/>
              </a:rPr>
              <a:t>The </a:t>
            </a:r>
            <a:r>
              <a:rPr lang="ja-JP" altLang="en-US" sz="2800">
                <a:solidFill>
                  <a:srgbClr val="000000"/>
                </a:solidFill>
                <a:latin typeface="Rockwell"/>
                <a:cs typeface="Rockwell"/>
              </a:rPr>
              <a:t>“</a:t>
            </a:r>
            <a:r>
              <a:rPr lang="en-US" sz="2800">
                <a:solidFill>
                  <a:srgbClr val="000000"/>
                </a:solidFill>
                <a:latin typeface="Rockwell"/>
                <a:cs typeface="Rockwell"/>
              </a:rPr>
              <a:t>elastic clause</a:t>
            </a:r>
            <a:r>
              <a:rPr lang="ja-JP" altLang="en-US" sz="2800">
                <a:solidFill>
                  <a:srgbClr val="000000"/>
                </a:solidFill>
                <a:latin typeface="Rockwell"/>
                <a:cs typeface="Rockwell"/>
              </a:rPr>
              <a:t>”</a:t>
            </a:r>
            <a:r>
              <a:rPr lang="en-US" sz="2800">
                <a:solidFill>
                  <a:srgbClr val="000000"/>
                </a:solidFill>
                <a:latin typeface="Rockwell"/>
                <a:cs typeface="Rockwell"/>
              </a:rPr>
              <a:t> gives Congress implied powers to make laws seen as </a:t>
            </a:r>
            <a:r>
              <a:rPr lang="ja-JP" altLang="en-US" sz="2800">
                <a:solidFill>
                  <a:srgbClr val="000000"/>
                </a:solidFill>
                <a:latin typeface="Rockwell"/>
                <a:cs typeface="Rockwell"/>
              </a:rPr>
              <a:t>“</a:t>
            </a:r>
            <a:r>
              <a:rPr lang="en-US" sz="2800">
                <a:solidFill>
                  <a:srgbClr val="000000"/>
                </a:solidFill>
                <a:latin typeface="Rockwell"/>
                <a:cs typeface="Rockwell"/>
              </a:rPr>
              <a:t>necessary &amp; proper</a:t>
            </a:r>
            <a:r>
              <a:rPr lang="ja-JP" altLang="en-US" sz="2800">
                <a:solidFill>
                  <a:srgbClr val="000000"/>
                </a:solidFill>
                <a:latin typeface="Rockwell"/>
                <a:cs typeface="Rockwell"/>
              </a:rPr>
              <a:t>”</a:t>
            </a:r>
            <a:r>
              <a:rPr lang="en-US" sz="2800">
                <a:solidFill>
                  <a:srgbClr val="000000"/>
                </a:solidFill>
                <a:latin typeface="Rockwell"/>
                <a:cs typeface="Rockwell"/>
              </a:rPr>
              <a:t> </a:t>
            </a:r>
          </a:p>
        </p:txBody>
      </p:sp>
      <p:sp>
        <p:nvSpPr>
          <p:cNvPr id="233479" name="AutoShape 7"/>
          <p:cNvSpPr>
            <a:spLocks noChangeArrowheads="1"/>
          </p:cNvSpPr>
          <p:nvPr/>
        </p:nvSpPr>
        <p:spPr bwMode="auto">
          <a:xfrm>
            <a:off x="685800" y="3200400"/>
            <a:ext cx="4343400" cy="1447800"/>
          </a:xfrm>
          <a:prstGeom prst="wedgeRectCallout">
            <a:avLst>
              <a:gd name="adj1" fmla="val 76866"/>
              <a:gd name="adj2" fmla="val -76315"/>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buFont typeface="Wingdings" charset="0"/>
              <a:buNone/>
            </a:pPr>
            <a:r>
              <a:rPr lang="en-US" sz="2800" dirty="0">
                <a:solidFill>
                  <a:srgbClr val="000000"/>
                </a:solidFill>
                <a:latin typeface="Rockwell"/>
                <a:cs typeface="Rockwell"/>
              </a:rPr>
              <a:t>The Senate ratifies treaties &amp; confirms judicial appointments</a:t>
            </a:r>
          </a:p>
        </p:txBody>
      </p:sp>
    </p:spTree>
    <p:extLst>
      <p:ext uri="{BB962C8B-B14F-4D97-AF65-F5344CB8AC3E}">
        <p14:creationId xmlns:p14="http://schemas.microsoft.com/office/powerpoint/2010/main" val="39624209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3477"/>
                                        </p:tgtEl>
                                        <p:attrNameLst>
                                          <p:attrName>style.visibility</p:attrName>
                                        </p:attrNameLst>
                                      </p:cBhvr>
                                      <p:to>
                                        <p:strVal val="visible"/>
                                      </p:to>
                                    </p:set>
                                    <p:anim calcmode="lin" valueType="num">
                                      <p:cBhvr>
                                        <p:cTn id="7" dur="500" fill="hold"/>
                                        <p:tgtEl>
                                          <p:spTgt spid="233477"/>
                                        </p:tgtEl>
                                        <p:attrNameLst>
                                          <p:attrName>ppt_w</p:attrName>
                                        </p:attrNameLst>
                                      </p:cBhvr>
                                      <p:tavLst>
                                        <p:tav tm="0">
                                          <p:val>
                                            <p:fltVal val="0"/>
                                          </p:val>
                                        </p:tav>
                                        <p:tav tm="100000">
                                          <p:val>
                                            <p:strVal val="#ppt_w"/>
                                          </p:val>
                                        </p:tav>
                                      </p:tavLst>
                                    </p:anim>
                                    <p:anim calcmode="lin" valueType="num">
                                      <p:cBhvr>
                                        <p:cTn id="8" dur="500" fill="hold"/>
                                        <p:tgtEl>
                                          <p:spTgt spid="233477"/>
                                        </p:tgtEl>
                                        <p:attrNameLst>
                                          <p:attrName>ppt_h</p:attrName>
                                        </p:attrNameLst>
                                      </p:cBhvr>
                                      <p:tavLst>
                                        <p:tav tm="0">
                                          <p:val>
                                            <p:fltVal val="0"/>
                                          </p:val>
                                        </p:tav>
                                        <p:tav tm="100000">
                                          <p:val>
                                            <p:strVal val="#ppt_h"/>
                                          </p:val>
                                        </p:tav>
                                      </p:tavLst>
                                    </p:anim>
                                    <p:animEffect transition="in" filter="fade">
                                      <p:cBhvr>
                                        <p:cTn id="9" dur="500"/>
                                        <p:tgtEl>
                                          <p:spTgt spid="2334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33478"/>
                                        </p:tgtEl>
                                        <p:attrNameLst>
                                          <p:attrName>style.visibility</p:attrName>
                                        </p:attrNameLst>
                                      </p:cBhvr>
                                      <p:to>
                                        <p:strVal val="visible"/>
                                      </p:to>
                                    </p:set>
                                    <p:anim calcmode="lin" valueType="num">
                                      <p:cBhvr>
                                        <p:cTn id="14" dur="500" fill="hold"/>
                                        <p:tgtEl>
                                          <p:spTgt spid="233478"/>
                                        </p:tgtEl>
                                        <p:attrNameLst>
                                          <p:attrName>ppt_w</p:attrName>
                                        </p:attrNameLst>
                                      </p:cBhvr>
                                      <p:tavLst>
                                        <p:tav tm="0">
                                          <p:val>
                                            <p:fltVal val="0"/>
                                          </p:val>
                                        </p:tav>
                                        <p:tav tm="100000">
                                          <p:val>
                                            <p:strVal val="#ppt_w"/>
                                          </p:val>
                                        </p:tav>
                                      </p:tavLst>
                                    </p:anim>
                                    <p:anim calcmode="lin" valueType="num">
                                      <p:cBhvr>
                                        <p:cTn id="15" dur="500" fill="hold"/>
                                        <p:tgtEl>
                                          <p:spTgt spid="233478"/>
                                        </p:tgtEl>
                                        <p:attrNameLst>
                                          <p:attrName>ppt_h</p:attrName>
                                        </p:attrNameLst>
                                      </p:cBhvr>
                                      <p:tavLst>
                                        <p:tav tm="0">
                                          <p:val>
                                            <p:fltVal val="0"/>
                                          </p:val>
                                        </p:tav>
                                        <p:tav tm="100000">
                                          <p:val>
                                            <p:strVal val="#ppt_h"/>
                                          </p:val>
                                        </p:tav>
                                      </p:tavLst>
                                    </p:anim>
                                    <p:animEffect transition="in" filter="fade">
                                      <p:cBhvr>
                                        <p:cTn id="16" dur="500"/>
                                        <p:tgtEl>
                                          <p:spTgt spid="2334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33479"/>
                                        </p:tgtEl>
                                        <p:attrNameLst>
                                          <p:attrName>style.visibility</p:attrName>
                                        </p:attrNameLst>
                                      </p:cBhvr>
                                      <p:to>
                                        <p:strVal val="visible"/>
                                      </p:to>
                                    </p:set>
                                    <p:anim calcmode="lin" valueType="num">
                                      <p:cBhvr>
                                        <p:cTn id="21" dur="500" fill="hold"/>
                                        <p:tgtEl>
                                          <p:spTgt spid="233479"/>
                                        </p:tgtEl>
                                        <p:attrNameLst>
                                          <p:attrName>ppt_w</p:attrName>
                                        </p:attrNameLst>
                                      </p:cBhvr>
                                      <p:tavLst>
                                        <p:tav tm="0">
                                          <p:val>
                                            <p:fltVal val="0"/>
                                          </p:val>
                                        </p:tav>
                                        <p:tav tm="100000">
                                          <p:val>
                                            <p:strVal val="#ppt_w"/>
                                          </p:val>
                                        </p:tav>
                                      </p:tavLst>
                                    </p:anim>
                                    <p:anim calcmode="lin" valueType="num">
                                      <p:cBhvr>
                                        <p:cTn id="22" dur="500" fill="hold"/>
                                        <p:tgtEl>
                                          <p:spTgt spid="233479"/>
                                        </p:tgtEl>
                                        <p:attrNameLst>
                                          <p:attrName>ppt_h</p:attrName>
                                        </p:attrNameLst>
                                      </p:cBhvr>
                                      <p:tavLst>
                                        <p:tav tm="0">
                                          <p:val>
                                            <p:fltVal val="0"/>
                                          </p:val>
                                        </p:tav>
                                        <p:tav tm="100000">
                                          <p:val>
                                            <p:strVal val="#ppt_h"/>
                                          </p:val>
                                        </p:tav>
                                      </p:tavLst>
                                    </p:anim>
                                    <p:animEffect transition="in" filter="fade">
                                      <p:cBhvr>
                                        <p:cTn id="23" dur="500"/>
                                        <p:tgtEl>
                                          <p:spTgt spid="233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animBg="1"/>
      <p:bldP spid="233478" grpId="0" animBg="1"/>
      <p:bldP spid="23347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914400"/>
          </a:xfrm>
          <a:solidFill>
            <a:srgbClr val="FFFFFF"/>
          </a:solidFill>
          <a:ln w="38100">
            <a:solidFill>
              <a:srgbClr val="FFFF99"/>
            </a:solidFill>
            <a:miter lim="800000"/>
            <a:headEnd/>
            <a:tailEnd/>
          </a:ln>
        </p:spPr>
        <p:txBody>
          <a:bodyPr/>
          <a:lstStyle/>
          <a:p>
            <a:pPr algn="ctr" eaLnBrk="1" hangingPunct="1"/>
            <a:r>
              <a:rPr lang="en-US" dirty="0">
                <a:solidFill>
                  <a:srgbClr val="000000"/>
                </a:solidFill>
                <a:latin typeface="Rockwell"/>
                <a:cs typeface="Rockwell"/>
              </a:rPr>
              <a:t>Key Ideas of the Constitution  </a:t>
            </a:r>
          </a:p>
        </p:txBody>
      </p:sp>
      <p:sp>
        <p:nvSpPr>
          <p:cNvPr id="25603" name="Rectangle 3"/>
          <p:cNvSpPr>
            <a:spLocks noGrp="1" noChangeArrowheads="1"/>
          </p:cNvSpPr>
          <p:nvPr>
            <p:ph type="body" idx="1"/>
          </p:nvPr>
        </p:nvSpPr>
        <p:spPr/>
        <p:txBody>
          <a:bodyPr/>
          <a:lstStyle/>
          <a:p>
            <a:pPr eaLnBrk="1" hangingPunct="1"/>
            <a:endParaRPr lang="en-US">
              <a:latin typeface="Arial" charset="0"/>
            </a:endParaRPr>
          </a:p>
        </p:txBody>
      </p:sp>
      <p:pic>
        <p:nvPicPr>
          <p:cNvPr id="25604" name="Picture 5"/>
          <p:cNvPicPr>
            <a:picLocks noChangeAspect="1" noChangeArrowheads="1"/>
          </p:cNvPicPr>
          <p:nvPr/>
        </p:nvPicPr>
        <p:blipFill>
          <a:blip r:embed="rId2">
            <a:extLst>
              <a:ext uri="{28A0092B-C50C-407E-A947-70E740481C1C}">
                <a14:useLocalDpi xmlns:a14="http://schemas.microsoft.com/office/drawing/2010/main" val="0"/>
              </a:ext>
            </a:extLst>
          </a:blip>
          <a:srcRect l="4688" t="21878" r="5438" b="15627"/>
          <a:stretch>
            <a:fillRect/>
          </a:stretch>
        </p:blipFill>
        <p:spPr bwMode="auto">
          <a:xfrm>
            <a:off x="0" y="990600"/>
            <a:ext cx="9147175" cy="5867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5605" name="AutoShape 8"/>
          <p:cNvSpPr>
            <a:spLocks noChangeArrowheads="1"/>
          </p:cNvSpPr>
          <p:nvPr/>
        </p:nvSpPr>
        <p:spPr bwMode="auto">
          <a:xfrm>
            <a:off x="152400" y="2438400"/>
            <a:ext cx="5334000" cy="1371600"/>
          </a:xfrm>
          <a:prstGeom prst="wedgeRectCallout">
            <a:avLst>
              <a:gd name="adj1" fmla="val 62708"/>
              <a:gd name="adj2" fmla="val 23495"/>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buFont typeface="Wingdings" charset="0"/>
              <a:buNone/>
            </a:pPr>
            <a:r>
              <a:rPr lang="en-US" sz="2800" dirty="0">
                <a:solidFill>
                  <a:srgbClr val="000000"/>
                </a:solidFill>
                <a:latin typeface="Rockwell"/>
                <a:cs typeface="Rockwell"/>
              </a:rPr>
              <a:t>The president can only </a:t>
            </a:r>
            <a:r>
              <a:rPr lang="en-US" sz="2800" i="1" dirty="0">
                <a:solidFill>
                  <a:srgbClr val="000000"/>
                </a:solidFill>
                <a:latin typeface="Rockwell"/>
                <a:cs typeface="Rockwell"/>
              </a:rPr>
              <a:t>recommend</a:t>
            </a:r>
            <a:r>
              <a:rPr lang="en-US" sz="2800" dirty="0">
                <a:solidFill>
                  <a:srgbClr val="000000"/>
                </a:solidFill>
                <a:latin typeface="Rockwell"/>
                <a:cs typeface="Rockwell"/>
              </a:rPr>
              <a:t> legislation to Congress but can veto bills</a:t>
            </a:r>
          </a:p>
        </p:txBody>
      </p:sp>
      <p:sp>
        <p:nvSpPr>
          <p:cNvPr id="223242" name="AutoShape 10"/>
          <p:cNvSpPr>
            <a:spLocks noChangeArrowheads="1"/>
          </p:cNvSpPr>
          <p:nvPr/>
        </p:nvSpPr>
        <p:spPr bwMode="auto">
          <a:xfrm>
            <a:off x="533400" y="3962400"/>
            <a:ext cx="4572000" cy="990600"/>
          </a:xfrm>
          <a:prstGeom prst="wedgeRectCallout">
            <a:avLst>
              <a:gd name="adj1" fmla="val 72847"/>
              <a:gd name="adj2" fmla="val -59296"/>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buFont typeface="Wingdings" charset="0"/>
              <a:buNone/>
            </a:pPr>
            <a:r>
              <a:rPr lang="en-US" sz="2800">
                <a:solidFill>
                  <a:srgbClr val="000000"/>
                </a:solidFill>
                <a:latin typeface="Rockwell"/>
                <a:cs typeface="Rockwell"/>
              </a:rPr>
              <a:t>The president oversees the bureaucracy  </a:t>
            </a:r>
          </a:p>
        </p:txBody>
      </p:sp>
    </p:spTree>
    <p:extLst>
      <p:ext uri="{BB962C8B-B14F-4D97-AF65-F5344CB8AC3E}">
        <p14:creationId xmlns:p14="http://schemas.microsoft.com/office/powerpoint/2010/main" val="16172589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3242"/>
                                        </p:tgtEl>
                                        <p:attrNameLst>
                                          <p:attrName>style.visibility</p:attrName>
                                        </p:attrNameLst>
                                      </p:cBhvr>
                                      <p:to>
                                        <p:strVal val="visible"/>
                                      </p:to>
                                    </p:set>
                                    <p:anim calcmode="lin" valueType="num">
                                      <p:cBhvr>
                                        <p:cTn id="7" dur="500" fill="hold"/>
                                        <p:tgtEl>
                                          <p:spTgt spid="223242"/>
                                        </p:tgtEl>
                                        <p:attrNameLst>
                                          <p:attrName>ppt_w</p:attrName>
                                        </p:attrNameLst>
                                      </p:cBhvr>
                                      <p:tavLst>
                                        <p:tav tm="0">
                                          <p:val>
                                            <p:fltVal val="0"/>
                                          </p:val>
                                        </p:tav>
                                        <p:tav tm="100000">
                                          <p:val>
                                            <p:strVal val="#ppt_w"/>
                                          </p:val>
                                        </p:tav>
                                      </p:tavLst>
                                    </p:anim>
                                    <p:anim calcmode="lin" valueType="num">
                                      <p:cBhvr>
                                        <p:cTn id="8" dur="500" fill="hold"/>
                                        <p:tgtEl>
                                          <p:spTgt spid="223242"/>
                                        </p:tgtEl>
                                        <p:attrNameLst>
                                          <p:attrName>ppt_h</p:attrName>
                                        </p:attrNameLst>
                                      </p:cBhvr>
                                      <p:tavLst>
                                        <p:tav tm="0">
                                          <p:val>
                                            <p:fltVal val="0"/>
                                          </p:val>
                                        </p:tav>
                                        <p:tav tm="100000">
                                          <p:val>
                                            <p:strVal val="#ppt_h"/>
                                          </p:val>
                                        </p:tav>
                                      </p:tavLst>
                                    </p:anim>
                                    <p:animEffect transition="in" filter="fade">
                                      <p:cBhvr>
                                        <p:cTn id="9" dur="500"/>
                                        <p:tgtEl>
                                          <p:spTgt spid="223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606"/>
            <a:ext cx="7772400" cy="1470025"/>
          </a:xfrm>
        </p:spPr>
        <p:txBody>
          <a:bodyPr>
            <a:normAutofit fontScale="90000"/>
          </a:bodyPr>
          <a:lstStyle/>
          <a:p>
            <a:r>
              <a:rPr lang="en-US" dirty="0" smtClean="0"/>
              <a:t>6. The Constitution: Convention, Compromises, and Ratification</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2019-2020</a:t>
            </a:r>
          </a:p>
          <a:p>
            <a:r>
              <a:rPr lang="en-US" dirty="0" smtClean="0"/>
              <a:t>Period 1-2</a:t>
            </a:r>
            <a:endParaRPr lang="en-US" dirty="0"/>
          </a:p>
        </p:txBody>
      </p:sp>
    </p:spTree>
    <p:extLst>
      <p:ext uri="{BB962C8B-B14F-4D97-AF65-F5344CB8AC3E}">
        <p14:creationId xmlns:p14="http://schemas.microsoft.com/office/powerpoint/2010/main" val="26521684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914400"/>
          </a:xfrm>
          <a:solidFill>
            <a:srgbClr val="FFFFFF"/>
          </a:solidFill>
          <a:ln w="38100">
            <a:solidFill>
              <a:srgbClr val="FFFF99"/>
            </a:solidFill>
            <a:miter lim="800000"/>
            <a:headEnd/>
            <a:tailEnd/>
          </a:ln>
        </p:spPr>
        <p:txBody>
          <a:bodyPr/>
          <a:lstStyle/>
          <a:p>
            <a:pPr algn="ctr" eaLnBrk="1" hangingPunct="1"/>
            <a:r>
              <a:rPr lang="en-US" dirty="0">
                <a:solidFill>
                  <a:srgbClr val="000000"/>
                </a:solidFill>
                <a:latin typeface="Rockwell"/>
                <a:cs typeface="Rockwell"/>
              </a:rPr>
              <a:t>Key Ideas of the Constitution  </a:t>
            </a:r>
          </a:p>
        </p:txBody>
      </p:sp>
      <p:sp>
        <p:nvSpPr>
          <p:cNvPr id="26627" name="Rectangle 3"/>
          <p:cNvSpPr>
            <a:spLocks noGrp="1" noChangeArrowheads="1"/>
          </p:cNvSpPr>
          <p:nvPr>
            <p:ph type="body" idx="1"/>
          </p:nvPr>
        </p:nvSpPr>
        <p:spPr/>
        <p:txBody>
          <a:bodyPr/>
          <a:lstStyle/>
          <a:p>
            <a:pPr eaLnBrk="1" hangingPunct="1"/>
            <a:endParaRPr lang="en-US">
              <a:latin typeface="Arial" charset="0"/>
            </a:endParaRP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l="4688" t="21878" r="5438" b="15627"/>
          <a:stretch>
            <a:fillRect/>
          </a:stretch>
        </p:blipFill>
        <p:spPr bwMode="auto">
          <a:xfrm>
            <a:off x="0" y="990600"/>
            <a:ext cx="9147175" cy="5867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6629" name="AutoShape 5"/>
          <p:cNvSpPr>
            <a:spLocks noChangeArrowheads="1"/>
          </p:cNvSpPr>
          <p:nvPr/>
        </p:nvSpPr>
        <p:spPr bwMode="auto">
          <a:xfrm>
            <a:off x="228600" y="5181600"/>
            <a:ext cx="5105400" cy="1447800"/>
          </a:xfrm>
          <a:prstGeom prst="wedgeRectCallout">
            <a:avLst>
              <a:gd name="adj1" fmla="val 66264"/>
              <a:gd name="adj2" fmla="val 3838"/>
            </a:avLst>
          </a:prstGeom>
          <a:solidFill>
            <a:srgbClr val="CC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buFont typeface="Wingdings" charset="0"/>
              <a:buNone/>
            </a:pPr>
            <a:r>
              <a:rPr lang="en-US" sz="2800" dirty="0">
                <a:solidFill>
                  <a:srgbClr val="000000"/>
                </a:solidFill>
                <a:latin typeface="Rockwell"/>
                <a:cs typeface="Rockwell"/>
              </a:rPr>
              <a:t>The only court mentioned in the Constitution is the Supreme Court </a:t>
            </a:r>
          </a:p>
        </p:txBody>
      </p:sp>
    </p:spTree>
    <p:extLst>
      <p:ext uri="{BB962C8B-B14F-4D97-AF65-F5344CB8AC3E}">
        <p14:creationId xmlns:p14="http://schemas.microsoft.com/office/powerpoint/2010/main" val="37815788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990600"/>
          </a:xfrm>
        </p:spPr>
        <p:txBody>
          <a:bodyPr/>
          <a:lstStyle/>
          <a:p>
            <a:pPr algn="ctr" eaLnBrk="1" hangingPunct="1"/>
            <a:r>
              <a:rPr lang="en-US" dirty="0">
                <a:latin typeface="Rockwell"/>
                <a:cs typeface="Rockwell"/>
              </a:rPr>
              <a:t>The Struggle for Ratification</a:t>
            </a:r>
          </a:p>
        </p:txBody>
      </p:sp>
      <p:sp>
        <p:nvSpPr>
          <p:cNvPr id="29699" name="Rectangle 3"/>
          <p:cNvSpPr>
            <a:spLocks noGrp="1" noChangeArrowheads="1"/>
          </p:cNvSpPr>
          <p:nvPr>
            <p:ph type="body" idx="1"/>
          </p:nvPr>
        </p:nvSpPr>
        <p:spPr>
          <a:xfrm>
            <a:off x="0" y="1397000"/>
            <a:ext cx="9144000" cy="5461000"/>
          </a:xfrm>
        </p:spPr>
        <p:txBody>
          <a:bodyPr/>
          <a:lstStyle/>
          <a:p>
            <a:pPr eaLnBrk="1" hangingPunct="1">
              <a:lnSpc>
                <a:spcPct val="90000"/>
              </a:lnSpc>
              <a:spcBef>
                <a:spcPct val="15000"/>
              </a:spcBef>
            </a:pPr>
            <a:r>
              <a:rPr lang="en-US" dirty="0">
                <a:latin typeface="Rockwell"/>
                <a:cs typeface="Rockwell"/>
              </a:rPr>
              <a:t>The delegates in Philadelphia knew that ratification of the new Constitution would not be easy:</a:t>
            </a:r>
          </a:p>
          <a:p>
            <a:pPr lvl="1" eaLnBrk="1" hangingPunct="1">
              <a:lnSpc>
                <a:spcPct val="90000"/>
              </a:lnSpc>
              <a:spcBef>
                <a:spcPct val="15000"/>
              </a:spcBef>
            </a:pPr>
            <a:r>
              <a:rPr lang="en-US" dirty="0">
                <a:latin typeface="Rockwell"/>
                <a:cs typeface="Rockwell"/>
              </a:rPr>
              <a:t>They had no authority to change the Articles of Confederation</a:t>
            </a:r>
          </a:p>
          <a:p>
            <a:pPr lvl="1" eaLnBrk="1" hangingPunct="1">
              <a:lnSpc>
                <a:spcPct val="90000"/>
              </a:lnSpc>
              <a:spcBef>
                <a:spcPct val="15000"/>
              </a:spcBef>
            </a:pPr>
            <a:r>
              <a:rPr lang="en-US" dirty="0">
                <a:latin typeface="Rockwell"/>
                <a:cs typeface="Rockwell"/>
              </a:rPr>
              <a:t>They did not inform the public of their ongoing decisions</a:t>
            </a:r>
          </a:p>
          <a:p>
            <a:pPr lvl="1" eaLnBrk="1" hangingPunct="1">
              <a:lnSpc>
                <a:spcPct val="90000"/>
              </a:lnSpc>
              <a:spcBef>
                <a:spcPct val="15000"/>
              </a:spcBef>
            </a:pPr>
            <a:r>
              <a:rPr lang="en-US" dirty="0">
                <a:latin typeface="Rockwell"/>
                <a:cs typeface="Rockwell"/>
              </a:rPr>
              <a:t>They fundamentally altered the relationships between the states &amp; the central </a:t>
            </a:r>
            <a:r>
              <a:rPr lang="en-US" dirty="0" smtClean="0">
                <a:latin typeface="Rockwell"/>
                <a:cs typeface="Rockwell"/>
              </a:rPr>
              <a:t>government</a:t>
            </a:r>
          </a:p>
          <a:p>
            <a:pPr lvl="1" eaLnBrk="1" hangingPunct="1">
              <a:lnSpc>
                <a:spcPct val="90000"/>
              </a:lnSpc>
              <a:spcBef>
                <a:spcPct val="15000"/>
              </a:spcBef>
            </a:pPr>
            <a:r>
              <a:rPr lang="en-US" dirty="0" smtClean="0">
                <a:latin typeface="Rockwell"/>
                <a:cs typeface="Rockwell"/>
              </a:rPr>
              <a:t>They needed 9/13 states to approve</a:t>
            </a:r>
            <a:endParaRPr lang="en-US" dirty="0">
              <a:latin typeface="Rockwell"/>
              <a:cs typeface="Rockwell"/>
            </a:endParaRPr>
          </a:p>
        </p:txBody>
      </p:sp>
    </p:spTree>
    <p:extLst>
      <p:ext uri="{BB962C8B-B14F-4D97-AF65-F5344CB8AC3E}">
        <p14:creationId xmlns:p14="http://schemas.microsoft.com/office/powerpoint/2010/main" val="22652369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2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24"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25"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26" name="Rectangle 6"/>
          <p:cNvSpPr>
            <a:spLocks noGrp="1" noChangeArrowheads="1"/>
          </p:cNvSpPr>
          <p:nvPr>
            <p:ph type="title"/>
          </p:nvPr>
        </p:nvSpPr>
        <p:spPr>
          <a:xfrm>
            <a:off x="1143000" y="0"/>
            <a:ext cx="7772400" cy="762000"/>
          </a:xfrm>
          <a:solidFill>
            <a:schemeClr val="bg1"/>
          </a:solid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fontScale="90000"/>
          </a:bodyPr>
          <a:lstStyle/>
          <a:p>
            <a:pPr algn="ctr" eaLnBrk="1" hangingPunct="1"/>
            <a:r>
              <a:rPr lang="en-US" dirty="0">
                <a:latin typeface="Rockwell"/>
                <a:cs typeface="Rockwell"/>
              </a:rPr>
              <a:t>Federalists &amp; Anti-Federalists</a:t>
            </a:r>
          </a:p>
        </p:txBody>
      </p:sp>
      <p:sp>
        <p:nvSpPr>
          <p:cNvPr id="158727" name="Rectangle 7"/>
          <p:cNvSpPr>
            <a:spLocks noGrp="1" noChangeArrowheads="1"/>
          </p:cNvSpPr>
          <p:nvPr>
            <p:ph type="body" sz="half" idx="1"/>
          </p:nvPr>
        </p:nvSpPr>
        <p:spPr>
          <a:xfrm>
            <a:off x="0" y="762000"/>
            <a:ext cx="4572000" cy="6096000"/>
          </a:xfrm>
          <a:solidFill>
            <a:schemeClr val="bg1"/>
          </a:solid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lnSpcReduction="10000"/>
          </a:bodyPr>
          <a:lstStyle/>
          <a:p>
            <a:pPr algn="ctr" eaLnBrk="1" hangingPunct="1">
              <a:lnSpc>
                <a:spcPct val="80000"/>
              </a:lnSpc>
              <a:spcBef>
                <a:spcPct val="5000"/>
              </a:spcBef>
              <a:buFont typeface="Wingdings" pitchFamily="2" charset="2"/>
              <a:buNone/>
              <a:defRPr/>
            </a:pPr>
            <a:r>
              <a:rPr lang="en-US" sz="4000" u="sng" dirty="0" smtClean="0">
                <a:latin typeface="Rockwell"/>
                <a:ea typeface="+mn-ea"/>
                <a:cs typeface="Rockwell"/>
              </a:rPr>
              <a:t>Federalists</a:t>
            </a:r>
            <a:r>
              <a:rPr lang="en-US" sz="4000" dirty="0" smtClean="0">
                <a:latin typeface="Rockwell"/>
                <a:ea typeface="+mn-ea"/>
                <a:cs typeface="Rockwell"/>
              </a:rPr>
              <a:t> </a:t>
            </a:r>
          </a:p>
          <a:p>
            <a:pPr eaLnBrk="1" hangingPunct="1">
              <a:lnSpc>
                <a:spcPct val="80000"/>
              </a:lnSpc>
              <a:spcBef>
                <a:spcPct val="5000"/>
              </a:spcBef>
              <a:buFont typeface="Wingdings" pitchFamily="2" charset="2"/>
              <a:buChar char="n"/>
              <a:defRPr/>
            </a:pPr>
            <a:r>
              <a:rPr lang="en-US" sz="4000" dirty="0" smtClean="0">
                <a:latin typeface="Rockwell"/>
                <a:ea typeface="+mn-ea"/>
                <a:cs typeface="Rockwell"/>
              </a:rPr>
              <a:t>Supported ratification of the Constitution</a:t>
            </a:r>
          </a:p>
          <a:p>
            <a:pPr eaLnBrk="1" hangingPunct="1">
              <a:lnSpc>
                <a:spcPct val="80000"/>
              </a:lnSpc>
              <a:spcBef>
                <a:spcPct val="5000"/>
              </a:spcBef>
              <a:buFont typeface="Wingdings" pitchFamily="2" charset="2"/>
              <a:buChar char="n"/>
              <a:defRPr/>
            </a:pPr>
            <a:r>
              <a:rPr lang="en-US" sz="4000" dirty="0" smtClean="0">
                <a:latin typeface="Rockwell"/>
                <a:ea typeface="+mn-ea"/>
                <a:cs typeface="Rockwell"/>
              </a:rPr>
              <a:t>Were well-organized &amp; educated</a:t>
            </a:r>
          </a:p>
          <a:p>
            <a:pPr eaLnBrk="1" hangingPunct="1">
              <a:lnSpc>
                <a:spcPct val="80000"/>
              </a:lnSpc>
              <a:spcBef>
                <a:spcPct val="5000"/>
              </a:spcBef>
              <a:buFont typeface="Wingdings" pitchFamily="2" charset="2"/>
              <a:buChar char="n"/>
              <a:defRPr/>
            </a:pPr>
            <a:r>
              <a:rPr lang="en-US" sz="4000" dirty="0" smtClean="0">
                <a:latin typeface="Rockwell"/>
                <a:ea typeface="+mn-ea"/>
                <a:cs typeface="Rockwell"/>
              </a:rPr>
              <a:t>Used </a:t>
            </a:r>
            <a:r>
              <a:rPr lang="en-US" sz="4000" u="sng" dirty="0" smtClean="0">
                <a:latin typeface="Rockwell"/>
                <a:ea typeface="+mn-ea"/>
                <a:cs typeface="Rockwell"/>
              </a:rPr>
              <a:t>Federalist Papers</a:t>
            </a:r>
            <a:r>
              <a:rPr lang="en-US" sz="4000" dirty="0" smtClean="0">
                <a:latin typeface="Rockwell"/>
                <a:ea typeface="+mn-ea"/>
                <a:cs typeface="Rockwell"/>
              </a:rPr>
              <a:t> to argue for ratification</a:t>
            </a:r>
          </a:p>
          <a:p>
            <a:pPr eaLnBrk="1" hangingPunct="1">
              <a:lnSpc>
                <a:spcPct val="80000"/>
              </a:lnSpc>
              <a:spcBef>
                <a:spcPct val="5000"/>
              </a:spcBef>
              <a:buFont typeface="Wingdings" pitchFamily="2" charset="2"/>
              <a:buChar char="n"/>
              <a:defRPr/>
            </a:pPr>
            <a:r>
              <a:rPr lang="en-US" sz="4000" dirty="0" smtClean="0">
                <a:latin typeface="Rockwell"/>
                <a:ea typeface="+mn-ea"/>
                <a:cs typeface="Rockwell"/>
              </a:rPr>
              <a:t>Had the support of the media</a:t>
            </a:r>
          </a:p>
        </p:txBody>
      </p:sp>
      <p:sp>
        <p:nvSpPr>
          <p:cNvPr id="158728" name="Rectangle 8"/>
          <p:cNvSpPr>
            <a:spLocks noGrp="1" noChangeArrowheads="1"/>
          </p:cNvSpPr>
          <p:nvPr>
            <p:ph type="body" sz="half" idx="2"/>
          </p:nvPr>
        </p:nvSpPr>
        <p:spPr>
          <a:xfrm>
            <a:off x="4419600" y="838200"/>
            <a:ext cx="4724400" cy="6019800"/>
          </a:xfrm>
        </p:spPr>
        <p:txBody>
          <a:bodyPr>
            <a:normAutofit fontScale="92500" lnSpcReduction="10000"/>
          </a:bodyPr>
          <a:lstStyle/>
          <a:p>
            <a:pPr algn="ctr" eaLnBrk="1" hangingPunct="1">
              <a:lnSpc>
                <a:spcPct val="85000"/>
              </a:lnSpc>
              <a:spcBef>
                <a:spcPct val="10000"/>
              </a:spcBef>
              <a:buFont typeface="Wingdings" charset="0"/>
              <a:buNone/>
            </a:pPr>
            <a:r>
              <a:rPr lang="en-US" sz="4000" u="sng">
                <a:latin typeface="Rockwell"/>
                <a:cs typeface="Rockwell"/>
              </a:rPr>
              <a:t>Anti-Federalists </a:t>
            </a:r>
          </a:p>
          <a:p>
            <a:pPr eaLnBrk="1" hangingPunct="1">
              <a:lnSpc>
                <a:spcPct val="85000"/>
              </a:lnSpc>
              <a:spcBef>
                <a:spcPct val="10000"/>
              </a:spcBef>
            </a:pPr>
            <a:r>
              <a:rPr lang="en-US" sz="4000">
                <a:latin typeface="Rockwell"/>
                <a:cs typeface="Rockwell"/>
              </a:rPr>
              <a:t>Against ratification </a:t>
            </a:r>
          </a:p>
          <a:p>
            <a:pPr lvl="1" eaLnBrk="1" hangingPunct="1">
              <a:lnSpc>
                <a:spcPct val="85000"/>
              </a:lnSpc>
              <a:spcBef>
                <a:spcPct val="10000"/>
              </a:spcBef>
            </a:pPr>
            <a:r>
              <a:rPr lang="en-US" sz="4000">
                <a:latin typeface="Rockwell"/>
                <a:cs typeface="Rockwell"/>
              </a:rPr>
              <a:t>Distrusted of a  gov</a:t>
            </a:r>
            <a:r>
              <a:rPr lang="ja-JP" altLang="en-US" sz="4000">
                <a:latin typeface="Rockwell"/>
                <a:cs typeface="Rockwell"/>
              </a:rPr>
              <a:t>’</a:t>
            </a:r>
            <a:r>
              <a:rPr lang="en-US" sz="4000">
                <a:latin typeface="Rockwell"/>
                <a:cs typeface="Rockwell"/>
              </a:rPr>
              <a:t>t that removed power from the hands of the people </a:t>
            </a:r>
          </a:p>
          <a:p>
            <a:pPr lvl="1" eaLnBrk="1" hangingPunct="1">
              <a:lnSpc>
                <a:spcPct val="85000"/>
              </a:lnSpc>
              <a:spcBef>
                <a:spcPct val="10000"/>
              </a:spcBef>
            </a:pPr>
            <a:r>
              <a:rPr lang="en-US" sz="4000">
                <a:latin typeface="Rockwell"/>
                <a:cs typeface="Rockwell"/>
              </a:rPr>
              <a:t>Claimed the new Constitution favored the upper class</a:t>
            </a:r>
          </a:p>
        </p:txBody>
      </p:sp>
      <p:sp>
        <p:nvSpPr>
          <p:cNvPr id="158729" name="AutoShape 9"/>
          <p:cNvSpPr>
            <a:spLocks noChangeArrowheads="1"/>
          </p:cNvSpPr>
          <p:nvPr/>
        </p:nvSpPr>
        <p:spPr bwMode="auto">
          <a:xfrm>
            <a:off x="3810000" y="2438400"/>
            <a:ext cx="4648200" cy="990600"/>
          </a:xfrm>
          <a:prstGeom prst="wedgeRectCallout">
            <a:avLst>
              <a:gd name="adj1" fmla="val -62602"/>
              <a:gd name="adj2" fmla="val 135898"/>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spcBef>
                <a:spcPct val="10000"/>
              </a:spcBef>
              <a:buClrTx/>
              <a:buSzTx/>
              <a:buFontTx/>
              <a:buNone/>
            </a:pPr>
            <a:r>
              <a:rPr lang="en-US" sz="2800">
                <a:solidFill>
                  <a:srgbClr val="000000"/>
                </a:solidFill>
                <a:latin typeface="Rockwell"/>
                <a:cs typeface="Rockwell"/>
              </a:rPr>
              <a:t>Authored by Madison, Hamilton, &amp; Jay</a:t>
            </a:r>
          </a:p>
        </p:txBody>
      </p:sp>
      <p:sp>
        <p:nvSpPr>
          <p:cNvPr id="158731" name="AutoShape 11"/>
          <p:cNvSpPr>
            <a:spLocks noChangeArrowheads="1"/>
          </p:cNvSpPr>
          <p:nvPr/>
        </p:nvSpPr>
        <p:spPr bwMode="auto">
          <a:xfrm>
            <a:off x="4191000" y="4953000"/>
            <a:ext cx="4572000" cy="990600"/>
          </a:xfrm>
          <a:prstGeom prst="wedgeRectCallout">
            <a:avLst>
              <a:gd name="adj1" fmla="val -63472"/>
              <a:gd name="adj2" fmla="val -449681"/>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spcBef>
                <a:spcPct val="10000"/>
              </a:spcBef>
              <a:buFont typeface="Wingdings" charset="0"/>
              <a:buNone/>
            </a:pPr>
            <a:r>
              <a:rPr lang="ja-JP" altLang="en-US" sz="2800">
                <a:solidFill>
                  <a:srgbClr val="000000"/>
                </a:solidFill>
                <a:latin typeface="Rockwell"/>
                <a:cs typeface="Rockwell"/>
              </a:rPr>
              <a:t>“</a:t>
            </a:r>
            <a:r>
              <a:rPr lang="en-US" sz="2800">
                <a:solidFill>
                  <a:srgbClr val="000000"/>
                </a:solidFill>
                <a:latin typeface="Rockwell"/>
                <a:cs typeface="Rockwell"/>
              </a:rPr>
              <a:t>The Constitution is itself a Bill of Rights</a:t>
            </a:r>
            <a:r>
              <a:rPr lang="ja-JP" altLang="en-US" sz="2800">
                <a:solidFill>
                  <a:srgbClr val="000000"/>
                </a:solidFill>
                <a:latin typeface="Rockwell"/>
                <a:cs typeface="Rockwell"/>
              </a:rPr>
              <a:t>”</a:t>
            </a:r>
            <a:endParaRPr lang="en-US" sz="2800">
              <a:solidFill>
                <a:srgbClr val="000000"/>
              </a:solidFill>
              <a:latin typeface="Rockwell"/>
              <a:cs typeface="Rockwell"/>
            </a:endParaRPr>
          </a:p>
        </p:txBody>
      </p:sp>
      <p:sp>
        <p:nvSpPr>
          <p:cNvPr id="158732" name="AutoShape 12"/>
          <p:cNvSpPr>
            <a:spLocks noChangeArrowheads="1"/>
          </p:cNvSpPr>
          <p:nvPr/>
        </p:nvSpPr>
        <p:spPr bwMode="auto">
          <a:xfrm>
            <a:off x="304800" y="3200400"/>
            <a:ext cx="4572000" cy="1447800"/>
          </a:xfrm>
          <a:prstGeom prst="wedgeRectCallout">
            <a:avLst>
              <a:gd name="adj1" fmla="val 51875"/>
              <a:gd name="adj2" fmla="val -193310"/>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spcBef>
                <a:spcPct val="10000"/>
              </a:spcBef>
              <a:buFont typeface="Wingdings" charset="0"/>
              <a:buNone/>
            </a:pPr>
            <a:r>
              <a:rPr lang="en-US" sz="2800" dirty="0">
                <a:solidFill>
                  <a:srgbClr val="000000"/>
                </a:solidFill>
                <a:latin typeface="Rockwell"/>
                <a:cs typeface="Rockwell"/>
              </a:rPr>
              <a:t>Anti-Federalists argued for more protection of individual liberties</a:t>
            </a:r>
          </a:p>
        </p:txBody>
      </p:sp>
    </p:spTree>
    <p:extLst>
      <p:ext uri="{BB962C8B-B14F-4D97-AF65-F5344CB8AC3E}">
        <p14:creationId xmlns:p14="http://schemas.microsoft.com/office/powerpoint/2010/main" val="383822922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8729"/>
                                        </p:tgtEl>
                                        <p:attrNameLst>
                                          <p:attrName>style.visibility</p:attrName>
                                        </p:attrNameLst>
                                      </p:cBhvr>
                                      <p:to>
                                        <p:strVal val="visible"/>
                                      </p:to>
                                    </p:set>
                                    <p:anim calcmode="lin" valueType="num">
                                      <p:cBhvr>
                                        <p:cTn id="7" dur="500" fill="hold"/>
                                        <p:tgtEl>
                                          <p:spTgt spid="158729"/>
                                        </p:tgtEl>
                                        <p:attrNameLst>
                                          <p:attrName>ppt_w</p:attrName>
                                        </p:attrNameLst>
                                      </p:cBhvr>
                                      <p:tavLst>
                                        <p:tav tm="0">
                                          <p:val>
                                            <p:fltVal val="0"/>
                                          </p:val>
                                        </p:tav>
                                        <p:tav tm="100000">
                                          <p:val>
                                            <p:strVal val="#ppt_w"/>
                                          </p:val>
                                        </p:tav>
                                      </p:tavLst>
                                    </p:anim>
                                    <p:anim calcmode="lin" valueType="num">
                                      <p:cBhvr>
                                        <p:cTn id="8" dur="500" fill="hold"/>
                                        <p:tgtEl>
                                          <p:spTgt spid="158729"/>
                                        </p:tgtEl>
                                        <p:attrNameLst>
                                          <p:attrName>ppt_h</p:attrName>
                                        </p:attrNameLst>
                                      </p:cBhvr>
                                      <p:tavLst>
                                        <p:tav tm="0">
                                          <p:val>
                                            <p:fltVal val="0"/>
                                          </p:val>
                                        </p:tav>
                                        <p:tav tm="100000">
                                          <p:val>
                                            <p:strVal val="#ppt_h"/>
                                          </p:val>
                                        </p:tav>
                                      </p:tavLst>
                                    </p:anim>
                                    <p:animEffect transition="in" filter="fade">
                                      <p:cBhvr>
                                        <p:cTn id="9" dur="500"/>
                                        <p:tgtEl>
                                          <p:spTgt spid="1587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58729"/>
                                        </p:tgtEl>
                                        <p:attrNameLst>
                                          <p:attrName>ppt_w</p:attrName>
                                        </p:attrNameLst>
                                      </p:cBhvr>
                                      <p:tavLst>
                                        <p:tav tm="0">
                                          <p:val>
                                            <p:strVal val="ppt_w"/>
                                          </p:val>
                                        </p:tav>
                                        <p:tav tm="100000">
                                          <p:val>
                                            <p:fltVal val="0"/>
                                          </p:val>
                                        </p:tav>
                                      </p:tavLst>
                                    </p:anim>
                                    <p:anim calcmode="lin" valueType="num">
                                      <p:cBhvr>
                                        <p:cTn id="14" dur="500"/>
                                        <p:tgtEl>
                                          <p:spTgt spid="158729"/>
                                        </p:tgtEl>
                                        <p:attrNameLst>
                                          <p:attrName>ppt_h</p:attrName>
                                        </p:attrNameLst>
                                      </p:cBhvr>
                                      <p:tavLst>
                                        <p:tav tm="0">
                                          <p:val>
                                            <p:strVal val="ppt_h"/>
                                          </p:val>
                                        </p:tav>
                                        <p:tav tm="100000">
                                          <p:val>
                                            <p:fltVal val="0"/>
                                          </p:val>
                                        </p:tav>
                                      </p:tavLst>
                                    </p:anim>
                                    <p:animEffect transition="out" filter="fade">
                                      <p:cBhvr>
                                        <p:cTn id="15" dur="500"/>
                                        <p:tgtEl>
                                          <p:spTgt spid="158729"/>
                                        </p:tgtEl>
                                      </p:cBhvr>
                                    </p:animEffect>
                                    <p:set>
                                      <p:cBhvr>
                                        <p:cTn id="16" dur="1" fill="hold">
                                          <p:stCondLst>
                                            <p:cond delay="499"/>
                                          </p:stCondLst>
                                        </p:cTn>
                                        <p:tgtEl>
                                          <p:spTgt spid="158729"/>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158728">
                                            <p:txEl>
                                              <p:pRg st="0" end="0"/>
                                            </p:txEl>
                                          </p:spTgt>
                                        </p:tgtEl>
                                        <p:attrNameLst>
                                          <p:attrName>style.visibility</p:attrName>
                                        </p:attrNameLst>
                                      </p:cBhvr>
                                      <p:to>
                                        <p:strVal val="visible"/>
                                      </p:to>
                                    </p:set>
                                    <p:anim calcmode="lin" valueType="num">
                                      <p:cBhvr>
                                        <p:cTn id="19" dur="500" fill="hold"/>
                                        <p:tgtEl>
                                          <p:spTgt spid="1587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587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58728">
                                            <p:txEl>
                                              <p:pRg st="0" end="0"/>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58728">
                                            <p:txEl>
                                              <p:pRg st="1" end="1"/>
                                            </p:txEl>
                                          </p:spTgt>
                                        </p:tgtEl>
                                        <p:attrNameLst>
                                          <p:attrName>style.visibility</p:attrName>
                                        </p:attrNameLst>
                                      </p:cBhvr>
                                      <p:to>
                                        <p:strVal val="visible"/>
                                      </p:to>
                                    </p:set>
                                    <p:anim calcmode="lin" valueType="num">
                                      <p:cBhvr>
                                        <p:cTn id="24" dur="500" fill="hold"/>
                                        <p:tgtEl>
                                          <p:spTgt spid="158728">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158728">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158728">
                                            <p:txEl>
                                              <p:pRg st="1" end="1"/>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58728">
                                            <p:txEl>
                                              <p:pRg st="2" end="2"/>
                                            </p:txEl>
                                          </p:spTgt>
                                        </p:tgtEl>
                                        <p:attrNameLst>
                                          <p:attrName>style.visibility</p:attrName>
                                        </p:attrNameLst>
                                      </p:cBhvr>
                                      <p:to>
                                        <p:strVal val="visible"/>
                                      </p:to>
                                    </p:set>
                                    <p:anim calcmode="lin" valueType="num">
                                      <p:cBhvr>
                                        <p:cTn id="29" dur="500" fill="hold"/>
                                        <p:tgtEl>
                                          <p:spTgt spid="158728">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158728">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158728">
                                            <p:txEl>
                                              <p:pRg st="2" end="2"/>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58728">
                                            <p:txEl>
                                              <p:pRg st="3" end="3"/>
                                            </p:txEl>
                                          </p:spTgt>
                                        </p:tgtEl>
                                        <p:attrNameLst>
                                          <p:attrName>style.visibility</p:attrName>
                                        </p:attrNameLst>
                                      </p:cBhvr>
                                      <p:to>
                                        <p:strVal val="visible"/>
                                      </p:to>
                                    </p:set>
                                    <p:anim calcmode="lin" valueType="num">
                                      <p:cBhvr>
                                        <p:cTn id="34" dur="500" fill="hold"/>
                                        <p:tgtEl>
                                          <p:spTgt spid="158728">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158728">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158728">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58732"/>
                                        </p:tgtEl>
                                        <p:attrNameLst>
                                          <p:attrName>style.visibility</p:attrName>
                                        </p:attrNameLst>
                                      </p:cBhvr>
                                      <p:to>
                                        <p:strVal val="visible"/>
                                      </p:to>
                                    </p:set>
                                    <p:anim calcmode="lin" valueType="num">
                                      <p:cBhvr>
                                        <p:cTn id="41" dur="500" fill="hold"/>
                                        <p:tgtEl>
                                          <p:spTgt spid="158732"/>
                                        </p:tgtEl>
                                        <p:attrNameLst>
                                          <p:attrName>ppt_w</p:attrName>
                                        </p:attrNameLst>
                                      </p:cBhvr>
                                      <p:tavLst>
                                        <p:tav tm="0">
                                          <p:val>
                                            <p:fltVal val="0"/>
                                          </p:val>
                                        </p:tav>
                                        <p:tav tm="100000">
                                          <p:val>
                                            <p:strVal val="#ppt_w"/>
                                          </p:val>
                                        </p:tav>
                                      </p:tavLst>
                                    </p:anim>
                                    <p:anim calcmode="lin" valueType="num">
                                      <p:cBhvr>
                                        <p:cTn id="42" dur="500" fill="hold"/>
                                        <p:tgtEl>
                                          <p:spTgt spid="158732"/>
                                        </p:tgtEl>
                                        <p:attrNameLst>
                                          <p:attrName>ppt_h</p:attrName>
                                        </p:attrNameLst>
                                      </p:cBhvr>
                                      <p:tavLst>
                                        <p:tav tm="0">
                                          <p:val>
                                            <p:fltVal val="0"/>
                                          </p:val>
                                        </p:tav>
                                        <p:tav tm="100000">
                                          <p:val>
                                            <p:strVal val="#ppt_h"/>
                                          </p:val>
                                        </p:tav>
                                      </p:tavLst>
                                    </p:anim>
                                    <p:animEffect transition="in" filter="fade">
                                      <p:cBhvr>
                                        <p:cTn id="43" dur="500"/>
                                        <p:tgtEl>
                                          <p:spTgt spid="15873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58731"/>
                                        </p:tgtEl>
                                        <p:attrNameLst>
                                          <p:attrName>style.visibility</p:attrName>
                                        </p:attrNameLst>
                                      </p:cBhvr>
                                      <p:to>
                                        <p:strVal val="visible"/>
                                      </p:to>
                                    </p:set>
                                    <p:anim calcmode="lin" valueType="num">
                                      <p:cBhvr>
                                        <p:cTn id="48" dur="500" fill="hold"/>
                                        <p:tgtEl>
                                          <p:spTgt spid="158731"/>
                                        </p:tgtEl>
                                        <p:attrNameLst>
                                          <p:attrName>ppt_w</p:attrName>
                                        </p:attrNameLst>
                                      </p:cBhvr>
                                      <p:tavLst>
                                        <p:tav tm="0">
                                          <p:val>
                                            <p:fltVal val="0"/>
                                          </p:val>
                                        </p:tav>
                                        <p:tav tm="100000">
                                          <p:val>
                                            <p:strVal val="#ppt_w"/>
                                          </p:val>
                                        </p:tav>
                                      </p:tavLst>
                                    </p:anim>
                                    <p:anim calcmode="lin" valueType="num">
                                      <p:cBhvr>
                                        <p:cTn id="49" dur="500" fill="hold"/>
                                        <p:tgtEl>
                                          <p:spTgt spid="158731"/>
                                        </p:tgtEl>
                                        <p:attrNameLst>
                                          <p:attrName>ppt_h</p:attrName>
                                        </p:attrNameLst>
                                      </p:cBhvr>
                                      <p:tavLst>
                                        <p:tav tm="0">
                                          <p:val>
                                            <p:fltVal val="0"/>
                                          </p:val>
                                        </p:tav>
                                        <p:tav tm="100000">
                                          <p:val>
                                            <p:strVal val="#ppt_h"/>
                                          </p:val>
                                        </p:tav>
                                      </p:tavLst>
                                    </p:anim>
                                    <p:animEffect transition="in" filter="fade">
                                      <p:cBhvr>
                                        <p:cTn id="50" dur="500"/>
                                        <p:tgtEl>
                                          <p:spTgt spid="158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8" grpId="0" build="p"/>
      <p:bldP spid="158729" grpId="0" animBg="1"/>
      <p:bldP spid="158729" grpId="1" animBg="1"/>
      <p:bldP spid="158731" grpId="0" animBg="1"/>
      <p:bldP spid="1587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bb</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6255992"/>
              </p:ext>
            </p:extLst>
          </p:nvPr>
        </p:nvGraphicFramePr>
        <p:xfrm>
          <a:off x="0" y="0"/>
          <a:ext cx="9144000" cy="7443949"/>
        </p:xfrm>
        <a:graphic>
          <a:graphicData uri="http://schemas.openxmlformats.org/drawingml/2006/table">
            <a:tbl>
              <a:tblPr firstRow="1" firstCol="1" bandRow="1">
                <a:tableStyleId>{5C22544A-7EE6-4342-B048-85BDC9FD1C3A}</a:tableStyleId>
              </a:tblPr>
              <a:tblGrid>
                <a:gridCol w="4616533"/>
                <a:gridCol w="4527467"/>
              </a:tblGrid>
              <a:tr h="293343">
                <a:tc>
                  <a:txBody>
                    <a:bodyPr/>
                    <a:lstStyle/>
                    <a:p>
                      <a:pPr marL="0" marR="0" algn="ctr">
                        <a:lnSpc>
                          <a:spcPct val="115000"/>
                        </a:lnSpc>
                        <a:spcBef>
                          <a:spcPts val="0"/>
                        </a:spcBef>
                        <a:spcAft>
                          <a:spcPts val="0"/>
                        </a:spcAft>
                      </a:pPr>
                      <a:r>
                        <a:rPr lang="en-US" sz="1600" dirty="0">
                          <a:effectLst/>
                        </a:rPr>
                        <a:t>Federalists</a:t>
                      </a:r>
                      <a:endParaRPr lang="en-US" sz="2000" dirty="0">
                        <a:effectLst/>
                        <a:latin typeface="Calibri"/>
                        <a:ea typeface="Calibri"/>
                        <a:cs typeface="Times New Roman"/>
                      </a:endParaRPr>
                    </a:p>
                  </a:txBody>
                  <a:tcPr marL="68580" marR="68580" marT="0" marB="0">
                    <a:solidFill>
                      <a:srgbClr val="00B050"/>
                    </a:solidFill>
                  </a:tcPr>
                </a:tc>
                <a:tc>
                  <a:txBody>
                    <a:bodyPr/>
                    <a:lstStyle/>
                    <a:p>
                      <a:pPr marL="0" marR="0" algn="ctr">
                        <a:lnSpc>
                          <a:spcPct val="115000"/>
                        </a:lnSpc>
                        <a:spcBef>
                          <a:spcPts val="0"/>
                        </a:spcBef>
                        <a:spcAft>
                          <a:spcPts val="0"/>
                        </a:spcAft>
                      </a:pPr>
                      <a:r>
                        <a:rPr lang="en-US" sz="1600" dirty="0">
                          <a:effectLst/>
                        </a:rPr>
                        <a:t>Anti-Federalists</a:t>
                      </a:r>
                      <a:endParaRPr lang="en-US" sz="2000" dirty="0">
                        <a:effectLst/>
                        <a:latin typeface="Calibri"/>
                        <a:ea typeface="Calibri"/>
                        <a:cs typeface="Times New Roman"/>
                      </a:endParaRPr>
                    </a:p>
                  </a:txBody>
                  <a:tcPr marL="68580" marR="68580" marT="0" marB="0">
                    <a:solidFill>
                      <a:srgbClr val="00B050"/>
                    </a:solidFill>
                  </a:tcPr>
                </a:tc>
              </a:tr>
              <a:tr h="6564657">
                <a:tc>
                  <a:txBody>
                    <a:bodyPr/>
                    <a:lstStyle/>
                    <a:p>
                      <a:pPr marL="342900" marR="0" lvl="0" indent="-342900">
                        <a:lnSpc>
                          <a:spcPct val="115000"/>
                        </a:lnSpc>
                        <a:spcBef>
                          <a:spcPts val="0"/>
                        </a:spcBef>
                        <a:spcAft>
                          <a:spcPts val="0"/>
                        </a:spcAft>
                        <a:buFont typeface="Symbol"/>
                        <a:buChar char=""/>
                      </a:pPr>
                      <a:r>
                        <a:rPr lang="en-US" sz="1700" b="0" dirty="0">
                          <a:solidFill>
                            <a:schemeClr val="tx1"/>
                          </a:solidFill>
                          <a:effectLst/>
                        </a:rPr>
                        <a:t>Supporters of Constitution</a:t>
                      </a:r>
                    </a:p>
                    <a:p>
                      <a:pPr marL="228600" marR="0">
                        <a:lnSpc>
                          <a:spcPct val="115000"/>
                        </a:lnSpc>
                        <a:spcBef>
                          <a:spcPts val="0"/>
                        </a:spcBef>
                        <a:spcAft>
                          <a:spcPts val="0"/>
                        </a:spcAft>
                      </a:pPr>
                      <a:r>
                        <a:rPr lang="en-US" sz="1700" b="0" dirty="0">
                          <a:solidFill>
                            <a:schemeClr val="tx1"/>
                          </a:solidFill>
                          <a:effectLst/>
                        </a:rPr>
                        <a:t> </a:t>
                      </a:r>
                    </a:p>
                    <a:p>
                      <a:pPr marL="342900" marR="0" lvl="0" indent="-342900">
                        <a:lnSpc>
                          <a:spcPct val="115000"/>
                        </a:lnSpc>
                        <a:spcBef>
                          <a:spcPts val="0"/>
                        </a:spcBef>
                        <a:spcAft>
                          <a:spcPts val="0"/>
                        </a:spcAft>
                        <a:buFont typeface="Symbol"/>
                        <a:buChar char=""/>
                      </a:pPr>
                      <a:r>
                        <a:rPr lang="en-US" sz="1700" b="0" dirty="0">
                          <a:solidFill>
                            <a:schemeClr val="tx1"/>
                          </a:solidFill>
                          <a:effectLst/>
                        </a:rPr>
                        <a:t>Wanted strong national government</a:t>
                      </a:r>
                    </a:p>
                    <a:p>
                      <a:pPr marL="0" marR="0">
                        <a:lnSpc>
                          <a:spcPct val="115000"/>
                        </a:lnSpc>
                        <a:spcBef>
                          <a:spcPts val="0"/>
                        </a:spcBef>
                        <a:spcAft>
                          <a:spcPts val="0"/>
                        </a:spcAft>
                      </a:pPr>
                      <a:r>
                        <a:rPr lang="en-US" sz="1700" b="0" dirty="0">
                          <a:solidFill>
                            <a:schemeClr val="tx1"/>
                          </a:solidFill>
                          <a:effectLst/>
                        </a:rPr>
                        <a:t> </a:t>
                      </a:r>
                    </a:p>
                    <a:p>
                      <a:pPr marL="342900" marR="0" lvl="0" indent="-342900">
                        <a:lnSpc>
                          <a:spcPct val="115000"/>
                        </a:lnSpc>
                        <a:spcBef>
                          <a:spcPts val="0"/>
                        </a:spcBef>
                        <a:spcAft>
                          <a:spcPts val="0"/>
                        </a:spcAft>
                        <a:buFont typeface="Symbol"/>
                        <a:buChar char=""/>
                      </a:pPr>
                      <a:r>
                        <a:rPr lang="en-US" sz="1700" b="0" dirty="0">
                          <a:solidFill>
                            <a:schemeClr val="tx1"/>
                          </a:solidFill>
                          <a:effectLst/>
                        </a:rPr>
                        <a:t>Thought a strong central government would protect the country from foreign nations</a:t>
                      </a:r>
                    </a:p>
                    <a:p>
                      <a:pPr marL="0" marR="0">
                        <a:lnSpc>
                          <a:spcPct val="115000"/>
                        </a:lnSpc>
                        <a:spcBef>
                          <a:spcPts val="0"/>
                        </a:spcBef>
                        <a:spcAft>
                          <a:spcPts val="0"/>
                        </a:spcAft>
                      </a:pPr>
                      <a:r>
                        <a:rPr lang="en-US" sz="1700" b="0" dirty="0">
                          <a:solidFill>
                            <a:schemeClr val="tx1"/>
                          </a:solidFill>
                          <a:effectLst/>
                        </a:rPr>
                        <a:t> </a:t>
                      </a:r>
                    </a:p>
                    <a:p>
                      <a:pPr marL="342900" marR="0" lvl="0" indent="-342900">
                        <a:lnSpc>
                          <a:spcPct val="115000"/>
                        </a:lnSpc>
                        <a:spcBef>
                          <a:spcPts val="0"/>
                        </a:spcBef>
                        <a:spcAft>
                          <a:spcPts val="0"/>
                        </a:spcAft>
                        <a:buFont typeface="Symbol"/>
                        <a:buChar char=""/>
                      </a:pPr>
                      <a:r>
                        <a:rPr lang="en-US" sz="1700" b="0" dirty="0">
                          <a:solidFill>
                            <a:schemeClr val="tx1"/>
                          </a:solidFill>
                          <a:effectLst/>
                        </a:rPr>
                        <a:t>Would also provide protection, maintain order, regulate trade, guarantee rights of citizens, guarantee the nation’s debts were paid, and that American money had a stable value</a:t>
                      </a:r>
                    </a:p>
                    <a:p>
                      <a:pPr marL="0" marR="0">
                        <a:lnSpc>
                          <a:spcPct val="115000"/>
                        </a:lnSpc>
                        <a:spcBef>
                          <a:spcPts val="0"/>
                        </a:spcBef>
                        <a:spcAft>
                          <a:spcPts val="0"/>
                        </a:spcAft>
                      </a:pPr>
                      <a:r>
                        <a:rPr lang="en-US" sz="1700" b="0" dirty="0">
                          <a:solidFill>
                            <a:schemeClr val="tx1"/>
                          </a:solidFill>
                          <a:effectLst/>
                        </a:rPr>
                        <a:t> </a:t>
                      </a:r>
                    </a:p>
                    <a:p>
                      <a:pPr marL="342900" marR="0" lvl="0" indent="-342900">
                        <a:lnSpc>
                          <a:spcPct val="115000"/>
                        </a:lnSpc>
                        <a:spcBef>
                          <a:spcPts val="0"/>
                        </a:spcBef>
                        <a:spcAft>
                          <a:spcPts val="0"/>
                        </a:spcAft>
                        <a:buFont typeface="Symbol"/>
                        <a:buChar char=""/>
                      </a:pPr>
                      <a:r>
                        <a:rPr lang="en-US" sz="1700" b="0" dirty="0">
                          <a:solidFill>
                            <a:schemeClr val="tx1"/>
                          </a:solidFill>
                          <a:effectLst/>
                        </a:rPr>
                        <a:t>Thought a Bill of Rights listing citizen’s rights was unnecessary because the Constitution had already limited the government’s powers</a:t>
                      </a:r>
                    </a:p>
                    <a:p>
                      <a:pPr marL="0" marR="0">
                        <a:lnSpc>
                          <a:spcPct val="115000"/>
                        </a:lnSpc>
                        <a:spcBef>
                          <a:spcPts val="0"/>
                        </a:spcBef>
                        <a:spcAft>
                          <a:spcPts val="0"/>
                        </a:spcAft>
                      </a:pPr>
                      <a:r>
                        <a:rPr lang="en-US" sz="1700" b="0" dirty="0">
                          <a:solidFill>
                            <a:schemeClr val="tx1"/>
                          </a:solidFill>
                          <a:effectLst/>
                        </a:rPr>
                        <a:t> </a:t>
                      </a:r>
                    </a:p>
                    <a:p>
                      <a:pPr marL="342900" marR="0" lvl="0" indent="-342900">
                        <a:lnSpc>
                          <a:spcPct val="115000"/>
                        </a:lnSpc>
                        <a:spcBef>
                          <a:spcPts val="0"/>
                        </a:spcBef>
                        <a:spcAft>
                          <a:spcPts val="0"/>
                        </a:spcAft>
                        <a:buFont typeface="Symbol"/>
                        <a:buChar char=""/>
                      </a:pPr>
                      <a:r>
                        <a:rPr lang="en-US" sz="1700" b="0" dirty="0">
                          <a:solidFill>
                            <a:schemeClr val="tx1"/>
                          </a:solidFill>
                          <a:effectLst/>
                        </a:rPr>
                        <a:t>Thought that a national government that represented everyone would not be able to ignore the rights of everyone else</a:t>
                      </a:r>
                      <a:endParaRPr lang="en-US" sz="1700" b="0" dirty="0">
                        <a:solidFill>
                          <a:schemeClr val="tx1"/>
                        </a:solidFill>
                        <a:effectLst/>
                        <a:latin typeface="Calibri"/>
                        <a:ea typeface="Calibri"/>
                        <a:cs typeface="Times New Roman"/>
                      </a:endParaRPr>
                    </a:p>
                  </a:txBody>
                  <a:tcPr marL="68580" marR="68580" marT="0" marB="0">
                    <a:solidFill>
                      <a:schemeClr val="bg1">
                        <a:lumMod val="75000"/>
                        <a:lumOff val="25000"/>
                      </a:schemeClr>
                    </a:solidFill>
                  </a:tcPr>
                </a:tc>
                <a:tc>
                  <a:txBody>
                    <a:bodyPr/>
                    <a:lstStyle/>
                    <a:p>
                      <a:pPr marL="342900" marR="0" lvl="0" indent="-342900">
                        <a:lnSpc>
                          <a:spcPct val="115000"/>
                        </a:lnSpc>
                        <a:spcBef>
                          <a:spcPts val="0"/>
                        </a:spcBef>
                        <a:spcAft>
                          <a:spcPts val="0"/>
                        </a:spcAft>
                        <a:buFont typeface="Symbol"/>
                        <a:buChar char=""/>
                      </a:pPr>
                      <a:r>
                        <a:rPr lang="en-US" sz="1700" dirty="0">
                          <a:solidFill>
                            <a:schemeClr val="tx1"/>
                          </a:solidFill>
                          <a:effectLst/>
                        </a:rPr>
                        <a:t>Opponents of Constitution</a:t>
                      </a:r>
                    </a:p>
                    <a:p>
                      <a:pPr marL="228600" marR="0">
                        <a:lnSpc>
                          <a:spcPct val="115000"/>
                        </a:lnSpc>
                        <a:spcBef>
                          <a:spcPts val="0"/>
                        </a:spcBef>
                        <a:spcAft>
                          <a:spcPts val="0"/>
                        </a:spcAft>
                      </a:pPr>
                      <a:r>
                        <a:rPr lang="en-US" sz="1700" dirty="0">
                          <a:solidFill>
                            <a:schemeClr val="tx1"/>
                          </a:solidFill>
                          <a:effectLst/>
                        </a:rPr>
                        <a:t> </a:t>
                      </a:r>
                    </a:p>
                    <a:p>
                      <a:pPr marL="342900" marR="0" lvl="0" indent="-342900">
                        <a:lnSpc>
                          <a:spcPct val="115000"/>
                        </a:lnSpc>
                        <a:spcBef>
                          <a:spcPts val="0"/>
                        </a:spcBef>
                        <a:spcAft>
                          <a:spcPts val="0"/>
                        </a:spcAft>
                        <a:buFont typeface="Symbol"/>
                        <a:buChar char=""/>
                      </a:pPr>
                      <a:r>
                        <a:rPr lang="en-US" sz="1700" dirty="0">
                          <a:solidFill>
                            <a:schemeClr val="tx1"/>
                          </a:solidFill>
                          <a:effectLst/>
                        </a:rPr>
                        <a:t>Wanted a weak national government and powerful state governments</a:t>
                      </a:r>
                    </a:p>
                    <a:p>
                      <a:pPr marL="0" marR="0">
                        <a:lnSpc>
                          <a:spcPct val="115000"/>
                        </a:lnSpc>
                        <a:spcBef>
                          <a:spcPts val="0"/>
                        </a:spcBef>
                        <a:spcAft>
                          <a:spcPts val="0"/>
                        </a:spcAft>
                      </a:pPr>
                      <a:r>
                        <a:rPr lang="en-US" sz="1700" dirty="0">
                          <a:solidFill>
                            <a:schemeClr val="tx1"/>
                          </a:solidFill>
                          <a:effectLst/>
                        </a:rPr>
                        <a:t> </a:t>
                      </a:r>
                    </a:p>
                    <a:p>
                      <a:pPr marL="342900" marR="0" lvl="0" indent="-342900">
                        <a:lnSpc>
                          <a:spcPct val="115000"/>
                        </a:lnSpc>
                        <a:spcBef>
                          <a:spcPts val="0"/>
                        </a:spcBef>
                        <a:spcAft>
                          <a:spcPts val="0"/>
                        </a:spcAft>
                        <a:buFont typeface="Symbol"/>
                        <a:buChar char=""/>
                      </a:pPr>
                      <a:r>
                        <a:rPr lang="en-US" sz="1700" dirty="0">
                          <a:solidFill>
                            <a:schemeClr val="tx1"/>
                          </a:solidFill>
                          <a:effectLst/>
                        </a:rPr>
                        <a:t>Thought strong central government would endanger people’s liberties</a:t>
                      </a:r>
                    </a:p>
                    <a:p>
                      <a:pPr marL="0" marR="0">
                        <a:lnSpc>
                          <a:spcPct val="115000"/>
                        </a:lnSpc>
                        <a:spcBef>
                          <a:spcPts val="0"/>
                        </a:spcBef>
                        <a:spcAft>
                          <a:spcPts val="0"/>
                        </a:spcAft>
                      </a:pPr>
                      <a:r>
                        <a:rPr lang="en-US" sz="1700" dirty="0">
                          <a:solidFill>
                            <a:schemeClr val="tx1"/>
                          </a:solidFill>
                          <a:effectLst/>
                        </a:rPr>
                        <a:t> </a:t>
                      </a:r>
                    </a:p>
                    <a:p>
                      <a:pPr marL="342900" marR="0" lvl="0" indent="-342900">
                        <a:lnSpc>
                          <a:spcPct val="115000"/>
                        </a:lnSpc>
                        <a:spcBef>
                          <a:spcPts val="0"/>
                        </a:spcBef>
                        <a:spcAft>
                          <a:spcPts val="0"/>
                        </a:spcAft>
                        <a:buFont typeface="Symbol"/>
                        <a:buChar char=""/>
                      </a:pPr>
                      <a:r>
                        <a:rPr lang="en-US" sz="1700" dirty="0">
                          <a:solidFill>
                            <a:schemeClr val="tx1"/>
                          </a:solidFill>
                          <a:effectLst/>
                        </a:rPr>
                        <a:t>Thought having a government so far away wouldn’t meet needs of people &gt; needed governments that were local to protect people’s interests</a:t>
                      </a:r>
                    </a:p>
                    <a:p>
                      <a:pPr marL="0" marR="0">
                        <a:lnSpc>
                          <a:spcPct val="115000"/>
                        </a:lnSpc>
                        <a:spcBef>
                          <a:spcPts val="0"/>
                        </a:spcBef>
                        <a:spcAft>
                          <a:spcPts val="0"/>
                        </a:spcAft>
                      </a:pPr>
                      <a:r>
                        <a:rPr lang="en-US" sz="1700" dirty="0">
                          <a:solidFill>
                            <a:schemeClr val="tx1"/>
                          </a:solidFill>
                          <a:effectLst/>
                        </a:rPr>
                        <a:t> </a:t>
                      </a:r>
                    </a:p>
                    <a:p>
                      <a:pPr marL="342900" marR="0" lvl="0" indent="-342900">
                        <a:lnSpc>
                          <a:spcPct val="115000"/>
                        </a:lnSpc>
                        <a:spcBef>
                          <a:spcPts val="0"/>
                        </a:spcBef>
                        <a:spcAft>
                          <a:spcPts val="0"/>
                        </a:spcAft>
                        <a:buFont typeface="Symbol"/>
                        <a:buChar char=""/>
                      </a:pPr>
                      <a:r>
                        <a:rPr lang="en-US" sz="1700" dirty="0">
                          <a:solidFill>
                            <a:schemeClr val="tx1"/>
                          </a:solidFill>
                          <a:effectLst/>
                        </a:rPr>
                        <a:t>Thought the Constitution needed a Bill of Rights to specifically state the rights of citizens that the government must respect</a:t>
                      </a:r>
                    </a:p>
                    <a:p>
                      <a:pPr marL="0" marR="0">
                        <a:lnSpc>
                          <a:spcPct val="115000"/>
                        </a:lnSpc>
                        <a:spcBef>
                          <a:spcPts val="0"/>
                        </a:spcBef>
                        <a:spcAft>
                          <a:spcPts val="0"/>
                        </a:spcAft>
                      </a:pPr>
                      <a:r>
                        <a:rPr lang="en-US" sz="1700" dirty="0">
                          <a:solidFill>
                            <a:schemeClr val="tx1"/>
                          </a:solidFill>
                          <a:effectLst/>
                        </a:rPr>
                        <a:t> </a:t>
                      </a:r>
                    </a:p>
                    <a:p>
                      <a:pPr marL="342900" marR="0" lvl="0" indent="-342900">
                        <a:lnSpc>
                          <a:spcPct val="115000"/>
                        </a:lnSpc>
                        <a:spcBef>
                          <a:spcPts val="0"/>
                        </a:spcBef>
                        <a:spcAft>
                          <a:spcPts val="0"/>
                        </a:spcAft>
                        <a:buFont typeface="Symbol"/>
                        <a:buChar char=""/>
                      </a:pPr>
                      <a:r>
                        <a:rPr lang="en-US" sz="1700" dirty="0">
                          <a:solidFill>
                            <a:schemeClr val="tx1"/>
                          </a:solidFill>
                          <a:effectLst/>
                        </a:rPr>
                        <a:t>Didn’t like “necessary and proper” statement in Constitution because the wording was open to interpretation and could leave door open for Congress to abuse its power</a:t>
                      </a:r>
                    </a:p>
                    <a:p>
                      <a:pPr marL="0" marR="0">
                        <a:lnSpc>
                          <a:spcPct val="115000"/>
                        </a:lnSpc>
                        <a:spcBef>
                          <a:spcPts val="0"/>
                        </a:spcBef>
                        <a:spcAft>
                          <a:spcPts val="0"/>
                        </a:spcAft>
                      </a:pPr>
                      <a:r>
                        <a:rPr lang="en-US" sz="1700" dirty="0">
                          <a:solidFill>
                            <a:schemeClr val="tx1"/>
                          </a:solidFill>
                          <a:effectLst/>
                        </a:rPr>
                        <a:t> </a:t>
                      </a:r>
                      <a:endParaRPr lang="en-US" sz="1700" dirty="0">
                        <a:solidFill>
                          <a:schemeClr val="tx1"/>
                        </a:solidFill>
                        <a:effectLst/>
                        <a:latin typeface="Calibri"/>
                        <a:ea typeface="Calibri"/>
                        <a:cs typeface="Times New Roman"/>
                      </a:endParaRPr>
                    </a:p>
                  </a:txBody>
                  <a:tcPr marL="68580" marR="68580" marT="0" marB="0">
                    <a:solidFill>
                      <a:schemeClr val="bg1">
                        <a:lumMod val="75000"/>
                        <a:lumOff val="25000"/>
                      </a:schemeClr>
                    </a:solidFill>
                  </a:tcPr>
                </a:tc>
              </a:tr>
            </a:tbl>
          </a:graphicData>
        </a:graphic>
      </p:graphicFrame>
    </p:spTree>
    <p:extLst>
      <p:ext uri="{BB962C8B-B14F-4D97-AF65-F5344CB8AC3E}">
        <p14:creationId xmlns:p14="http://schemas.microsoft.com/office/powerpoint/2010/main" val="285263354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027" descr="2map-07-02.jpg                                                 000A84C2Macintosh HD                   C5A9507E:"/>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14400" y="0"/>
            <a:ext cx="7162800" cy="6789738"/>
          </a:xfrm>
        </p:spPr>
      </p:pic>
    </p:spTree>
    <p:extLst>
      <p:ext uri="{BB962C8B-B14F-4D97-AF65-F5344CB8AC3E}">
        <p14:creationId xmlns:p14="http://schemas.microsoft.com/office/powerpoint/2010/main" val="435967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 xmlns:a16="http://schemas.microsoft.com/office/drawing/2014/main" id="{6C1F26D5-A467-F845-A8AF-E6386DDDD1B9}"/>
              </a:ext>
            </a:extLst>
          </p:cNvPr>
          <p:cNvSpPr>
            <a:spLocks noGrp="1" noRot="1" noChangeArrowheads="1"/>
          </p:cNvSpPr>
          <p:nvPr>
            <p:ph type="title"/>
          </p:nvPr>
        </p:nvSpPr>
        <p:spPr>
          <a:xfrm>
            <a:off x="304800" y="0"/>
            <a:ext cx="8540750" cy="838200"/>
          </a:xfrm>
        </p:spPr>
        <p:txBody>
          <a:bodyPr>
            <a:normAutofit fontScale="90000"/>
          </a:bodyPr>
          <a:lstStyle/>
          <a:p>
            <a:pPr eaLnBrk="1" hangingPunct="1"/>
            <a:r>
              <a:rPr lang="en-US" sz="2800">
                <a:latin typeface="Rockwell"/>
                <a:cs typeface="Rockwell"/>
              </a:rPr>
              <a:t>Fight for Ratification</a:t>
            </a:r>
            <a:br>
              <a:rPr lang="en-US" sz="2800">
                <a:latin typeface="Rockwell"/>
                <a:cs typeface="Rockwell"/>
              </a:rPr>
            </a:br>
            <a:r>
              <a:rPr lang="en-US" sz="2800">
                <a:latin typeface="Rockwell"/>
                <a:cs typeface="Rockwell"/>
              </a:rPr>
              <a:t>Federalists vs Anti-Federalists</a:t>
            </a:r>
          </a:p>
        </p:txBody>
      </p:sp>
      <p:sp>
        <p:nvSpPr>
          <p:cNvPr id="50179" name="Rectangle 3">
            <a:extLst>
              <a:ext uri="{FF2B5EF4-FFF2-40B4-BE49-F238E27FC236}">
                <a16:creationId xmlns="" xmlns:a16="http://schemas.microsoft.com/office/drawing/2014/main" id="{ED84652E-1BA1-A044-A89D-8C6CE2690693}"/>
              </a:ext>
            </a:extLst>
          </p:cNvPr>
          <p:cNvSpPr>
            <a:spLocks noGrp="1" noRot="1" noChangeArrowheads="1"/>
          </p:cNvSpPr>
          <p:nvPr>
            <p:ph type="body" sz="half" idx="1"/>
          </p:nvPr>
        </p:nvSpPr>
        <p:spPr>
          <a:xfrm>
            <a:off x="0" y="990600"/>
            <a:ext cx="5334000" cy="5867400"/>
          </a:xfrm>
        </p:spPr>
        <p:txBody>
          <a:bodyPr>
            <a:normAutofit lnSpcReduction="10000"/>
          </a:bodyPr>
          <a:lstStyle/>
          <a:p>
            <a:pPr eaLnBrk="1" hangingPunct="1">
              <a:lnSpc>
                <a:spcPct val="90000"/>
              </a:lnSpc>
            </a:pPr>
            <a:r>
              <a:rPr lang="en-US" sz="1600" dirty="0">
                <a:latin typeface="Rockwell"/>
                <a:cs typeface="Rockwell"/>
              </a:rPr>
              <a:t>Strong central government</a:t>
            </a:r>
          </a:p>
          <a:p>
            <a:pPr eaLnBrk="1" hangingPunct="1">
              <a:lnSpc>
                <a:spcPct val="90000"/>
              </a:lnSpc>
            </a:pPr>
            <a:r>
              <a:rPr lang="en-US" sz="1600" dirty="0">
                <a:latin typeface="Rockwell"/>
                <a:cs typeface="Rockwell"/>
              </a:rPr>
              <a:t>Common good</a:t>
            </a:r>
          </a:p>
          <a:p>
            <a:pPr eaLnBrk="1" hangingPunct="1">
              <a:lnSpc>
                <a:spcPct val="90000"/>
              </a:lnSpc>
            </a:pPr>
            <a:r>
              <a:rPr lang="en-US" sz="1600" dirty="0">
                <a:latin typeface="Rockwell"/>
                <a:cs typeface="Rockwell"/>
              </a:rPr>
              <a:t>Well-funded and politically organized</a:t>
            </a:r>
          </a:p>
          <a:p>
            <a:pPr eaLnBrk="1" hangingPunct="1">
              <a:lnSpc>
                <a:spcPct val="90000"/>
              </a:lnSpc>
            </a:pPr>
            <a:r>
              <a:rPr lang="en-US" sz="1600" dirty="0">
                <a:latin typeface="Rockwell"/>
                <a:cs typeface="Rockwell"/>
              </a:rPr>
              <a:t>Favored by merchants, urbanites</a:t>
            </a:r>
          </a:p>
          <a:p>
            <a:pPr eaLnBrk="1" hangingPunct="1">
              <a:lnSpc>
                <a:spcPct val="90000"/>
              </a:lnSpc>
            </a:pPr>
            <a:r>
              <a:rPr lang="en-US" sz="1600" dirty="0">
                <a:latin typeface="Rockwell"/>
                <a:cs typeface="Rockwell"/>
              </a:rPr>
              <a:t>Alexander Hamilton, James Madison</a:t>
            </a:r>
          </a:p>
          <a:p>
            <a:pPr eaLnBrk="1" hangingPunct="1">
              <a:lnSpc>
                <a:spcPct val="90000"/>
              </a:lnSpc>
            </a:pPr>
            <a:r>
              <a:rPr lang="en-US" sz="1600" i="1" dirty="0">
                <a:latin typeface="Rockwell"/>
                <a:cs typeface="Rockwell"/>
              </a:rPr>
              <a:t>The Federalist Papers</a:t>
            </a:r>
            <a:endParaRPr lang="en-US" sz="1600" dirty="0">
              <a:latin typeface="Rockwell"/>
              <a:cs typeface="Rockwell"/>
            </a:endParaRPr>
          </a:p>
          <a:p>
            <a:pPr lvl="1" eaLnBrk="1" hangingPunct="1">
              <a:lnSpc>
                <a:spcPct val="90000"/>
              </a:lnSpc>
            </a:pPr>
            <a:r>
              <a:rPr lang="en-US" sz="1600" dirty="0">
                <a:latin typeface="Rockwell"/>
                <a:cs typeface="Rockwell"/>
              </a:rPr>
              <a:t>Federalist No. 10</a:t>
            </a:r>
          </a:p>
          <a:p>
            <a:pPr lvl="2" eaLnBrk="1" hangingPunct="1">
              <a:lnSpc>
                <a:spcPct val="90000"/>
              </a:lnSpc>
            </a:pPr>
            <a:r>
              <a:rPr lang="ja-JP" altLang="en-US" sz="1200" dirty="0">
                <a:latin typeface="Rockwell"/>
                <a:cs typeface="Rockwell"/>
              </a:rPr>
              <a:t>“</a:t>
            </a:r>
            <a:r>
              <a:rPr lang="en-US" sz="1200" dirty="0">
                <a:latin typeface="Rockwell"/>
                <a:cs typeface="Rockwell"/>
              </a:rPr>
              <a:t>Liberty is to faction, what air is to fire, an aliment without which it instantly expires. But it could not be a less folly to abolish liberty, which is essential to political life, because it nourishes faction, than it would be to wish the annihilation of air, which is essential to animal life, because it imparts to fire its destructive agency.</a:t>
            </a:r>
            <a:r>
              <a:rPr lang="ja-JP" altLang="en-US" sz="1200" dirty="0">
                <a:latin typeface="Rockwell"/>
                <a:cs typeface="Rockwell"/>
              </a:rPr>
              <a:t>”</a:t>
            </a:r>
            <a:endParaRPr lang="en-US" sz="1200" dirty="0">
              <a:latin typeface="Rockwell"/>
              <a:cs typeface="Rockwell"/>
            </a:endParaRPr>
          </a:p>
          <a:p>
            <a:pPr lvl="2" eaLnBrk="1" hangingPunct="1">
              <a:lnSpc>
                <a:spcPct val="90000"/>
              </a:lnSpc>
            </a:pPr>
            <a:r>
              <a:rPr lang="ja-JP" altLang="en-US" sz="1200" dirty="0">
                <a:latin typeface="Rockwell"/>
                <a:cs typeface="Rockwell"/>
              </a:rPr>
              <a:t>“</a:t>
            </a:r>
            <a:r>
              <a:rPr lang="en-US" sz="1200" dirty="0">
                <a:latin typeface="Rockwell"/>
                <a:cs typeface="Rockwell"/>
              </a:rPr>
              <a:t>Among the numerous advantages promised by a well-constructed Union, none deserves to be more accurately developed than its tendency to break and control the violence of faction.</a:t>
            </a:r>
            <a:r>
              <a:rPr lang="ja-JP" altLang="en-US" sz="1200" dirty="0">
                <a:latin typeface="Rockwell"/>
                <a:cs typeface="Rockwell"/>
              </a:rPr>
              <a:t>”</a:t>
            </a:r>
            <a:endParaRPr lang="en-US" sz="1200" dirty="0">
              <a:latin typeface="Rockwell"/>
              <a:cs typeface="Rockwell"/>
            </a:endParaRPr>
          </a:p>
          <a:p>
            <a:pPr lvl="2" eaLnBrk="1" hangingPunct="1">
              <a:lnSpc>
                <a:spcPct val="90000"/>
              </a:lnSpc>
            </a:pPr>
            <a:r>
              <a:rPr lang="ja-JP" altLang="en-US" sz="1200" dirty="0">
                <a:latin typeface="Rockwell"/>
                <a:cs typeface="Rockwell"/>
              </a:rPr>
              <a:t>“</a:t>
            </a:r>
            <a:r>
              <a:rPr lang="en-US" sz="1200" dirty="0">
                <a:latin typeface="Rockwell"/>
                <a:cs typeface="Rockwell"/>
              </a:rPr>
              <a:t>Extend the sphere and you take in a greater variety of parties and interests; you make it less probable that a majority of the whole will have common motive to invade the rights of other citizens.</a:t>
            </a:r>
            <a:r>
              <a:rPr lang="ja-JP" altLang="en-US" sz="1200" dirty="0">
                <a:latin typeface="Rockwell"/>
                <a:cs typeface="Rockwell"/>
              </a:rPr>
              <a:t>”</a:t>
            </a:r>
            <a:endParaRPr lang="en-US" sz="1200" dirty="0">
              <a:latin typeface="Rockwell"/>
              <a:cs typeface="Rockwell"/>
            </a:endParaRPr>
          </a:p>
          <a:p>
            <a:pPr lvl="1" eaLnBrk="1" hangingPunct="1">
              <a:lnSpc>
                <a:spcPct val="90000"/>
              </a:lnSpc>
            </a:pPr>
            <a:r>
              <a:rPr lang="en-US" sz="1600" dirty="0">
                <a:latin typeface="Rockwell"/>
                <a:cs typeface="Rockwell"/>
              </a:rPr>
              <a:t>Federalist No. 51</a:t>
            </a:r>
          </a:p>
          <a:p>
            <a:pPr lvl="2" eaLnBrk="1" hangingPunct="1">
              <a:lnSpc>
                <a:spcPct val="90000"/>
              </a:lnSpc>
            </a:pPr>
            <a:r>
              <a:rPr lang="ja-JP" altLang="en-US" sz="1200" dirty="0">
                <a:latin typeface="Rockwell"/>
                <a:cs typeface="Rockwell"/>
              </a:rPr>
              <a:t>“</a:t>
            </a:r>
            <a:r>
              <a:rPr lang="en-US" sz="1200" dirty="0">
                <a:latin typeface="Rockwell"/>
                <a:cs typeface="Rockwell"/>
              </a:rPr>
              <a:t>If men were angels, no government would be necessary. If angels were to govern men, neither external nor internal controls on government would be necessary. In framing a government which is to be administered by men over men, the great difficulty lies in this: you must first enable the government to control the governed; and in the next place oblige it to control itself.</a:t>
            </a:r>
            <a:r>
              <a:rPr lang="ja-JP" altLang="en-US" sz="1200" dirty="0">
                <a:latin typeface="Rockwell"/>
                <a:cs typeface="Rockwell"/>
              </a:rPr>
              <a:t>”</a:t>
            </a:r>
            <a:endParaRPr lang="en-US" sz="1200" dirty="0">
              <a:latin typeface="Rockwell"/>
              <a:cs typeface="Rockwell"/>
            </a:endParaRPr>
          </a:p>
        </p:txBody>
      </p:sp>
      <p:sp>
        <p:nvSpPr>
          <p:cNvPr id="50180" name="Rectangle 4">
            <a:extLst>
              <a:ext uri="{FF2B5EF4-FFF2-40B4-BE49-F238E27FC236}">
                <a16:creationId xmlns="" xmlns:a16="http://schemas.microsoft.com/office/drawing/2014/main" id="{77582C9F-AE3E-7049-BC76-1AEFCA2E5937}"/>
              </a:ext>
            </a:extLst>
          </p:cNvPr>
          <p:cNvSpPr>
            <a:spLocks noGrp="1" noRot="1" noChangeArrowheads="1"/>
          </p:cNvSpPr>
          <p:nvPr>
            <p:ph type="body" sz="half" idx="2"/>
          </p:nvPr>
        </p:nvSpPr>
        <p:spPr>
          <a:xfrm>
            <a:off x="5410200" y="914400"/>
            <a:ext cx="3657600" cy="5410200"/>
          </a:xfrm>
        </p:spPr>
        <p:txBody>
          <a:bodyPr>
            <a:normAutofit lnSpcReduction="10000"/>
          </a:bodyPr>
          <a:lstStyle/>
          <a:p>
            <a:pPr eaLnBrk="1" hangingPunct="1"/>
            <a:r>
              <a:rPr lang="en-US" sz="1600">
                <a:latin typeface="Rockwell"/>
                <a:cs typeface="Rockwell"/>
              </a:rPr>
              <a:t>States rights</a:t>
            </a:r>
          </a:p>
          <a:p>
            <a:pPr eaLnBrk="1" hangingPunct="1"/>
            <a:r>
              <a:rPr lang="en-US" sz="1600">
                <a:latin typeface="Rockwell"/>
                <a:cs typeface="Rockwell"/>
              </a:rPr>
              <a:t>Argued for a Bill of Rights</a:t>
            </a:r>
          </a:p>
          <a:p>
            <a:pPr eaLnBrk="1" hangingPunct="1"/>
            <a:r>
              <a:rPr lang="en-US" sz="1600">
                <a:latin typeface="Rockwell"/>
                <a:cs typeface="Rockwell"/>
              </a:rPr>
              <a:t>Favored by small farmers, western homesteaders</a:t>
            </a:r>
          </a:p>
          <a:p>
            <a:pPr eaLnBrk="1" hangingPunct="1"/>
            <a:r>
              <a:rPr lang="en-US" sz="1600">
                <a:latin typeface="Rockwell"/>
                <a:cs typeface="Rockwell"/>
              </a:rPr>
              <a:t>George Mason, Samuel Adams</a:t>
            </a:r>
          </a:p>
          <a:p>
            <a:pPr eaLnBrk="1" hangingPunct="1"/>
            <a:r>
              <a:rPr lang="ja-JP" altLang="en-US" sz="1200">
                <a:latin typeface="Rockwell"/>
                <a:cs typeface="Rockwell"/>
              </a:rPr>
              <a:t>“</a:t>
            </a:r>
            <a:r>
              <a:rPr lang="en-US" sz="1200">
                <a:latin typeface="Rockwell"/>
                <a:cs typeface="Rockwell"/>
              </a:rPr>
              <a:t>I had rather be a free citizen of the free small republic of Massachusetts, than an oppressed subject of the great American empire.</a:t>
            </a:r>
            <a:r>
              <a:rPr lang="ja-JP" altLang="en-US" sz="1200">
                <a:latin typeface="Rockwell"/>
                <a:cs typeface="Rockwell"/>
              </a:rPr>
              <a:t>”</a:t>
            </a:r>
            <a:r>
              <a:rPr lang="en-US" sz="1200">
                <a:latin typeface="Rockwell"/>
                <a:cs typeface="Rockwell"/>
              </a:rPr>
              <a:t> – Antifederalist No. 1</a:t>
            </a:r>
          </a:p>
          <a:p>
            <a:pPr eaLnBrk="1" hangingPunct="1"/>
            <a:r>
              <a:rPr lang="ja-JP" altLang="en-US" sz="1200">
                <a:latin typeface="Rockwell"/>
                <a:cs typeface="Rockwell"/>
              </a:rPr>
              <a:t>“</a:t>
            </a:r>
            <a:r>
              <a:rPr lang="en-US" sz="1200">
                <a:latin typeface="Rockwell"/>
                <a:cs typeface="Rockwell"/>
              </a:rPr>
              <a:t>Antifederalists feared what Patrick Henry termed the "consolidated government" proposed by the new Constitution. They saw in Federalist hopes for commercial growth and international prestige only the lust of ambitious men for a "splendid empire" that, in the time-honored way of empires, would oppress the people with taxes, conscription, and military campaigns. Uncertain that any government over so vast a domain as the United States could be controlled by the people, Antifederalists saw in the enlarged powers of the general government only the familiar threats to the rights and liberties of the people.</a:t>
            </a:r>
            <a:r>
              <a:rPr lang="ja-JP" altLang="en-US" sz="1200">
                <a:latin typeface="Rockwell"/>
                <a:cs typeface="Rockwell"/>
              </a:rPr>
              <a:t>”</a:t>
            </a:r>
            <a:r>
              <a:rPr lang="en-US" sz="1200">
                <a:latin typeface="Rockwell"/>
                <a:cs typeface="Rockwell"/>
              </a:rPr>
              <a:t> – Ralph Ketchum</a:t>
            </a:r>
          </a:p>
        </p:txBody>
      </p:sp>
    </p:spTree>
    <p:extLst>
      <p:ext uri="{BB962C8B-B14F-4D97-AF65-F5344CB8AC3E}">
        <p14:creationId xmlns:p14="http://schemas.microsoft.com/office/powerpoint/2010/main" val="328763847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2"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3"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4" name="Rectangle 6"/>
          <p:cNvSpPr>
            <a:spLocks noGrp="1" noChangeArrowheads="1"/>
          </p:cNvSpPr>
          <p:nvPr>
            <p:ph type="title"/>
          </p:nvPr>
        </p:nvSpPr>
        <p:spPr>
          <a:xfrm>
            <a:off x="457200" y="0"/>
            <a:ext cx="82296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ctr" eaLnBrk="1" hangingPunct="1"/>
            <a:r>
              <a:rPr lang="en-US" dirty="0">
                <a:latin typeface="Rockwell"/>
                <a:cs typeface="Rockwell"/>
              </a:rPr>
              <a:t>Adding the Bill of Rights</a:t>
            </a:r>
          </a:p>
        </p:txBody>
      </p:sp>
      <p:sp>
        <p:nvSpPr>
          <p:cNvPr id="32775" name="Rectangle 7"/>
          <p:cNvSpPr>
            <a:spLocks noGrp="1" noChangeArrowheads="1"/>
          </p:cNvSpPr>
          <p:nvPr>
            <p:ph type="body" idx="1"/>
          </p:nvPr>
        </p:nvSpPr>
        <p:spPr>
          <a:xfrm>
            <a:off x="838200" y="914400"/>
            <a:ext cx="8305800" cy="5943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Autofit/>
          </a:bodyPr>
          <a:lstStyle/>
          <a:p>
            <a:pPr marL="396875" indent="-396875" eaLnBrk="1" hangingPunct="1">
              <a:lnSpc>
                <a:spcPct val="90000"/>
              </a:lnSpc>
              <a:buSzPct val="85000"/>
            </a:pPr>
            <a:r>
              <a:rPr lang="en-US" sz="3600" dirty="0">
                <a:latin typeface="Rockwell"/>
                <a:cs typeface="Rockwell"/>
              </a:rPr>
              <a:t>To win ratification, the Federalists agreed to add a Bill of Rights</a:t>
            </a:r>
          </a:p>
          <a:p>
            <a:pPr marL="854075" lvl="1" indent="-342900" eaLnBrk="1" hangingPunct="1">
              <a:lnSpc>
                <a:spcPct val="90000"/>
              </a:lnSpc>
            </a:pPr>
            <a:r>
              <a:rPr lang="en-US" sz="3200" dirty="0">
                <a:latin typeface="Rockwell"/>
                <a:cs typeface="Rockwell"/>
              </a:rPr>
              <a:t>With this protection of citizens</a:t>
            </a:r>
            <a:r>
              <a:rPr lang="ja-JP" altLang="en-US" sz="3200" dirty="0">
                <a:latin typeface="Rockwell"/>
                <a:cs typeface="Rockwell"/>
              </a:rPr>
              <a:t>’</a:t>
            </a:r>
            <a:r>
              <a:rPr lang="en-US" sz="3200" dirty="0">
                <a:latin typeface="Rockwell"/>
                <a:cs typeface="Rockwell"/>
              </a:rPr>
              <a:t> liberty, all 13 states agreed to ratify the Constitution </a:t>
            </a:r>
          </a:p>
          <a:p>
            <a:pPr marL="854075" lvl="1" indent="-342900" eaLnBrk="1" hangingPunct="1">
              <a:lnSpc>
                <a:spcPct val="90000"/>
              </a:lnSpc>
            </a:pPr>
            <a:r>
              <a:rPr lang="en-US" sz="3200" dirty="0">
                <a:latin typeface="Rockwell"/>
                <a:cs typeface="Rockwell"/>
              </a:rPr>
              <a:t>Constitution became the official the law of the land in 1789</a:t>
            </a:r>
          </a:p>
          <a:p>
            <a:pPr marL="396875" indent="-396875" eaLnBrk="1" hangingPunct="1">
              <a:lnSpc>
                <a:spcPct val="90000"/>
              </a:lnSpc>
            </a:pPr>
            <a:r>
              <a:rPr lang="en-US" sz="3600" dirty="0">
                <a:latin typeface="Rockwell"/>
                <a:cs typeface="Rockwell"/>
              </a:rPr>
              <a:t>After bitter fight, most Americans chose to support the Constitution</a:t>
            </a:r>
          </a:p>
        </p:txBody>
      </p:sp>
      <p:sp>
        <p:nvSpPr>
          <p:cNvPr id="32776" name="AutoShape 8"/>
          <p:cNvSpPr>
            <a:spLocks noChangeArrowheads="1"/>
          </p:cNvSpPr>
          <p:nvPr/>
        </p:nvSpPr>
        <p:spPr bwMode="auto">
          <a:xfrm>
            <a:off x="609600" y="2057400"/>
            <a:ext cx="4953000" cy="1600200"/>
          </a:xfrm>
          <a:prstGeom prst="wedgeRectCallout">
            <a:avLst>
              <a:gd name="adj1" fmla="val -43750"/>
              <a:gd name="adj2" fmla="val 7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1828800" indent="-1828800">
              <a:buFont typeface="Wingdings" charset="0"/>
              <a:buNone/>
            </a:pPr>
            <a:endParaRPr lang="en-US"/>
          </a:p>
        </p:txBody>
      </p:sp>
      <p:sp>
        <p:nvSpPr>
          <p:cNvPr id="164873" name="AutoShape 9"/>
          <p:cNvSpPr>
            <a:spLocks noChangeArrowheads="1"/>
          </p:cNvSpPr>
          <p:nvPr/>
        </p:nvSpPr>
        <p:spPr bwMode="auto">
          <a:xfrm>
            <a:off x="457200" y="1066800"/>
            <a:ext cx="8382000" cy="1143000"/>
          </a:xfrm>
          <a:prstGeom prst="wedgeRectCallout">
            <a:avLst>
              <a:gd name="adj1" fmla="val 38769"/>
              <a:gd name="adj2" fmla="val 356667"/>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buFont typeface="Wingdings" charset="0"/>
              <a:buNone/>
            </a:pPr>
            <a:r>
              <a:rPr lang="en-US" sz="2800" dirty="0">
                <a:solidFill>
                  <a:schemeClr val="bg1"/>
                </a:solidFill>
                <a:latin typeface="Rockwell"/>
                <a:cs typeface="Rockwell"/>
              </a:rPr>
              <a:t>If 1776 was the 1</a:t>
            </a:r>
            <a:r>
              <a:rPr lang="en-US" sz="2800" baseline="30000" dirty="0">
                <a:solidFill>
                  <a:schemeClr val="bg1"/>
                </a:solidFill>
                <a:latin typeface="Rockwell"/>
                <a:cs typeface="Rockwell"/>
              </a:rPr>
              <a:t>st</a:t>
            </a:r>
            <a:r>
              <a:rPr lang="en-US" sz="2800" dirty="0">
                <a:solidFill>
                  <a:schemeClr val="bg1"/>
                </a:solidFill>
                <a:latin typeface="Rockwell"/>
                <a:cs typeface="Rockwell"/>
              </a:rPr>
              <a:t>  American Revolution… 1787 was the 2</a:t>
            </a:r>
            <a:r>
              <a:rPr lang="en-US" sz="2800" baseline="30000" dirty="0">
                <a:solidFill>
                  <a:schemeClr val="bg1"/>
                </a:solidFill>
                <a:latin typeface="Rockwell"/>
                <a:cs typeface="Rockwell"/>
              </a:rPr>
              <a:t>nd</a:t>
            </a:r>
            <a:r>
              <a:rPr lang="en-US" sz="2800" dirty="0">
                <a:solidFill>
                  <a:schemeClr val="bg1"/>
                </a:solidFill>
                <a:latin typeface="Rockwell"/>
                <a:cs typeface="Rockwell"/>
              </a:rPr>
              <a:t> American Revolution</a:t>
            </a:r>
          </a:p>
        </p:txBody>
      </p:sp>
    </p:spTree>
    <p:extLst>
      <p:ext uri="{BB962C8B-B14F-4D97-AF65-F5344CB8AC3E}">
        <p14:creationId xmlns:p14="http://schemas.microsoft.com/office/powerpoint/2010/main" val="63397043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4873"/>
                                        </p:tgtEl>
                                        <p:attrNameLst>
                                          <p:attrName>style.visibility</p:attrName>
                                        </p:attrNameLst>
                                      </p:cBhvr>
                                      <p:to>
                                        <p:strVal val="visible"/>
                                      </p:to>
                                    </p:set>
                                    <p:anim calcmode="lin" valueType="num">
                                      <p:cBhvr>
                                        <p:cTn id="7" dur="500" fill="hold"/>
                                        <p:tgtEl>
                                          <p:spTgt spid="164873"/>
                                        </p:tgtEl>
                                        <p:attrNameLst>
                                          <p:attrName>ppt_w</p:attrName>
                                        </p:attrNameLst>
                                      </p:cBhvr>
                                      <p:tavLst>
                                        <p:tav tm="0">
                                          <p:val>
                                            <p:fltVal val="0"/>
                                          </p:val>
                                        </p:tav>
                                        <p:tav tm="100000">
                                          <p:val>
                                            <p:strVal val="#ppt_w"/>
                                          </p:val>
                                        </p:tav>
                                      </p:tavLst>
                                    </p:anim>
                                    <p:anim calcmode="lin" valueType="num">
                                      <p:cBhvr>
                                        <p:cTn id="8" dur="500" fill="hold"/>
                                        <p:tgtEl>
                                          <p:spTgt spid="164873"/>
                                        </p:tgtEl>
                                        <p:attrNameLst>
                                          <p:attrName>ppt_h</p:attrName>
                                        </p:attrNameLst>
                                      </p:cBhvr>
                                      <p:tavLst>
                                        <p:tav tm="0">
                                          <p:val>
                                            <p:fltVal val="0"/>
                                          </p:val>
                                        </p:tav>
                                        <p:tav tm="100000">
                                          <p:val>
                                            <p:strVal val="#ppt_h"/>
                                          </p:val>
                                        </p:tav>
                                      </p:tavLst>
                                    </p:anim>
                                    <p:animEffect transition="in" filter="fade">
                                      <p:cBhvr>
                                        <p:cTn id="9" dur="500"/>
                                        <p:tgtEl>
                                          <p:spTgt spid="164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568DDD-5051-3C49-9A88-692E3B8AF967}"/>
              </a:ext>
            </a:extLst>
          </p:cNvPr>
          <p:cNvSpPr>
            <a:spLocks noGrp="1"/>
          </p:cNvSpPr>
          <p:nvPr>
            <p:ph type="title"/>
          </p:nvPr>
        </p:nvSpPr>
        <p:spPr>
          <a:xfrm>
            <a:off x="304800" y="76200"/>
            <a:ext cx="8540750" cy="609600"/>
          </a:xfrm>
        </p:spPr>
        <p:txBody>
          <a:bodyPr>
            <a:normAutofit fontScale="90000"/>
          </a:bodyPr>
          <a:lstStyle/>
          <a:p>
            <a:r>
              <a:rPr lang="en-US">
                <a:latin typeface="Rockwell"/>
                <a:cs typeface="Rockwell"/>
              </a:rPr>
              <a:t>Ratification</a:t>
            </a:r>
          </a:p>
        </p:txBody>
      </p:sp>
      <p:pic>
        <p:nvPicPr>
          <p:cNvPr id="35842" name="Content Placeholder 4" descr="federalpillars-newyork.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5413" y="779463"/>
            <a:ext cx="4343400" cy="2992437"/>
          </a:xfrm>
        </p:spPr>
      </p:pic>
      <p:sp>
        <p:nvSpPr>
          <p:cNvPr id="4" name="Content Placeholder 3">
            <a:extLst>
              <a:ext uri="{FF2B5EF4-FFF2-40B4-BE49-F238E27FC236}">
                <a16:creationId xmlns="" xmlns:a16="http://schemas.microsoft.com/office/drawing/2014/main" id="{336D1EFC-2918-6A4A-B3FE-BEF2F2601528}"/>
              </a:ext>
            </a:extLst>
          </p:cNvPr>
          <p:cNvSpPr>
            <a:spLocks noGrp="1"/>
          </p:cNvSpPr>
          <p:nvPr>
            <p:ph sz="half" idx="2"/>
          </p:nvPr>
        </p:nvSpPr>
        <p:spPr>
          <a:xfrm>
            <a:off x="4419600" y="685800"/>
            <a:ext cx="4724400" cy="6172200"/>
          </a:xfrm>
        </p:spPr>
        <p:txBody>
          <a:bodyPr>
            <a:normAutofit lnSpcReduction="10000"/>
          </a:bodyPr>
          <a:lstStyle/>
          <a:p>
            <a:r>
              <a:rPr lang="en-US" sz="1400" dirty="0">
                <a:latin typeface="Rockwell"/>
                <a:cs typeface="Rockwell"/>
              </a:rPr>
              <a:t>Created: September 17, 1787</a:t>
            </a:r>
          </a:p>
          <a:p>
            <a:r>
              <a:rPr lang="en-US" sz="1400" dirty="0">
                <a:latin typeface="Rockwell"/>
                <a:cs typeface="Rockwell"/>
              </a:rPr>
              <a:t>Ratified: June 21, 1788</a:t>
            </a:r>
          </a:p>
          <a:p>
            <a:r>
              <a:rPr lang="ja-JP" altLang="en-US" sz="1400" dirty="0">
                <a:latin typeface="Rockwell"/>
                <a:cs typeface="Rockwell"/>
              </a:rPr>
              <a:t>“</a:t>
            </a:r>
            <a:r>
              <a:rPr lang="en-US" sz="1400" dirty="0">
                <a:latin typeface="Rockwell"/>
                <a:cs typeface="Rockwell"/>
              </a:rPr>
              <a:t>I confess that there are several parts of this Constitution which I do not at present approve, but I am not sure I shall never approve them…I doubt too whether any other Convention we can obtain may be able to make a better Constitution. For when you assemble a number of men to have the advantage of their joint wisdom, you inevitably assemble with those men, all their prejudices, their passions, their errors of opinion, their local interests, and their selfish views. From such an Assembly can a perfect production be expected? It therefore astonishes me, Sir, to find this system approaching so near to perfection as it does; and I think it will astonish our enemies, who are waiting with confidence to hear that our councils are confounded like those of the Builders of Babel; and that our States are on the point of separation, only to meet hereafter for the purpose of cutting one another's throats. Thus I consent, Sir, to this Constitution because I expect no better, and because I am not sure, that it is not the best.</a:t>
            </a:r>
            <a:r>
              <a:rPr lang="ja-JP" altLang="en-US" sz="1400" dirty="0">
                <a:latin typeface="Rockwell"/>
                <a:cs typeface="Rockwell"/>
              </a:rPr>
              <a:t>“</a:t>
            </a:r>
            <a:r>
              <a:rPr lang="en-US" sz="1400" dirty="0">
                <a:latin typeface="Rockwell"/>
                <a:cs typeface="Rockwell"/>
              </a:rPr>
              <a:t> – Benjamin Franklin, September 17, 1787</a:t>
            </a:r>
          </a:p>
          <a:p>
            <a:r>
              <a:rPr lang="en-US" sz="1400" dirty="0">
                <a:latin typeface="Rockwell"/>
                <a:cs typeface="Rockwell"/>
              </a:rPr>
              <a:t>"I have often looked at that behind the president without being able to tell whether it was rising or setting. But now I... know that it is a rising...sun.</a:t>
            </a:r>
            <a:r>
              <a:rPr lang="ja-JP" altLang="en-US" sz="1400" dirty="0">
                <a:latin typeface="Rockwell"/>
                <a:cs typeface="Rockwell"/>
              </a:rPr>
              <a:t>“</a:t>
            </a:r>
            <a:r>
              <a:rPr lang="en-US" sz="1400" dirty="0">
                <a:latin typeface="Rockwell"/>
                <a:cs typeface="Rockwell"/>
              </a:rPr>
              <a:t> – Benjamin Franklin</a:t>
            </a:r>
          </a:p>
        </p:txBody>
      </p:sp>
      <p:pic>
        <p:nvPicPr>
          <p:cNvPr id="35844" name="Picture 5" descr="const su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38600"/>
            <a:ext cx="4038600"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09650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a:latin typeface="Times New Roman" charset="0"/>
            </a:endParaRPr>
          </a:p>
        </p:txBody>
      </p:sp>
      <p:sp>
        <p:nvSpPr>
          <p:cNvPr id="33795" name="Rectangle 3"/>
          <p:cNvSpPr>
            <a:spLocks noGrp="1" noChangeArrowheads="1"/>
          </p:cNvSpPr>
          <p:nvPr>
            <p:ph type="body" idx="1"/>
          </p:nvPr>
        </p:nvSpPr>
        <p:spPr/>
        <p:txBody>
          <a:bodyPr/>
          <a:lstStyle/>
          <a:p>
            <a:pPr eaLnBrk="1" hangingPunct="1"/>
            <a:endParaRPr lang="en-US">
              <a:latin typeface="Arial" charset="0"/>
            </a:endParaRPr>
          </a:p>
        </p:txBody>
      </p:sp>
      <p:pic>
        <p:nvPicPr>
          <p:cNvPr id="33796" name="Picture 4" descr="ch07_07"/>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2469" t="11244" r="2469" b="3017"/>
          <a:stretch>
            <a:fillRect/>
          </a:stretch>
        </p:blipFill>
        <p:spPr bwMode="auto">
          <a:xfrm>
            <a:off x="0" y="0"/>
            <a:ext cx="9144000" cy="685800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356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D7FE56-827F-8044-90A3-E3EB9DA935E7}"/>
              </a:ext>
            </a:extLst>
          </p:cNvPr>
          <p:cNvSpPr>
            <a:spLocks noGrp="1"/>
          </p:cNvSpPr>
          <p:nvPr>
            <p:ph type="title"/>
          </p:nvPr>
        </p:nvSpPr>
        <p:spPr>
          <a:xfrm>
            <a:off x="0" y="0"/>
            <a:ext cx="9144000" cy="914400"/>
          </a:xfrm>
        </p:spPr>
        <p:txBody>
          <a:bodyPr>
            <a:normAutofit fontScale="90000"/>
          </a:bodyPr>
          <a:lstStyle/>
          <a:p>
            <a:r>
              <a:rPr lang="en-US" sz="2800">
                <a:latin typeface="Rockwell"/>
                <a:cs typeface="Rockwell"/>
              </a:rPr>
              <a:t>The Constitution Needs a Bill of Rights;</a:t>
            </a:r>
            <a:br>
              <a:rPr lang="en-US" sz="2800">
                <a:latin typeface="Rockwell"/>
                <a:cs typeface="Rockwell"/>
              </a:rPr>
            </a:br>
            <a:r>
              <a:rPr lang="en-US" sz="2800">
                <a:latin typeface="Rockwell"/>
                <a:cs typeface="Rockwell"/>
              </a:rPr>
              <a:t>The Constitution Does Not Need a Bill of Rights</a:t>
            </a:r>
          </a:p>
        </p:txBody>
      </p:sp>
      <p:sp>
        <p:nvSpPr>
          <p:cNvPr id="3" name="Text Placeholder 2">
            <a:extLst>
              <a:ext uri="{FF2B5EF4-FFF2-40B4-BE49-F238E27FC236}">
                <a16:creationId xmlns="" xmlns:a16="http://schemas.microsoft.com/office/drawing/2014/main" id="{3D89592F-5EDC-2B4F-8C79-D83A1D26F563}"/>
              </a:ext>
            </a:extLst>
          </p:cNvPr>
          <p:cNvSpPr>
            <a:spLocks noGrp="1"/>
          </p:cNvSpPr>
          <p:nvPr>
            <p:ph type="body" idx="1"/>
          </p:nvPr>
        </p:nvSpPr>
        <p:spPr>
          <a:xfrm>
            <a:off x="0" y="1066800"/>
            <a:ext cx="4497388" cy="609600"/>
          </a:xfrm>
        </p:spPr>
        <p:txBody>
          <a:bodyPr>
            <a:normAutofit fontScale="92500" lnSpcReduction="10000"/>
          </a:bodyPr>
          <a:lstStyle/>
          <a:p>
            <a:r>
              <a:rPr lang="en-US" sz="1800">
                <a:latin typeface="Rockwell"/>
                <a:cs typeface="Rockwell"/>
              </a:rPr>
              <a:t>Patrick Henry – </a:t>
            </a:r>
            <a:r>
              <a:rPr lang="en-US" sz="1800" i="1">
                <a:latin typeface="Rockwell"/>
                <a:cs typeface="Rockwell"/>
              </a:rPr>
              <a:t>Speech Before the Virginia Ratifying Convention</a:t>
            </a:r>
            <a:r>
              <a:rPr lang="en-US" sz="1800">
                <a:latin typeface="Rockwell"/>
                <a:cs typeface="Rockwell"/>
              </a:rPr>
              <a:t> (1788)</a:t>
            </a:r>
          </a:p>
        </p:txBody>
      </p:sp>
      <p:sp>
        <p:nvSpPr>
          <p:cNvPr id="4" name="Content Placeholder 3">
            <a:extLst>
              <a:ext uri="{FF2B5EF4-FFF2-40B4-BE49-F238E27FC236}">
                <a16:creationId xmlns="" xmlns:a16="http://schemas.microsoft.com/office/drawing/2014/main" id="{5C6E8B2F-5097-0E4F-A53E-98D21C8E7F8A}"/>
              </a:ext>
            </a:extLst>
          </p:cNvPr>
          <p:cNvSpPr>
            <a:spLocks noGrp="1"/>
          </p:cNvSpPr>
          <p:nvPr>
            <p:ph sz="half" idx="2"/>
          </p:nvPr>
        </p:nvSpPr>
        <p:spPr>
          <a:xfrm>
            <a:off x="0" y="1905000"/>
            <a:ext cx="4497388" cy="4953000"/>
          </a:xfrm>
        </p:spPr>
        <p:txBody>
          <a:bodyPr/>
          <a:lstStyle/>
          <a:p>
            <a:r>
              <a:rPr lang="en-US" sz="1400" dirty="0">
                <a:latin typeface="Rockwell"/>
                <a:cs typeface="Rockwell"/>
              </a:rPr>
              <a:t>It was expressly declared in our Confederation that every right was retained by the States respectively, which was not given up to the Government of the United States. But there is no such thing here. You therefore by a natural and unavoidable implication, give up your rights to the General Government</a:t>
            </a:r>
            <a:r>
              <a:rPr lang="is-IS" sz="1400" dirty="0">
                <a:latin typeface="Rockwell"/>
                <a:cs typeface="Rockwell"/>
              </a:rPr>
              <a:t>… </a:t>
            </a:r>
            <a:r>
              <a:rPr lang="en-US" sz="1400" dirty="0">
                <a:latin typeface="Rockwell"/>
                <a:cs typeface="Rockwell"/>
              </a:rPr>
              <a:t>A Bill of Rights may be summed up in a few words. What do they tell us? – That our rights are reserved. – Why not say so? Is it because it will consume too much paper?... A Bill of Rights is a favorite thing with the Virginians, and the people of the other States likewise. It may be their prejudice, but the Government ought to suit their geniuses, otherwise its operation will be unhappy. A Bill of Rights, even if its necessity be doubtful, will exclude the possibly of dispute, and with great submission, I think the best way is to have no dispute.</a:t>
            </a:r>
          </a:p>
        </p:txBody>
      </p:sp>
      <p:sp>
        <p:nvSpPr>
          <p:cNvPr id="5" name="Text Placeholder 4">
            <a:extLst>
              <a:ext uri="{FF2B5EF4-FFF2-40B4-BE49-F238E27FC236}">
                <a16:creationId xmlns="" xmlns:a16="http://schemas.microsoft.com/office/drawing/2014/main" id="{0CF7A0DC-2271-1148-BF1D-72DF6CD500C0}"/>
              </a:ext>
            </a:extLst>
          </p:cNvPr>
          <p:cNvSpPr>
            <a:spLocks noGrp="1"/>
          </p:cNvSpPr>
          <p:nvPr>
            <p:ph type="body" sz="quarter" idx="3"/>
          </p:nvPr>
        </p:nvSpPr>
        <p:spPr>
          <a:xfrm>
            <a:off x="4645025" y="1066800"/>
            <a:ext cx="4498975" cy="609600"/>
          </a:xfrm>
        </p:spPr>
        <p:txBody>
          <a:bodyPr>
            <a:normAutofit lnSpcReduction="10000"/>
          </a:bodyPr>
          <a:lstStyle/>
          <a:p>
            <a:r>
              <a:rPr lang="en-US" sz="1800">
                <a:latin typeface="Rockwell"/>
                <a:cs typeface="Rockwell"/>
              </a:rPr>
              <a:t>Alexander Hamilton – </a:t>
            </a:r>
            <a:r>
              <a:rPr lang="en-US" sz="1800" i="1">
                <a:latin typeface="Rockwell"/>
                <a:cs typeface="Rockwell"/>
              </a:rPr>
              <a:t>The Federalist No. 84</a:t>
            </a:r>
            <a:r>
              <a:rPr lang="en-US" sz="1800">
                <a:latin typeface="Rockwell"/>
                <a:cs typeface="Rockwell"/>
              </a:rPr>
              <a:t> (1788)</a:t>
            </a:r>
          </a:p>
        </p:txBody>
      </p:sp>
      <p:sp>
        <p:nvSpPr>
          <p:cNvPr id="6" name="Content Placeholder 5">
            <a:extLst>
              <a:ext uri="{FF2B5EF4-FFF2-40B4-BE49-F238E27FC236}">
                <a16:creationId xmlns="" xmlns:a16="http://schemas.microsoft.com/office/drawing/2014/main" id="{0F4ACD99-CCDF-CA41-977B-18C860A8AEDB}"/>
              </a:ext>
            </a:extLst>
          </p:cNvPr>
          <p:cNvSpPr>
            <a:spLocks noGrp="1"/>
          </p:cNvSpPr>
          <p:nvPr>
            <p:ph sz="quarter" idx="4"/>
          </p:nvPr>
        </p:nvSpPr>
        <p:spPr>
          <a:xfrm>
            <a:off x="4645025" y="1905000"/>
            <a:ext cx="4498975" cy="4953000"/>
          </a:xfrm>
        </p:spPr>
        <p:txBody>
          <a:bodyPr>
            <a:normAutofit lnSpcReduction="10000"/>
          </a:bodyPr>
          <a:lstStyle/>
          <a:p>
            <a:r>
              <a:rPr lang="en-US" sz="1400" dirty="0">
                <a:latin typeface="Rockwell"/>
                <a:cs typeface="Rockwell"/>
              </a:rPr>
              <a:t>Here, in strictness, the people surrender nothing, and as they retain every thing, they have no need of particular reservations. </a:t>
            </a:r>
            <a:r>
              <a:rPr lang="ja-JP" altLang="en-US" sz="1400" dirty="0">
                <a:latin typeface="Rockwell"/>
                <a:cs typeface="Rockwell"/>
              </a:rPr>
              <a:t>“</a:t>
            </a:r>
            <a:r>
              <a:rPr lang="en-US" sz="1400" dirty="0">
                <a:latin typeface="Rockwell"/>
                <a:cs typeface="Rockwell"/>
              </a:rPr>
              <a:t>We the people of the United States, to secure the blessing of liberty to ourselves and our posterity, do ordain and establish this constitution for the United States of America.</a:t>
            </a:r>
            <a:r>
              <a:rPr lang="ja-JP" altLang="en-US" sz="1400" dirty="0">
                <a:latin typeface="Rockwell"/>
                <a:cs typeface="Rockwell"/>
              </a:rPr>
              <a:t>”</a:t>
            </a:r>
            <a:r>
              <a:rPr lang="en-US" sz="1400" dirty="0">
                <a:latin typeface="Rockwell"/>
                <a:cs typeface="Rockwell"/>
              </a:rPr>
              <a:t>... I go further, and affirm that bills of rights, in the sense and in the extent in which they are contended for, are not only unnecessary in the proposed constitution, but would even be dangerous. They would contain various exceptions to powers which are not granted; and on this very account, would afford a </a:t>
            </a:r>
            <a:r>
              <a:rPr lang="en-US" sz="1400" dirty="0" err="1">
                <a:latin typeface="Rockwell"/>
                <a:cs typeface="Rockwell"/>
              </a:rPr>
              <a:t>colourable</a:t>
            </a:r>
            <a:r>
              <a:rPr lang="en-US" sz="1400" dirty="0">
                <a:latin typeface="Rockwell"/>
                <a:cs typeface="Rockwell"/>
              </a:rPr>
              <a:t> pretext to claim more than were granted. For why declare that things shall not be done which there is no power to do?... The truth is</a:t>
            </a:r>
            <a:r>
              <a:rPr lang="is-IS" sz="1400" dirty="0">
                <a:latin typeface="Rockwell"/>
                <a:cs typeface="Rockwell"/>
              </a:rPr>
              <a:t>…that the constitution is itself in every rational sense, and to every useful purpose, a Bill of Rights...And the proposed constitution, if adopted, will be the bill of rights of the union.</a:t>
            </a:r>
            <a:endParaRPr lang="en-US" sz="1400" dirty="0">
              <a:latin typeface="Rockwell"/>
              <a:cs typeface="Rockwell"/>
            </a:endParaRPr>
          </a:p>
        </p:txBody>
      </p:sp>
    </p:spTree>
    <p:extLst>
      <p:ext uri="{BB962C8B-B14F-4D97-AF65-F5344CB8AC3E}">
        <p14:creationId xmlns:p14="http://schemas.microsoft.com/office/powerpoint/2010/main" val="22801189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smtClean="0"/>
              <a:t>Evaluate the extent to which the Constitution can be labeled ‘a bundle of compromises.’</a:t>
            </a:r>
            <a:endParaRPr lang="en-US" dirty="0"/>
          </a:p>
        </p:txBody>
      </p:sp>
    </p:spTree>
    <p:extLst>
      <p:ext uri="{BB962C8B-B14F-4D97-AF65-F5344CB8AC3E}">
        <p14:creationId xmlns:p14="http://schemas.microsoft.com/office/powerpoint/2010/main" val="29691845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 xmlns:a16="http://schemas.microsoft.com/office/drawing/2014/main" id="{B97ED054-CC0D-104F-AB1B-12278EDF0267}"/>
              </a:ext>
            </a:extLst>
          </p:cNvPr>
          <p:cNvSpPr>
            <a:spLocks noGrp="1" noRot="1" noChangeArrowheads="1"/>
          </p:cNvSpPr>
          <p:nvPr>
            <p:ph type="body" sz="half" idx="1"/>
          </p:nvPr>
        </p:nvSpPr>
        <p:spPr>
          <a:xfrm>
            <a:off x="0" y="381000"/>
            <a:ext cx="3733800" cy="5638800"/>
          </a:xfrm>
        </p:spPr>
        <p:txBody>
          <a:bodyPr/>
          <a:lstStyle/>
          <a:p>
            <a:pPr eaLnBrk="1" hangingPunct="1"/>
            <a:r>
              <a:rPr lang="en-US" sz="2000" dirty="0">
                <a:latin typeface="Rockwell"/>
                <a:cs typeface="Rockwell"/>
              </a:rPr>
              <a:t>First Ten Amendments</a:t>
            </a:r>
          </a:p>
          <a:p>
            <a:pPr eaLnBrk="1" hangingPunct="1"/>
            <a:r>
              <a:rPr lang="en-US" sz="2000" dirty="0">
                <a:latin typeface="Rockwell"/>
                <a:cs typeface="Rockwell"/>
              </a:rPr>
              <a:t>First Amendment</a:t>
            </a:r>
          </a:p>
          <a:p>
            <a:pPr lvl="1" eaLnBrk="1" hangingPunct="1"/>
            <a:r>
              <a:rPr lang="en-US" sz="1800" dirty="0">
                <a:latin typeface="Rockwell"/>
                <a:cs typeface="Rockwell"/>
              </a:rPr>
              <a:t>Establishment Clause</a:t>
            </a:r>
          </a:p>
          <a:p>
            <a:pPr lvl="1" eaLnBrk="1" hangingPunct="1"/>
            <a:r>
              <a:rPr lang="en-US" sz="1800" dirty="0">
                <a:latin typeface="Rockwell"/>
                <a:cs typeface="Rockwell"/>
              </a:rPr>
              <a:t>Free Exercise Clause</a:t>
            </a:r>
          </a:p>
          <a:p>
            <a:pPr lvl="1" eaLnBrk="1" hangingPunct="1"/>
            <a:r>
              <a:rPr lang="en-US" sz="1800" dirty="0">
                <a:latin typeface="Rockwell"/>
                <a:cs typeface="Rockwell"/>
              </a:rPr>
              <a:t>Speech, Press, Assembly, Petition</a:t>
            </a:r>
          </a:p>
          <a:p>
            <a:pPr eaLnBrk="1" hangingPunct="1"/>
            <a:r>
              <a:rPr lang="en-US" sz="2000" dirty="0">
                <a:latin typeface="Rockwell"/>
                <a:cs typeface="Rockwell"/>
              </a:rPr>
              <a:t>Fourth Amendment</a:t>
            </a:r>
          </a:p>
          <a:p>
            <a:pPr lvl="1" eaLnBrk="1" hangingPunct="1"/>
            <a:r>
              <a:rPr lang="en-US" sz="1800" dirty="0">
                <a:latin typeface="Rockwell"/>
                <a:cs typeface="Rockwell"/>
              </a:rPr>
              <a:t>Searches and Seizures</a:t>
            </a:r>
          </a:p>
          <a:p>
            <a:pPr eaLnBrk="1" hangingPunct="1"/>
            <a:r>
              <a:rPr lang="en-US" sz="2000" dirty="0">
                <a:latin typeface="Rockwell"/>
                <a:cs typeface="Rockwell"/>
              </a:rPr>
              <a:t>Fifth Amendment</a:t>
            </a:r>
          </a:p>
          <a:p>
            <a:pPr lvl="1" eaLnBrk="1" hangingPunct="1"/>
            <a:r>
              <a:rPr lang="en-US" sz="1800" dirty="0">
                <a:latin typeface="Rockwell"/>
                <a:cs typeface="Rockwell"/>
              </a:rPr>
              <a:t>Due Process</a:t>
            </a:r>
          </a:p>
          <a:p>
            <a:pPr eaLnBrk="1" hangingPunct="1"/>
            <a:r>
              <a:rPr lang="en-US" sz="2000" dirty="0">
                <a:latin typeface="Rockwell"/>
                <a:cs typeface="Rockwell"/>
              </a:rPr>
              <a:t>Sixth Amendment</a:t>
            </a:r>
          </a:p>
          <a:p>
            <a:pPr lvl="1" eaLnBrk="1" hangingPunct="1"/>
            <a:r>
              <a:rPr lang="en-US" sz="1800" dirty="0">
                <a:latin typeface="Rockwell"/>
                <a:cs typeface="Rockwell"/>
              </a:rPr>
              <a:t>Speedy and fair trial</a:t>
            </a:r>
          </a:p>
          <a:p>
            <a:pPr lvl="1" eaLnBrk="1" hangingPunct="1"/>
            <a:r>
              <a:rPr lang="en-US" sz="1800" dirty="0">
                <a:latin typeface="Rockwell"/>
                <a:cs typeface="Rockwell"/>
              </a:rPr>
              <a:t>Counsel</a:t>
            </a:r>
          </a:p>
          <a:p>
            <a:pPr eaLnBrk="1" hangingPunct="1"/>
            <a:r>
              <a:rPr lang="en-US" sz="2000" dirty="0">
                <a:latin typeface="Rockwell"/>
                <a:cs typeface="Rockwell"/>
              </a:rPr>
              <a:t>Tenth Amendment</a:t>
            </a:r>
          </a:p>
          <a:p>
            <a:pPr lvl="1" eaLnBrk="1" hangingPunct="1"/>
            <a:r>
              <a:rPr lang="en-US" sz="1800" dirty="0">
                <a:latin typeface="Rockwell"/>
                <a:cs typeface="Rockwell"/>
              </a:rPr>
              <a:t>Reserved powers of the states</a:t>
            </a:r>
          </a:p>
        </p:txBody>
      </p:sp>
      <p:pic>
        <p:nvPicPr>
          <p:cNvPr id="37890" name="Content Placeholder 5" descr="bill.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733800" y="-7938"/>
            <a:ext cx="5241925" cy="6889751"/>
          </a:xfrm>
        </p:spPr>
      </p:pic>
    </p:spTree>
    <p:extLst>
      <p:ext uri="{BB962C8B-B14F-4D97-AF65-F5344CB8AC3E}">
        <p14:creationId xmlns:p14="http://schemas.microsoft.com/office/powerpoint/2010/main" val="68055453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4000" cy="685800"/>
          </a:xfrm>
        </p:spPr>
        <p:txBody>
          <a:bodyPr>
            <a:normAutofit fontScale="90000"/>
          </a:bodyPr>
          <a:lstStyle/>
          <a:p>
            <a:r>
              <a:rPr lang="en-US" dirty="0">
                <a:latin typeface="Rockwell"/>
                <a:cs typeface="Rockwell"/>
              </a:rPr>
              <a:t>A Stronger National Government</a:t>
            </a:r>
          </a:p>
        </p:txBody>
      </p:sp>
      <p:sp>
        <p:nvSpPr>
          <p:cNvPr id="5" name="Text Placeholder 4"/>
          <p:cNvSpPr>
            <a:spLocks noGrp="1"/>
          </p:cNvSpPr>
          <p:nvPr>
            <p:ph type="body" idx="1"/>
          </p:nvPr>
        </p:nvSpPr>
        <p:spPr>
          <a:xfrm>
            <a:off x="457200" y="1201022"/>
            <a:ext cx="4040188" cy="381000"/>
          </a:xfrm>
        </p:spPr>
        <p:txBody>
          <a:bodyPr>
            <a:normAutofit fontScale="92500" lnSpcReduction="20000"/>
          </a:bodyPr>
          <a:lstStyle/>
          <a:p>
            <a:r>
              <a:rPr lang="en-US">
                <a:latin typeface="Rockwell"/>
                <a:cs typeface="Rockwell"/>
              </a:rPr>
              <a:t>Articles Problems</a:t>
            </a:r>
          </a:p>
        </p:txBody>
      </p:sp>
      <p:sp>
        <p:nvSpPr>
          <p:cNvPr id="6" name="Content Placeholder 5"/>
          <p:cNvSpPr>
            <a:spLocks noGrp="1"/>
          </p:cNvSpPr>
          <p:nvPr>
            <p:ph sz="half" idx="2"/>
          </p:nvPr>
        </p:nvSpPr>
        <p:spPr>
          <a:xfrm>
            <a:off x="0" y="1580870"/>
            <a:ext cx="4114800" cy="5277129"/>
          </a:xfrm>
        </p:spPr>
        <p:txBody>
          <a:bodyPr/>
          <a:lstStyle/>
          <a:p>
            <a:r>
              <a:rPr lang="en-US" dirty="0">
                <a:latin typeface="Rockwell"/>
                <a:cs typeface="Rockwell"/>
              </a:rPr>
              <a:t>No power to tax</a:t>
            </a:r>
          </a:p>
          <a:p>
            <a:r>
              <a:rPr lang="en-US" dirty="0">
                <a:latin typeface="Rockwell"/>
                <a:cs typeface="Rockwell"/>
              </a:rPr>
              <a:t>No power to regulate interstate and foreign commerce</a:t>
            </a:r>
          </a:p>
          <a:p>
            <a:r>
              <a:rPr lang="en-US" dirty="0">
                <a:latin typeface="Rockwell"/>
                <a:cs typeface="Rockwell"/>
              </a:rPr>
              <a:t>No executive branch</a:t>
            </a:r>
          </a:p>
          <a:p>
            <a:r>
              <a:rPr lang="en-US" dirty="0">
                <a:latin typeface="Rockwell"/>
                <a:cs typeface="Rockwell"/>
              </a:rPr>
              <a:t>No judicial branch</a:t>
            </a:r>
          </a:p>
          <a:p>
            <a:r>
              <a:rPr lang="en-US" dirty="0">
                <a:latin typeface="Rockwell"/>
                <a:cs typeface="Rockwell"/>
              </a:rPr>
              <a:t>Amendments need unanimous consent</a:t>
            </a:r>
          </a:p>
          <a:p>
            <a:r>
              <a:rPr lang="en-US" dirty="0">
                <a:latin typeface="Rockwell"/>
                <a:cs typeface="Rockwell"/>
              </a:rPr>
              <a:t>Supermajority to pass laws</a:t>
            </a:r>
          </a:p>
        </p:txBody>
      </p:sp>
      <p:sp>
        <p:nvSpPr>
          <p:cNvPr id="7" name="Text Placeholder 6"/>
          <p:cNvSpPr>
            <a:spLocks noGrp="1"/>
          </p:cNvSpPr>
          <p:nvPr>
            <p:ph type="body" sz="quarter" idx="3"/>
          </p:nvPr>
        </p:nvSpPr>
        <p:spPr>
          <a:xfrm>
            <a:off x="4645025" y="1201022"/>
            <a:ext cx="4041775" cy="381000"/>
          </a:xfrm>
        </p:spPr>
        <p:txBody>
          <a:bodyPr>
            <a:normAutofit fontScale="92500" lnSpcReduction="20000"/>
          </a:bodyPr>
          <a:lstStyle/>
          <a:p>
            <a:r>
              <a:rPr lang="en-US" dirty="0">
                <a:latin typeface="Rockwell"/>
                <a:cs typeface="Rockwell"/>
              </a:rPr>
              <a:t>Constitution Solution</a:t>
            </a:r>
          </a:p>
        </p:txBody>
      </p:sp>
      <p:sp>
        <p:nvSpPr>
          <p:cNvPr id="8" name="Content Placeholder 7"/>
          <p:cNvSpPr>
            <a:spLocks noGrp="1"/>
          </p:cNvSpPr>
          <p:nvPr>
            <p:ph sz="quarter" idx="4"/>
          </p:nvPr>
        </p:nvSpPr>
        <p:spPr>
          <a:xfrm>
            <a:off x="4267200" y="1580870"/>
            <a:ext cx="4876800" cy="5277130"/>
          </a:xfrm>
        </p:spPr>
        <p:txBody>
          <a:bodyPr>
            <a:normAutofit fontScale="92500"/>
          </a:bodyPr>
          <a:lstStyle/>
          <a:p>
            <a:r>
              <a:rPr lang="en-US" dirty="0">
                <a:latin typeface="Rockwell"/>
                <a:cs typeface="Rockwell"/>
              </a:rPr>
              <a:t>Lay and collect taxes</a:t>
            </a:r>
          </a:p>
          <a:p>
            <a:r>
              <a:rPr lang="en-US" dirty="0">
                <a:latin typeface="Rockwell"/>
                <a:cs typeface="Rockwell"/>
              </a:rPr>
              <a:t>Interstate and foreign commerce clause</a:t>
            </a:r>
          </a:p>
          <a:p>
            <a:pPr lvl="1"/>
            <a:r>
              <a:rPr lang="en-US" dirty="0">
                <a:latin typeface="Rockwell"/>
                <a:cs typeface="Rockwell"/>
              </a:rPr>
              <a:t>No export taxes</a:t>
            </a:r>
          </a:p>
          <a:p>
            <a:r>
              <a:rPr lang="en-US" dirty="0">
                <a:latin typeface="Rockwell"/>
                <a:cs typeface="Rockwell"/>
              </a:rPr>
              <a:t>President</a:t>
            </a:r>
          </a:p>
          <a:p>
            <a:pPr lvl="1"/>
            <a:r>
              <a:rPr lang="en-US" dirty="0">
                <a:latin typeface="Rockwell"/>
                <a:cs typeface="Rockwell"/>
              </a:rPr>
              <a:t>Electoral College</a:t>
            </a:r>
          </a:p>
          <a:p>
            <a:pPr lvl="1"/>
            <a:r>
              <a:rPr lang="en-US" dirty="0">
                <a:latin typeface="Rockwell"/>
                <a:cs typeface="Rockwell"/>
              </a:rPr>
              <a:t>4 year terms</a:t>
            </a:r>
          </a:p>
          <a:p>
            <a:r>
              <a:rPr lang="en-US" dirty="0">
                <a:latin typeface="Rockwell"/>
                <a:cs typeface="Rockwell"/>
              </a:rPr>
              <a:t>U.S. Supreme Court</a:t>
            </a:r>
          </a:p>
          <a:p>
            <a:r>
              <a:rPr lang="en-US" dirty="0">
                <a:latin typeface="Rockwell"/>
                <a:cs typeface="Rockwell"/>
              </a:rPr>
              <a:t>Article V – Amendments</a:t>
            </a:r>
          </a:p>
          <a:p>
            <a:pPr lvl="1"/>
            <a:r>
              <a:rPr lang="en-US" dirty="0">
                <a:latin typeface="Rockwell"/>
                <a:cs typeface="Rockwell"/>
              </a:rPr>
              <a:t>2/3 of both houses of Congress</a:t>
            </a:r>
          </a:p>
          <a:p>
            <a:pPr lvl="1"/>
            <a:r>
              <a:rPr lang="en-US" dirty="0">
                <a:latin typeface="Rockwell"/>
                <a:cs typeface="Rockwell"/>
              </a:rPr>
              <a:t>¾ of state legislatures</a:t>
            </a:r>
          </a:p>
          <a:p>
            <a:r>
              <a:rPr lang="en-US" dirty="0">
                <a:latin typeface="Rockwell"/>
                <a:cs typeface="Rockwell"/>
              </a:rPr>
              <a:t>Presentment Clause</a:t>
            </a:r>
          </a:p>
          <a:p>
            <a:pPr lvl="1"/>
            <a:r>
              <a:rPr lang="en-US" dirty="0">
                <a:latin typeface="Rockwell"/>
                <a:cs typeface="Rockwell"/>
              </a:rPr>
              <a:t>Simple majority by both houses</a:t>
            </a:r>
          </a:p>
          <a:p>
            <a:pPr lvl="1"/>
            <a:r>
              <a:rPr lang="en-US" dirty="0">
                <a:latin typeface="Rockwell"/>
                <a:cs typeface="Rockwell"/>
              </a:rPr>
              <a:t>President</a:t>
            </a:r>
            <a:r>
              <a:rPr lang="ja-JP" altLang="en-US" dirty="0">
                <a:latin typeface="Rockwell"/>
                <a:cs typeface="Rockwell"/>
              </a:rPr>
              <a:t>’</a:t>
            </a:r>
            <a:r>
              <a:rPr lang="en-US" dirty="0">
                <a:latin typeface="Rockwell"/>
                <a:cs typeface="Rockwell"/>
              </a:rPr>
              <a:t>s signature</a:t>
            </a:r>
          </a:p>
        </p:txBody>
      </p:sp>
    </p:spTree>
    <p:extLst>
      <p:ext uri="{BB962C8B-B14F-4D97-AF65-F5344CB8AC3E}">
        <p14:creationId xmlns:p14="http://schemas.microsoft.com/office/powerpoint/2010/main" val="233626485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F9DC5F-D973-3343-B101-8BEEBD14B07A}"/>
              </a:ext>
            </a:extLst>
          </p:cNvPr>
          <p:cNvSpPr>
            <a:spLocks noGrp="1"/>
          </p:cNvSpPr>
          <p:nvPr>
            <p:ph type="title"/>
          </p:nvPr>
        </p:nvSpPr>
        <p:spPr>
          <a:xfrm>
            <a:off x="0" y="0"/>
            <a:ext cx="9144000" cy="838200"/>
          </a:xfrm>
        </p:spPr>
        <p:txBody>
          <a:bodyPr>
            <a:normAutofit fontScale="90000"/>
          </a:bodyPr>
          <a:lstStyle/>
          <a:p>
            <a:r>
              <a:rPr lang="en-US" sz="2800">
                <a:latin typeface="Rockwell"/>
                <a:cs typeface="Rockwell"/>
              </a:rPr>
              <a:t>Historiography</a:t>
            </a:r>
            <a:br>
              <a:rPr lang="en-US" sz="2800">
                <a:latin typeface="Rockwell"/>
                <a:cs typeface="Rockwell"/>
              </a:rPr>
            </a:br>
            <a:r>
              <a:rPr lang="ja-JP" altLang="en-US" sz="2800" i="1">
                <a:latin typeface="Rockwell"/>
                <a:cs typeface="Rockwell"/>
              </a:rPr>
              <a:t>“</a:t>
            </a:r>
            <a:r>
              <a:rPr lang="en-US" sz="2800" i="1">
                <a:latin typeface="Rockwell"/>
                <a:cs typeface="Rockwell"/>
              </a:rPr>
              <a:t>The Constitution: Conflict or Consensus?</a:t>
            </a:r>
            <a:r>
              <a:rPr lang="ja-JP" altLang="en-US" sz="2800" i="1">
                <a:latin typeface="Rockwell"/>
                <a:cs typeface="Rockwell"/>
              </a:rPr>
              <a:t>”</a:t>
            </a:r>
            <a:endParaRPr lang="en-US" sz="2800" i="1">
              <a:latin typeface="Rockwell"/>
              <a:cs typeface="Rockwell"/>
            </a:endParaRPr>
          </a:p>
        </p:txBody>
      </p:sp>
      <p:sp>
        <p:nvSpPr>
          <p:cNvPr id="3" name="Text Placeholder 2">
            <a:extLst>
              <a:ext uri="{FF2B5EF4-FFF2-40B4-BE49-F238E27FC236}">
                <a16:creationId xmlns="" xmlns:a16="http://schemas.microsoft.com/office/drawing/2014/main" id="{C80D9F63-D8BF-D746-9890-CB8907734A7C}"/>
              </a:ext>
            </a:extLst>
          </p:cNvPr>
          <p:cNvSpPr>
            <a:spLocks noGrp="1"/>
          </p:cNvSpPr>
          <p:nvPr>
            <p:ph type="body" idx="1"/>
          </p:nvPr>
        </p:nvSpPr>
        <p:spPr>
          <a:xfrm>
            <a:off x="0" y="914400"/>
            <a:ext cx="4497388" cy="990600"/>
          </a:xfrm>
        </p:spPr>
        <p:txBody>
          <a:bodyPr>
            <a:normAutofit lnSpcReduction="10000"/>
          </a:bodyPr>
          <a:lstStyle/>
          <a:p>
            <a:r>
              <a:rPr lang="en-US" sz="2000">
                <a:latin typeface="Rockwell"/>
                <a:cs typeface="Rockwell"/>
              </a:rPr>
              <a:t>Gordon S. Wood – </a:t>
            </a:r>
            <a:r>
              <a:rPr lang="en-US" sz="2000" i="1">
                <a:latin typeface="Rockwell"/>
                <a:cs typeface="Rockwell"/>
              </a:rPr>
              <a:t>The Creation of the American Republic, 1776-1787</a:t>
            </a:r>
            <a:r>
              <a:rPr lang="en-US" sz="2000">
                <a:latin typeface="Rockwell"/>
                <a:cs typeface="Rockwell"/>
              </a:rPr>
              <a:t> (1969)</a:t>
            </a:r>
          </a:p>
        </p:txBody>
      </p:sp>
      <p:sp>
        <p:nvSpPr>
          <p:cNvPr id="4" name="Content Placeholder 3">
            <a:extLst>
              <a:ext uri="{FF2B5EF4-FFF2-40B4-BE49-F238E27FC236}">
                <a16:creationId xmlns="" xmlns:a16="http://schemas.microsoft.com/office/drawing/2014/main" id="{0CF1E2E1-2BB0-0048-88CA-598888C291B4}"/>
              </a:ext>
            </a:extLst>
          </p:cNvPr>
          <p:cNvSpPr>
            <a:spLocks noGrp="1"/>
          </p:cNvSpPr>
          <p:nvPr>
            <p:ph sz="half" idx="2"/>
          </p:nvPr>
        </p:nvSpPr>
        <p:spPr>
          <a:xfrm>
            <a:off x="0" y="1981200"/>
            <a:ext cx="4497388" cy="4144963"/>
          </a:xfrm>
        </p:spPr>
        <p:txBody>
          <a:bodyPr>
            <a:normAutofit lnSpcReduction="10000"/>
          </a:bodyPr>
          <a:lstStyle/>
          <a:p>
            <a:r>
              <a:rPr lang="en-US" sz="1600" dirty="0">
                <a:latin typeface="Rockwell"/>
                <a:cs typeface="Rockwell"/>
              </a:rPr>
              <a:t>Despite all the examples of popular vice in the [1780s], the Federalist confidence in the people remained strong. The Federalists had by no means lost faith in the people, at least in the people</a:t>
            </a:r>
            <a:r>
              <a:rPr lang="ja-JP" altLang="en-US" sz="1600" dirty="0">
                <a:latin typeface="Rockwell"/>
                <a:cs typeface="Rockwell"/>
              </a:rPr>
              <a:t>’</a:t>
            </a:r>
            <a:r>
              <a:rPr lang="en-US" sz="1600" dirty="0">
                <a:latin typeface="Rockwell"/>
                <a:cs typeface="Rockwell"/>
              </a:rPr>
              <a:t>s ability to discern their true leaders. In fact many of the social elite who comprised the Federalist leadership were confident of popular election if the constituency could be made broad enough</a:t>
            </a:r>
            <a:r>
              <a:rPr lang="is-IS" sz="1600" dirty="0">
                <a:latin typeface="Rockwell"/>
                <a:cs typeface="Rockwell"/>
              </a:rPr>
              <a:t>…Despite prodding by so-called designing and unprincipled men, the bulk of the people remained deferential to the established social leadership... Even if they had wanted to, the Federalists could not turn their backs on republicanism.</a:t>
            </a:r>
            <a:endParaRPr lang="en-US" sz="1600" dirty="0">
              <a:latin typeface="Rockwell"/>
              <a:cs typeface="Rockwell"/>
            </a:endParaRPr>
          </a:p>
        </p:txBody>
      </p:sp>
      <p:sp>
        <p:nvSpPr>
          <p:cNvPr id="5" name="Text Placeholder 4">
            <a:extLst>
              <a:ext uri="{FF2B5EF4-FFF2-40B4-BE49-F238E27FC236}">
                <a16:creationId xmlns="" xmlns:a16="http://schemas.microsoft.com/office/drawing/2014/main" id="{544CCA01-CC67-D740-9078-4D833C8036EF}"/>
              </a:ext>
            </a:extLst>
          </p:cNvPr>
          <p:cNvSpPr>
            <a:spLocks noGrp="1"/>
          </p:cNvSpPr>
          <p:nvPr>
            <p:ph type="body" sz="quarter" idx="3"/>
          </p:nvPr>
        </p:nvSpPr>
        <p:spPr>
          <a:xfrm>
            <a:off x="4645025" y="914400"/>
            <a:ext cx="4498975" cy="990600"/>
          </a:xfrm>
        </p:spPr>
        <p:txBody>
          <a:bodyPr>
            <a:normAutofit lnSpcReduction="10000"/>
          </a:bodyPr>
          <a:lstStyle/>
          <a:p>
            <a:r>
              <a:rPr lang="en-US" sz="2000">
                <a:latin typeface="Rockwell"/>
                <a:cs typeface="Rockwell"/>
              </a:rPr>
              <a:t>Woody Holton – </a:t>
            </a:r>
            <a:r>
              <a:rPr lang="en-US" sz="2000" i="1">
                <a:latin typeface="Rockwell"/>
                <a:cs typeface="Rockwell"/>
              </a:rPr>
              <a:t>Did Democracy Cause the Recession That Led to the Constitution? </a:t>
            </a:r>
            <a:r>
              <a:rPr lang="en-US" sz="2000">
                <a:latin typeface="Rockwell"/>
                <a:cs typeface="Rockwell"/>
              </a:rPr>
              <a:t>(2005)</a:t>
            </a:r>
          </a:p>
        </p:txBody>
      </p:sp>
      <p:sp>
        <p:nvSpPr>
          <p:cNvPr id="6" name="Content Placeholder 5">
            <a:extLst>
              <a:ext uri="{FF2B5EF4-FFF2-40B4-BE49-F238E27FC236}">
                <a16:creationId xmlns="" xmlns:a16="http://schemas.microsoft.com/office/drawing/2014/main" id="{74DEAC0F-1CFE-4444-9B13-83EF613C795E}"/>
              </a:ext>
            </a:extLst>
          </p:cNvPr>
          <p:cNvSpPr>
            <a:spLocks noGrp="1"/>
          </p:cNvSpPr>
          <p:nvPr>
            <p:ph sz="quarter" idx="4"/>
          </p:nvPr>
        </p:nvSpPr>
        <p:spPr>
          <a:xfrm>
            <a:off x="4645025" y="1981200"/>
            <a:ext cx="4498975" cy="4876800"/>
          </a:xfrm>
        </p:spPr>
        <p:txBody>
          <a:bodyPr>
            <a:normAutofit fontScale="92500"/>
          </a:bodyPr>
          <a:lstStyle/>
          <a:p>
            <a:r>
              <a:rPr lang="en-US" sz="1600" dirty="0">
                <a:latin typeface="Rockwell"/>
                <a:cs typeface="Rockwell"/>
              </a:rPr>
              <a:t>The competing economic struggles advanced in the 1780s were rooted in conflicting assessments of popular virtue. Madison and other prominent Federalists believed the 1780s offered farmers a grim lesson about the limits of their own capacity for self-rule. According to this viewpoint, the authors of the Revolution-era state constitutions had placed too much faith in ordinary Americans</a:t>
            </a:r>
            <a:r>
              <a:rPr lang="ja-JP" altLang="en-US" sz="1600" dirty="0">
                <a:latin typeface="Rockwell"/>
                <a:cs typeface="Rockwell"/>
              </a:rPr>
              <a:t>’</a:t>
            </a:r>
            <a:r>
              <a:rPr lang="en-US" sz="1600" dirty="0">
                <a:latin typeface="Rockwell"/>
                <a:cs typeface="Rockwell"/>
              </a:rPr>
              <a:t> ability and willingness to act wisely and justly</a:t>
            </a:r>
            <a:r>
              <a:rPr lang="is-IS" sz="1600" dirty="0">
                <a:latin typeface="Rockwell"/>
                <a:cs typeface="Rockwell"/>
              </a:rPr>
              <a:t>… Although [many Americans] agreed that the state legislatures had mismanaged the economy, they traced this failure to elite, not popular, misrule. Consequently, they disputed the Federalists’ assertion that the only way out of the economic bind was to the embrace the restraints on popular influence embodied in the Constitution.</a:t>
            </a:r>
            <a:endParaRPr lang="en-US" sz="1600" dirty="0">
              <a:latin typeface="Rockwell"/>
              <a:cs typeface="Rockwell"/>
            </a:endParaRPr>
          </a:p>
        </p:txBody>
      </p:sp>
    </p:spTree>
    <p:extLst>
      <p:ext uri="{BB962C8B-B14F-4D97-AF65-F5344CB8AC3E}">
        <p14:creationId xmlns:p14="http://schemas.microsoft.com/office/powerpoint/2010/main" val="34735000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lvl="0"/>
            <a:r>
              <a:rPr lang="en-US" dirty="0"/>
              <a:t>The Need for New Government</a:t>
            </a:r>
          </a:p>
          <a:p>
            <a:pPr lvl="0"/>
            <a:r>
              <a:rPr lang="en-US" dirty="0"/>
              <a:t>Principles of a Republic</a:t>
            </a:r>
          </a:p>
          <a:p>
            <a:pPr lvl="0"/>
            <a:r>
              <a:rPr lang="en-US" dirty="0"/>
              <a:t>Compromises in the Constitution</a:t>
            </a:r>
          </a:p>
          <a:p>
            <a:pPr lvl="0"/>
            <a:r>
              <a:rPr lang="en-US" dirty="0"/>
              <a:t>Structures of the New Government</a:t>
            </a:r>
          </a:p>
          <a:p>
            <a:pPr lvl="0"/>
            <a:r>
              <a:rPr lang="en-US" dirty="0"/>
              <a:t>Ratification and Warring Factions-Federalists and Anti-Federalists</a:t>
            </a:r>
          </a:p>
          <a:p>
            <a:pPr lvl="0"/>
            <a:r>
              <a:rPr lang="en-US" dirty="0"/>
              <a:t>The Bill of </a:t>
            </a:r>
            <a:r>
              <a:rPr lang="en-US" dirty="0" smtClean="0"/>
              <a:t>Rights</a:t>
            </a:r>
            <a:endParaRPr lang="en-US" dirty="0"/>
          </a:p>
        </p:txBody>
      </p:sp>
    </p:spTree>
    <p:extLst>
      <p:ext uri="{BB962C8B-B14F-4D97-AF65-F5344CB8AC3E}">
        <p14:creationId xmlns:p14="http://schemas.microsoft.com/office/powerpoint/2010/main" val="6744480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0"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1"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2" name="Rectangle 6"/>
          <p:cNvSpPr>
            <a:spLocks noGrp="1" noChangeArrowheads="1"/>
          </p:cNvSpPr>
          <p:nvPr>
            <p:ph type="title"/>
          </p:nvPr>
        </p:nvSpPr>
        <p:spPr>
          <a:xfrm>
            <a:off x="457200" y="0"/>
            <a:ext cx="8229600" cy="10287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ctr" eaLnBrk="1" hangingPunct="1"/>
            <a:r>
              <a:rPr lang="en-US" dirty="0">
                <a:latin typeface="Rockwell"/>
                <a:cs typeface="Rockwell"/>
              </a:rPr>
              <a:t>Constitutional Reform </a:t>
            </a:r>
          </a:p>
        </p:txBody>
      </p:sp>
      <p:sp>
        <p:nvSpPr>
          <p:cNvPr id="193543" name="Rectangle 7"/>
          <p:cNvSpPr>
            <a:spLocks noGrp="1" noChangeArrowheads="1"/>
          </p:cNvSpPr>
          <p:nvPr>
            <p:ph type="body" idx="1"/>
          </p:nvPr>
        </p:nvSpPr>
        <p:spPr>
          <a:xfrm>
            <a:off x="0" y="914400"/>
            <a:ext cx="9144000" cy="5943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eaLnBrk="1" hangingPunct="1">
              <a:lnSpc>
                <a:spcPct val="90000"/>
              </a:lnSpc>
            </a:pPr>
            <a:r>
              <a:rPr lang="en-US" sz="3600" dirty="0">
                <a:latin typeface="Rockwell"/>
                <a:cs typeface="Rockwell"/>
              </a:rPr>
              <a:t>American political ideology changed from the beginning of the American Revolution to the late Confederation period: </a:t>
            </a:r>
          </a:p>
          <a:p>
            <a:pPr lvl="1" eaLnBrk="1" hangingPunct="1">
              <a:lnSpc>
                <a:spcPct val="90000"/>
              </a:lnSpc>
            </a:pPr>
            <a:r>
              <a:rPr lang="en-US" sz="3200" dirty="0">
                <a:latin typeface="Rockwell"/>
                <a:cs typeface="Rockwell"/>
              </a:rPr>
              <a:t>In the 1770s, American political leaders saw </a:t>
            </a:r>
            <a:r>
              <a:rPr lang="en-US" sz="3200" u="sng" dirty="0">
                <a:effectLst>
                  <a:outerShdw blurRad="38100" dist="38100" dir="2700000" algn="tl">
                    <a:srgbClr val="DDDDDD"/>
                  </a:outerShdw>
                </a:effectLst>
                <a:latin typeface="Rockwell"/>
                <a:cs typeface="Rockwell"/>
              </a:rPr>
              <a:t>tyranny</a:t>
            </a:r>
            <a:r>
              <a:rPr lang="en-US" sz="3200" dirty="0">
                <a:latin typeface="Rockwell"/>
                <a:cs typeface="Rockwell"/>
              </a:rPr>
              <a:t> as the greatest threat to the USA </a:t>
            </a:r>
          </a:p>
          <a:p>
            <a:pPr lvl="1" eaLnBrk="1" hangingPunct="1">
              <a:lnSpc>
                <a:spcPct val="90000"/>
              </a:lnSpc>
            </a:pPr>
            <a:r>
              <a:rPr lang="en-US" sz="3200" dirty="0">
                <a:latin typeface="Rockwell"/>
                <a:cs typeface="Rockwell"/>
              </a:rPr>
              <a:t>But…by the mid-1780s, they saw</a:t>
            </a:r>
            <a:r>
              <a:rPr lang="en-US" sz="3600" dirty="0">
                <a:latin typeface="Rockwell"/>
                <a:cs typeface="Rockwell"/>
              </a:rPr>
              <a:t> </a:t>
            </a:r>
            <a:r>
              <a:rPr lang="en-US" sz="3200" u="sng" dirty="0">
                <a:effectLst>
                  <a:outerShdw blurRad="38100" dist="38100" dir="2700000" algn="tl">
                    <a:srgbClr val="DDDDDD"/>
                  </a:outerShdw>
                </a:effectLst>
                <a:latin typeface="Rockwell"/>
                <a:cs typeface="Rockwell"/>
              </a:rPr>
              <a:t>ordinary</a:t>
            </a:r>
            <a:r>
              <a:rPr lang="en-US" sz="3600" u="sng" dirty="0">
                <a:effectLst>
                  <a:outerShdw blurRad="38100" dist="38100" dir="2700000" algn="tl">
                    <a:srgbClr val="DDDDDD"/>
                  </a:outerShdw>
                </a:effectLst>
                <a:latin typeface="Rockwell"/>
                <a:cs typeface="Rockwell"/>
              </a:rPr>
              <a:t> </a:t>
            </a:r>
            <a:r>
              <a:rPr lang="en-US" sz="3200" u="sng" dirty="0">
                <a:effectLst>
                  <a:outerShdw blurRad="38100" dist="38100" dir="2700000" algn="tl">
                    <a:srgbClr val="DDDDDD"/>
                  </a:outerShdw>
                </a:effectLst>
                <a:latin typeface="Rockwell"/>
                <a:cs typeface="Rockwell"/>
              </a:rPr>
              <a:t>citizens</a:t>
            </a:r>
            <a:r>
              <a:rPr lang="en-US" sz="3600" dirty="0">
                <a:latin typeface="Rockwell"/>
                <a:cs typeface="Rockwell"/>
              </a:rPr>
              <a:t> </a:t>
            </a:r>
            <a:r>
              <a:rPr lang="en-US" sz="3200" dirty="0">
                <a:latin typeface="Rockwell"/>
                <a:cs typeface="Rockwell"/>
              </a:rPr>
              <a:t>who lacked virtue as the greatest threat</a:t>
            </a:r>
          </a:p>
        </p:txBody>
      </p:sp>
      <p:sp>
        <p:nvSpPr>
          <p:cNvPr id="193544" name="AutoShape 8"/>
          <p:cNvSpPr>
            <a:spLocks noChangeArrowheads="1"/>
          </p:cNvSpPr>
          <p:nvPr/>
        </p:nvSpPr>
        <p:spPr bwMode="auto">
          <a:xfrm>
            <a:off x="1066800" y="1028700"/>
            <a:ext cx="7848600" cy="1028700"/>
          </a:xfrm>
          <a:prstGeom prst="wedgeRectCallout">
            <a:avLst>
              <a:gd name="adj1" fmla="val 4569"/>
              <a:gd name="adj2" fmla="val 227005"/>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spcBef>
                <a:spcPct val="10000"/>
              </a:spcBef>
              <a:buFont typeface="Wingdings" charset="0"/>
              <a:buNone/>
            </a:pPr>
            <a:r>
              <a:rPr lang="en-US" sz="2800" dirty="0">
                <a:solidFill>
                  <a:schemeClr val="bg1"/>
                </a:solidFill>
                <a:latin typeface="Rockwell"/>
                <a:cs typeface="Rockwell"/>
              </a:rPr>
              <a:t>Thus, states created weak state governors &amp; a weak Articles of Confederation</a:t>
            </a:r>
          </a:p>
        </p:txBody>
      </p:sp>
      <p:sp>
        <p:nvSpPr>
          <p:cNvPr id="193545" name="AutoShape 9"/>
          <p:cNvSpPr>
            <a:spLocks noChangeArrowheads="1"/>
          </p:cNvSpPr>
          <p:nvPr/>
        </p:nvSpPr>
        <p:spPr bwMode="auto">
          <a:xfrm>
            <a:off x="1676400" y="2209800"/>
            <a:ext cx="6934200" cy="990600"/>
          </a:xfrm>
          <a:prstGeom prst="wedgeRectCallout">
            <a:avLst>
              <a:gd name="adj1" fmla="val -6870"/>
              <a:gd name="adj2" fmla="val 297917"/>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spcBef>
                <a:spcPct val="10000"/>
              </a:spcBef>
              <a:buFont typeface="Wingdings" charset="0"/>
              <a:buNone/>
            </a:pPr>
            <a:r>
              <a:rPr lang="en-US" sz="2800">
                <a:solidFill>
                  <a:schemeClr val="bg1"/>
                </a:solidFill>
                <a:latin typeface="Rockwell"/>
                <a:cs typeface="Rockwell"/>
              </a:rPr>
              <a:t>The problem is an excess of </a:t>
            </a:r>
            <a:r>
              <a:rPr lang="en-US" sz="2800" i="1">
                <a:solidFill>
                  <a:schemeClr val="bg1"/>
                </a:solidFill>
                <a:latin typeface="Rockwell"/>
                <a:cs typeface="Rockwell"/>
              </a:rPr>
              <a:t>democracy</a:t>
            </a:r>
            <a:r>
              <a:rPr lang="en-US" sz="2800">
                <a:solidFill>
                  <a:schemeClr val="bg1"/>
                </a:solidFill>
                <a:latin typeface="Rockwell"/>
                <a:cs typeface="Rockwell"/>
              </a:rPr>
              <a:t> not an excess of tyranny</a:t>
            </a:r>
          </a:p>
        </p:txBody>
      </p:sp>
      <p:sp>
        <p:nvSpPr>
          <p:cNvPr id="193546" name="AutoShape 10"/>
          <p:cNvSpPr>
            <a:spLocks noChangeArrowheads="1"/>
          </p:cNvSpPr>
          <p:nvPr/>
        </p:nvSpPr>
        <p:spPr bwMode="auto">
          <a:xfrm>
            <a:off x="1600200" y="3352800"/>
            <a:ext cx="6934200" cy="990600"/>
          </a:xfrm>
          <a:prstGeom prst="wedgeRectCallout">
            <a:avLst>
              <a:gd name="adj1" fmla="val 685"/>
              <a:gd name="adj2" fmla="val 174838"/>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spcBef>
                <a:spcPct val="10000"/>
              </a:spcBef>
              <a:buFont typeface="Wingdings" charset="0"/>
              <a:buNone/>
            </a:pPr>
            <a:r>
              <a:rPr lang="en-US" sz="2800">
                <a:solidFill>
                  <a:schemeClr val="bg1"/>
                </a:solidFill>
                <a:latin typeface="Rockwell"/>
                <a:cs typeface="Rockwell"/>
              </a:rPr>
              <a:t>Shays</a:t>
            </a:r>
            <a:r>
              <a:rPr lang="ja-JP" altLang="en-US" sz="2800">
                <a:solidFill>
                  <a:schemeClr val="bg1"/>
                </a:solidFill>
                <a:latin typeface="Rockwell"/>
                <a:cs typeface="Rockwell"/>
              </a:rPr>
              <a:t>’</a:t>
            </a:r>
            <a:r>
              <a:rPr lang="en-US" sz="2800">
                <a:solidFill>
                  <a:schemeClr val="bg1"/>
                </a:solidFill>
                <a:latin typeface="Rockwell"/>
                <a:cs typeface="Rockwell"/>
              </a:rPr>
              <a:t> Rebellion will help prove this point to the Founding Fathers</a:t>
            </a:r>
          </a:p>
        </p:txBody>
      </p:sp>
    </p:spTree>
    <p:extLst>
      <p:ext uri="{BB962C8B-B14F-4D97-AF65-F5344CB8AC3E}">
        <p14:creationId xmlns:p14="http://schemas.microsoft.com/office/powerpoint/2010/main" val="236779842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3544"/>
                                        </p:tgtEl>
                                        <p:attrNameLst>
                                          <p:attrName>style.visibility</p:attrName>
                                        </p:attrNameLst>
                                      </p:cBhvr>
                                      <p:to>
                                        <p:strVal val="visible"/>
                                      </p:to>
                                    </p:set>
                                    <p:anim calcmode="lin" valueType="num">
                                      <p:cBhvr>
                                        <p:cTn id="7" dur="500" fill="hold"/>
                                        <p:tgtEl>
                                          <p:spTgt spid="193544"/>
                                        </p:tgtEl>
                                        <p:attrNameLst>
                                          <p:attrName>ppt_w</p:attrName>
                                        </p:attrNameLst>
                                      </p:cBhvr>
                                      <p:tavLst>
                                        <p:tav tm="0">
                                          <p:val>
                                            <p:fltVal val="0"/>
                                          </p:val>
                                        </p:tav>
                                        <p:tav tm="100000">
                                          <p:val>
                                            <p:strVal val="#ppt_w"/>
                                          </p:val>
                                        </p:tav>
                                      </p:tavLst>
                                    </p:anim>
                                    <p:anim calcmode="lin" valueType="num">
                                      <p:cBhvr>
                                        <p:cTn id="8" dur="500" fill="hold"/>
                                        <p:tgtEl>
                                          <p:spTgt spid="193544"/>
                                        </p:tgtEl>
                                        <p:attrNameLst>
                                          <p:attrName>ppt_h</p:attrName>
                                        </p:attrNameLst>
                                      </p:cBhvr>
                                      <p:tavLst>
                                        <p:tav tm="0">
                                          <p:val>
                                            <p:fltVal val="0"/>
                                          </p:val>
                                        </p:tav>
                                        <p:tav tm="100000">
                                          <p:val>
                                            <p:strVal val="#ppt_h"/>
                                          </p:val>
                                        </p:tav>
                                      </p:tavLst>
                                    </p:anim>
                                    <p:animEffect transition="in" filter="fade">
                                      <p:cBhvr>
                                        <p:cTn id="9" dur="500"/>
                                        <p:tgtEl>
                                          <p:spTgt spid="19354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93544"/>
                                        </p:tgtEl>
                                        <p:attrNameLst>
                                          <p:attrName>ppt_w</p:attrName>
                                        </p:attrNameLst>
                                      </p:cBhvr>
                                      <p:tavLst>
                                        <p:tav tm="0">
                                          <p:val>
                                            <p:strVal val="ppt_w"/>
                                          </p:val>
                                        </p:tav>
                                        <p:tav tm="100000">
                                          <p:val>
                                            <p:fltVal val="0"/>
                                          </p:val>
                                        </p:tav>
                                      </p:tavLst>
                                    </p:anim>
                                    <p:anim calcmode="lin" valueType="num">
                                      <p:cBhvr>
                                        <p:cTn id="14" dur="500"/>
                                        <p:tgtEl>
                                          <p:spTgt spid="193544"/>
                                        </p:tgtEl>
                                        <p:attrNameLst>
                                          <p:attrName>ppt_h</p:attrName>
                                        </p:attrNameLst>
                                      </p:cBhvr>
                                      <p:tavLst>
                                        <p:tav tm="0">
                                          <p:val>
                                            <p:strVal val="ppt_h"/>
                                          </p:val>
                                        </p:tav>
                                        <p:tav tm="100000">
                                          <p:val>
                                            <p:fltVal val="0"/>
                                          </p:val>
                                        </p:tav>
                                      </p:tavLst>
                                    </p:anim>
                                    <p:animEffect transition="out" filter="fade">
                                      <p:cBhvr>
                                        <p:cTn id="15" dur="500"/>
                                        <p:tgtEl>
                                          <p:spTgt spid="193544"/>
                                        </p:tgtEl>
                                      </p:cBhvr>
                                    </p:animEffect>
                                    <p:set>
                                      <p:cBhvr>
                                        <p:cTn id="16" dur="1" fill="hold">
                                          <p:stCondLst>
                                            <p:cond delay="499"/>
                                          </p:stCondLst>
                                        </p:cTn>
                                        <p:tgtEl>
                                          <p:spTgt spid="193544"/>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193545"/>
                                        </p:tgtEl>
                                        <p:attrNameLst>
                                          <p:attrName>style.visibility</p:attrName>
                                        </p:attrNameLst>
                                      </p:cBhvr>
                                      <p:to>
                                        <p:strVal val="visible"/>
                                      </p:to>
                                    </p:set>
                                    <p:anim calcmode="lin" valueType="num">
                                      <p:cBhvr>
                                        <p:cTn id="19" dur="500" fill="hold"/>
                                        <p:tgtEl>
                                          <p:spTgt spid="193545"/>
                                        </p:tgtEl>
                                        <p:attrNameLst>
                                          <p:attrName>ppt_w</p:attrName>
                                        </p:attrNameLst>
                                      </p:cBhvr>
                                      <p:tavLst>
                                        <p:tav tm="0">
                                          <p:val>
                                            <p:fltVal val="0"/>
                                          </p:val>
                                        </p:tav>
                                        <p:tav tm="100000">
                                          <p:val>
                                            <p:strVal val="#ppt_w"/>
                                          </p:val>
                                        </p:tav>
                                      </p:tavLst>
                                    </p:anim>
                                    <p:anim calcmode="lin" valueType="num">
                                      <p:cBhvr>
                                        <p:cTn id="20" dur="500" fill="hold"/>
                                        <p:tgtEl>
                                          <p:spTgt spid="193545"/>
                                        </p:tgtEl>
                                        <p:attrNameLst>
                                          <p:attrName>ppt_h</p:attrName>
                                        </p:attrNameLst>
                                      </p:cBhvr>
                                      <p:tavLst>
                                        <p:tav tm="0">
                                          <p:val>
                                            <p:fltVal val="0"/>
                                          </p:val>
                                        </p:tav>
                                        <p:tav tm="100000">
                                          <p:val>
                                            <p:strVal val="#ppt_h"/>
                                          </p:val>
                                        </p:tav>
                                      </p:tavLst>
                                    </p:anim>
                                    <p:animEffect transition="in" filter="fade">
                                      <p:cBhvr>
                                        <p:cTn id="21" dur="500"/>
                                        <p:tgtEl>
                                          <p:spTgt spid="193545"/>
                                        </p:tgtEl>
                                      </p:cBhvr>
                                    </p:animEffect>
                                  </p:childTnLst>
                                </p:cTn>
                              </p:par>
                            </p:childTnLst>
                          </p:cTn>
                        </p:par>
                        <p:par>
                          <p:cTn id="22" fill="hold" nodeType="afterGroup">
                            <p:stCondLst>
                              <p:cond delay="500"/>
                            </p:stCondLst>
                            <p:childTnLst>
                              <p:par>
                                <p:cTn id="23" presetID="53" presetClass="entr" presetSubtype="0" fill="hold" grpId="0" nodeType="afterEffect">
                                  <p:stCondLst>
                                    <p:cond delay="0"/>
                                  </p:stCondLst>
                                  <p:childTnLst>
                                    <p:set>
                                      <p:cBhvr>
                                        <p:cTn id="24" dur="1" fill="hold">
                                          <p:stCondLst>
                                            <p:cond delay="0"/>
                                          </p:stCondLst>
                                        </p:cTn>
                                        <p:tgtEl>
                                          <p:spTgt spid="193546"/>
                                        </p:tgtEl>
                                        <p:attrNameLst>
                                          <p:attrName>style.visibility</p:attrName>
                                        </p:attrNameLst>
                                      </p:cBhvr>
                                      <p:to>
                                        <p:strVal val="visible"/>
                                      </p:to>
                                    </p:set>
                                    <p:anim calcmode="lin" valueType="num">
                                      <p:cBhvr>
                                        <p:cTn id="25" dur="500" fill="hold"/>
                                        <p:tgtEl>
                                          <p:spTgt spid="193546"/>
                                        </p:tgtEl>
                                        <p:attrNameLst>
                                          <p:attrName>ppt_w</p:attrName>
                                        </p:attrNameLst>
                                      </p:cBhvr>
                                      <p:tavLst>
                                        <p:tav tm="0">
                                          <p:val>
                                            <p:fltVal val="0"/>
                                          </p:val>
                                        </p:tav>
                                        <p:tav tm="100000">
                                          <p:val>
                                            <p:strVal val="#ppt_w"/>
                                          </p:val>
                                        </p:tav>
                                      </p:tavLst>
                                    </p:anim>
                                    <p:anim calcmode="lin" valueType="num">
                                      <p:cBhvr>
                                        <p:cTn id="26" dur="500" fill="hold"/>
                                        <p:tgtEl>
                                          <p:spTgt spid="193546"/>
                                        </p:tgtEl>
                                        <p:attrNameLst>
                                          <p:attrName>ppt_h</p:attrName>
                                        </p:attrNameLst>
                                      </p:cBhvr>
                                      <p:tavLst>
                                        <p:tav tm="0">
                                          <p:val>
                                            <p:fltVal val="0"/>
                                          </p:val>
                                        </p:tav>
                                        <p:tav tm="100000">
                                          <p:val>
                                            <p:strVal val="#ppt_h"/>
                                          </p:val>
                                        </p:tav>
                                      </p:tavLst>
                                    </p:anim>
                                    <p:animEffect transition="in" filter="fade">
                                      <p:cBhvr>
                                        <p:cTn id="27" dur="500"/>
                                        <p:tgtEl>
                                          <p:spTgt spid="193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4" grpId="0" animBg="1"/>
      <p:bldP spid="193544" grpId="1" animBg="1"/>
      <p:bldP spid="193545" grpId="0" animBg="1"/>
      <p:bldP spid="19354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4"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5"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6" name="Rectangle 6"/>
          <p:cNvSpPr>
            <a:spLocks noGrp="1" noChangeArrowheads="1"/>
          </p:cNvSpPr>
          <p:nvPr>
            <p:ph type="title"/>
          </p:nvPr>
        </p:nvSpPr>
        <p:spPr>
          <a:xfrm>
            <a:off x="168274" y="0"/>
            <a:ext cx="8747125" cy="838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ctr" eaLnBrk="1" hangingPunct="1"/>
            <a:r>
              <a:rPr lang="en-US" dirty="0">
                <a:latin typeface="Rockwell"/>
                <a:cs typeface="Rockwell"/>
              </a:rPr>
              <a:t>Constitutional Reform  </a:t>
            </a:r>
          </a:p>
        </p:txBody>
      </p:sp>
      <p:sp>
        <p:nvSpPr>
          <p:cNvPr id="197639" name="Rectangle 7"/>
          <p:cNvSpPr>
            <a:spLocks noGrp="1" noChangeArrowheads="1"/>
          </p:cNvSpPr>
          <p:nvPr>
            <p:ph type="body" idx="1"/>
          </p:nvPr>
        </p:nvSpPr>
        <p:spPr>
          <a:xfrm>
            <a:off x="0" y="1192132"/>
            <a:ext cx="9144000" cy="5665868"/>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eaLnBrk="1" hangingPunct="1">
              <a:lnSpc>
                <a:spcPct val="95000"/>
              </a:lnSpc>
            </a:pPr>
            <a:r>
              <a:rPr lang="en-US" sz="3600" dirty="0">
                <a:latin typeface="Rockwell"/>
                <a:cs typeface="Rockwell"/>
              </a:rPr>
              <a:t>By 1787, the fatal flaws of the Articles of </a:t>
            </a:r>
            <a:r>
              <a:rPr lang="en-US" sz="3600" dirty="0" err="1">
                <a:latin typeface="Rockwell"/>
                <a:cs typeface="Rockwell"/>
              </a:rPr>
              <a:t>Confed</a:t>
            </a:r>
            <a:r>
              <a:rPr lang="en-US" sz="3600" dirty="0">
                <a:latin typeface="Rockwell"/>
                <a:cs typeface="Rockwell"/>
              </a:rPr>
              <a:t> were exposed:</a:t>
            </a:r>
          </a:p>
          <a:p>
            <a:pPr lvl="1" eaLnBrk="1" hangingPunct="1">
              <a:lnSpc>
                <a:spcPct val="95000"/>
              </a:lnSpc>
            </a:pPr>
            <a:r>
              <a:rPr lang="en-US" sz="3200" u="sng" dirty="0" smtClean="0">
                <a:latin typeface="Rockwell"/>
                <a:cs typeface="Rockwell"/>
              </a:rPr>
              <a:t>Shays’ </a:t>
            </a:r>
            <a:r>
              <a:rPr lang="en-US" sz="3200" u="sng" dirty="0">
                <a:latin typeface="Rockwell"/>
                <a:cs typeface="Rockwell"/>
              </a:rPr>
              <a:t>Rebellion</a:t>
            </a:r>
            <a:r>
              <a:rPr lang="en-US" sz="3200" dirty="0">
                <a:latin typeface="Rockwell"/>
                <a:cs typeface="Rockwell"/>
              </a:rPr>
              <a:t> broke out among desperate MA farmers who faced losing their farms or being sent to debtor</a:t>
            </a:r>
            <a:r>
              <a:rPr lang="ja-JP" altLang="en-US" sz="3200" dirty="0">
                <a:latin typeface="Rockwell"/>
                <a:cs typeface="Rockwell"/>
              </a:rPr>
              <a:t>’</a:t>
            </a:r>
            <a:r>
              <a:rPr lang="en-US" sz="3200" dirty="0">
                <a:latin typeface="Rockwell"/>
                <a:cs typeface="Rockwell"/>
              </a:rPr>
              <a:t>s prison</a:t>
            </a:r>
          </a:p>
          <a:p>
            <a:pPr lvl="1" eaLnBrk="1" hangingPunct="1">
              <a:lnSpc>
                <a:spcPct val="95000"/>
              </a:lnSpc>
            </a:pPr>
            <a:r>
              <a:rPr lang="en-US" sz="3200" dirty="0">
                <a:latin typeface="Rockwell"/>
                <a:cs typeface="Rockwell"/>
              </a:rPr>
              <a:t>Congress called for a meeting in Philadelphia to discuss revising the Articles &amp; strengthening the national </a:t>
            </a:r>
            <a:r>
              <a:rPr lang="en-US" sz="3200" dirty="0" smtClean="0">
                <a:latin typeface="Rockwell"/>
                <a:cs typeface="Rockwell"/>
              </a:rPr>
              <a:t>gov’t </a:t>
            </a:r>
            <a:endParaRPr lang="en-US" sz="3200" u="sng" dirty="0">
              <a:effectLst>
                <a:outerShdw blurRad="38100" dist="38100" dir="2700000" algn="tl">
                  <a:srgbClr val="DDDDDD"/>
                </a:outerShdw>
              </a:effectLst>
              <a:latin typeface="Rockwell"/>
              <a:cs typeface="Rockwell"/>
            </a:endParaRPr>
          </a:p>
        </p:txBody>
      </p:sp>
      <p:sp>
        <p:nvSpPr>
          <p:cNvPr id="5130" name="AutoShape 10" descr="the Shays Rebellio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31" name="AutoShape 11" descr="the Shays Rebellion"/>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32" name="AutoShape 12" descr="the Shays Rebellio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33" name="AutoShape 13" descr="the Shays Rebellion"/>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AutoShape 8"/>
          <p:cNvSpPr>
            <a:spLocks noChangeArrowheads="1"/>
          </p:cNvSpPr>
          <p:nvPr/>
        </p:nvSpPr>
        <p:spPr bwMode="auto">
          <a:xfrm>
            <a:off x="3886200" y="152400"/>
            <a:ext cx="5105400" cy="1447800"/>
          </a:xfrm>
          <a:prstGeom prst="wedgeRectCallout">
            <a:avLst>
              <a:gd name="adj1" fmla="val -45648"/>
              <a:gd name="adj2" fmla="val 91338"/>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spcBef>
                <a:spcPct val="10000"/>
              </a:spcBef>
              <a:buFont typeface="Wingdings" charset="0"/>
              <a:buNone/>
            </a:pPr>
            <a:r>
              <a:rPr lang="en-US" sz="2800">
                <a:solidFill>
                  <a:srgbClr val="000000"/>
                </a:solidFill>
                <a:latin typeface="Rockwell"/>
                <a:cs typeface="Rockwell"/>
              </a:rPr>
              <a:t>Merchants in MA hired their own mercenary militia to end the uprising</a:t>
            </a:r>
          </a:p>
        </p:txBody>
      </p:sp>
      <p:sp>
        <p:nvSpPr>
          <p:cNvPr id="17" name="AutoShape 9"/>
          <p:cNvSpPr>
            <a:spLocks noChangeArrowheads="1"/>
          </p:cNvSpPr>
          <p:nvPr/>
        </p:nvSpPr>
        <p:spPr bwMode="auto">
          <a:xfrm>
            <a:off x="152400" y="152400"/>
            <a:ext cx="3657600" cy="1447800"/>
          </a:xfrm>
          <a:prstGeom prst="wedgeRectCallout">
            <a:avLst>
              <a:gd name="adj1" fmla="val 53648"/>
              <a:gd name="adj2" fmla="val 87500"/>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buFont typeface="Wingdings" charset="0"/>
              <a:buNone/>
            </a:pPr>
            <a:r>
              <a:rPr lang="en-US" sz="2800" dirty="0">
                <a:solidFill>
                  <a:srgbClr val="000000"/>
                </a:solidFill>
                <a:latin typeface="Rockwell"/>
                <a:cs typeface="Rockwell"/>
              </a:rPr>
              <a:t>Congress did not have the tax funds to send an army</a:t>
            </a:r>
          </a:p>
        </p:txBody>
      </p:sp>
      <p:sp>
        <p:nvSpPr>
          <p:cNvPr id="18" name="AutoShape 14"/>
          <p:cNvSpPr>
            <a:spLocks noChangeArrowheads="1"/>
          </p:cNvSpPr>
          <p:nvPr/>
        </p:nvSpPr>
        <p:spPr bwMode="auto">
          <a:xfrm>
            <a:off x="1295400" y="5105400"/>
            <a:ext cx="6705600" cy="1447800"/>
          </a:xfrm>
          <a:prstGeom prst="wedgeRectCallout">
            <a:avLst>
              <a:gd name="adj1" fmla="val 35250"/>
              <a:gd name="adj2" fmla="val -269958"/>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buFont typeface="Wingdings" charset="0"/>
              <a:buNone/>
            </a:pPr>
            <a:r>
              <a:rPr lang="en-US" sz="2800">
                <a:solidFill>
                  <a:srgbClr val="000000"/>
                </a:solidFill>
                <a:latin typeface="Rockwell"/>
                <a:cs typeface="Rockwell"/>
              </a:rPr>
              <a:t>In Sept 1786, James Madison led the Annapolis Convention to discuss improving American trade</a:t>
            </a:r>
          </a:p>
        </p:txBody>
      </p:sp>
      <p:sp>
        <p:nvSpPr>
          <p:cNvPr id="19" name="AutoShape 15"/>
          <p:cNvSpPr>
            <a:spLocks noChangeArrowheads="1"/>
          </p:cNvSpPr>
          <p:nvPr/>
        </p:nvSpPr>
        <p:spPr bwMode="auto">
          <a:xfrm>
            <a:off x="609600" y="4724400"/>
            <a:ext cx="8305800" cy="1447800"/>
          </a:xfrm>
          <a:prstGeom prst="wedgeRectCallout">
            <a:avLst>
              <a:gd name="adj1" fmla="val -7111"/>
              <a:gd name="adj2" fmla="val -189144"/>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80000"/>
              </a:lnSpc>
              <a:buFont typeface="Wingdings" charset="0"/>
              <a:buNone/>
            </a:pPr>
            <a:r>
              <a:rPr lang="en-US" sz="2800">
                <a:solidFill>
                  <a:srgbClr val="000000"/>
                </a:solidFill>
                <a:latin typeface="Rockwell"/>
                <a:cs typeface="Rockwell"/>
              </a:rPr>
              <a:t>Shays</a:t>
            </a:r>
            <a:r>
              <a:rPr lang="ja-JP" altLang="en-US" sz="2800">
                <a:solidFill>
                  <a:srgbClr val="000000"/>
                </a:solidFill>
                <a:latin typeface="Rockwell"/>
                <a:cs typeface="Rockwell"/>
              </a:rPr>
              <a:t>’</a:t>
            </a:r>
            <a:r>
              <a:rPr lang="en-US" sz="2800">
                <a:solidFill>
                  <a:srgbClr val="000000"/>
                </a:solidFill>
                <a:latin typeface="Rockwell"/>
                <a:cs typeface="Rockwell"/>
              </a:rPr>
              <a:t> Rebellion gave nationalists like Washington, Madison, Hamilton the </a:t>
            </a:r>
            <a:r>
              <a:rPr lang="en-US" sz="2800" i="1">
                <a:solidFill>
                  <a:srgbClr val="000000"/>
                </a:solidFill>
                <a:effectLst>
                  <a:outerShdw blurRad="38100" dist="38100" dir="2700000" algn="tl">
                    <a:srgbClr val="FFFFFF"/>
                  </a:outerShdw>
                </a:effectLst>
                <a:latin typeface="Rockwell"/>
                <a:cs typeface="Rockwell"/>
              </a:rPr>
              <a:t>urgency</a:t>
            </a:r>
            <a:r>
              <a:rPr lang="en-US" sz="2800">
                <a:solidFill>
                  <a:srgbClr val="000000"/>
                </a:solidFill>
                <a:latin typeface="Rockwell"/>
                <a:cs typeface="Rockwell"/>
              </a:rPr>
              <a:t> to call for a stronger national gov</a:t>
            </a:r>
            <a:r>
              <a:rPr lang="ja-JP" altLang="en-US" sz="2800">
                <a:solidFill>
                  <a:srgbClr val="000000"/>
                </a:solidFill>
                <a:latin typeface="Rockwell"/>
                <a:cs typeface="Rockwell"/>
              </a:rPr>
              <a:t>’</a:t>
            </a:r>
            <a:r>
              <a:rPr lang="en-US" sz="2800">
                <a:solidFill>
                  <a:srgbClr val="000000"/>
                </a:solidFill>
                <a:latin typeface="Rockwell"/>
                <a:cs typeface="Rockwell"/>
              </a:rPr>
              <a:t>t </a:t>
            </a:r>
          </a:p>
        </p:txBody>
      </p:sp>
    </p:spTree>
    <p:extLst>
      <p:ext uri="{BB962C8B-B14F-4D97-AF65-F5344CB8AC3E}">
        <p14:creationId xmlns:p14="http://schemas.microsoft.com/office/powerpoint/2010/main" val="217439169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1" nodeType="clickEffect">
                                  <p:stCondLst>
                                    <p:cond delay="0"/>
                                  </p:stCondLst>
                                  <p:childTnLst>
                                    <p:anim calcmode="lin" valueType="num">
                                      <p:cBhvr>
                                        <p:cTn id="26" dur="500"/>
                                        <p:tgtEl>
                                          <p:spTgt spid="17"/>
                                        </p:tgtEl>
                                        <p:attrNameLst>
                                          <p:attrName>ppt_w</p:attrName>
                                        </p:attrNameLst>
                                      </p:cBhvr>
                                      <p:tavLst>
                                        <p:tav tm="0">
                                          <p:val>
                                            <p:strVal val="ppt_w"/>
                                          </p:val>
                                        </p:tav>
                                        <p:tav tm="100000">
                                          <p:val>
                                            <p:fltVal val="0"/>
                                          </p:val>
                                        </p:tav>
                                      </p:tavLst>
                                    </p:anim>
                                    <p:anim calcmode="lin" valueType="num">
                                      <p:cBhvr>
                                        <p:cTn id="27" dur="500"/>
                                        <p:tgtEl>
                                          <p:spTgt spid="17"/>
                                        </p:tgtEl>
                                        <p:attrNameLst>
                                          <p:attrName>ppt_h</p:attrName>
                                        </p:attrNameLst>
                                      </p:cBhvr>
                                      <p:tavLst>
                                        <p:tav tm="0">
                                          <p:val>
                                            <p:strVal val="ppt_h"/>
                                          </p:val>
                                        </p:tav>
                                        <p:tav tm="100000">
                                          <p:val>
                                            <p:fltVal val="0"/>
                                          </p:val>
                                        </p:tav>
                                      </p:tavLst>
                                    </p:anim>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par>
                                <p:cTn id="30" presetID="53" presetClass="exit" presetSubtype="32" fill="hold" grpId="1" nodeType="withEffect">
                                  <p:stCondLst>
                                    <p:cond delay="0"/>
                                  </p:stCondLst>
                                  <p:childTnLst>
                                    <p:anim calcmode="lin" valueType="num">
                                      <p:cBhvr>
                                        <p:cTn id="31" dur="500"/>
                                        <p:tgtEl>
                                          <p:spTgt spid="16"/>
                                        </p:tgtEl>
                                        <p:attrNameLst>
                                          <p:attrName>ppt_w</p:attrName>
                                        </p:attrNameLst>
                                      </p:cBhvr>
                                      <p:tavLst>
                                        <p:tav tm="0">
                                          <p:val>
                                            <p:strVal val="ppt_w"/>
                                          </p:val>
                                        </p:tav>
                                        <p:tav tm="100000">
                                          <p:val>
                                            <p:fltVal val="0"/>
                                          </p:val>
                                        </p:tav>
                                      </p:tavLst>
                                    </p:anim>
                                    <p:anim calcmode="lin" valueType="num">
                                      <p:cBhvr>
                                        <p:cTn id="32" dur="500"/>
                                        <p:tgtEl>
                                          <p:spTgt spid="16"/>
                                        </p:tgtEl>
                                        <p:attrNameLst>
                                          <p:attrName>ppt_h</p:attrName>
                                        </p:attrNameLst>
                                      </p:cBhvr>
                                      <p:tavLst>
                                        <p:tav tm="0">
                                          <p:val>
                                            <p:strVal val="ppt_h"/>
                                          </p:val>
                                        </p:tav>
                                        <p:tav tm="100000">
                                          <p:val>
                                            <p:fltVal val="0"/>
                                          </p:val>
                                        </p:tav>
                                      </p:tavLst>
                                    </p:anim>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53" presetClass="exit" presetSubtype="32" fill="hold" grpId="1" nodeType="withEffect">
                                  <p:stCondLst>
                                    <p:cond delay="0"/>
                                  </p:stCondLst>
                                  <p:childTnLst>
                                    <p:anim calcmode="lin" valueType="num">
                                      <p:cBhvr>
                                        <p:cTn id="36" dur="500"/>
                                        <p:tgtEl>
                                          <p:spTgt spid="19"/>
                                        </p:tgtEl>
                                        <p:attrNameLst>
                                          <p:attrName>ppt_w</p:attrName>
                                        </p:attrNameLst>
                                      </p:cBhvr>
                                      <p:tavLst>
                                        <p:tav tm="0">
                                          <p:val>
                                            <p:strVal val="ppt_w"/>
                                          </p:val>
                                        </p:tav>
                                        <p:tav tm="100000">
                                          <p:val>
                                            <p:fltVal val="0"/>
                                          </p:val>
                                        </p:tav>
                                      </p:tavLst>
                                    </p:anim>
                                    <p:anim calcmode="lin" valueType="num">
                                      <p:cBhvr>
                                        <p:cTn id="37" dur="500"/>
                                        <p:tgtEl>
                                          <p:spTgt spid="19"/>
                                        </p:tgtEl>
                                        <p:attrNameLst>
                                          <p:attrName>ppt_h</p:attrName>
                                        </p:attrNameLst>
                                      </p:cBhvr>
                                      <p:tavLst>
                                        <p:tav tm="0">
                                          <p:val>
                                            <p:strVal val="ppt_h"/>
                                          </p:val>
                                        </p:tav>
                                        <p:tav tm="100000">
                                          <p:val>
                                            <p:fltVal val="0"/>
                                          </p:val>
                                        </p:tav>
                                      </p:tavLst>
                                    </p:anim>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xit" presetSubtype="0" fill="hold" grpId="1" nodeType="clickEffect">
                                  <p:stCondLst>
                                    <p:cond delay="0"/>
                                  </p:stCondLst>
                                  <p:childTnLst>
                                    <p:anim calcmode="lin" valueType="num">
                                      <p:cBhvr>
                                        <p:cTn id="50" dur="500"/>
                                        <p:tgtEl>
                                          <p:spTgt spid="18"/>
                                        </p:tgtEl>
                                        <p:attrNameLst>
                                          <p:attrName>ppt_w</p:attrName>
                                        </p:attrNameLst>
                                      </p:cBhvr>
                                      <p:tavLst>
                                        <p:tav tm="0">
                                          <p:val>
                                            <p:strVal val="ppt_w"/>
                                          </p:val>
                                        </p:tav>
                                        <p:tav tm="100000">
                                          <p:val>
                                            <p:fltVal val="0"/>
                                          </p:val>
                                        </p:tav>
                                      </p:tavLst>
                                    </p:anim>
                                    <p:anim calcmode="lin" valueType="num">
                                      <p:cBhvr>
                                        <p:cTn id="51" dur="500"/>
                                        <p:tgtEl>
                                          <p:spTgt spid="18"/>
                                        </p:tgtEl>
                                        <p:attrNameLst>
                                          <p:attrName>ppt_h</p:attrName>
                                        </p:attrNameLst>
                                      </p:cBhvr>
                                      <p:tavLst>
                                        <p:tav tm="0">
                                          <p:val>
                                            <p:strVal val="ppt_h"/>
                                          </p:val>
                                        </p:tav>
                                        <p:tav tm="100000">
                                          <p:val>
                                            <p:fltVal val="0"/>
                                          </p:val>
                                        </p:tav>
                                      </p:tavLst>
                                    </p:anim>
                                    <p:animEffect transition="out" filter="fad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a:latin typeface="Times New Roman" charset="0"/>
            </a:endParaRPr>
          </a:p>
        </p:txBody>
      </p:sp>
      <p:sp>
        <p:nvSpPr>
          <p:cNvPr id="6147" name="Rectangle 3"/>
          <p:cNvSpPr>
            <a:spLocks noGrp="1" noChangeArrowheads="1"/>
          </p:cNvSpPr>
          <p:nvPr>
            <p:ph type="body" idx="1"/>
          </p:nvPr>
        </p:nvSpPr>
        <p:spPr>
          <a:xfrm>
            <a:off x="0" y="0"/>
            <a:ext cx="9144000" cy="6858000"/>
          </a:xfrm>
          <a:solidFill>
            <a:srgbClr val="FFFF99"/>
          </a:solidFill>
        </p:spPr>
        <p:txBody>
          <a:bodyPr/>
          <a:lstStyle/>
          <a:p>
            <a:pPr eaLnBrk="1" hangingPunct="1">
              <a:buFont typeface="Wingdings" charset="0"/>
              <a:buNone/>
            </a:pPr>
            <a:endParaRPr lang="en-US">
              <a:latin typeface="Arial" charset="0"/>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l="10970" t="22878" r="9377" b="34380"/>
          <a:stretch>
            <a:fillRect/>
          </a:stretch>
        </p:blipFill>
        <p:spPr bwMode="auto">
          <a:xfrm>
            <a:off x="0" y="1219200"/>
            <a:ext cx="9140825" cy="45005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9" name="Rectangle 5"/>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217096" name="Picture 8" descr="consl"/>
          <p:cNvPicPr>
            <a:picLocks noChangeAspect="1" noChangeArrowheads="1"/>
          </p:cNvPicPr>
          <p:nvPr/>
        </p:nvPicPr>
        <p:blipFill>
          <a:blip r:embed="rId3">
            <a:extLst>
              <a:ext uri="{28A0092B-C50C-407E-A947-70E740481C1C}">
                <a14:useLocalDpi xmlns:a14="http://schemas.microsoft.com/office/drawing/2010/main" val="0"/>
              </a:ext>
            </a:extLst>
          </a:blip>
          <a:srcRect t="9761" b="37550"/>
          <a:stretch>
            <a:fillRect/>
          </a:stretch>
        </p:blipFill>
        <p:spPr bwMode="auto">
          <a:xfrm>
            <a:off x="0" y="34925"/>
            <a:ext cx="9220200" cy="68230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810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17096"/>
                                        </p:tgtEl>
                                        <p:attrNameLst>
                                          <p:attrName>style.visibility</p:attrName>
                                        </p:attrNameLst>
                                      </p:cBhvr>
                                      <p:to>
                                        <p:strVal val="visible"/>
                                      </p:to>
                                    </p:set>
                                    <p:anim calcmode="lin" valueType="num">
                                      <p:cBhvr>
                                        <p:cTn id="7" dur="500" fill="hold"/>
                                        <p:tgtEl>
                                          <p:spTgt spid="217096"/>
                                        </p:tgtEl>
                                        <p:attrNameLst>
                                          <p:attrName>ppt_w</p:attrName>
                                        </p:attrNameLst>
                                      </p:cBhvr>
                                      <p:tavLst>
                                        <p:tav tm="0">
                                          <p:val>
                                            <p:fltVal val="0"/>
                                          </p:val>
                                        </p:tav>
                                        <p:tav tm="100000">
                                          <p:val>
                                            <p:strVal val="#ppt_w"/>
                                          </p:val>
                                        </p:tav>
                                      </p:tavLst>
                                    </p:anim>
                                    <p:anim calcmode="lin" valueType="num">
                                      <p:cBhvr>
                                        <p:cTn id="8" dur="500" fill="hold"/>
                                        <p:tgtEl>
                                          <p:spTgt spid="217096"/>
                                        </p:tgtEl>
                                        <p:attrNameLst>
                                          <p:attrName>ppt_h</p:attrName>
                                        </p:attrNameLst>
                                      </p:cBhvr>
                                      <p:tavLst>
                                        <p:tav tm="0">
                                          <p:val>
                                            <p:fltVal val="0"/>
                                          </p:val>
                                        </p:tav>
                                        <p:tav tm="100000">
                                          <p:val>
                                            <p:strVal val="#ppt_h"/>
                                          </p:val>
                                        </p:tav>
                                      </p:tavLst>
                                    </p:anim>
                                    <p:animEffect transition="in" filter="fade">
                                      <p:cBhvr>
                                        <p:cTn id="9" dur="500"/>
                                        <p:tgtEl>
                                          <p:spTgt spid="217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81410"/>
            <a:ext cx="8686800" cy="1373545"/>
          </a:xfrm>
        </p:spPr>
        <p:txBody>
          <a:bodyPr>
            <a:normAutofit fontScale="90000"/>
          </a:bodyPr>
          <a:lstStyle/>
          <a:p>
            <a:pPr>
              <a:defRPr/>
            </a:pPr>
            <a:r>
              <a:rPr lang="en-US" altLang="en-US" dirty="0">
                <a:latin typeface="+mn-lt"/>
              </a:rPr>
              <a:t>The Constitutional Convention, </a:t>
            </a:r>
            <a:r>
              <a:rPr lang="en-US" altLang="en-US" dirty="0" smtClean="0">
                <a:latin typeface="+mn-lt"/>
              </a:rPr>
              <a:t>1787</a:t>
            </a:r>
            <a:endParaRPr lang="en-US" b="1" dirty="0" smtClean="0">
              <a:effectLst>
                <a:outerShdw blurRad="38100" dist="38100" dir="2700000" algn="tl">
                  <a:srgbClr val="FFFFFF"/>
                </a:outerShdw>
              </a:effectLst>
              <a:latin typeface="+mn-lt"/>
            </a:endParaRPr>
          </a:p>
        </p:txBody>
      </p:sp>
      <p:sp>
        <p:nvSpPr>
          <p:cNvPr id="4099" name="Rectangle 3"/>
          <p:cNvSpPr>
            <a:spLocks noGrp="1" noChangeArrowheads="1"/>
          </p:cNvSpPr>
          <p:nvPr>
            <p:ph idx="1"/>
          </p:nvPr>
        </p:nvSpPr>
        <p:spPr>
          <a:xfrm>
            <a:off x="206326" y="1325613"/>
            <a:ext cx="9296400" cy="5105400"/>
          </a:xfrm>
        </p:spPr>
        <p:txBody>
          <a:bodyPr>
            <a:normAutofit fontScale="85000" lnSpcReduction="10000"/>
          </a:bodyPr>
          <a:lstStyle/>
          <a:p>
            <a:pPr eaLnBrk="1" hangingPunct="1">
              <a:lnSpc>
                <a:spcPct val="90000"/>
              </a:lnSpc>
            </a:pPr>
            <a:endParaRPr lang="en-US" altLang="en-US" dirty="0" smtClean="0"/>
          </a:p>
          <a:p>
            <a:pPr>
              <a:lnSpc>
                <a:spcPct val="90000"/>
              </a:lnSpc>
            </a:pPr>
            <a:r>
              <a:rPr lang="en-US" altLang="en-US" dirty="0"/>
              <a:t>Key leaders at the Convention:</a:t>
            </a:r>
          </a:p>
          <a:p>
            <a:pPr lvl="2"/>
            <a:r>
              <a:rPr lang="en-US" altLang="en-US" sz="2800" b="1" dirty="0" smtClean="0"/>
              <a:t>George Washington:  </a:t>
            </a:r>
          </a:p>
          <a:p>
            <a:pPr lvl="3"/>
            <a:r>
              <a:rPr lang="en-US" altLang="en-US" sz="2400" dirty="0" smtClean="0"/>
              <a:t>President (chairman) of the Convention</a:t>
            </a:r>
          </a:p>
          <a:p>
            <a:pPr lvl="3"/>
            <a:r>
              <a:rPr lang="en-US" altLang="en-US" sz="2400" dirty="0" smtClean="0"/>
              <a:t>Quiet but very respected; </a:t>
            </a:r>
          </a:p>
          <a:p>
            <a:pPr lvl="3"/>
            <a:r>
              <a:rPr lang="en-US" altLang="en-US" sz="2400" dirty="0" smtClean="0"/>
              <a:t>Kept tempers cool</a:t>
            </a:r>
          </a:p>
          <a:p>
            <a:pPr lvl="2" eaLnBrk="1" hangingPunct="1">
              <a:lnSpc>
                <a:spcPct val="90000"/>
              </a:lnSpc>
            </a:pPr>
            <a:endParaRPr lang="en-US" altLang="en-US" sz="2800" b="1" dirty="0" smtClean="0"/>
          </a:p>
          <a:p>
            <a:pPr lvl="2" eaLnBrk="1" hangingPunct="1">
              <a:lnSpc>
                <a:spcPct val="90000"/>
              </a:lnSpc>
            </a:pPr>
            <a:r>
              <a:rPr lang="en-US" altLang="en-US" sz="2800" b="1" dirty="0" smtClean="0"/>
              <a:t>James Madison</a:t>
            </a:r>
            <a:r>
              <a:rPr lang="en-US" altLang="en-US" sz="2800" dirty="0" smtClean="0"/>
              <a:t>: “The Father of the Constitution”</a:t>
            </a:r>
          </a:p>
          <a:p>
            <a:pPr lvl="3" eaLnBrk="1" hangingPunct="1">
              <a:lnSpc>
                <a:spcPct val="90000"/>
              </a:lnSpc>
            </a:pPr>
            <a:r>
              <a:rPr lang="en-US" altLang="en-US" sz="2400" dirty="0"/>
              <a:t>Author of the Virginia Plan (three branches of </a:t>
            </a:r>
            <a:r>
              <a:rPr lang="en-US" altLang="en-US" sz="2400" dirty="0" err="1"/>
              <a:t>govt</a:t>
            </a:r>
            <a:r>
              <a:rPr lang="en-US" altLang="en-US" sz="2400" dirty="0"/>
              <a:t>)</a:t>
            </a:r>
          </a:p>
          <a:p>
            <a:pPr lvl="3" eaLnBrk="1" hangingPunct="1">
              <a:lnSpc>
                <a:spcPct val="90000"/>
              </a:lnSpc>
            </a:pPr>
            <a:r>
              <a:rPr lang="en-US" altLang="en-US" sz="2400" dirty="0"/>
              <a:t>Kept detailed notes! Brilliant!</a:t>
            </a:r>
          </a:p>
          <a:p>
            <a:pPr lvl="3" eaLnBrk="1" hangingPunct="1">
              <a:lnSpc>
                <a:spcPct val="90000"/>
              </a:lnSpc>
            </a:pPr>
            <a:r>
              <a:rPr lang="en-US" altLang="en-US" sz="2400" dirty="0"/>
              <a:t>Would later </a:t>
            </a:r>
            <a:r>
              <a:rPr lang="en-US" altLang="en-US" sz="2400" dirty="0" smtClean="0"/>
              <a:t>write the </a:t>
            </a:r>
            <a:r>
              <a:rPr lang="en-US" altLang="en-US" sz="2400" dirty="0"/>
              <a:t>Bill of Rights</a:t>
            </a:r>
          </a:p>
          <a:p>
            <a:pPr lvl="3" eaLnBrk="1" hangingPunct="1">
              <a:lnSpc>
                <a:spcPct val="90000"/>
              </a:lnSpc>
            </a:pPr>
            <a:endParaRPr lang="en-US" altLang="en-US" sz="2400" dirty="0" smtClean="0"/>
          </a:p>
          <a:p>
            <a:pPr eaLnBrk="1" hangingPunct="1">
              <a:lnSpc>
                <a:spcPct val="90000"/>
              </a:lnSpc>
            </a:pPr>
            <a:r>
              <a:rPr lang="en-US" altLang="en-US" dirty="0" smtClean="0"/>
              <a:t>Constitutional Compromises</a:t>
            </a:r>
          </a:p>
          <a:p>
            <a:pPr marL="630936" lvl="2" indent="0">
              <a:lnSpc>
                <a:spcPct val="90000"/>
              </a:lnSpc>
              <a:buNone/>
            </a:pPr>
            <a:r>
              <a:rPr lang="en-US" altLang="en-US" dirty="0" smtClean="0"/>
              <a:t>They had to balance a lot of competing interests.</a:t>
            </a:r>
          </a:p>
          <a:p>
            <a:pPr lvl="3" eaLnBrk="1" hangingPunct="1">
              <a:lnSpc>
                <a:spcPct val="90000"/>
              </a:lnSpc>
            </a:pPr>
            <a:endParaRPr lang="en-US" altLang="en-US" dirty="0" smtClean="0"/>
          </a:p>
          <a:p>
            <a:pPr lvl="3" eaLnBrk="1" hangingPunct="1">
              <a:lnSpc>
                <a:spcPct val="90000"/>
              </a:lnSpc>
            </a:pPr>
            <a:endParaRPr lang="en-US" altLang="en-US" dirty="0" smtClean="0"/>
          </a:p>
        </p:txBody>
      </p:sp>
    </p:spTree>
    <p:extLst>
      <p:ext uri="{BB962C8B-B14F-4D97-AF65-F5344CB8AC3E}">
        <p14:creationId xmlns:p14="http://schemas.microsoft.com/office/powerpoint/2010/main" val="1741539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9">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9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4"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6" name="Rectangle 6"/>
          <p:cNvSpPr>
            <a:spLocks noGrp="1" noChangeArrowheads="1"/>
          </p:cNvSpPr>
          <p:nvPr>
            <p:ph type="title"/>
          </p:nvPr>
        </p:nvSpPr>
        <p:spPr>
          <a:xfrm>
            <a:off x="0" y="0"/>
            <a:ext cx="8915399" cy="685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fontScale="90000"/>
          </a:bodyPr>
          <a:lstStyle/>
          <a:p>
            <a:pPr algn="ctr" eaLnBrk="1" hangingPunct="1"/>
            <a:r>
              <a:rPr lang="en-US" dirty="0">
                <a:latin typeface="Rockwell"/>
                <a:cs typeface="Rockwell"/>
              </a:rPr>
              <a:t>Inventing a Federal Republic</a:t>
            </a:r>
          </a:p>
        </p:txBody>
      </p:sp>
      <p:sp>
        <p:nvSpPr>
          <p:cNvPr id="202764" name="Rectangle 12"/>
          <p:cNvSpPr>
            <a:spLocks noGrp="1" noChangeArrowheads="1"/>
          </p:cNvSpPr>
          <p:nvPr>
            <p:ph type="body" sz="half" idx="1"/>
          </p:nvPr>
        </p:nvSpPr>
        <p:spPr>
          <a:xfrm>
            <a:off x="0" y="1036636"/>
            <a:ext cx="9144000" cy="5821363"/>
          </a:xfrm>
        </p:spPr>
        <p:txBody>
          <a:bodyPr>
            <a:normAutofit/>
          </a:bodyPr>
          <a:lstStyle/>
          <a:p>
            <a:pPr eaLnBrk="1" hangingPunct="1">
              <a:lnSpc>
                <a:spcPct val="90000"/>
              </a:lnSpc>
              <a:spcBef>
                <a:spcPct val="5000"/>
              </a:spcBef>
            </a:pPr>
            <a:r>
              <a:rPr lang="en-US" sz="3600" dirty="0">
                <a:latin typeface="Rockwell"/>
                <a:cs typeface="Rockwell"/>
              </a:rPr>
              <a:t>Delegates incorporated 4 major principles into this new </a:t>
            </a:r>
            <a:r>
              <a:rPr lang="en-US" sz="3600" dirty="0" smtClean="0">
                <a:latin typeface="Rockwell"/>
                <a:cs typeface="Rockwell"/>
              </a:rPr>
              <a:t>gov’t</a:t>
            </a:r>
            <a:r>
              <a:rPr lang="en-US" sz="3600" dirty="0">
                <a:latin typeface="Rockwell"/>
                <a:cs typeface="Rockwell"/>
              </a:rPr>
              <a:t>: </a:t>
            </a:r>
          </a:p>
          <a:p>
            <a:pPr lvl="1" eaLnBrk="1" hangingPunct="1">
              <a:lnSpc>
                <a:spcPct val="90000"/>
              </a:lnSpc>
              <a:spcBef>
                <a:spcPct val="5000"/>
              </a:spcBef>
            </a:pPr>
            <a:r>
              <a:rPr lang="en-US" sz="3600" u="sng" dirty="0">
                <a:latin typeface="Rockwell"/>
                <a:cs typeface="Rockwell"/>
              </a:rPr>
              <a:t>Limited </a:t>
            </a:r>
            <a:r>
              <a:rPr lang="en-US" sz="3600" u="sng" dirty="0" smtClean="0">
                <a:latin typeface="Rockwell"/>
                <a:cs typeface="Rockwell"/>
              </a:rPr>
              <a:t>gov’t</a:t>
            </a:r>
            <a:r>
              <a:rPr lang="en-US" sz="3600" dirty="0">
                <a:latin typeface="Rockwell"/>
                <a:cs typeface="Rockwell"/>
              </a:rPr>
              <a:t>—even though a stronger</a:t>
            </a:r>
            <a:r>
              <a:rPr lang="en-US" dirty="0">
                <a:latin typeface="Rockwell"/>
                <a:cs typeface="Rockwell"/>
              </a:rPr>
              <a:t> </a:t>
            </a:r>
            <a:r>
              <a:rPr lang="en-US" sz="3600" dirty="0" smtClean="0">
                <a:latin typeface="Rockwell"/>
                <a:cs typeface="Rockwell"/>
              </a:rPr>
              <a:t>gov’t</a:t>
            </a:r>
            <a:r>
              <a:rPr lang="en-US" dirty="0" smtClean="0">
                <a:latin typeface="Rockwell"/>
                <a:cs typeface="Rockwell"/>
              </a:rPr>
              <a:t> </a:t>
            </a:r>
            <a:r>
              <a:rPr lang="en-US" sz="3600" dirty="0">
                <a:latin typeface="Rockwell"/>
                <a:cs typeface="Rockwell"/>
              </a:rPr>
              <a:t>was</a:t>
            </a:r>
            <a:r>
              <a:rPr lang="en-US" dirty="0">
                <a:latin typeface="Rockwell"/>
                <a:cs typeface="Rockwell"/>
              </a:rPr>
              <a:t> </a:t>
            </a:r>
            <a:r>
              <a:rPr lang="en-US" sz="3600" dirty="0">
                <a:latin typeface="Rockwell"/>
                <a:cs typeface="Rockwell"/>
              </a:rPr>
              <a:t>being</a:t>
            </a:r>
            <a:r>
              <a:rPr lang="en-US" dirty="0">
                <a:latin typeface="Rockwell"/>
                <a:cs typeface="Rockwell"/>
              </a:rPr>
              <a:t> </a:t>
            </a:r>
            <a:r>
              <a:rPr lang="en-US" sz="3600" dirty="0">
                <a:latin typeface="Rockwell"/>
                <a:cs typeface="Rockwell"/>
              </a:rPr>
              <a:t>created, citizens</a:t>
            </a:r>
            <a:r>
              <a:rPr lang="ja-JP" altLang="en-US" sz="3600" dirty="0">
                <a:latin typeface="Rockwell"/>
                <a:cs typeface="Rockwell"/>
              </a:rPr>
              <a:t>’</a:t>
            </a:r>
            <a:r>
              <a:rPr lang="en-US" sz="3600" dirty="0">
                <a:latin typeface="Rockwell"/>
                <a:cs typeface="Rockwell"/>
              </a:rPr>
              <a:t> liberty is protected </a:t>
            </a:r>
          </a:p>
          <a:p>
            <a:pPr lvl="1" eaLnBrk="1" hangingPunct="1">
              <a:lnSpc>
                <a:spcPct val="90000"/>
              </a:lnSpc>
              <a:spcBef>
                <a:spcPct val="5000"/>
              </a:spcBef>
            </a:pPr>
            <a:r>
              <a:rPr lang="en-US" sz="3600" u="sng" dirty="0">
                <a:latin typeface="Rockwell"/>
                <a:cs typeface="Rockwell"/>
              </a:rPr>
              <a:t>Republicanism</a:t>
            </a:r>
            <a:r>
              <a:rPr lang="en-US" sz="3600" dirty="0">
                <a:latin typeface="Rockwell"/>
                <a:cs typeface="Rockwell"/>
              </a:rPr>
              <a:t>—the people  vote for their leaders </a:t>
            </a:r>
          </a:p>
          <a:p>
            <a:pPr lvl="1" eaLnBrk="1" hangingPunct="1">
              <a:lnSpc>
                <a:spcPct val="90000"/>
              </a:lnSpc>
              <a:spcBef>
                <a:spcPct val="5000"/>
              </a:spcBef>
            </a:pPr>
            <a:r>
              <a:rPr lang="en-US" sz="3600" u="sng" dirty="0">
                <a:latin typeface="Rockwell"/>
                <a:cs typeface="Rockwell"/>
              </a:rPr>
              <a:t>Separation of powers</a:t>
            </a:r>
            <a:r>
              <a:rPr lang="en-US" sz="3600" dirty="0">
                <a:latin typeface="Rockwell"/>
                <a:cs typeface="Rockwell"/>
              </a:rPr>
              <a:t>—three branches with defined powers</a:t>
            </a:r>
          </a:p>
          <a:p>
            <a:pPr lvl="1" eaLnBrk="1" hangingPunct="1">
              <a:lnSpc>
                <a:spcPct val="90000"/>
              </a:lnSpc>
              <a:spcBef>
                <a:spcPct val="5000"/>
              </a:spcBef>
            </a:pPr>
            <a:r>
              <a:rPr lang="en-US" sz="3600" u="sng" dirty="0">
                <a:latin typeface="Rockwell"/>
                <a:cs typeface="Rockwell"/>
              </a:rPr>
              <a:t>Federalism</a:t>
            </a:r>
            <a:r>
              <a:rPr lang="en-US" sz="3600" dirty="0">
                <a:latin typeface="Rockwell"/>
                <a:cs typeface="Rockwell"/>
              </a:rPr>
              <a:t>—the national </a:t>
            </a:r>
            <a:r>
              <a:rPr lang="en-US" sz="3600" dirty="0" smtClean="0">
                <a:latin typeface="Rockwell"/>
                <a:cs typeface="Rockwell"/>
              </a:rPr>
              <a:t>gov’t </a:t>
            </a:r>
            <a:r>
              <a:rPr lang="en-US" sz="3600" dirty="0">
                <a:latin typeface="Rockwell"/>
                <a:cs typeface="Rockwell"/>
              </a:rPr>
              <a:t>shares power with state </a:t>
            </a:r>
            <a:r>
              <a:rPr lang="en-US" sz="3600" dirty="0" smtClean="0">
                <a:latin typeface="Rockwell"/>
                <a:cs typeface="Rockwell"/>
              </a:rPr>
              <a:t>gov’ts  </a:t>
            </a:r>
            <a:endParaRPr lang="en-US" sz="3600" dirty="0">
              <a:latin typeface="Rockwell"/>
              <a:cs typeface="Rockwell"/>
            </a:endParaRPr>
          </a:p>
        </p:txBody>
      </p:sp>
    </p:spTree>
    <p:extLst>
      <p:ext uri="{BB962C8B-B14F-4D97-AF65-F5344CB8AC3E}">
        <p14:creationId xmlns:p14="http://schemas.microsoft.com/office/powerpoint/2010/main" val="51963727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6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76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276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27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1411</TotalTime>
  <Words>2554</Words>
  <Application>Microsoft Macintosh PowerPoint</Application>
  <PresentationFormat>On-screen Show (4:3)</PresentationFormat>
  <Paragraphs>239</Paragraphs>
  <Slides>32</Slides>
  <Notes>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Theme</vt:lpstr>
      <vt:lpstr>Do Now</vt:lpstr>
      <vt:lpstr>6. The Constitution: Convention, Compromises, and Ratification</vt:lpstr>
      <vt:lpstr>AP Prompt</vt:lpstr>
      <vt:lpstr>Outline</vt:lpstr>
      <vt:lpstr>Constitutional Reform </vt:lpstr>
      <vt:lpstr>Constitutional Reform  </vt:lpstr>
      <vt:lpstr>PowerPoint Presentation</vt:lpstr>
      <vt:lpstr>The Constitutional Convention, 1787</vt:lpstr>
      <vt:lpstr>Inventing a Federal Republic</vt:lpstr>
      <vt:lpstr>Representation?</vt:lpstr>
      <vt:lpstr>Great Compromise</vt:lpstr>
      <vt:lpstr>The 3/5 Compromise </vt:lpstr>
      <vt:lpstr>PowerPoint Presentation</vt:lpstr>
      <vt:lpstr>Compromising with Slavery</vt:lpstr>
      <vt:lpstr>Structure of National Government</vt:lpstr>
      <vt:lpstr>Three Branches of Government </vt:lpstr>
      <vt:lpstr>Federalism</vt:lpstr>
      <vt:lpstr>Key Ideas of the Constitution  </vt:lpstr>
      <vt:lpstr>Key Ideas of the Constitution  </vt:lpstr>
      <vt:lpstr>Key Ideas of the Constitution  </vt:lpstr>
      <vt:lpstr>The Struggle for Ratification</vt:lpstr>
      <vt:lpstr>Federalists &amp; Anti-Federalists</vt:lpstr>
      <vt:lpstr>bb</vt:lpstr>
      <vt:lpstr>PowerPoint Presentation</vt:lpstr>
      <vt:lpstr>Fight for Ratification Federalists vs Anti-Federalists</vt:lpstr>
      <vt:lpstr>Adding the Bill of Rights</vt:lpstr>
      <vt:lpstr>Ratification</vt:lpstr>
      <vt:lpstr>PowerPoint Presentation</vt:lpstr>
      <vt:lpstr>The Constitution Needs a Bill of Rights; The Constitution Does Not Need a Bill of Rights</vt:lpstr>
      <vt:lpstr>PowerPoint Presentation</vt:lpstr>
      <vt:lpstr>A Stronger National Government</vt:lpstr>
      <vt:lpstr>Historiography “The Constitution: Conflict or Consensus?”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26</cp:revision>
  <dcterms:created xsi:type="dcterms:W3CDTF">2019-07-30T18:40:06Z</dcterms:created>
  <dcterms:modified xsi:type="dcterms:W3CDTF">2019-09-10T18:13:08Z</dcterms:modified>
</cp:coreProperties>
</file>