
<file path=[Content_Types].xml><?xml version="1.0" encoding="utf-8"?>
<Types xmlns="http://schemas.openxmlformats.org/package/2006/content-types">
  <Default Extension="xml" ContentType="application/xml"/>
  <Default Extension="wmf" ContentType="image/x-wmf"/>
  <Default Extension="wav" ContentType="audio/wav"/>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9"/>
  </p:notesMasterIdLst>
  <p:sldIdLst>
    <p:sldId id="271" r:id="rId2"/>
    <p:sldId id="256" r:id="rId3"/>
    <p:sldId id="312" r:id="rId4"/>
    <p:sldId id="272" r:id="rId5"/>
    <p:sldId id="273" r:id="rId6"/>
    <p:sldId id="258" r:id="rId7"/>
    <p:sldId id="309" r:id="rId8"/>
    <p:sldId id="277" r:id="rId9"/>
    <p:sldId id="307" r:id="rId10"/>
    <p:sldId id="261" r:id="rId11"/>
    <p:sldId id="268" r:id="rId12"/>
    <p:sldId id="310" r:id="rId13"/>
    <p:sldId id="262" r:id="rId14"/>
    <p:sldId id="263" r:id="rId15"/>
    <p:sldId id="269" r:id="rId16"/>
    <p:sldId id="278" r:id="rId17"/>
    <p:sldId id="274" r:id="rId18"/>
    <p:sldId id="266" r:id="rId19"/>
    <p:sldId id="270" r:id="rId20"/>
    <p:sldId id="306" r:id="rId21"/>
    <p:sldId id="311" r:id="rId22"/>
    <p:sldId id="280" r:id="rId23"/>
    <p:sldId id="304" r:id="rId24"/>
    <p:sldId id="303" r:id="rId25"/>
    <p:sldId id="299" r:id="rId26"/>
    <p:sldId id="308" r:id="rId27"/>
    <p:sldId id="300" r:id="rId28"/>
    <p:sldId id="301" r:id="rId29"/>
    <p:sldId id="302" r:id="rId30"/>
    <p:sldId id="295" r:id="rId31"/>
    <p:sldId id="305" r:id="rId32"/>
    <p:sldId id="296" r:id="rId33"/>
    <p:sldId id="297" r:id="rId34"/>
    <p:sldId id="298" r:id="rId35"/>
    <p:sldId id="294" r:id="rId36"/>
    <p:sldId id="288" r:id="rId37"/>
    <p:sldId id="291"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575" autoAdjust="0"/>
  </p:normalViewPr>
  <p:slideViewPr>
    <p:cSldViewPr snapToGrid="0" snapToObjects="1">
      <p:cViewPr>
        <p:scale>
          <a:sx n="37" d="100"/>
          <a:sy n="37" d="100"/>
        </p:scale>
        <p:origin x="-984" y="-3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566192-77DB-214F-B7BA-24EC8188B98F}" type="datetimeFigureOut">
              <a:rPr lang="en-US" smtClean="0"/>
              <a:t>10/6/17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71C270-B275-3949-8498-EF61660C17FC}" type="slidenum">
              <a:rPr lang="en-US" smtClean="0"/>
              <a:t>‹#›</a:t>
            </a:fld>
            <a:endParaRPr lang="en-US"/>
          </a:p>
        </p:txBody>
      </p:sp>
    </p:spTree>
    <p:extLst>
      <p:ext uri="{BB962C8B-B14F-4D97-AF65-F5344CB8AC3E}">
        <p14:creationId xmlns:p14="http://schemas.microsoft.com/office/powerpoint/2010/main" val="41329473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Which arrangements </a:t>
            </a:r>
          </a:p>
        </p:txBody>
      </p:sp>
      <p:sp>
        <p:nvSpPr>
          <p:cNvPr id="4" name="Slide Number Placeholder 3"/>
          <p:cNvSpPr>
            <a:spLocks noGrp="1"/>
          </p:cNvSpPr>
          <p:nvPr>
            <p:ph type="sldNum" sz="quarter" idx="10"/>
          </p:nvPr>
        </p:nvSpPr>
        <p:spPr/>
        <p:txBody>
          <a:bodyPr/>
          <a:lstStyle/>
          <a:p>
            <a:fld id="{F1406AF6-1B2C-44D0-ABC6-E8F026EE5FAB}" type="slidenum">
              <a:rPr lang="en-US" smtClean="0"/>
              <a:pPr/>
              <a:t>12</a:t>
            </a:fld>
            <a:endParaRPr lang="en-US"/>
          </a:p>
        </p:txBody>
      </p:sp>
    </p:spTree>
    <p:extLst>
      <p:ext uri="{BB962C8B-B14F-4D97-AF65-F5344CB8AC3E}">
        <p14:creationId xmlns:p14="http://schemas.microsoft.com/office/powerpoint/2010/main" val="1849559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602A86F-7B86-4230-AC68-87B21B2EF0E4}" type="slidenum">
              <a:rPr lang="en-US" altLang="en-US" sz="1200" smtClean="0"/>
              <a:pPr/>
              <a:t>33</a:t>
            </a:fld>
            <a:endParaRPr lang="en-US" altLang="en-US" sz="120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a:buFontTx/>
              <a:buChar char="•"/>
            </a:pPr>
            <a:r>
              <a:rPr lang="en-US" altLang="en-US" dirty="0" smtClean="0"/>
              <a:t>President/General Jackson reacted to the South Carolina convention in anger.</a:t>
            </a:r>
          </a:p>
          <a:p>
            <a:pPr lvl="1">
              <a:buFontTx/>
              <a:buChar char="•"/>
            </a:pPr>
            <a:r>
              <a:rPr lang="en-US" altLang="en-US" dirty="0" smtClean="0"/>
              <a:t>Hating Calhoun and pledging to uphold the Union, Jackson privately threatened to hang the nullifiers.</a:t>
            </a:r>
          </a:p>
          <a:p>
            <a:pPr lvl="1">
              <a:buFontTx/>
              <a:buChar char="•"/>
            </a:pPr>
            <a:r>
              <a:rPr lang="en-US" altLang="en-US" dirty="0" smtClean="0"/>
              <a:t>He dispatched modest naval and military reinforcements to SC and quietly put together a sizable army.</a:t>
            </a:r>
          </a:p>
          <a:p>
            <a:pPr lvl="1">
              <a:buFontTx/>
              <a:buChar char="•"/>
            </a:pPr>
            <a:r>
              <a:rPr lang="en-US" altLang="en-US" dirty="0" smtClean="0"/>
              <a:t>He issued a proclamation against nullification </a:t>
            </a:r>
          </a:p>
          <a:p>
            <a:pPr lvl="2">
              <a:spcBef>
                <a:spcPct val="0"/>
              </a:spcBef>
            </a:pPr>
            <a:r>
              <a:rPr lang="en-US" altLang="en-US" dirty="0" smtClean="0">
                <a:solidFill>
                  <a:srgbClr val="000000"/>
                </a:solidFill>
              </a:rPr>
              <a:t>I consider, then, the power to annul a law of the United States, assumed</a:t>
            </a:r>
            <a:r>
              <a:rPr lang="en-US" altLang="en-US" dirty="0" smtClean="0"/>
              <a:t> </a:t>
            </a:r>
            <a:r>
              <a:rPr lang="en-US" altLang="en-US" dirty="0" smtClean="0">
                <a:solidFill>
                  <a:srgbClr val="000000"/>
                </a:solidFill>
              </a:rPr>
              <a:t>by one State, incompatible with the existence of the Union, contradicted expressly by the letter of the Constitution, unauthorized by its spirit, inconsistent with every principle on which it was founded, and destructive of the great object to which it was formed. - Andrew Jackson</a:t>
            </a:r>
            <a:endParaRPr lang="en-US" altLang="en-US" dirty="0" smtClean="0"/>
          </a:p>
          <a:p>
            <a:pPr lvl="1">
              <a:spcBef>
                <a:spcPct val="0"/>
              </a:spcBef>
              <a:buFontTx/>
              <a:buChar char="•"/>
            </a:pPr>
            <a:r>
              <a:rPr lang="en-US" altLang="en-US" dirty="0" smtClean="0"/>
              <a:t>SC governor Robert Hayne responded with a counter-proclamation asserting South Carolina’s rights.</a:t>
            </a:r>
          </a:p>
          <a:p>
            <a:pPr>
              <a:spcBef>
                <a:spcPct val="0"/>
              </a:spcBef>
              <a:buFontTx/>
              <a:buChar char="•"/>
            </a:pPr>
            <a:r>
              <a:rPr lang="en-US" altLang="en-US" dirty="0" smtClean="0"/>
              <a:t>In order to avoid a civil war, one side would have to surrender, or both would have to compromise.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73897CD-FB16-450B-8CB5-E66EE722D74F}" type="slidenum">
              <a:rPr lang="en-US" altLang="en-US" sz="1200" smtClean="0"/>
              <a:pPr/>
              <a:t>34</a:t>
            </a:fld>
            <a:endParaRPr lang="en-US" altLang="en-US" sz="120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609600" y="4191000"/>
            <a:ext cx="5715000" cy="4419600"/>
          </a:xfrm>
          <a:noFill/>
        </p:spPr>
        <p:txBody>
          <a:bodyPr/>
          <a:lstStyle/>
          <a:p>
            <a:pPr>
              <a:spcBef>
                <a:spcPct val="0"/>
              </a:spcBef>
              <a:buFontTx/>
              <a:buChar char="•"/>
            </a:pPr>
            <a:r>
              <a:rPr kumimoji="0" lang="en-US" altLang="en-US" dirty="0" smtClean="0">
                <a:latin typeface="Times New Roman" pitchFamily="18" charset="0"/>
              </a:rPr>
              <a:t>Clay an old foe of Jackson who had no desire to see his old enemy win new support by crushing the Carolinians and getting Calhoun’s head.</a:t>
            </a:r>
          </a:p>
          <a:p>
            <a:pPr lvl="1">
              <a:spcBef>
                <a:spcPct val="0"/>
              </a:spcBef>
              <a:buFontTx/>
              <a:buChar char="•"/>
            </a:pPr>
            <a:r>
              <a:rPr kumimoji="0" lang="en-US" altLang="en-US" dirty="0" smtClean="0">
                <a:latin typeface="Times New Roman" pitchFamily="18" charset="0"/>
              </a:rPr>
              <a:t>Clay used his influence to broker a compromise bill that would gradually reduce the Tariff of 1832 by about 10% over a period of 8 years.</a:t>
            </a:r>
          </a:p>
          <a:p>
            <a:pPr lvl="1">
              <a:spcBef>
                <a:spcPct val="0"/>
              </a:spcBef>
              <a:buFontTx/>
              <a:buChar char="•"/>
            </a:pPr>
            <a:r>
              <a:rPr kumimoji="0" lang="en-US" altLang="en-US" dirty="0" smtClean="0">
                <a:latin typeface="Times New Roman" pitchFamily="18" charset="0"/>
              </a:rPr>
              <a:t>That would lower the rate to the mildly protective level of the 1816 tariff - about 20% to 25% on the value of dutiable goods.</a:t>
            </a:r>
          </a:p>
          <a:p>
            <a:pPr>
              <a:spcBef>
                <a:spcPct val="0"/>
              </a:spcBef>
              <a:buFontTx/>
              <a:buChar char="•"/>
            </a:pPr>
            <a:r>
              <a:rPr kumimoji="0" lang="en-US" altLang="en-US" dirty="0" smtClean="0">
                <a:latin typeface="Times New Roman" pitchFamily="18" charset="0"/>
              </a:rPr>
              <a:t>The measure squeezed through Congress after bitter debate.</a:t>
            </a:r>
          </a:p>
          <a:p>
            <a:pPr lvl="1">
              <a:spcBef>
                <a:spcPct val="0"/>
              </a:spcBef>
              <a:buFontTx/>
              <a:buChar char="•"/>
            </a:pPr>
            <a:r>
              <a:rPr kumimoji="0" lang="en-US" altLang="en-US" dirty="0" smtClean="0">
                <a:latin typeface="Times New Roman" pitchFamily="18" charset="0"/>
              </a:rPr>
              <a:t>Strongest opposition came from New England</a:t>
            </a:r>
          </a:p>
          <a:p>
            <a:pPr lvl="1">
              <a:spcBef>
                <a:spcPct val="0"/>
              </a:spcBef>
              <a:buFontTx/>
              <a:buChar char="•"/>
            </a:pPr>
            <a:r>
              <a:rPr kumimoji="0" lang="en-US" altLang="en-US" dirty="0" smtClean="0">
                <a:latin typeface="Times New Roman" pitchFamily="18" charset="0"/>
              </a:rPr>
              <a:t>Calhoun and the Southern states favored the compromise so Jackson would not have to use guns and ropes in SC</a:t>
            </a:r>
          </a:p>
          <a:p>
            <a:pPr>
              <a:spcBef>
                <a:spcPct val="0"/>
              </a:spcBef>
              <a:buFontTx/>
              <a:buChar char="•"/>
            </a:pPr>
            <a:r>
              <a:rPr kumimoji="0" lang="en-US" altLang="en-US" dirty="0" smtClean="0">
                <a:latin typeface="Times New Roman" pitchFamily="18" charset="0"/>
              </a:rPr>
              <a:t>In a face-saving move, Congress passed the Force Bill (AKA in the South as the Bloody Bill), authorizing the President to use the army and navy, if necessary, to collect federal tariff duties </a:t>
            </a:r>
          </a:p>
          <a:p>
            <a:pPr>
              <a:spcBef>
                <a:spcPct val="0"/>
              </a:spcBef>
              <a:buFontTx/>
              <a:buChar char="•"/>
            </a:pPr>
            <a:r>
              <a:rPr kumimoji="0" lang="en-US" altLang="en-US" dirty="0" smtClean="0">
                <a:latin typeface="Times New Roman" pitchFamily="18" charset="0"/>
              </a:rPr>
              <a:t>Militant South Carolinians welcomed the opportunity to get out trouble without losing face</a:t>
            </a:r>
          </a:p>
          <a:p>
            <a:pPr lvl="1">
              <a:spcBef>
                <a:spcPct val="0"/>
              </a:spcBef>
              <a:buFontTx/>
              <a:buChar char="•"/>
            </a:pPr>
            <a:r>
              <a:rPr kumimoji="0" lang="en-US" altLang="en-US" dirty="0" smtClean="0">
                <a:latin typeface="Times New Roman" pitchFamily="18" charset="0"/>
              </a:rPr>
              <a:t>No other Southern state had come to their defense, though VA &amp; GA thought about it</a:t>
            </a:r>
          </a:p>
          <a:p>
            <a:pPr lvl="1">
              <a:spcBef>
                <a:spcPct val="0"/>
              </a:spcBef>
              <a:buFontTx/>
              <a:buChar char="•"/>
            </a:pPr>
            <a:r>
              <a:rPr kumimoji="0" lang="en-US" altLang="en-US" dirty="0" smtClean="0">
                <a:latin typeface="Times New Roman" pitchFamily="18" charset="0"/>
              </a:rPr>
              <a:t>The Unionist minority in SC was prepared to go to civil war over the issue</a:t>
            </a:r>
          </a:p>
          <a:p>
            <a:pPr lvl="1">
              <a:spcBef>
                <a:spcPct val="0"/>
              </a:spcBef>
              <a:buFontTx/>
              <a:buChar char="•"/>
            </a:pPr>
            <a:r>
              <a:rPr kumimoji="0" lang="en-US" altLang="en-US" dirty="0" smtClean="0">
                <a:latin typeface="Times New Roman" pitchFamily="18" charset="0"/>
              </a:rPr>
              <a:t>Faced with civil war and invasion by the feds., the Columbia Convention met again and revoked the ordinance of nullification, though not without proclaiming the unnecessary Force Bill nullified.</a:t>
            </a:r>
          </a:p>
          <a:p>
            <a:pPr>
              <a:spcBef>
                <a:spcPct val="0"/>
              </a:spcBef>
              <a:buFontTx/>
              <a:buChar char="•"/>
            </a:pPr>
            <a:endParaRPr kumimoji="0" lang="en-US" altLang="en-US"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71C270-B275-3949-8498-EF61660C17FC}" type="slidenum">
              <a:rPr lang="en-US" smtClean="0"/>
              <a:t>36</a:t>
            </a:fld>
            <a:endParaRPr lang="en-US"/>
          </a:p>
        </p:txBody>
      </p:sp>
    </p:spTree>
    <p:extLst>
      <p:ext uri="{BB962C8B-B14F-4D97-AF65-F5344CB8AC3E}">
        <p14:creationId xmlns:p14="http://schemas.microsoft.com/office/powerpoint/2010/main" val="827611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15FB145-6735-459E-AFF5-9449A33FD0C5}" type="slidenum">
              <a:rPr lang="en-US" altLang="en-US" sz="1200" smtClean="0"/>
              <a:pPr/>
              <a:t>37</a:t>
            </a:fld>
            <a:endParaRPr lang="en-US" altLang="en-US" sz="120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91000"/>
          </a:xfrm>
          <a:noFill/>
        </p:spPr>
        <p:txBody>
          <a:bodyPr/>
          <a:lstStyle/>
          <a:p>
            <a:pPr>
              <a:buFontTx/>
              <a:buChar char="•"/>
            </a:pPr>
            <a:r>
              <a:rPr lang="en-US" altLang="en-US" smtClean="0"/>
              <a:t>Democratic aspects in Jackson Era</a:t>
            </a:r>
          </a:p>
          <a:p>
            <a:pPr lvl="1">
              <a:buFontTx/>
              <a:buChar char="•"/>
            </a:pPr>
            <a:r>
              <a:rPr lang="en-US" altLang="en-US" smtClean="0"/>
              <a:t>Most states had removed property &amp; religious qualifications for voting and officeholding</a:t>
            </a:r>
          </a:p>
          <a:p>
            <a:pPr lvl="1">
              <a:buFontTx/>
              <a:buChar char="•"/>
            </a:pPr>
            <a:r>
              <a:rPr lang="en-US" altLang="en-US" smtClean="0"/>
              <a:t>More officials elected rather than appointed</a:t>
            </a:r>
          </a:p>
          <a:p>
            <a:pPr lvl="1">
              <a:buFontTx/>
              <a:buChar char="•"/>
            </a:pPr>
            <a:r>
              <a:rPr lang="en-US" altLang="en-US" smtClean="0"/>
              <a:t>terms of office for some govt. positions shortened to give people more power over officials</a:t>
            </a:r>
          </a:p>
          <a:p>
            <a:pPr lvl="1">
              <a:buFontTx/>
              <a:buChar char="•"/>
            </a:pPr>
            <a:r>
              <a:rPr lang="en-US" altLang="en-US" smtClean="0"/>
              <a:t>Nominating conventions replace caucus system for presidential nomination in 1832</a:t>
            </a:r>
          </a:p>
          <a:p>
            <a:pPr lvl="1">
              <a:buFontTx/>
              <a:buChar char="•"/>
            </a:pPr>
            <a:r>
              <a:rPr lang="en-US" altLang="en-US" smtClean="0"/>
              <a:t>Electors elected by people rather than state legislatures</a:t>
            </a:r>
          </a:p>
          <a:p>
            <a:pPr lvl="1">
              <a:buFontTx/>
              <a:buChar char="•"/>
            </a:pPr>
            <a:r>
              <a:rPr lang="en-US" altLang="en-US" smtClean="0"/>
              <a:t>Jackson used office of the president “vigorously” to serve the interests of the people</a:t>
            </a:r>
          </a:p>
          <a:p>
            <a:pPr lvl="1">
              <a:buFontTx/>
              <a:buChar char="•"/>
            </a:pPr>
            <a:r>
              <a:rPr lang="en-US" altLang="en-US" smtClean="0"/>
              <a:t>Spoils system &amp; rotation in office - prevent emergence of elite bureaucracy</a:t>
            </a:r>
          </a:p>
          <a:p>
            <a:pPr>
              <a:buFontTx/>
              <a:buChar char="•"/>
            </a:pPr>
            <a:r>
              <a:rPr lang="en-US" altLang="en-US" smtClean="0"/>
              <a:t>Economic aspects</a:t>
            </a:r>
          </a:p>
          <a:p>
            <a:pPr lvl="1">
              <a:buFontTx/>
              <a:buChar char="•"/>
            </a:pPr>
            <a:r>
              <a:rPr lang="en-US" altLang="en-US" smtClean="0"/>
              <a:t>Cheap land for settlers</a:t>
            </a:r>
          </a:p>
          <a:p>
            <a:pPr lvl="1">
              <a:buFontTx/>
              <a:buChar char="•"/>
            </a:pPr>
            <a:r>
              <a:rPr lang="en-US" altLang="en-US" smtClean="0"/>
              <a:t>Growth of trade unions to represent workers (still weak but growing</a:t>
            </a:r>
          </a:p>
          <a:p>
            <a:pPr>
              <a:buFontTx/>
              <a:buChar char="•"/>
            </a:pPr>
            <a:r>
              <a:rPr lang="en-US" altLang="en-US" smtClean="0"/>
              <a:t>Social</a:t>
            </a:r>
          </a:p>
          <a:p>
            <a:pPr lvl="1">
              <a:buFontTx/>
              <a:buChar char="•"/>
            </a:pPr>
            <a:r>
              <a:rPr lang="en-US" altLang="en-US" smtClean="0"/>
              <a:t>Various reform movements (Women’s rights, abolition, etc.)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47459" name="Rectangle 3"/>
          <p:cNvSpPr>
            <a:spLocks noGrp="1" noChangeArrowheads="1"/>
          </p:cNvSpPr>
          <p:nvPr>
            <p:ph type="body" idx="1"/>
          </p:nvPr>
        </p:nvSpPr>
        <p:spPr/>
        <p:txBody>
          <a:bodyPr/>
          <a:lstStyle/>
          <a:p>
            <a:r>
              <a:rPr lang="en-US" dirty="0"/>
              <a:t>Endorsing the view that a fundamental conflict existed between working people and the </a:t>
            </a:r>
            <a:r>
              <a:rPr lang="ja-JP" altLang="en-US" dirty="0">
                <a:latin typeface="Arial"/>
              </a:rPr>
              <a:t>“</a:t>
            </a:r>
            <a:r>
              <a:rPr lang="en-US" dirty="0"/>
              <a:t>non-producing</a:t>
            </a:r>
            <a:r>
              <a:rPr lang="ja-JP" altLang="en-US" dirty="0">
                <a:latin typeface="Arial"/>
              </a:rPr>
              <a:t>”</a:t>
            </a:r>
            <a:r>
              <a:rPr lang="en-US" dirty="0"/>
              <a:t> classes of society, Jackson and his supporters promised to remove any impediments to the ordinary citizen</a:t>
            </a:r>
            <a:r>
              <a:rPr lang="ja-JP" altLang="en-US" dirty="0">
                <a:latin typeface="Arial"/>
              </a:rPr>
              <a:t>’</a:t>
            </a:r>
            <a:r>
              <a:rPr lang="en-US" dirty="0"/>
              <a:t>s opportunities for economic improvement. According to the </a:t>
            </a:r>
            <a:r>
              <a:rPr lang="en-US" dirty="0" err="1"/>
              <a:t>Jacksonians</a:t>
            </a:r>
            <a:r>
              <a:rPr lang="en-US" dirty="0"/>
              <a:t>, inequalities of wealth and power were the direct result of monopoly, favoritism, and special privileges, which made </a:t>
            </a:r>
            <a:r>
              <a:rPr lang="ja-JP" altLang="en-US" dirty="0">
                <a:latin typeface="Arial"/>
              </a:rPr>
              <a:t>“</a:t>
            </a:r>
            <a:r>
              <a:rPr lang="en-US" dirty="0"/>
              <a:t>the rich richer and the powerful more potent.</a:t>
            </a:r>
            <a:r>
              <a:rPr lang="ja-JP" altLang="en-US" dirty="0">
                <a:latin typeface="Arial"/>
              </a:rPr>
              <a:t>”</a:t>
            </a:r>
            <a:r>
              <a:rPr lang="en-US" dirty="0"/>
              <a:t> Only free competition in an open marketplace would ensure that wealth would be distributed in accordance with each person</a:t>
            </a:r>
            <a:r>
              <a:rPr lang="ja-JP" altLang="en-US" dirty="0">
                <a:latin typeface="Arial"/>
              </a:rPr>
              <a:t>’</a:t>
            </a:r>
            <a:r>
              <a:rPr lang="en-US" dirty="0"/>
              <a:t>s </a:t>
            </a:r>
            <a:r>
              <a:rPr lang="ja-JP" altLang="en-US" dirty="0">
                <a:latin typeface="Arial"/>
              </a:rPr>
              <a:t>“</a:t>
            </a:r>
            <a:r>
              <a:rPr lang="en-US" dirty="0"/>
              <a:t>industry, economy, enterprise, and prudence.</a:t>
            </a:r>
            <a:r>
              <a:rPr lang="ja-JP" altLang="en-US" dirty="0">
                <a:latin typeface="Arial"/>
              </a:rPr>
              <a:t>”</a:t>
            </a:r>
            <a:r>
              <a:rPr lang="en-US" dirty="0"/>
              <a:t> The goal of the </a:t>
            </a:r>
            <a:r>
              <a:rPr lang="en-US" dirty="0" err="1"/>
              <a:t>Jacksonians</a:t>
            </a:r>
            <a:r>
              <a:rPr lang="en-US" dirty="0"/>
              <a:t> was to remove all obstacles that prevented farmers, artisans, and small shopkeepers from earning a greater share of the nation</a:t>
            </a:r>
            <a:r>
              <a:rPr lang="ja-JP" altLang="en-US" dirty="0">
                <a:latin typeface="Arial"/>
              </a:rPr>
              <a:t>’</a:t>
            </a:r>
            <a:r>
              <a:rPr lang="en-US" dirty="0"/>
              <a:t>s wealth.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E42B4F7-F0DF-4E76-876C-47D50BC0E299}" type="slidenum">
              <a:rPr lang="en-US" altLang="en-US" sz="1200" smtClean="0"/>
              <a:pPr/>
              <a:t>24</a:t>
            </a:fld>
            <a:endParaRPr lang="en-US" altLang="en-US" sz="120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a:buFontTx/>
              <a:buChar char="•"/>
            </a:pPr>
            <a:r>
              <a:rPr lang="en-US" altLang="en-US" dirty="0" smtClean="0"/>
              <a:t>The underlying issue was a growing fear of federal interference with slavery</a:t>
            </a:r>
          </a:p>
          <a:p>
            <a:pPr>
              <a:buFontTx/>
              <a:buChar char="•"/>
            </a:pPr>
            <a:r>
              <a:rPr lang="en-US" altLang="en-US" dirty="0" smtClean="0"/>
              <a:t>The Missouri Compromise fed these fears</a:t>
            </a:r>
          </a:p>
          <a:p>
            <a:pPr>
              <a:buFontTx/>
              <a:buChar char="•"/>
            </a:pPr>
            <a:r>
              <a:rPr lang="en-US" altLang="en-US" dirty="0" smtClean="0"/>
              <a:t>A slave rebellion in Charleston in 1822 didn’t help either</a:t>
            </a:r>
          </a:p>
          <a:p>
            <a:pPr>
              <a:buFontTx/>
              <a:buChar char="•"/>
            </a:pPr>
            <a:r>
              <a:rPr lang="en-US" altLang="en-US" dirty="0" smtClean="0"/>
              <a:t>South Carolina still had ties with British West Indies &amp; knew that the British govt. was moving toward abolition</a:t>
            </a:r>
          </a:p>
          <a:p>
            <a:pPr>
              <a:buFontTx/>
              <a:buChar char="•"/>
            </a:pPr>
            <a:r>
              <a:rPr lang="en-US" altLang="en-US" dirty="0" smtClean="0"/>
              <a:t>The rise of the abolitionist movement in the U.S. underscored the changing tide against the “peculiar institution”</a:t>
            </a:r>
          </a:p>
          <a:p>
            <a:pPr>
              <a:buFontTx/>
              <a:buChar char="•"/>
            </a:pPr>
            <a:r>
              <a:rPr lang="en-US" altLang="en-US" dirty="0" smtClean="0"/>
              <a:t>The tariff issue served as an opportunity to take a strong stand on principle against all federal encroachments on states’ rights</a:t>
            </a:r>
          </a:p>
          <a:p>
            <a:pPr>
              <a:buFontTx/>
              <a:buChar char="•"/>
            </a:pPr>
            <a:r>
              <a:rPr lang="en-US" altLang="en-US" dirty="0" smtClean="0"/>
              <a:t>Economic health of the Old South was declining</a:t>
            </a:r>
          </a:p>
          <a:p>
            <a:pPr lvl="1">
              <a:buFontTx/>
              <a:buChar char="•"/>
            </a:pPr>
            <a:r>
              <a:rPr lang="en-US" altLang="en-US" dirty="0" smtClean="0"/>
              <a:t>The Northwest, West and Southwest were all expanding</a:t>
            </a:r>
          </a:p>
          <a:p>
            <a:pPr lvl="1">
              <a:buFontTx/>
              <a:buChar char="•"/>
            </a:pPr>
            <a:r>
              <a:rPr lang="en-US" altLang="en-US" dirty="0" smtClean="0"/>
              <a:t>The Old South had damaged its soil by </a:t>
            </a:r>
            <a:r>
              <a:rPr lang="en-US" altLang="en-US" dirty="0" err="1" smtClean="0"/>
              <a:t>overfarming</a:t>
            </a:r>
            <a:endParaRPr lang="en-US" altLang="en-US" dirty="0" smtClean="0"/>
          </a:p>
          <a:p>
            <a:pPr lvl="1">
              <a:buFontTx/>
              <a:buChar char="•"/>
            </a:pPr>
            <a:r>
              <a:rPr lang="en-US" altLang="en-US" dirty="0" smtClean="0"/>
              <a:t>Cotton prices falling</a:t>
            </a:r>
          </a:p>
          <a:p>
            <a:pPr lvl="1">
              <a:buFontTx/>
              <a:buChar char="•"/>
            </a:pPr>
            <a:r>
              <a:rPr lang="en-US" altLang="en-US" dirty="0" smtClean="0"/>
              <a:t>Old Southern states (SC in particular) looking for a scapegoat</a:t>
            </a:r>
          </a:p>
          <a:p>
            <a:pPr lvl="2">
              <a:buFontTx/>
              <a:buChar char="•"/>
            </a:pPr>
            <a:r>
              <a:rPr lang="en-US" altLang="en-US" dirty="0" smtClean="0"/>
              <a:t>The tariff was a convenient one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23150DF-C4F1-41BF-88CA-25D249837E75}" type="slidenum">
              <a:rPr lang="en-US" altLang="en-US" sz="1200" smtClean="0"/>
              <a:pPr/>
              <a:t>25</a:t>
            </a:fld>
            <a:endParaRPr lang="en-US" altLang="en-US" sz="120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4400" y="4343400"/>
            <a:ext cx="5029200" cy="4343400"/>
          </a:xfrm>
          <a:noFill/>
        </p:spPr>
        <p:txBody>
          <a:bodyPr/>
          <a:lstStyle/>
          <a:p>
            <a:pPr>
              <a:buFontTx/>
              <a:buChar char="•"/>
            </a:pPr>
            <a:r>
              <a:rPr lang="en-US" altLang="en-US" dirty="0" smtClean="0"/>
              <a:t>Because of protections, the South was forced to buy in the American market protected by high tariffs</a:t>
            </a:r>
          </a:p>
          <a:p>
            <a:pPr>
              <a:buFontTx/>
              <a:buChar char="•"/>
            </a:pPr>
            <a:r>
              <a:rPr lang="en-US" altLang="en-US" dirty="0" smtClean="0"/>
              <a:t>The south thought that it was making the North rich</a:t>
            </a:r>
          </a:p>
          <a:p>
            <a:pPr>
              <a:buFontTx/>
              <a:buChar char="•"/>
            </a:pPr>
            <a:r>
              <a:rPr lang="en-US" altLang="en-US" dirty="0" smtClean="0"/>
              <a:t>The South feared that if the British sold fewer items here they would buy less cotton</a:t>
            </a:r>
          </a:p>
          <a:p>
            <a:pPr>
              <a:buFontTx/>
              <a:buChar char="•"/>
            </a:pPr>
            <a:r>
              <a:rPr lang="en-US" altLang="en-US" dirty="0" smtClean="0"/>
              <a:t>The South would suffer as a consumer, producer, importer, and exporter</a:t>
            </a:r>
          </a:p>
          <a:p>
            <a:pPr>
              <a:buFontTx/>
              <a:buChar char="•"/>
            </a:pPr>
            <a:r>
              <a:rPr lang="en-US" altLang="en-US" dirty="0" smtClean="0"/>
              <a:t>The South, however, failed to realized that with healthy Northern industries would come an increase in consumption of cotton and other farm products</a:t>
            </a:r>
          </a:p>
          <a:p>
            <a:pPr>
              <a:buFontTx/>
              <a:buChar char="•"/>
            </a:pPr>
            <a:endParaRPr lang="en-US" altLang="en-US" dirty="0" smtClean="0"/>
          </a:p>
          <a:p>
            <a:pPr>
              <a:buFontTx/>
              <a:buChar char="•"/>
            </a:pPr>
            <a:r>
              <a:rPr lang="en-US" altLang="en-US" dirty="0" smtClean="0"/>
              <a:t>Calhoun’s South Carolina Exposition boldly denounced the recent tariffs as unjust and unconstitutional</a:t>
            </a:r>
          </a:p>
          <a:p>
            <a:pPr>
              <a:buFontTx/>
              <a:buChar char="•"/>
            </a:pPr>
            <a:r>
              <a:rPr lang="en-US" altLang="en-US" dirty="0" smtClean="0"/>
              <a:t>Going beyond the Virginia and Kentucky Resolutions of 1798, the SCE proposed that states should nullify the tariff within their borders</a:t>
            </a:r>
          </a:p>
          <a:p>
            <a:pPr>
              <a:buFontTx/>
              <a:buChar char="•"/>
            </a:pPr>
            <a:r>
              <a:rPr lang="en-US" altLang="en-US" dirty="0" smtClean="0"/>
              <a:t>Calhoun was a Unionist and Nationalist but was also a Southern sectionalist</a:t>
            </a:r>
          </a:p>
          <a:p>
            <a:pPr lvl="1">
              <a:buFontTx/>
              <a:buChar char="•"/>
            </a:pPr>
            <a:r>
              <a:rPr lang="en-US" altLang="en-US" dirty="0" smtClean="0"/>
              <a:t>He thought that nullification would actually help to hold the union together</a:t>
            </a:r>
          </a:p>
          <a:p>
            <a:pPr>
              <a:buFontTx/>
              <a:buChar char="•"/>
            </a:pPr>
            <a:r>
              <a:rPr lang="en-US" altLang="en-US" dirty="0" smtClean="0"/>
              <a:t>No other state joined South Carolina in its call for nullification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4360742-20C5-4602-8C23-3D28557AC502}" type="slidenum">
              <a:rPr lang="en-US" altLang="en-US" sz="1200" smtClean="0"/>
              <a:pPr/>
              <a:t>27</a:t>
            </a:fld>
            <a:endParaRPr lang="en-US" altLang="en-US" sz="120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685800" y="4343400"/>
            <a:ext cx="5562600" cy="4419600"/>
          </a:xfrm>
          <a:noFill/>
        </p:spPr>
        <p:txBody>
          <a:bodyPr/>
          <a:lstStyle/>
          <a:p>
            <a:pPr>
              <a:buFontTx/>
              <a:buChar char="•"/>
            </a:pPr>
            <a:r>
              <a:rPr lang="en-US" altLang="en-US" dirty="0" smtClean="0"/>
              <a:t>Easterners opposed the sale of cheap public lands because the Eastern population was moving west looking for land and siphoning off Eastern influence</a:t>
            </a:r>
          </a:p>
          <a:p>
            <a:pPr>
              <a:buFontTx/>
              <a:buChar char="•"/>
            </a:pPr>
            <a:r>
              <a:rPr lang="en-US" altLang="en-US" dirty="0" smtClean="0"/>
              <a:t>Westerners naturally argued for cheap land</a:t>
            </a:r>
          </a:p>
          <a:p>
            <a:pPr>
              <a:buFontTx/>
              <a:buChar char="•"/>
            </a:pPr>
            <a:r>
              <a:rPr lang="en-US" altLang="en-US" dirty="0" smtClean="0"/>
              <a:t>The South sided with the West</a:t>
            </a:r>
          </a:p>
          <a:p>
            <a:pPr lvl="1">
              <a:buFontTx/>
              <a:buChar char="•"/>
            </a:pPr>
            <a:r>
              <a:rPr lang="en-US" altLang="en-US" dirty="0" smtClean="0"/>
              <a:t>Robert Hayne of SC spoke for the cause</a:t>
            </a:r>
          </a:p>
          <a:p>
            <a:pPr lvl="1">
              <a:buFontTx/>
              <a:buChar char="•"/>
            </a:pPr>
            <a:r>
              <a:rPr lang="en-US" altLang="en-US" dirty="0" smtClean="0"/>
              <a:t>Hayne was a strong orator who condemned the disloyalty of New England during the War of 1812 and their selfish positions on the tariff issue</a:t>
            </a:r>
          </a:p>
          <a:p>
            <a:pPr lvl="1">
              <a:buFontTx/>
              <a:buChar char="•"/>
            </a:pPr>
            <a:r>
              <a:rPr lang="en-US" altLang="en-US" dirty="0" smtClean="0"/>
              <a:t>He used the occasion to air the grievances of the South, particularly unloading on the Tariff of Abominations</a:t>
            </a:r>
          </a:p>
          <a:p>
            <a:pPr lvl="1">
              <a:buFontTx/>
              <a:buChar char="•"/>
            </a:pPr>
            <a:r>
              <a:rPr lang="en-US" altLang="en-US" dirty="0" smtClean="0"/>
              <a:t>Hayne supported Calhoun’s doctrine of nullification, seeing it as the only means of safeguarding the minority interests of his section</a:t>
            </a:r>
          </a:p>
          <a:p>
            <a:pPr lvl="1">
              <a:buFontTx/>
              <a:buChar char="•"/>
            </a:pPr>
            <a:r>
              <a:rPr lang="en-US" altLang="en-US" dirty="0" smtClean="0"/>
              <a:t>He did not advocate breaking up the union but rather was seeking to protect the South within the Union under the Const.</a:t>
            </a:r>
          </a:p>
          <a:p>
            <a:pPr>
              <a:buFontTx/>
              <a:buChar char="•"/>
            </a:pPr>
            <a:r>
              <a:rPr lang="en-US" altLang="en-US" dirty="0" smtClean="0"/>
              <a:t>Webster defended New England but focused on the issue of Union</a:t>
            </a:r>
          </a:p>
          <a:p>
            <a:pPr lvl="1">
              <a:buFontTx/>
              <a:buChar char="•"/>
            </a:pPr>
            <a:r>
              <a:rPr lang="en-US" altLang="en-US" dirty="0" smtClean="0"/>
              <a:t>He argued that the people, not the states, framed the Constitution (not entirely so!) </a:t>
            </a:r>
          </a:p>
          <a:p>
            <a:pPr lvl="1">
              <a:buFontTx/>
              <a:buChar char="•"/>
            </a:pPr>
            <a:r>
              <a:rPr lang="en-US" altLang="en-US" dirty="0" smtClean="0"/>
              <a:t>Argued that either the Supreme Court would judge the Constitutionality of laws or the country would fall into revolution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F1B6700-A570-40A8-9EFB-70A72381836D}" type="slidenum">
              <a:rPr lang="en-US" altLang="en-US" sz="1200" smtClean="0"/>
              <a:pPr/>
              <a:t>28</a:t>
            </a:fld>
            <a:endParaRPr lang="en-US" altLang="en-US" sz="120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685800" y="4343400"/>
            <a:ext cx="5638800" cy="4114800"/>
          </a:xfrm>
          <a:noFill/>
        </p:spPr>
        <p:txBody>
          <a:bodyPr/>
          <a:lstStyle/>
          <a:p>
            <a:pPr>
              <a:buFontTx/>
              <a:buChar char="•"/>
            </a:pPr>
            <a:r>
              <a:rPr lang="en-US" altLang="en-US" smtClean="0"/>
              <a:t>There was no clear winner in the Webster-Hayne Debate but both sides thought they won</a:t>
            </a:r>
          </a:p>
          <a:p>
            <a:pPr>
              <a:buFontTx/>
              <a:buChar char="•"/>
            </a:pPr>
            <a:r>
              <a:rPr lang="en-US" altLang="en-US" smtClean="0"/>
              <a:t>Webster had the greatest impact</a:t>
            </a:r>
          </a:p>
          <a:p>
            <a:pPr>
              <a:buFontTx/>
              <a:buChar char="•"/>
            </a:pPr>
            <a:r>
              <a:rPr lang="en-US" altLang="en-US" smtClean="0"/>
              <a:t>His speech was widely reproduced, selling 40,000 copies in three months</a:t>
            </a:r>
          </a:p>
          <a:p>
            <a:pPr lvl="1">
              <a:buFontTx/>
              <a:buChar char="•"/>
            </a:pPr>
            <a:r>
              <a:rPr lang="en-US" altLang="en-US" smtClean="0"/>
              <a:t>His arguments for Union were planted in the minds of Northerners</a:t>
            </a:r>
          </a:p>
          <a:p>
            <a:pPr lvl="1">
              <a:buFontTx/>
              <a:buChar char="•"/>
            </a:pPr>
            <a:r>
              <a:rPr lang="en-US" altLang="en-US" smtClean="0"/>
              <a:t>The speech was printed in school books and was read by thousands of soon-to-be Union soldiers</a:t>
            </a:r>
          </a:p>
          <a:p>
            <a:pPr lvl="1">
              <a:buFontTx/>
              <a:buChar char="•"/>
            </a:pPr>
            <a:r>
              <a:rPr lang="en-US" altLang="en-US" smtClean="0"/>
              <a:t>He most likely did more to arouse upcoming generations of Northerners to fight for the ideal of Union</a:t>
            </a:r>
          </a:p>
          <a:p>
            <a:pPr lvl="1">
              <a:buFontTx/>
              <a:buChar char="•"/>
            </a:pPr>
            <a:r>
              <a:rPr lang="en-US" altLang="en-US" smtClean="0"/>
              <a:t>Many have said that the Union was saved by the thunder of Webster’s replies more than the thunder of Grant’s cannons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7B0BE61-CD1C-48AF-A33A-148C73F51645}" type="slidenum">
              <a:rPr lang="en-US" altLang="en-US" sz="1200" smtClean="0"/>
              <a:pPr/>
              <a:t>29</a:t>
            </a:fld>
            <a:endParaRPr lang="en-US" altLang="en-US" sz="12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a:buFontTx/>
              <a:buChar char="•"/>
            </a:pPr>
            <a:r>
              <a:rPr lang="en-US" altLang="en-US" smtClean="0"/>
              <a:t>Old Hickory was strangely silent on the Southern Grievances</a:t>
            </a:r>
          </a:p>
          <a:p>
            <a:pPr>
              <a:buFontTx/>
              <a:buChar char="•"/>
            </a:pPr>
            <a:r>
              <a:rPr lang="en-US" altLang="en-US" smtClean="0"/>
              <a:t>States rights leaders, at a Jefferson Day banquet in 1830, hoped to get Jackson to come out publicly on the side of nullification</a:t>
            </a:r>
          </a:p>
          <a:p>
            <a:pPr lvl="1">
              <a:buFontTx/>
              <a:buChar char="•"/>
            </a:pPr>
            <a:r>
              <a:rPr lang="en-US" altLang="en-US" smtClean="0"/>
              <a:t>They proposed a series of toasts to Jefferson - a longtime foe of centralization  - that would lean toward states’ rights and nullification</a:t>
            </a:r>
          </a:p>
          <a:p>
            <a:pPr lvl="1">
              <a:buFontTx/>
              <a:buChar char="•"/>
            </a:pPr>
            <a:r>
              <a:rPr lang="en-US" altLang="en-US" smtClean="0"/>
              <a:t>They thought Jackson the Southerner would speak out for states’ rights</a:t>
            </a:r>
          </a:p>
          <a:p>
            <a:pPr lvl="1">
              <a:buFontTx/>
              <a:buChar char="•"/>
            </a:pPr>
            <a:r>
              <a:rPr lang="en-US" altLang="en-US" smtClean="0"/>
              <a:t>Jackson was forewarned about the plan and carefully prepared his response</a:t>
            </a:r>
          </a:p>
          <a:p>
            <a:pPr lvl="2">
              <a:buFontTx/>
              <a:buChar char="•"/>
            </a:pPr>
            <a:r>
              <a:rPr lang="en-US" altLang="en-US" smtClean="0"/>
              <a:t>He waited for the proper moment then rose to his feet, stood straight upright, fixed his eyes on Calhoun (their relationship now strained) and dramatically proclaimed, “Our Union: It must be preserved!”</a:t>
            </a:r>
          </a:p>
          <a:p>
            <a:pPr lvl="2">
              <a:buFontTx/>
              <a:buChar char="•"/>
            </a:pPr>
            <a:r>
              <a:rPr lang="en-US" altLang="en-US" smtClean="0"/>
              <a:t>The Southerners were stunned - Calhoun weakly replied, “The Union, next to our liberty, most dear!”</a:t>
            </a:r>
          </a:p>
          <a:p>
            <a:pPr lvl="2">
              <a:buFontTx/>
              <a:buChar char="•"/>
            </a:pPr>
            <a:r>
              <a:rPr lang="en-US" altLang="en-US" smtClean="0"/>
              <a:t>Party over!</a:t>
            </a:r>
          </a:p>
          <a:p>
            <a:pPr lvl="1">
              <a:buFontTx/>
              <a:buChar char="•"/>
            </a:pPr>
            <a:r>
              <a:rPr lang="en-US" altLang="en-US" smtClean="0"/>
              <a:t>In two years time, Jackson would use the threat of force to rein in the states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19B7507-1ECE-47FD-B506-CCF9056AB6F1}" type="slidenum">
              <a:rPr lang="en-US" altLang="en-US" sz="1200" smtClean="0"/>
              <a:pPr/>
              <a:t>30</a:t>
            </a:fld>
            <a:endParaRPr lang="en-US" altLang="en-US" sz="12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a:buFontTx/>
              <a:buChar char="•"/>
            </a:pPr>
            <a:r>
              <a:rPr lang="en-US" altLang="en-US" smtClean="0"/>
              <a:t>The Tariff of Abominations continued to rankle hot-blooded South Carolinians</a:t>
            </a:r>
          </a:p>
          <a:p>
            <a:pPr lvl="1">
              <a:buFontTx/>
              <a:buChar char="•"/>
            </a:pPr>
            <a:r>
              <a:rPr lang="en-US" altLang="en-US" smtClean="0"/>
              <a:t>They saw it as not only being economically damaging in the short run, but also as a possible wedge for later federal interference with slavery in the Southern states</a:t>
            </a:r>
          </a:p>
          <a:p>
            <a:pPr lvl="1">
              <a:buFontTx/>
              <a:buChar char="•"/>
            </a:pPr>
            <a:r>
              <a:rPr lang="en-US" altLang="en-US" smtClean="0"/>
              <a:t>The nullifiers -known as “nullies” - tried strenuously to muster the necessary 2/3 vote for nullification in the South Carolina legislature</a:t>
            </a:r>
          </a:p>
          <a:p>
            <a:pPr lvl="1">
              <a:buFontTx/>
              <a:buChar char="•"/>
            </a:pPr>
            <a:r>
              <a:rPr lang="en-US" altLang="en-US" smtClean="0"/>
              <a:t>The measure was blocked by a minority of Unionists who were scorned as “submission men”</a:t>
            </a:r>
          </a:p>
          <a:p>
            <a:pPr>
              <a:buFontTx/>
              <a:buChar char="•"/>
            </a:pPr>
            <a:r>
              <a:rPr lang="en-US" altLang="en-US" smtClean="0"/>
              <a:t>Congress touched off the fuse of this bomb by passing the Tariff of 1832</a:t>
            </a:r>
          </a:p>
          <a:p>
            <a:pPr lvl="1">
              <a:buFontTx/>
              <a:buChar char="•"/>
            </a:pPr>
            <a:r>
              <a:rPr lang="en-US" altLang="en-US" smtClean="0"/>
              <a:t>The measure failed to lower rates to levels demanded by the South</a:t>
            </a:r>
          </a:p>
          <a:p>
            <a:pPr lvl="1">
              <a:buFontTx/>
              <a:buChar char="•"/>
            </a:pPr>
            <a:r>
              <a:rPr lang="en-US" altLang="en-US" smtClean="0"/>
              <a:t>The measure did pare away the worst of the “abominations” of 1828, and it did lower the imports to about the level of the more moderate Tariff of 1824</a:t>
            </a:r>
          </a:p>
          <a:p>
            <a:pPr lvl="2">
              <a:buFontTx/>
              <a:buChar char="•"/>
            </a:pPr>
            <a:r>
              <a:rPr lang="en-US" altLang="en-US" smtClean="0"/>
              <a:t>A 10% reduction to roughly 35% duties</a:t>
            </a:r>
          </a:p>
          <a:p>
            <a:pPr lvl="1">
              <a:buFontTx/>
              <a:buChar char="•"/>
            </a:pPr>
            <a:r>
              <a:rPr lang="en-US" altLang="en-US" smtClean="0"/>
              <a:t>The law was still protective and to the South, it suggested a permanent condition.</a:t>
            </a:r>
          </a:p>
          <a:p>
            <a:pPr>
              <a:buFontTx/>
              <a:buChar char="•"/>
            </a:pPr>
            <a:r>
              <a:rPr lang="en-US" altLang="en-US" smtClean="0"/>
              <a:t>Nullies in SC were ready for drastic action.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5DCCB5B-E1CA-4393-A226-903B1B59C70B}" type="slidenum">
              <a:rPr lang="en-US" altLang="en-US" sz="1200" smtClean="0"/>
              <a:pPr/>
              <a:t>32</a:t>
            </a:fld>
            <a:endParaRPr lang="en-US" altLang="en-US" sz="120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a:buFontTx/>
              <a:buChar char="•"/>
            </a:pPr>
            <a:r>
              <a:rPr lang="en-US" altLang="en-US" smtClean="0"/>
              <a:t>Nullifiers and Unionists clashed in the South Carolina state elections of 1832.</a:t>
            </a:r>
          </a:p>
          <a:p>
            <a:pPr>
              <a:buFontTx/>
              <a:buChar char="•"/>
            </a:pPr>
            <a:r>
              <a:rPr lang="en-US" altLang="en-US" smtClean="0"/>
              <a:t>The “Nullies” won a 2/3 majority in the legislature.</a:t>
            </a:r>
          </a:p>
          <a:p>
            <a:pPr>
              <a:buFontTx/>
              <a:buChar char="•"/>
            </a:pPr>
            <a:r>
              <a:rPr lang="en-US" altLang="en-US" smtClean="0"/>
              <a:t>The state legislature called for a special state convention, which met in Columbia, SC.</a:t>
            </a:r>
          </a:p>
          <a:p>
            <a:pPr lvl="1">
              <a:buFontTx/>
              <a:buChar char="•"/>
            </a:pPr>
            <a:r>
              <a:rPr lang="en-US" altLang="en-US" smtClean="0"/>
              <a:t>There they declared the existing tariff to be null and void in SC.</a:t>
            </a:r>
          </a:p>
          <a:p>
            <a:pPr lvl="1">
              <a:buFontTx/>
              <a:buChar char="•"/>
            </a:pPr>
            <a:r>
              <a:rPr lang="en-US" altLang="en-US" smtClean="0"/>
              <a:t>The convention also called upon the legislature to undertake any necessary military preparations.</a:t>
            </a:r>
          </a:p>
          <a:p>
            <a:pPr lvl="1">
              <a:buFontTx/>
              <a:buChar char="•"/>
            </a:pPr>
            <a:r>
              <a:rPr lang="en-US" altLang="en-US" smtClean="0"/>
              <a:t>The final act of defiance to the national govt. was to threaten to take SC out of the Union if the “Washington Regime” attempted to collect the customs duties by force.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84788D69-818D-45A7-8E28-A5EE5B1725A1}" type="slidenum">
              <a:rPr lang="en-US"/>
              <a:pPr>
                <a:defRPr/>
              </a:pPr>
              <a:t>‹#›</a:t>
            </a:fld>
            <a:endParaRPr lang="en-US"/>
          </a:p>
        </p:txBody>
      </p:sp>
    </p:spTree>
    <p:extLst>
      <p:ext uri="{BB962C8B-B14F-4D97-AF65-F5344CB8AC3E}">
        <p14:creationId xmlns:p14="http://schemas.microsoft.com/office/powerpoint/2010/main" val="3995397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endParaRPr lang="en-US"/>
          </a:p>
        </p:txBody>
      </p:sp>
      <p:sp>
        <p:nvSpPr>
          <p:cNvPr id="6" name="Rectangle 155"/>
          <p:cNvSpPr>
            <a:spLocks noGrp="1" noChangeArrowheads="1"/>
          </p:cNvSpPr>
          <p:nvPr>
            <p:ph type="ftr" sz="quarter" idx="11"/>
          </p:nvPr>
        </p:nvSpPr>
        <p:spPr>
          <a:ln/>
        </p:spPr>
        <p:txBody>
          <a:bodyPr/>
          <a:lstStyle>
            <a:lvl1pPr>
              <a:defRPr/>
            </a:lvl1pPr>
          </a:lstStyle>
          <a:p>
            <a:endParaRPr lang="en-US"/>
          </a:p>
        </p:txBody>
      </p:sp>
      <p:sp>
        <p:nvSpPr>
          <p:cNvPr id="7" name="Rectangle 156"/>
          <p:cNvSpPr>
            <a:spLocks noGrp="1" noChangeArrowheads="1"/>
          </p:cNvSpPr>
          <p:nvPr>
            <p:ph type="sldNum" sz="quarter" idx="12"/>
          </p:nvPr>
        </p:nvSpPr>
        <p:spPr>
          <a:ln/>
        </p:spPr>
        <p:txBody>
          <a:bodyPr/>
          <a:lstStyle>
            <a:lvl1pPr>
              <a:defRPr/>
            </a:lvl1pPr>
          </a:lstStyle>
          <a:p>
            <a:fld id="{6A40D752-BD2D-884A-A59E-96375288C1B9}" type="slidenum">
              <a:rPr lang="en-US"/>
              <a:pPr/>
              <a:t>‹#›</a:t>
            </a:fld>
            <a:endParaRPr lang="en-US"/>
          </a:p>
        </p:txBody>
      </p:sp>
    </p:spTree>
    <p:extLst>
      <p:ext uri="{BB962C8B-B14F-4D97-AF65-F5344CB8AC3E}">
        <p14:creationId xmlns:p14="http://schemas.microsoft.com/office/powerpoint/2010/main" val="1366432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10/6/17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10/6/17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10/6/17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10/6/17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8"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hyperlink" Target="file://localhost//upload.wikimedia.org/wikipedia/commons/6/64/Andrew_Jackson.jpg" TargetMode="External"/><Relationship Id="rId5" Type="http://schemas.openxmlformats.org/officeDocument/2006/relationships/image" Target="../media/image20.jpeg"/><Relationship Id="rId6" Type="http://schemas.openxmlformats.org/officeDocument/2006/relationships/hyperlink" Target="file://localhost//upload.wikimedia.org/wikipedia/commons/a/af/Mvanburen.jpeg" TargetMode="External"/><Relationship Id="rId7" Type="http://schemas.openxmlformats.org/officeDocument/2006/relationships/image" Target="../media/image21.jpeg"/><Relationship Id="rId8" Type="http://schemas.openxmlformats.org/officeDocument/2006/relationships/image" Target="../media/image22.jpeg"/><Relationship Id="rId9" Type="http://schemas.openxmlformats.org/officeDocument/2006/relationships/hyperlink" Target="file://localhost//upload.wikimedia.org/wikipedia/commons/6/67/John_C_Calhoun_by_Mathew_Brady,_March_1849-crop.jpg" TargetMode="External"/><Relationship Id="rId10" Type="http://schemas.openxmlformats.org/officeDocument/2006/relationships/image" Target="../media/image23.jpeg"/><Relationship Id="rId11"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hyperlink" Target="file://localhost//upload.wikimedia.org/wikipedia/commons/d/db/JohnQAdams.p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jpeg"/><Relationship Id="rId3"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VNgIUUD7i-A" TargetMode="External"/><Relationship Id="rId4" Type="http://schemas.openxmlformats.org/officeDocument/2006/relationships/image" Target="../media/image30.jpe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29.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audio" Target="../media/audio1.wav"/><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audio" Target="../media/audio2.wav"/><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audio" Target="../media/audio3.wav"/><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audio" Target="../media/audio1.wav"/><Relationship Id="rId5" Type="http://schemas.openxmlformats.org/officeDocument/2006/relationships/audio" Target="../media/audio4.wav"/><Relationship Id="rId1" Type="http://schemas.openxmlformats.org/officeDocument/2006/relationships/tags" Target="../tags/tag10.xml"/><Relationship Id="rId2"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time_continue=18&amp;v=Uih_XMDdEq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Read and annotate the introductory essay, accounting for key features and developments of the Age of Jackson</a:t>
            </a:r>
            <a:endParaRPr lang="en-US" dirty="0"/>
          </a:p>
        </p:txBody>
      </p:sp>
    </p:spTree>
    <p:extLst>
      <p:ext uri="{BB962C8B-B14F-4D97-AF65-F5344CB8AC3E}">
        <p14:creationId xmlns:p14="http://schemas.microsoft.com/office/powerpoint/2010/main" val="12750377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MART"/>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b="57042"/>
          <a:stretch>
            <a:fillRect/>
          </a:stretch>
        </p:blipFill>
        <p:spPr bwMode="auto">
          <a:xfrm>
            <a:off x="128588" y="1600200"/>
            <a:ext cx="6881812"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descr="MART"/>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t="79681" b="13734"/>
          <a:stretch>
            <a:fillRect/>
          </a:stretch>
        </p:blipFill>
        <p:spPr bwMode="auto">
          <a:xfrm>
            <a:off x="128588" y="6019800"/>
            <a:ext cx="688181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descr="Stump%20Speaking"/>
          <p:cNvPicPr>
            <a:picLocks noChangeAspect="1" noChangeArrowheads="1"/>
          </p:cNvPicPr>
          <p:nvPr/>
        </p:nvPicPr>
        <p:blipFill>
          <a:blip r:embed="rId3">
            <a:extLst>
              <a:ext uri="{28A0092B-C50C-407E-A947-70E740481C1C}">
                <a14:useLocalDpi xmlns:a14="http://schemas.microsoft.com/office/drawing/2010/main" val="0"/>
              </a:ext>
            </a:extLst>
          </a:blip>
          <a:srcRect l="11871" t="16545" r="3535"/>
          <a:stretch>
            <a:fillRect/>
          </a:stretch>
        </p:blipFill>
        <p:spPr bwMode="auto">
          <a:xfrm>
            <a:off x="4802188" y="1890713"/>
            <a:ext cx="4189412"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6"/>
          <p:cNvSpPr>
            <a:spLocks noChangeArrowheads="1"/>
          </p:cNvSpPr>
          <p:nvPr/>
        </p:nvSpPr>
        <p:spPr bwMode="auto">
          <a:xfrm>
            <a:off x="152400" y="152400"/>
            <a:ext cx="8791575" cy="1284288"/>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3200" dirty="0">
                <a:solidFill>
                  <a:schemeClr val="bg1"/>
                </a:solidFill>
                <a:latin typeface="Calibri" charset="0"/>
                <a:cs typeface="Calibri" charset="0"/>
              </a:rPr>
              <a:t>From 1800 to 1840, states removed property and </a:t>
            </a:r>
            <a:br>
              <a:rPr lang="en-US" sz="3200" dirty="0">
                <a:solidFill>
                  <a:schemeClr val="bg1"/>
                </a:solidFill>
                <a:latin typeface="Calibri" charset="0"/>
                <a:cs typeface="Calibri" charset="0"/>
              </a:rPr>
            </a:br>
            <a:r>
              <a:rPr lang="en-US" sz="3200" dirty="0">
                <a:solidFill>
                  <a:schemeClr val="bg1"/>
                </a:solidFill>
                <a:latin typeface="Calibri" charset="0"/>
                <a:cs typeface="Calibri" charset="0"/>
              </a:rPr>
              <a:t>tax restrictions which allowed 90% of “common” white men to vote (“universal white male suffrage”)</a:t>
            </a:r>
          </a:p>
        </p:txBody>
      </p:sp>
    </p:spTree>
    <p:extLst>
      <p:ext uri="{BB962C8B-B14F-4D97-AF65-F5344CB8AC3E}">
        <p14:creationId xmlns:p14="http://schemas.microsoft.com/office/powerpoint/2010/main" val="40623011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ffectLst/>
                <a:ea typeface="+mj-ea"/>
                <a:cs typeface="+mj-cs"/>
              </a:rPr>
              <a:t>Universal White Male Suffrage</a:t>
            </a:r>
            <a:endParaRPr lang="en-US" dirty="0">
              <a:effectLst/>
              <a:ea typeface="+mj-ea"/>
              <a:cs typeface="+mj-cs"/>
            </a:endParaRPr>
          </a:p>
        </p:txBody>
      </p:sp>
      <p:pic>
        <p:nvPicPr>
          <p:cNvPr id="8194" name="Picture 3" descr="map-Extending Voting Rights for White Males-1800-1830"/>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a:stretch>
            <a:fillRect/>
          </a:stretch>
        </p:blipFill>
        <p:spPr bwMode="auto">
          <a:xfrm>
            <a:off x="152400" y="1295400"/>
            <a:ext cx="8799513" cy="51054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5116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534400" cy="965664"/>
          </a:xfrm>
        </p:spPr>
        <p:txBody>
          <a:bodyPr>
            <a:noAutofit/>
          </a:bodyPr>
          <a:lstStyle/>
          <a:p>
            <a:pPr algn="l"/>
            <a:r>
              <a:rPr lang="en-US" sz="4400" b="1" dirty="0"/>
              <a:t>Direct Balloting for President</a:t>
            </a:r>
          </a:p>
        </p:txBody>
      </p:sp>
      <p:sp>
        <p:nvSpPr>
          <p:cNvPr id="6" name="Rounded Rectangle 5"/>
          <p:cNvSpPr/>
          <p:nvPr/>
        </p:nvSpPr>
        <p:spPr>
          <a:xfrm>
            <a:off x="914400" y="4114800"/>
            <a:ext cx="2971800" cy="12192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a:t>State Legislature</a:t>
            </a:r>
          </a:p>
        </p:txBody>
      </p:sp>
      <p:sp>
        <p:nvSpPr>
          <p:cNvPr id="13" name="Rounded Rectangle 12"/>
          <p:cNvSpPr/>
          <p:nvPr/>
        </p:nvSpPr>
        <p:spPr>
          <a:xfrm>
            <a:off x="914400" y="5638800"/>
            <a:ext cx="2971800" cy="838200"/>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Voters</a:t>
            </a:r>
          </a:p>
        </p:txBody>
      </p:sp>
      <p:sp>
        <p:nvSpPr>
          <p:cNvPr id="14" name="Rounded Rectangle 13"/>
          <p:cNvSpPr/>
          <p:nvPr/>
        </p:nvSpPr>
        <p:spPr>
          <a:xfrm>
            <a:off x="914400" y="2590800"/>
            <a:ext cx="2971800" cy="1219200"/>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Presidential Electors</a:t>
            </a:r>
          </a:p>
        </p:txBody>
      </p:sp>
      <p:sp>
        <p:nvSpPr>
          <p:cNvPr id="15" name="Rounded Rectangle 14"/>
          <p:cNvSpPr/>
          <p:nvPr/>
        </p:nvSpPr>
        <p:spPr>
          <a:xfrm>
            <a:off x="914400" y="1600200"/>
            <a:ext cx="2971800" cy="685800"/>
          </a:xfrm>
          <a:prstGeom prst="round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President</a:t>
            </a:r>
          </a:p>
        </p:txBody>
      </p:sp>
      <p:sp>
        <p:nvSpPr>
          <p:cNvPr id="7" name="Up Arrow 6"/>
          <p:cNvSpPr/>
          <p:nvPr/>
        </p:nvSpPr>
        <p:spPr>
          <a:xfrm>
            <a:off x="1981200" y="5257800"/>
            <a:ext cx="762000" cy="457200"/>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Up Arrow 15"/>
          <p:cNvSpPr/>
          <p:nvPr/>
        </p:nvSpPr>
        <p:spPr>
          <a:xfrm>
            <a:off x="1981200" y="2209800"/>
            <a:ext cx="762000" cy="457200"/>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Up Arrow 16"/>
          <p:cNvSpPr/>
          <p:nvPr/>
        </p:nvSpPr>
        <p:spPr>
          <a:xfrm>
            <a:off x="1981200" y="3733800"/>
            <a:ext cx="762000" cy="457200"/>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TextBox 7"/>
          <p:cNvSpPr txBox="1"/>
          <p:nvPr/>
        </p:nvSpPr>
        <p:spPr>
          <a:xfrm>
            <a:off x="3886200" y="1600200"/>
            <a:ext cx="5029200" cy="1600438"/>
          </a:xfrm>
          <a:prstGeom prst="rect">
            <a:avLst/>
          </a:prstGeom>
          <a:noFill/>
        </p:spPr>
        <p:txBody>
          <a:bodyPr wrap="square" rtlCol="0">
            <a:spAutoFit/>
          </a:bodyPr>
          <a:lstStyle/>
          <a:p>
            <a:pPr algn="ctr"/>
            <a:r>
              <a:rPr lang="en-US" sz="3200" b="1" dirty="0"/>
              <a:t>The Old System</a:t>
            </a:r>
          </a:p>
          <a:p>
            <a:pPr algn="ctr"/>
            <a:r>
              <a:rPr lang="en-US" sz="1050" i="1" dirty="0"/>
              <a:t> </a:t>
            </a:r>
            <a:r>
              <a:rPr lang="en-US" sz="2800" i="1" dirty="0"/>
              <a:t/>
            </a:r>
            <a:br>
              <a:rPr lang="en-US" sz="2800" i="1" dirty="0"/>
            </a:br>
            <a:r>
              <a:rPr lang="en-US" sz="2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Indirect </a:t>
            </a:r>
            <a:r>
              <a:rPr lang="en-US" sz="2800" b="1" dirty="0"/>
              <a:t>Election</a:t>
            </a:r>
          </a:p>
          <a:p>
            <a:pPr algn="ctr"/>
            <a:r>
              <a:rPr lang="en-US" sz="2400" dirty="0"/>
              <a:t>(Aristocracy)</a:t>
            </a:r>
          </a:p>
        </p:txBody>
      </p:sp>
      <p:sp>
        <p:nvSpPr>
          <p:cNvPr id="19" name="TextBox 18"/>
          <p:cNvSpPr txBox="1"/>
          <p:nvPr/>
        </p:nvSpPr>
        <p:spPr>
          <a:xfrm>
            <a:off x="3810000" y="1600200"/>
            <a:ext cx="5029200" cy="1600438"/>
          </a:xfrm>
          <a:prstGeom prst="rect">
            <a:avLst/>
          </a:prstGeom>
          <a:noFill/>
        </p:spPr>
        <p:txBody>
          <a:bodyPr wrap="square" rtlCol="0">
            <a:spAutoFit/>
          </a:bodyPr>
          <a:lstStyle/>
          <a:p>
            <a:pPr algn="ctr"/>
            <a:r>
              <a:rPr lang="en-US" sz="3200" b="1" dirty="0"/>
              <a:t>The New System</a:t>
            </a:r>
          </a:p>
          <a:p>
            <a:pPr algn="ctr"/>
            <a:r>
              <a:rPr lang="en-US" sz="1050" i="1" dirty="0"/>
              <a:t> </a:t>
            </a:r>
            <a:r>
              <a:rPr lang="en-US" sz="2800" i="1" dirty="0"/>
              <a:t/>
            </a:r>
            <a:br>
              <a:rPr lang="en-US" sz="2800" i="1" dirty="0"/>
            </a:br>
            <a:r>
              <a:rPr lang="en-US" sz="28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Direct </a:t>
            </a:r>
            <a:r>
              <a:rPr lang="en-US" sz="2800" b="1" dirty="0"/>
              <a:t>Election</a:t>
            </a:r>
          </a:p>
          <a:p>
            <a:pPr algn="ctr"/>
            <a:r>
              <a:rPr lang="en-US" sz="2400" dirty="0"/>
              <a:t>(Democracy)</a:t>
            </a:r>
          </a:p>
        </p:txBody>
      </p:sp>
      <p:sp>
        <p:nvSpPr>
          <p:cNvPr id="22" name="Up Arrow 21"/>
          <p:cNvSpPr/>
          <p:nvPr/>
        </p:nvSpPr>
        <p:spPr>
          <a:xfrm>
            <a:off x="1981200" y="3657600"/>
            <a:ext cx="762000" cy="2133600"/>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8" name="Group 17"/>
          <p:cNvGrpSpPr/>
          <p:nvPr/>
        </p:nvGrpSpPr>
        <p:grpSpPr>
          <a:xfrm>
            <a:off x="4114800" y="3487847"/>
            <a:ext cx="5029200" cy="3370153"/>
            <a:chOff x="4114800" y="3534013"/>
            <a:chExt cx="5029200" cy="3370153"/>
          </a:xfrm>
        </p:grpSpPr>
        <p:sp>
          <p:nvSpPr>
            <p:cNvPr id="20" name="TextBox 19"/>
            <p:cNvSpPr txBox="1"/>
            <p:nvPr/>
          </p:nvSpPr>
          <p:spPr>
            <a:xfrm>
              <a:off x="4114800" y="3534013"/>
              <a:ext cx="5029200" cy="3370153"/>
            </a:xfrm>
            <a:prstGeom prst="rect">
              <a:avLst/>
            </a:prstGeom>
            <a:solidFill>
              <a:schemeClr val="bg2">
                <a:lumMod val="75000"/>
                <a:alpha val="85000"/>
              </a:schemeClr>
            </a:solidFill>
            <a:scene3d>
              <a:camera prst="orthographicFront"/>
              <a:lightRig rig="threePt" dir="t"/>
            </a:scene3d>
            <a:sp3d>
              <a:bevelT/>
            </a:sp3d>
          </p:spPr>
          <p:txBody>
            <a:bodyPr wrap="square" lIns="182880" tIns="182880" rIns="182880" bIns="228600" rtlCol="0">
              <a:spAutoFit/>
            </a:bodyPr>
            <a:lstStyle/>
            <a:p>
              <a:pPr marL="850900"/>
              <a:r>
                <a:rPr lang="en-US" sz="2600" i="1" dirty="0"/>
                <a:t>By 1836, voters in all states except for South</a:t>
              </a:r>
            </a:p>
            <a:p>
              <a:r>
                <a:rPr lang="en-US" sz="2600" i="1" dirty="0"/>
                <a:t>Carolina were casting</a:t>
              </a:r>
            </a:p>
            <a:p>
              <a:r>
                <a:rPr lang="en-US" sz="2600" i="1" dirty="0"/>
                <a:t>direct ballots for presidential electors.</a:t>
              </a:r>
            </a:p>
            <a:p>
              <a:endParaRPr lang="en-US" i="1" dirty="0"/>
            </a:p>
            <a:p>
              <a:r>
                <a:rPr lang="en-US" sz="2200" i="1" dirty="0"/>
                <a:t>South Carolina continued to select electors indirectly until 1860.</a:t>
              </a:r>
            </a:p>
          </p:txBody>
        </p:sp>
        <p:pic>
          <p:nvPicPr>
            <p:cNvPr id="24" name="Picture 3" descr="C:\Users\Tom\AppData\Local\Microsoft\Windows\Temporary Internet Files\Content.IE5\1IYVTH2R\MC9000274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773" y="3733799"/>
              <a:ext cx="874627" cy="8305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946492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42" presetClass="exit" presetSubtype="0" fill="hold" grpId="1" nodeType="withEffect">
                                  <p:stCondLst>
                                    <p:cond delay="0"/>
                                  </p:stCondLst>
                                  <p:childTnLst>
                                    <p:animEffect transition="out" filter="fade">
                                      <p:cBhvr>
                                        <p:cTn id="56" dur="1000"/>
                                        <p:tgtEl>
                                          <p:spTgt spid="6"/>
                                        </p:tgtEl>
                                      </p:cBhvr>
                                    </p:animEffect>
                                    <p:anim calcmode="lin" valueType="num">
                                      <p:cBhvr>
                                        <p:cTn id="57" dur="1000"/>
                                        <p:tgtEl>
                                          <p:spTgt spid="6"/>
                                        </p:tgtEl>
                                        <p:attrNameLst>
                                          <p:attrName>ppt_x</p:attrName>
                                        </p:attrNameLst>
                                      </p:cBhvr>
                                      <p:tavLst>
                                        <p:tav tm="0">
                                          <p:val>
                                            <p:strVal val="ppt_x"/>
                                          </p:val>
                                        </p:tav>
                                        <p:tav tm="100000">
                                          <p:val>
                                            <p:strVal val="ppt_x"/>
                                          </p:val>
                                        </p:tav>
                                      </p:tavLst>
                                    </p:anim>
                                    <p:anim calcmode="lin" valueType="num">
                                      <p:cBhvr>
                                        <p:cTn id="58" dur="1000"/>
                                        <p:tgtEl>
                                          <p:spTgt spid="6"/>
                                        </p:tgtEl>
                                        <p:attrNameLst>
                                          <p:attrName>ppt_y</p:attrName>
                                        </p:attrNameLst>
                                      </p:cBhvr>
                                      <p:tavLst>
                                        <p:tav tm="0">
                                          <p:val>
                                            <p:strVal val="ppt_y"/>
                                          </p:val>
                                        </p:tav>
                                        <p:tav tm="100000">
                                          <p:val>
                                            <p:strVal val="ppt_y+.1"/>
                                          </p:val>
                                        </p:tav>
                                      </p:tavLst>
                                    </p:anim>
                                    <p:set>
                                      <p:cBhvr>
                                        <p:cTn id="59" dur="1" fill="hold">
                                          <p:stCondLst>
                                            <p:cond delay="999"/>
                                          </p:stCondLst>
                                        </p:cTn>
                                        <p:tgtEl>
                                          <p:spTgt spid="6"/>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7"/>
                                        </p:tgtEl>
                                      </p:cBhvr>
                                    </p:animEffect>
                                    <p:set>
                                      <p:cBhvr>
                                        <p:cTn id="62" dur="1" fill="hold">
                                          <p:stCondLst>
                                            <p:cond delay="499"/>
                                          </p:stCondLst>
                                        </p:cTn>
                                        <p:tgtEl>
                                          <p:spTgt spid="7"/>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7"/>
                                        </p:tgtEl>
                                      </p:cBhvr>
                                    </p:animEffect>
                                    <p:set>
                                      <p:cBhvr>
                                        <p:cTn id="65" dur="1" fill="hold">
                                          <p:stCondLst>
                                            <p:cond delay="499"/>
                                          </p:stCondLst>
                                        </p:cTn>
                                        <p:tgtEl>
                                          <p:spTgt spid="17"/>
                                        </p:tgtEl>
                                        <p:attrNameLst>
                                          <p:attrName>style.visibility</p:attrName>
                                        </p:attrNameLst>
                                      </p:cBhvr>
                                      <p:to>
                                        <p:strVal val="hidden"/>
                                      </p:to>
                                    </p:set>
                                  </p:childTnLst>
                                </p:cTn>
                              </p:par>
                            </p:childTnLst>
                          </p:cTn>
                        </p:par>
                        <p:par>
                          <p:cTn id="66" fill="hold">
                            <p:stCondLst>
                              <p:cond delay="1500"/>
                            </p:stCondLst>
                            <p:childTnLst>
                              <p:par>
                                <p:cTn id="67" presetID="22" presetClass="entr" presetSubtype="4"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down)">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heel(1)">
                                      <p:cBhvr>
                                        <p:cTn id="7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3" grpId="0" animBg="1"/>
      <p:bldP spid="14" grpId="0" animBg="1"/>
      <p:bldP spid="15" grpId="0" animBg="1"/>
      <p:bldP spid="7" grpId="0" animBg="1"/>
      <p:bldP spid="7" grpId="1" animBg="1"/>
      <p:bldP spid="16" grpId="0" animBg="1"/>
      <p:bldP spid="17" grpId="0" animBg="1"/>
      <p:bldP spid="17" grpId="1" animBg="1"/>
      <p:bldP spid="8" grpId="0"/>
      <p:bldP spid="19" grpId="0"/>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228600" y="76200"/>
            <a:ext cx="8686800" cy="941796"/>
          </a:xfrm>
          <a:prstGeom prst="rect">
            <a:avLst/>
          </a:prstGeom>
          <a:solidFill>
            <a:schemeClr val="accent1">
              <a:lumMod val="20000"/>
              <a:lumOff val="80000"/>
            </a:schemeClr>
          </a:solidFill>
          <a:ln w="12700">
            <a:solidFill>
              <a:schemeClr val="tx1"/>
            </a:solidFill>
            <a:miter lim="800000"/>
            <a:headEnd/>
            <a:tailEnd/>
          </a:ln>
        </p:spPr>
        <p:txBody>
          <a:bodyPr>
            <a:spAutoFit/>
          </a:bodyPr>
          <a:lstStyle/>
          <a:p>
            <a:pPr algn="ctr">
              <a:lnSpc>
                <a:spcPct val="85000"/>
              </a:lnSpc>
            </a:pPr>
            <a:r>
              <a:rPr lang="en-US" sz="3200" dirty="0">
                <a:solidFill>
                  <a:srgbClr val="000000"/>
                </a:solidFill>
                <a:latin typeface="Calibri" charset="0"/>
                <a:cs typeface="Calibri" charset="0"/>
              </a:rPr>
              <a:t>Andrew Jackson</a:t>
            </a:r>
            <a:r>
              <a:rPr lang="ja-JP" altLang="en-US" sz="3200" dirty="0">
                <a:solidFill>
                  <a:srgbClr val="000000"/>
                </a:solidFill>
                <a:latin typeface="Calibri" charset="0"/>
                <a:cs typeface="Calibri" charset="0"/>
              </a:rPr>
              <a:t>’</a:t>
            </a:r>
            <a:r>
              <a:rPr lang="en-US" sz="3200" dirty="0">
                <a:solidFill>
                  <a:srgbClr val="000000"/>
                </a:solidFill>
                <a:latin typeface="Calibri" charset="0"/>
                <a:cs typeface="Calibri" charset="0"/>
              </a:rPr>
              <a:t>s victory in the </a:t>
            </a:r>
            <a:br>
              <a:rPr lang="en-US" sz="3200" dirty="0">
                <a:solidFill>
                  <a:srgbClr val="000000"/>
                </a:solidFill>
                <a:latin typeface="Calibri" charset="0"/>
                <a:cs typeface="Calibri" charset="0"/>
              </a:rPr>
            </a:br>
            <a:r>
              <a:rPr lang="en-US" sz="3200" dirty="0">
                <a:solidFill>
                  <a:srgbClr val="000000"/>
                </a:solidFill>
                <a:latin typeface="Calibri" charset="0"/>
                <a:cs typeface="Calibri" charset="0"/>
              </a:rPr>
              <a:t>election of 1828 changed American politics</a:t>
            </a:r>
          </a:p>
        </p:txBody>
      </p:sp>
      <p:sp>
        <p:nvSpPr>
          <p:cNvPr id="24579" name="AutoShape 2" descr="http://upload.wikimedia.org/wikipedia/commons/9/9f/1828_Electoral_Map.png"/>
          <p:cNvSpPr>
            <a:spLocks noChangeAspect="1" noChangeArrowheads="1"/>
          </p:cNvSpPr>
          <p:nvPr/>
        </p:nvSpPr>
        <p:spPr bwMode="auto">
          <a:xfrm>
            <a:off x="1492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80" name="AutoShape 4" descr="http://upload.wikimedia.org/wikipedia/commons/9/9f/1828_Electoral_Map.png"/>
          <p:cNvSpPr>
            <a:spLocks noChangeAspect="1" noChangeArrowheads="1"/>
          </p:cNvSpPr>
          <p:nvPr/>
        </p:nvSpPr>
        <p:spPr bwMode="auto">
          <a:xfrm>
            <a:off x="30162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81" name="AutoShape 6" descr="http://upload.wikimedia.org/wikipedia/commons/9/9f/1828_Electoral_Map.png"/>
          <p:cNvSpPr>
            <a:spLocks noChangeAspect="1" noChangeArrowheads="1"/>
          </p:cNvSpPr>
          <p:nvPr/>
        </p:nvSpPr>
        <p:spPr bwMode="auto">
          <a:xfrm>
            <a:off x="45402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4582" name="Picture 7"/>
          <p:cNvPicPr>
            <a:picLocks noChangeAspect="1" noChangeArrowheads="1"/>
          </p:cNvPicPr>
          <p:nvPr/>
        </p:nvPicPr>
        <p:blipFill>
          <a:blip r:embed="rId2">
            <a:extLst>
              <a:ext uri="{28A0092B-C50C-407E-A947-70E740481C1C}">
                <a14:useLocalDpi xmlns:a14="http://schemas.microsoft.com/office/drawing/2010/main" val="0"/>
              </a:ext>
            </a:extLst>
          </a:blip>
          <a:srcRect t="2580"/>
          <a:stretch>
            <a:fillRect/>
          </a:stretch>
        </p:blipFill>
        <p:spPr bwMode="auto">
          <a:xfrm>
            <a:off x="1447800" y="1255713"/>
            <a:ext cx="7686675" cy="547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4583" name="Picture 8" descr="Andrew_Jackson"/>
          <p:cNvPicPr>
            <a:picLocks noChangeAspect="1" noChangeArrowheads="1"/>
          </p:cNvPicPr>
          <p:nvPr/>
        </p:nvPicPr>
        <p:blipFill>
          <a:blip r:embed="rId3">
            <a:extLst>
              <a:ext uri="{28A0092B-C50C-407E-A947-70E740481C1C}">
                <a14:useLocalDpi xmlns:a14="http://schemas.microsoft.com/office/drawing/2010/main" val="0"/>
              </a:ext>
            </a:extLst>
          </a:blip>
          <a:srcRect l="7314" r="5962"/>
          <a:stretch>
            <a:fillRect/>
          </a:stretch>
        </p:blipFill>
        <p:spPr bwMode="auto">
          <a:xfrm>
            <a:off x="117475" y="1231900"/>
            <a:ext cx="2701925"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35197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ChangeArrowheads="1"/>
          </p:cNvSpPr>
          <p:nvPr/>
        </p:nvSpPr>
        <p:spPr bwMode="auto">
          <a:xfrm>
            <a:off x="152400" y="76200"/>
            <a:ext cx="3663950" cy="1290610"/>
          </a:xfrm>
          <a:prstGeom prst="rect">
            <a:avLst/>
          </a:prstGeom>
          <a:solidFill>
            <a:srgbClr val="FFFFCC"/>
          </a:solidFill>
          <a:ln w="12700">
            <a:solidFill>
              <a:schemeClr val="tx1"/>
            </a:solidFill>
            <a:miter lim="800000"/>
            <a:headEnd/>
            <a:tailEnd/>
          </a:ln>
        </p:spPr>
        <p:txBody>
          <a:bodyPr>
            <a:spAutoFit/>
          </a:bodyPr>
          <a:lstStyle/>
          <a:p>
            <a:pPr algn="ctr">
              <a:lnSpc>
                <a:spcPct val="80000"/>
              </a:lnSpc>
              <a:buSzPct val="75000"/>
            </a:pPr>
            <a:r>
              <a:rPr lang="en-US" sz="3200" dirty="0">
                <a:solidFill>
                  <a:srgbClr val="000000"/>
                </a:solidFill>
                <a:latin typeface="Calibri" charset="0"/>
                <a:cs typeface="Calibri" charset="0"/>
              </a:rPr>
              <a:t>Andrew Jackson was the first “common man” president </a:t>
            </a:r>
          </a:p>
        </p:txBody>
      </p:sp>
      <p:sp>
        <p:nvSpPr>
          <p:cNvPr id="25603" name="Rectangle 29"/>
          <p:cNvSpPr>
            <a:spLocks noChangeArrowheads="1"/>
          </p:cNvSpPr>
          <p:nvPr/>
        </p:nvSpPr>
        <p:spPr bwMode="auto">
          <a:xfrm>
            <a:off x="152400" y="1447800"/>
            <a:ext cx="3663950" cy="1290610"/>
          </a:xfrm>
          <a:prstGeom prst="rect">
            <a:avLst/>
          </a:prstGeom>
          <a:solidFill>
            <a:srgbClr val="CCCCFF"/>
          </a:solidFill>
          <a:ln w="12700">
            <a:solidFill>
              <a:schemeClr val="tx1"/>
            </a:solidFill>
            <a:miter lim="800000"/>
            <a:headEnd/>
            <a:tailEnd/>
          </a:ln>
        </p:spPr>
        <p:txBody>
          <a:bodyPr>
            <a:spAutoFit/>
          </a:bodyPr>
          <a:lstStyle/>
          <a:p>
            <a:pPr algn="ctr">
              <a:lnSpc>
                <a:spcPct val="80000"/>
              </a:lnSpc>
              <a:buSzPct val="75000"/>
            </a:pPr>
            <a:r>
              <a:rPr lang="en-US" sz="3200">
                <a:solidFill>
                  <a:srgbClr val="000000"/>
                </a:solidFill>
                <a:latin typeface="Calibri" charset="0"/>
                <a:cs typeface="Calibri" charset="0"/>
              </a:rPr>
              <a:t>He was born poor, uneducated, and from the West</a:t>
            </a:r>
          </a:p>
        </p:txBody>
      </p:sp>
      <p:pic>
        <p:nvPicPr>
          <p:cNvPr id="25604" name="Picture 31" descr="http://1.bp.blogspot.com/_nMPqruFs9qM/S9CNmcbtIwI/AAAAAAAAAAM/1TyYFel-UYE/s1600/Jackson+Image.bmp"/>
          <p:cNvPicPr>
            <a:picLocks noChangeAspect="1" noChangeArrowheads="1"/>
          </p:cNvPicPr>
          <p:nvPr/>
        </p:nvPicPr>
        <p:blipFill>
          <a:blip r:embed="rId2">
            <a:extLst>
              <a:ext uri="{28A0092B-C50C-407E-A947-70E740481C1C}">
                <a14:useLocalDpi xmlns:a14="http://schemas.microsoft.com/office/drawing/2010/main" val="0"/>
              </a:ext>
            </a:extLst>
          </a:blip>
          <a:srcRect t="12805" b="11636"/>
          <a:stretch>
            <a:fillRect/>
          </a:stretch>
        </p:blipFill>
        <p:spPr bwMode="auto">
          <a:xfrm>
            <a:off x="293688" y="2895600"/>
            <a:ext cx="3440112"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33" descr="http://s3.timetoast.com/public/uploads/photos/1270393/1828.jpg?12917867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2088" y="354013"/>
            <a:ext cx="4989512" cy="627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7924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523631" y="250093"/>
            <a:ext cx="8077200" cy="990600"/>
          </a:xfrm>
        </p:spPr>
        <p:txBody>
          <a:bodyPr/>
          <a:lstStyle/>
          <a:p>
            <a:pPr algn="ctr"/>
            <a:r>
              <a:rPr lang="en-US" dirty="0"/>
              <a:t>Jacksonian Democracy</a:t>
            </a:r>
          </a:p>
        </p:txBody>
      </p:sp>
      <p:sp>
        <p:nvSpPr>
          <p:cNvPr id="146435" name="Rectangle 3"/>
          <p:cNvSpPr>
            <a:spLocks noGrp="1" noChangeArrowheads="1"/>
          </p:cNvSpPr>
          <p:nvPr>
            <p:ph idx="1"/>
          </p:nvPr>
        </p:nvSpPr>
        <p:spPr>
          <a:xfrm>
            <a:off x="523631" y="1227016"/>
            <a:ext cx="8229600" cy="5943600"/>
          </a:xfrm>
        </p:spPr>
        <p:txBody>
          <a:bodyPr/>
          <a:lstStyle/>
          <a:p>
            <a:pPr>
              <a:lnSpc>
                <a:spcPct val="90000"/>
              </a:lnSpc>
              <a:spcBef>
                <a:spcPct val="15000"/>
              </a:spcBef>
            </a:pPr>
            <a:r>
              <a:rPr lang="en-US" dirty="0"/>
              <a:t>When Andrew Jackson was elected president, it represented  a new era in American history:</a:t>
            </a:r>
          </a:p>
          <a:p>
            <a:pPr lvl="1">
              <a:lnSpc>
                <a:spcPct val="90000"/>
              </a:lnSpc>
              <a:spcBef>
                <a:spcPct val="15000"/>
              </a:spcBef>
            </a:pPr>
            <a:r>
              <a:rPr lang="en-US" dirty="0"/>
              <a:t>He was the first president that represented the </a:t>
            </a:r>
            <a:r>
              <a:rPr lang="ja-JP" altLang="en-US" dirty="0">
                <a:latin typeface="Arial"/>
              </a:rPr>
              <a:t>“</a:t>
            </a:r>
            <a:r>
              <a:rPr lang="en-US" dirty="0"/>
              <a:t>common man</a:t>
            </a:r>
            <a:r>
              <a:rPr lang="ja-JP" altLang="en-US" dirty="0">
                <a:latin typeface="Arial"/>
              </a:rPr>
              <a:t>”</a:t>
            </a:r>
            <a:endParaRPr lang="en-US" dirty="0"/>
          </a:p>
          <a:p>
            <a:pPr lvl="1">
              <a:lnSpc>
                <a:spcPct val="90000"/>
              </a:lnSpc>
              <a:spcBef>
                <a:spcPct val="15000"/>
              </a:spcBef>
            </a:pPr>
            <a:r>
              <a:rPr lang="en-US" dirty="0"/>
              <a:t>His party (the Democrats) took advantage of the extension of suffrage to common white men</a:t>
            </a:r>
          </a:p>
          <a:p>
            <a:pPr lvl="1">
              <a:lnSpc>
                <a:spcPct val="90000"/>
              </a:lnSpc>
              <a:spcBef>
                <a:spcPct val="15000"/>
              </a:spcBef>
            </a:pPr>
            <a:r>
              <a:rPr lang="en-US" dirty="0"/>
              <a:t>He greatly expanded the powers of the presidency </a:t>
            </a:r>
          </a:p>
        </p:txBody>
      </p:sp>
    </p:spTree>
    <p:extLst>
      <p:ext uri="{BB962C8B-B14F-4D97-AF65-F5344CB8AC3E}">
        <p14:creationId xmlns:p14="http://schemas.microsoft.com/office/powerpoint/2010/main" val="35000546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p:cNvCxnSpPr>
            <a:cxnSpLocks noChangeShapeType="1"/>
          </p:cNvCxnSpPr>
          <p:nvPr/>
        </p:nvCxnSpPr>
        <p:spPr bwMode="auto">
          <a:xfrm>
            <a:off x="76200" y="4502150"/>
            <a:ext cx="8991600" cy="0"/>
          </a:xfrm>
          <a:prstGeom prst="straightConnector1">
            <a:avLst/>
          </a:prstGeom>
          <a:noFill/>
          <a:ln w="76200">
            <a:solidFill>
              <a:srgbClr val="2D5CB9"/>
            </a:solidFill>
            <a:round/>
            <a:headEnd type="arrow" w="med" len="med"/>
            <a:tailEnd type="arrow"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pic>
        <p:nvPicPr>
          <p:cNvPr id="17410" name="Picture 5" descr="Image:George Washington 17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32225"/>
            <a:ext cx="101441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6" descr="http://upload.wikimedia.org/wikipedia/commons/4/44/JohnAdams_2nd_US_President.jpg"/>
          <p:cNvPicPr>
            <a:picLocks noChangeAspect="1" noChangeArrowheads="1"/>
          </p:cNvPicPr>
          <p:nvPr/>
        </p:nvPicPr>
        <p:blipFill>
          <a:blip r:embed="rId3">
            <a:extLst>
              <a:ext uri="{28A0092B-C50C-407E-A947-70E740481C1C}">
                <a14:useLocalDpi xmlns:a14="http://schemas.microsoft.com/office/drawing/2010/main" val="0"/>
              </a:ext>
            </a:extLst>
          </a:blip>
          <a:srcRect l="22186" t="10583" r="11772" b="21300"/>
          <a:stretch>
            <a:fillRect/>
          </a:stretch>
        </p:blipFill>
        <p:spPr bwMode="auto">
          <a:xfrm>
            <a:off x="1600200" y="3832225"/>
            <a:ext cx="107315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descr="http://images.politico.com/global/2012/05/605_thomas_jefferson_978.jpg"/>
          <p:cNvPicPr>
            <a:picLocks noChangeAspect="1" noChangeArrowheads="1"/>
          </p:cNvPicPr>
          <p:nvPr/>
        </p:nvPicPr>
        <p:blipFill>
          <a:blip r:embed="rId4">
            <a:extLst>
              <a:ext uri="{28A0092B-C50C-407E-A947-70E740481C1C}">
                <a14:useLocalDpi xmlns:a14="http://schemas.microsoft.com/office/drawing/2010/main" val="0"/>
              </a:ext>
            </a:extLst>
          </a:blip>
          <a:srcRect l="10818" t="8705" r="18399" b="19746"/>
          <a:stretch>
            <a:fillRect/>
          </a:stretch>
        </p:blipFill>
        <p:spPr bwMode="auto">
          <a:xfrm>
            <a:off x="2819400" y="3848100"/>
            <a:ext cx="1073150" cy="13398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2" descr="http://davidostewart.com/wp-content/uploads/2012/05/James-Madison-president.jpg"/>
          <p:cNvPicPr>
            <a:picLocks noChangeAspect="1" noChangeArrowheads="1"/>
          </p:cNvPicPr>
          <p:nvPr/>
        </p:nvPicPr>
        <p:blipFill>
          <a:blip r:embed="rId5">
            <a:extLst>
              <a:ext uri="{28A0092B-C50C-407E-A947-70E740481C1C}">
                <a14:useLocalDpi xmlns:a14="http://schemas.microsoft.com/office/drawing/2010/main" val="0"/>
              </a:ext>
            </a:extLst>
          </a:blip>
          <a:srcRect l="10077" t="996" r="12671" b="19846"/>
          <a:stretch>
            <a:fillRect/>
          </a:stretch>
        </p:blipFill>
        <p:spPr bwMode="auto">
          <a:xfrm>
            <a:off x="4046538" y="3832225"/>
            <a:ext cx="1058862" cy="13858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7414" name="Picture 4" descr="http://lh6.ggpht.com/_T1DngjUnXyI/TUSU2Ql4x0I/AAAAAAAAACc/hPirf5W8NVU/5.%20James%20Monroe%5b3%5d.jpg"/>
          <p:cNvPicPr>
            <a:picLocks noChangeAspect="1" noChangeArrowheads="1"/>
          </p:cNvPicPr>
          <p:nvPr/>
        </p:nvPicPr>
        <p:blipFill>
          <a:blip r:embed="rId6">
            <a:extLst>
              <a:ext uri="{28A0092B-C50C-407E-A947-70E740481C1C}">
                <a14:useLocalDpi xmlns:a14="http://schemas.microsoft.com/office/drawing/2010/main" val="0"/>
              </a:ext>
            </a:extLst>
          </a:blip>
          <a:srcRect r="24652" b="19769"/>
          <a:stretch>
            <a:fillRect/>
          </a:stretch>
        </p:blipFill>
        <p:spPr bwMode="auto">
          <a:xfrm>
            <a:off x="5257800" y="3816350"/>
            <a:ext cx="1023938" cy="1371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7415" name="Picture 6" descr="File:John Quincy Adams by George Caleb Bingham (detail), c. 1850 after 1844 original - DSC0323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8425" y="3810000"/>
            <a:ext cx="1019175" cy="13604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7416" name="Picture 8" descr="File:Andrew Jackson.jpg"/>
          <p:cNvPicPr>
            <a:picLocks noChangeAspect="1" noChangeArrowheads="1"/>
          </p:cNvPicPr>
          <p:nvPr/>
        </p:nvPicPr>
        <p:blipFill>
          <a:blip r:embed="rId8">
            <a:extLst>
              <a:ext uri="{28A0092B-C50C-407E-A947-70E740481C1C}">
                <a14:useLocalDpi xmlns:a14="http://schemas.microsoft.com/office/drawing/2010/main" val="0"/>
              </a:ext>
            </a:extLst>
          </a:blip>
          <a:srcRect l="10114" r="6250" b="6311"/>
          <a:stretch>
            <a:fillRect/>
          </a:stretch>
        </p:blipFill>
        <p:spPr bwMode="auto">
          <a:xfrm>
            <a:off x="7620000" y="3786188"/>
            <a:ext cx="10191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Box 17"/>
          <p:cNvSpPr txBox="1">
            <a:spLocks noChangeArrowheads="1"/>
          </p:cNvSpPr>
          <p:nvPr/>
        </p:nvSpPr>
        <p:spPr bwMode="auto">
          <a:xfrm>
            <a:off x="381000" y="2825750"/>
            <a:ext cx="13716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sz="3200">
                <a:solidFill>
                  <a:srgbClr val="0000CC"/>
                </a:solidFill>
                <a:latin typeface="Calibri" charset="0"/>
                <a:cs typeface="Calibri" charset="0"/>
              </a:rPr>
              <a:t>8</a:t>
            </a:r>
            <a:r>
              <a:rPr lang="en-US" sz="2000">
                <a:solidFill>
                  <a:srgbClr val="0000CC"/>
                </a:solidFill>
                <a:latin typeface="Calibri" charset="0"/>
                <a:cs typeface="Calibri" charset="0"/>
              </a:rPr>
              <a:t> </a:t>
            </a:r>
            <a:r>
              <a:rPr lang="en-US" sz="3200">
                <a:solidFill>
                  <a:srgbClr val="0000CC"/>
                </a:solidFill>
                <a:latin typeface="Calibri" charset="0"/>
                <a:cs typeface="Calibri" charset="0"/>
              </a:rPr>
              <a:t>yrs</a:t>
            </a:r>
          </a:p>
          <a:p>
            <a:pPr algn="ctr">
              <a:lnSpc>
                <a:spcPct val="80000"/>
              </a:lnSpc>
            </a:pPr>
            <a:r>
              <a:rPr lang="en-US" sz="1600">
                <a:solidFill>
                  <a:srgbClr val="0000CC"/>
                </a:solidFill>
                <a:latin typeface="Calibri" charset="0"/>
                <a:cs typeface="Calibri" charset="0"/>
              </a:rPr>
              <a:t>George Washington</a:t>
            </a:r>
          </a:p>
          <a:p>
            <a:pPr algn="ctr">
              <a:lnSpc>
                <a:spcPct val="80000"/>
              </a:lnSpc>
            </a:pPr>
            <a:r>
              <a:rPr lang="en-US" sz="1600">
                <a:solidFill>
                  <a:srgbClr val="0000CC"/>
                </a:solidFill>
                <a:latin typeface="Calibri" charset="0"/>
                <a:cs typeface="Calibri" charset="0"/>
              </a:rPr>
              <a:t>(1789-1797)</a:t>
            </a:r>
          </a:p>
        </p:txBody>
      </p:sp>
      <p:sp>
        <p:nvSpPr>
          <p:cNvPr id="17418" name="TextBox 22"/>
          <p:cNvSpPr txBox="1">
            <a:spLocks noChangeArrowheads="1"/>
          </p:cNvSpPr>
          <p:nvPr/>
        </p:nvSpPr>
        <p:spPr bwMode="auto">
          <a:xfrm>
            <a:off x="1524000" y="2819400"/>
            <a:ext cx="1219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sz="3200">
                <a:solidFill>
                  <a:srgbClr val="0000CC"/>
                </a:solidFill>
                <a:latin typeface="Calibri" charset="0"/>
                <a:cs typeface="Calibri" charset="0"/>
              </a:rPr>
              <a:t>4</a:t>
            </a:r>
            <a:r>
              <a:rPr lang="en-US" sz="2000">
                <a:solidFill>
                  <a:srgbClr val="0000CC"/>
                </a:solidFill>
                <a:latin typeface="Calibri" charset="0"/>
                <a:cs typeface="Calibri" charset="0"/>
              </a:rPr>
              <a:t> </a:t>
            </a:r>
            <a:r>
              <a:rPr lang="en-US" sz="3200">
                <a:solidFill>
                  <a:srgbClr val="0000CC"/>
                </a:solidFill>
                <a:latin typeface="Calibri" charset="0"/>
                <a:cs typeface="Calibri" charset="0"/>
              </a:rPr>
              <a:t>yrs</a:t>
            </a:r>
          </a:p>
          <a:p>
            <a:pPr algn="ctr">
              <a:lnSpc>
                <a:spcPct val="80000"/>
              </a:lnSpc>
            </a:pPr>
            <a:r>
              <a:rPr lang="en-US" sz="1600">
                <a:solidFill>
                  <a:srgbClr val="0000CC"/>
                </a:solidFill>
                <a:latin typeface="Calibri" charset="0"/>
                <a:cs typeface="Calibri" charset="0"/>
              </a:rPr>
              <a:t>John </a:t>
            </a:r>
            <a:br>
              <a:rPr lang="en-US" sz="1600">
                <a:solidFill>
                  <a:srgbClr val="0000CC"/>
                </a:solidFill>
                <a:latin typeface="Calibri" charset="0"/>
                <a:cs typeface="Calibri" charset="0"/>
              </a:rPr>
            </a:br>
            <a:r>
              <a:rPr lang="en-US" sz="1600">
                <a:solidFill>
                  <a:srgbClr val="0000CC"/>
                </a:solidFill>
                <a:latin typeface="Calibri" charset="0"/>
                <a:cs typeface="Calibri" charset="0"/>
              </a:rPr>
              <a:t>Adams</a:t>
            </a:r>
          </a:p>
          <a:p>
            <a:pPr algn="ctr">
              <a:lnSpc>
                <a:spcPct val="80000"/>
              </a:lnSpc>
            </a:pPr>
            <a:r>
              <a:rPr lang="en-US" sz="1600">
                <a:solidFill>
                  <a:srgbClr val="0000CC"/>
                </a:solidFill>
                <a:latin typeface="Calibri" charset="0"/>
                <a:cs typeface="Calibri" charset="0"/>
              </a:rPr>
              <a:t>(1797-1801)</a:t>
            </a:r>
          </a:p>
        </p:txBody>
      </p:sp>
      <p:sp>
        <p:nvSpPr>
          <p:cNvPr id="17419" name="TextBox 23"/>
          <p:cNvSpPr txBox="1">
            <a:spLocks noChangeArrowheads="1"/>
          </p:cNvSpPr>
          <p:nvPr/>
        </p:nvSpPr>
        <p:spPr bwMode="auto">
          <a:xfrm>
            <a:off x="2743200" y="2825750"/>
            <a:ext cx="12954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sz="3200">
                <a:solidFill>
                  <a:srgbClr val="C00000"/>
                </a:solidFill>
                <a:latin typeface="Calibri" charset="0"/>
                <a:cs typeface="Calibri" charset="0"/>
              </a:rPr>
              <a:t>8</a:t>
            </a:r>
            <a:r>
              <a:rPr lang="en-US" sz="2000">
                <a:solidFill>
                  <a:srgbClr val="C00000"/>
                </a:solidFill>
                <a:latin typeface="Calibri" charset="0"/>
                <a:cs typeface="Calibri" charset="0"/>
              </a:rPr>
              <a:t> </a:t>
            </a:r>
            <a:r>
              <a:rPr lang="en-US" sz="3200">
                <a:solidFill>
                  <a:srgbClr val="C00000"/>
                </a:solidFill>
                <a:latin typeface="Calibri" charset="0"/>
                <a:cs typeface="Calibri" charset="0"/>
              </a:rPr>
              <a:t>yrs</a:t>
            </a:r>
          </a:p>
          <a:p>
            <a:pPr algn="ctr">
              <a:lnSpc>
                <a:spcPct val="80000"/>
              </a:lnSpc>
            </a:pPr>
            <a:r>
              <a:rPr lang="en-US" sz="1600">
                <a:solidFill>
                  <a:srgbClr val="C00000"/>
                </a:solidFill>
                <a:latin typeface="Calibri" charset="0"/>
                <a:cs typeface="Calibri" charset="0"/>
              </a:rPr>
              <a:t>Thomas </a:t>
            </a:r>
            <a:br>
              <a:rPr lang="en-US" sz="1600">
                <a:solidFill>
                  <a:srgbClr val="C00000"/>
                </a:solidFill>
                <a:latin typeface="Calibri" charset="0"/>
                <a:cs typeface="Calibri" charset="0"/>
              </a:rPr>
            </a:br>
            <a:r>
              <a:rPr lang="en-US" sz="1600">
                <a:solidFill>
                  <a:srgbClr val="C00000"/>
                </a:solidFill>
                <a:latin typeface="Calibri" charset="0"/>
                <a:cs typeface="Calibri" charset="0"/>
              </a:rPr>
              <a:t>Jefferson</a:t>
            </a:r>
          </a:p>
          <a:p>
            <a:pPr algn="ctr">
              <a:lnSpc>
                <a:spcPct val="80000"/>
              </a:lnSpc>
            </a:pPr>
            <a:r>
              <a:rPr lang="en-US" sz="1600">
                <a:solidFill>
                  <a:srgbClr val="C00000"/>
                </a:solidFill>
                <a:latin typeface="Calibri" charset="0"/>
                <a:cs typeface="Calibri" charset="0"/>
              </a:rPr>
              <a:t>(1801-1809)</a:t>
            </a:r>
          </a:p>
        </p:txBody>
      </p:sp>
      <p:sp>
        <p:nvSpPr>
          <p:cNvPr id="17420" name="TextBox 24"/>
          <p:cNvSpPr txBox="1">
            <a:spLocks noChangeArrowheads="1"/>
          </p:cNvSpPr>
          <p:nvPr/>
        </p:nvSpPr>
        <p:spPr bwMode="auto">
          <a:xfrm>
            <a:off x="3917950" y="2825750"/>
            <a:ext cx="133985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sz="3200">
                <a:solidFill>
                  <a:srgbClr val="C00000"/>
                </a:solidFill>
                <a:latin typeface="Calibri" charset="0"/>
                <a:cs typeface="Calibri" charset="0"/>
              </a:rPr>
              <a:t>8</a:t>
            </a:r>
            <a:r>
              <a:rPr lang="en-US" sz="2000">
                <a:solidFill>
                  <a:srgbClr val="C00000"/>
                </a:solidFill>
                <a:latin typeface="Calibri" charset="0"/>
                <a:cs typeface="Calibri" charset="0"/>
              </a:rPr>
              <a:t> </a:t>
            </a:r>
            <a:r>
              <a:rPr lang="en-US" sz="3200">
                <a:solidFill>
                  <a:srgbClr val="C00000"/>
                </a:solidFill>
                <a:latin typeface="Calibri" charset="0"/>
                <a:cs typeface="Calibri" charset="0"/>
              </a:rPr>
              <a:t>yrs</a:t>
            </a:r>
          </a:p>
          <a:p>
            <a:pPr algn="ctr">
              <a:lnSpc>
                <a:spcPct val="80000"/>
              </a:lnSpc>
            </a:pPr>
            <a:r>
              <a:rPr lang="en-US" sz="1600">
                <a:solidFill>
                  <a:srgbClr val="C00000"/>
                </a:solidFill>
                <a:latin typeface="Calibri" charset="0"/>
                <a:cs typeface="Calibri" charset="0"/>
              </a:rPr>
              <a:t>James </a:t>
            </a:r>
          </a:p>
          <a:p>
            <a:pPr algn="ctr">
              <a:lnSpc>
                <a:spcPct val="80000"/>
              </a:lnSpc>
            </a:pPr>
            <a:r>
              <a:rPr lang="en-US" sz="1600">
                <a:solidFill>
                  <a:srgbClr val="C00000"/>
                </a:solidFill>
                <a:latin typeface="Calibri" charset="0"/>
                <a:cs typeface="Calibri" charset="0"/>
              </a:rPr>
              <a:t>Madison</a:t>
            </a:r>
          </a:p>
          <a:p>
            <a:pPr algn="ctr">
              <a:lnSpc>
                <a:spcPct val="80000"/>
              </a:lnSpc>
            </a:pPr>
            <a:r>
              <a:rPr lang="en-US" sz="1600">
                <a:solidFill>
                  <a:srgbClr val="C00000"/>
                </a:solidFill>
                <a:latin typeface="Calibri" charset="0"/>
                <a:cs typeface="Calibri" charset="0"/>
              </a:rPr>
              <a:t>(1809-1817)</a:t>
            </a:r>
            <a:endParaRPr lang="en-US" sz="1200">
              <a:solidFill>
                <a:srgbClr val="C00000"/>
              </a:solidFill>
              <a:latin typeface="Calibri" charset="0"/>
              <a:cs typeface="Calibri" charset="0"/>
            </a:endParaRPr>
          </a:p>
        </p:txBody>
      </p:sp>
      <p:sp>
        <p:nvSpPr>
          <p:cNvPr id="17421" name="TextBox 25"/>
          <p:cNvSpPr txBox="1">
            <a:spLocks noChangeArrowheads="1"/>
          </p:cNvSpPr>
          <p:nvPr/>
        </p:nvSpPr>
        <p:spPr bwMode="auto">
          <a:xfrm>
            <a:off x="5181600" y="2825750"/>
            <a:ext cx="1214438"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sz="3200">
                <a:solidFill>
                  <a:srgbClr val="C00000"/>
                </a:solidFill>
                <a:latin typeface="Calibri" charset="0"/>
                <a:cs typeface="Calibri" charset="0"/>
              </a:rPr>
              <a:t>8</a:t>
            </a:r>
            <a:r>
              <a:rPr lang="en-US" sz="2000">
                <a:solidFill>
                  <a:srgbClr val="C00000"/>
                </a:solidFill>
                <a:latin typeface="Calibri" charset="0"/>
                <a:cs typeface="Calibri" charset="0"/>
              </a:rPr>
              <a:t> </a:t>
            </a:r>
            <a:r>
              <a:rPr lang="en-US" sz="3200">
                <a:solidFill>
                  <a:srgbClr val="C00000"/>
                </a:solidFill>
                <a:latin typeface="Calibri" charset="0"/>
                <a:cs typeface="Calibri" charset="0"/>
              </a:rPr>
              <a:t>yrs</a:t>
            </a:r>
          </a:p>
          <a:p>
            <a:pPr algn="ctr">
              <a:lnSpc>
                <a:spcPct val="80000"/>
              </a:lnSpc>
            </a:pPr>
            <a:r>
              <a:rPr lang="en-US" sz="1600">
                <a:solidFill>
                  <a:srgbClr val="C00000"/>
                </a:solidFill>
                <a:latin typeface="Calibri" charset="0"/>
                <a:cs typeface="Calibri" charset="0"/>
              </a:rPr>
              <a:t>James</a:t>
            </a:r>
            <a:br>
              <a:rPr lang="en-US" sz="1600">
                <a:solidFill>
                  <a:srgbClr val="C00000"/>
                </a:solidFill>
                <a:latin typeface="Calibri" charset="0"/>
                <a:cs typeface="Calibri" charset="0"/>
              </a:rPr>
            </a:br>
            <a:r>
              <a:rPr lang="en-US" sz="1600">
                <a:solidFill>
                  <a:srgbClr val="C00000"/>
                </a:solidFill>
                <a:latin typeface="Calibri" charset="0"/>
                <a:cs typeface="Calibri" charset="0"/>
              </a:rPr>
              <a:t>Monroe </a:t>
            </a:r>
          </a:p>
          <a:p>
            <a:pPr algn="ctr">
              <a:lnSpc>
                <a:spcPct val="80000"/>
              </a:lnSpc>
            </a:pPr>
            <a:r>
              <a:rPr lang="en-US" sz="1600">
                <a:solidFill>
                  <a:srgbClr val="C00000"/>
                </a:solidFill>
                <a:latin typeface="Calibri" charset="0"/>
                <a:cs typeface="Calibri" charset="0"/>
              </a:rPr>
              <a:t>(1817-1825)</a:t>
            </a:r>
          </a:p>
        </p:txBody>
      </p:sp>
      <p:sp>
        <p:nvSpPr>
          <p:cNvPr id="17422" name="TextBox 26"/>
          <p:cNvSpPr txBox="1">
            <a:spLocks noChangeArrowheads="1"/>
          </p:cNvSpPr>
          <p:nvPr/>
        </p:nvSpPr>
        <p:spPr bwMode="auto">
          <a:xfrm>
            <a:off x="6281738" y="2825750"/>
            <a:ext cx="1338262"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sz="3200">
                <a:solidFill>
                  <a:srgbClr val="C00000"/>
                </a:solidFill>
                <a:latin typeface="Calibri" charset="0"/>
                <a:cs typeface="Calibri" charset="0"/>
              </a:rPr>
              <a:t>4</a:t>
            </a:r>
            <a:r>
              <a:rPr lang="en-US" sz="2000">
                <a:solidFill>
                  <a:srgbClr val="C00000"/>
                </a:solidFill>
                <a:latin typeface="Calibri" charset="0"/>
                <a:cs typeface="Calibri" charset="0"/>
              </a:rPr>
              <a:t> </a:t>
            </a:r>
            <a:r>
              <a:rPr lang="en-US" sz="3200">
                <a:solidFill>
                  <a:srgbClr val="C00000"/>
                </a:solidFill>
                <a:latin typeface="Calibri" charset="0"/>
                <a:cs typeface="Calibri" charset="0"/>
              </a:rPr>
              <a:t>yrs</a:t>
            </a:r>
          </a:p>
          <a:p>
            <a:pPr algn="ctr">
              <a:lnSpc>
                <a:spcPct val="80000"/>
              </a:lnSpc>
            </a:pPr>
            <a:r>
              <a:rPr lang="en-US" sz="1600">
                <a:solidFill>
                  <a:srgbClr val="C00000"/>
                </a:solidFill>
                <a:latin typeface="Calibri" charset="0"/>
                <a:cs typeface="Calibri" charset="0"/>
              </a:rPr>
              <a:t>John Quincy</a:t>
            </a:r>
            <a:br>
              <a:rPr lang="en-US" sz="1600">
                <a:solidFill>
                  <a:srgbClr val="C00000"/>
                </a:solidFill>
                <a:latin typeface="Calibri" charset="0"/>
                <a:cs typeface="Calibri" charset="0"/>
              </a:rPr>
            </a:br>
            <a:r>
              <a:rPr lang="en-US" sz="1600">
                <a:solidFill>
                  <a:srgbClr val="C00000"/>
                </a:solidFill>
                <a:latin typeface="Calibri" charset="0"/>
                <a:cs typeface="Calibri" charset="0"/>
              </a:rPr>
              <a:t>Adams </a:t>
            </a:r>
          </a:p>
          <a:p>
            <a:pPr algn="ctr">
              <a:lnSpc>
                <a:spcPct val="80000"/>
              </a:lnSpc>
            </a:pPr>
            <a:r>
              <a:rPr lang="en-US" sz="1600">
                <a:solidFill>
                  <a:srgbClr val="C00000"/>
                </a:solidFill>
                <a:latin typeface="Calibri" charset="0"/>
                <a:cs typeface="Calibri" charset="0"/>
              </a:rPr>
              <a:t>(1825-1829)</a:t>
            </a:r>
          </a:p>
        </p:txBody>
      </p:sp>
      <p:sp>
        <p:nvSpPr>
          <p:cNvPr id="17423" name="TextBox 27"/>
          <p:cNvSpPr txBox="1">
            <a:spLocks noChangeArrowheads="1"/>
          </p:cNvSpPr>
          <p:nvPr/>
        </p:nvSpPr>
        <p:spPr bwMode="auto">
          <a:xfrm>
            <a:off x="7467600" y="2825750"/>
            <a:ext cx="12954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sz="3200">
                <a:solidFill>
                  <a:srgbClr val="006600"/>
                </a:solidFill>
                <a:latin typeface="Calibri" charset="0"/>
                <a:cs typeface="Calibri" charset="0"/>
              </a:rPr>
              <a:t>8</a:t>
            </a:r>
            <a:r>
              <a:rPr lang="en-US" sz="2000">
                <a:solidFill>
                  <a:srgbClr val="006600"/>
                </a:solidFill>
                <a:latin typeface="Calibri" charset="0"/>
                <a:cs typeface="Calibri" charset="0"/>
              </a:rPr>
              <a:t> </a:t>
            </a:r>
            <a:r>
              <a:rPr lang="en-US" sz="3200">
                <a:solidFill>
                  <a:srgbClr val="006600"/>
                </a:solidFill>
                <a:latin typeface="Calibri" charset="0"/>
                <a:cs typeface="Calibri" charset="0"/>
              </a:rPr>
              <a:t>yrs</a:t>
            </a:r>
          </a:p>
          <a:p>
            <a:pPr algn="ctr">
              <a:lnSpc>
                <a:spcPct val="80000"/>
              </a:lnSpc>
            </a:pPr>
            <a:r>
              <a:rPr lang="en-US" sz="1600">
                <a:solidFill>
                  <a:srgbClr val="006600"/>
                </a:solidFill>
                <a:latin typeface="Calibri" charset="0"/>
                <a:cs typeface="Calibri" charset="0"/>
              </a:rPr>
              <a:t>Andrew Jackson </a:t>
            </a:r>
          </a:p>
          <a:p>
            <a:pPr algn="ctr">
              <a:lnSpc>
                <a:spcPct val="80000"/>
              </a:lnSpc>
            </a:pPr>
            <a:r>
              <a:rPr lang="en-US" sz="1600">
                <a:solidFill>
                  <a:srgbClr val="006600"/>
                </a:solidFill>
                <a:latin typeface="Calibri" charset="0"/>
                <a:cs typeface="Calibri" charset="0"/>
              </a:rPr>
              <a:t>(1829-1837)</a:t>
            </a:r>
          </a:p>
        </p:txBody>
      </p:sp>
      <p:sp>
        <p:nvSpPr>
          <p:cNvPr id="17424" name="Right Brace 19"/>
          <p:cNvSpPr>
            <a:spLocks/>
          </p:cNvSpPr>
          <p:nvPr/>
        </p:nvSpPr>
        <p:spPr bwMode="auto">
          <a:xfrm rot="5400000">
            <a:off x="1441450" y="4337050"/>
            <a:ext cx="323850" cy="2139950"/>
          </a:xfrm>
          <a:prstGeom prst="rightBrace">
            <a:avLst>
              <a:gd name="adj1" fmla="val 42309"/>
              <a:gd name="adj2" fmla="val 49458"/>
            </a:avLst>
          </a:prstGeom>
          <a:noFill/>
          <a:ln w="28575">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5" name="Right Brace 30"/>
          <p:cNvSpPr>
            <a:spLocks/>
          </p:cNvSpPr>
          <p:nvPr/>
        </p:nvSpPr>
        <p:spPr bwMode="auto">
          <a:xfrm rot="5400000">
            <a:off x="4981575" y="3082925"/>
            <a:ext cx="323850" cy="4648200"/>
          </a:xfrm>
          <a:prstGeom prst="rightBrace">
            <a:avLst>
              <a:gd name="adj1" fmla="val 42328"/>
              <a:gd name="adj2" fmla="val 49458"/>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7426" name="Straight Arrow Connector 80902"/>
          <p:cNvCxnSpPr>
            <a:cxnSpLocks noChangeShapeType="1"/>
          </p:cNvCxnSpPr>
          <p:nvPr/>
        </p:nvCxnSpPr>
        <p:spPr bwMode="auto">
          <a:xfrm>
            <a:off x="7696200" y="5340350"/>
            <a:ext cx="1219200" cy="0"/>
          </a:xfrm>
          <a:prstGeom prst="straightConnector1">
            <a:avLst/>
          </a:prstGeom>
          <a:noFill/>
          <a:ln w="38100">
            <a:solidFill>
              <a:srgbClr val="006600"/>
            </a:solidFill>
            <a:round/>
            <a:headEnd/>
            <a:tailEnd type="arrow" w="med" len="med"/>
          </a:ln>
          <a:extLst>
            <a:ext uri="{909E8E84-426E-40dd-AFC4-6F175D3DCCD1}">
              <a14:hiddenFill xmlns:a14="http://schemas.microsoft.com/office/drawing/2010/main">
                <a:noFill/>
              </a14:hiddenFill>
            </a:ext>
          </a:extLst>
        </p:spPr>
      </p:cxnSp>
      <p:sp>
        <p:nvSpPr>
          <p:cNvPr id="17427" name="TextBox 42"/>
          <p:cNvSpPr txBox="1">
            <a:spLocks noChangeArrowheads="1"/>
          </p:cNvSpPr>
          <p:nvPr/>
        </p:nvSpPr>
        <p:spPr bwMode="auto">
          <a:xfrm>
            <a:off x="685800" y="5568950"/>
            <a:ext cx="1905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sz="2800">
                <a:solidFill>
                  <a:srgbClr val="0000CC"/>
                </a:solidFill>
                <a:latin typeface="Calibri" charset="0"/>
                <a:cs typeface="Calibri" charset="0"/>
              </a:rPr>
              <a:t>Federalist Party</a:t>
            </a:r>
            <a:endParaRPr lang="en-US" sz="1100">
              <a:solidFill>
                <a:srgbClr val="0000CC"/>
              </a:solidFill>
              <a:latin typeface="Calibri" charset="0"/>
              <a:cs typeface="Calibri" charset="0"/>
            </a:endParaRPr>
          </a:p>
        </p:txBody>
      </p:sp>
      <p:sp>
        <p:nvSpPr>
          <p:cNvPr id="17428" name="TextBox 43"/>
          <p:cNvSpPr txBox="1">
            <a:spLocks noChangeArrowheads="1"/>
          </p:cNvSpPr>
          <p:nvPr/>
        </p:nvSpPr>
        <p:spPr bwMode="auto">
          <a:xfrm>
            <a:off x="3276600" y="5568950"/>
            <a:ext cx="3733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sz="2800">
                <a:solidFill>
                  <a:srgbClr val="C00000"/>
                </a:solidFill>
                <a:latin typeface="Calibri" charset="0"/>
                <a:cs typeface="Calibri" charset="0"/>
              </a:rPr>
              <a:t>Democratic-Republican Party</a:t>
            </a:r>
            <a:endParaRPr lang="en-US" sz="1100">
              <a:solidFill>
                <a:srgbClr val="C00000"/>
              </a:solidFill>
              <a:latin typeface="Calibri" charset="0"/>
              <a:cs typeface="Calibri" charset="0"/>
            </a:endParaRPr>
          </a:p>
        </p:txBody>
      </p:sp>
      <p:sp>
        <p:nvSpPr>
          <p:cNvPr id="17429" name="TextBox 44"/>
          <p:cNvSpPr txBox="1">
            <a:spLocks noChangeArrowheads="1"/>
          </p:cNvSpPr>
          <p:nvPr/>
        </p:nvSpPr>
        <p:spPr bwMode="auto">
          <a:xfrm>
            <a:off x="7239000" y="5568950"/>
            <a:ext cx="19050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70000"/>
              </a:lnSpc>
            </a:pPr>
            <a:r>
              <a:rPr lang="en-US" sz="2800">
                <a:solidFill>
                  <a:srgbClr val="006600"/>
                </a:solidFill>
                <a:latin typeface="Calibri" charset="0"/>
                <a:cs typeface="Calibri" charset="0"/>
              </a:rPr>
              <a:t>Democratic Party</a:t>
            </a:r>
            <a:endParaRPr lang="en-US" sz="1100">
              <a:solidFill>
                <a:srgbClr val="006600"/>
              </a:solidFill>
              <a:latin typeface="Calibri" charset="0"/>
              <a:cs typeface="Calibri" charset="0"/>
            </a:endParaRPr>
          </a:p>
        </p:txBody>
      </p:sp>
      <p:sp>
        <p:nvSpPr>
          <p:cNvPr id="17430" name="Rectangle 28"/>
          <p:cNvSpPr>
            <a:spLocks noChangeArrowheads="1"/>
          </p:cNvSpPr>
          <p:nvPr/>
        </p:nvSpPr>
        <p:spPr bwMode="auto">
          <a:xfrm>
            <a:off x="123825" y="104775"/>
            <a:ext cx="8791575" cy="889000"/>
          </a:xfrm>
          <a:prstGeom prst="rect">
            <a:avLst/>
          </a:prstGeom>
          <a:solidFill>
            <a:srgbClr val="CCFFCC"/>
          </a:solidFill>
          <a:ln w="12700">
            <a:solidFill>
              <a:schemeClr val="tx1"/>
            </a:solidFill>
            <a:miter lim="800000"/>
            <a:headEnd/>
            <a:tailEnd/>
          </a:ln>
        </p:spPr>
        <p:txBody>
          <a:bodyPr>
            <a:spAutoFit/>
          </a:bodyPr>
          <a:lstStyle/>
          <a:p>
            <a:pPr algn="ctr">
              <a:lnSpc>
                <a:spcPct val="80000"/>
              </a:lnSpc>
              <a:buSzPct val="75000"/>
            </a:pPr>
            <a:r>
              <a:rPr lang="en-US" sz="3200">
                <a:solidFill>
                  <a:schemeClr val="bg1"/>
                </a:solidFill>
                <a:latin typeface="Calibri" charset="0"/>
                <a:cs typeface="Calibri" charset="0"/>
              </a:rPr>
              <a:t>Jackson’s victory split the Democratic-Republicans and led to the formation of the Democratic Party</a:t>
            </a:r>
          </a:p>
        </p:txBody>
      </p:sp>
      <p:sp>
        <p:nvSpPr>
          <p:cNvPr id="30" name="Rectangle 29"/>
          <p:cNvSpPr>
            <a:spLocks noChangeArrowheads="1"/>
          </p:cNvSpPr>
          <p:nvPr/>
        </p:nvSpPr>
        <p:spPr bwMode="auto">
          <a:xfrm>
            <a:off x="152400" y="1163638"/>
            <a:ext cx="8763000" cy="1290610"/>
          </a:xfrm>
          <a:prstGeom prst="rect">
            <a:avLst/>
          </a:prstGeom>
          <a:solidFill>
            <a:srgbClr val="CCCCFF"/>
          </a:solidFill>
          <a:ln w="12700">
            <a:solidFill>
              <a:schemeClr val="tx1"/>
            </a:solidFill>
            <a:miter lim="800000"/>
            <a:headEnd/>
            <a:tailEnd/>
          </a:ln>
        </p:spPr>
        <p:txBody>
          <a:bodyPr>
            <a:spAutoFit/>
          </a:bodyPr>
          <a:lstStyle/>
          <a:p>
            <a:pPr algn="ctr">
              <a:lnSpc>
                <a:spcPct val="80000"/>
              </a:lnSpc>
              <a:buSzPct val="75000"/>
            </a:pPr>
            <a:r>
              <a:rPr lang="en-US" sz="3200" dirty="0">
                <a:solidFill>
                  <a:schemeClr val="bg1"/>
                </a:solidFill>
                <a:latin typeface="Calibri" charset="0"/>
                <a:cs typeface="Calibri" charset="0"/>
              </a:rPr>
              <a:t>Jackson and his supporters hoped to return </a:t>
            </a:r>
            <a:br>
              <a:rPr lang="en-US" sz="3200" dirty="0">
                <a:solidFill>
                  <a:schemeClr val="bg1"/>
                </a:solidFill>
                <a:latin typeface="Calibri" charset="0"/>
                <a:cs typeface="Calibri" charset="0"/>
              </a:rPr>
            </a:br>
            <a:r>
              <a:rPr lang="en-US" sz="3200" dirty="0">
                <a:solidFill>
                  <a:schemeClr val="bg1"/>
                </a:solidFill>
                <a:latin typeface="Calibri" charset="0"/>
                <a:cs typeface="Calibri" charset="0"/>
              </a:rPr>
              <a:t>to the Jeffersonian ideas of states’ rights, </a:t>
            </a:r>
            <a:br>
              <a:rPr lang="en-US" sz="3200" dirty="0">
                <a:solidFill>
                  <a:schemeClr val="bg1"/>
                </a:solidFill>
                <a:latin typeface="Calibri" charset="0"/>
                <a:cs typeface="Calibri" charset="0"/>
              </a:rPr>
            </a:br>
            <a:r>
              <a:rPr lang="en-US" sz="3200" dirty="0">
                <a:solidFill>
                  <a:schemeClr val="bg1"/>
                </a:solidFill>
                <a:latin typeface="Calibri" charset="0"/>
                <a:cs typeface="Calibri" charset="0"/>
              </a:rPr>
              <a:t>protection of liberty, and westward expansion</a:t>
            </a:r>
          </a:p>
        </p:txBody>
      </p:sp>
    </p:spTree>
    <p:extLst>
      <p:ext uri="{BB962C8B-B14F-4D97-AF65-F5344CB8AC3E}">
        <p14:creationId xmlns:p14="http://schemas.microsoft.com/office/powerpoint/2010/main" val="33690904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7401278" y="1371600"/>
            <a:ext cx="1590322"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549422" y="1371600"/>
            <a:ext cx="2765778"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752600" y="1371600"/>
            <a:ext cx="2696633"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effectLst/>
              </a:rPr>
              <a:t>Parties &amp; Leaders</a:t>
            </a:r>
            <a:endParaRPr lang="en-US" dirty="0">
              <a:effectLst/>
            </a:endParaRPr>
          </a:p>
        </p:txBody>
      </p:sp>
      <p:pic>
        <p:nvPicPr>
          <p:cNvPr id="1026" name="Picture 2" descr="File:JohnQAdams.png">
            <a:hlinkClick r:id="rId2"/>
          </p:cNvPr>
          <p:cNvPicPr>
            <a:picLocks noChangeAspect="1" noChangeArrowheads="1"/>
          </p:cNvPicPr>
          <p:nvPr/>
        </p:nvPicPr>
        <p:blipFill>
          <a:blip r:embed="rId3" cstate="print"/>
          <a:srcRect l="15691" r="14554" b="846"/>
          <a:stretch>
            <a:fillRect/>
          </a:stretch>
        </p:blipFill>
        <p:spPr bwMode="auto">
          <a:xfrm>
            <a:off x="1848749" y="2133602"/>
            <a:ext cx="1228885" cy="2350910"/>
          </a:xfrm>
          <a:prstGeom prst="rect">
            <a:avLst/>
          </a:prstGeom>
          <a:noFill/>
        </p:spPr>
      </p:pic>
      <p:pic>
        <p:nvPicPr>
          <p:cNvPr id="1028" name="Picture 4" descr="File:Andrew Jackson.jpg">
            <a:hlinkClick r:id="rId4"/>
          </p:cNvPr>
          <p:cNvPicPr>
            <a:picLocks noChangeAspect="1" noChangeArrowheads="1"/>
          </p:cNvPicPr>
          <p:nvPr/>
        </p:nvPicPr>
        <p:blipFill>
          <a:blip r:embed="rId5" cstate="print"/>
          <a:srcRect l="21181" r="22336" b="11463"/>
          <a:stretch>
            <a:fillRect/>
          </a:stretch>
        </p:blipFill>
        <p:spPr bwMode="auto">
          <a:xfrm>
            <a:off x="4630079" y="2086690"/>
            <a:ext cx="1237321" cy="2350910"/>
          </a:xfrm>
          <a:prstGeom prst="rect">
            <a:avLst/>
          </a:prstGeom>
          <a:noFill/>
        </p:spPr>
      </p:pic>
      <p:pic>
        <p:nvPicPr>
          <p:cNvPr id="1032" name="Picture 8" descr="File:Mvanburen.jpeg">
            <a:hlinkClick r:id="rId6"/>
          </p:cNvPr>
          <p:cNvPicPr>
            <a:picLocks noChangeAspect="1" noChangeArrowheads="1"/>
          </p:cNvPicPr>
          <p:nvPr/>
        </p:nvPicPr>
        <p:blipFill>
          <a:blip r:embed="rId7" cstate="print"/>
          <a:srcRect l="36494" t="7846" r="36559" b="55685"/>
          <a:stretch>
            <a:fillRect/>
          </a:stretch>
        </p:blipFill>
        <p:spPr bwMode="auto">
          <a:xfrm>
            <a:off x="5943600" y="2086689"/>
            <a:ext cx="1299187" cy="2350911"/>
          </a:xfrm>
          <a:prstGeom prst="rect">
            <a:avLst/>
          </a:prstGeom>
          <a:noFill/>
        </p:spPr>
      </p:pic>
      <p:pic>
        <p:nvPicPr>
          <p:cNvPr id="1034" name="Picture 10" descr="http://upload.wikimedia.org/wikipedia/commons/a/af/Henry_Clay_portrait_by_Henry_F._Darby.jpg"/>
          <p:cNvPicPr>
            <a:picLocks noChangeAspect="1" noChangeArrowheads="1"/>
          </p:cNvPicPr>
          <p:nvPr/>
        </p:nvPicPr>
        <p:blipFill>
          <a:blip r:embed="rId8" cstate="print"/>
          <a:srcRect l="45347" t="14872" r="27139" b="43607"/>
          <a:stretch>
            <a:fillRect/>
          </a:stretch>
        </p:blipFill>
        <p:spPr bwMode="auto">
          <a:xfrm>
            <a:off x="3153834" y="2133601"/>
            <a:ext cx="1237321" cy="2350910"/>
          </a:xfrm>
          <a:prstGeom prst="rect">
            <a:avLst/>
          </a:prstGeom>
          <a:noFill/>
        </p:spPr>
      </p:pic>
      <p:sp>
        <p:nvSpPr>
          <p:cNvPr id="9" name="TextBox 8"/>
          <p:cNvSpPr txBox="1"/>
          <p:nvPr/>
        </p:nvSpPr>
        <p:spPr>
          <a:xfrm>
            <a:off x="1763890" y="4419600"/>
            <a:ext cx="1313744" cy="707886"/>
          </a:xfrm>
          <a:prstGeom prst="rect">
            <a:avLst/>
          </a:prstGeom>
          <a:noFill/>
        </p:spPr>
        <p:txBody>
          <a:bodyPr wrap="square" rtlCol="0">
            <a:spAutoFit/>
          </a:bodyPr>
          <a:lstStyle/>
          <a:p>
            <a:pPr algn="ctr"/>
            <a:r>
              <a:rPr lang="en-US" sz="2000" dirty="0" smtClean="0"/>
              <a:t>John Q. Adams</a:t>
            </a:r>
            <a:endParaRPr lang="en-US" sz="2000" dirty="0"/>
          </a:p>
        </p:txBody>
      </p:sp>
      <p:sp>
        <p:nvSpPr>
          <p:cNvPr id="10" name="TextBox 9"/>
          <p:cNvSpPr txBox="1"/>
          <p:nvPr/>
        </p:nvSpPr>
        <p:spPr>
          <a:xfrm>
            <a:off x="3197578" y="4419600"/>
            <a:ext cx="1175456" cy="707886"/>
          </a:xfrm>
          <a:prstGeom prst="rect">
            <a:avLst/>
          </a:prstGeom>
          <a:noFill/>
        </p:spPr>
        <p:txBody>
          <a:bodyPr wrap="square" rtlCol="0">
            <a:spAutoFit/>
          </a:bodyPr>
          <a:lstStyle/>
          <a:p>
            <a:pPr algn="ctr"/>
            <a:r>
              <a:rPr lang="en-US" sz="2000" dirty="0" smtClean="0"/>
              <a:t>Henry Clay</a:t>
            </a:r>
            <a:endParaRPr lang="en-US" sz="2000" dirty="0"/>
          </a:p>
        </p:txBody>
      </p:sp>
      <p:sp>
        <p:nvSpPr>
          <p:cNvPr id="11" name="TextBox 10"/>
          <p:cNvSpPr txBox="1"/>
          <p:nvPr/>
        </p:nvSpPr>
        <p:spPr>
          <a:xfrm>
            <a:off x="4622800" y="4419600"/>
            <a:ext cx="1244600" cy="707886"/>
          </a:xfrm>
          <a:prstGeom prst="rect">
            <a:avLst/>
          </a:prstGeom>
          <a:noFill/>
        </p:spPr>
        <p:txBody>
          <a:bodyPr wrap="square" rtlCol="0">
            <a:spAutoFit/>
          </a:bodyPr>
          <a:lstStyle/>
          <a:p>
            <a:pPr algn="ctr"/>
            <a:r>
              <a:rPr lang="en-US" sz="2000" dirty="0" smtClean="0"/>
              <a:t>Andrew Jackson</a:t>
            </a:r>
            <a:endParaRPr lang="en-US" sz="2000" dirty="0"/>
          </a:p>
        </p:txBody>
      </p:sp>
      <p:sp>
        <p:nvSpPr>
          <p:cNvPr id="12" name="TextBox 11"/>
          <p:cNvSpPr txBox="1"/>
          <p:nvPr/>
        </p:nvSpPr>
        <p:spPr>
          <a:xfrm>
            <a:off x="5943600" y="4419600"/>
            <a:ext cx="1313744" cy="707886"/>
          </a:xfrm>
          <a:prstGeom prst="rect">
            <a:avLst/>
          </a:prstGeom>
          <a:noFill/>
        </p:spPr>
        <p:txBody>
          <a:bodyPr wrap="square" rtlCol="0">
            <a:spAutoFit/>
          </a:bodyPr>
          <a:lstStyle/>
          <a:p>
            <a:pPr algn="ctr"/>
            <a:r>
              <a:rPr lang="en-US" sz="2000" dirty="0" smtClean="0"/>
              <a:t>Martin Van Buren</a:t>
            </a:r>
            <a:endParaRPr lang="en-US" sz="2000" dirty="0"/>
          </a:p>
        </p:txBody>
      </p:sp>
      <p:pic>
        <p:nvPicPr>
          <p:cNvPr id="1036" name="Picture 12" descr="File:John C Calhoun by Mathew Brady, March 1849-crop.jpg">
            <a:hlinkClick r:id="rId9"/>
          </p:cNvPr>
          <p:cNvPicPr>
            <a:picLocks noChangeAspect="1" noChangeArrowheads="1"/>
          </p:cNvPicPr>
          <p:nvPr/>
        </p:nvPicPr>
        <p:blipFill>
          <a:blip r:embed="rId10" cstate="print"/>
          <a:srcRect l="15284" r="12551" b="7317"/>
          <a:stretch>
            <a:fillRect/>
          </a:stretch>
        </p:blipFill>
        <p:spPr bwMode="auto">
          <a:xfrm>
            <a:off x="7460396" y="2086690"/>
            <a:ext cx="1422919" cy="2350910"/>
          </a:xfrm>
          <a:prstGeom prst="rect">
            <a:avLst/>
          </a:prstGeom>
          <a:noFill/>
        </p:spPr>
      </p:pic>
      <p:sp>
        <p:nvSpPr>
          <p:cNvPr id="14" name="TextBox 13"/>
          <p:cNvSpPr txBox="1"/>
          <p:nvPr/>
        </p:nvSpPr>
        <p:spPr>
          <a:xfrm>
            <a:off x="7532511" y="4419600"/>
            <a:ext cx="1382889" cy="707886"/>
          </a:xfrm>
          <a:prstGeom prst="rect">
            <a:avLst/>
          </a:prstGeom>
          <a:noFill/>
        </p:spPr>
        <p:txBody>
          <a:bodyPr wrap="square" rtlCol="0">
            <a:spAutoFit/>
          </a:bodyPr>
          <a:lstStyle/>
          <a:p>
            <a:pPr algn="ctr"/>
            <a:r>
              <a:rPr lang="en-US" sz="2000" dirty="0" smtClean="0"/>
              <a:t>John C. Calhoun</a:t>
            </a:r>
            <a:endParaRPr lang="en-US" sz="2000" dirty="0"/>
          </a:p>
        </p:txBody>
      </p:sp>
      <p:sp>
        <p:nvSpPr>
          <p:cNvPr id="20" name="Left-Right Arrow 19"/>
          <p:cNvSpPr/>
          <p:nvPr/>
        </p:nvSpPr>
        <p:spPr>
          <a:xfrm>
            <a:off x="152400" y="5334000"/>
            <a:ext cx="8839200" cy="1295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National Supremacy				States’ Rights</a:t>
            </a:r>
            <a:endParaRPr lang="en-US" sz="2400" b="1" dirty="0"/>
          </a:p>
        </p:txBody>
      </p:sp>
      <p:sp>
        <p:nvSpPr>
          <p:cNvPr id="24" name="TextBox 23"/>
          <p:cNvSpPr txBox="1"/>
          <p:nvPr/>
        </p:nvSpPr>
        <p:spPr>
          <a:xfrm>
            <a:off x="1814690" y="1378803"/>
            <a:ext cx="2558344" cy="646331"/>
          </a:xfrm>
          <a:prstGeom prst="rect">
            <a:avLst/>
          </a:prstGeom>
          <a:noFill/>
        </p:spPr>
        <p:txBody>
          <a:bodyPr wrap="square" rtlCol="0">
            <a:spAutoFit/>
          </a:bodyPr>
          <a:lstStyle/>
          <a:p>
            <a:pPr algn="ctr"/>
            <a:r>
              <a:rPr lang="en-US" b="1" dirty="0" smtClean="0"/>
              <a:t>National Republicans/ Whigs</a:t>
            </a:r>
            <a:endParaRPr lang="en-US" b="1" dirty="0"/>
          </a:p>
        </p:txBody>
      </p:sp>
      <p:sp>
        <p:nvSpPr>
          <p:cNvPr id="25" name="TextBox 24"/>
          <p:cNvSpPr txBox="1"/>
          <p:nvPr/>
        </p:nvSpPr>
        <p:spPr>
          <a:xfrm>
            <a:off x="4790722" y="1371600"/>
            <a:ext cx="2143478" cy="646331"/>
          </a:xfrm>
          <a:prstGeom prst="rect">
            <a:avLst/>
          </a:prstGeom>
          <a:noFill/>
        </p:spPr>
        <p:txBody>
          <a:bodyPr wrap="square" rtlCol="0">
            <a:spAutoFit/>
          </a:bodyPr>
          <a:lstStyle/>
          <a:p>
            <a:pPr algn="ctr"/>
            <a:r>
              <a:rPr lang="en-US" b="1" dirty="0" err="1" smtClean="0"/>
              <a:t>Jacksonian</a:t>
            </a:r>
            <a:r>
              <a:rPr lang="en-US" b="1" dirty="0" smtClean="0"/>
              <a:t> Democrats</a:t>
            </a:r>
            <a:endParaRPr lang="en-US" b="1" dirty="0"/>
          </a:p>
        </p:txBody>
      </p:sp>
      <p:sp>
        <p:nvSpPr>
          <p:cNvPr id="26" name="TextBox 25"/>
          <p:cNvSpPr txBox="1"/>
          <p:nvPr/>
        </p:nvSpPr>
        <p:spPr>
          <a:xfrm>
            <a:off x="7401278" y="1371600"/>
            <a:ext cx="1590322" cy="646331"/>
          </a:xfrm>
          <a:prstGeom prst="rect">
            <a:avLst/>
          </a:prstGeom>
          <a:noFill/>
        </p:spPr>
        <p:txBody>
          <a:bodyPr wrap="square" rtlCol="0">
            <a:spAutoFit/>
          </a:bodyPr>
          <a:lstStyle/>
          <a:p>
            <a:pPr algn="ctr"/>
            <a:r>
              <a:rPr lang="en-US" b="1" dirty="0" smtClean="0"/>
              <a:t>Southern Democrats</a:t>
            </a:r>
            <a:endParaRPr lang="en-US" b="1" dirty="0"/>
          </a:p>
        </p:txBody>
      </p:sp>
      <p:sp>
        <p:nvSpPr>
          <p:cNvPr id="27" name="Rectangle 26"/>
          <p:cNvSpPr/>
          <p:nvPr/>
        </p:nvSpPr>
        <p:spPr>
          <a:xfrm>
            <a:off x="76200" y="1371600"/>
            <a:ext cx="1590322"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07433" y="4419600"/>
            <a:ext cx="1382889" cy="707886"/>
          </a:xfrm>
          <a:prstGeom prst="rect">
            <a:avLst/>
          </a:prstGeom>
          <a:noFill/>
        </p:spPr>
        <p:txBody>
          <a:bodyPr wrap="square" rtlCol="0">
            <a:spAutoFit/>
          </a:bodyPr>
          <a:lstStyle/>
          <a:p>
            <a:pPr algn="ctr"/>
            <a:r>
              <a:rPr lang="en-US" sz="2000" dirty="0" smtClean="0"/>
              <a:t>John Marshall</a:t>
            </a:r>
            <a:endParaRPr lang="en-US" sz="2000" dirty="0"/>
          </a:p>
        </p:txBody>
      </p:sp>
      <p:sp>
        <p:nvSpPr>
          <p:cNvPr id="30" name="TextBox 29"/>
          <p:cNvSpPr txBox="1"/>
          <p:nvPr/>
        </p:nvSpPr>
        <p:spPr>
          <a:xfrm>
            <a:off x="76200" y="1371600"/>
            <a:ext cx="1590322" cy="646331"/>
          </a:xfrm>
          <a:prstGeom prst="rect">
            <a:avLst/>
          </a:prstGeom>
          <a:noFill/>
        </p:spPr>
        <p:txBody>
          <a:bodyPr wrap="square" rtlCol="0">
            <a:spAutoFit/>
          </a:bodyPr>
          <a:lstStyle/>
          <a:p>
            <a:pPr algn="ctr"/>
            <a:r>
              <a:rPr lang="en-US" b="1" dirty="0" smtClean="0"/>
              <a:t>Old Federalists</a:t>
            </a:r>
            <a:endParaRPr lang="en-US" b="1" dirty="0"/>
          </a:p>
        </p:txBody>
      </p:sp>
      <p:pic>
        <p:nvPicPr>
          <p:cNvPr id="31" name="Picture 5" descr="http://upload.wikimedia.org/wikipedia/commons/f/fe/John_Marshall_by_Henry_Inman%2C_1832.jpg"/>
          <p:cNvPicPr>
            <a:picLocks noChangeAspect="1" noChangeArrowheads="1"/>
          </p:cNvPicPr>
          <p:nvPr/>
        </p:nvPicPr>
        <p:blipFill>
          <a:blip r:embed="rId11" cstate="print"/>
          <a:srcRect l="28642" t="5641" r="34100" b="39519"/>
          <a:stretch>
            <a:fillRect/>
          </a:stretch>
        </p:blipFill>
        <p:spPr bwMode="auto">
          <a:xfrm>
            <a:off x="228600" y="2133600"/>
            <a:ext cx="1295400" cy="2362200"/>
          </a:xfrm>
          <a:prstGeom prst="rect">
            <a:avLst/>
          </a:prstGeom>
          <a:noFill/>
        </p:spPr>
      </p:pic>
    </p:spTree>
    <p:extLst>
      <p:ext uri="{BB962C8B-B14F-4D97-AF65-F5344CB8AC3E}">
        <p14:creationId xmlns:p14="http://schemas.microsoft.com/office/powerpoint/2010/main" val="287402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whitehouse.gov/sites/default/files/first-family/masthead_image/7aj_header_sm.jpg?12508708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8" y="1371600"/>
            <a:ext cx="8875712"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4"/>
          <p:cNvSpPr>
            <a:spLocks noChangeArrowheads="1"/>
          </p:cNvSpPr>
          <p:nvPr/>
        </p:nvSpPr>
        <p:spPr bwMode="auto">
          <a:xfrm>
            <a:off x="115888" y="228600"/>
            <a:ext cx="8853487" cy="1284288"/>
          </a:xfrm>
          <a:prstGeom prst="rect">
            <a:avLst/>
          </a:prstGeom>
          <a:solidFill>
            <a:srgbClr val="CCFFCC"/>
          </a:solidFill>
          <a:ln w="12700">
            <a:solidFill>
              <a:schemeClr val="tx1"/>
            </a:solidFill>
            <a:miter lim="800000"/>
            <a:headEnd/>
            <a:tailEnd/>
          </a:ln>
        </p:spPr>
        <p:txBody>
          <a:bodyPr>
            <a:spAutoFit/>
          </a:bodyPr>
          <a:lstStyle/>
          <a:p>
            <a:pPr algn="ctr">
              <a:lnSpc>
                <a:spcPct val="80000"/>
              </a:lnSpc>
              <a:buSzPct val="75000"/>
            </a:pPr>
            <a:r>
              <a:rPr lang="en-US" sz="3200" dirty="0">
                <a:solidFill>
                  <a:srgbClr val="000000"/>
                </a:solidFill>
                <a:latin typeface="Calibri" charset="0"/>
                <a:cs typeface="Calibri" charset="0"/>
              </a:rPr>
              <a:t>Andrew Jackson’s two term presidency (1829-1837) was defined by three major conflicts and many minor ones, including within his own government</a:t>
            </a:r>
          </a:p>
        </p:txBody>
      </p:sp>
      <p:sp>
        <p:nvSpPr>
          <p:cNvPr id="4" name="Rectangle 4"/>
          <p:cNvSpPr>
            <a:spLocks noChangeArrowheads="1"/>
          </p:cNvSpPr>
          <p:nvPr/>
        </p:nvSpPr>
        <p:spPr bwMode="auto">
          <a:xfrm>
            <a:off x="115888" y="6302823"/>
            <a:ext cx="8853487" cy="502702"/>
          </a:xfrm>
          <a:prstGeom prst="rect">
            <a:avLst/>
          </a:prstGeom>
          <a:solidFill>
            <a:srgbClr val="CCFFCC"/>
          </a:solidFill>
          <a:ln w="12700">
            <a:solidFill>
              <a:schemeClr val="tx1"/>
            </a:solidFill>
            <a:miter lim="800000"/>
            <a:headEnd/>
            <a:tailEnd/>
          </a:ln>
        </p:spPr>
        <p:txBody>
          <a:bodyPr>
            <a:spAutoFit/>
          </a:bodyPr>
          <a:lstStyle/>
          <a:p>
            <a:pPr algn="ctr">
              <a:lnSpc>
                <a:spcPct val="80000"/>
              </a:lnSpc>
              <a:buSzPct val="75000"/>
            </a:pPr>
            <a:r>
              <a:rPr lang="en-US" sz="3200" dirty="0" smtClean="0">
                <a:solidFill>
                  <a:srgbClr val="000000"/>
                </a:solidFill>
                <a:latin typeface="Calibri" charset="0"/>
                <a:cs typeface="Calibri" charset="0"/>
              </a:rPr>
              <a:t>2 Issues for today: Native Americans and Tariffs</a:t>
            </a:r>
            <a:endParaRPr lang="en-US" sz="3200" dirty="0">
              <a:solidFill>
                <a:srgbClr val="000000"/>
              </a:solidFill>
              <a:latin typeface="Calibri" charset="0"/>
              <a:cs typeface="Calibri" charset="0"/>
            </a:endParaRPr>
          </a:p>
        </p:txBody>
      </p:sp>
    </p:spTree>
    <p:extLst>
      <p:ext uri="{BB962C8B-B14F-4D97-AF65-F5344CB8AC3E}">
        <p14:creationId xmlns:p14="http://schemas.microsoft.com/office/powerpoint/2010/main" val="8852260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066800" y="0"/>
            <a:ext cx="7924800" cy="838200"/>
          </a:xfrm>
        </p:spPr>
        <p:txBody>
          <a:bodyPr/>
          <a:lstStyle/>
          <a:p>
            <a:pPr algn="ctr"/>
            <a:r>
              <a:rPr lang="en-US"/>
              <a:t>Spoils System</a:t>
            </a:r>
          </a:p>
        </p:txBody>
      </p:sp>
      <p:sp>
        <p:nvSpPr>
          <p:cNvPr id="144387" name="Rectangle 3"/>
          <p:cNvSpPr>
            <a:spLocks noGrp="1" noChangeArrowheads="1"/>
          </p:cNvSpPr>
          <p:nvPr>
            <p:ph idx="1"/>
          </p:nvPr>
        </p:nvSpPr>
        <p:spPr>
          <a:xfrm>
            <a:off x="914400" y="914400"/>
            <a:ext cx="8229600" cy="5943600"/>
          </a:xfrm>
        </p:spPr>
        <p:txBody>
          <a:bodyPr/>
          <a:lstStyle/>
          <a:p>
            <a:r>
              <a:rPr lang="en-US" dirty="0"/>
              <a:t>When Jackson was elected, he rewarded loyal supporters with </a:t>
            </a:r>
            <a:r>
              <a:rPr lang="en-US" dirty="0" err="1"/>
              <a:t>gov</a:t>
            </a:r>
            <a:r>
              <a:rPr lang="ja-JP" altLang="en-US" dirty="0">
                <a:latin typeface="Arial"/>
              </a:rPr>
              <a:t>’</a:t>
            </a:r>
            <a:r>
              <a:rPr lang="en-US" dirty="0"/>
              <a:t>t jobs (the </a:t>
            </a:r>
            <a:r>
              <a:rPr lang="en-US" i="1" u="sng" dirty="0"/>
              <a:t>spoils system</a:t>
            </a:r>
            <a:r>
              <a:rPr lang="en-US" dirty="0"/>
              <a:t>)</a:t>
            </a:r>
          </a:p>
          <a:p>
            <a:pPr lvl="1"/>
            <a:r>
              <a:rPr lang="en-US" dirty="0"/>
              <a:t>Massive turnover in the civil service had not yet occurred </a:t>
            </a:r>
          </a:p>
          <a:p>
            <a:pPr lvl="1"/>
            <a:r>
              <a:rPr lang="en-US" dirty="0"/>
              <a:t>Rotation in office began to be seen as a very democratic way to reduce </a:t>
            </a:r>
            <a:r>
              <a:rPr lang="en-US" dirty="0" err="1"/>
              <a:t>gov</a:t>
            </a:r>
            <a:r>
              <a:rPr lang="ja-JP" altLang="en-US" dirty="0">
                <a:latin typeface="Arial"/>
              </a:rPr>
              <a:t>’</a:t>
            </a:r>
            <a:r>
              <a:rPr lang="en-US" dirty="0"/>
              <a:t>t corruption &amp; incompetence </a:t>
            </a:r>
          </a:p>
        </p:txBody>
      </p:sp>
      <p:sp>
        <p:nvSpPr>
          <p:cNvPr id="144388" name="AutoShape 4"/>
          <p:cNvSpPr>
            <a:spLocks noChangeArrowheads="1"/>
          </p:cNvSpPr>
          <p:nvPr/>
        </p:nvSpPr>
        <p:spPr bwMode="auto">
          <a:xfrm>
            <a:off x="838200" y="5105400"/>
            <a:ext cx="8305800" cy="533400"/>
          </a:xfrm>
          <a:prstGeom prst="wedgeRectCallout">
            <a:avLst>
              <a:gd name="adj1" fmla="val -898"/>
              <a:gd name="adj2" fmla="val -488097"/>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ja-JP" altLang="en-US" sz="3200" i="1">
                <a:solidFill>
                  <a:srgbClr val="000000"/>
                </a:solidFill>
                <a:latin typeface="Arial"/>
              </a:rPr>
              <a:t>“</a:t>
            </a:r>
            <a:r>
              <a:rPr lang="en-US" sz="3200" i="1">
                <a:solidFill>
                  <a:srgbClr val="000000"/>
                </a:solidFill>
              </a:rPr>
              <a:t>Get their rascals out…and our rascals in</a:t>
            </a:r>
            <a:r>
              <a:rPr lang="ja-JP" altLang="en-US" sz="3200" i="1">
                <a:solidFill>
                  <a:srgbClr val="000000"/>
                </a:solidFill>
                <a:latin typeface="Arial"/>
              </a:rPr>
              <a:t>”</a:t>
            </a:r>
            <a:endParaRPr lang="en-US" sz="3200" i="1">
              <a:solidFill>
                <a:srgbClr val="000000"/>
              </a:solidFill>
            </a:endParaRPr>
          </a:p>
        </p:txBody>
      </p:sp>
      <p:sp>
        <p:nvSpPr>
          <p:cNvPr id="144389" name="AutoShape 5"/>
          <p:cNvSpPr>
            <a:spLocks noChangeArrowheads="1"/>
          </p:cNvSpPr>
          <p:nvPr/>
        </p:nvSpPr>
        <p:spPr bwMode="auto">
          <a:xfrm>
            <a:off x="1143000" y="3962400"/>
            <a:ext cx="7315200" cy="990600"/>
          </a:xfrm>
          <a:prstGeom prst="wedgeRectCallout">
            <a:avLst>
              <a:gd name="adj1" fmla="val 5708"/>
              <a:gd name="adj2" fmla="val -171634"/>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3200" dirty="0">
                <a:solidFill>
                  <a:srgbClr val="000000"/>
                </a:solidFill>
              </a:rPr>
              <a:t>Jackson was not the 1</a:t>
            </a:r>
            <a:r>
              <a:rPr lang="en-US" sz="3200" baseline="30000" dirty="0">
                <a:solidFill>
                  <a:srgbClr val="000000"/>
                </a:solidFill>
              </a:rPr>
              <a:t>st</a:t>
            </a:r>
            <a:r>
              <a:rPr lang="en-US" sz="3200" dirty="0">
                <a:solidFill>
                  <a:srgbClr val="000000"/>
                </a:solidFill>
              </a:rPr>
              <a:t> to do this…  he just extended it to more people!</a:t>
            </a:r>
          </a:p>
        </p:txBody>
      </p:sp>
    </p:spTree>
    <p:extLst>
      <p:ext uri="{BB962C8B-B14F-4D97-AF65-F5344CB8AC3E}">
        <p14:creationId xmlns:p14="http://schemas.microsoft.com/office/powerpoint/2010/main" val="5392685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4389"/>
                                        </p:tgtEl>
                                        <p:attrNameLst>
                                          <p:attrName>style.visibility</p:attrName>
                                        </p:attrNameLst>
                                      </p:cBhvr>
                                      <p:to>
                                        <p:strVal val="visible"/>
                                      </p:to>
                                    </p:set>
                                    <p:anim calcmode="lin" valueType="num">
                                      <p:cBhvr>
                                        <p:cTn id="7" dur="500" fill="hold"/>
                                        <p:tgtEl>
                                          <p:spTgt spid="144389"/>
                                        </p:tgtEl>
                                        <p:attrNameLst>
                                          <p:attrName>ppt_w</p:attrName>
                                        </p:attrNameLst>
                                      </p:cBhvr>
                                      <p:tavLst>
                                        <p:tav tm="0">
                                          <p:val>
                                            <p:fltVal val="0"/>
                                          </p:val>
                                        </p:tav>
                                        <p:tav tm="100000">
                                          <p:val>
                                            <p:strVal val="#ppt_w"/>
                                          </p:val>
                                        </p:tav>
                                      </p:tavLst>
                                    </p:anim>
                                    <p:anim calcmode="lin" valueType="num">
                                      <p:cBhvr>
                                        <p:cTn id="8" dur="500" fill="hold"/>
                                        <p:tgtEl>
                                          <p:spTgt spid="144389"/>
                                        </p:tgtEl>
                                        <p:attrNameLst>
                                          <p:attrName>ppt_h</p:attrName>
                                        </p:attrNameLst>
                                      </p:cBhvr>
                                      <p:tavLst>
                                        <p:tav tm="0">
                                          <p:val>
                                            <p:fltVal val="0"/>
                                          </p:val>
                                        </p:tav>
                                        <p:tav tm="100000">
                                          <p:val>
                                            <p:strVal val="#ppt_h"/>
                                          </p:val>
                                        </p:tav>
                                      </p:tavLst>
                                    </p:anim>
                                    <p:animEffect transition="in" filter="fade">
                                      <p:cBhvr>
                                        <p:cTn id="9" dur="500"/>
                                        <p:tgtEl>
                                          <p:spTgt spid="14438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44388"/>
                                        </p:tgtEl>
                                        <p:attrNameLst>
                                          <p:attrName>style.visibility</p:attrName>
                                        </p:attrNameLst>
                                      </p:cBhvr>
                                      <p:to>
                                        <p:strVal val="visible"/>
                                      </p:to>
                                    </p:set>
                                    <p:anim calcmode="lin" valueType="num">
                                      <p:cBhvr>
                                        <p:cTn id="14" dur="500" fill="hold"/>
                                        <p:tgtEl>
                                          <p:spTgt spid="144388"/>
                                        </p:tgtEl>
                                        <p:attrNameLst>
                                          <p:attrName>ppt_w</p:attrName>
                                        </p:attrNameLst>
                                      </p:cBhvr>
                                      <p:tavLst>
                                        <p:tav tm="0">
                                          <p:val>
                                            <p:fltVal val="0"/>
                                          </p:val>
                                        </p:tav>
                                        <p:tav tm="100000">
                                          <p:val>
                                            <p:strVal val="#ppt_w"/>
                                          </p:val>
                                        </p:tav>
                                      </p:tavLst>
                                    </p:anim>
                                    <p:anim calcmode="lin" valueType="num">
                                      <p:cBhvr>
                                        <p:cTn id="15" dur="500" fill="hold"/>
                                        <p:tgtEl>
                                          <p:spTgt spid="144388"/>
                                        </p:tgtEl>
                                        <p:attrNameLst>
                                          <p:attrName>ppt_h</p:attrName>
                                        </p:attrNameLst>
                                      </p:cBhvr>
                                      <p:tavLst>
                                        <p:tav tm="0">
                                          <p:val>
                                            <p:fltVal val="0"/>
                                          </p:val>
                                        </p:tav>
                                        <p:tav tm="100000">
                                          <p:val>
                                            <p:strVal val="#ppt_h"/>
                                          </p:val>
                                        </p:tav>
                                      </p:tavLst>
                                    </p:anim>
                                    <p:animEffect transition="in" filter="fade">
                                      <p:cBhvr>
                                        <p:cTn id="16" dur="500"/>
                                        <p:tgtEl>
                                          <p:spTgt spid="144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animBg="1"/>
      <p:bldP spid="1443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Corrupt Bargain &amp; Jacksonian Democracy</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4</a:t>
            </a:r>
            <a:endParaRPr lang="en-US" dirty="0"/>
          </a:p>
        </p:txBody>
      </p:sp>
    </p:spTree>
    <p:extLst>
      <p:ext uri="{BB962C8B-B14F-4D97-AF65-F5344CB8AC3E}">
        <p14:creationId xmlns:p14="http://schemas.microsoft.com/office/powerpoint/2010/main" val="413346676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jacksonspoils.jpg"/>
          <p:cNvPicPr>
            <a:picLocks noGrp="1" noChangeAspect="1"/>
          </p:cNvPicPr>
          <p:nvPr>
            <p:ph idx="1"/>
          </p:nvPr>
        </p:nvPicPr>
        <p:blipFill rotWithShape="1">
          <a:blip r:embed="rId2">
            <a:extLst>
              <a:ext uri="{28A0092B-C50C-407E-A947-70E740481C1C}">
                <a14:useLocalDpi xmlns:a14="http://schemas.microsoft.com/office/drawing/2010/main" val="0"/>
              </a:ext>
            </a:extLst>
          </a:blip>
          <a:srcRect l="-4809" t="-21526" r="-1" b="-31164"/>
          <a:stretch/>
        </p:blipFill>
        <p:spPr>
          <a:xfrm>
            <a:off x="457200" y="-1476314"/>
            <a:ext cx="8229600" cy="10471538"/>
          </a:xfrm>
        </p:spPr>
      </p:pic>
    </p:spTree>
    <p:extLst>
      <p:ext uri="{BB962C8B-B14F-4D97-AF65-F5344CB8AC3E}">
        <p14:creationId xmlns:p14="http://schemas.microsoft.com/office/powerpoint/2010/main" val="2995475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a:xfrm>
            <a:off x="304800" y="0"/>
            <a:ext cx="8540750" cy="685800"/>
          </a:xfrm>
        </p:spPr>
        <p:txBody>
          <a:bodyPr>
            <a:normAutofit fontScale="90000"/>
          </a:bodyPr>
          <a:lstStyle/>
          <a:p>
            <a:pPr eaLnBrk="1" hangingPunct="1"/>
            <a:r>
              <a:rPr lang="en-US">
                <a:latin typeface="Arial" charset="0"/>
              </a:rPr>
              <a:t>Jackson and Native Removal</a:t>
            </a:r>
          </a:p>
        </p:txBody>
      </p:sp>
      <p:sp>
        <p:nvSpPr>
          <p:cNvPr id="62468" name="Rectangle 4"/>
          <p:cNvSpPr>
            <a:spLocks noGrp="1" noRot="1" noChangeArrowheads="1"/>
          </p:cNvSpPr>
          <p:nvPr>
            <p:ph type="body" sz="half" idx="2"/>
          </p:nvPr>
        </p:nvSpPr>
        <p:spPr>
          <a:xfrm>
            <a:off x="4800600" y="838200"/>
            <a:ext cx="4267200" cy="6019800"/>
          </a:xfrm>
        </p:spPr>
        <p:txBody>
          <a:bodyPr/>
          <a:lstStyle/>
          <a:p>
            <a:pPr eaLnBrk="1" hangingPunct="1">
              <a:lnSpc>
                <a:spcPct val="90000"/>
              </a:lnSpc>
              <a:buFont typeface="Wingdings" charset="0"/>
              <a:buChar char="§"/>
            </a:pPr>
            <a:r>
              <a:rPr lang="en-US" sz="1800" b="1">
                <a:latin typeface="Arial" charset="0"/>
              </a:rPr>
              <a:t>Indian Removal Act (1830)</a:t>
            </a:r>
          </a:p>
          <a:p>
            <a:pPr lvl="1" eaLnBrk="1" hangingPunct="1">
              <a:lnSpc>
                <a:spcPct val="90000"/>
              </a:lnSpc>
              <a:buFont typeface="Wingdings 3" charset="0"/>
              <a:buChar char=""/>
            </a:pPr>
            <a:r>
              <a:rPr lang="en-US" sz="1600">
                <a:latin typeface="Arial" charset="0"/>
              </a:rPr>
              <a:t>Negotiate with Native tribes for removal west to lands west of the Mississippi</a:t>
            </a:r>
            <a:endParaRPr lang="en-US" sz="1800">
              <a:latin typeface="Arial" charset="0"/>
            </a:endParaRPr>
          </a:p>
          <a:p>
            <a:pPr eaLnBrk="1" hangingPunct="1">
              <a:lnSpc>
                <a:spcPct val="90000"/>
              </a:lnSpc>
              <a:buFont typeface="Wingdings" charset="0"/>
              <a:buChar char="§"/>
            </a:pPr>
            <a:r>
              <a:rPr lang="en-US" sz="1800" b="1" i="1">
                <a:latin typeface="Arial" charset="0"/>
              </a:rPr>
              <a:t>Cherokee Nation v. Georgia </a:t>
            </a:r>
            <a:r>
              <a:rPr lang="en-US" sz="1800" b="1">
                <a:latin typeface="Arial" charset="0"/>
              </a:rPr>
              <a:t>(1831)</a:t>
            </a:r>
          </a:p>
          <a:p>
            <a:pPr lvl="1" eaLnBrk="1" hangingPunct="1">
              <a:lnSpc>
                <a:spcPct val="90000"/>
              </a:lnSpc>
              <a:buFont typeface="Wingdings 3" charset="0"/>
              <a:buChar char=""/>
            </a:pPr>
            <a:r>
              <a:rPr lang="en-US" sz="1600">
                <a:latin typeface="Arial" charset="0"/>
              </a:rPr>
              <a:t>Determined Native tribes not to be “foreign states” but as “domestic dependent nations” </a:t>
            </a:r>
          </a:p>
          <a:p>
            <a:pPr eaLnBrk="1" hangingPunct="1">
              <a:lnSpc>
                <a:spcPct val="90000"/>
              </a:lnSpc>
              <a:buFont typeface="Wingdings" charset="0"/>
              <a:buChar char="§"/>
            </a:pPr>
            <a:r>
              <a:rPr lang="en-US" sz="1800" b="1" i="1">
                <a:latin typeface="Arial" charset="0"/>
              </a:rPr>
              <a:t>Worcester v. Georgia </a:t>
            </a:r>
            <a:r>
              <a:rPr lang="en-US" sz="1800" b="1">
                <a:latin typeface="Arial" charset="0"/>
              </a:rPr>
              <a:t>(1832)</a:t>
            </a:r>
          </a:p>
          <a:p>
            <a:pPr lvl="1" eaLnBrk="1" hangingPunct="1">
              <a:lnSpc>
                <a:spcPct val="90000"/>
              </a:lnSpc>
              <a:buFont typeface="Wingdings 3" charset="0"/>
              <a:buChar char=""/>
            </a:pPr>
            <a:r>
              <a:rPr lang="en-US" sz="1600">
                <a:latin typeface="Arial" charset="0"/>
              </a:rPr>
              <a:t>Determined sovereignty of Native tribes therefore not subject to state laws</a:t>
            </a:r>
          </a:p>
          <a:p>
            <a:pPr lvl="1" eaLnBrk="1" hangingPunct="1">
              <a:lnSpc>
                <a:spcPct val="90000"/>
              </a:lnSpc>
              <a:buFont typeface="Wingdings 3" charset="0"/>
              <a:buChar char=""/>
            </a:pPr>
            <a:r>
              <a:rPr lang="en-US" sz="1600">
                <a:latin typeface="Arial" charset="0"/>
              </a:rPr>
              <a:t>Apocryphal: “John Marshall had made his decision. Now let him enforce it!” - Andrew Jackson</a:t>
            </a:r>
          </a:p>
          <a:p>
            <a:pPr eaLnBrk="1" hangingPunct="1">
              <a:lnSpc>
                <a:spcPct val="90000"/>
              </a:lnSpc>
              <a:buFont typeface="Wingdings" charset="0"/>
              <a:buChar char="§"/>
            </a:pPr>
            <a:r>
              <a:rPr lang="en-US" sz="1800" b="1">
                <a:latin typeface="Arial" charset="0"/>
              </a:rPr>
              <a:t>Trail of Tears</a:t>
            </a:r>
          </a:p>
          <a:p>
            <a:pPr lvl="1" eaLnBrk="1" hangingPunct="1">
              <a:lnSpc>
                <a:spcPct val="90000"/>
              </a:lnSpc>
              <a:buFont typeface="Wingdings 3" charset="0"/>
              <a:buChar char=""/>
            </a:pPr>
            <a:r>
              <a:rPr lang="en-US" sz="1600">
                <a:latin typeface="Arial" charset="0"/>
              </a:rPr>
              <a:t>Many died from exposure, disease, starvation</a:t>
            </a:r>
          </a:p>
          <a:p>
            <a:pPr lvl="1" eaLnBrk="1" hangingPunct="1">
              <a:lnSpc>
                <a:spcPct val="90000"/>
              </a:lnSpc>
              <a:buFont typeface="Wingdings 3" charset="0"/>
              <a:buChar char=""/>
            </a:pPr>
            <a:r>
              <a:rPr lang="en-US" sz="1600">
                <a:latin typeface="Arial" charset="0"/>
              </a:rPr>
              <a:t>60,000 removed; 15,000 died</a:t>
            </a:r>
            <a:endParaRPr lang="en-US" sz="1600" b="1">
              <a:latin typeface="Arial" charset="0"/>
            </a:endParaRPr>
          </a:p>
          <a:p>
            <a:pPr eaLnBrk="1" hangingPunct="1">
              <a:lnSpc>
                <a:spcPct val="90000"/>
              </a:lnSpc>
              <a:buFont typeface="Wingdings" charset="0"/>
              <a:buChar char="§"/>
            </a:pPr>
            <a:r>
              <a:rPr lang="en-US" sz="1800" b="1">
                <a:latin typeface="Arial" charset="0"/>
              </a:rPr>
              <a:t>Second Seminole War (1835-1842)</a:t>
            </a:r>
          </a:p>
          <a:p>
            <a:pPr lvl="1" eaLnBrk="1" hangingPunct="1">
              <a:lnSpc>
                <a:spcPct val="90000"/>
              </a:lnSpc>
            </a:pPr>
            <a:r>
              <a:rPr lang="en-US" sz="1600">
                <a:latin typeface="Arial" charset="0"/>
              </a:rPr>
              <a:t>Dade Massacre (1835)</a:t>
            </a:r>
          </a:p>
        </p:txBody>
      </p:sp>
      <p:pic>
        <p:nvPicPr>
          <p:cNvPr id="26627"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6200" y="838200"/>
            <a:ext cx="4724400" cy="3073400"/>
          </a:xfrm>
        </p:spPr>
      </p:pic>
      <p:pic>
        <p:nvPicPr>
          <p:cNvPr id="26628" name="Picture 8" descr="trail-of-tears.jpg                                             000A84C2Macintosh HD                   C5A9507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930650"/>
            <a:ext cx="47244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07398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p:cNvPicPr>
            <a:picLocks noChangeAspect="1"/>
          </p:cNvPicPr>
          <p:nvPr/>
        </p:nvPicPr>
        <p:blipFill>
          <a:blip r:embed="rId2">
            <a:extLst>
              <a:ext uri="{28A0092B-C50C-407E-A947-70E740481C1C}">
                <a14:useLocalDpi xmlns:a14="http://schemas.microsoft.com/office/drawing/2010/main" val="0"/>
              </a:ext>
            </a:extLst>
          </a:blip>
          <a:srcRect l="21310"/>
          <a:stretch>
            <a:fillRect/>
          </a:stretch>
        </p:blipFill>
        <p:spPr bwMode="auto">
          <a:xfrm>
            <a:off x="0" y="974725"/>
            <a:ext cx="4724400"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4"/>
          <p:cNvSpPr>
            <a:spLocks noChangeArrowheads="1"/>
          </p:cNvSpPr>
          <p:nvPr/>
        </p:nvSpPr>
        <p:spPr bwMode="auto">
          <a:xfrm>
            <a:off x="0" y="609600"/>
            <a:ext cx="3505200" cy="914400"/>
          </a:xfrm>
          <a:prstGeom prst="rect">
            <a:avLst/>
          </a:prstGeom>
          <a:solidFill>
            <a:schemeClr val="bg1"/>
          </a:solidFill>
          <a:ln w="9525">
            <a:solidFill>
              <a:schemeClr val="bg1"/>
            </a:solidFill>
            <a:round/>
            <a:headEnd/>
            <a:tailEnd/>
          </a:ln>
        </p:spPr>
        <p:txBody>
          <a:bodyPr/>
          <a:lstStyle/>
          <a:p>
            <a:endParaRPr lang="en-US" sz="3000"/>
          </a:p>
        </p:txBody>
      </p:sp>
      <p:sp>
        <p:nvSpPr>
          <p:cNvPr id="26627" name="Rectangle 5"/>
          <p:cNvSpPr>
            <a:spLocks noChangeArrowheads="1"/>
          </p:cNvSpPr>
          <p:nvPr/>
        </p:nvSpPr>
        <p:spPr bwMode="auto">
          <a:xfrm>
            <a:off x="533400" y="76200"/>
            <a:ext cx="8032750" cy="855663"/>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3000" dirty="0">
                <a:solidFill>
                  <a:schemeClr val="bg1"/>
                </a:solidFill>
                <a:latin typeface="Calibri" charset="0"/>
                <a:cs typeface="Calibri" charset="0"/>
              </a:rPr>
              <a:t>By the 1830s, sectionalism was becoming more obvious, especially over the issue of </a:t>
            </a:r>
            <a:r>
              <a:rPr lang="en-US" sz="3000" dirty="0">
                <a:solidFill>
                  <a:schemeClr val="bg1"/>
                </a:solidFill>
                <a:latin typeface="Calibri" charset="0"/>
                <a:cs typeface="Calibri" charset="0"/>
                <a:hlinkClick r:id="rId3"/>
              </a:rPr>
              <a:t>tariffs</a:t>
            </a:r>
            <a:endParaRPr lang="en-US" sz="3000" dirty="0">
              <a:solidFill>
                <a:schemeClr val="bg1"/>
              </a:solidFill>
            </a:endParaRPr>
          </a:p>
        </p:txBody>
      </p:sp>
      <p:pic>
        <p:nvPicPr>
          <p:cNvPr id="7" name="Picture 8" descr="tariff"/>
          <p:cNvPicPr>
            <a:picLocks noChangeAspect="1" noChangeArrowheads="1"/>
          </p:cNvPicPr>
          <p:nvPr/>
        </p:nvPicPr>
        <p:blipFill>
          <a:blip r:embed="rId4">
            <a:extLst>
              <a:ext uri="{28A0092B-C50C-407E-A947-70E740481C1C}">
                <a14:useLocalDpi xmlns:a14="http://schemas.microsoft.com/office/drawing/2010/main" val="0"/>
              </a:ext>
            </a:extLst>
          </a:blip>
          <a:srcRect t="13544"/>
          <a:stretch>
            <a:fillRect/>
          </a:stretch>
        </p:blipFill>
        <p:spPr bwMode="auto">
          <a:xfrm>
            <a:off x="3887788" y="2590800"/>
            <a:ext cx="5180012"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http://mrberlin.com/images/products/detail/tariff_debate_thumb.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7850" y="2800350"/>
            <a:ext cx="4603750" cy="3452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4419600" y="1014413"/>
            <a:ext cx="4572000" cy="1576387"/>
          </a:xfrm>
          <a:prstGeom prst="rect">
            <a:avLst/>
          </a:prstGeom>
          <a:solidFill>
            <a:srgbClr val="FFCC99"/>
          </a:solidFill>
          <a:ln w="9525">
            <a:solidFill>
              <a:schemeClr val="tx1"/>
            </a:solidFill>
            <a:miter lim="800000"/>
            <a:headEnd/>
            <a:tailEnd/>
          </a:ln>
        </p:spPr>
        <p:txBody>
          <a:bodyPr>
            <a:spAutoFit/>
          </a:bodyPr>
          <a:lstStyle/>
          <a:p>
            <a:pPr algn="ctr">
              <a:lnSpc>
                <a:spcPct val="80000"/>
              </a:lnSpc>
            </a:pPr>
            <a:r>
              <a:rPr lang="en-US" sz="3000">
                <a:solidFill>
                  <a:schemeClr val="bg1"/>
                </a:solidFill>
                <a:latin typeface="Calibri" charset="0"/>
                <a:cs typeface="Calibri" charset="0"/>
              </a:rPr>
              <a:t>Northern states favored tariffs because they profited when people bought more American-made goods </a:t>
            </a:r>
            <a:endParaRPr lang="en-US" sz="3000">
              <a:solidFill>
                <a:schemeClr val="bg1"/>
              </a:solidFill>
            </a:endParaRPr>
          </a:p>
        </p:txBody>
      </p:sp>
    </p:spTree>
    <p:extLst>
      <p:ext uri="{BB962C8B-B14F-4D97-AF65-F5344CB8AC3E}">
        <p14:creationId xmlns:p14="http://schemas.microsoft.com/office/powerpoint/2010/main" val="26075205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xit" presetSubtype="0" fill="hold"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p:cNvPicPr>
          <p:nvPr/>
        </p:nvPicPr>
        <p:blipFill>
          <a:blip r:embed="rId2">
            <a:extLst>
              <a:ext uri="{28A0092B-C50C-407E-A947-70E740481C1C}">
                <a14:useLocalDpi xmlns:a14="http://schemas.microsoft.com/office/drawing/2010/main" val="0"/>
              </a:ext>
            </a:extLst>
          </a:blip>
          <a:srcRect l="21310"/>
          <a:stretch>
            <a:fillRect/>
          </a:stretch>
        </p:blipFill>
        <p:spPr bwMode="auto">
          <a:xfrm>
            <a:off x="0" y="974725"/>
            <a:ext cx="4724400"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4"/>
          <p:cNvSpPr>
            <a:spLocks noChangeArrowheads="1"/>
          </p:cNvSpPr>
          <p:nvPr/>
        </p:nvSpPr>
        <p:spPr bwMode="auto">
          <a:xfrm>
            <a:off x="0" y="609600"/>
            <a:ext cx="3505200" cy="914400"/>
          </a:xfrm>
          <a:prstGeom prst="rect">
            <a:avLst/>
          </a:prstGeom>
          <a:solidFill>
            <a:schemeClr val="bg1"/>
          </a:solidFill>
          <a:ln w="9525">
            <a:solidFill>
              <a:schemeClr val="bg1"/>
            </a:solidFill>
            <a:round/>
            <a:headEnd/>
            <a:tailEnd/>
          </a:ln>
        </p:spPr>
        <p:txBody>
          <a:bodyPr/>
          <a:lstStyle/>
          <a:p>
            <a:endParaRPr lang="en-US" sz="3000"/>
          </a:p>
        </p:txBody>
      </p:sp>
      <p:sp>
        <p:nvSpPr>
          <p:cNvPr id="27651" name="Rectangle 5"/>
          <p:cNvSpPr>
            <a:spLocks noChangeArrowheads="1"/>
          </p:cNvSpPr>
          <p:nvPr/>
        </p:nvSpPr>
        <p:spPr bwMode="auto">
          <a:xfrm>
            <a:off x="533400" y="76200"/>
            <a:ext cx="8032750" cy="838200"/>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3000" dirty="0">
                <a:solidFill>
                  <a:srgbClr val="000000"/>
                </a:solidFill>
                <a:latin typeface="Calibri" charset="0"/>
                <a:cs typeface="Calibri" charset="0"/>
              </a:rPr>
              <a:t>By the 1830s, sectionalism was becoming more obvious, especially over the issue of tariffs</a:t>
            </a:r>
            <a:endParaRPr lang="en-US" sz="3000" dirty="0">
              <a:solidFill>
                <a:srgbClr val="000000"/>
              </a:solidFill>
            </a:endParaRPr>
          </a:p>
        </p:txBody>
      </p:sp>
      <p:pic>
        <p:nvPicPr>
          <p:cNvPr id="10" name="Picture 5" descr="http://mrberlin.com/images/products/detail/tariff_debate_notes.1.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1401" t="11591" r="1892" b="37456"/>
          <a:stretch>
            <a:fillRect/>
          </a:stretch>
        </p:blipFill>
        <p:spPr bwMode="auto">
          <a:xfrm>
            <a:off x="3190581" y="1089024"/>
            <a:ext cx="5801019" cy="474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77153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533400" y="1065942"/>
            <a:ext cx="7924800" cy="5030058"/>
          </a:xfrm>
        </p:spPr>
        <p:txBody>
          <a:bodyPr>
            <a:noAutofit/>
          </a:bodyPr>
          <a:lstStyle/>
          <a:p>
            <a:pPr marL="274320" eaLnBrk="1" fontAlgn="auto" hangingPunct="1">
              <a:spcAft>
                <a:spcPts val="0"/>
              </a:spcAft>
              <a:defRPr/>
            </a:pPr>
            <a:r>
              <a:rPr lang="en-US" sz="4000" dirty="0" smtClean="0"/>
              <a:t>S. Carolina the most vocal opponent</a:t>
            </a:r>
          </a:p>
          <a:p>
            <a:pPr marL="274320" eaLnBrk="1" fontAlgn="auto" hangingPunct="1">
              <a:spcAft>
                <a:spcPts val="0"/>
              </a:spcAft>
              <a:defRPr/>
            </a:pPr>
            <a:r>
              <a:rPr lang="en-US" sz="4000" dirty="0" smtClean="0">
                <a:solidFill>
                  <a:srgbClr val="00B0F0"/>
                </a:solidFill>
              </a:rPr>
              <a:t>Real issue was fear of federal power</a:t>
            </a:r>
          </a:p>
          <a:p>
            <a:pPr marL="274320" eaLnBrk="1" fontAlgn="auto" hangingPunct="1">
              <a:spcAft>
                <a:spcPts val="0"/>
              </a:spcAft>
              <a:defRPr/>
            </a:pPr>
            <a:r>
              <a:rPr lang="en-US" sz="4000" dirty="0" smtClean="0"/>
              <a:t>Also of concern - economic distress of the Old South - the seaboard area </a:t>
            </a:r>
          </a:p>
        </p:txBody>
      </p:sp>
      <p:sp>
        <p:nvSpPr>
          <p:cNvPr id="16386" name="Rectangle 2"/>
          <p:cNvSpPr>
            <a:spLocks noGrp="1" noChangeArrowheads="1"/>
          </p:cNvSpPr>
          <p:nvPr>
            <p:ph type="title"/>
          </p:nvPr>
        </p:nvSpPr>
        <p:spPr>
          <a:xfrm>
            <a:off x="533400" y="-77058"/>
            <a:ext cx="8153400" cy="1143000"/>
          </a:xfrm>
        </p:spPr>
        <p:txBody>
          <a:bodyPr>
            <a:normAutofit fontScale="90000"/>
          </a:bodyPr>
          <a:lstStyle/>
          <a:p>
            <a:pPr eaLnBrk="1" fontAlgn="auto" hangingPunct="1">
              <a:spcAft>
                <a:spcPts val="0"/>
              </a:spcAft>
              <a:defRPr/>
            </a:pPr>
            <a:r>
              <a:rPr lang="en-US" dirty="0" smtClean="0"/>
              <a:t>The Tariff of Abominations (1828)</a:t>
            </a:r>
          </a:p>
        </p:txBody>
      </p:sp>
    </p:spTree>
    <p:custDataLst>
      <p:tags r:id="rId1"/>
    </p:custDataLst>
    <p:extLst>
      <p:ext uri="{BB962C8B-B14F-4D97-AF65-F5344CB8AC3E}">
        <p14:creationId xmlns:p14="http://schemas.microsoft.com/office/powerpoint/2010/main" val="34046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381000" y="1524000"/>
            <a:ext cx="8407400" cy="5181600"/>
          </a:xfrm>
        </p:spPr>
        <p:txBody>
          <a:bodyPr>
            <a:noAutofit/>
          </a:bodyPr>
          <a:lstStyle/>
          <a:p>
            <a:pPr marL="274320" eaLnBrk="1" fontAlgn="auto" hangingPunct="1">
              <a:spcAft>
                <a:spcPts val="0"/>
              </a:spcAft>
              <a:defRPr/>
            </a:pPr>
            <a:r>
              <a:rPr lang="en-US" sz="2800" dirty="0" smtClean="0"/>
              <a:t>The South thought that the Tariff of 1828 was only making the North rich at the expense of the South</a:t>
            </a:r>
          </a:p>
          <a:p>
            <a:pPr marL="274320" eaLnBrk="1" fontAlgn="auto" hangingPunct="1">
              <a:spcAft>
                <a:spcPts val="0"/>
              </a:spcAft>
              <a:defRPr/>
            </a:pPr>
            <a:r>
              <a:rPr lang="en-US" sz="2800" dirty="0" smtClean="0">
                <a:solidFill>
                  <a:srgbClr val="00B0F0"/>
                </a:solidFill>
              </a:rPr>
              <a:t>John C. Calhoun (SC) secretly wrote “The South Carolina Exposition and Protest” upholding the sovereignty of the states</a:t>
            </a:r>
          </a:p>
          <a:p>
            <a:pPr marL="548958" lvl="1" eaLnBrk="1" fontAlgn="auto" hangingPunct="1">
              <a:spcAft>
                <a:spcPts val="0"/>
              </a:spcAft>
              <a:defRPr/>
            </a:pPr>
            <a:r>
              <a:rPr lang="en-US" sz="2400" dirty="0" smtClean="0">
                <a:solidFill>
                  <a:srgbClr val="00B0F0"/>
                </a:solidFill>
              </a:rPr>
              <a:t>Calls for states’ right to nullify unjust federal laws</a:t>
            </a:r>
          </a:p>
          <a:p>
            <a:pPr marL="263208" lvl="1" indent="0" eaLnBrk="1" fontAlgn="auto" hangingPunct="1">
              <a:spcAft>
                <a:spcPts val="0"/>
              </a:spcAft>
              <a:buNone/>
              <a:defRPr/>
            </a:pPr>
            <a:endParaRPr lang="en-US" sz="2400" dirty="0">
              <a:solidFill>
                <a:srgbClr val="00B0F0"/>
              </a:solidFill>
            </a:endParaRPr>
          </a:p>
        </p:txBody>
      </p:sp>
      <p:sp>
        <p:nvSpPr>
          <p:cNvPr id="17410" name="Rectangle 2"/>
          <p:cNvSpPr>
            <a:spLocks noGrp="1" noChangeArrowheads="1"/>
          </p:cNvSpPr>
          <p:nvPr>
            <p:ph type="title"/>
          </p:nvPr>
        </p:nvSpPr>
        <p:spPr/>
        <p:txBody>
          <a:bodyPr/>
          <a:lstStyle/>
          <a:p>
            <a:pPr eaLnBrk="1" fontAlgn="auto" hangingPunct="1">
              <a:spcAft>
                <a:spcPts val="0"/>
              </a:spcAft>
              <a:defRPr/>
            </a:pPr>
            <a:r>
              <a:rPr lang="en-US" dirty="0" smtClean="0"/>
              <a:t>The “Yankee Tariff”</a:t>
            </a:r>
          </a:p>
        </p:txBody>
      </p:sp>
    </p:spTree>
    <p:custDataLst>
      <p:tags r:id="rId1"/>
    </p:custDataLst>
    <p:extLst>
      <p:ext uri="{BB962C8B-B14F-4D97-AF65-F5344CB8AC3E}">
        <p14:creationId xmlns:p14="http://schemas.microsoft.com/office/powerpoint/2010/main" val="221892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mestic-tariffs-at-the-souths-expense.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0480" b="-16384"/>
          <a:stretch/>
        </p:blipFill>
        <p:spPr>
          <a:xfrm>
            <a:off x="457200" y="-377662"/>
            <a:ext cx="8229600" cy="7896571"/>
          </a:xfrm>
        </p:spPr>
      </p:pic>
    </p:spTree>
    <p:extLst>
      <p:ext uri="{BB962C8B-B14F-4D97-AF65-F5344CB8AC3E}">
        <p14:creationId xmlns:p14="http://schemas.microsoft.com/office/powerpoint/2010/main" val="361418492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533400" y="961322"/>
            <a:ext cx="8153400" cy="5591878"/>
          </a:xfrm>
        </p:spPr>
        <p:txBody>
          <a:bodyPr>
            <a:noAutofit/>
          </a:bodyPr>
          <a:lstStyle/>
          <a:p>
            <a:pPr marL="274320" eaLnBrk="1" fontAlgn="auto" hangingPunct="1">
              <a:spcAft>
                <a:spcPts val="0"/>
              </a:spcAft>
              <a:defRPr/>
            </a:pPr>
            <a:r>
              <a:rPr lang="en-US" sz="3200" dirty="0" smtClean="0"/>
              <a:t>Started as an argument over public land policies</a:t>
            </a:r>
          </a:p>
          <a:p>
            <a:pPr marL="274320" eaLnBrk="1" fontAlgn="auto" hangingPunct="1">
              <a:spcAft>
                <a:spcPts val="0"/>
              </a:spcAft>
              <a:defRPr/>
            </a:pPr>
            <a:r>
              <a:rPr lang="en-US" sz="3200" dirty="0" smtClean="0"/>
              <a:t>Becomes a classic debate between Sen. Daniel Webster (MA) &amp; Robert Hayne (SC)</a:t>
            </a:r>
          </a:p>
          <a:p>
            <a:pPr marL="274320" eaLnBrk="1" fontAlgn="auto" hangingPunct="1">
              <a:spcAft>
                <a:spcPts val="0"/>
              </a:spcAft>
              <a:defRPr/>
            </a:pPr>
            <a:r>
              <a:rPr lang="en-US" sz="3200" dirty="0" smtClean="0">
                <a:solidFill>
                  <a:srgbClr val="00B0F0"/>
                </a:solidFill>
              </a:rPr>
              <a:t>Real issue - states’ rights</a:t>
            </a:r>
          </a:p>
          <a:p>
            <a:pPr marL="274320" eaLnBrk="1" fontAlgn="auto" hangingPunct="1">
              <a:spcAft>
                <a:spcPts val="0"/>
              </a:spcAft>
              <a:defRPr/>
            </a:pPr>
            <a:r>
              <a:rPr lang="en-US" sz="3200" dirty="0" smtClean="0"/>
              <a:t>“Liberty and Union, now and forever, one and inseparable.” </a:t>
            </a:r>
            <a:r>
              <a:rPr lang="mr-IN" sz="3200" dirty="0" smtClean="0"/>
              <a:t>–</a:t>
            </a:r>
            <a:r>
              <a:rPr lang="en-US" sz="3200" dirty="0" smtClean="0"/>
              <a:t> Webster</a:t>
            </a:r>
          </a:p>
          <a:p>
            <a:pPr marL="674370" lvl="1">
              <a:defRPr/>
            </a:pPr>
            <a:r>
              <a:rPr lang="en-US" altLang="en-US" dirty="0"/>
              <a:t>If the states could pick and choose, there would be no Union</a:t>
            </a:r>
          </a:p>
          <a:p>
            <a:pPr marL="674370" lvl="1">
              <a:defRPr/>
            </a:pPr>
            <a:endParaRPr lang="en-US" sz="2800" dirty="0" smtClean="0"/>
          </a:p>
        </p:txBody>
      </p:sp>
      <p:sp>
        <p:nvSpPr>
          <p:cNvPr id="18434" name="Rectangle 2"/>
          <p:cNvSpPr>
            <a:spLocks noGrp="1" noChangeArrowheads="1"/>
          </p:cNvSpPr>
          <p:nvPr>
            <p:ph type="title"/>
          </p:nvPr>
        </p:nvSpPr>
        <p:spPr>
          <a:xfrm>
            <a:off x="457200" y="25940"/>
            <a:ext cx="8229600" cy="685800"/>
          </a:xfrm>
        </p:spPr>
        <p:txBody>
          <a:bodyPr>
            <a:normAutofit fontScale="90000"/>
          </a:bodyPr>
          <a:lstStyle/>
          <a:p>
            <a:pPr eaLnBrk="1" fontAlgn="auto" hangingPunct="1">
              <a:spcAft>
                <a:spcPts val="0"/>
              </a:spcAft>
              <a:defRPr/>
            </a:pPr>
            <a:r>
              <a:rPr lang="en-US" dirty="0" smtClean="0"/>
              <a:t>The Webster-Hayne Debate (1830)</a:t>
            </a:r>
          </a:p>
        </p:txBody>
      </p:sp>
    </p:spTree>
    <p:custDataLst>
      <p:tags r:id="rId1"/>
    </p:custDataLst>
    <p:extLst>
      <p:ext uri="{BB962C8B-B14F-4D97-AF65-F5344CB8AC3E}">
        <p14:creationId xmlns:p14="http://schemas.microsoft.com/office/powerpoint/2010/main" val="207352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685800" y="1219200"/>
            <a:ext cx="7772400" cy="5334000"/>
          </a:xfrm>
        </p:spPr>
        <p:txBody>
          <a:bodyPr/>
          <a:lstStyle/>
          <a:p>
            <a:pPr marL="274320" eaLnBrk="1" fontAlgn="auto" hangingPunct="1">
              <a:spcAft>
                <a:spcPts val="0"/>
              </a:spcAft>
              <a:defRPr/>
            </a:pPr>
            <a:r>
              <a:rPr lang="en-US" sz="4000" dirty="0" smtClean="0">
                <a:solidFill>
                  <a:srgbClr val="00B0F0"/>
                </a:solidFill>
              </a:rPr>
              <a:t>Webster’s speech reaffirmed the concept of the </a:t>
            </a:r>
            <a:r>
              <a:rPr lang="en-US" sz="4000" b="1" u="sng" dirty="0" smtClean="0">
                <a:solidFill>
                  <a:srgbClr val="00B0F0"/>
                </a:solidFill>
              </a:rPr>
              <a:t>Union</a:t>
            </a:r>
          </a:p>
          <a:p>
            <a:pPr marL="274320" eaLnBrk="1" fontAlgn="auto" hangingPunct="1">
              <a:spcAft>
                <a:spcPts val="0"/>
              </a:spcAft>
              <a:defRPr/>
            </a:pPr>
            <a:r>
              <a:rPr lang="en-US" sz="4000" dirty="0" smtClean="0">
                <a:solidFill>
                  <a:srgbClr val="00B0F0"/>
                </a:solidFill>
              </a:rPr>
              <a:t>Convinced people of the value of Union - worth fighting for</a:t>
            </a:r>
          </a:p>
          <a:p>
            <a:pPr marL="274320" eaLnBrk="1" fontAlgn="auto" hangingPunct="1">
              <a:spcAft>
                <a:spcPts val="0"/>
              </a:spcAft>
              <a:defRPr/>
            </a:pPr>
            <a:r>
              <a:rPr lang="en-US" sz="4000" dirty="0" smtClean="0"/>
              <a:t>Perhaps did more to preserve the Union than the Union Army</a:t>
            </a:r>
          </a:p>
          <a:p>
            <a:pPr marL="274320" eaLnBrk="1" fontAlgn="auto" hangingPunct="1">
              <a:spcAft>
                <a:spcPts val="0"/>
              </a:spcAft>
              <a:defRPr/>
            </a:pPr>
            <a:endParaRPr lang="en-US" dirty="0" smtClean="0"/>
          </a:p>
        </p:txBody>
      </p:sp>
      <p:sp>
        <p:nvSpPr>
          <p:cNvPr id="19458" name="Rectangle 2"/>
          <p:cNvSpPr>
            <a:spLocks noGrp="1" noChangeArrowheads="1"/>
          </p:cNvSpPr>
          <p:nvPr>
            <p:ph type="title"/>
          </p:nvPr>
        </p:nvSpPr>
        <p:spPr>
          <a:xfrm>
            <a:off x="533400" y="190500"/>
            <a:ext cx="8077200" cy="685800"/>
          </a:xfrm>
        </p:spPr>
        <p:txBody>
          <a:bodyPr>
            <a:normAutofit fontScale="90000"/>
          </a:bodyPr>
          <a:lstStyle/>
          <a:p>
            <a:pPr eaLnBrk="1" fontAlgn="auto" hangingPunct="1">
              <a:spcAft>
                <a:spcPts val="0"/>
              </a:spcAft>
              <a:defRPr/>
            </a:pPr>
            <a:r>
              <a:rPr lang="en-US" dirty="0" smtClean="0"/>
              <a:t>Impact of the Debate</a:t>
            </a:r>
          </a:p>
        </p:txBody>
      </p:sp>
    </p:spTree>
    <p:custDataLst>
      <p:tags r:id="rId1"/>
    </p:custDataLst>
    <p:extLst>
      <p:ext uri="{BB962C8B-B14F-4D97-AF65-F5344CB8AC3E}">
        <p14:creationId xmlns:p14="http://schemas.microsoft.com/office/powerpoint/2010/main" val="2316455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p:cTn id="7" dur="1000" fill="hold"/>
                                        <p:tgtEl>
                                          <p:spTgt spid="430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30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30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30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3011">
                                            <p:txEl>
                                              <p:pRg st="1" end="1"/>
                                            </p:txEl>
                                          </p:spTgt>
                                        </p:tgtEl>
                                        <p:attrNameLst>
                                          <p:attrName>style.visibility</p:attrName>
                                        </p:attrNameLst>
                                      </p:cBhvr>
                                      <p:to>
                                        <p:strVal val="visible"/>
                                      </p:to>
                                    </p:set>
                                    <p:anim calcmode="lin" valueType="num">
                                      <p:cBhvr>
                                        <p:cTn id="15" dur="1000" fill="hold"/>
                                        <p:tgtEl>
                                          <p:spTgt spid="43011">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301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301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301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3011">
                                            <p:txEl>
                                              <p:pRg st="2" end="2"/>
                                            </p:txEl>
                                          </p:spTgt>
                                        </p:tgtEl>
                                        <p:attrNameLst>
                                          <p:attrName>style.visibility</p:attrName>
                                        </p:attrNameLst>
                                      </p:cBhvr>
                                      <p:to>
                                        <p:strVal val="visible"/>
                                      </p:to>
                                    </p:set>
                                    <p:anim calcmode="lin" valueType="num">
                                      <p:cBhvr>
                                        <p:cTn id="23" dur="1000" fill="hold"/>
                                        <p:tgtEl>
                                          <p:spTgt spid="43011">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3011">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30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30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normAutofit fontScale="92500" lnSpcReduction="10000"/>
          </a:bodyPr>
          <a:lstStyle/>
          <a:p>
            <a:pPr marL="274320" eaLnBrk="1" fontAlgn="auto" hangingPunct="1">
              <a:spcAft>
                <a:spcPts val="0"/>
              </a:spcAft>
              <a:defRPr/>
            </a:pPr>
            <a:r>
              <a:rPr lang="en-US" sz="4400" dirty="0" smtClean="0"/>
              <a:t>Though a Westerner (and States’ Rights advocate) himself, Jackson was a Unionist</a:t>
            </a:r>
          </a:p>
          <a:p>
            <a:pPr marL="274320" eaLnBrk="1" fontAlgn="auto" hangingPunct="1">
              <a:spcAft>
                <a:spcPts val="0"/>
              </a:spcAft>
              <a:defRPr/>
            </a:pPr>
            <a:r>
              <a:rPr lang="en-US" sz="4400" dirty="0" smtClean="0"/>
              <a:t>He was a foe of nullification</a:t>
            </a:r>
          </a:p>
          <a:p>
            <a:pPr marL="274320" eaLnBrk="1" fontAlgn="auto" hangingPunct="1">
              <a:spcAft>
                <a:spcPts val="0"/>
              </a:spcAft>
              <a:defRPr/>
            </a:pPr>
            <a:r>
              <a:rPr lang="en-US" sz="4400" dirty="0" smtClean="0"/>
              <a:t>He would soon be willing to use force, if necessary, to preserve the Union</a:t>
            </a:r>
          </a:p>
        </p:txBody>
      </p:sp>
      <p:sp>
        <p:nvSpPr>
          <p:cNvPr id="20482" name="Rectangle 2"/>
          <p:cNvSpPr>
            <a:spLocks noGrp="1" noChangeArrowheads="1"/>
          </p:cNvSpPr>
          <p:nvPr>
            <p:ph type="title"/>
          </p:nvPr>
        </p:nvSpPr>
        <p:spPr/>
        <p:txBody>
          <a:bodyPr/>
          <a:lstStyle/>
          <a:p>
            <a:pPr eaLnBrk="1" fontAlgn="auto" hangingPunct="1">
              <a:spcAft>
                <a:spcPts val="0"/>
              </a:spcAft>
              <a:defRPr/>
            </a:pPr>
            <a:r>
              <a:rPr lang="en-US" dirty="0" smtClean="0"/>
              <a:t>Jackson and the ideal of Union</a:t>
            </a:r>
          </a:p>
        </p:txBody>
      </p:sp>
    </p:spTree>
    <p:custDataLst>
      <p:tags r:id="rId1"/>
    </p:custDataLst>
    <p:extLst>
      <p:ext uri="{BB962C8B-B14F-4D97-AF65-F5344CB8AC3E}">
        <p14:creationId xmlns:p14="http://schemas.microsoft.com/office/powerpoint/2010/main" val="2315638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p:cTn id="7" dur="500" fill="hold"/>
                                        <p:tgtEl>
                                          <p:spTgt spid="409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6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p:cTn id="13" dur="500" fill="hold"/>
                                        <p:tgtEl>
                                          <p:spTgt spid="4096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096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p:cTn id="19" dur="500" fill="hold"/>
                                        <p:tgtEl>
                                          <p:spTgt spid="4096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096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a:t>
            </a:r>
            <a:endParaRPr lang="en-US" dirty="0"/>
          </a:p>
        </p:txBody>
      </p:sp>
      <p:sp>
        <p:nvSpPr>
          <p:cNvPr id="3" name="Content Placeholder 2"/>
          <p:cNvSpPr>
            <a:spLocks noGrp="1"/>
          </p:cNvSpPr>
          <p:nvPr>
            <p:ph idx="1"/>
          </p:nvPr>
        </p:nvSpPr>
        <p:spPr/>
        <p:txBody>
          <a:bodyPr/>
          <a:lstStyle/>
          <a:p>
            <a:r>
              <a:rPr lang="en-US" dirty="0"/>
              <a:t>Test: Wednesday </a:t>
            </a:r>
            <a:r>
              <a:rPr lang="en-US" dirty="0" smtClean="0"/>
              <a:t>10.18</a:t>
            </a:r>
            <a:endParaRPr lang="en-US" dirty="0"/>
          </a:p>
          <a:p>
            <a:r>
              <a:rPr lang="en-US" dirty="0" smtClean="0"/>
              <a:t>Bootcamp</a:t>
            </a:r>
            <a:r>
              <a:rPr lang="en-US" smtClean="0"/>
              <a:t>: 10.21</a:t>
            </a:r>
            <a:endParaRPr lang="en-US" dirty="0"/>
          </a:p>
        </p:txBody>
      </p:sp>
    </p:spTree>
    <p:extLst>
      <p:ext uri="{BB962C8B-B14F-4D97-AF65-F5344CB8AC3E}">
        <p14:creationId xmlns:p14="http://schemas.microsoft.com/office/powerpoint/2010/main" val="1925256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p:txBody>
          <a:bodyPr>
            <a:noAutofit/>
          </a:bodyPr>
          <a:lstStyle/>
          <a:p>
            <a:pPr marL="274320" eaLnBrk="1" fontAlgn="auto" hangingPunct="1">
              <a:spcAft>
                <a:spcPts val="0"/>
              </a:spcAft>
              <a:buFont typeface="Wingdings" pitchFamily="2" charset="2"/>
              <a:buChar char="M"/>
              <a:defRPr/>
            </a:pPr>
            <a:r>
              <a:rPr lang="en-US" sz="4000" dirty="0" smtClean="0">
                <a:solidFill>
                  <a:srgbClr val="00B0F0"/>
                </a:solidFill>
              </a:rPr>
              <a:t>Many in South Carolina viewed the “Tariff of Abominations” as a wedge for federal interference</a:t>
            </a:r>
          </a:p>
          <a:p>
            <a:pPr marL="274320" eaLnBrk="1" fontAlgn="auto" hangingPunct="1">
              <a:spcAft>
                <a:spcPts val="0"/>
              </a:spcAft>
              <a:buFont typeface="Wingdings" pitchFamily="2" charset="2"/>
              <a:buChar char="M"/>
              <a:defRPr/>
            </a:pPr>
            <a:r>
              <a:rPr lang="en-US" sz="4000" dirty="0" smtClean="0"/>
              <a:t>Updated Tariff of 1832 fell short of meeting Southern demands for lower rates</a:t>
            </a:r>
          </a:p>
          <a:p>
            <a:pPr marL="548640" lvl="1" indent="-182880" eaLnBrk="1" fontAlgn="auto" hangingPunct="1">
              <a:spcAft>
                <a:spcPts val="0"/>
              </a:spcAft>
              <a:buFont typeface="Wingdings" pitchFamily="2" charset="2"/>
              <a:buChar char="M"/>
              <a:defRPr/>
            </a:pPr>
            <a:r>
              <a:rPr lang="en-US" sz="3600" dirty="0" smtClean="0"/>
              <a:t>Touched off new nullification crisis</a:t>
            </a:r>
          </a:p>
        </p:txBody>
      </p:sp>
      <p:sp>
        <p:nvSpPr>
          <p:cNvPr id="22530"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smtClean="0"/>
              <a:t>Nullification Crisis over Tariff of 1828 and 1832</a:t>
            </a:r>
          </a:p>
        </p:txBody>
      </p:sp>
    </p:spTree>
    <p:custDataLst>
      <p:tags r:id="rId1"/>
    </p:custDataLst>
    <p:extLst>
      <p:ext uri="{BB962C8B-B14F-4D97-AF65-F5344CB8AC3E}">
        <p14:creationId xmlns:p14="http://schemas.microsoft.com/office/powerpoint/2010/main" val="1041536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outhern AssTocracy.jpg"/>
          <p:cNvPicPr>
            <a:picLocks noGrp="1" noChangeAspect="1"/>
          </p:cNvPicPr>
          <p:nvPr>
            <p:ph idx="1"/>
          </p:nvPr>
        </p:nvPicPr>
        <p:blipFill rotWithShape="1">
          <a:blip r:embed="rId2">
            <a:extLst>
              <a:ext uri="{28A0092B-C50C-407E-A947-70E740481C1C}">
                <a14:useLocalDpi xmlns:a14="http://schemas.microsoft.com/office/drawing/2010/main" val="0"/>
              </a:ext>
            </a:extLst>
          </a:blip>
          <a:srcRect t="-4496" b="-21407"/>
          <a:stretch/>
        </p:blipFill>
        <p:spPr>
          <a:xfrm>
            <a:off x="457200" y="0"/>
            <a:ext cx="8229600" cy="7690573"/>
          </a:xfrm>
        </p:spPr>
      </p:pic>
    </p:spTree>
    <p:extLst>
      <p:ext uri="{BB962C8B-B14F-4D97-AF65-F5344CB8AC3E}">
        <p14:creationId xmlns:p14="http://schemas.microsoft.com/office/powerpoint/2010/main" val="90429009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304800" y="1600200"/>
            <a:ext cx="8458200" cy="5029200"/>
          </a:xfrm>
        </p:spPr>
        <p:txBody>
          <a:bodyPr>
            <a:noAutofit/>
          </a:bodyPr>
          <a:lstStyle/>
          <a:p>
            <a:pPr marL="274320" eaLnBrk="1" fontAlgn="auto" hangingPunct="1">
              <a:spcAft>
                <a:spcPts val="0"/>
              </a:spcAft>
              <a:buFont typeface="Monotype Sorts" pitchFamily="2" charset="2"/>
              <a:buChar char="M"/>
              <a:defRPr/>
            </a:pPr>
            <a:r>
              <a:rPr lang="en-US" sz="2400" dirty="0" smtClean="0"/>
              <a:t>After capturing a 2/3 majority in the SC state legislature, the “</a:t>
            </a:r>
            <a:r>
              <a:rPr lang="en-US" sz="2400" dirty="0" err="1" smtClean="0"/>
              <a:t>Nullies</a:t>
            </a:r>
            <a:r>
              <a:rPr lang="en-US" sz="2400" dirty="0" smtClean="0"/>
              <a:t>” called for a state convention </a:t>
            </a:r>
          </a:p>
          <a:p>
            <a:pPr marL="274320" eaLnBrk="1" fontAlgn="auto" hangingPunct="1">
              <a:spcAft>
                <a:spcPts val="0"/>
              </a:spcAft>
              <a:buFont typeface="Monotype Sorts" pitchFamily="2" charset="2"/>
              <a:buChar char="M"/>
              <a:defRPr/>
            </a:pPr>
            <a:endParaRPr lang="en-US" sz="2400" dirty="0" smtClean="0"/>
          </a:p>
          <a:p>
            <a:pPr marL="274320" eaLnBrk="1" fontAlgn="auto" hangingPunct="1">
              <a:spcAft>
                <a:spcPts val="0"/>
              </a:spcAft>
              <a:buFont typeface="Monotype Sorts" pitchFamily="2" charset="2"/>
              <a:buChar char="M"/>
              <a:defRPr/>
            </a:pPr>
            <a:r>
              <a:rPr lang="en-US" sz="2400" dirty="0" smtClean="0">
                <a:solidFill>
                  <a:srgbClr val="00B0F0"/>
                </a:solidFill>
              </a:rPr>
              <a:t>Declared the tariff null and void within South Carolina</a:t>
            </a:r>
          </a:p>
          <a:p>
            <a:pPr marL="548958" lvl="1" eaLnBrk="1" fontAlgn="auto" hangingPunct="1">
              <a:spcAft>
                <a:spcPts val="0"/>
              </a:spcAft>
              <a:buFont typeface="Monotype Sorts" pitchFamily="2" charset="2"/>
              <a:buChar char="M"/>
              <a:defRPr/>
            </a:pPr>
            <a:r>
              <a:rPr lang="en-US" sz="2000" dirty="0" smtClean="0">
                <a:solidFill>
                  <a:srgbClr val="00B0F0"/>
                </a:solidFill>
              </a:rPr>
              <a:t>The states had the right to nullify acts of the federal government they deemed to be unconstitutional</a:t>
            </a:r>
          </a:p>
          <a:p>
            <a:pPr marL="548958" lvl="1" eaLnBrk="1" fontAlgn="auto" hangingPunct="1">
              <a:spcAft>
                <a:spcPts val="0"/>
              </a:spcAft>
              <a:buFont typeface="Monotype Sorts" pitchFamily="2" charset="2"/>
              <a:buChar char="M"/>
              <a:defRPr/>
            </a:pPr>
            <a:endParaRPr lang="en-US" sz="2000" dirty="0" smtClean="0"/>
          </a:p>
          <a:p>
            <a:pPr marL="274320" eaLnBrk="1" fontAlgn="auto" hangingPunct="1">
              <a:spcAft>
                <a:spcPts val="0"/>
              </a:spcAft>
              <a:buFont typeface="Monotype Sorts" pitchFamily="2" charset="2"/>
              <a:buChar char="M"/>
              <a:defRPr/>
            </a:pPr>
            <a:r>
              <a:rPr lang="en-US" sz="2400" dirty="0" smtClean="0"/>
              <a:t>Called for military preparations</a:t>
            </a:r>
          </a:p>
          <a:p>
            <a:pPr marL="274320" eaLnBrk="1" fontAlgn="auto" hangingPunct="1">
              <a:spcAft>
                <a:spcPts val="0"/>
              </a:spcAft>
              <a:buFont typeface="Monotype Sorts" pitchFamily="2" charset="2"/>
              <a:buChar char="M"/>
              <a:defRPr/>
            </a:pPr>
            <a:endParaRPr lang="en-US" sz="2400" dirty="0" smtClean="0"/>
          </a:p>
          <a:p>
            <a:pPr marL="274320" eaLnBrk="1" fontAlgn="auto" hangingPunct="1">
              <a:spcAft>
                <a:spcPts val="0"/>
              </a:spcAft>
              <a:buFont typeface="Monotype Sorts" pitchFamily="2" charset="2"/>
              <a:buChar char="M"/>
              <a:defRPr/>
            </a:pPr>
            <a:r>
              <a:rPr lang="en-US" sz="2400" dirty="0" smtClean="0"/>
              <a:t>Threatened to remove SC from the Union</a:t>
            </a:r>
          </a:p>
        </p:txBody>
      </p:sp>
      <p:sp>
        <p:nvSpPr>
          <p:cNvPr id="23554" name="Rectangle 2"/>
          <p:cNvSpPr>
            <a:spLocks noGrp="1" noChangeArrowheads="1"/>
          </p:cNvSpPr>
          <p:nvPr>
            <p:ph type="title"/>
          </p:nvPr>
        </p:nvSpPr>
        <p:spPr>
          <a:xfrm>
            <a:off x="762000" y="304800"/>
            <a:ext cx="7772400" cy="1143000"/>
          </a:xfrm>
        </p:spPr>
        <p:txBody>
          <a:bodyPr/>
          <a:lstStyle/>
          <a:p>
            <a:pPr eaLnBrk="1" fontAlgn="auto" hangingPunct="1">
              <a:spcAft>
                <a:spcPts val="0"/>
              </a:spcAft>
              <a:defRPr/>
            </a:pPr>
            <a:r>
              <a:rPr lang="en-US" dirty="0" smtClean="0"/>
              <a:t>The “</a:t>
            </a:r>
            <a:r>
              <a:rPr lang="en-US" dirty="0" err="1" smtClean="0"/>
              <a:t>Nullies</a:t>
            </a:r>
            <a:r>
              <a:rPr lang="en-US" dirty="0" smtClean="0"/>
              <a:t>”</a:t>
            </a:r>
          </a:p>
        </p:txBody>
      </p:sp>
    </p:spTree>
    <p:custDataLst>
      <p:tags r:id="rId1"/>
    </p:custDataLst>
    <p:extLst>
      <p:ext uri="{BB962C8B-B14F-4D97-AF65-F5344CB8AC3E}">
        <p14:creationId xmlns:p14="http://schemas.microsoft.com/office/powerpoint/2010/main" val="1666307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1203">
                                            <p:txEl>
                                              <p:pRg st="0" end="0"/>
                                            </p:txEl>
                                          </p:spTgt>
                                        </p:tgtEl>
                                        <p:attrNameLst>
                                          <p:attrName>style.visibility</p:attrName>
                                        </p:attrNameLst>
                                      </p:cBhvr>
                                      <p:to>
                                        <p:strVal val="visible"/>
                                      </p:to>
                                    </p:set>
                                    <p:anim to="" calcmode="lin" valueType="num">
                                      <p:cBhvr>
                                        <p:cTn id="7" dur="1" fill="hold"/>
                                        <p:tgtEl>
                                          <p:spTgt spid="51203">
                                            <p:txEl>
                                              <p:pRg st="0" end="0"/>
                                            </p:txEl>
                                          </p:spTgt>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4" name="DRUMROLL.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1203">
                                            <p:txEl>
                                              <p:pRg st="2" end="2"/>
                                            </p:txEl>
                                          </p:spTgt>
                                        </p:tgtEl>
                                        <p:attrNameLst>
                                          <p:attrName>style.visibility</p:attrName>
                                        </p:attrNameLst>
                                      </p:cBhvr>
                                      <p:to>
                                        <p:strVal val="visible"/>
                                      </p:to>
                                    </p:set>
                                    <p:anim to="" calcmode="lin" valueType="num">
                                      <p:cBhvr>
                                        <p:cTn id="12" dur="1" fill="hold"/>
                                        <p:tgtEl>
                                          <p:spTgt spid="51203">
                                            <p:txEl>
                                              <p:pRg st="2" end="2"/>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DRUMROLL.WAV"/>
                                        </p:tgtEl>
                                      </p:cMediaNode>
                                    </p:audio>
                                  </p:subTnLst>
                                </p:cTn>
                              </p:par>
                              <p:par>
                                <p:cTn id="13" presetID="24" presetClass="entr" presetSubtype="0" fill="hold" grpId="0" nodeType="withEffect">
                                  <p:stCondLst>
                                    <p:cond delay="0"/>
                                  </p:stCondLst>
                                  <p:childTnLst>
                                    <p:set>
                                      <p:cBhvr>
                                        <p:cTn id="14" dur="1" fill="hold">
                                          <p:stCondLst>
                                            <p:cond delay="499"/>
                                          </p:stCondLst>
                                        </p:cTn>
                                        <p:tgtEl>
                                          <p:spTgt spid="51203">
                                            <p:txEl>
                                              <p:pRg st="3" end="3"/>
                                            </p:txEl>
                                          </p:spTgt>
                                        </p:tgtEl>
                                        <p:attrNameLst>
                                          <p:attrName>style.visibility</p:attrName>
                                        </p:attrNameLst>
                                      </p:cBhvr>
                                      <p:to>
                                        <p:strVal val="visible"/>
                                      </p:to>
                                    </p:set>
                                    <p:anim to="" calcmode="lin" valueType="num">
                                      <p:cBhvr>
                                        <p:cTn id="15" dur="1" fill="hold"/>
                                        <p:tgtEl>
                                          <p:spTgt spid="51203">
                                            <p:txEl>
                                              <p:pRg st="3" end="3"/>
                                            </p:txEl>
                                          </p:spTgt>
                                        </p:tgtEl>
                                        <p:attrNameLst>
                                          <p:attrName/>
                                        </p:attrNameLst>
                                      </p:cBhvr>
                                    </p:anim>
                                  </p:childTnLst>
                                  <p:subTnLst>
                                    <p:audio>
                                      <p:cMediaNode>
                                        <p:cTn display="0" masterRel="sameClick">
                                          <p:stCondLst>
                                            <p:cond evt="begin" delay="0">
                                              <p:tn val="13"/>
                                            </p:cond>
                                          </p:stCondLst>
                                          <p:endCondLst>
                                            <p:cond evt="onStopAudio" delay="0">
                                              <p:tgtEl>
                                                <p:sldTgt/>
                                              </p:tgtEl>
                                            </p:cond>
                                          </p:endCondLst>
                                        </p:cTn>
                                        <p:tgtEl>
                                          <p:sndTgt r:embed="rId4" name="DRUMROLL.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childTnLst>
                                    <p:set>
                                      <p:cBhvr>
                                        <p:cTn id="19" dur="1" fill="hold">
                                          <p:stCondLst>
                                            <p:cond delay="499"/>
                                          </p:stCondLst>
                                        </p:cTn>
                                        <p:tgtEl>
                                          <p:spTgt spid="51203">
                                            <p:txEl>
                                              <p:pRg st="5" end="5"/>
                                            </p:txEl>
                                          </p:spTgt>
                                        </p:tgtEl>
                                        <p:attrNameLst>
                                          <p:attrName>style.visibility</p:attrName>
                                        </p:attrNameLst>
                                      </p:cBhvr>
                                      <p:to>
                                        <p:strVal val="visible"/>
                                      </p:to>
                                    </p:set>
                                    <p:anim to="" calcmode="lin" valueType="num">
                                      <p:cBhvr>
                                        <p:cTn id="20" dur="1" fill="hold"/>
                                        <p:tgtEl>
                                          <p:spTgt spid="51203">
                                            <p:txEl>
                                              <p:pRg st="5" end="5"/>
                                            </p:txEl>
                                          </p:spTgt>
                                        </p:tgtEl>
                                        <p:attrNameLst>
                                          <p:attrName/>
                                        </p:attrNameLst>
                                      </p:cBhvr>
                                    </p:anim>
                                  </p:childTnLst>
                                  <p:subTnLst>
                                    <p:audio>
                                      <p:cMediaNode>
                                        <p:cTn display="0" masterRel="sameClick">
                                          <p:stCondLst>
                                            <p:cond evt="begin" delay="0">
                                              <p:tn val="18"/>
                                            </p:cond>
                                          </p:stCondLst>
                                          <p:endCondLst>
                                            <p:cond evt="onStopAudio" delay="0">
                                              <p:tgtEl>
                                                <p:sldTgt/>
                                              </p:tgtEl>
                                            </p:cond>
                                          </p:endCondLst>
                                        </p:cTn>
                                        <p:tgtEl>
                                          <p:sndTgt r:embed="rId4" name="DRUMROLL.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childTnLst>
                                    <p:set>
                                      <p:cBhvr>
                                        <p:cTn id="24" dur="1" fill="hold">
                                          <p:stCondLst>
                                            <p:cond delay="499"/>
                                          </p:stCondLst>
                                        </p:cTn>
                                        <p:tgtEl>
                                          <p:spTgt spid="51203">
                                            <p:txEl>
                                              <p:pRg st="7" end="7"/>
                                            </p:txEl>
                                          </p:spTgt>
                                        </p:tgtEl>
                                        <p:attrNameLst>
                                          <p:attrName>style.visibility</p:attrName>
                                        </p:attrNameLst>
                                      </p:cBhvr>
                                      <p:to>
                                        <p:strVal val="visible"/>
                                      </p:to>
                                    </p:set>
                                    <p:anim to="" calcmode="lin" valueType="num">
                                      <p:cBhvr>
                                        <p:cTn id="25" dur="1" fill="hold"/>
                                        <p:tgtEl>
                                          <p:spTgt spid="51203">
                                            <p:txEl>
                                              <p:pRg st="7" end="7"/>
                                            </p:txEl>
                                          </p:spTgt>
                                        </p:tgtEl>
                                        <p:attrNameLst>
                                          <p:attrName/>
                                        </p:attrNameLst>
                                      </p:cBhvr>
                                    </p:anim>
                                  </p:childTnLst>
                                  <p:subTnLst>
                                    <p:audio>
                                      <p:cMediaNode>
                                        <p:cTn display="0" masterRel="sameClick">
                                          <p:stCondLst>
                                            <p:cond evt="begin" delay="0">
                                              <p:tn val="23"/>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lstStyle/>
          <a:p>
            <a:pPr marL="274320" eaLnBrk="1" fontAlgn="auto" hangingPunct="1">
              <a:spcAft>
                <a:spcPts val="0"/>
              </a:spcAft>
              <a:buFont typeface="Monotype Sorts" pitchFamily="2" charset="2"/>
              <a:buChar char="M"/>
              <a:defRPr/>
            </a:pPr>
            <a:r>
              <a:rPr lang="en-US" sz="4000" dirty="0" smtClean="0"/>
              <a:t>Jackson prepared to respond with force</a:t>
            </a:r>
          </a:p>
          <a:p>
            <a:pPr marL="274320" eaLnBrk="1" fontAlgn="auto" hangingPunct="1">
              <a:spcAft>
                <a:spcPts val="0"/>
              </a:spcAft>
              <a:buFont typeface="Monotype Sorts" pitchFamily="2" charset="2"/>
              <a:buChar char="M"/>
              <a:defRPr/>
            </a:pPr>
            <a:r>
              <a:rPr lang="en-US" sz="4000" dirty="0" smtClean="0"/>
              <a:t>South Carolina initially refused to back down</a:t>
            </a:r>
          </a:p>
          <a:p>
            <a:pPr marL="274320" eaLnBrk="1" fontAlgn="auto" hangingPunct="1">
              <a:spcAft>
                <a:spcPts val="0"/>
              </a:spcAft>
              <a:buFont typeface="Monotype Sorts" pitchFamily="2" charset="2"/>
              <a:buChar char="M"/>
              <a:defRPr/>
            </a:pPr>
            <a:r>
              <a:rPr lang="en-US" sz="4000" dirty="0" smtClean="0"/>
              <a:t>If no compromise was reached, it would mean civil war</a:t>
            </a:r>
          </a:p>
        </p:txBody>
      </p:sp>
      <p:sp>
        <p:nvSpPr>
          <p:cNvPr id="24578" name="Rectangle 2"/>
          <p:cNvSpPr>
            <a:spLocks noGrp="1" noChangeArrowheads="1"/>
          </p:cNvSpPr>
          <p:nvPr>
            <p:ph type="title"/>
          </p:nvPr>
        </p:nvSpPr>
        <p:spPr/>
        <p:txBody>
          <a:bodyPr/>
          <a:lstStyle/>
          <a:p>
            <a:pPr eaLnBrk="1" fontAlgn="auto" hangingPunct="1">
              <a:spcAft>
                <a:spcPts val="0"/>
              </a:spcAft>
              <a:defRPr/>
            </a:pPr>
            <a:r>
              <a:rPr lang="en-US" dirty="0" smtClean="0"/>
              <a:t>Jackson’s Reaction</a:t>
            </a:r>
          </a:p>
        </p:txBody>
      </p:sp>
    </p:spTree>
    <p:custDataLst>
      <p:tags r:id="rId1"/>
    </p:custDataLst>
    <p:extLst>
      <p:ext uri="{BB962C8B-B14F-4D97-AF65-F5344CB8AC3E}">
        <p14:creationId xmlns:p14="http://schemas.microsoft.com/office/powerpoint/2010/main" val="2507922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3251">
                                            <p:txEl>
                                              <p:pRg st="0" end="0"/>
                                            </p:txEl>
                                          </p:spTgt>
                                        </p:tgtEl>
                                        <p:attrNameLst>
                                          <p:attrName>style.visibility</p:attrName>
                                        </p:attrNameLst>
                                      </p:cBhvr>
                                      <p:to>
                                        <p:strVal val="visible"/>
                                      </p:to>
                                    </p:set>
                                    <p:anim to="" calcmode="lin" valueType="num">
                                      <p:cBhvr>
                                        <p:cTn id="7" dur="1" fill="hold"/>
                                        <p:tgtEl>
                                          <p:spTgt spid="53251">
                                            <p:txEl>
                                              <p:pRg st="0" end="0"/>
                                            </p:txEl>
                                          </p:spTgt>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4" name="RICOCHET.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3251">
                                            <p:txEl>
                                              <p:pRg st="1" end="1"/>
                                            </p:txEl>
                                          </p:spTgt>
                                        </p:tgtEl>
                                        <p:attrNameLst>
                                          <p:attrName>style.visibility</p:attrName>
                                        </p:attrNameLst>
                                      </p:cBhvr>
                                      <p:to>
                                        <p:strVal val="visible"/>
                                      </p:to>
                                    </p:set>
                                    <p:anim to="" calcmode="lin" valueType="num">
                                      <p:cBhvr>
                                        <p:cTn id="12" dur="1" fill="hold"/>
                                        <p:tgtEl>
                                          <p:spTgt spid="53251">
                                            <p:txEl>
                                              <p:pRg st="1" end="1"/>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RICOCHET.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53251">
                                            <p:txEl>
                                              <p:pRg st="2" end="2"/>
                                            </p:txEl>
                                          </p:spTgt>
                                        </p:tgtEl>
                                        <p:attrNameLst>
                                          <p:attrName>style.visibility</p:attrName>
                                        </p:attrNameLst>
                                      </p:cBhvr>
                                      <p:to>
                                        <p:strVal val="visible"/>
                                      </p:to>
                                    </p:set>
                                    <p:anim to="" calcmode="lin" valueType="num">
                                      <p:cBhvr>
                                        <p:cTn id="17" dur="1" fill="hold"/>
                                        <p:tgtEl>
                                          <p:spTgt spid="53251">
                                            <p:txEl>
                                              <p:pRg st="2" end="2"/>
                                            </p:txEl>
                                          </p:spTgt>
                                        </p:tgtEl>
                                        <p:attrNameLst>
                                          <p:attrName/>
                                        </p:attrNameLst>
                                      </p:cBhvr>
                                    </p:anim>
                                  </p:childTnLst>
                                  <p:subTnLst>
                                    <p:audio>
                                      <p:cMediaNode>
                                        <p:cTn display="0" masterRel="sameClick">
                                          <p:stCondLst>
                                            <p:cond evt="begin" delay="0">
                                              <p:tn val="15"/>
                                            </p:cond>
                                          </p:stCondLst>
                                          <p:endCondLst>
                                            <p:cond evt="onStopAudio" delay="0">
                                              <p:tgtEl>
                                                <p:sldTgt/>
                                              </p:tgtEl>
                                            </p:cond>
                                          </p:endCondLst>
                                        </p:cTn>
                                        <p:tgtEl>
                                          <p:sndTgt r:embed="rId4" name="RICOCHE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0" y="1447800"/>
            <a:ext cx="9144000" cy="4572000"/>
          </a:xfrm>
        </p:spPr>
        <p:txBody>
          <a:bodyPr>
            <a:noAutofit/>
          </a:bodyPr>
          <a:lstStyle/>
          <a:p>
            <a:pPr marL="274320" eaLnBrk="1" fontAlgn="auto" hangingPunct="1">
              <a:spcAft>
                <a:spcPts val="0"/>
              </a:spcAft>
              <a:buFont typeface="Monotype Sorts" pitchFamily="2" charset="2"/>
              <a:buChar char="M"/>
              <a:defRPr/>
            </a:pPr>
            <a:r>
              <a:rPr lang="en-US" sz="3200" dirty="0" smtClean="0"/>
              <a:t>Brokered by Sen. Henry Clay (KY)</a:t>
            </a:r>
          </a:p>
          <a:p>
            <a:pPr marL="274320" eaLnBrk="1" fontAlgn="auto" hangingPunct="1">
              <a:spcAft>
                <a:spcPts val="0"/>
              </a:spcAft>
              <a:buFont typeface="Monotype Sorts" pitchFamily="2" charset="2"/>
              <a:buChar char="M"/>
              <a:defRPr/>
            </a:pPr>
            <a:r>
              <a:rPr lang="en-US" sz="3200" dirty="0" smtClean="0">
                <a:solidFill>
                  <a:srgbClr val="FFFFFF"/>
                </a:solidFill>
              </a:rPr>
              <a:t>Known as the “Olive Branch and the Sword”</a:t>
            </a:r>
          </a:p>
          <a:p>
            <a:pPr marL="548958" lvl="1" eaLnBrk="1" fontAlgn="auto" hangingPunct="1">
              <a:spcAft>
                <a:spcPts val="0"/>
              </a:spcAft>
              <a:buFont typeface="Monotype Sorts" pitchFamily="2" charset="2"/>
              <a:buChar char="M"/>
              <a:defRPr/>
            </a:pPr>
            <a:r>
              <a:rPr lang="en-US" sz="3000" dirty="0" smtClean="0">
                <a:solidFill>
                  <a:srgbClr val="FFFFFF"/>
                </a:solidFill>
              </a:rPr>
              <a:t>Gradually reduced rates by 10% over 8 years </a:t>
            </a:r>
            <a:r>
              <a:rPr lang="en-US" sz="3000" dirty="0" smtClean="0"/>
              <a:t>- addressing SC demands</a:t>
            </a:r>
          </a:p>
          <a:p>
            <a:pPr marL="823595" lvl="2" eaLnBrk="1" fontAlgn="auto" hangingPunct="1">
              <a:spcAft>
                <a:spcPts val="0"/>
              </a:spcAft>
              <a:buFont typeface="Monotype Sorts" pitchFamily="2" charset="2"/>
              <a:buChar char="M"/>
              <a:defRPr/>
            </a:pPr>
            <a:r>
              <a:rPr lang="en-US" sz="2800" dirty="0" smtClean="0"/>
              <a:t>Hotly debated but passed 2/20/1833</a:t>
            </a:r>
          </a:p>
          <a:p>
            <a:pPr marL="548958" lvl="1" eaLnBrk="1" fontAlgn="auto" hangingPunct="1">
              <a:spcAft>
                <a:spcPts val="0"/>
              </a:spcAft>
              <a:buFont typeface="Monotype Sorts" pitchFamily="2" charset="2"/>
              <a:buChar char="M"/>
              <a:defRPr/>
            </a:pPr>
            <a:r>
              <a:rPr lang="en-US" sz="3000" dirty="0" smtClean="0"/>
              <a:t>The face-saving “Force Bill” by Congress</a:t>
            </a:r>
          </a:p>
          <a:p>
            <a:pPr marL="823277" lvl="2" indent="-182880" eaLnBrk="1" fontAlgn="auto" hangingPunct="1">
              <a:spcAft>
                <a:spcPts val="0"/>
              </a:spcAft>
              <a:buFont typeface="Monotype Sorts" pitchFamily="2" charset="2"/>
              <a:buChar char="M"/>
              <a:defRPr/>
            </a:pPr>
            <a:r>
              <a:rPr lang="en-US" sz="2600" dirty="0" smtClean="0"/>
              <a:t>Authorized force to collect duties</a:t>
            </a:r>
          </a:p>
          <a:p>
            <a:pPr marL="0" indent="0" eaLnBrk="1" fontAlgn="auto" hangingPunct="1">
              <a:spcAft>
                <a:spcPts val="0"/>
              </a:spcAft>
              <a:buNone/>
              <a:defRPr/>
            </a:pPr>
            <a:endParaRPr lang="en-US" dirty="0"/>
          </a:p>
          <a:p>
            <a:pPr marL="0" indent="0" eaLnBrk="1" fontAlgn="auto" hangingPunct="1">
              <a:spcAft>
                <a:spcPts val="0"/>
              </a:spcAft>
              <a:buNone/>
              <a:defRPr/>
            </a:pPr>
            <a:r>
              <a:rPr lang="en-US" sz="3200" dirty="0" smtClean="0"/>
              <a:t>SC able to back away with dignity</a:t>
            </a:r>
          </a:p>
        </p:txBody>
      </p:sp>
      <p:sp>
        <p:nvSpPr>
          <p:cNvPr id="25602" name="Rectangle 2"/>
          <p:cNvSpPr>
            <a:spLocks noGrp="1" noChangeArrowheads="1"/>
          </p:cNvSpPr>
          <p:nvPr>
            <p:ph type="title"/>
          </p:nvPr>
        </p:nvSpPr>
        <p:spPr>
          <a:xfrm>
            <a:off x="457200" y="609600"/>
            <a:ext cx="8001000" cy="1143000"/>
          </a:xfrm>
        </p:spPr>
        <p:txBody>
          <a:bodyPr>
            <a:normAutofit fontScale="90000"/>
          </a:bodyPr>
          <a:lstStyle/>
          <a:p>
            <a:pPr eaLnBrk="1" fontAlgn="auto" hangingPunct="1">
              <a:spcAft>
                <a:spcPts val="0"/>
              </a:spcAft>
              <a:defRPr/>
            </a:pPr>
            <a:r>
              <a:rPr lang="en-US" dirty="0" smtClean="0"/>
              <a:t>The Compromise Tariff of 1833</a:t>
            </a:r>
          </a:p>
        </p:txBody>
      </p:sp>
    </p:spTree>
    <p:custDataLst>
      <p:tags r:id="rId1"/>
    </p:custDataLst>
    <p:extLst>
      <p:ext uri="{BB962C8B-B14F-4D97-AF65-F5344CB8AC3E}">
        <p14:creationId xmlns:p14="http://schemas.microsoft.com/office/powerpoint/2010/main" val="1712867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5299">
                                            <p:txEl>
                                              <p:pRg st="0" end="0"/>
                                            </p:txEl>
                                          </p:spTgt>
                                        </p:tgtEl>
                                        <p:attrNameLst>
                                          <p:attrName>style.visibility</p:attrName>
                                        </p:attrNameLst>
                                      </p:cBhvr>
                                      <p:to>
                                        <p:strVal val="visible"/>
                                      </p:to>
                                    </p:set>
                                    <p:anim to="" calcmode="lin" valueType="num">
                                      <p:cBhvr>
                                        <p:cTn id="7" dur="1" fill="hold"/>
                                        <p:tgtEl>
                                          <p:spTgt spid="55299">
                                            <p:txEl>
                                              <p:pRg st="0" end="0"/>
                                            </p:txEl>
                                          </p:spTgt>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5299">
                                            <p:txEl>
                                              <p:pRg st="1" end="1"/>
                                            </p:txEl>
                                          </p:spTgt>
                                        </p:tgtEl>
                                        <p:attrNameLst>
                                          <p:attrName>style.visibility</p:attrName>
                                        </p:attrNameLst>
                                      </p:cBhvr>
                                      <p:to>
                                        <p:strVal val="visible"/>
                                      </p:to>
                                    </p:set>
                                    <p:anim to="" calcmode="lin" valueType="num">
                                      <p:cBhvr>
                                        <p:cTn id="12" dur="1" fill="hold"/>
                                        <p:tgtEl>
                                          <p:spTgt spid="55299">
                                            <p:txEl>
                                              <p:pRg st="1" end="1"/>
                                            </p:txEl>
                                          </p:spTgt>
                                        </p:tgtEl>
                                        <p:attrNameLst>
                                          <p:attrName/>
                                        </p:attrNameLst>
                                      </p:cBhvr>
                                    </p:anim>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par>
                                <p:cTn id="13" presetID="24" presetClass="entr" presetSubtype="0" fill="hold" grpId="0" nodeType="withEffect">
                                  <p:stCondLst>
                                    <p:cond delay="0"/>
                                  </p:stCondLst>
                                  <p:childTnLst>
                                    <p:set>
                                      <p:cBhvr>
                                        <p:cTn id="14" dur="1" fill="hold">
                                          <p:stCondLst>
                                            <p:cond delay="499"/>
                                          </p:stCondLst>
                                        </p:cTn>
                                        <p:tgtEl>
                                          <p:spTgt spid="55299">
                                            <p:txEl>
                                              <p:pRg st="2" end="2"/>
                                            </p:txEl>
                                          </p:spTgt>
                                        </p:tgtEl>
                                        <p:attrNameLst>
                                          <p:attrName>style.visibility</p:attrName>
                                        </p:attrNameLst>
                                      </p:cBhvr>
                                      <p:to>
                                        <p:strVal val="visible"/>
                                      </p:to>
                                    </p:set>
                                    <p:anim to="" calcmode="lin" valueType="num">
                                      <p:cBhvr>
                                        <p:cTn id="15" dur="1" fill="hold"/>
                                        <p:tgtEl>
                                          <p:spTgt spid="55299">
                                            <p:txEl>
                                              <p:pRg st="2" end="2"/>
                                            </p:txEl>
                                          </p:spTgt>
                                        </p:tgtEl>
                                        <p:attrNameLst>
                                          <p:attrName/>
                                        </p:attrNameLst>
                                      </p:cBhvr>
                                    </p:anim>
                                  </p:childTnLst>
                                  <p:subTnLst>
                                    <p:audio>
                                      <p:cMediaNode>
                                        <p:cTn display="0" masterRel="sameClick">
                                          <p:stCondLst>
                                            <p:cond evt="begin" delay="0">
                                              <p:tn val="13"/>
                                            </p:cond>
                                          </p:stCondLst>
                                          <p:endCondLst>
                                            <p:cond evt="onStopAudio" delay="0">
                                              <p:tgtEl>
                                                <p:sldTgt/>
                                              </p:tgtEl>
                                            </p:cond>
                                          </p:endCondLst>
                                        </p:cTn>
                                        <p:tgtEl>
                                          <p:sndTgt r:embed="rId4" name="CHIMES.WAV"/>
                                        </p:tgtEl>
                                      </p:cMediaNode>
                                    </p:audio>
                                  </p:subTnLst>
                                </p:cTn>
                              </p:par>
                              <p:par>
                                <p:cTn id="16" presetID="24" presetClass="entr" presetSubtype="0" fill="hold" grpId="0" nodeType="withEffect">
                                  <p:stCondLst>
                                    <p:cond delay="0"/>
                                  </p:stCondLst>
                                  <p:childTnLst>
                                    <p:set>
                                      <p:cBhvr>
                                        <p:cTn id="17" dur="1" fill="hold">
                                          <p:stCondLst>
                                            <p:cond delay="499"/>
                                          </p:stCondLst>
                                        </p:cTn>
                                        <p:tgtEl>
                                          <p:spTgt spid="55299">
                                            <p:txEl>
                                              <p:pRg st="3" end="3"/>
                                            </p:txEl>
                                          </p:spTgt>
                                        </p:tgtEl>
                                        <p:attrNameLst>
                                          <p:attrName>style.visibility</p:attrName>
                                        </p:attrNameLst>
                                      </p:cBhvr>
                                      <p:to>
                                        <p:strVal val="visible"/>
                                      </p:to>
                                    </p:set>
                                    <p:anim to="" calcmode="lin" valueType="num">
                                      <p:cBhvr>
                                        <p:cTn id="18" dur="1" fill="hold"/>
                                        <p:tgtEl>
                                          <p:spTgt spid="55299">
                                            <p:txEl>
                                              <p:pRg st="3" end="3"/>
                                            </p:txEl>
                                          </p:spTgt>
                                        </p:tgtEl>
                                        <p:attrNameLst>
                                          <p:attrName/>
                                        </p:attrNameLst>
                                      </p:cBhvr>
                                    </p:anim>
                                  </p:childTnLst>
                                  <p:subTnLst>
                                    <p:audio>
                                      <p:cMediaNode>
                                        <p:cTn display="0" masterRel="sameClick">
                                          <p:stCondLst>
                                            <p:cond evt="begin" delay="0">
                                              <p:tn val="16"/>
                                            </p:cond>
                                          </p:stCondLst>
                                          <p:endCondLst>
                                            <p:cond evt="onStopAudio" delay="0">
                                              <p:tgtEl>
                                                <p:sldTgt/>
                                              </p:tgtEl>
                                            </p:cond>
                                          </p:endCondLst>
                                        </p:cTn>
                                        <p:tgtEl>
                                          <p:sndTgt r:embed="rId4" name="CHIMES.WAV"/>
                                        </p:tgtEl>
                                      </p:cMediaNode>
                                    </p:audio>
                                  </p:subTnLst>
                                </p:cTn>
                              </p:par>
                              <p:par>
                                <p:cTn id="19" presetID="24" presetClass="entr" presetSubtype="0" fill="hold" grpId="0" nodeType="withEffect">
                                  <p:stCondLst>
                                    <p:cond delay="0"/>
                                  </p:stCondLst>
                                  <p:childTnLst>
                                    <p:set>
                                      <p:cBhvr>
                                        <p:cTn id="20" dur="1" fill="hold">
                                          <p:stCondLst>
                                            <p:cond delay="499"/>
                                          </p:stCondLst>
                                        </p:cTn>
                                        <p:tgtEl>
                                          <p:spTgt spid="55299">
                                            <p:txEl>
                                              <p:pRg st="4" end="4"/>
                                            </p:txEl>
                                          </p:spTgt>
                                        </p:tgtEl>
                                        <p:attrNameLst>
                                          <p:attrName>style.visibility</p:attrName>
                                        </p:attrNameLst>
                                      </p:cBhvr>
                                      <p:to>
                                        <p:strVal val="visible"/>
                                      </p:to>
                                    </p:set>
                                    <p:anim to="" calcmode="lin" valueType="num">
                                      <p:cBhvr>
                                        <p:cTn id="21" dur="1" fill="hold"/>
                                        <p:tgtEl>
                                          <p:spTgt spid="55299">
                                            <p:txEl>
                                              <p:pRg st="4" end="4"/>
                                            </p:txEl>
                                          </p:spTgt>
                                        </p:tgtEl>
                                        <p:attrNameLst>
                                          <p:attrName/>
                                        </p:attrNameLst>
                                      </p:cBhvr>
                                    </p:anim>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par>
                                <p:cTn id="22" presetID="24" presetClass="entr" presetSubtype="0" fill="hold" grpId="0" nodeType="withEffect">
                                  <p:stCondLst>
                                    <p:cond delay="0"/>
                                  </p:stCondLst>
                                  <p:childTnLst>
                                    <p:set>
                                      <p:cBhvr>
                                        <p:cTn id="23" dur="1" fill="hold">
                                          <p:stCondLst>
                                            <p:cond delay="499"/>
                                          </p:stCondLst>
                                        </p:cTn>
                                        <p:tgtEl>
                                          <p:spTgt spid="55299">
                                            <p:txEl>
                                              <p:pRg st="5" end="5"/>
                                            </p:txEl>
                                          </p:spTgt>
                                        </p:tgtEl>
                                        <p:attrNameLst>
                                          <p:attrName>style.visibility</p:attrName>
                                        </p:attrNameLst>
                                      </p:cBhvr>
                                      <p:to>
                                        <p:strVal val="visible"/>
                                      </p:to>
                                    </p:set>
                                    <p:anim to="" calcmode="lin" valueType="num">
                                      <p:cBhvr>
                                        <p:cTn id="24" dur="1" fill="hold"/>
                                        <p:tgtEl>
                                          <p:spTgt spid="55299">
                                            <p:txEl>
                                              <p:pRg st="5" end="5"/>
                                            </p:txEl>
                                          </p:spTgt>
                                        </p:tgtEl>
                                        <p:attrNameLst>
                                          <p:attrName/>
                                        </p:attrNameLst>
                                      </p:cBhvr>
                                    </p:anim>
                                  </p:childTnLst>
                                  <p:subTnLst>
                                    <p:audio>
                                      <p:cMediaNode>
                                        <p:cTn display="0" masterRel="sameClick">
                                          <p:stCondLst>
                                            <p:cond evt="begin" delay="0">
                                              <p:tn val="22"/>
                                            </p:cond>
                                          </p:stCondLst>
                                          <p:endCondLst>
                                            <p:cond evt="onStopAudio" delay="0">
                                              <p:tgtEl>
                                                <p:sldTgt/>
                                              </p:tgtEl>
                                            </p:cond>
                                          </p:endCondLst>
                                        </p:cTn>
                                        <p:tgtEl>
                                          <p:sndTgt r:embed="rId4" name="CHIMES.WAV"/>
                                        </p:tgtEl>
                                      </p:cMediaNode>
                                    </p:audio>
                                  </p:sub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499"/>
                                          </p:stCondLst>
                                        </p:cTn>
                                        <p:tgtEl>
                                          <p:spTgt spid="55299">
                                            <p:txEl>
                                              <p:pRg st="7" end="7"/>
                                            </p:txEl>
                                          </p:spTgt>
                                        </p:tgtEl>
                                        <p:attrNameLst>
                                          <p:attrName>style.visibility</p:attrName>
                                        </p:attrNameLst>
                                      </p:cBhvr>
                                      <p:to>
                                        <p:strVal val="visible"/>
                                      </p:to>
                                    </p:set>
                                    <p:anim to="" calcmode="lin" valueType="num">
                                      <p:cBhvr>
                                        <p:cTn id="29" dur="1" fill="hold"/>
                                        <p:tgtEl>
                                          <p:spTgt spid="55299">
                                            <p:txEl>
                                              <p:pRg st="7" end="7"/>
                                            </p:txEl>
                                          </p:spTgt>
                                        </p:tgtEl>
                                        <p:attrNameLst>
                                          <p:attrName/>
                                        </p:attrNameLst>
                                      </p:cBhvr>
                                    </p:anim>
                                  </p:childTnLst>
                                  <p:subTnLst>
                                    <p:audio>
                                      <p:cMediaNode>
                                        <p:cTn display="0" masterRel="sameClick">
                                          <p:stCondLst>
                                            <p:cond evt="begin" delay="0">
                                              <p:tn val="27"/>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Placeholder 5" descr="03.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8447" b="-5093"/>
          <a:stretch/>
        </p:blipFill>
        <p:spPr>
          <a:xfrm>
            <a:off x="390769" y="2931"/>
            <a:ext cx="8225693" cy="6855069"/>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06665991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reflection blurRad="12700" stA="48000" endA="300" endPos="55000" dir="5400000" sy="-90000" algn="bl" rotWithShape="0"/>
                </a:effectLst>
              </a:rPr>
              <a:t>Historical tariff Rates</a:t>
            </a:r>
            <a:endParaRPr lang="en-US" dirty="0">
              <a:effectLst>
                <a:outerShdw blurRad="38100" dist="38100" dir="2700000" algn="tl">
                  <a:srgbClr val="000000">
                    <a:alpha val="43137"/>
                  </a:srgbClr>
                </a:outerShdw>
                <a:reflection blurRad="12700" stA="48000" endA="300" endPos="55000" dir="5400000" sy="-90000" algn="bl" rotWithShape="0"/>
              </a:effectLst>
            </a:endParaRPr>
          </a:p>
        </p:txBody>
      </p:sp>
      <p:pic>
        <p:nvPicPr>
          <p:cNvPr id="63490" name="Picture 2" descr="http://www.web-books.com/eLibrary/Books/B0/B63/IMG/fwk-rittenberg-fig17_009.jpg"/>
          <p:cNvPicPr>
            <a:picLocks noChangeAspect="1" noChangeArrowheads="1"/>
          </p:cNvPicPr>
          <p:nvPr/>
        </p:nvPicPr>
        <p:blipFill>
          <a:blip r:embed="rId3" cstate="print"/>
          <a:srcRect/>
          <a:stretch>
            <a:fillRect/>
          </a:stretch>
        </p:blipFill>
        <p:spPr bwMode="auto">
          <a:xfrm>
            <a:off x="381000" y="1371600"/>
            <a:ext cx="8426750" cy="5181600"/>
          </a:xfrm>
          <a:prstGeom prst="rect">
            <a:avLst/>
          </a:prstGeom>
          <a:noFill/>
        </p:spPr>
      </p:pic>
    </p:spTree>
    <p:extLst>
      <p:ext uri="{BB962C8B-B14F-4D97-AF65-F5344CB8AC3E}">
        <p14:creationId xmlns:p14="http://schemas.microsoft.com/office/powerpoint/2010/main" val="4206570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sz="half" idx="1"/>
          </p:nvPr>
        </p:nvSpPr>
        <p:spPr>
          <a:xfrm>
            <a:off x="457200" y="1719263"/>
            <a:ext cx="4038600" cy="4406900"/>
          </a:xfrm>
        </p:spPr>
        <p:txBody>
          <a:bodyPr>
            <a:normAutofit/>
          </a:bodyPr>
          <a:lstStyle/>
          <a:p>
            <a:pPr marL="274320" eaLnBrk="1" fontAlgn="auto" hangingPunct="1">
              <a:spcAft>
                <a:spcPts val="0"/>
              </a:spcAft>
              <a:buFont typeface="Monotype Sorts" pitchFamily="2" charset="2"/>
              <a:buNone/>
              <a:defRPr/>
            </a:pPr>
            <a:r>
              <a:rPr lang="en-US" sz="3200" dirty="0" smtClean="0"/>
              <a:t>Jefferson</a:t>
            </a:r>
          </a:p>
          <a:p>
            <a:pPr marL="274320" eaLnBrk="1" fontAlgn="auto" hangingPunct="1">
              <a:lnSpc>
                <a:spcPct val="90000"/>
              </a:lnSpc>
              <a:spcAft>
                <a:spcPts val="0"/>
              </a:spcAft>
              <a:defRPr/>
            </a:pPr>
            <a:r>
              <a:rPr lang="en-US" dirty="0" smtClean="0"/>
              <a:t>Capable, well-educated people should govern for the people</a:t>
            </a:r>
          </a:p>
          <a:p>
            <a:pPr marL="274320" eaLnBrk="1" fontAlgn="auto" hangingPunct="1">
              <a:lnSpc>
                <a:spcPct val="90000"/>
              </a:lnSpc>
              <a:spcAft>
                <a:spcPts val="0"/>
              </a:spcAft>
              <a:defRPr/>
            </a:pPr>
            <a:r>
              <a:rPr lang="en-US" dirty="0" smtClean="0"/>
              <a:t>Reflected agricultural society</a:t>
            </a:r>
          </a:p>
          <a:p>
            <a:pPr marL="274320" eaLnBrk="1" fontAlgn="auto" hangingPunct="1">
              <a:lnSpc>
                <a:spcPct val="90000"/>
              </a:lnSpc>
              <a:spcAft>
                <a:spcPts val="0"/>
              </a:spcAft>
              <a:defRPr/>
            </a:pPr>
            <a:r>
              <a:rPr lang="en-US" dirty="0" smtClean="0"/>
              <a:t>Limited democracy to political aspects</a:t>
            </a:r>
            <a:r>
              <a:rPr lang="en-US" sz="3600" dirty="0" smtClean="0"/>
              <a:t>	</a:t>
            </a:r>
          </a:p>
        </p:txBody>
      </p:sp>
      <p:sp>
        <p:nvSpPr>
          <p:cNvPr id="29700" name="Rectangle 4"/>
          <p:cNvSpPr>
            <a:spLocks noGrp="1" noChangeArrowheads="1"/>
          </p:cNvSpPr>
          <p:nvPr>
            <p:ph sz="half" idx="2"/>
          </p:nvPr>
        </p:nvSpPr>
        <p:spPr>
          <a:xfrm>
            <a:off x="4648200" y="1719263"/>
            <a:ext cx="4038600" cy="4406900"/>
          </a:xfrm>
        </p:spPr>
        <p:txBody>
          <a:bodyPr>
            <a:normAutofit/>
          </a:bodyPr>
          <a:lstStyle/>
          <a:p>
            <a:pPr marL="274320" eaLnBrk="1" fontAlgn="auto" hangingPunct="1">
              <a:spcAft>
                <a:spcPts val="0"/>
              </a:spcAft>
              <a:buFont typeface="Monotype Sorts" pitchFamily="2" charset="2"/>
              <a:buNone/>
              <a:defRPr/>
            </a:pPr>
            <a:r>
              <a:rPr lang="en-US" sz="3200" dirty="0" smtClean="0"/>
              <a:t>Jackson</a:t>
            </a:r>
          </a:p>
          <a:p>
            <a:pPr marL="274320" eaLnBrk="1" fontAlgn="auto" hangingPunct="1">
              <a:lnSpc>
                <a:spcPct val="90000"/>
              </a:lnSpc>
              <a:spcAft>
                <a:spcPts val="0"/>
              </a:spcAft>
              <a:defRPr/>
            </a:pPr>
            <a:r>
              <a:rPr lang="en-US" dirty="0" smtClean="0"/>
              <a:t>People themselves should manage govt. affairs</a:t>
            </a:r>
          </a:p>
          <a:p>
            <a:pPr marL="274320" eaLnBrk="1" fontAlgn="auto" hangingPunct="1">
              <a:lnSpc>
                <a:spcPct val="90000"/>
              </a:lnSpc>
              <a:spcAft>
                <a:spcPts val="0"/>
              </a:spcAft>
              <a:defRPr/>
            </a:pPr>
            <a:r>
              <a:rPr lang="en-US" dirty="0" smtClean="0"/>
              <a:t>Reflected agricultural as well as emerging industrial society</a:t>
            </a:r>
          </a:p>
          <a:p>
            <a:pPr marL="274320" eaLnBrk="1" fontAlgn="auto" hangingPunct="1">
              <a:lnSpc>
                <a:spcPct val="90000"/>
              </a:lnSpc>
              <a:spcAft>
                <a:spcPts val="0"/>
              </a:spcAft>
              <a:defRPr/>
            </a:pPr>
            <a:r>
              <a:rPr lang="en-US" dirty="0" smtClean="0"/>
              <a:t>Political, economic, and social democracy</a:t>
            </a:r>
          </a:p>
          <a:p>
            <a:pPr marL="274320" eaLnBrk="1" fontAlgn="auto" hangingPunct="1">
              <a:lnSpc>
                <a:spcPct val="90000"/>
              </a:lnSpc>
              <a:spcAft>
                <a:spcPts val="0"/>
              </a:spcAft>
              <a:defRPr/>
            </a:pPr>
            <a:endParaRPr lang="en-US" sz="3200" dirty="0" smtClean="0"/>
          </a:p>
        </p:txBody>
      </p:sp>
      <p:sp>
        <p:nvSpPr>
          <p:cNvPr id="13314"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err="1" smtClean="0"/>
              <a:t>Jacksonian</a:t>
            </a:r>
            <a:r>
              <a:rPr lang="en-US" dirty="0" smtClean="0"/>
              <a:t> vs. Jeffersonian Democracy</a:t>
            </a:r>
          </a:p>
        </p:txBody>
      </p:sp>
    </p:spTree>
    <p:custDataLst>
      <p:tags r:id="rId1"/>
    </p:custDataLst>
    <p:extLst>
      <p:ext uri="{BB962C8B-B14F-4D97-AF65-F5344CB8AC3E}">
        <p14:creationId xmlns:p14="http://schemas.microsoft.com/office/powerpoint/2010/main" val="246631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ox(in)">
                                      <p:cBhvr>
                                        <p:cTn id="7" dur="500"/>
                                        <p:tgtEl>
                                          <p:spTgt spid="2969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4" name="DRUMROLL.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box(in)">
                                      <p:cBhvr>
                                        <p:cTn id="12" dur="500"/>
                                        <p:tgtEl>
                                          <p:spTgt spid="2969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DRUMROLL.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box(in)">
                                      <p:cBhvr>
                                        <p:cTn id="17" dur="500"/>
                                        <p:tgtEl>
                                          <p:spTgt spid="2969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DRUMROLL.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box(in)">
                                      <p:cBhvr>
                                        <p:cTn id="22" dur="500"/>
                                        <p:tgtEl>
                                          <p:spTgt spid="2969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DRUMROLL.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29700">
                                            <p:txEl>
                                              <p:pRg st="0" end="0"/>
                                            </p:txEl>
                                          </p:spTgt>
                                        </p:tgtEl>
                                        <p:attrNameLst>
                                          <p:attrName>style.visibility</p:attrName>
                                        </p:attrNameLst>
                                      </p:cBhvr>
                                      <p:to>
                                        <p:strVal val="visible"/>
                                      </p:to>
                                    </p:set>
                                    <p:anim calcmode="lin" valueType="num">
                                      <p:cBhvr additive="base">
                                        <p:cTn id="27" dur="500" fill="hold"/>
                                        <p:tgtEl>
                                          <p:spTgt spid="29700">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97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WHOOSH.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6" fill="hold" grpId="0" nodeType="clickEffect">
                                  <p:stCondLst>
                                    <p:cond delay="0"/>
                                  </p:stCondLst>
                                  <p:childTnLst>
                                    <p:set>
                                      <p:cBhvr>
                                        <p:cTn id="32" dur="1" fill="hold">
                                          <p:stCondLst>
                                            <p:cond delay="0"/>
                                          </p:stCondLst>
                                        </p:cTn>
                                        <p:tgtEl>
                                          <p:spTgt spid="29700">
                                            <p:txEl>
                                              <p:pRg st="1" end="1"/>
                                            </p:txEl>
                                          </p:spTgt>
                                        </p:tgtEl>
                                        <p:attrNameLst>
                                          <p:attrName>style.visibility</p:attrName>
                                        </p:attrNameLst>
                                      </p:cBhvr>
                                      <p:to>
                                        <p:strVal val="visible"/>
                                      </p:to>
                                    </p:set>
                                    <p:anim calcmode="lin" valueType="num">
                                      <p:cBhvr additive="base">
                                        <p:cTn id="33" dur="500" fill="hold"/>
                                        <p:tgtEl>
                                          <p:spTgt spid="29700">
                                            <p:txEl>
                                              <p:pRg st="1" end="1"/>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97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5" name="WHOOSH.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6" fill="hold" grpId="0" nodeType="clickEffect">
                                  <p:stCondLst>
                                    <p:cond delay="0"/>
                                  </p:stCondLst>
                                  <p:childTnLst>
                                    <p:set>
                                      <p:cBhvr>
                                        <p:cTn id="38" dur="1" fill="hold">
                                          <p:stCondLst>
                                            <p:cond delay="0"/>
                                          </p:stCondLst>
                                        </p:cTn>
                                        <p:tgtEl>
                                          <p:spTgt spid="29700">
                                            <p:txEl>
                                              <p:pRg st="2" end="2"/>
                                            </p:txEl>
                                          </p:spTgt>
                                        </p:tgtEl>
                                        <p:attrNameLst>
                                          <p:attrName>style.visibility</p:attrName>
                                        </p:attrNameLst>
                                      </p:cBhvr>
                                      <p:to>
                                        <p:strVal val="visible"/>
                                      </p:to>
                                    </p:set>
                                    <p:anim calcmode="lin" valueType="num">
                                      <p:cBhvr additive="base">
                                        <p:cTn id="39" dur="500" fill="hold"/>
                                        <p:tgtEl>
                                          <p:spTgt spid="29700">
                                            <p:txEl>
                                              <p:pRg st="2" end="2"/>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970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WHOOSH.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6" fill="hold" grpId="0" nodeType="clickEffect">
                                  <p:stCondLst>
                                    <p:cond delay="0"/>
                                  </p:stCondLst>
                                  <p:childTnLst>
                                    <p:set>
                                      <p:cBhvr>
                                        <p:cTn id="44" dur="1" fill="hold">
                                          <p:stCondLst>
                                            <p:cond delay="0"/>
                                          </p:stCondLst>
                                        </p:cTn>
                                        <p:tgtEl>
                                          <p:spTgt spid="29700">
                                            <p:txEl>
                                              <p:pRg st="3" end="3"/>
                                            </p:txEl>
                                          </p:spTgt>
                                        </p:tgtEl>
                                        <p:attrNameLst>
                                          <p:attrName>style.visibility</p:attrName>
                                        </p:attrNameLst>
                                      </p:cBhvr>
                                      <p:to>
                                        <p:strVal val="visible"/>
                                      </p:to>
                                    </p:set>
                                    <p:anim calcmode="lin" valueType="num">
                                      <p:cBhvr additive="base">
                                        <p:cTn id="45" dur="500" fill="hold"/>
                                        <p:tgtEl>
                                          <p:spTgt spid="29700">
                                            <p:txEl>
                                              <p:pRg st="3" end="3"/>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2970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P spid="29700"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Compare and contrast Jeffersonian and Jacksonian Democracy, accounting for similarities and differences.</a:t>
            </a:r>
            <a:endParaRPr lang="en-US" dirty="0"/>
          </a:p>
        </p:txBody>
      </p:sp>
    </p:spTree>
    <p:extLst>
      <p:ext uri="{BB962C8B-B14F-4D97-AF65-F5344CB8AC3E}">
        <p14:creationId xmlns:p14="http://schemas.microsoft.com/office/powerpoint/2010/main" val="18766538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846711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a:xfrm>
            <a:off x="609600" y="0"/>
            <a:ext cx="8305800" cy="1143000"/>
          </a:xfrm>
        </p:spPr>
        <p:txBody>
          <a:bodyPr>
            <a:noAutofit/>
          </a:bodyPr>
          <a:lstStyle/>
          <a:p>
            <a:pPr eaLnBrk="1" hangingPunct="1"/>
            <a:r>
              <a:rPr lang="en-US" altLang="en-US" sz="3200" dirty="0" smtClean="0"/>
              <a:t>The Election of 1824: </a:t>
            </a:r>
            <a:br>
              <a:rPr lang="en-US" altLang="en-US" sz="3200" dirty="0" smtClean="0"/>
            </a:br>
            <a:r>
              <a:rPr lang="en-US" altLang="en-US" sz="3200" dirty="0" smtClean="0"/>
              <a:t>“The Corrupt Bargain”</a:t>
            </a:r>
          </a:p>
        </p:txBody>
      </p:sp>
      <p:sp>
        <p:nvSpPr>
          <p:cNvPr id="20483" name="Rectangle 4"/>
          <p:cNvSpPr>
            <a:spLocks noGrp="1" noChangeArrowheads="1"/>
          </p:cNvSpPr>
          <p:nvPr>
            <p:ph type="body" sz="half" idx="1"/>
          </p:nvPr>
        </p:nvSpPr>
        <p:spPr>
          <a:xfrm>
            <a:off x="0" y="1143000"/>
            <a:ext cx="6144631" cy="4943475"/>
          </a:xfrm>
        </p:spPr>
        <p:txBody>
          <a:bodyPr>
            <a:normAutofit fontScale="92500" lnSpcReduction="20000"/>
          </a:bodyPr>
          <a:lstStyle/>
          <a:p>
            <a:pPr eaLnBrk="1" hangingPunct="1"/>
            <a:r>
              <a:rPr lang="en-US" altLang="en-US" sz="2000" dirty="0" smtClean="0"/>
              <a:t>Jackson ran in a 4-way race for Pres in 1824 (all the same party!)</a:t>
            </a:r>
          </a:p>
          <a:p>
            <a:r>
              <a:rPr lang="en-US" sz="2000" dirty="0"/>
              <a:t>4 candidates were in the running, each with sectional support:  William Crawford (GA), John Quincy Adams (MA), Andrew Jackson (TN), Henry Clay (KY)</a:t>
            </a:r>
          </a:p>
          <a:p>
            <a:r>
              <a:rPr lang="en-US" sz="2000" dirty="0"/>
              <a:t>In such cases, the top 3 candidates are voted on in House of Representatives, with each state getting 1 </a:t>
            </a:r>
            <a:r>
              <a:rPr lang="en-US" sz="2000" dirty="0" smtClean="0"/>
              <a:t>vote</a:t>
            </a:r>
            <a:endParaRPr lang="en-US" altLang="en-US" sz="2000" dirty="0" smtClean="0"/>
          </a:p>
          <a:p>
            <a:pPr eaLnBrk="1" hangingPunct="1"/>
            <a:r>
              <a:rPr lang="en-US" altLang="en-US" sz="2000" dirty="0" smtClean="0"/>
              <a:t>Even though Jackson won the popular vote, he didn’t receive a majority of electoral votes.</a:t>
            </a:r>
          </a:p>
          <a:p>
            <a:pPr eaLnBrk="1" hangingPunct="1"/>
            <a:r>
              <a:rPr lang="en-US" altLang="en-US" sz="2000" dirty="0" smtClean="0"/>
              <a:t>Henry Clay gives his support to JQ Adams and the House of Reps chooses Adams as President</a:t>
            </a:r>
          </a:p>
          <a:p>
            <a:pPr eaLnBrk="1" hangingPunct="1"/>
            <a:r>
              <a:rPr lang="en-US" altLang="en-US" sz="2000" dirty="0" smtClean="0"/>
              <a:t>Adams names Clay Sec. of State 2 weeks later….</a:t>
            </a:r>
            <a:r>
              <a:rPr lang="en-US" altLang="en-US" sz="2000" dirty="0" err="1" smtClean="0"/>
              <a:t>hmmmm</a:t>
            </a:r>
            <a:endParaRPr lang="en-US" altLang="en-US" sz="2000" dirty="0" smtClean="0"/>
          </a:p>
          <a:p>
            <a:pPr eaLnBrk="1" hangingPunct="1"/>
            <a:r>
              <a:rPr lang="en-US" altLang="en-US" sz="2000" dirty="0" smtClean="0"/>
              <a:t>AJ is furious: The Corrupt Bargain</a:t>
            </a:r>
          </a:p>
          <a:p>
            <a:pPr eaLnBrk="1" hangingPunct="1"/>
            <a:r>
              <a:rPr lang="en-US" altLang="en-US" sz="2000" dirty="0" smtClean="0"/>
              <a:t>AJ Publicly supports changes in state laws </a:t>
            </a:r>
          </a:p>
          <a:p>
            <a:pPr eaLnBrk="1" hangingPunct="1"/>
            <a:r>
              <a:rPr lang="en-US" altLang="en-US" sz="2000" dirty="0" smtClean="0"/>
              <a:t>about who can vote</a:t>
            </a:r>
          </a:p>
          <a:p>
            <a:pPr eaLnBrk="1" hangingPunct="1"/>
            <a:endParaRPr lang="en-US" altLang="en-US" sz="2000" dirty="0" smtClean="0"/>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6223" y="4154283"/>
            <a:ext cx="3607777" cy="2703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8" descr="ElectoralCollege1824-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 y="406400"/>
            <a:ext cx="8255000" cy="6045200"/>
          </a:xfrm>
          <a:prstGeom prst="rect">
            <a:avLst/>
          </a:prstGeom>
        </p:spPr>
      </p:pic>
    </p:spTree>
    <p:extLst>
      <p:ext uri="{BB962C8B-B14F-4D97-AF65-F5344CB8AC3E}">
        <p14:creationId xmlns:p14="http://schemas.microsoft.com/office/powerpoint/2010/main" val="1693031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4294967295"/>
            <p:extLst>
              <p:ext uri="{D42A27DB-BD31-4B8C-83A1-F6EECF244321}">
                <p14:modId xmlns:p14="http://schemas.microsoft.com/office/powerpoint/2010/main" val="1044381475"/>
              </p:ext>
            </p:extLst>
          </p:nvPr>
        </p:nvGraphicFramePr>
        <p:xfrm>
          <a:off x="76200" y="1524000"/>
          <a:ext cx="8991600" cy="4525527"/>
        </p:xfrm>
        <a:graphic>
          <a:graphicData uri="http://schemas.openxmlformats.org/drawingml/2006/table">
            <a:tbl>
              <a:tblPr firstRow="1" bandRow="1">
                <a:tableStyleId>{93296810-A885-4BE3-A3E7-6D5BEEA58F35}</a:tableStyleId>
              </a:tblPr>
              <a:tblGrid>
                <a:gridCol w="1641944">
                  <a:extLst>
                    <a:ext uri="{9D8B030D-6E8A-4147-A177-3AD203B41FA5}">
                      <a16:colId xmlns="" xmlns:a16="http://schemas.microsoft.com/office/drawing/2014/main" val="20000"/>
                    </a:ext>
                  </a:extLst>
                </a:gridCol>
                <a:gridCol w="2625256">
                  <a:extLst>
                    <a:ext uri="{9D8B030D-6E8A-4147-A177-3AD203B41FA5}">
                      <a16:colId xmlns="" xmlns:a16="http://schemas.microsoft.com/office/drawing/2014/main" val="20001"/>
                    </a:ext>
                  </a:extLst>
                </a:gridCol>
                <a:gridCol w="2438400">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533403">
                <a:tc>
                  <a:txBody>
                    <a:bodyPr/>
                    <a:lstStyle/>
                    <a:p>
                      <a:pPr algn="ctr"/>
                      <a:r>
                        <a:rPr lang="en-US" dirty="0"/>
                        <a:t>YEARS</a:t>
                      </a:r>
                    </a:p>
                  </a:txBody>
                  <a:tcPr anchor="ctr"/>
                </a:tc>
                <a:tc>
                  <a:txBody>
                    <a:bodyPr/>
                    <a:lstStyle/>
                    <a:p>
                      <a:pPr algn="ctr"/>
                      <a:r>
                        <a:rPr lang="en-US" dirty="0"/>
                        <a:t>PRESIDENT</a:t>
                      </a:r>
                    </a:p>
                  </a:txBody>
                  <a:tcPr anchor="ctr"/>
                </a:tc>
                <a:tc>
                  <a:txBody>
                    <a:bodyPr/>
                    <a:lstStyle/>
                    <a:p>
                      <a:pPr algn="ctr"/>
                      <a:r>
                        <a:rPr lang="en-US" dirty="0"/>
                        <a:t>SEC OF STATE</a:t>
                      </a:r>
                    </a:p>
                  </a:txBody>
                  <a:tcPr anchor="ctr"/>
                </a:tc>
                <a:tc>
                  <a:txBody>
                    <a:bodyPr/>
                    <a:lstStyle/>
                    <a:p>
                      <a:pPr algn="ctr"/>
                      <a:r>
                        <a:rPr lang="en-US" dirty="0"/>
                        <a:t>VICE PRESIDENT</a:t>
                      </a:r>
                    </a:p>
                  </a:txBody>
                  <a:tcPr anchor="ctr"/>
                </a:tc>
                <a:extLst>
                  <a:ext uri="{0D108BD9-81ED-4DB2-BD59-A6C34878D82A}">
                    <a16:rowId xmlns="" xmlns:a16="http://schemas.microsoft.com/office/drawing/2014/main" val="10000"/>
                  </a:ext>
                </a:extLst>
              </a:tr>
              <a:tr h="665354">
                <a:tc>
                  <a:txBody>
                    <a:bodyPr/>
                    <a:lstStyle/>
                    <a:p>
                      <a:pPr algn="ctr"/>
                      <a:r>
                        <a:rPr lang="en-US" sz="2400" dirty="0"/>
                        <a:t>1789-1797</a:t>
                      </a:r>
                      <a:endParaRPr lang="en-US" sz="2400" b="1" dirty="0"/>
                    </a:p>
                  </a:txBody>
                  <a:tcPr anchor="ctr"/>
                </a:tc>
                <a:tc>
                  <a:txBody>
                    <a:bodyPr/>
                    <a:lstStyle/>
                    <a:p>
                      <a:pPr algn="ctr"/>
                      <a:r>
                        <a:rPr lang="en-US" sz="1800" b="1" dirty="0"/>
                        <a:t>George Washington</a:t>
                      </a:r>
                    </a:p>
                  </a:txBody>
                  <a:tcPr anchor="ctr"/>
                </a:tc>
                <a:tc>
                  <a:txBody>
                    <a:bodyPr/>
                    <a:lstStyle/>
                    <a:p>
                      <a:pPr algn="ctr"/>
                      <a:r>
                        <a:rPr lang="en-US" sz="1800" b="1" dirty="0"/>
                        <a:t>Thomas Jefferson</a:t>
                      </a:r>
                    </a:p>
                  </a:txBody>
                  <a:tcPr anchor="ctr"/>
                </a:tc>
                <a:tc>
                  <a:txBody>
                    <a:bodyPr/>
                    <a:lstStyle/>
                    <a:p>
                      <a:pPr algn="ctr"/>
                      <a:r>
                        <a:rPr lang="en-US" sz="1800" b="1" dirty="0"/>
                        <a:t>John Adams</a:t>
                      </a:r>
                    </a:p>
                  </a:txBody>
                  <a:tcPr anchor="ctr"/>
                </a:tc>
                <a:extLst>
                  <a:ext uri="{0D108BD9-81ED-4DB2-BD59-A6C34878D82A}">
                    <a16:rowId xmlns="" xmlns:a16="http://schemas.microsoft.com/office/drawing/2014/main" val="10001"/>
                  </a:ext>
                </a:extLst>
              </a:tr>
              <a:tr h="665354">
                <a:tc>
                  <a:txBody>
                    <a:bodyPr/>
                    <a:lstStyle/>
                    <a:p>
                      <a:pPr algn="ctr"/>
                      <a:r>
                        <a:rPr lang="en-US" sz="2400" dirty="0"/>
                        <a:t>1797-1801</a:t>
                      </a:r>
                      <a:endParaRPr lang="en-US" sz="2400" b="1" dirty="0"/>
                    </a:p>
                  </a:txBody>
                  <a:tcPr anchor="ctr"/>
                </a:tc>
                <a:tc>
                  <a:txBody>
                    <a:bodyPr/>
                    <a:lstStyle/>
                    <a:p>
                      <a:pPr algn="ctr"/>
                      <a:r>
                        <a:rPr lang="en-US" sz="1800" b="1" dirty="0"/>
                        <a:t>John Adams</a:t>
                      </a:r>
                    </a:p>
                  </a:txBody>
                  <a:tcPr anchor="ctr"/>
                </a:tc>
                <a:tc>
                  <a:txBody>
                    <a:bodyPr/>
                    <a:lstStyle/>
                    <a:p>
                      <a:pPr algn="ctr"/>
                      <a:endParaRPr lang="en-US" sz="1800" b="1" dirty="0"/>
                    </a:p>
                  </a:txBody>
                  <a:tcPr anchor="ctr"/>
                </a:tc>
                <a:tc>
                  <a:txBody>
                    <a:bodyPr/>
                    <a:lstStyle/>
                    <a:p>
                      <a:pPr algn="ctr"/>
                      <a:r>
                        <a:rPr lang="en-US" sz="1800" b="1" dirty="0"/>
                        <a:t>Thomas Jefferson</a:t>
                      </a:r>
                    </a:p>
                  </a:txBody>
                  <a:tcPr anchor="ctr"/>
                </a:tc>
                <a:extLst>
                  <a:ext uri="{0D108BD9-81ED-4DB2-BD59-A6C34878D82A}">
                    <a16:rowId xmlns="" xmlns:a16="http://schemas.microsoft.com/office/drawing/2014/main" val="10002"/>
                  </a:ext>
                </a:extLst>
              </a:tr>
              <a:tr h="665354">
                <a:tc>
                  <a:txBody>
                    <a:bodyPr/>
                    <a:lstStyle/>
                    <a:p>
                      <a:pPr algn="ctr"/>
                      <a:r>
                        <a:rPr lang="en-US" sz="2400" dirty="0"/>
                        <a:t>1801-1809</a:t>
                      </a:r>
                      <a:endParaRPr lang="en-US" sz="2400" b="1" dirty="0"/>
                    </a:p>
                  </a:txBody>
                  <a:tcPr anchor="ctr"/>
                </a:tc>
                <a:tc>
                  <a:txBody>
                    <a:bodyPr/>
                    <a:lstStyle/>
                    <a:p>
                      <a:pPr algn="ctr"/>
                      <a:r>
                        <a:rPr lang="en-US" sz="1800" b="1" dirty="0"/>
                        <a:t>Thomas Jefferson</a:t>
                      </a:r>
                    </a:p>
                  </a:txBody>
                  <a:tcPr anchor="ctr"/>
                </a:tc>
                <a:tc>
                  <a:txBody>
                    <a:bodyPr/>
                    <a:lstStyle/>
                    <a:p>
                      <a:pPr algn="ctr"/>
                      <a:r>
                        <a:rPr lang="en-US" sz="1800" b="1" dirty="0"/>
                        <a:t>James</a:t>
                      </a:r>
                      <a:r>
                        <a:rPr lang="en-US" sz="1800" b="1" baseline="0" dirty="0"/>
                        <a:t> Madison</a:t>
                      </a:r>
                      <a:endParaRPr lang="en-US" sz="1800" b="1" dirty="0"/>
                    </a:p>
                  </a:txBody>
                  <a:tcPr anchor="ctr"/>
                </a:tc>
                <a:tc>
                  <a:txBody>
                    <a:bodyPr/>
                    <a:lstStyle/>
                    <a:p>
                      <a:pPr algn="ctr"/>
                      <a:endParaRPr lang="en-US" sz="1800" b="1" dirty="0"/>
                    </a:p>
                  </a:txBody>
                  <a:tcPr anchor="ctr"/>
                </a:tc>
                <a:extLst>
                  <a:ext uri="{0D108BD9-81ED-4DB2-BD59-A6C34878D82A}">
                    <a16:rowId xmlns="" xmlns:a16="http://schemas.microsoft.com/office/drawing/2014/main" val="10003"/>
                  </a:ext>
                </a:extLst>
              </a:tr>
              <a:tr h="665354">
                <a:tc>
                  <a:txBody>
                    <a:bodyPr/>
                    <a:lstStyle/>
                    <a:p>
                      <a:pPr algn="ctr"/>
                      <a:r>
                        <a:rPr lang="en-US" sz="2400" dirty="0"/>
                        <a:t>1809-1817</a:t>
                      </a:r>
                      <a:endParaRPr lang="en-US" sz="2400" b="1" dirty="0"/>
                    </a:p>
                  </a:txBody>
                  <a:tcPr anchor="ctr"/>
                </a:tc>
                <a:tc>
                  <a:txBody>
                    <a:bodyPr/>
                    <a:lstStyle/>
                    <a:p>
                      <a:pPr algn="ctr"/>
                      <a:r>
                        <a:rPr lang="en-US" sz="1800" b="1" dirty="0"/>
                        <a:t>James Madison</a:t>
                      </a:r>
                    </a:p>
                  </a:txBody>
                  <a:tcPr anchor="ctr"/>
                </a:tc>
                <a:tc>
                  <a:txBody>
                    <a:bodyPr/>
                    <a:lstStyle/>
                    <a:p>
                      <a:pPr algn="ctr"/>
                      <a:r>
                        <a:rPr lang="en-US" sz="1800" b="1" dirty="0"/>
                        <a:t>James Monroe</a:t>
                      </a:r>
                    </a:p>
                  </a:txBody>
                  <a:tcPr anchor="ctr"/>
                </a:tc>
                <a:tc>
                  <a:txBody>
                    <a:bodyPr/>
                    <a:lstStyle/>
                    <a:p>
                      <a:pPr algn="ctr"/>
                      <a:endParaRPr lang="en-US" sz="1800" b="1" dirty="0"/>
                    </a:p>
                  </a:txBody>
                  <a:tcPr anchor="ctr"/>
                </a:tc>
                <a:extLst>
                  <a:ext uri="{0D108BD9-81ED-4DB2-BD59-A6C34878D82A}">
                    <a16:rowId xmlns="" xmlns:a16="http://schemas.microsoft.com/office/drawing/2014/main" val="10004"/>
                  </a:ext>
                </a:extLst>
              </a:tr>
              <a:tr h="665354">
                <a:tc>
                  <a:txBody>
                    <a:bodyPr/>
                    <a:lstStyle/>
                    <a:p>
                      <a:pPr algn="ctr"/>
                      <a:r>
                        <a:rPr lang="en-US" sz="2400" dirty="0"/>
                        <a:t>1817-1825</a:t>
                      </a:r>
                      <a:endParaRPr lang="en-US" sz="2400" b="1" dirty="0"/>
                    </a:p>
                  </a:txBody>
                  <a:tcPr anchor="ctr"/>
                </a:tc>
                <a:tc>
                  <a:txBody>
                    <a:bodyPr/>
                    <a:lstStyle/>
                    <a:p>
                      <a:pPr algn="ctr"/>
                      <a:r>
                        <a:rPr lang="en-US" sz="1800" b="1" dirty="0"/>
                        <a:t>James Monroe</a:t>
                      </a:r>
                    </a:p>
                  </a:txBody>
                  <a:tcPr anchor="ctr"/>
                </a:tc>
                <a:tc>
                  <a:txBody>
                    <a:bodyPr/>
                    <a:lstStyle/>
                    <a:p>
                      <a:pPr algn="ctr"/>
                      <a:r>
                        <a:rPr lang="en-US" sz="1800" b="1" dirty="0"/>
                        <a:t>John Quincy Adams</a:t>
                      </a:r>
                    </a:p>
                  </a:txBody>
                  <a:tcPr anchor="ctr"/>
                </a:tc>
                <a:tc>
                  <a:txBody>
                    <a:bodyPr/>
                    <a:lstStyle/>
                    <a:p>
                      <a:pPr algn="ctr"/>
                      <a:endParaRPr lang="en-US" sz="1800" b="1" dirty="0"/>
                    </a:p>
                  </a:txBody>
                  <a:tcPr anchor="ctr"/>
                </a:tc>
                <a:extLst>
                  <a:ext uri="{0D108BD9-81ED-4DB2-BD59-A6C34878D82A}">
                    <a16:rowId xmlns="" xmlns:a16="http://schemas.microsoft.com/office/drawing/2014/main" val="10005"/>
                  </a:ext>
                </a:extLst>
              </a:tr>
              <a:tr h="665354">
                <a:tc>
                  <a:txBody>
                    <a:bodyPr/>
                    <a:lstStyle/>
                    <a:p>
                      <a:pPr algn="ctr"/>
                      <a:r>
                        <a:rPr lang="en-US" sz="2400" dirty="0"/>
                        <a:t>1825-1829</a:t>
                      </a:r>
                      <a:endParaRPr lang="en-US" sz="2400" b="1" dirty="0"/>
                    </a:p>
                  </a:txBody>
                  <a:tcPr anchor="ctr"/>
                </a:tc>
                <a:tc>
                  <a:txBody>
                    <a:bodyPr/>
                    <a:lstStyle/>
                    <a:p>
                      <a:pPr algn="ctr"/>
                      <a:r>
                        <a:rPr lang="en-US" sz="1800" b="1" dirty="0"/>
                        <a:t>John Quincy</a:t>
                      </a:r>
                      <a:r>
                        <a:rPr lang="en-US" sz="1800" b="1" baseline="0" dirty="0"/>
                        <a:t> Adams</a:t>
                      </a:r>
                      <a:endParaRPr lang="en-US" sz="1800" b="1" dirty="0"/>
                    </a:p>
                  </a:txBody>
                  <a:tcPr anchor="ctr"/>
                </a:tc>
                <a:tc>
                  <a:txBody>
                    <a:bodyPr/>
                    <a:lstStyle/>
                    <a:p>
                      <a:pPr algn="ctr"/>
                      <a:r>
                        <a:rPr lang="en-US" sz="1800" b="1" dirty="0"/>
                        <a:t>Henry Clay</a:t>
                      </a:r>
                    </a:p>
                  </a:txBody>
                  <a:tcPr anchor="ctr"/>
                </a:tc>
                <a:tc>
                  <a:txBody>
                    <a:bodyPr/>
                    <a:lstStyle/>
                    <a:p>
                      <a:pPr algn="ctr"/>
                      <a:r>
                        <a:rPr lang="en-US" sz="1800" b="1" dirty="0"/>
                        <a:t>John C. Calhoun</a:t>
                      </a:r>
                    </a:p>
                  </a:txBody>
                  <a:tcPr anchor="ctr"/>
                </a:tc>
                <a:extLst>
                  <a:ext uri="{0D108BD9-81ED-4DB2-BD59-A6C34878D82A}">
                    <a16:rowId xmlns="" xmlns:a16="http://schemas.microsoft.com/office/drawing/2014/main" val="10006"/>
                  </a:ext>
                </a:extLst>
              </a:tr>
            </a:tbl>
          </a:graphicData>
        </a:graphic>
      </p:graphicFrame>
      <p:sp>
        <p:nvSpPr>
          <p:cNvPr id="11" name="Title 1"/>
          <p:cNvSpPr>
            <a:spLocks noGrp="1"/>
          </p:cNvSpPr>
          <p:nvPr>
            <p:ph type="title"/>
          </p:nvPr>
        </p:nvSpPr>
        <p:spPr>
          <a:xfrm>
            <a:off x="457200" y="253218"/>
            <a:ext cx="8229600" cy="1118382"/>
          </a:xfrm>
        </p:spPr>
        <p:txBody>
          <a:bodyPr anchor="ctr">
            <a:normAutofit/>
          </a:bodyPr>
          <a:lstStyle/>
          <a:p>
            <a:pPr algn="l"/>
            <a:r>
              <a:rPr lang="en-US" sz="5400" b="1" dirty="0"/>
              <a:t>A “Corrupt Bargain”?</a:t>
            </a:r>
          </a:p>
        </p:txBody>
      </p:sp>
    </p:spTree>
    <p:extLst>
      <p:ext uri="{BB962C8B-B14F-4D97-AF65-F5344CB8AC3E}">
        <p14:creationId xmlns:p14="http://schemas.microsoft.com/office/powerpoint/2010/main" val="32343532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Adams’ Administration</a:t>
            </a:r>
            <a:endParaRPr lang="en-US" dirty="0">
              <a:effectLst/>
            </a:endParaRPr>
          </a:p>
        </p:txBody>
      </p:sp>
      <p:sp>
        <p:nvSpPr>
          <p:cNvPr id="5" name="Content Placeholder 2"/>
          <p:cNvSpPr>
            <a:spLocks noGrp="1"/>
          </p:cNvSpPr>
          <p:nvPr>
            <p:ph idx="1"/>
          </p:nvPr>
        </p:nvSpPr>
        <p:spPr>
          <a:xfrm>
            <a:off x="381000" y="1554162"/>
            <a:ext cx="4572000" cy="5075238"/>
          </a:xfrm>
        </p:spPr>
        <p:txBody>
          <a:bodyPr>
            <a:normAutofit lnSpcReduction="10000"/>
          </a:bodyPr>
          <a:lstStyle/>
          <a:p>
            <a:r>
              <a:rPr lang="en-US" dirty="0" smtClean="0"/>
              <a:t>Clay’s American System</a:t>
            </a:r>
          </a:p>
          <a:p>
            <a:r>
              <a:rPr lang="en-US" dirty="0" smtClean="0"/>
              <a:t>1828 “Tariff of Abominations”</a:t>
            </a:r>
          </a:p>
          <a:p>
            <a:r>
              <a:rPr lang="en-US" dirty="0" smtClean="0"/>
              <a:t>Generous Indian policy</a:t>
            </a:r>
          </a:p>
          <a:p>
            <a:endParaRPr lang="en-US" dirty="0" smtClean="0"/>
          </a:p>
          <a:p>
            <a:r>
              <a:rPr lang="en-US" i="1" u="sng" dirty="0" smtClean="0"/>
              <a:t>All</a:t>
            </a:r>
            <a:r>
              <a:rPr lang="en-US" dirty="0" smtClean="0"/>
              <a:t> of which angered </a:t>
            </a:r>
            <a:r>
              <a:rPr lang="en-US" dirty="0" err="1" smtClean="0"/>
              <a:t>Jacksonian</a:t>
            </a:r>
            <a:r>
              <a:rPr lang="en-US" dirty="0" smtClean="0"/>
              <a:t> Democrats</a:t>
            </a:r>
            <a:endParaRPr lang="en-US" dirty="0"/>
          </a:p>
        </p:txBody>
      </p:sp>
      <p:pic>
        <p:nvPicPr>
          <p:cNvPr id="25602" name="Picture 2" descr="http://upload.wikimedia.org/wikipedia/commons/1/1b/John_Quincy_Adams_-_copy_of_1843_Philip_Haas_Daguerreotype.jpg"/>
          <p:cNvPicPr>
            <a:picLocks noChangeAspect="1" noChangeArrowheads="1"/>
          </p:cNvPicPr>
          <p:nvPr/>
        </p:nvPicPr>
        <p:blipFill>
          <a:blip r:embed="rId2" cstate="print"/>
          <a:srcRect/>
          <a:stretch>
            <a:fillRect/>
          </a:stretch>
        </p:blipFill>
        <p:spPr bwMode="auto">
          <a:xfrm>
            <a:off x="4991100" y="1310528"/>
            <a:ext cx="3848100" cy="5330750"/>
          </a:xfrm>
          <a:prstGeom prst="rect">
            <a:avLst/>
          </a:prstGeom>
          <a:noFill/>
        </p:spPr>
      </p:pic>
    </p:spTree>
    <p:extLst>
      <p:ext uri="{BB962C8B-B14F-4D97-AF65-F5344CB8AC3E}">
        <p14:creationId xmlns:p14="http://schemas.microsoft.com/office/powerpoint/2010/main" val="229561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Why John Quincy Adams Sucked</a:t>
            </a:r>
            <a:endParaRPr lang="en-US" dirty="0"/>
          </a:p>
        </p:txBody>
      </p:sp>
    </p:spTree>
    <p:extLst>
      <p:ext uri="{BB962C8B-B14F-4D97-AF65-F5344CB8AC3E}">
        <p14:creationId xmlns:p14="http://schemas.microsoft.com/office/powerpoint/2010/main" val="1434941761"/>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1121</TotalTime>
  <Words>2983</Words>
  <Application>Microsoft Macintosh PowerPoint</Application>
  <PresentationFormat>On-screen Show (4:3)</PresentationFormat>
  <Paragraphs>312</Paragraphs>
  <Slides>37</Slides>
  <Notes>13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Default Theme</vt:lpstr>
      <vt:lpstr>Do Now</vt:lpstr>
      <vt:lpstr>The Corrupt Bargain &amp; Jacksonian Democracy</vt:lpstr>
      <vt:lpstr>Updates</vt:lpstr>
      <vt:lpstr>AP Prompt</vt:lpstr>
      <vt:lpstr>Key Concepts</vt:lpstr>
      <vt:lpstr>The Election of 1824:  “The Corrupt Bargain”</vt:lpstr>
      <vt:lpstr>A “Corrupt Bargain”?</vt:lpstr>
      <vt:lpstr>Adams’ Administration</vt:lpstr>
      <vt:lpstr>PowerPoint Presentation</vt:lpstr>
      <vt:lpstr>PowerPoint Presentation</vt:lpstr>
      <vt:lpstr>Universal White Male Suffrage</vt:lpstr>
      <vt:lpstr>Direct Balloting for President</vt:lpstr>
      <vt:lpstr>PowerPoint Presentation</vt:lpstr>
      <vt:lpstr>PowerPoint Presentation</vt:lpstr>
      <vt:lpstr>Jacksonian Democracy</vt:lpstr>
      <vt:lpstr>PowerPoint Presentation</vt:lpstr>
      <vt:lpstr>Parties &amp; Leaders</vt:lpstr>
      <vt:lpstr>PowerPoint Presentation</vt:lpstr>
      <vt:lpstr>Spoils System</vt:lpstr>
      <vt:lpstr>PowerPoint Presentation</vt:lpstr>
      <vt:lpstr>Jackson and Native Removal</vt:lpstr>
      <vt:lpstr>PowerPoint Presentation</vt:lpstr>
      <vt:lpstr>PowerPoint Presentation</vt:lpstr>
      <vt:lpstr>The Tariff of Abominations (1828)</vt:lpstr>
      <vt:lpstr>The “Yankee Tariff”</vt:lpstr>
      <vt:lpstr>PowerPoint Presentation</vt:lpstr>
      <vt:lpstr>The Webster-Hayne Debate (1830)</vt:lpstr>
      <vt:lpstr>Impact of the Debate</vt:lpstr>
      <vt:lpstr>Jackson and the ideal of Union</vt:lpstr>
      <vt:lpstr>Nullification Crisis over Tariff of 1828 and 1832</vt:lpstr>
      <vt:lpstr>PowerPoint Presentation</vt:lpstr>
      <vt:lpstr>The “Nullies”</vt:lpstr>
      <vt:lpstr>Jackson’s Reaction</vt:lpstr>
      <vt:lpstr>The Compromise Tariff of 1833</vt:lpstr>
      <vt:lpstr>PowerPoint Presentation</vt:lpstr>
      <vt:lpstr>Historical tariff Rates</vt:lpstr>
      <vt:lpstr>Jacksonian vs. Jeffersonian Democracy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Corrupt Bargain &amp; Jacksonian Democracy</dc:title>
  <dc:creator>Craig Winchell</dc:creator>
  <cp:lastModifiedBy>Craig Winchell</cp:lastModifiedBy>
  <cp:revision>25</cp:revision>
  <dcterms:created xsi:type="dcterms:W3CDTF">2017-10-03T13:54:21Z</dcterms:created>
  <dcterms:modified xsi:type="dcterms:W3CDTF">2017-10-06T20:34:12Z</dcterms:modified>
</cp:coreProperties>
</file>