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7" r:id="rId2"/>
    <p:sldId id="256" r:id="rId3"/>
    <p:sldId id="261" r:id="rId4"/>
    <p:sldId id="259" r:id="rId5"/>
    <p:sldId id="260" r:id="rId6"/>
    <p:sldId id="262" r:id="rId7"/>
    <p:sldId id="263" r:id="rId8"/>
    <p:sldId id="264" r:id="rId9"/>
    <p:sldId id="268"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0" d="100"/>
          <a:sy n="50" d="100"/>
        </p:scale>
        <p:origin x="-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0EB46-4801-E249-82B6-12C4FBCBD2DD}" type="datetimeFigureOut">
              <a:rPr lang="en-US" smtClean="0"/>
              <a:t>11/1/19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6EEDE-DFD9-0342-B90A-2C90E19737D7}" type="slidenum">
              <a:rPr lang="en-US" smtClean="0"/>
              <a:t>‹#›</a:t>
            </a:fld>
            <a:endParaRPr lang="en-US"/>
          </a:p>
        </p:txBody>
      </p:sp>
    </p:spTree>
    <p:extLst>
      <p:ext uri="{BB962C8B-B14F-4D97-AF65-F5344CB8AC3E}">
        <p14:creationId xmlns:p14="http://schemas.microsoft.com/office/powerpoint/2010/main" val="3512002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still had majorities</a:t>
            </a:r>
            <a:r>
              <a:rPr lang="en-US" baseline="0" dirty="0" smtClean="0"/>
              <a:t> in the Supreme Court and Democrats (states’ rights supporters) still had advantage in the House of Representatives.  </a:t>
            </a:r>
            <a:endParaRPr lang="en-US" dirty="0"/>
          </a:p>
        </p:txBody>
      </p:sp>
      <p:sp>
        <p:nvSpPr>
          <p:cNvPr id="4" name="Slide Number Placeholder 3"/>
          <p:cNvSpPr>
            <a:spLocks noGrp="1"/>
          </p:cNvSpPr>
          <p:nvPr>
            <p:ph type="sldNum" sz="quarter" idx="10"/>
          </p:nvPr>
        </p:nvSpPr>
        <p:spPr/>
        <p:txBody>
          <a:bodyPr/>
          <a:lstStyle/>
          <a:p>
            <a:fld id="{B5DDE94F-F736-AC41-92BF-876246BB2E55}" type="slidenum">
              <a:rPr lang="en-US" smtClean="0"/>
              <a:t>3</a:t>
            </a:fld>
            <a:endParaRPr lang="en-US"/>
          </a:p>
        </p:txBody>
      </p:sp>
    </p:spTree>
    <p:extLst>
      <p:ext uri="{BB962C8B-B14F-4D97-AF65-F5344CB8AC3E}">
        <p14:creationId xmlns:p14="http://schemas.microsoft.com/office/powerpoint/2010/main" val="213384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2437E0A2-2046-1649-AA8E-24F15B1658AD}" type="slidenum">
              <a:rPr lang="en-US"/>
              <a:pPr>
                <a:defRPr/>
              </a:pPr>
              <a:t>‹#›</a:t>
            </a:fld>
            <a:endParaRPr lang="en-US"/>
          </a:p>
        </p:txBody>
      </p:sp>
    </p:spTree>
    <p:extLst>
      <p:ext uri="{BB962C8B-B14F-4D97-AF65-F5344CB8AC3E}">
        <p14:creationId xmlns:p14="http://schemas.microsoft.com/office/powerpoint/2010/main" val="112855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teachingamericanhistory.org/library/document/cornerstone-speech/" TargetMode="Externa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state of the Union entering the Electi</a:t>
            </a:r>
            <a:r>
              <a:rPr lang="en-US" dirty="0" smtClean="0"/>
              <a:t>on of 1860. Identify all reasons for instability/political turmoil. </a:t>
            </a:r>
            <a:endParaRPr lang="en-US" dirty="0"/>
          </a:p>
        </p:txBody>
      </p:sp>
    </p:spTree>
    <p:extLst>
      <p:ext uri="{BB962C8B-B14F-4D97-AF65-F5344CB8AC3E}">
        <p14:creationId xmlns:p14="http://schemas.microsoft.com/office/powerpoint/2010/main" val="344675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ecession Mov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900"/>
            <a:ext cx="9144000" cy="6423660"/>
          </a:xfrm>
          <a:prstGeom prst="rect">
            <a:avLst/>
          </a:prstGeom>
        </p:spPr>
      </p:pic>
    </p:spTree>
    <p:extLst>
      <p:ext uri="{BB962C8B-B14F-4D97-AF65-F5344CB8AC3E}">
        <p14:creationId xmlns:p14="http://schemas.microsoft.com/office/powerpoint/2010/main" val="9249671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a:xfrm>
            <a:off x="391167" y="256909"/>
            <a:ext cx="8337758" cy="5663814"/>
          </a:xfrm>
          <a:prstGeom prst="rect">
            <a:avLst/>
          </a:prstGeom>
          <a:noFill/>
          <a:ln>
            <a:solidFill>
              <a:srgbClr val="00006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614549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4D854-335A-DA40-BE4F-5AA821190CD0}"/>
              </a:ext>
            </a:extLst>
          </p:cNvPr>
          <p:cNvSpPr>
            <a:spLocks noGrp="1"/>
          </p:cNvSpPr>
          <p:nvPr>
            <p:ph type="title"/>
          </p:nvPr>
        </p:nvSpPr>
        <p:spPr>
          <a:xfrm>
            <a:off x="0" y="0"/>
            <a:ext cx="9144000" cy="609600"/>
          </a:xfrm>
        </p:spPr>
        <p:txBody>
          <a:bodyPr>
            <a:normAutofit fontScale="90000"/>
          </a:bodyPr>
          <a:lstStyle/>
          <a:p>
            <a:pPr>
              <a:defRPr/>
            </a:pPr>
            <a:r>
              <a:rPr lang="en-US" dirty="0"/>
              <a:t>Constitutional Comparison</a:t>
            </a:r>
          </a:p>
        </p:txBody>
      </p:sp>
      <p:sp>
        <p:nvSpPr>
          <p:cNvPr id="3" name="Text Placeholder 2">
            <a:extLst>
              <a:ext uri="{FF2B5EF4-FFF2-40B4-BE49-F238E27FC236}">
                <a16:creationId xmlns:a16="http://schemas.microsoft.com/office/drawing/2014/main" xmlns="" id="{32DFD1E3-DA98-9143-9031-2186A2C0B417}"/>
              </a:ext>
            </a:extLst>
          </p:cNvPr>
          <p:cNvSpPr>
            <a:spLocks noGrp="1"/>
          </p:cNvSpPr>
          <p:nvPr>
            <p:ph type="body" idx="1"/>
          </p:nvPr>
        </p:nvSpPr>
        <p:spPr>
          <a:xfrm>
            <a:off x="0" y="609600"/>
            <a:ext cx="4497388" cy="381000"/>
          </a:xfrm>
        </p:spPr>
        <p:txBody>
          <a:bodyPr>
            <a:normAutofit fontScale="92500" lnSpcReduction="20000"/>
          </a:bodyPr>
          <a:lstStyle/>
          <a:p>
            <a:pPr>
              <a:defRPr/>
            </a:pPr>
            <a:r>
              <a:rPr lang="en-US" dirty="0"/>
              <a:t>United States Constitution</a:t>
            </a:r>
          </a:p>
        </p:txBody>
      </p:sp>
      <p:sp>
        <p:nvSpPr>
          <p:cNvPr id="4" name="Content Placeholder 3">
            <a:extLst>
              <a:ext uri="{FF2B5EF4-FFF2-40B4-BE49-F238E27FC236}">
                <a16:creationId xmlns:a16="http://schemas.microsoft.com/office/drawing/2014/main" xmlns="" id="{BD378024-2957-194C-8C7C-5D86C637E368}"/>
              </a:ext>
            </a:extLst>
          </p:cNvPr>
          <p:cNvSpPr>
            <a:spLocks noGrp="1"/>
          </p:cNvSpPr>
          <p:nvPr>
            <p:ph sz="half" idx="2"/>
          </p:nvPr>
        </p:nvSpPr>
        <p:spPr>
          <a:xfrm>
            <a:off x="0" y="990600"/>
            <a:ext cx="4497388" cy="5867400"/>
          </a:xfrm>
        </p:spPr>
        <p:txBody>
          <a:bodyPr/>
          <a:lstStyle/>
          <a:p>
            <a:pPr>
              <a:defRPr/>
            </a:pPr>
            <a:r>
              <a:rPr lang="en-US" sz="1200" dirty="0">
                <a:effectLst/>
              </a:rPr>
              <a:t>We the People of the United States, in Order to form a more perfect Union, establish Justice, insure domestic Tranquility, provide for the common </a:t>
            </a:r>
            <a:r>
              <a:rPr lang="en-US" sz="1200" dirty="0" err="1">
                <a:effectLst/>
              </a:rPr>
              <a:t>defence</a:t>
            </a:r>
            <a:r>
              <a:rPr lang="en-US" sz="1200" dirty="0">
                <a:effectLst/>
              </a:rPr>
              <a:t>, promote the general Welfare, and secure the Blessings of Liberty to ourselves and our Posterity, do ordain and establish this Constitution for the United States of America.</a:t>
            </a:r>
          </a:p>
          <a:p>
            <a:pPr>
              <a:defRPr/>
            </a:pPr>
            <a:r>
              <a:rPr lang="en-US" sz="1200" dirty="0">
                <a:effectLst/>
              </a:rPr>
              <a:t>Allows states to determine who can vote in elections.</a:t>
            </a:r>
          </a:p>
          <a:p>
            <a:pPr>
              <a:defRPr/>
            </a:pPr>
            <a:r>
              <a:rPr lang="en-US" sz="1200" dirty="0">
                <a:effectLst/>
              </a:rPr>
              <a:t>Presidential veto power</a:t>
            </a:r>
          </a:p>
          <a:p>
            <a:pPr>
              <a:defRPr/>
            </a:pPr>
            <a:r>
              <a:rPr lang="en-US" sz="1200" dirty="0">
                <a:effectLst/>
              </a:rPr>
              <a:t>Congress power to tax</a:t>
            </a:r>
          </a:p>
          <a:p>
            <a:pPr>
              <a:defRPr/>
            </a:pPr>
            <a:r>
              <a:rPr lang="en-US" sz="1200" dirty="0">
                <a:effectLst/>
              </a:rPr>
              <a:t>Congress power to regulate interstate commerce</a:t>
            </a:r>
          </a:p>
          <a:p>
            <a:pPr>
              <a:defRPr/>
            </a:pPr>
            <a:r>
              <a:rPr lang="en-US" sz="1200" dirty="0">
                <a:effectLst/>
              </a:rPr>
              <a:t>Necessary and Proper Clause</a:t>
            </a:r>
          </a:p>
          <a:p>
            <a:pPr>
              <a:defRPr/>
            </a:pPr>
            <a:r>
              <a:rPr lang="en-US" sz="1200" dirty="0">
                <a:effectLst/>
              </a:rPr>
              <a:t>Prohibition of importation of slaves</a:t>
            </a:r>
          </a:p>
          <a:p>
            <a:pPr>
              <a:defRPr/>
            </a:pPr>
            <a:r>
              <a:rPr lang="en-US" sz="1200" dirty="0">
                <a:effectLst/>
              </a:rPr>
              <a:t>No Bill of Attainder or ex post facto Law shall be passed.</a:t>
            </a:r>
          </a:p>
          <a:p>
            <a:pPr>
              <a:defRPr/>
            </a:pPr>
            <a:r>
              <a:rPr lang="en-US" sz="1200" dirty="0">
                <a:effectLst/>
              </a:rPr>
              <a:t>Bill of Rights – First Ten Amendments</a:t>
            </a:r>
          </a:p>
          <a:p>
            <a:pPr>
              <a:defRPr/>
            </a:pPr>
            <a:r>
              <a:rPr lang="en-US" sz="1200" dirty="0">
                <a:effectLst/>
              </a:rPr>
              <a:t>Presidential term of four years; unlimited</a:t>
            </a:r>
          </a:p>
          <a:p>
            <a:pPr>
              <a:defRPr/>
            </a:pPr>
            <a:r>
              <a:rPr lang="en-US" sz="1200" dirty="0">
                <a:effectLst/>
              </a:rPr>
              <a:t>Privileges and Immunities</a:t>
            </a:r>
          </a:p>
          <a:p>
            <a:pPr>
              <a:defRPr/>
            </a:pPr>
            <a:r>
              <a:rPr lang="en-US" sz="1200" dirty="0">
                <a:effectLst/>
              </a:rPr>
              <a:t>Amendment requires two thirds of both houses of Congress to propose and three-fourths of state legislatures to ratify; two-thirds of states may call a national constitutional convention</a:t>
            </a:r>
            <a:endParaRPr lang="en-US" sz="800" dirty="0"/>
          </a:p>
        </p:txBody>
      </p:sp>
      <p:sp>
        <p:nvSpPr>
          <p:cNvPr id="5" name="Text Placeholder 4">
            <a:extLst>
              <a:ext uri="{FF2B5EF4-FFF2-40B4-BE49-F238E27FC236}">
                <a16:creationId xmlns:a16="http://schemas.microsoft.com/office/drawing/2014/main" xmlns="" id="{D911DC20-4D81-594C-9E13-007B61D872A6}"/>
              </a:ext>
            </a:extLst>
          </p:cNvPr>
          <p:cNvSpPr>
            <a:spLocks noGrp="1"/>
          </p:cNvSpPr>
          <p:nvPr>
            <p:ph type="body" sz="quarter" idx="3"/>
          </p:nvPr>
        </p:nvSpPr>
        <p:spPr>
          <a:xfrm>
            <a:off x="4645025" y="609600"/>
            <a:ext cx="4498975" cy="381000"/>
          </a:xfrm>
        </p:spPr>
        <p:txBody>
          <a:bodyPr>
            <a:normAutofit fontScale="92500" lnSpcReduction="20000"/>
          </a:bodyPr>
          <a:lstStyle/>
          <a:p>
            <a:pPr>
              <a:defRPr/>
            </a:pPr>
            <a:r>
              <a:rPr lang="en-US" dirty="0"/>
              <a:t>Confederate Constitution</a:t>
            </a:r>
          </a:p>
        </p:txBody>
      </p:sp>
      <p:sp>
        <p:nvSpPr>
          <p:cNvPr id="6" name="Content Placeholder 5">
            <a:extLst>
              <a:ext uri="{FF2B5EF4-FFF2-40B4-BE49-F238E27FC236}">
                <a16:creationId xmlns:a16="http://schemas.microsoft.com/office/drawing/2014/main" xmlns="" id="{43BFE711-AE30-7642-9975-B47ECDFD2BE9}"/>
              </a:ext>
            </a:extLst>
          </p:cNvPr>
          <p:cNvSpPr>
            <a:spLocks noGrp="1"/>
          </p:cNvSpPr>
          <p:nvPr>
            <p:ph sz="quarter" idx="4"/>
          </p:nvPr>
        </p:nvSpPr>
        <p:spPr>
          <a:xfrm>
            <a:off x="4645025" y="990600"/>
            <a:ext cx="4498975" cy="5867400"/>
          </a:xfrm>
        </p:spPr>
        <p:txBody>
          <a:bodyPr>
            <a:normAutofit lnSpcReduction="10000"/>
          </a:bodyPr>
          <a:lstStyle/>
          <a:p>
            <a:pPr>
              <a:defRPr/>
            </a:pPr>
            <a:r>
              <a:rPr lang="en-US" sz="1200" dirty="0">
                <a:effectLst/>
              </a:rPr>
              <a:t>We, the people of the Confederate States, each State acting in its sovereign and independent character, in order to form a permanent federal government, establish justice, insure domestic </a:t>
            </a:r>
            <a:r>
              <a:rPr lang="en-US" sz="1200" dirty="0" err="1">
                <a:effectLst/>
              </a:rPr>
              <a:t>tranquillity</a:t>
            </a:r>
            <a:r>
              <a:rPr lang="en-US" sz="1200" dirty="0">
                <a:effectLst/>
              </a:rPr>
              <a:t>, and secure the blessings of liberty to ourselves and our posterity — invoking the favor and guidance of Almighty God — do ordain and establish this Constitution for the Confederate States of America.</a:t>
            </a:r>
          </a:p>
          <a:p>
            <a:pPr>
              <a:defRPr/>
            </a:pPr>
            <a:r>
              <a:rPr lang="en-US" sz="1200" dirty="0">
                <a:effectLst/>
              </a:rPr>
              <a:t>Specifically prohibits foreign-born and non-citizens from voting.</a:t>
            </a:r>
          </a:p>
          <a:p>
            <a:pPr>
              <a:defRPr/>
            </a:pPr>
            <a:r>
              <a:rPr lang="en-US" sz="1200" dirty="0">
                <a:effectLst/>
              </a:rPr>
              <a:t>Grants the President line-item veto</a:t>
            </a:r>
          </a:p>
          <a:p>
            <a:pPr>
              <a:defRPr/>
            </a:pPr>
            <a:r>
              <a:rPr lang="en-US" sz="1200" dirty="0">
                <a:effectLst/>
              </a:rPr>
              <a:t>Congress prohibited from levying protective tariffs</a:t>
            </a:r>
          </a:p>
          <a:p>
            <a:pPr>
              <a:defRPr/>
            </a:pPr>
            <a:r>
              <a:rPr lang="en-US" sz="1200" dirty="0">
                <a:effectLst/>
              </a:rPr>
              <a:t>Congress strictly prohibited from appropriating funds for internal improvements</a:t>
            </a:r>
          </a:p>
          <a:p>
            <a:pPr>
              <a:defRPr/>
            </a:pPr>
            <a:r>
              <a:rPr lang="en-US" sz="1200" dirty="0">
                <a:effectLst/>
              </a:rPr>
              <a:t>Necessary and Proper Clause</a:t>
            </a:r>
          </a:p>
          <a:p>
            <a:pPr>
              <a:defRPr/>
            </a:pPr>
            <a:r>
              <a:rPr lang="en-US" sz="1200" dirty="0">
                <a:effectLst/>
              </a:rPr>
              <a:t>Prohibition of importation of slaves</a:t>
            </a:r>
          </a:p>
          <a:p>
            <a:pPr>
              <a:defRPr/>
            </a:pPr>
            <a:r>
              <a:rPr lang="en-US" sz="1200" dirty="0">
                <a:effectLst/>
              </a:rPr>
              <a:t>No bill of attainder, ex post facto law, or law denying or impairing the right of property in negro slaves shall be passed.</a:t>
            </a:r>
          </a:p>
          <a:p>
            <a:pPr>
              <a:defRPr/>
            </a:pPr>
            <a:r>
              <a:rPr lang="en-US" sz="1200" b="1" dirty="0">
                <a:effectLst/>
              </a:rPr>
              <a:t>NEW</a:t>
            </a:r>
            <a:r>
              <a:rPr lang="en-US" sz="1200" dirty="0">
                <a:effectLst/>
              </a:rPr>
              <a:t> limits to impose fiscal responsibility and limit federal spending</a:t>
            </a:r>
          </a:p>
          <a:p>
            <a:pPr>
              <a:defRPr/>
            </a:pPr>
            <a:r>
              <a:rPr lang="en-US" sz="1200" dirty="0">
                <a:effectLst/>
              </a:rPr>
              <a:t>Bill of Rights guarantees incorporated into Constitution</a:t>
            </a:r>
          </a:p>
          <a:p>
            <a:pPr>
              <a:defRPr/>
            </a:pPr>
            <a:r>
              <a:rPr lang="en-US" sz="1200" dirty="0">
                <a:effectLst/>
              </a:rPr>
              <a:t>Single term of six years for President</a:t>
            </a:r>
          </a:p>
          <a:p>
            <a:pPr>
              <a:defRPr/>
            </a:pPr>
            <a:r>
              <a:rPr lang="en-US" sz="1200" dirty="0">
                <a:effectLst/>
              </a:rPr>
              <a:t>Privileges and Immunities additionally includes right to transit slaves state to state</a:t>
            </a:r>
          </a:p>
          <a:p>
            <a:pPr>
              <a:defRPr/>
            </a:pPr>
            <a:r>
              <a:rPr lang="en-US" sz="1200" b="1" dirty="0">
                <a:effectLst/>
              </a:rPr>
              <a:t>NEW</a:t>
            </a:r>
            <a:r>
              <a:rPr lang="en-US" sz="1200" dirty="0">
                <a:effectLst/>
              </a:rPr>
              <a:t> Recognizes legality of slavery in territories and new states</a:t>
            </a:r>
          </a:p>
          <a:p>
            <a:pPr>
              <a:defRPr/>
            </a:pPr>
            <a:r>
              <a:rPr lang="en-US" sz="1200" dirty="0">
                <a:effectLst/>
              </a:rPr>
              <a:t>Two-thirds of states to ratify an amendment; three states can call a national constitutional convention</a:t>
            </a:r>
            <a:endParaRPr lang="en-US" sz="800" dirty="0"/>
          </a:p>
        </p:txBody>
      </p:sp>
    </p:spTree>
    <p:extLst>
      <p:ext uri="{BB962C8B-B14F-4D97-AF65-F5344CB8AC3E}">
        <p14:creationId xmlns:p14="http://schemas.microsoft.com/office/powerpoint/2010/main" val="24140272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3144"/>
            <a:ext cx="7772400" cy="2322286"/>
          </a:xfrm>
        </p:spPr>
        <p:txBody>
          <a:bodyPr>
            <a:normAutofit/>
          </a:bodyPr>
          <a:lstStyle/>
          <a:p>
            <a:r>
              <a:rPr lang="en-US" dirty="0" smtClean="0"/>
              <a:t>6. The Election of 1860 and Secession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20467821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384"/>
            <a:ext cx="9144000" cy="1938992"/>
          </a:xfrm>
          <a:prstGeom prst="rect">
            <a:avLst/>
          </a:prstGeom>
          <a:noFill/>
        </p:spPr>
        <p:txBody>
          <a:bodyPr wrap="square" rtlCol="0">
            <a:spAutoFit/>
          </a:bodyPr>
          <a:lstStyle/>
          <a:p>
            <a:r>
              <a:rPr lang="en-US" sz="2400" dirty="0" smtClean="0"/>
              <a:t>Available Electoral College Votes:</a:t>
            </a:r>
          </a:p>
          <a:p>
            <a:r>
              <a:rPr lang="en-US" sz="2400" dirty="0" smtClean="0"/>
              <a:t>Non-slaveholding North (Including CA): 183</a:t>
            </a:r>
          </a:p>
          <a:p>
            <a:r>
              <a:rPr lang="en-US" sz="2400" dirty="0" smtClean="0"/>
              <a:t>Border South: 32</a:t>
            </a:r>
          </a:p>
          <a:p>
            <a:r>
              <a:rPr lang="en-US" sz="2400" dirty="0" smtClean="0"/>
              <a:t>Middle South: 41			Total Slaveholding South: 120</a:t>
            </a:r>
          </a:p>
          <a:p>
            <a:r>
              <a:rPr lang="en-US" sz="2400" dirty="0" smtClean="0"/>
              <a:t>Deep South: 47</a:t>
            </a:r>
            <a:endParaRPr lang="en-US" sz="2400" dirty="0"/>
          </a:p>
        </p:txBody>
      </p:sp>
      <p:pic>
        <p:nvPicPr>
          <p:cNvPr id="3" name="Picture 2" descr="1860_Electoral_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5518"/>
            <a:ext cx="9144000" cy="5687444"/>
          </a:xfrm>
          <a:prstGeom prst="rect">
            <a:avLst/>
          </a:prstGeom>
        </p:spPr>
      </p:pic>
    </p:spTree>
    <p:extLst>
      <p:ext uri="{BB962C8B-B14F-4D97-AF65-F5344CB8AC3E}">
        <p14:creationId xmlns:p14="http://schemas.microsoft.com/office/powerpoint/2010/main" val="424739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p:nvPr>
        </p:nvSpPr>
        <p:spPr>
          <a:xfrm>
            <a:off x="0" y="0"/>
            <a:ext cx="914400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dirty="0">
                <a:effectLst/>
                <a:latin typeface="Rockwell"/>
                <a:cs typeface="Rockwell"/>
              </a:rPr>
              <a:t>Election of 1860</a:t>
            </a:r>
          </a:p>
        </p:txBody>
      </p:sp>
      <p:sp>
        <p:nvSpPr>
          <p:cNvPr id="58370" name="Rectangle 6"/>
          <p:cNvSpPr>
            <a:spLocks noGrp="1" noRot="1" noChangeArrowheads="1"/>
          </p:cNvSpPr>
          <p:nvPr>
            <p:ph type="body" sz="half" idx="2"/>
          </p:nvPr>
        </p:nvSpPr>
        <p:spPr>
          <a:xfrm>
            <a:off x="6172200" y="685800"/>
            <a:ext cx="2971800" cy="1981200"/>
          </a:xfrm>
          <a:noFill/>
          <a:extLst>
            <a:ext uri="{909E8E84-426E-40dd-AFC4-6F175D3DCCD1}">
              <a14:hiddenFill xmlns:a14="http://schemas.microsoft.com/office/drawing/2010/main">
                <a:solidFill>
                  <a:srgbClr val="FFFFFF"/>
                </a:solidFill>
              </a14:hiddenFill>
            </a:ext>
          </a:extLst>
        </p:spPr>
        <p:txBody>
          <a:bodyPr>
            <a:normAutofit fontScale="92500" lnSpcReduction="10000"/>
          </a:bodyPr>
          <a:lstStyle/>
          <a:p>
            <a:pPr>
              <a:lnSpc>
                <a:spcPct val="80000"/>
              </a:lnSpc>
            </a:pPr>
            <a:r>
              <a:rPr lang="en-US" sz="1800">
                <a:effectLst/>
                <a:latin typeface="Rockwell"/>
                <a:cs typeface="Rockwell"/>
              </a:rPr>
              <a:t>Abraham Lincoln (R)</a:t>
            </a:r>
          </a:p>
          <a:p>
            <a:pPr>
              <a:lnSpc>
                <a:spcPct val="80000"/>
              </a:lnSpc>
            </a:pPr>
            <a:r>
              <a:rPr lang="en-US" sz="1800">
                <a:effectLst/>
                <a:latin typeface="Rockwell"/>
                <a:cs typeface="Rockwell"/>
              </a:rPr>
              <a:t>Stephen Douglas (D)</a:t>
            </a:r>
          </a:p>
          <a:p>
            <a:pPr lvl="1">
              <a:lnSpc>
                <a:spcPct val="80000"/>
              </a:lnSpc>
            </a:pPr>
            <a:r>
              <a:rPr lang="en-US" sz="1400">
                <a:effectLst/>
                <a:latin typeface="Rockwell"/>
                <a:cs typeface="Rockwell"/>
              </a:rPr>
              <a:t>Northern Democrats</a:t>
            </a:r>
          </a:p>
          <a:p>
            <a:pPr>
              <a:lnSpc>
                <a:spcPct val="80000"/>
              </a:lnSpc>
            </a:pPr>
            <a:r>
              <a:rPr lang="en-US" sz="1800">
                <a:effectLst/>
                <a:latin typeface="Rockwell"/>
                <a:cs typeface="Rockwell"/>
              </a:rPr>
              <a:t>John Breckinridge (D)</a:t>
            </a:r>
          </a:p>
          <a:p>
            <a:pPr lvl="1">
              <a:lnSpc>
                <a:spcPct val="80000"/>
              </a:lnSpc>
            </a:pPr>
            <a:r>
              <a:rPr lang="en-US" sz="1400">
                <a:effectLst/>
                <a:latin typeface="Rockwell"/>
                <a:cs typeface="Rockwell"/>
              </a:rPr>
              <a:t>Southern Democrats</a:t>
            </a:r>
            <a:endParaRPr lang="en-US" sz="1200">
              <a:effectLst/>
              <a:latin typeface="Rockwell"/>
              <a:cs typeface="Rockwell"/>
            </a:endParaRPr>
          </a:p>
          <a:p>
            <a:pPr>
              <a:lnSpc>
                <a:spcPct val="80000"/>
              </a:lnSpc>
            </a:pPr>
            <a:r>
              <a:rPr lang="en-US" sz="1800">
                <a:effectLst/>
                <a:latin typeface="Rockwell"/>
                <a:cs typeface="Rockwell"/>
              </a:rPr>
              <a:t>John Bell (CU)</a:t>
            </a:r>
          </a:p>
          <a:p>
            <a:pPr lvl="1">
              <a:lnSpc>
                <a:spcPct val="80000"/>
              </a:lnSpc>
            </a:pPr>
            <a:r>
              <a:rPr lang="en-US" sz="1400">
                <a:effectLst/>
                <a:latin typeface="Rockwell"/>
                <a:cs typeface="Rockwell"/>
              </a:rPr>
              <a:t>Coalition of Cotton Whigs and Know-Nothing</a:t>
            </a:r>
          </a:p>
        </p:txBody>
      </p:sp>
      <p:pic>
        <p:nvPicPr>
          <p:cNvPr id="58371" name="Picture 8" descr="&#10;USAH035-H.gif                                                  000A84C2Macintosh HD                   C5A9507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685800"/>
            <a:ext cx="6172200" cy="6172200"/>
          </a:xfrm>
        </p:spPr>
      </p:pic>
    </p:spTree>
    <p:extLst>
      <p:ext uri="{BB962C8B-B14F-4D97-AF65-F5344CB8AC3E}">
        <p14:creationId xmlns:p14="http://schemas.microsoft.com/office/powerpoint/2010/main" val="16142321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ectionof1860.jp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p:spPr>
      </p:pic>
    </p:spTree>
    <p:extLst>
      <p:ext uri="{BB962C8B-B14F-4D97-AF65-F5344CB8AC3E}">
        <p14:creationId xmlns:p14="http://schemas.microsoft.com/office/powerpoint/2010/main" val="37455249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Secession</a:t>
            </a:r>
            <a:endParaRPr lang="en-US" dirty="0"/>
          </a:p>
        </p:txBody>
      </p:sp>
      <p:sp>
        <p:nvSpPr>
          <p:cNvPr id="4" name="Content Placeholder 2"/>
          <p:cNvSpPr txBox="1">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altLang="en-US" sz="2400" dirty="0">
                <a:solidFill>
                  <a:srgbClr val="FFFFFF"/>
                </a:solidFill>
              </a:rPr>
              <a:t>Secession </a:t>
            </a:r>
            <a:r>
              <a:rPr lang="en-US" altLang="en-US" sz="2400" dirty="0" smtClean="0">
                <a:solidFill>
                  <a:srgbClr val="FFFFFF"/>
                </a:solidFill>
              </a:rPr>
              <a:t>Convention held - “</a:t>
            </a:r>
            <a:r>
              <a:rPr lang="en-US" altLang="en-US" sz="2400" b="1" dirty="0" smtClean="0">
                <a:solidFill>
                  <a:srgbClr val="FFFFFF"/>
                </a:solidFill>
              </a:rPr>
              <a:t>Republic </a:t>
            </a:r>
            <a:r>
              <a:rPr lang="en-US" altLang="en-US" sz="2400" b="1" dirty="0">
                <a:solidFill>
                  <a:srgbClr val="FFFFFF"/>
                </a:solidFill>
              </a:rPr>
              <a:t>of South Carolina</a:t>
            </a:r>
            <a:r>
              <a:rPr lang="en-US" altLang="en-US" sz="2400" dirty="0" smtClean="0">
                <a:solidFill>
                  <a:srgbClr val="FFFFFF"/>
                </a:solidFill>
              </a:rPr>
              <a:t>” is declared on Dec 20</a:t>
            </a:r>
            <a:r>
              <a:rPr lang="en-US" altLang="en-US" sz="2400" baseline="30000" dirty="0" smtClean="0">
                <a:solidFill>
                  <a:srgbClr val="FFFFFF"/>
                </a:solidFill>
              </a:rPr>
              <a:t>th</a:t>
            </a:r>
            <a:r>
              <a:rPr lang="en-US" altLang="en-US" sz="2400" dirty="0" smtClean="0">
                <a:solidFill>
                  <a:srgbClr val="FFFFFF"/>
                </a:solidFill>
              </a:rPr>
              <a:t>, 1860.</a:t>
            </a:r>
            <a:endParaRPr lang="en-US" sz="2400" dirty="0" smtClean="0">
              <a:solidFill>
                <a:srgbClr val="FFFFFF"/>
              </a:solidFill>
            </a:endParaRPr>
          </a:p>
          <a:p>
            <a:pPr>
              <a:lnSpc>
                <a:spcPct val="80000"/>
              </a:lnSpc>
              <a:defRPr/>
            </a:pPr>
            <a:r>
              <a:rPr lang="en-US" altLang="en-US" sz="2400" dirty="0">
                <a:solidFill>
                  <a:srgbClr val="FFFFFF"/>
                </a:solidFill>
              </a:rPr>
              <a:t>Question: Can a state </a:t>
            </a:r>
            <a:r>
              <a:rPr lang="en-US" altLang="en-US" sz="2400" dirty="0" smtClean="0">
                <a:solidFill>
                  <a:srgbClr val="FFFFFF"/>
                </a:solidFill>
              </a:rPr>
              <a:t>legally secede</a:t>
            </a:r>
            <a:r>
              <a:rPr lang="en-US" altLang="en-US" sz="2400" dirty="0">
                <a:solidFill>
                  <a:srgbClr val="FFFFFF"/>
                </a:solidFill>
              </a:rPr>
              <a:t>?</a:t>
            </a:r>
          </a:p>
          <a:p>
            <a:pPr>
              <a:lnSpc>
                <a:spcPct val="80000"/>
              </a:lnSpc>
              <a:defRPr/>
            </a:pPr>
            <a:r>
              <a:rPr lang="en-US" altLang="en-US" sz="2400" dirty="0">
                <a:solidFill>
                  <a:srgbClr val="FFFFFF"/>
                </a:solidFill>
              </a:rPr>
              <a:t>Response: </a:t>
            </a:r>
          </a:p>
          <a:p>
            <a:pPr lvl="1">
              <a:lnSpc>
                <a:spcPct val="80000"/>
              </a:lnSpc>
              <a:defRPr/>
            </a:pPr>
            <a:r>
              <a:rPr lang="en-US" altLang="en-US" b="1" dirty="0">
                <a:solidFill>
                  <a:srgbClr val="FFFFFF"/>
                </a:solidFill>
              </a:rPr>
              <a:t>Buchanan’s response </a:t>
            </a:r>
            <a:r>
              <a:rPr lang="en-US" altLang="en-US" b="1" dirty="0" smtClean="0">
                <a:solidFill>
                  <a:srgbClr val="FFFFFF"/>
                </a:solidFill>
              </a:rPr>
              <a:t>- </a:t>
            </a:r>
            <a:r>
              <a:rPr lang="en-US" altLang="en-US" sz="2400" dirty="0" smtClean="0">
                <a:solidFill>
                  <a:srgbClr val="FFFFFF"/>
                </a:solidFill>
              </a:rPr>
              <a:t>Believed the south couldn’t constitutionally succeed, but…</a:t>
            </a:r>
          </a:p>
          <a:p>
            <a:pPr lvl="2">
              <a:lnSpc>
                <a:spcPct val="80000"/>
              </a:lnSpc>
              <a:defRPr/>
            </a:pPr>
            <a:r>
              <a:rPr lang="en-US" altLang="en-US" sz="2400" dirty="0" smtClean="0">
                <a:solidFill>
                  <a:srgbClr val="FFFFFF"/>
                </a:solidFill>
              </a:rPr>
              <a:t>Lame Duck president and surrounded by pro-slavery advisors – therefore ineffectual.</a:t>
            </a:r>
            <a:endParaRPr lang="en-US" altLang="en-US" sz="2400" dirty="0">
              <a:solidFill>
                <a:srgbClr val="FFFFFF"/>
              </a:solidFill>
            </a:endParaRPr>
          </a:p>
          <a:p>
            <a:pPr lvl="1">
              <a:lnSpc>
                <a:spcPct val="80000"/>
              </a:lnSpc>
              <a:defRPr/>
            </a:pPr>
            <a:r>
              <a:rPr lang="en-US" altLang="en-US" dirty="0" smtClean="0">
                <a:solidFill>
                  <a:srgbClr val="FFFFFF"/>
                </a:solidFill>
              </a:rPr>
              <a:t>Last attempt at compromise</a:t>
            </a:r>
            <a:r>
              <a:rPr lang="en-US" altLang="en-US" b="1" dirty="0" smtClean="0">
                <a:solidFill>
                  <a:srgbClr val="FFFFFF"/>
                </a:solidFill>
              </a:rPr>
              <a:t>…Crittenden Compromise- </a:t>
            </a:r>
            <a:r>
              <a:rPr lang="en-US" altLang="en-US" dirty="0" smtClean="0">
                <a:solidFill>
                  <a:srgbClr val="FFFFFF"/>
                </a:solidFill>
              </a:rPr>
              <a:t>Guaranteed protection south below 36-30 and allow expansion above the line (by popular sovereignty).</a:t>
            </a:r>
          </a:p>
          <a:p>
            <a:pPr lvl="2">
              <a:lnSpc>
                <a:spcPct val="80000"/>
              </a:lnSpc>
              <a:defRPr/>
            </a:pPr>
            <a:r>
              <a:rPr lang="en-US" sz="2400" dirty="0" smtClean="0">
                <a:solidFill>
                  <a:srgbClr val="FFFFFF"/>
                </a:solidFill>
              </a:rPr>
              <a:t>Lincoln rejects it!</a:t>
            </a:r>
          </a:p>
        </p:txBody>
      </p:sp>
    </p:spTree>
    <p:extLst>
      <p:ext uri="{BB962C8B-B14F-4D97-AF65-F5344CB8AC3E}">
        <p14:creationId xmlns:p14="http://schemas.microsoft.com/office/powerpoint/2010/main" val="3222105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Carolina Order of Secession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For twenty-five years this agitation has been steadily increasing, until it has now secured to its aid the power of the common Government. Observing the forms of the Constitution, a sectional party has found within that Article establishing the Executive Department, the means of subverting the Constitution itself. A geographical line has been drawn across the Union, and all the States north of that line have united in the election of a man to the high office of President of the United States, whose opinions and purposes are hostile to slavery. He is to be entrusted with the administration of the common Government, because he has declared that that "Government cannot endure permanently half slave, half free," and that the public mind must rest in the belief that slavery is in the course of ultimate extinction. </a:t>
            </a:r>
          </a:p>
          <a:p>
            <a:pPr marL="0" indent="0">
              <a:buNone/>
            </a:pPr>
            <a:endParaRPr lang="en-US" dirty="0"/>
          </a:p>
        </p:txBody>
      </p:sp>
    </p:spTree>
    <p:extLst>
      <p:ext uri="{BB962C8B-B14F-4D97-AF65-F5344CB8AC3E}">
        <p14:creationId xmlns:p14="http://schemas.microsoft.com/office/powerpoint/2010/main" val="7803134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 Continued</a:t>
            </a:r>
            <a:endParaRPr lang="en-US" dirty="0"/>
          </a:p>
        </p:txBody>
      </p:sp>
      <p:sp>
        <p:nvSpPr>
          <p:cNvPr id="4" name="Content Placeholder 2"/>
          <p:cNvSpPr txBox="1">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rgbClr val="FFFFFF"/>
                </a:solidFill>
              </a:rPr>
              <a:t>By Feb 1861 - 6 other states had seceded (</a:t>
            </a:r>
            <a:r>
              <a:rPr lang="en-US" sz="2400" dirty="0" err="1" smtClean="0">
                <a:solidFill>
                  <a:srgbClr val="FFFFFF"/>
                </a:solidFill>
              </a:rPr>
              <a:t>Fl</a:t>
            </a:r>
            <a:r>
              <a:rPr lang="en-US" sz="2400" dirty="0" smtClean="0">
                <a:solidFill>
                  <a:srgbClr val="FFFFFF"/>
                </a:solidFill>
              </a:rPr>
              <a:t>, Ga, </a:t>
            </a:r>
            <a:r>
              <a:rPr lang="en-US" sz="2400" dirty="0" err="1" smtClean="0">
                <a:solidFill>
                  <a:srgbClr val="FFFFFF"/>
                </a:solidFill>
              </a:rPr>
              <a:t>Ms</a:t>
            </a:r>
            <a:r>
              <a:rPr lang="en-US" sz="2400" dirty="0" smtClean="0">
                <a:solidFill>
                  <a:srgbClr val="FFFFFF"/>
                </a:solidFill>
              </a:rPr>
              <a:t>, Al, La, </a:t>
            </a:r>
            <a:r>
              <a:rPr lang="en-US" sz="2400" dirty="0" err="1" smtClean="0">
                <a:solidFill>
                  <a:srgbClr val="FFFFFF"/>
                </a:solidFill>
              </a:rPr>
              <a:t>Tx</a:t>
            </a:r>
            <a:r>
              <a:rPr lang="en-US" sz="2400" dirty="0" smtClean="0">
                <a:solidFill>
                  <a:srgbClr val="FFFFFF"/>
                </a:solidFill>
              </a:rPr>
              <a:t>).  </a:t>
            </a:r>
          </a:p>
          <a:p>
            <a:pPr lvl="1"/>
            <a:r>
              <a:rPr lang="en-US" dirty="0" smtClean="0">
                <a:solidFill>
                  <a:srgbClr val="FFFFFF"/>
                </a:solidFill>
              </a:rPr>
              <a:t>Seized all federal property within their boundaries - Forts, arsenals, govt. offices, etc.</a:t>
            </a:r>
          </a:p>
          <a:p>
            <a:r>
              <a:rPr lang="en-US" sz="2400" dirty="0" smtClean="0">
                <a:solidFill>
                  <a:srgbClr val="FFFFFF"/>
                </a:solidFill>
              </a:rPr>
              <a:t>Formed </a:t>
            </a:r>
            <a:r>
              <a:rPr lang="en-US" sz="2400" b="1" dirty="0" smtClean="0">
                <a:solidFill>
                  <a:srgbClr val="FFFFFF"/>
                </a:solidFill>
              </a:rPr>
              <a:t>Confederate States of America </a:t>
            </a:r>
            <a:r>
              <a:rPr lang="en-US" sz="2400" dirty="0" smtClean="0">
                <a:solidFill>
                  <a:srgbClr val="FFFFFF"/>
                </a:solidFill>
              </a:rPr>
              <a:t>( </a:t>
            </a:r>
            <a:r>
              <a:rPr lang="en-US" sz="2400" b="1" dirty="0" smtClean="0">
                <a:solidFill>
                  <a:srgbClr val="FFFFFF"/>
                </a:solidFill>
              </a:rPr>
              <a:t>Jefferson Davis </a:t>
            </a:r>
            <a:r>
              <a:rPr lang="en-US" sz="2400" dirty="0" smtClean="0">
                <a:solidFill>
                  <a:srgbClr val="FFFFFF"/>
                </a:solidFill>
              </a:rPr>
              <a:t>elected as President).  </a:t>
            </a:r>
          </a:p>
          <a:p>
            <a:pPr lvl="1"/>
            <a:r>
              <a:rPr lang="en-US" dirty="0" smtClean="0">
                <a:solidFill>
                  <a:srgbClr val="FFFFFF"/>
                </a:solidFill>
              </a:rPr>
              <a:t>Montgomery, Al - capital (later moved to Richmond, VA).</a:t>
            </a:r>
          </a:p>
          <a:p>
            <a:r>
              <a:rPr lang="en-US" sz="2400" dirty="0" smtClean="0">
                <a:solidFill>
                  <a:srgbClr val="FFFFFF"/>
                </a:solidFill>
              </a:rPr>
              <a:t>March 1861 – Lincoln enters the oval office…NOW WHAT!?</a:t>
            </a:r>
          </a:p>
          <a:p>
            <a:r>
              <a:rPr lang="en-US" sz="2400" dirty="0" smtClean="0">
                <a:solidFill>
                  <a:srgbClr val="FFFFFF"/>
                </a:solidFill>
              </a:rPr>
              <a:t>Stay Tuned!</a:t>
            </a:r>
          </a:p>
          <a:p>
            <a:endParaRPr lang="en-US" sz="2000" dirty="0">
              <a:solidFill>
                <a:srgbClr val="FFFFFF"/>
              </a:solidFill>
            </a:endParaRPr>
          </a:p>
          <a:p>
            <a:endParaRPr lang="en-US" sz="2500" dirty="0">
              <a:solidFill>
                <a:srgbClr val="FFFFFF"/>
              </a:solidFill>
            </a:endParaRPr>
          </a:p>
        </p:txBody>
      </p:sp>
    </p:spTree>
    <p:extLst>
      <p:ext uri="{BB962C8B-B14F-4D97-AF65-F5344CB8AC3E}">
        <p14:creationId xmlns:p14="http://schemas.microsoft.com/office/powerpoint/2010/main" val="14098703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CAA618A-365B-4645-B24D-920AEDD117D0}"/>
              </a:ext>
            </a:extLst>
          </p:cNvPr>
          <p:cNvSpPr>
            <a:spLocks noGrp="1"/>
          </p:cNvSpPr>
          <p:nvPr>
            <p:ph type="title"/>
          </p:nvPr>
        </p:nvSpPr>
        <p:spPr>
          <a:xfrm>
            <a:off x="0" y="0"/>
            <a:ext cx="9144000" cy="1219200"/>
          </a:xfrm>
        </p:spPr>
        <p:txBody>
          <a:bodyPr>
            <a:normAutofit fontScale="90000"/>
          </a:bodyPr>
          <a:lstStyle/>
          <a:p>
            <a:pPr>
              <a:defRPr/>
            </a:pPr>
            <a:r>
              <a:rPr lang="en-US" dirty="0">
                <a:hlinkClick r:id="rId2"/>
              </a:rPr>
              <a:t>Cornerstone Speech</a:t>
            </a:r>
            <a:r>
              <a:rPr lang="en-US" dirty="0">
                <a:hlinkClick r:id="rId2"/>
              </a:rPr>
              <a:t/>
            </a:r>
            <a:br>
              <a:rPr lang="en-US" dirty="0">
                <a:hlinkClick r:id="rId2"/>
              </a:rPr>
            </a:br>
            <a:r>
              <a:rPr lang="en-US" dirty="0"/>
              <a:t>Alexander Stephens (GA)</a:t>
            </a:r>
          </a:p>
        </p:txBody>
      </p:sp>
      <p:sp>
        <p:nvSpPr>
          <p:cNvPr id="9" name="Content Placeholder 8">
            <a:extLst>
              <a:ext uri="{FF2B5EF4-FFF2-40B4-BE49-F238E27FC236}">
                <a16:creationId xmlns:a16="http://schemas.microsoft.com/office/drawing/2014/main" xmlns="" id="{8200121F-0307-454C-914E-A9CD2E877582}"/>
              </a:ext>
            </a:extLst>
          </p:cNvPr>
          <p:cNvSpPr>
            <a:spLocks noGrp="1"/>
          </p:cNvSpPr>
          <p:nvPr>
            <p:ph sz="half" idx="2"/>
          </p:nvPr>
        </p:nvSpPr>
        <p:spPr>
          <a:xfrm>
            <a:off x="0" y="1524000"/>
            <a:ext cx="5791200" cy="5334000"/>
          </a:xfrm>
        </p:spPr>
        <p:txBody>
          <a:bodyPr>
            <a:normAutofit fontScale="92500" lnSpcReduction="10000"/>
          </a:bodyPr>
          <a:lstStyle/>
          <a:p>
            <a:pPr>
              <a:defRPr/>
            </a:pPr>
            <a:r>
              <a:rPr lang="en-US" sz="1800" dirty="0">
                <a:effectLst/>
              </a:rPr>
              <a:t>Outlined causes for Secession and Confederation</a:t>
            </a:r>
          </a:p>
          <a:p>
            <a:pPr>
              <a:defRPr/>
            </a:pPr>
            <a:r>
              <a:rPr lang="en-US" sz="1800" dirty="0">
                <a:effectLst/>
              </a:rPr>
              <a:t>“The new constitution has put at rest, forever, all the agitating questions relating to our </a:t>
            </a:r>
            <a:r>
              <a:rPr lang="en-US" sz="1800" b="1" dirty="0">
                <a:effectLst/>
              </a:rPr>
              <a:t>peculiar institution African slavery</a:t>
            </a:r>
            <a:r>
              <a:rPr lang="en-US" sz="1800" dirty="0">
                <a:effectLst/>
              </a:rPr>
              <a:t> as it exists amongst us the proper status of the negro in our form of civilization. </a:t>
            </a:r>
            <a:r>
              <a:rPr lang="en-US" sz="1800" b="1" dirty="0">
                <a:effectLst/>
              </a:rPr>
              <a:t>This was the immediate cause of the late rupture and present revolution.</a:t>
            </a:r>
            <a:r>
              <a:rPr lang="en-US" sz="1800" dirty="0">
                <a:effectLst/>
              </a:rPr>
              <a:t> Jefferson in his forecast, had anticipated this, as the “rock upon which the old Union would split.” He was right. What was conjecture with him, is now a realized fact.”</a:t>
            </a:r>
          </a:p>
          <a:p>
            <a:pPr>
              <a:defRPr/>
            </a:pPr>
            <a:r>
              <a:rPr lang="en-US" sz="1800" dirty="0">
                <a:effectLst/>
              </a:rPr>
              <a:t>“Our new government is founded upon exactly the opposite idea; </a:t>
            </a:r>
            <a:r>
              <a:rPr lang="en-US" sz="1800" b="1" dirty="0">
                <a:effectLst/>
              </a:rPr>
              <a:t>its foundations are laid, its </a:t>
            </a:r>
            <a:r>
              <a:rPr lang="en-US" sz="1800" b="1" u="sng" dirty="0">
                <a:effectLst/>
              </a:rPr>
              <a:t>corner- stone</a:t>
            </a:r>
            <a:r>
              <a:rPr lang="en-US" sz="1800" b="1" dirty="0">
                <a:effectLst/>
              </a:rPr>
              <a:t> rests, upon the great truth that the negro is not equal to the white man; that slavery subordination to the superior race is his natural and normal condition</a:t>
            </a:r>
            <a:r>
              <a:rPr lang="en-US" sz="1800" dirty="0">
                <a:effectLst/>
              </a:rPr>
              <a:t>. This, our new government, is the first, in the history of the world, based upon this great physical, philosophical, and moral truth.”</a:t>
            </a:r>
            <a:endParaRPr lang="en-US" sz="800" dirty="0"/>
          </a:p>
        </p:txBody>
      </p:sp>
      <p:pic>
        <p:nvPicPr>
          <p:cNvPr id="7172" name="Picture 2" descr="Image result for cornerstone speech">
            <a:extLst>
              <a:ext uri="{FF2B5EF4-FFF2-40B4-BE49-F238E27FC236}">
                <a16:creationId xmlns:a16="http://schemas.microsoft.com/office/drawing/2014/main" xmlns="" id="{7CA4E55E-7CC8-8348-95E8-D8387FE45D6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943600" y="1524000"/>
            <a:ext cx="3057525" cy="4038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847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69</TotalTime>
  <Words>802</Words>
  <Application>Microsoft Macintosh PowerPoint</Application>
  <PresentationFormat>On-screen Show (4:3)</PresentationFormat>
  <Paragraphs>71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Do Now</vt:lpstr>
      <vt:lpstr>6. The Election of 1860 and Secession</vt:lpstr>
      <vt:lpstr>PowerPoint Presentation</vt:lpstr>
      <vt:lpstr>Election of 1860</vt:lpstr>
      <vt:lpstr>PowerPoint Presentation</vt:lpstr>
      <vt:lpstr>Southern Secession</vt:lpstr>
      <vt:lpstr>South Carolina Order of Secession</vt:lpstr>
      <vt:lpstr>Secession Continued</vt:lpstr>
      <vt:lpstr>Cornerstone Speech Alexander Stephens (GA)</vt:lpstr>
      <vt:lpstr>PowerPoint Presentation</vt:lpstr>
      <vt:lpstr>PowerPoint Presentation</vt:lpstr>
      <vt:lpstr>Constitutional Comparison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11</cp:revision>
  <dcterms:created xsi:type="dcterms:W3CDTF">2019-10-17T16:05:58Z</dcterms:created>
  <dcterms:modified xsi:type="dcterms:W3CDTF">2019-11-01T17:22:11Z</dcterms:modified>
</cp:coreProperties>
</file>