
<file path=[Content_Types].xml><?xml version="1.0" encoding="utf-8"?>
<Types xmlns="http://schemas.openxmlformats.org/package/2006/content-types">
  <Default Extension="xml" ContentType="application/xml"/>
  <Default Extension="wmf" ContentType="image/x-wmf"/>
  <Default Extension="wav" ContentType="audio/wav"/>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1"/>
  </p:notesMasterIdLst>
  <p:sldIdLst>
    <p:sldId id="257" r:id="rId2"/>
    <p:sldId id="256" r:id="rId3"/>
    <p:sldId id="258" r:id="rId4"/>
    <p:sldId id="259" r:id="rId5"/>
    <p:sldId id="260" r:id="rId6"/>
    <p:sldId id="261" r:id="rId7"/>
    <p:sldId id="266" r:id="rId8"/>
    <p:sldId id="300" r:id="rId9"/>
    <p:sldId id="301" r:id="rId10"/>
    <p:sldId id="302" r:id="rId11"/>
    <p:sldId id="267" r:id="rId12"/>
    <p:sldId id="268" r:id="rId13"/>
    <p:sldId id="265" r:id="rId14"/>
    <p:sldId id="269" r:id="rId15"/>
    <p:sldId id="272" r:id="rId16"/>
    <p:sldId id="270" r:id="rId17"/>
    <p:sldId id="271" r:id="rId18"/>
    <p:sldId id="273" r:id="rId19"/>
    <p:sldId id="274" r:id="rId20"/>
    <p:sldId id="275" r:id="rId21"/>
    <p:sldId id="276" r:id="rId22"/>
    <p:sldId id="277" r:id="rId23"/>
    <p:sldId id="278" r:id="rId24"/>
    <p:sldId id="279" r:id="rId25"/>
    <p:sldId id="280" r:id="rId26"/>
    <p:sldId id="304" r:id="rId27"/>
    <p:sldId id="307" r:id="rId28"/>
    <p:sldId id="303" r:id="rId29"/>
    <p:sldId id="295" r:id="rId30"/>
    <p:sldId id="298" r:id="rId31"/>
    <p:sldId id="306" r:id="rId32"/>
    <p:sldId id="299" r:id="rId33"/>
    <p:sldId id="291" r:id="rId34"/>
    <p:sldId id="305" r:id="rId35"/>
    <p:sldId id="292" r:id="rId36"/>
    <p:sldId id="293" r:id="rId37"/>
    <p:sldId id="289" r:id="rId38"/>
    <p:sldId id="294" r:id="rId39"/>
    <p:sldId id="297"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112" y="-3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10/3/18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246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0938" y="692150"/>
            <a:ext cx="4556125" cy="3416300"/>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rPr>
              <a:t>Daniel Webster of Massachusetts answered Hayne in one of the most famous speeches in American history. The United States, Webster proclaimed, was not simply a compact of the states. It was a creation of the people, who had invested the Constitution and the national government with ultimate sovereignty. If a state disagreed with an action of the federal government, it had a right to sue in federal court or seek to amend the Constitution, but it had no right to nullify a federal law. That would inevitably lead to anarchy and civil war. It was delusion and folly to think that Americans could have </a:t>
            </a:r>
            <a:r>
              <a:rPr lang="ja-JP" altLang="en-US" dirty="0">
                <a:latin typeface="Times New Roman" charset="0"/>
              </a:rPr>
              <a:t>“</a:t>
            </a:r>
            <a:r>
              <a:rPr lang="en-US" dirty="0">
                <a:latin typeface="Times New Roman" charset="0"/>
              </a:rPr>
              <a:t>Liberty first and Union afterwards,</a:t>
            </a:r>
            <a:r>
              <a:rPr lang="ja-JP" altLang="en-US" dirty="0">
                <a:latin typeface="Times New Roman" charset="0"/>
              </a:rPr>
              <a:t>”</a:t>
            </a:r>
            <a:r>
              <a:rPr lang="en-US" dirty="0">
                <a:latin typeface="Times New Roman" charset="0"/>
              </a:rPr>
              <a:t> Webster declared. </a:t>
            </a:r>
            <a:r>
              <a:rPr lang="ja-JP" altLang="en-US" dirty="0">
                <a:latin typeface="Times New Roman" charset="0"/>
              </a:rPr>
              <a:t>“</a:t>
            </a:r>
            <a:r>
              <a:rPr lang="en-US" dirty="0">
                <a:latin typeface="Times New Roman" charset="0"/>
              </a:rPr>
              <a:t>Liberty and Union, now and forever, one and inseparable.</a:t>
            </a:r>
            <a:r>
              <a:rPr lang="ja-JP" altLang="en-US" dirty="0">
                <a:latin typeface="Times New Roman" charset="0"/>
              </a:rPr>
              <a:t>”</a:t>
            </a:r>
            <a:endParaRPr lang="en-US" dirty="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F1B6700-A570-40A8-9EFB-70A72381836D}" type="slidenum">
              <a:rPr lang="en-US" altLang="en-US" sz="1200" smtClean="0"/>
              <a:pPr/>
              <a:t>33</a:t>
            </a:fld>
            <a:endParaRPr lang="en-US" altLang="en-US"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685800" y="4343400"/>
            <a:ext cx="5638800" cy="4114800"/>
          </a:xfrm>
          <a:noFill/>
        </p:spPr>
        <p:txBody>
          <a:bodyPr/>
          <a:lstStyle/>
          <a:p>
            <a:pPr>
              <a:buFontTx/>
              <a:buChar char="•"/>
            </a:pPr>
            <a:r>
              <a:rPr lang="en-US" altLang="en-US" smtClean="0"/>
              <a:t>There was no clear winner in the Webster-Hayne Debate but both sides thought they won</a:t>
            </a:r>
          </a:p>
          <a:p>
            <a:pPr>
              <a:buFontTx/>
              <a:buChar char="•"/>
            </a:pPr>
            <a:r>
              <a:rPr lang="en-US" altLang="en-US" smtClean="0"/>
              <a:t>Webster had the greatest impact</a:t>
            </a:r>
          </a:p>
          <a:p>
            <a:pPr>
              <a:buFontTx/>
              <a:buChar char="•"/>
            </a:pPr>
            <a:r>
              <a:rPr lang="en-US" altLang="en-US" smtClean="0"/>
              <a:t>His speech was widely reproduced, selling 40,000 copies in three months</a:t>
            </a:r>
          </a:p>
          <a:p>
            <a:pPr lvl="1">
              <a:buFontTx/>
              <a:buChar char="•"/>
            </a:pPr>
            <a:r>
              <a:rPr lang="en-US" altLang="en-US" smtClean="0"/>
              <a:t>His arguments for Union were planted in the minds of Northerners</a:t>
            </a:r>
          </a:p>
          <a:p>
            <a:pPr lvl="1">
              <a:buFontTx/>
              <a:buChar char="•"/>
            </a:pPr>
            <a:r>
              <a:rPr lang="en-US" altLang="en-US" smtClean="0"/>
              <a:t>The speech was printed in school books and was read by thousands of soon-to-be Union soldiers</a:t>
            </a:r>
          </a:p>
          <a:p>
            <a:pPr lvl="1">
              <a:buFontTx/>
              <a:buChar char="•"/>
            </a:pPr>
            <a:r>
              <a:rPr lang="en-US" altLang="en-US" smtClean="0"/>
              <a:t>He most likely did more to arouse upcoming generations of Northerners to fight for the ideal of Union</a:t>
            </a:r>
          </a:p>
          <a:p>
            <a:pPr lvl="1">
              <a:buFontTx/>
              <a:buChar char="•"/>
            </a:pPr>
            <a:r>
              <a:rPr lang="en-US" altLang="en-US" smtClean="0"/>
              <a:t>Many have said that the Union was saved by the thunder of Webster’s replies more than the thunder of Grant’s cannons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19B7507-1ECE-47FD-B506-CCF9056AB6F1}" type="slidenum">
              <a:rPr lang="en-US" altLang="en-US" sz="1200" smtClean="0"/>
              <a:pPr/>
              <a:t>34</a:t>
            </a:fld>
            <a:endParaRPr lang="en-US" alt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a:buFontTx/>
              <a:buChar char="•"/>
            </a:pPr>
            <a:r>
              <a:rPr lang="en-US" altLang="en-US" smtClean="0"/>
              <a:t>The Tariff of Abominations continued to rankle hot-blooded South Carolinians</a:t>
            </a:r>
          </a:p>
          <a:p>
            <a:pPr lvl="1">
              <a:buFontTx/>
              <a:buChar char="•"/>
            </a:pPr>
            <a:r>
              <a:rPr lang="en-US" altLang="en-US" smtClean="0"/>
              <a:t>They saw it as not only being economically damaging in the short run, but also as a possible wedge for later federal interference with slavery in the Southern states</a:t>
            </a:r>
          </a:p>
          <a:p>
            <a:pPr lvl="1">
              <a:buFontTx/>
              <a:buChar char="•"/>
            </a:pPr>
            <a:r>
              <a:rPr lang="en-US" altLang="en-US" smtClean="0"/>
              <a:t>The nullifiers -known as “nullies” - tried strenuously to muster the necessary 2/3 vote for nullification in the South Carolina legislature</a:t>
            </a:r>
          </a:p>
          <a:p>
            <a:pPr lvl="1">
              <a:buFontTx/>
              <a:buChar char="•"/>
            </a:pPr>
            <a:r>
              <a:rPr lang="en-US" altLang="en-US" smtClean="0"/>
              <a:t>The measure was blocked by a minority of Unionists who were scorned as “submission men”</a:t>
            </a:r>
          </a:p>
          <a:p>
            <a:pPr>
              <a:buFontTx/>
              <a:buChar char="•"/>
            </a:pPr>
            <a:r>
              <a:rPr lang="en-US" altLang="en-US" smtClean="0"/>
              <a:t>Congress touched off the fuse of this bomb by passing the Tariff of 1832</a:t>
            </a:r>
          </a:p>
          <a:p>
            <a:pPr lvl="1">
              <a:buFontTx/>
              <a:buChar char="•"/>
            </a:pPr>
            <a:r>
              <a:rPr lang="en-US" altLang="en-US" smtClean="0"/>
              <a:t>The measure failed to lower rates to levels demanded by the South</a:t>
            </a:r>
          </a:p>
          <a:p>
            <a:pPr lvl="1">
              <a:buFontTx/>
              <a:buChar char="•"/>
            </a:pPr>
            <a:r>
              <a:rPr lang="en-US" altLang="en-US" smtClean="0"/>
              <a:t>The measure did pare away the worst of the “abominations” of 1828, and it did lower the imports to about the level of the more moderate Tariff of 1824</a:t>
            </a:r>
          </a:p>
          <a:p>
            <a:pPr lvl="2">
              <a:buFontTx/>
              <a:buChar char="•"/>
            </a:pPr>
            <a:r>
              <a:rPr lang="en-US" altLang="en-US" smtClean="0"/>
              <a:t>A 10% reduction to roughly 35% duties</a:t>
            </a:r>
          </a:p>
          <a:p>
            <a:pPr lvl="1">
              <a:buFontTx/>
              <a:buChar char="•"/>
            </a:pPr>
            <a:r>
              <a:rPr lang="en-US" altLang="en-US" smtClean="0"/>
              <a:t>The law was still protective and to the South, it suggested a permanent condition.</a:t>
            </a:r>
          </a:p>
          <a:p>
            <a:pPr>
              <a:buFontTx/>
              <a:buChar char="•"/>
            </a:pPr>
            <a:r>
              <a:rPr lang="en-US" altLang="en-US" smtClean="0"/>
              <a:t>Nullies in SC were ready for drastic action.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602A86F-7B86-4230-AC68-87B21B2EF0E4}" type="slidenum">
              <a:rPr lang="en-US" altLang="en-US" sz="1200" smtClean="0"/>
              <a:pPr/>
              <a:t>35</a:t>
            </a:fld>
            <a:endParaRPr lang="en-US" alt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a:buFontTx/>
              <a:buChar char="•"/>
            </a:pPr>
            <a:r>
              <a:rPr lang="en-US" altLang="en-US" dirty="0" smtClean="0"/>
              <a:t>President/General Jackson reacted to the South Carolina convention in anger.</a:t>
            </a:r>
          </a:p>
          <a:p>
            <a:pPr lvl="1">
              <a:buFontTx/>
              <a:buChar char="•"/>
            </a:pPr>
            <a:r>
              <a:rPr lang="en-US" altLang="en-US" dirty="0" smtClean="0"/>
              <a:t>Hating Calhoun and pledging to uphold the Union, Jackson privately threatened to hang the nullifiers.</a:t>
            </a:r>
          </a:p>
          <a:p>
            <a:pPr lvl="1">
              <a:buFontTx/>
              <a:buChar char="•"/>
            </a:pPr>
            <a:r>
              <a:rPr lang="en-US" altLang="en-US" dirty="0" smtClean="0"/>
              <a:t>He dispatched modest naval and military reinforcements to SC and quietly put together a sizable army.</a:t>
            </a:r>
          </a:p>
          <a:p>
            <a:pPr lvl="1">
              <a:buFontTx/>
              <a:buChar char="•"/>
            </a:pPr>
            <a:r>
              <a:rPr lang="en-US" altLang="en-US" dirty="0" smtClean="0"/>
              <a:t>He issued a proclamation against nullification </a:t>
            </a:r>
          </a:p>
          <a:p>
            <a:pPr lvl="2">
              <a:spcBef>
                <a:spcPct val="0"/>
              </a:spcBef>
            </a:pPr>
            <a:r>
              <a:rPr lang="en-US" altLang="en-US" dirty="0" smtClean="0">
                <a:solidFill>
                  <a:srgbClr val="000000"/>
                </a:solidFill>
              </a:rPr>
              <a:t>I consider, then, the power to annul a law of the United States, assumed</a:t>
            </a:r>
            <a:r>
              <a:rPr lang="en-US" altLang="en-US" dirty="0" smtClean="0"/>
              <a:t> </a:t>
            </a:r>
            <a:r>
              <a:rPr lang="en-US" altLang="en-US" dirty="0" smtClean="0">
                <a:solidFill>
                  <a:srgbClr val="000000"/>
                </a:solidFill>
              </a:rPr>
              <a:t>by one State, incompatible with the existence of the Union, contradicted expressly by the letter of the Constitution, unauthorized by its spirit, inconsistent with every principle on which it was founded, and destructive of the great object to which it was formed. - Andrew Jackson</a:t>
            </a:r>
            <a:endParaRPr lang="en-US" altLang="en-US" dirty="0" smtClean="0"/>
          </a:p>
          <a:p>
            <a:pPr lvl="1">
              <a:spcBef>
                <a:spcPct val="0"/>
              </a:spcBef>
              <a:buFontTx/>
              <a:buChar char="•"/>
            </a:pPr>
            <a:r>
              <a:rPr lang="en-US" altLang="en-US" dirty="0" smtClean="0"/>
              <a:t>SC governor Robert Hayne responded with a counter-proclamation asserting South Carolina’s rights.</a:t>
            </a:r>
          </a:p>
          <a:p>
            <a:pPr>
              <a:spcBef>
                <a:spcPct val="0"/>
              </a:spcBef>
              <a:buFontTx/>
              <a:buChar char="•"/>
            </a:pPr>
            <a:r>
              <a:rPr lang="en-US" altLang="en-US" dirty="0" smtClean="0"/>
              <a:t>In order to avoid a civil war, one side would have to surrender, or both would have to compromise.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73897CD-FB16-450B-8CB5-E66EE722D74F}" type="slidenum">
              <a:rPr lang="en-US" altLang="en-US" sz="1200" smtClean="0"/>
              <a:pPr/>
              <a:t>36</a:t>
            </a:fld>
            <a:endParaRPr lang="en-US" altLang="en-US"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609600" y="4191000"/>
            <a:ext cx="5715000" cy="4419600"/>
          </a:xfrm>
          <a:noFill/>
        </p:spPr>
        <p:txBody>
          <a:bodyPr/>
          <a:lstStyle/>
          <a:p>
            <a:pPr>
              <a:spcBef>
                <a:spcPct val="0"/>
              </a:spcBef>
              <a:buFontTx/>
              <a:buChar char="•"/>
            </a:pPr>
            <a:r>
              <a:rPr kumimoji="0" lang="en-US" altLang="en-US" dirty="0" smtClean="0">
                <a:latin typeface="Times New Roman" pitchFamily="18" charset="0"/>
              </a:rPr>
              <a:t>Clay an old foe of Jackson who had no desire to see his old enemy win new support by crushing the Carolinians and getting Calhoun’s head.</a:t>
            </a:r>
          </a:p>
          <a:p>
            <a:pPr lvl="1">
              <a:spcBef>
                <a:spcPct val="0"/>
              </a:spcBef>
              <a:buFontTx/>
              <a:buChar char="•"/>
            </a:pPr>
            <a:r>
              <a:rPr kumimoji="0" lang="en-US" altLang="en-US" dirty="0" smtClean="0">
                <a:latin typeface="Times New Roman" pitchFamily="18" charset="0"/>
              </a:rPr>
              <a:t>Clay used his influence to broker a compromise bill that would gradually reduce the Tariff of 1832 by about 10% over a period of 8 years.</a:t>
            </a:r>
          </a:p>
          <a:p>
            <a:pPr lvl="1">
              <a:spcBef>
                <a:spcPct val="0"/>
              </a:spcBef>
              <a:buFontTx/>
              <a:buChar char="•"/>
            </a:pPr>
            <a:r>
              <a:rPr kumimoji="0" lang="en-US" altLang="en-US" dirty="0" smtClean="0">
                <a:latin typeface="Times New Roman" pitchFamily="18" charset="0"/>
              </a:rPr>
              <a:t>That would lower the rate to the mildly protective level of the 1816 tariff - about 20% to 25% on the value of dutiable goods.</a:t>
            </a:r>
          </a:p>
          <a:p>
            <a:pPr>
              <a:spcBef>
                <a:spcPct val="0"/>
              </a:spcBef>
              <a:buFontTx/>
              <a:buChar char="•"/>
            </a:pPr>
            <a:r>
              <a:rPr kumimoji="0" lang="en-US" altLang="en-US" dirty="0" smtClean="0">
                <a:latin typeface="Times New Roman" pitchFamily="18" charset="0"/>
              </a:rPr>
              <a:t>The measure squeezed through Congress after bitter debate.</a:t>
            </a:r>
          </a:p>
          <a:p>
            <a:pPr lvl="1">
              <a:spcBef>
                <a:spcPct val="0"/>
              </a:spcBef>
              <a:buFontTx/>
              <a:buChar char="•"/>
            </a:pPr>
            <a:r>
              <a:rPr kumimoji="0" lang="en-US" altLang="en-US" dirty="0" smtClean="0">
                <a:latin typeface="Times New Roman" pitchFamily="18" charset="0"/>
              </a:rPr>
              <a:t>Strongest opposition came from New England</a:t>
            </a:r>
          </a:p>
          <a:p>
            <a:pPr lvl="1">
              <a:spcBef>
                <a:spcPct val="0"/>
              </a:spcBef>
              <a:buFontTx/>
              <a:buChar char="•"/>
            </a:pPr>
            <a:r>
              <a:rPr kumimoji="0" lang="en-US" altLang="en-US" dirty="0" smtClean="0">
                <a:latin typeface="Times New Roman" pitchFamily="18" charset="0"/>
              </a:rPr>
              <a:t>Calhoun and the Southern states favored the compromise so Jackson would not have to use guns and ropes in SC</a:t>
            </a:r>
          </a:p>
          <a:p>
            <a:pPr>
              <a:spcBef>
                <a:spcPct val="0"/>
              </a:spcBef>
              <a:buFontTx/>
              <a:buChar char="•"/>
            </a:pPr>
            <a:r>
              <a:rPr kumimoji="0" lang="en-US" altLang="en-US" dirty="0" smtClean="0">
                <a:latin typeface="Times New Roman" pitchFamily="18" charset="0"/>
              </a:rPr>
              <a:t>In a face-saving move, Congress passed the Force Bill (AKA in the South as the Bloody Bill), authorizing the President to use the army and navy, if necessary, to collect federal tariff duties </a:t>
            </a:r>
          </a:p>
          <a:p>
            <a:pPr>
              <a:spcBef>
                <a:spcPct val="0"/>
              </a:spcBef>
              <a:buFontTx/>
              <a:buChar char="•"/>
            </a:pPr>
            <a:r>
              <a:rPr kumimoji="0" lang="en-US" altLang="en-US" dirty="0" smtClean="0">
                <a:latin typeface="Times New Roman" pitchFamily="18" charset="0"/>
              </a:rPr>
              <a:t>Militant South Carolinians welcomed the opportunity to get out trouble without losing face</a:t>
            </a:r>
          </a:p>
          <a:p>
            <a:pPr lvl="1">
              <a:spcBef>
                <a:spcPct val="0"/>
              </a:spcBef>
              <a:buFontTx/>
              <a:buChar char="•"/>
            </a:pPr>
            <a:r>
              <a:rPr kumimoji="0" lang="en-US" altLang="en-US" dirty="0" smtClean="0">
                <a:latin typeface="Times New Roman" pitchFamily="18" charset="0"/>
              </a:rPr>
              <a:t>No other Southern state had come to their defense, though VA &amp; GA thought about it</a:t>
            </a:r>
          </a:p>
          <a:p>
            <a:pPr lvl="1">
              <a:spcBef>
                <a:spcPct val="0"/>
              </a:spcBef>
              <a:buFontTx/>
              <a:buChar char="•"/>
            </a:pPr>
            <a:r>
              <a:rPr kumimoji="0" lang="en-US" altLang="en-US" dirty="0" smtClean="0">
                <a:latin typeface="Times New Roman" pitchFamily="18" charset="0"/>
              </a:rPr>
              <a:t>The Unionist minority in SC was prepared to go to civil war over the issue</a:t>
            </a:r>
          </a:p>
          <a:p>
            <a:pPr lvl="1">
              <a:spcBef>
                <a:spcPct val="0"/>
              </a:spcBef>
              <a:buFontTx/>
              <a:buChar char="•"/>
            </a:pPr>
            <a:r>
              <a:rPr kumimoji="0" lang="en-US" altLang="en-US" dirty="0" smtClean="0">
                <a:latin typeface="Times New Roman" pitchFamily="18" charset="0"/>
              </a:rPr>
              <a:t>Faced with civil war and invasion by the feds., the Columbia Convention met again and revoked the ordinance of nullification, though not without proclaiming the unnecessary Force Bill nullified.</a:t>
            </a:r>
          </a:p>
          <a:p>
            <a:pPr>
              <a:spcBef>
                <a:spcPct val="0"/>
              </a:spcBef>
              <a:buFontTx/>
              <a:buChar char="•"/>
            </a:pPr>
            <a:endParaRPr kumimoji="0" lang="en-US" altLang="en-US"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7B0BE61-CD1C-48AF-A33A-148C73F51645}" type="slidenum">
              <a:rPr lang="en-US" altLang="en-US" sz="1200" smtClean="0"/>
              <a:pPr/>
              <a:t>37</a:t>
            </a:fld>
            <a:endParaRPr lang="en-US" alt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a:buFontTx/>
              <a:buChar char="•"/>
            </a:pPr>
            <a:r>
              <a:rPr lang="en-US" altLang="en-US" smtClean="0"/>
              <a:t>Old Hickory was strangely silent on the Southern Grievances</a:t>
            </a:r>
          </a:p>
          <a:p>
            <a:pPr>
              <a:buFontTx/>
              <a:buChar char="•"/>
            </a:pPr>
            <a:r>
              <a:rPr lang="en-US" altLang="en-US" smtClean="0"/>
              <a:t>States rights leaders, at a Jefferson Day banquet in 1830, hoped to get Jackson to come out publicly on the side of nullification</a:t>
            </a:r>
          </a:p>
          <a:p>
            <a:pPr lvl="1">
              <a:buFontTx/>
              <a:buChar char="•"/>
            </a:pPr>
            <a:r>
              <a:rPr lang="en-US" altLang="en-US" smtClean="0"/>
              <a:t>They proposed a series of toasts to Jefferson - a longtime foe of centralization  - that would lean toward states’ rights and nullification</a:t>
            </a:r>
          </a:p>
          <a:p>
            <a:pPr lvl="1">
              <a:buFontTx/>
              <a:buChar char="•"/>
            </a:pPr>
            <a:r>
              <a:rPr lang="en-US" altLang="en-US" smtClean="0"/>
              <a:t>They thought Jackson the Southerner would speak out for states’ rights</a:t>
            </a:r>
          </a:p>
          <a:p>
            <a:pPr lvl="1">
              <a:buFontTx/>
              <a:buChar char="•"/>
            </a:pPr>
            <a:r>
              <a:rPr lang="en-US" altLang="en-US" smtClean="0"/>
              <a:t>Jackson was forewarned about the plan and carefully prepared his response</a:t>
            </a:r>
          </a:p>
          <a:p>
            <a:pPr lvl="2">
              <a:buFontTx/>
              <a:buChar char="•"/>
            </a:pPr>
            <a:r>
              <a:rPr lang="en-US" altLang="en-US" smtClean="0"/>
              <a:t>He waited for the proper moment then rose to his feet, stood straight upright, fixed his eyes on Calhoun (their relationship now strained) and dramatically proclaimed, “Our Union: It must be preserved!”</a:t>
            </a:r>
          </a:p>
          <a:p>
            <a:pPr lvl="2">
              <a:buFontTx/>
              <a:buChar char="•"/>
            </a:pPr>
            <a:r>
              <a:rPr lang="en-US" altLang="en-US" smtClean="0"/>
              <a:t>The Southerners were stunned - Calhoun weakly replied, “The Union, next to our liberty, most dear!”</a:t>
            </a:r>
          </a:p>
          <a:p>
            <a:pPr lvl="2">
              <a:buFontTx/>
              <a:buChar char="•"/>
            </a:pPr>
            <a:r>
              <a:rPr lang="en-US" altLang="en-US" smtClean="0"/>
              <a:t>Party over!</a:t>
            </a:r>
          </a:p>
          <a:p>
            <a:pPr lvl="1">
              <a:buFontTx/>
              <a:buChar char="•"/>
            </a:pPr>
            <a:r>
              <a:rPr lang="en-US" altLang="en-US" smtClean="0"/>
              <a:t>In two years time, Jackson would use the threat of force to rein in the states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15FB145-6735-459E-AFF5-9449A33FD0C5}" type="slidenum">
              <a:rPr lang="en-US" altLang="en-US" sz="1200" smtClean="0"/>
              <a:pPr/>
              <a:t>39</a:t>
            </a:fld>
            <a:endParaRPr lang="en-US" alt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91000"/>
          </a:xfrm>
          <a:noFill/>
        </p:spPr>
        <p:txBody>
          <a:bodyPr/>
          <a:lstStyle/>
          <a:p>
            <a:pPr>
              <a:buFontTx/>
              <a:buChar char="•"/>
            </a:pPr>
            <a:r>
              <a:rPr lang="en-US" altLang="en-US" smtClean="0"/>
              <a:t>Democratic aspects in Jackson Era</a:t>
            </a:r>
          </a:p>
          <a:p>
            <a:pPr lvl="1">
              <a:buFontTx/>
              <a:buChar char="•"/>
            </a:pPr>
            <a:r>
              <a:rPr lang="en-US" altLang="en-US" smtClean="0"/>
              <a:t>Most states had removed property &amp; religious qualifications for voting and officeholding</a:t>
            </a:r>
          </a:p>
          <a:p>
            <a:pPr lvl="1">
              <a:buFontTx/>
              <a:buChar char="•"/>
            </a:pPr>
            <a:r>
              <a:rPr lang="en-US" altLang="en-US" smtClean="0"/>
              <a:t>More officials elected rather than appointed</a:t>
            </a:r>
          </a:p>
          <a:p>
            <a:pPr lvl="1">
              <a:buFontTx/>
              <a:buChar char="•"/>
            </a:pPr>
            <a:r>
              <a:rPr lang="en-US" altLang="en-US" smtClean="0"/>
              <a:t>terms of office for some govt. positions shortened to give people more power over officials</a:t>
            </a:r>
          </a:p>
          <a:p>
            <a:pPr lvl="1">
              <a:buFontTx/>
              <a:buChar char="•"/>
            </a:pPr>
            <a:r>
              <a:rPr lang="en-US" altLang="en-US" smtClean="0"/>
              <a:t>Nominating conventions replace caucus system for presidential nomination in 1832</a:t>
            </a:r>
          </a:p>
          <a:p>
            <a:pPr lvl="1">
              <a:buFontTx/>
              <a:buChar char="•"/>
            </a:pPr>
            <a:r>
              <a:rPr lang="en-US" altLang="en-US" smtClean="0"/>
              <a:t>Electors elected by people rather than state legislatures</a:t>
            </a:r>
          </a:p>
          <a:p>
            <a:pPr lvl="1">
              <a:buFontTx/>
              <a:buChar char="•"/>
            </a:pPr>
            <a:r>
              <a:rPr lang="en-US" altLang="en-US" smtClean="0"/>
              <a:t>Jackson used office of the president “vigorously” to serve the interests of the people</a:t>
            </a:r>
          </a:p>
          <a:p>
            <a:pPr lvl="1">
              <a:buFontTx/>
              <a:buChar char="•"/>
            </a:pPr>
            <a:r>
              <a:rPr lang="en-US" altLang="en-US" smtClean="0"/>
              <a:t>Spoils system &amp; rotation in office - prevent emergence of elite bureaucracy</a:t>
            </a:r>
          </a:p>
          <a:p>
            <a:pPr>
              <a:buFontTx/>
              <a:buChar char="•"/>
            </a:pPr>
            <a:r>
              <a:rPr lang="en-US" altLang="en-US" smtClean="0"/>
              <a:t>Economic aspects</a:t>
            </a:r>
          </a:p>
          <a:p>
            <a:pPr lvl="1">
              <a:buFontTx/>
              <a:buChar char="•"/>
            </a:pPr>
            <a:r>
              <a:rPr lang="en-US" altLang="en-US" smtClean="0"/>
              <a:t>Cheap land for settlers</a:t>
            </a:r>
          </a:p>
          <a:p>
            <a:pPr lvl="1">
              <a:buFontTx/>
              <a:buChar char="•"/>
            </a:pPr>
            <a:r>
              <a:rPr lang="en-US" altLang="en-US" smtClean="0"/>
              <a:t>Growth of trade unions to represent workers (still weak but growing</a:t>
            </a:r>
          </a:p>
          <a:p>
            <a:pPr>
              <a:buFontTx/>
              <a:buChar char="•"/>
            </a:pPr>
            <a:r>
              <a:rPr lang="en-US" altLang="en-US" smtClean="0"/>
              <a:t>Social</a:t>
            </a:r>
          </a:p>
          <a:p>
            <a:pPr lvl="1">
              <a:buFontTx/>
              <a:buChar char="•"/>
            </a:pPr>
            <a:r>
              <a:rPr lang="en-US" altLang="en-US" smtClean="0"/>
              <a:t>Various reform movements (Women’s rights, abolition, etc.)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Which arrangements </a:t>
            </a:r>
          </a:p>
        </p:txBody>
      </p:sp>
      <p:sp>
        <p:nvSpPr>
          <p:cNvPr id="4" name="Slide Number Placeholder 3"/>
          <p:cNvSpPr>
            <a:spLocks noGrp="1"/>
          </p:cNvSpPr>
          <p:nvPr>
            <p:ph type="sldNum" sz="quarter" idx="10"/>
          </p:nvPr>
        </p:nvSpPr>
        <p:spPr/>
        <p:txBody>
          <a:bodyPr/>
          <a:lstStyle/>
          <a:p>
            <a:fld id="{F1406AF6-1B2C-44D0-ABC6-E8F026EE5FAB}" type="slidenum">
              <a:rPr lang="en-US" smtClean="0"/>
              <a:pPr/>
              <a:t>10</a:t>
            </a:fld>
            <a:endParaRPr lang="en-US"/>
          </a:p>
        </p:txBody>
      </p:sp>
    </p:spTree>
    <p:extLst>
      <p:ext uri="{BB962C8B-B14F-4D97-AF65-F5344CB8AC3E}">
        <p14:creationId xmlns:p14="http://schemas.microsoft.com/office/powerpoint/2010/main" val="184955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734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837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939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47459" name="Rectangle 3"/>
          <p:cNvSpPr>
            <a:spLocks noGrp="1" noChangeArrowheads="1"/>
          </p:cNvSpPr>
          <p:nvPr>
            <p:ph type="body" idx="1"/>
          </p:nvPr>
        </p:nvSpPr>
        <p:spPr/>
        <p:txBody>
          <a:bodyPr/>
          <a:lstStyle/>
          <a:p>
            <a:r>
              <a:rPr lang="en-US" dirty="0"/>
              <a:t>Endorsing the view that a fundamental conflict existed between working people and the </a:t>
            </a:r>
            <a:r>
              <a:rPr lang="ja-JP" altLang="en-US" dirty="0">
                <a:latin typeface="Arial"/>
              </a:rPr>
              <a:t>“</a:t>
            </a:r>
            <a:r>
              <a:rPr lang="en-US" dirty="0"/>
              <a:t>non-producing</a:t>
            </a:r>
            <a:r>
              <a:rPr lang="ja-JP" altLang="en-US" dirty="0">
                <a:latin typeface="Arial"/>
              </a:rPr>
              <a:t>”</a:t>
            </a:r>
            <a:r>
              <a:rPr lang="en-US" dirty="0"/>
              <a:t> classes of society, Jackson and his supporters promised to remove any impediments to the ordinary citizen</a:t>
            </a:r>
            <a:r>
              <a:rPr lang="ja-JP" altLang="en-US" dirty="0">
                <a:latin typeface="Arial"/>
              </a:rPr>
              <a:t>’</a:t>
            </a:r>
            <a:r>
              <a:rPr lang="en-US" dirty="0"/>
              <a:t>s opportunities for economic improvement. According to the </a:t>
            </a:r>
            <a:r>
              <a:rPr lang="en-US" dirty="0" err="1"/>
              <a:t>Jacksonians</a:t>
            </a:r>
            <a:r>
              <a:rPr lang="en-US" dirty="0"/>
              <a:t>, inequalities of wealth and power were the direct result of monopoly, favoritism, and special privileges, which made </a:t>
            </a:r>
            <a:r>
              <a:rPr lang="ja-JP" altLang="en-US" dirty="0">
                <a:latin typeface="Arial"/>
              </a:rPr>
              <a:t>“</a:t>
            </a:r>
            <a:r>
              <a:rPr lang="en-US" dirty="0"/>
              <a:t>the rich richer and the powerful more potent.</a:t>
            </a:r>
            <a:r>
              <a:rPr lang="ja-JP" altLang="en-US" dirty="0">
                <a:latin typeface="Arial"/>
              </a:rPr>
              <a:t>”</a:t>
            </a:r>
            <a:r>
              <a:rPr lang="en-US" dirty="0"/>
              <a:t> Only free competition in an open marketplace would ensure that wealth would be distributed in accordance with each person</a:t>
            </a:r>
            <a:r>
              <a:rPr lang="ja-JP" altLang="en-US" dirty="0">
                <a:latin typeface="Arial"/>
              </a:rPr>
              <a:t>’</a:t>
            </a:r>
            <a:r>
              <a:rPr lang="en-US" dirty="0"/>
              <a:t>s </a:t>
            </a:r>
            <a:r>
              <a:rPr lang="ja-JP" altLang="en-US" dirty="0">
                <a:latin typeface="Arial"/>
              </a:rPr>
              <a:t>“</a:t>
            </a:r>
            <a:r>
              <a:rPr lang="en-US" dirty="0"/>
              <a:t>industry, economy, enterprise, and prudence.</a:t>
            </a:r>
            <a:r>
              <a:rPr lang="ja-JP" altLang="en-US" dirty="0">
                <a:latin typeface="Arial"/>
              </a:rPr>
              <a:t>”</a:t>
            </a:r>
            <a:r>
              <a:rPr lang="en-US" dirty="0"/>
              <a:t> The goal of the </a:t>
            </a:r>
            <a:r>
              <a:rPr lang="en-US" dirty="0" err="1"/>
              <a:t>Jacksonians</a:t>
            </a:r>
            <a:r>
              <a:rPr lang="en-US" dirty="0"/>
              <a:t> was to remove all obstacles that prevented farmers, artisans, and small shopkeepers from earning a greater share of the nation</a:t>
            </a:r>
            <a:r>
              <a:rPr lang="ja-JP" altLang="en-US" dirty="0">
                <a:latin typeface="Arial"/>
              </a:rPr>
              <a:t>’</a:t>
            </a:r>
            <a:r>
              <a:rPr lang="en-US" dirty="0"/>
              <a:t>s wealth.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553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656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758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4788D69-818D-45A7-8E28-A5EE5B1725A1}" type="slidenum">
              <a:rPr lang="en-US"/>
              <a:pPr>
                <a:defRPr/>
              </a:pPr>
              <a:t>‹#›</a:t>
            </a:fld>
            <a:endParaRPr lang="en-US"/>
          </a:p>
        </p:txBody>
      </p:sp>
    </p:spTree>
    <p:extLst>
      <p:ext uri="{BB962C8B-B14F-4D97-AF65-F5344CB8AC3E}">
        <p14:creationId xmlns:p14="http://schemas.microsoft.com/office/powerpoint/2010/main" val="12472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file://localhost//upload.wikimedia.org/wikipedia/commons/6/64/Andrew_Jackson.jpg" TargetMode="External"/><Relationship Id="rId5" Type="http://schemas.openxmlformats.org/officeDocument/2006/relationships/image" Target="../media/image24.jpeg"/><Relationship Id="rId6" Type="http://schemas.openxmlformats.org/officeDocument/2006/relationships/hyperlink" Target="file://localhost//upload.wikimedia.org/wikipedia/commons/a/af/Mvanburen.jpeg" TargetMode="External"/><Relationship Id="rId7" Type="http://schemas.openxmlformats.org/officeDocument/2006/relationships/image" Target="../media/image25.jpeg"/><Relationship Id="rId8" Type="http://schemas.openxmlformats.org/officeDocument/2006/relationships/image" Target="../media/image26.jpeg"/><Relationship Id="rId9" Type="http://schemas.openxmlformats.org/officeDocument/2006/relationships/hyperlink" Target="file://localhost//upload.wikimedia.org/wikipedia/commons/6/67/John_C_Calhoun_by_Mathew_Brady,_March_1849-crop.jpg" TargetMode="External"/><Relationship Id="rId10" Type="http://schemas.openxmlformats.org/officeDocument/2006/relationships/image" Target="../media/image27.jpeg"/><Relationship Id="rId11"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hyperlink" Target="file://localhost//upload.wikimedia.org/wikipedia/commons/d/db/JohnQAdams.p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VNgIUUD7i-A" TargetMode="External"/><Relationship Id="rId4" Type="http://schemas.openxmlformats.org/officeDocument/2006/relationships/image" Target="../media/image34.jpe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audio" Target="../media/audio1.wav"/><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audio" Target="../media/audio2.wav"/><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0.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audio" Target="../media/audio3.wav"/><Relationship Id="rId5" Type="http://schemas.openxmlformats.org/officeDocument/2006/relationships/audio" Target="../media/audio4.wav"/><Relationship Id="rId1" Type="http://schemas.openxmlformats.org/officeDocument/2006/relationships/tags" Target="../tags/tag6.xml"/><Relationship Id="rId2"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 I consider, then, the power to annul a law of the United States, assumed by one State, incompatible with the existence of the Union, contradicted expressly by the letter of the Constitution, unauthorized by its spirit, inconsistent with every principle on which it was founded, and destructive of the great object to which it was formed. </a:t>
            </a:r>
            <a:r>
              <a:rPr lang="en-US"/>
              <a:t>- Andrew Jackson</a:t>
            </a:r>
            <a:endParaRPr lang="en-US" dirty="0"/>
          </a:p>
        </p:txBody>
      </p:sp>
    </p:spTree>
    <p:extLst>
      <p:ext uri="{BB962C8B-B14F-4D97-AF65-F5344CB8AC3E}">
        <p14:creationId xmlns:p14="http://schemas.microsoft.com/office/powerpoint/2010/main" val="7797578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534400" cy="965664"/>
          </a:xfrm>
        </p:spPr>
        <p:txBody>
          <a:bodyPr>
            <a:noAutofit/>
          </a:bodyPr>
          <a:lstStyle/>
          <a:p>
            <a:pPr algn="l"/>
            <a:r>
              <a:rPr lang="en-US" sz="4400" b="1" dirty="0"/>
              <a:t>Direct Balloting for President</a:t>
            </a:r>
          </a:p>
        </p:txBody>
      </p:sp>
      <p:sp>
        <p:nvSpPr>
          <p:cNvPr id="6" name="Rounded Rectangle 5"/>
          <p:cNvSpPr/>
          <p:nvPr/>
        </p:nvSpPr>
        <p:spPr>
          <a:xfrm>
            <a:off x="914400" y="4114800"/>
            <a:ext cx="2971800" cy="12192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t>State Legislature</a:t>
            </a:r>
          </a:p>
        </p:txBody>
      </p:sp>
      <p:sp>
        <p:nvSpPr>
          <p:cNvPr id="13" name="Rounded Rectangle 12"/>
          <p:cNvSpPr/>
          <p:nvPr/>
        </p:nvSpPr>
        <p:spPr>
          <a:xfrm>
            <a:off x="914400" y="5638800"/>
            <a:ext cx="2971800" cy="838200"/>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Voters</a:t>
            </a:r>
          </a:p>
        </p:txBody>
      </p:sp>
      <p:sp>
        <p:nvSpPr>
          <p:cNvPr id="14" name="Rounded Rectangle 13"/>
          <p:cNvSpPr/>
          <p:nvPr/>
        </p:nvSpPr>
        <p:spPr>
          <a:xfrm>
            <a:off x="914400" y="2590800"/>
            <a:ext cx="2971800" cy="1219200"/>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Presidential Electors</a:t>
            </a:r>
          </a:p>
        </p:txBody>
      </p:sp>
      <p:sp>
        <p:nvSpPr>
          <p:cNvPr id="15" name="Rounded Rectangle 14"/>
          <p:cNvSpPr/>
          <p:nvPr/>
        </p:nvSpPr>
        <p:spPr>
          <a:xfrm>
            <a:off x="914400" y="1600200"/>
            <a:ext cx="2971800" cy="685800"/>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President</a:t>
            </a:r>
          </a:p>
        </p:txBody>
      </p:sp>
      <p:sp>
        <p:nvSpPr>
          <p:cNvPr id="7" name="Up Arrow 6"/>
          <p:cNvSpPr/>
          <p:nvPr/>
        </p:nvSpPr>
        <p:spPr>
          <a:xfrm>
            <a:off x="1981200" y="5257800"/>
            <a:ext cx="762000" cy="4572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Up Arrow 15"/>
          <p:cNvSpPr/>
          <p:nvPr/>
        </p:nvSpPr>
        <p:spPr>
          <a:xfrm>
            <a:off x="1981200" y="2209800"/>
            <a:ext cx="762000" cy="4572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Up Arrow 16"/>
          <p:cNvSpPr/>
          <p:nvPr/>
        </p:nvSpPr>
        <p:spPr>
          <a:xfrm>
            <a:off x="1981200" y="3733800"/>
            <a:ext cx="762000" cy="4572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TextBox 7"/>
          <p:cNvSpPr txBox="1"/>
          <p:nvPr/>
        </p:nvSpPr>
        <p:spPr>
          <a:xfrm>
            <a:off x="3886200" y="1600200"/>
            <a:ext cx="5029200" cy="1600438"/>
          </a:xfrm>
          <a:prstGeom prst="rect">
            <a:avLst/>
          </a:prstGeom>
          <a:noFill/>
        </p:spPr>
        <p:txBody>
          <a:bodyPr wrap="square" rtlCol="0">
            <a:spAutoFit/>
          </a:bodyPr>
          <a:lstStyle/>
          <a:p>
            <a:pPr algn="ctr"/>
            <a:r>
              <a:rPr lang="en-US" sz="3200" b="1" dirty="0"/>
              <a:t>The Old System</a:t>
            </a:r>
          </a:p>
          <a:p>
            <a:pPr algn="ctr"/>
            <a:r>
              <a:rPr lang="en-US" sz="1050" i="1" dirty="0"/>
              <a:t> </a:t>
            </a:r>
            <a:r>
              <a:rPr lang="en-US" sz="2800" i="1" dirty="0"/>
              <a:t/>
            </a:r>
            <a:br>
              <a:rPr lang="en-US" sz="2800" i="1" dirty="0"/>
            </a:br>
            <a:r>
              <a:rPr lang="en-US" sz="2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Indirect </a:t>
            </a:r>
            <a:r>
              <a:rPr lang="en-US" sz="2800" b="1" dirty="0"/>
              <a:t>Election</a:t>
            </a:r>
          </a:p>
          <a:p>
            <a:pPr algn="ctr"/>
            <a:r>
              <a:rPr lang="en-US" sz="2400" dirty="0"/>
              <a:t>(Aristocracy)</a:t>
            </a:r>
          </a:p>
        </p:txBody>
      </p:sp>
      <p:sp>
        <p:nvSpPr>
          <p:cNvPr id="19" name="TextBox 18"/>
          <p:cNvSpPr txBox="1"/>
          <p:nvPr/>
        </p:nvSpPr>
        <p:spPr>
          <a:xfrm>
            <a:off x="3810000" y="1600200"/>
            <a:ext cx="5029200" cy="1600438"/>
          </a:xfrm>
          <a:prstGeom prst="rect">
            <a:avLst/>
          </a:prstGeom>
          <a:noFill/>
        </p:spPr>
        <p:txBody>
          <a:bodyPr wrap="square" rtlCol="0">
            <a:spAutoFit/>
          </a:bodyPr>
          <a:lstStyle/>
          <a:p>
            <a:pPr algn="ctr"/>
            <a:r>
              <a:rPr lang="en-US" sz="3200" b="1" dirty="0"/>
              <a:t>The New System</a:t>
            </a:r>
          </a:p>
          <a:p>
            <a:pPr algn="ctr"/>
            <a:r>
              <a:rPr lang="en-US" sz="1050" i="1" dirty="0"/>
              <a:t> </a:t>
            </a:r>
            <a:r>
              <a:rPr lang="en-US" sz="2800" i="1" dirty="0"/>
              <a:t/>
            </a:r>
            <a:br>
              <a:rPr lang="en-US" sz="2800" i="1" dirty="0"/>
            </a:br>
            <a:r>
              <a:rPr lang="en-US" sz="2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Direct </a:t>
            </a:r>
            <a:r>
              <a:rPr lang="en-US" sz="2800" b="1" dirty="0"/>
              <a:t>Election</a:t>
            </a:r>
          </a:p>
          <a:p>
            <a:pPr algn="ctr"/>
            <a:r>
              <a:rPr lang="en-US" sz="2400" dirty="0"/>
              <a:t>(Democracy)</a:t>
            </a:r>
          </a:p>
        </p:txBody>
      </p:sp>
      <p:sp>
        <p:nvSpPr>
          <p:cNvPr id="22" name="Up Arrow 21"/>
          <p:cNvSpPr/>
          <p:nvPr/>
        </p:nvSpPr>
        <p:spPr>
          <a:xfrm>
            <a:off x="1981200" y="3657600"/>
            <a:ext cx="762000" cy="21336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8" name="Group 17"/>
          <p:cNvGrpSpPr/>
          <p:nvPr/>
        </p:nvGrpSpPr>
        <p:grpSpPr>
          <a:xfrm>
            <a:off x="4114800" y="3487847"/>
            <a:ext cx="5029200" cy="3370153"/>
            <a:chOff x="4114800" y="3534013"/>
            <a:chExt cx="5029200" cy="3370153"/>
          </a:xfrm>
        </p:grpSpPr>
        <p:sp>
          <p:nvSpPr>
            <p:cNvPr id="20" name="TextBox 19"/>
            <p:cNvSpPr txBox="1"/>
            <p:nvPr/>
          </p:nvSpPr>
          <p:spPr>
            <a:xfrm>
              <a:off x="4114800" y="3534013"/>
              <a:ext cx="5029200" cy="3370153"/>
            </a:xfrm>
            <a:prstGeom prst="rect">
              <a:avLst/>
            </a:prstGeom>
            <a:solidFill>
              <a:schemeClr val="bg2">
                <a:lumMod val="75000"/>
                <a:alpha val="85000"/>
              </a:schemeClr>
            </a:solidFill>
            <a:scene3d>
              <a:camera prst="orthographicFront"/>
              <a:lightRig rig="threePt" dir="t"/>
            </a:scene3d>
            <a:sp3d>
              <a:bevelT/>
            </a:sp3d>
          </p:spPr>
          <p:txBody>
            <a:bodyPr wrap="square" lIns="182880" tIns="182880" rIns="182880" bIns="228600" rtlCol="0">
              <a:spAutoFit/>
            </a:bodyPr>
            <a:lstStyle/>
            <a:p>
              <a:pPr marL="850900"/>
              <a:r>
                <a:rPr lang="en-US" sz="2600" i="1" dirty="0"/>
                <a:t>By 1836, voters in all states except for South</a:t>
              </a:r>
            </a:p>
            <a:p>
              <a:r>
                <a:rPr lang="en-US" sz="2600" i="1" dirty="0"/>
                <a:t>Carolina were casting</a:t>
              </a:r>
            </a:p>
            <a:p>
              <a:r>
                <a:rPr lang="en-US" sz="2600" i="1" dirty="0"/>
                <a:t>direct ballots for presidential electors.</a:t>
              </a:r>
            </a:p>
            <a:p>
              <a:endParaRPr lang="en-US" i="1" dirty="0"/>
            </a:p>
            <a:p>
              <a:r>
                <a:rPr lang="en-US" sz="2200" i="1" dirty="0"/>
                <a:t>South Carolina continued to select electors indirectly until 1860.</a:t>
              </a:r>
            </a:p>
          </p:txBody>
        </p:sp>
        <p:pic>
          <p:nvPicPr>
            <p:cNvPr id="24" name="Picture 3" descr="C:\Users\Tom\AppData\Local\Microsoft\Windows\Temporary Internet Files\Content.IE5\1IYVTH2R\MC9000274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773" y="3733799"/>
              <a:ext cx="874627" cy="8305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77450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42" presetClass="exit" presetSubtype="0" fill="hold" grpId="1" nodeType="withEffect">
                                  <p:stCondLst>
                                    <p:cond delay="0"/>
                                  </p:stCondLst>
                                  <p:childTnLst>
                                    <p:animEffect transition="out" filter="fade">
                                      <p:cBhvr>
                                        <p:cTn id="56" dur="1000"/>
                                        <p:tgtEl>
                                          <p:spTgt spid="6"/>
                                        </p:tgtEl>
                                      </p:cBhvr>
                                    </p:animEffect>
                                    <p:anim calcmode="lin" valueType="num">
                                      <p:cBhvr>
                                        <p:cTn id="57" dur="1000"/>
                                        <p:tgtEl>
                                          <p:spTgt spid="6"/>
                                        </p:tgtEl>
                                        <p:attrNameLst>
                                          <p:attrName>ppt_x</p:attrName>
                                        </p:attrNameLst>
                                      </p:cBhvr>
                                      <p:tavLst>
                                        <p:tav tm="0">
                                          <p:val>
                                            <p:strVal val="ppt_x"/>
                                          </p:val>
                                        </p:tav>
                                        <p:tav tm="100000">
                                          <p:val>
                                            <p:strVal val="ppt_x"/>
                                          </p:val>
                                        </p:tav>
                                      </p:tavLst>
                                    </p:anim>
                                    <p:anim calcmode="lin" valueType="num">
                                      <p:cBhvr>
                                        <p:cTn id="58" dur="1000"/>
                                        <p:tgtEl>
                                          <p:spTgt spid="6"/>
                                        </p:tgtEl>
                                        <p:attrNameLst>
                                          <p:attrName>ppt_y</p:attrName>
                                        </p:attrNameLst>
                                      </p:cBhvr>
                                      <p:tavLst>
                                        <p:tav tm="0">
                                          <p:val>
                                            <p:strVal val="ppt_y"/>
                                          </p:val>
                                        </p:tav>
                                        <p:tav tm="100000">
                                          <p:val>
                                            <p:strVal val="ppt_y+.1"/>
                                          </p:val>
                                        </p:tav>
                                      </p:tavLst>
                                    </p:anim>
                                    <p:set>
                                      <p:cBhvr>
                                        <p:cTn id="59" dur="1" fill="hold">
                                          <p:stCondLst>
                                            <p:cond delay="999"/>
                                          </p:stCondLst>
                                        </p:cTn>
                                        <p:tgtEl>
                                          <p:spTgt spid="6"/>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childTnLst>
                          </p:cTn>
                        </p:par>
                        <p:par>
                          <p:cTn id="66" fill="hold">
                            <p:stCondLst>
                              <p:cond delay="1500"/>
                            </p:stCondLst>
                            <p:childTnLst>
                              <p:par>
                                <p:cTn id="67" presetID="22" presetClass="entr" presetSubtype="4"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heel(1)">
                                      <p:cBhvr>
                                        <p:cTn id="7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3" grpId="0" animBg="1"/>
      <p:bldP spid="14" grpId="0" animBg="1"/>
      <p:bldP spid="15" grpId="0" animBg="1"/>
      <p:bldP spid="7" grpId="0" animBg="1"/>
      <p:bldP spid="7" grpId="1" animBg="1"/>
      <p:bldP spid="16" grpId="0" animBg="1"/>
      <p:bldP spid="17" grpId="0" animBg="1"/>
      <p:bldP spid="17" grpId="1" animBg="1"/>
      <p:bldP spid="8" grpId="0"/>
      <p:bldP spid="19"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38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6" name="Rectangle 4"/>
          <p:cNvSpPr>
            <a:spLocks noGrp="1" noChangeArrowheads="1"/>
          </p:cNvSpPr>
          <p:nvPr>
            <p:ph type="title"/>
          </p:nvPr>
        </p:nvSpPr>
        <p:spPr>
          <a:xfrm>
            <a:off x="685800" y="304800"/>
            <a:ext cx="7772400" cy="762000"/>
          </a:xfrm>
        </p:spPr>
        <p:txBody>
          <a:bodyPr lIns="90488" tIns="44450" rIns="90488" bIns="44450">
            <a:normAutofit/>
          </a:bodyPr>
          <a:lstStyle/>
          <a:p>
            <a:pPr algn="ctr" eaLnBrk="1" fontAlgn="auto" hangingPunct="1">
              <a:spcAft>
                <a:spcPts val="0"/>
              </a:spcAft>
              <a:defRPr/>
            </a:pPr>
            <a:r>
              <a:rPr lang="en-US" dirty="0">
                <a:ea typeface="+mj-ea"/>
              </a:rPr>
              <a:t>Jackson Comes to Power</a:t>
            </a:r>
          </a:p>
        </p:txBody>
      </p:sp>
      <p:sp>
        <p:nvSpPr>
          <p:cNvPr id="18437" name="Rectangle 5"/>
          <p:cNvSpPr>
            <a:spLocks noGrp="1" noChangeArrowheads="1"/>
          </p:cNvSpPr>
          <p:nvPr>
            <p:ph idx="1"/>
          </p:nvPr>
        </p:nvSpPr>
        <p:spPr>
          <a:xfrm>
            <a:off x="0" y="1447800"/>
            <a:ext cx="9144000" cy="5410200"/>
          </a:xfrm>
        </p:spPr>
        <p:txBody>
          <a:bodyPr lIns="90488" tIns="44450" rIns="90488" bIns="44450">
            <a:normAutofit/>
          </a:bodyPr>
          <a:lstStyle/>
          <a:p>
            <a:pPr eaLnBrk="1" hangingPunct="1">
              <a:spcBef>
                <a:spcPct val="5000"/>
              </a:spcBef>
            </a:pPr>
            <a:r>
              <a:rPr lang="ja-JP" altLang="en-US" dirty="0">
                <a:latin typeface="Rockwell"/>
                <a:cs typeface="Rockwell"/>
              </a:rPr>
              <a:t>“</a:t>
            </a:r>
            <a:r>
              <a:rPr lang="en-US" dirty="0" err="1">
                <a:latin typeface="Rockwell"/>
                <a:cs typeface="Rockwell"/>
              </a:rPr>
              <a:t>Jacksonians</a:t>
            </a:r>
            <a:r>
              <a:rPr lang="ja-JP" altLang="en-US" dirty="0">
                <a:latin typeface="Rockwell"/>
                <a:cs typeface="Rockwell"/>
              </a:rPr>
              <a:t>”</a:t>
            </a:r>
            <a:r>
              <a:rPr lang="en-US" dirty="0">
                <a:latin typeface="Rockwell"/>
                <a:cs typeface="Rockwell"/>
              </a:rPr>
              <a:t> prepared for the election of 1828 by creating a well-organized, national campaign </a:t>
            </a:r>
          </a:p>
          <a:p>
            <a:pPr lvl="1" eaLnBrk="1" hangingPunct="1">
              <a:spcBef>
                <a:spcPct val="5000"/>
              </a:spcBef>
              <a:buSzPct val="75000"/>
            </a:pPr>
            <a:r>
              <a:rPr lang="en-US" dirty="0">
                <a:latin typeface="Rockwell"/>
                <a:cs typeface="Rockwell"/>
              </a:rPr>
              <a:t>Jackson (TN) formed a coalition with Adams</a:t>
            </a:r>
            <a:r>
              <a:rPr lang="ja-JP" altLang="en-US" dirty="0">
                <a:latin typeface="Rockwell"/>
                <a:cs typeface="Rockwell"/>
              </a:rPr>
              <a:t>’</a:t>
            </a:r>
            <a:r>
              <a:rPr lang="en-US" dirty="0">
                <a:latin typeface="Rockwell"/>
                <a:cs typeface="Rockwell"/>
              </a:rPr>
              <a:t> VP Calhoun (SC), Van Buren (NY), &amp; 2 newspaper editors (KY) to rival JQ Adams </a:t>
            </a:r>
          </a:p>
          <a:p>
            <a:pPr lvl="1" eaLnBrk="1" hangingPunct="1">
              <a:spcBef>
                <a:spcPct val="5000"/>
              </a:spcBef>
              <a:buSzPct val="75000"/>
            </a:pPr>
            <a:r>
              <a:rPr lang="en-US" dirty="0">
                <a:latin typeface="Rockwell"/>
                <a:cs typeface="Rockwell"/>
              </a:rPr>
              <a:t>Formed the basis of 1</a:t>
            </a:r>
            <a:r>
              <a:rPr lang="en-US" baseline="30000" dirty="0">
                <a:latin typeface="Rockwell"/>
                <a:cs typeface="Rockwell"/>
              </a:rPr>
              <a:t>st</a:t>
            </a:r>
            <a:r>
              <a:rPr lang="en-US" dirty="0">
                <a:latin typeface="Rockwell"/>
                <a:cs typeface="Rockwell"/>
              </a:rPr>
              <a:t> modern political</a:t>
            </a:r>
            <a:r>
              <a:rPr lang="en-US" sz="3800" dirty="0">
                <a:latin typeface="Rockwell"/>
                <a:cs typeface="Rockwell"/>
              </a:rPr>
              <a:t> </a:t>
            </a:r>
            <a:r>
              <a:rPr lang="en-US" dirty="0">
                <a:latin typeface="Rockwell"/>
                <a:cs typeface="Rockwell"/>
              </a:rPr>
              <a:t>party,</a:t>
            </a:r>
            <a:r>
              <a:rPr lang="en-US" sz="3800" dirty="0">
                <a:latin typeface="Rockwell"/>
                <a:cs typeface="Rockwell"/>
              </a:rPr>
              <a:t> </a:t>
            </a:r>
            <a:r>
              <a:rPr lang="en-US" dirty="0">
                <a:latin typeface="Rockwell"/>
                <a:cs typeface="Rockwell"/>
              </a:rPr>
              <a:t>calling</a:t>
            </a:r>
            <a:r>
              <a:rPr lang="en-US" sz="3800" dirty="0">
                <a:latin typeface="Rockwell"/>
                <a:cs typeface="Rockwell"/>
              </a:rPr>
              <a:t> </a:t>
            </a:r>
            <a:r>
              <a:rPr lang="en-US" dirty="0">
                <a:latin typeface="Rockwell"/>
                <a:cs typeface="Rockwell"/>
              </a:rPr>
              <a:t>themselves the </a:t>
            </a:r>
            <a:r>
              <a:rPr lang="ja-JP" altLang="en-US" dirty="0">
                <a:latin typeface="Rockwell"/>
                <a:cs typeface="Rockwell"/>
              </a:rPr>
              <a:t>“</a:t>
            </a:r>
            <a:r>
              <a:rPr lang="en-US" u="sng" dirty="0">
                <a:latin typeface="Rockwell"/>
                <a:cs typeface="Rockwell"/>
              </a:rPr>
              <a:t>Democrats</a:t>
            </a:r>
            <a:r>
              <a:rPr lang="ja-JP" altLang="en-US" dirty="0">
                <a:latin typeface="Rockwell"/>
                <a:cs typeface="Rockwell"/>
              </a:rPr>
              <a:t>”</a:t>
            </a:r>
            <a:endParaRPr lang="en-US" dirty="0">
              <a:latin typeface="Rockwell"/>
              <a:cs typeface="Rockwell"/>
            </a:endParaRPr>
          </a:p>
        </p:txBody>
      </p:sp>
      <p:sp>
        <p:nvSpPr>
          <p:cNvPr id="105474" name="AutoShape 2"/>
          <p:cNvSpPr>
            <a:spLocks noChangeArrowheads="1"/>
          </p:cNvSpPr>
          <p:nvPr/>
        </p:nvSpPr>
        <p:spPr bwMode="auto">
          <a:xfrm>
            <a:off x="0" y="5334000"/>
            <a:ext cx="8458200" cy="1524000"/>
          </a:xfrm>
          <a:prstGeom prst="wedgeRectCallout">
            <a:avLst>
              <a:gd name="adj1" fmla="val -6810"/>
              <a:gd name="adj2" fmla="val -87986"/>
            </a:avLst>
          </a:prstGeom>
          <a:solidFill>
            <a:srgbClr val="FFCC99"/>
          </a:solidFill>
          <a:ln w="38100">
            <a:solidFill>
              <a:schemeClr val="tx1"/>
            </a:solidFill>
            <a:miter lim="800000"/>
            <a:headEnd/>
            <a:tailEnd/>
          </a:ln>
        </p:spPr>
        <p:txBody>
          <a:bodyPr/>
          <a:lstStyle/>
          <a:p>
            <a:pPr algn="ctr">
              <a:lnSpc>
                <a:spcPct val="85000"/>
              </a:lnSpc>
            </a:pPr>
            <a:r>
              <a:rPr lang="ja-JP" altLang="en-US" sz="2800" dirty="0">
                <a:solidFill>
                  <a:srgbClr val="000000"/>
                </a:solidFill>
              </a:rPr>
              <a:t>“</a:t>
            </a:r>
            <a:r>
              <a:rPr lang="en-US" sz="2800" dirty="0">
                <a:solidFill>
                  <a:srgbClr val="000000"/>
                </a:solidFill>
              </a:rPr>
              <a:t>Democrats</a:t>
            </a:r>
            <a:r>
              <a:rPr lang="ja-JP" altLang="en-US" sz="2800" dirty="0">
                <a:solidFill>
                  <a:srgbClr val="000000"/>
                </a:solidFill>
              </a:rPr>
              <a:t>”</a:t>
            </a:r>
            <a:r>
              <a:rPr lang="en-US" sz="2800" dirty="0">
                <a:solidFill>
                  <a:srgbClr val="000000"/>
                </a:solidFill>
              </a:rPr>
              <a:t> distinguished themselves as different from the </a:t>
            </a:r>
            <a:r>
              <a:rPr lang="ja-JP" altLang="en-US" sz="2800" dirty="0">
                <a:solidFill>
                  <a:srgbClr val="000000"/>
                </a:solidFill>
              </a:rPr>
              <a:t>“</a:t>
            </a:r>
            <a:r>
              <a:rPr lang="en-US" sz="2800" dirty="0">
                <a:solidFill>
                  <a:srgbClr val="000000"/>
                </a:solidFill>
              </a:rPr>
              <a:t>Nationalist Republicans</a:t>
            </a:r>
            <a:r>
              <a:rPr lang="ja-JP" altLang="en-US" sz="2800" dirty="0">
                <a:solidFill>
                  <a:srgbClr val="000000"/>
                </a:solidFill>
              </a:rPr>
              <a:t>”</a:t>
            </a:r>
            <a:r>
              <a:rPr lang="en-US" sz="2800" dirty="0">
                <a:solidFill>
                  <a:srgbClr val="000000"/>
                </a:solidFill>
              </a:rPr>
              <a:t> who has strayed from the Jeffersonian ideal</a:t>
            </a:r>
          </a:p>
        </p:txBody>
      </p:sp>
      <p:sp>
        <p:nvSpPr>
          <p:cNvPr id="105475" name="AutoShape 3"/>
          <p:cNvSpPr>
            <a:spLocks noChangeArrowheads="1"/>
          </p:cNvSpPr>
          <p:nvPr/>
        </p:nvSpPr>
        <p:spPr bwMode="auto">
          <a:xfrm>
            <a:off x="304800" y="685800"/>
            <a:ext cx="8839200" cy="1066800"/>
          </a:xfrm>
          <a:prstGeom prst="wedgeRectCallout">
            <a:avLst>
              <a:gd name="adj1" fmla="val -15819"/>
              <a:gd name="adj2" fmla="val 139167"/>
            </a:avLst>
          </a:prstGeom>
          <a:solidFill>
            <a:srgbClr val="CCFFCC"/>
          </a:solidFill>
          <a:ln w="38100">
            <a:solidFill>
              <a:schemeClr val="tx1"/>
            </a:solidFill>
            <a:miter lim="800000"/>
            <a:headEnd/>
            <a:tailEnd/>
          </a:ln>
        </p:spPr>
        <p:txBody>
          <a:bodyPr/>
          <a:lstStyle/>
          <a:p>
            <a:pPr algn="ctr">
              <a:lnSpc>
                <a:spcPct val="85000"/>
              </a:lnSpc>
            </a:pPr>
            <a:r>
              <a:rPr lang="en-US" sz="2800" dirty="0">
                <a:solidFill>
                  <a:srgbClr val="000000"/>
                </a:solidFill>
              </a:rPr>
              <a:t>But, these </a:t>
            </a:r>
            <a:r>
              <a:rPr lang="ja-JP" altLang="en-US" sz="2800" dirty="0">
                <a:solidFill>
                  <a:srgbClr val="000000"/>
                </a:solidFill>
              </a:rPr>
              <a:t>“</a:t>
            </a:r>
            <a:r>
              <a:rPr lang="en-US" sz="2800" dirty="0">
                <a:solidFill>
                  <a:srgbClr val="000000"/>
                </a:solidFill>
              </a:rPr>
              <a:t>Jacksonian Democrats</a:t>
            </a:r>
            <a:r>
              <a:rPr lang="ja-JP" altLang="en-US" sz="2800" dirty="0">
                <a:solidFill>
                  <a:srgbClr val="000000"/>
                </a:solidFill>
              </a:rPr>
              <a:t>”</a:t>
            </a:r>
            <a:r>
              <a:rPr lang="en-US" sz="2800" dirty="0">
                <a:solidFill>
                  <a:srgbClr val="000000"/>
                </a:solidFill>
              </a:rPr>
              <a:t> are not going to mirror the </a:t>
            </a:r>
            <a:r>
              <a:rPr lang="ja-JP" altLang="en-US" sz="2800" dirty="0">
                <a:solidFill>
                  <a:srgbClr val="000000"/>
                </a:solidFill>
              </a:rPr>
              <a:t>“</a:t>
            </a:r>
            <a:r>
              <a:rPr lang="en-US" sz="2800" dirty="0">
                <a:solidFill>
                  <a:srgbClr val="000000"/>
                </a:solidFill>
              </a:rPr>
              <a:t>Jeffersonian Republicans</a:t>
            </a:r>
            <a:r>
              <a:rPr lang="ja-JP" altLang="en-US" sz="2800" dirty="0">
                <a:solidFill>
                  <a:srgbClr val="000000"/>
                </a:solidFill>
              </a:rPr>
              <a:t>”</a:t>
            </a:r>
            <a:endParaRPr lang="en-US" sz="2800" dirty="0">
              <a:solidFill>
                <a:srgbClr val="000000"/>
              </a:solidFill>
            </a:endParaRPr>
          </a:p>
        </p:txBody>
      </p:sp>
    </p:spTree>
    <p:extLst>
      <p:ext uri="{BB962C8B-B14F-4D97-AF65-F5344CB8AC3E}">
        <p14:creationId xmlns:p14="http://schemas.microsoft.com/office/powerpoint/2010/main" val="55506262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5474"/>
                                        </p:tgtEl>
                                        <p:attrNameLst>
                                          <p:attrName>style.visibility</p:attrName>
                                        </p:attrNameLst>
                                      </p:cBhvr>
                                      <p:to>
                                        <p:strVal val="visible"/>
                                      </p:to>
                                    </p:set>
                                    <p:anim calcmode="lin" valueType="num">
                                      <p:cBhvr>
                                        <p:cTn id="7" dur="500" fill="hold"/>
                                        <p:tgtEl>
                                          <p:spTgt spid="105474"/>
                                        </p:tgtEl>
                                        <p:attrNameLst>
                                          <p:attrName>ppt_w</p:attrName>
                                        </p:attrNameLst>
                                      </p:cBhvr>
                                      <p:tavLst>
                                        <p:tav tm="0">
                                          <p:val>
                                            <p:fltVal val="0"/>
                                          </p:val>
                                        </p:tav>
                                        <p:tav tm="100000">
                                          <p:val>
                                            <p:strVal val="#ppt_w"/>
                                          </p:val>
                                        </p:tav>
                                      </p:tavLst>
                                    </p:anim>
                                    <p:anim calcmode="lin" valueType="num">
                                      <p:cBhvr>
                                        <p:cTn id="8" dur="500" fill="hold"/>
                                        <p:tgtEl>
                                          <p:spTgt spid="105474"/>
                                        </p:tgtEl>
                                        <p:attrNameLst>
                                          <p:attrName>ppt_h</p:attrName>
                                        </p:attrNameLst>
                                      </p:cBhvr>
                                      <p:tavLst>
                                        <p:tav tm="0">
                                          <p:val>
                                            <p:fltVal val="0"/>
                                          </p:val>
                                        </p:tav>
                                        <p:tav tm="100000">
                                          <p:val>
                                            <p:strVal val="#ppt_h"/>
                                          </p:val>
                                        </p:tav>
                                      </p:tavLst>
                                    </p:anim>
                                    <p:animEffect transition="in" filter="fade">
                                      <p:cBhvr>
                                        <p:cTn id="9" dur="500"/>
                                        <p:tgtEl>
                                          <p:spTgt spid="1054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5475"/>
                                        </p:tgtEl>
                                        <p:attrNameLst>
                                          <p:attrName>style.visibility</p:attrName>
                                        </p:attrNameLst>
                                      </p:cBhvr>
                                      <p:to>
                                        <p:strVal val="visible"/>
                                      </p:to>
                                    </p:set>
                                    <p:anim calcmode="lin" valueType="num">
                                      <p:cBhvr>
                                        <p:cTn id="14" dur="500" fill="hold"/>
                                        <p:tgtEl>
                                          <p:spTgt spid="105475"/>
                                        </p:tgtEl>
                                        <p:attrNameLst>
                                          <p:attrName>ppt_w</p:attrName>
                                        </p:attrNameLst>
                                      </p:cBhvr>
                                      <p:tavLst>
                                        <p:tav tm="0">
                                          <p:val>
                                            <p:fltVal val="0"/>
                                          </p:val>
                                        </p:tav>
                                        <p:tav tm="100000">
                                          <p:val>
                                            <p:strVal val="#ppt_w"/>
                                          </p:val>
                                        </p:tav>
                                      </p:tavLst>
                                    </p:anim>
                                    <p:anim calcmode="lin" valueType="num">
                                      <p:cBhvr>
                                        <p:cTn id="15" dur="500" fill="hold"/>
                                        <p:tgtEl>
                                          <p:spTgt spid="105475"/>
                                        </p:tgtEl>
                                        <p:attrNameLst>
                                          <p:attrName>ppt_h</p:attrName>
                                        </p:attrNameLst>
                                      </p:cBhvr>
                                      <p:tavLst>
                                        <p:tav tm="0">
                                          <p:val>
                                            <p:fltVal val="0"/>
                                          </p:val>
                                        </p:tav>
                                        <p:tav tm="100000">
                                          <p:val>
                                            <p:strVal val="#ppt_h"/>
                                          </p:val>
                                        </p:tav>
                                      </p:tavLst>
                                    </p:anim>
                                    <p:animEffect transition="in" filter="fade">
                                      <p:cBhvr>
                                        <p:cTn id="16" dur="500"/>
                                        <p:tgtEl>
                                          <p:spTgt spid="105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nimBg="1"/>
      <p:bldP spid="10547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4212" name="Rectangle 4"/>
          <p:cNvSpPr>
            <a:spLocks noGrp="1" noChangeArrowheads="1"/>
          </p:cNvSpPr>
          <p:nvPr>
            <p:ph type="title"/>
          </p:nvPr>
        </p:nvSpPr>
        <p:spPr>
          <a:xfrm>
            <a:off x="685800" y="304800"/>
            <a:ext cx="7772400" cy="838200"/>
          </a:xfrm>
        </p:spPr>
        <p:txBody>
          <a:bodyPr lIns="90488" tIns="44450" rIns="90488" bIns="44450"/>
          <a:lstStyle/>
          <a:p>
            <a:pPr algn="ctr" eaLnBrk="1" fontAlgn="auto" hangingPunct="1">
              <a:spcAft>
                <a:spcPts val="0"/>
              </a:spcAft>
              <a:defRPr/>
            </a:pPr>
            <a:r>
              <a:rPr lang="en-US" dirty="0">
                <a:ea typeface="+mj-ea"/>
              </a:rPr>
              <a:t>Jackson Comes to Power</a:t>
            </a:r>
          </a:p>
        </p:txBody>
      </p:sp>
      <p:sp>
        <p:nvSpPr>
          <p:cNvPr id="17413" name="Rectangle 5"/>
          <p:cNvSpPr>
            <a:spLocks noGrp="1" noChangeArrowheads="1"/>
          </p:cNvSpPr>
          <p:nvPr>
            <p:ph idx="1"/>
          </p:nvPr>
        </p:nvSpPr>
        <p:spPr>
          <a:xfrm>
            <a:off x="0" y="1600200"/>
            <a:ext cx="9144000" cy="5257800"/>
          </a:xfrm>
        </p:spPr>
        <p:txBody>
          <a:bodyPr lIns="90488" tIns="44450" rIns="90488" bIns="44450">
            <a:normAutofit/>
          </a:bodyPr>
          <a:lstStyle/>
          <a:p>
            <a:pPr eaLnBrk="1" hangingPunct="1">
              <a:lnSpc>
                <a:spcPct val="90000"/>
              </a:lnSpc>
              <a:buSzPct val="75000"/>
            </a:pPr>
            <a:r>
              <a:rPr lang="en-US" sz="3600" dirty="0">
                <a:latin typeface="Rockwell"/>
                <a:cs typeface="Rockwell"/>
              </a:rPr>
              <a:t>The election of 1828 changed American politics:</a:t>
            </a:r>
          </a:p>
          <a:p>
            <a:pPr lvl="1" eaLnBrk="1" hangingPunct="1">
              <a:lnSpc>
                <a:spcPct val="90000"/>
              </a:lnSpc>
              <a:buSzPct val="75000"/>
            </a:pPr>
            <a:r>
              <a:rPr lang="en-US" sz="3200" dirty="0">
                <a:latin typeface="Rockwell"/>
                <a:cs typeface="Rockwell"/>
              </a:rPr>
              <a:t>Showed the effectiveness of political parties in elections </a:t>
            </a:r>
          </a:p>
          <a:p>
            <a:pPr lvl="1" eaLnBrk="1" hangingPunct="1">
              <a:lnSpc>
                <a:spcPct val="90000"/>
              </a:lnSpc>
              <a:buSzPct val="75000"/>
            </a:pPr>
            <a:r>
              <a:rPr lang="en-US" sz="3200" dirty="0">
                <a:latin typeface="Rockwell"/>
                <a:cs typeface="Rockwell"/>
              </a:rPr>
              <a:t>It was the 1</a:t>
            </a:r>
            <a:r>
              <a:rPr lang="en-US" sz="3200" baseline="30000" dirty="0">
                <a:latin typeface="Rockwell"/>
                <a:cs typeface="Rockwell"/>
              </a:rPr>
              <a:t>st</a:t>
            </a:r>
            <a:r>
              <a:rPr lang="en-US" sz="3200" dirty="0">
                <a:latin typeface="Rockwell"/>
                <a:cs typeface="Rockwell"/>
              </a:rPr>
              <a:t> election with overt mudslinging &amp; propaganda </a:t>
            </a:r>
          </a:p>
          <a:p>
            <a:pPr lvl="1" eaLnBrk="1" hangingPunct="1">
              <a:lnSpc>
                <a:spcPct val="90000"/>
              </a:lnSpc>
              <a:buSzPct val="75000"/>
            </a:pPr>
            <a:r>
              <a:rPr lang="en-US" sz="3200" dirty="0">
                <a:latin typeface="Rockwell"/>
                <a:cs typeface="Rockwell"/>
              </a:rPr>
              <a:t>Exciting appeals to average the man (public rallies &amp; barbeques)</a:t>
            </a:r>
          </a:p>
          <a:p>
            <a:pPr eaLnBrk="1" hangingPunct="1">
              <a:lnSpc>
                <a:spcPct val="90000"/>
              </a:lnSpc>
              <a:buSzPct val="75000"/>
            </a:pPr>
            <a:r>
              <a:rPr lang="en-US" sz="3600" dirty="0">
                <a:latin typeface="Rockwell"/>
                <a:cs typeface="Rockwell"/>
              </a:rPr>
              <a:t>Jackson won the election as a </a:t>
            </a:r>
            <a:r>
              <a:rPr lang="ja-JP" altLang="en-US" sz="3600" dirty="0">
                <a:latin typeface="Rockwell"/>
                <a:cs typeface="Rockwell"/>
              </a:rPr>
              <a:t>“</a:t>
            </a:r>
            <a:r>
              <a:rPr lang="en-US" sz="3600" dirty="0">
                <a:latin typeface="Rockwell"/>
                <a:cs typeface="Rockwell"/>
              </a:rPr>
              <a:t>common man of the people</a:t>
            </a:r>
            <a:r>
              <a:rPr lang="ja-JP" altLang="en-US" sz="3600" dirty="0">
                <a:latin typeface="Rockwell"/>
                <a:cs typeface="Rockwell"/>
              </a:rPr>
              <a:t>”</a:t>
            </a:r>
            <a:endParaRPr lang="en-US" sz="3600" dirty="0">
              <a:latin typeface="Rockwell"/>
              <a:cs typeface="Rockwell"/>
            </a:endParaRPr>
          </a:p>
        </p:txBody>
      </p:sp>
      <p:sp>
        <p:nvSpPr>
          <p:cNvPr id="94214" name="AutoShape 6"/>
          <p:cNvSpPr>
            <a:spLocks noChangeArrowheads="1"/>
          </p:cNvSpPr>
          <p:nvPr/>
        </p:nvSpPr>
        <p:spPr bwMode="auto">
          <a:xfrm>
            <a:off x="1066800" y="4343400"/>
            <a:ext cx="5562600" cy="990600"/>
          </a:xfrm>
          <a:prstGeom prst="wedgeRectCallout">
            <a:avLst>
              <a:gd name="adj1" fmla="val -28759"/>
              <a:gd name="adj2" fmla="val -157852"/>
            </a:avLst>
          </a:prstGeom>
          <a:solidFill>
            <a:srgbClr val="FFCC99"/>
          </a:solidFill>
          <a:ln w="38100">
            <a:solidFill>
              <a:schemeClr val="tx1"/>
            </a:solidFill>
            <a:miter lim="800000"/>
            <a:headEnd/>
            <a:tailEnd/>
          </a:ln>
        </p:spPr>
        <p:txBody>
          <a:bodyPr/>
          <a:lstStyle/>
          <a:p>
            <a:pPr algn="ctr">
              <a:lnSpc>
                <a:spcPct val="80000"/>
              </a:lnSpc>
              <a:spcBef>
                <a:spcPct val="10000"/>
              </a:spcBef>
            </a:pPr>
            <a:r>
              <a:rPr lang="ja-JP" altLang="en-US" sz="2800">
                <a:solidFill>
                  <a:schemeClr val="bg1"/>
                </a:solidFill>
              </a:rPr>
              <a:t>“</a:t>
            </a:r>
            <a:r>
              <a:rPr lang="en-US" sz="2800" i="1">
                <a:solidFill>
                  <a:schemeClr val="bg1"/>
                </a:solidFill>
              </a:rPr>
              <a:t>Ms. Jackson is a bigamist</a:t>
            </a:r>
            <a:r>
              <a:rPr lang="ja-JP" altLang="en-US" sz="2800">
                <a:solidFill>
                  <a:schemeClr val="bg1"/>
                </a:solidFill>
              </a:rPr>
              <a:t>”</a:t>
            </a:r>
            <a:r>
              <a:rPr lang="en-US" sz="2800">
                <a:solidFill>
                  <a:schemeClr val="bg1"/>
                </a:solidFill>
              </a:rPr>
              <a:t> &amp; </a:t>
            </a:r>
            <a:r>
              <a:rPr lang="ja-JP" altLang="en-US" sz="2800">
                <a:solidFill>
                  <a:schemeClr val="bg1"/>
                </a:solidFill>
              </a:rPr>
              <a:t>“</a:t>
            </a:r>
            <a:r>
              <a:rPr lang="en-US" sz="2800" i="1">
                <a:solidFill>
                  <a:schemeClr val="bg1"/>
                </a:solidFill>
              </a:rPr>
              <a:t>Ms. Adams is a bastard</a:t>
            </a:r>
            <a:r>
              <a:rPr lang="ja-JP" altLang="en-US" sz="2800">
                <a:solidFill>
                  <a:schemeClr val="bg1"/>
                </a:solidFill>
              </a:rPr>
              <a:t>”</a:t>
            </a:r>
            <a:endParaRPr lang="en-US" sz="2800">
              <a:solidFill>
                <a:schemeClr val="bg1"/>
              </a:solidFill>
            </a:endParaRPr>
          </a:p>
        </p:txBody>
      </p:sp>
      <p:sp>
        <p:nvSpPr>
          <p:cNvPr id="94215" name="AutoShape 7"/>
          <p:cNvSpPr>
            <a:spLocks noChangeArrowheads="1"/>
          </p:cNvSpPr>
          <p:nvPr/>
        </p:nvSpPr>
        <p:spPr bwMode="auto">
          <a:xfrm>
            <a:off x="0" y="0"/>
            <a:ext cx="5562600" cy="1905000"/>
          </a:xfrm>
          <a:prstGeom prst="wedgeRectCallout">
            <a:avLst>
              <a:gd name="adj1" fmla="val 7324"/>
              <a:gd name="adj2" fmla="val 90949"/>
            </a:avLst>
          </a:prstGeom>
          <a:solidFill>
            <a:srgbClr val="FFFF99"/>
          </a:solidFill>
          <a:ln w="38100">
            <a:solidFill>
              <a:schemeClr val="tx1"/>
            </a:solidFill>
            <a:miter lim="800000"/>
            <a:headEnd/>
            <a:tailEnd/>
          </a:ln>
        </p:spPr>
        <p:txBody>
          <a:bodyPr/>
          <a:lstStyle/>
          <a:p>
            <a:pPr algn="ctr">
              <a:lnSpc>
                <a:spcPct val="80000"/>
              </a:lnSpc>
              <a:spcBef>
                <a:spcPct val="10000"/>
              </a:spcBef>
              <a:buSzPct val="75000"/>
            </a:pPr>
            <a:r>
              <a:rPr lang="en-US" sz="2800" dirty="0">
                <a:solidFill>
                  <a:schemeClr val="bg1"/>
                </a:solidFill>
              </a:rPr>
              <a:t>Democrats presented Jackson as </a:t>
            </a:r>
            <a:r>
              <a:rPr lang="ja-JP" altLang="en-US" sz="2800" dirty="0">
                <a:solidFill>
                  <a:schemeClr val="bg1"/>
                </a:solidFill>
              </a:rPr>
              <a:t>“</a:t>
            </a:r>
            <a:r>
              <a:rPr lang="en-US" sz="2800" dirty="0">
                <a:solidFill>
                  <a:schemeClr val="bg1"/>
                </a:solidFill>
              </a:rPr>
              <a:t>Old Hickory,</a:t>
            </a:r>
            <a:r>
              <a:rPr lang="ja-JP" altLang="en-US" sz="2800" dirty="0">
                <a:solidFill>
                  <a:schemeClr val="bg1"/>
                </a:solidFill>
              </a:rPr>
              <a:t>”</a:t>
            </a:r>
            <a:r>
              <a:rPr lang="en-US" sz="2800" dirty="0">
                <a:solidFill>
                  <a:schemeClr val="bg1"/>
                </a:solidFill>
              </a:rPr>
              <a:t> uneducated, a hero, a dueler &amp; a man of the people</a:t>
            </a:r>
          </a:p>
        </p:txBody>
      </p:sp>
      <p:sp>
        <p:nvSpPr>
          <p:cNvPr id="94216" name="AutoShape 8"/>
          <p:cNvSpPr>
            <a:spLocks noChangeArrowheads="1"/>
          </p:cNvSpPr>
          <p:nvPr/>
        </p:nvSpPr>
        <p:spPr bwMode="auto">
          <a:xfrm>
            <a:off x="5943600" y="0"/>
            <a:ext cx="3200400" cy="1905000"/>
          </a:xfrm>
          <a:prstGeom prst="wedgeRectCallout">
            <a:avLst>
              <a:gd name="adj1" fmla="val -42292"/>
              <a:gd name="adj2" fmla="val 102185"/>
            </a:avLst>
          </a:prstGeom>
          <a:solidFill>
            <a:srgbClr val="CCFFCC"/>
          </a:solidFill>
          <a:ln w="38100">
            <a:solidFill>
              <a:schemeClr val="tx1"/>
            </a:solidFill>
            <a:miter lim="800000"/>
            <a:headEnd/>
            <a:tailEnd/>
          </a:ln>
        </p:spPr>
        <p:txBody>
          <a:bodyPr/>
          <a:lstStyle/>
          <a:p>
            <a:pPr algn="ctr">
              <a:lnSpc>
                <a:spcPct val="80000"/>
              </a:lnSpc>
              <a:spcBef>
                <a:spcPct val="10000"/>
              </a:spcBef>
              <a:buSzPct val="75000"/>
            </a:pPr>
            <a:r>
              <a:rPr lang="en-US" sz="2800">
                <a:solidFill>
                  <a:schemeClr val="bg1"/>
                </a:solidFill>
              </a:rPr>
              <a:t>Democrats painted Adams as an out-of-touch aristocrat</a:t>
            </a:r>
          </a:p>
        </p:txBody>
      </p:sp>
    </p:spTree>
    <p:extLst>
      <p:ext uri="{BB962C8B-B14F-4D97-AF65-F5344CB8AC3E}">
        <p14:creationId xmlns:p14="http://schemas.microsoft.com/office/powerpoint/2010/main" val="421481571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4214"/>
                                        </p:tgtEl>
                                        <p:attrNameLst>
                                          <p:attrName>style.visibility</p:attrName>
                                        </p:attrNameLst>
                                      </p:cBhvr>
                                      <p:to>
                                        <p:strVal val="visible"/>
                                      </p:to>
                                    </p:set>
                                    <p:anim calcmode="lin" valueType="num">
                                      <p:cBhvr>
                                        <p:cTn id="7" dur="500" fill="hold"/>
                                        <p:tgtEl>
                                          <p:spTgt spid="94214"/>
                                        </p:tgtEl>
                                        <p:attrNameLst>
                                          <p:attrName>ppt_w</p:attrName>
                                        </p:attrNameLst>
                                      </p:cBhvr>
                                      <p:tavLst>
                                        <p:tav tm="0">
                                          <p:val>
                                            <p:fltVal val="0"/>
                                          </p:val>
                                        </p:tav>
                                        <p:tav tm="100000">
                                          <p:val>
                                            <p:strVal val="#ppt_w"/>
                                          </p:val>
                                        </p:tav>
                                      </p:tavLst>
                                    </p:anim>
                                    <p:anim calcmode="lin" valueType="num">
                                      <p:cBhvr>
                                        <p:cTn id="8" dur="500" fill="hold"/>
                                        <p:tgtEl>
                                          <p:spTgt spid="94214"/>
                                        </p:tgtEl>
                                        <p:attrNameLst>
                                          <p:attrName>ppt_h</p:attrName>
                                        </p:attrNameLst>
                                      </p:cBhvr>
                                      <p:tavLst>
                                        <p:tav tm="0">
                                          <p:val>
                                            <p:fltVal val="0"/>
                                          </p:val>
                                        </p:tav>
                                        <p:tav tm="100000">
                                          <p:val>
                                            <p:strVal val="#ppt_h"/>
                                          </p:val>
                                        </p:tav>
                                      </p:tavLst>
                                    </p:anim>
                                    <p:animEffect transition="in" filter="fade">
                                      <p:cBhvr>
                                        <p:cTn id="9" dur="500"/>
                                        <p:tgtEl>
                                          <p:spTgt spid="942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94214"/>
                                        </p:tgtEl>
                                        <p:attrNameLst>
                                          <p:attrName>ppt_w</p:attrName>
                                        </p:attrNameLst>
                                      </p:cBhvr>
                                      <p:tavLst>
                                        <p:tav tm="0">
                                          <p:val>
                                            <p:strVal val="ppt_w"/>
                                          </p:val>
                                        </p:tav>
                                        <p:tav tm="100000">
                                          <p:val>
                                            <p:fltVal val="0"/>
                                          </p:val>
                                        </p:tav>
                                      </p:tavLst>
                                    </p:anim>
                                    <p:anim calcmode="lin" valueType="num">
                                      <p:cBhvr>
                                        <p:cTn id="14" dur="500"/>
                                        <p:tgtEl>
                                          <p:spTgt spid="94214"/>
                                        </p:tgtEl>
                                        <p:attrNameLst>
                                          <p:attrName>ppt_h</p:attrName>
                                        </p:attrNameLst>
                                      </p:cBhvr>
                                      <p:tavLst>
                                        <p:tav tm="0">
                                          <p:val>
                                            <p:strVal val="ppt_h"/>
                                          </p:val>
                                        </p:tav>
                                        <p:tav tm="100000">
                                          <p:val>
                                            <p:fltVal val="0"/>
                                          </p:val>
                                        </p:tav>
                                      </p:tavLst>
                                    </p:anim>
                                    <p:animEffect transition="out" filter="fade">
                                      <p:cBhvr>
                                        <p:cTn id="15" dur="500"/>
                                        <p:tgtEl>
                                          <p:spTgt spid="94214"/>
                                        </p:tgtEl>
                                      </p:cBhvr>
                                    </p:animEffect>
                                    <p:set>
                                      <p:cBhvr>
                                        <p:cTn id="16" dur="1" fill="hold">
                                          <p:stCondLst>
                                            <p:cond delay="499"/>
                                          </p:stCondLst>
                                        </p:cTn>
                                        <p:tgtEl>
                                          <p:spTgt spid="94214"/>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4215"/>
                                        </p:tgtEl>
                                        <p:attrNameLst>
                                          <p:attrName>style.visibility</p:attrName>
                                        </p:attrNameLst>
                                      </p:cBhvr>
                                      <p:to>
                                        <p:strVal val="visible"/>
                                      </p:to>
                                    </p:set>
                                    <p:anim calcmode="lin" valueType="num">
                                      <p:cBhvr>
                                        <p:cTn id="21" dur="500" fill="hold"/>
                                        <p:tgtEl>
                                          <p:spTgt spid="94215"/>
                                        </p:tgtEl>
                                        <p:attrNameLst>
                                          <p:attrName>ppt_w</p:attrName>
                                        </p:attrNameLst>
                                      </p:cBhvr>
                                      <p:tavLst>
                                        <p:tav tm="0">
                                          <p:val>
                                            <p:fltVal val="0"/>
                                          </p:val>
                                        </p:tav>
                                        <p:tav tm="100000">
                                          <p:val>
                                            <p:strVal val="#ppt_w"/>
                                          </p:val>
                                        </p:tav>
                                      </p:tavLst>
                                    </p:anim>
                                    <p:anim calcmode="lin" valueType="num">
                                      <p:cBhvr>
                                        <p:cTn id="22" dur="500" fill="hold"/>
                                        <p:tgtEl>
                                          <p:spTgt spid="94215"/>
                                        </p:tgtEl>
                                        <p:attrNameLst>
                                          <p:attrName>ppt_h</p:attrName>
                                        </p:attrNameLst>
                                      </p:cBhvr>
                                      <p:tavLst>
                                        <p:tav tm="0">
                                          <p:val>
                                            <p:fltVal val="0"/>
                                          </p:val>
                                        </p:tav>
                                        <p:tav tm="100000">
                                          <p:val>
                                            <p:strVal val="#ppt_h"/>
                                          </p:val>
                                        </p:tav>
                                      </p:tavLst>
                                    </p:anim>
                                    <p:animEffect transition="in" filter="fade">
                                      <p:cBhvr>
                                        <p:cTn id="23" dur="500"/>
                                        <p:tgtEl>
                                          <p:spTgt spid="94215"/>
                                        </p:tgtEl>
                                      </p:cBhvr>
                                    </p:animEffect>
                                  </p:childTnLst>
                                </p:cTn>
                              </p:par>
                            </p:childTnLst>
                          </p:cTn>
                        </p:par>
                        <p:par>
                          <p:cTn id="24" fill="hold" nodeType="afterGroup">
                            <p:stCondLst>
                              <p:cond delay="500"/>
                            </p:stCondLst>
                            <p:childTnLst>
                              <p:par>
                                <p:cTn id="25" presetID="53" presetClass="entr" presetSubtype="0" fill="hold" grpId="0" nodeType="afterEffect">
                                  <p:stCondLst>
                                    <p:cond delay="0"/>
                                  </p:stCondLst>
                                  <p:childTnLst>
                                    <p:set>
                                      <p:cBhvr>
                                        <p:cTn id="26" dur="1" fill="hold">
                                          <p:stCondLst>
                                            <p:cond delay="0"/>
                                          </p:stCondLst>
                                        </p:cTn>
                                        <p:tgtEl>
                                          <p:spTgt spid="94216"/>
                                        </p:tgtEl>
                                        <p:attrNameLst>
                                          <p:attrName>style.visibility</p:attrName>
                                        </p:attrNameLst>
                                      </p:cBhvr>
                                      <p:to>
                                        <p:strVal val="visible"/>
                                      </p:to>
                                    </p:set>
                                    <p:anim calcmode="lin" valueType="num">
                                      <p:cBhvr>
                                        <p:cTn id="27" dur="500" fill="hold"/>
                                        <p:tgtEl>
                                          <p:spTgt spid="94216"/>
                                        </p:tgtEl>
                                        <p:attrNameLst>
                                          <p:attrName>ppt_w</p:attrName>
                                        </p:attrNameLst>
                                      </p:cBhvr>
                                      <p:tavLst>
                                        <p:tav tm="0">
                                          <p:val>
                                            <p:fltVal val="0"/>
                                          </p:val>
                                        </p:tav>
                                        <p:tav tm="100000">
                                          <p:val>
                                            <p:strVal val="#ppt_w"/>
                                          </p:val>
                                        </p:tav>
                                      </p:tavLst>
                                    </p:anim>
                                    <p:anim calcmode="lin" valueType="num">
                                      <p:cBhvr>
                                        <p:cTn id="28" dur="500" fill="hold"/>
                                        <p:tgtEl>
                                          <p:spTgt spid="94216"/>
                                        </p:tgtEl>
                                        <p:attrNameLst>
                                          <p:attrName>ppt_h</p:attrName>
                                        </p:attrNameLst>
                                      </p:cBhvr>
                                      <p:tavLst>
                                        <p:tav tm="0">
                                          <p:val>
                                            <p:fltVal val="0"/>
                                          </p:val>
                                        </p:tav>
                                        <p:tav tm="100000">
                                          <p:val>
                                            <p:strVal val="#ppt_h"/>
                                          </p:val>
                                        </p:tav>
                                      </p:tavLst>
                                    </p:anim>
                                    <p:animEffect transition="in" filter="fade">
                                      <p:cBhvr>
                                        <p:cTn id="29" dur="500"/>
                                        <p:tgtEl>
                                          <p:spTgt spid="942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xit" presetSubtype="0" fill="hold" grpId="1" nodeType="clickEffect">
                                  <p:stCondLst>
                                    <p:cond delay="0"/>
                                  </p:stCondLst>
                                  <p:childTnLst>
                                    <p:anim calcmode="lin" valueType="num">
                                      <p:cBhvr>
                                        <p:cTn id="33" dur="500"/>
                                        <p:tgtEl>
                                          <p:spTgt spid="94216"/>
                                        </p:tgtEl>
                                        <p:attrNameLst>
                                          <p:attrName>ppt_w</p:attrName>
                                        </p:attrNameLst>
                                      </p:cBhvr>
                                      <p:tavLst>
                                        <p:tav tm="0">
                                          <p:val>
                                            <p:strVal val="ppt_w"/>
                                          </p:val>
                                        </p:tav>
                                        <p:tav tm="100000">
                                          <p:val>
                                            <p:fltVal val="0"/>
                                          </p:val>
                                        </p:tav>
                                      </p:tavLst>
                                    </p:anim>
                                    <p:anim calcmode="lin" valueType="num">
                                      <p:cBhvr>
                                        <p:cTn id="34" dur="500"/>
                                        <p:tgtEl>
                                          <p:spTgt spid="94216"/>
                                        </p:tgtEl>
                                        <p:attrNameLst>
                                          <p:attrName>ppt_h</p:attrName>
                                        </p:attrNameLst>
                                      </p:cBhvr>
                                      <p:tavLst>
                                        <p:tav tm="0">
                                          <p:val>
                                            <p:strVal val="ppt_h"/>
                                          </p:val>
                                        </p:tav>
                                        <p:tav tm="100000">
                                          <p:val>
                                            <p:fltVal val="0"/>
                                          </p:val>
                                        </p:tav>
                                      </p:tavLst>
                                    </p:anim>
                                    <p:animEffect transition="out" filter="fade">
                                      <p:cBhvr>
                                        <p:cTn id="35" dur="500"/>
                                        <p:tgtEl>
                                          <p:spTgt spid="94216"/>
                                        </p:tgtEl>
                                      </p:cBhvr>
                                    </p:animEffect>
                                    <p:set>
                                      <p:cBhvr>
                                        <p:cTn id="36" dur="1" fill="hold">
                                          <p:stCondLst>
                                            <p:cond delay="499"/>
                                          </p:stCondLst>
                                        </p:cTn>
                                        <p:tgtEl>
                                          <p:spTgt spid="94216"/>
                                        </p:tgtEl>
                                        <p:attrNameLst>
                                          <p:attrName>style.visibility</p:attrName>
                                        </p:attrNameLst>
                                      </p:cBhvr>
                                      <p:to>
                                        <p:strVal val="hidden"/>
                                      </p:to>
                                    </p:set>
                                  </p:childTnLst>
                                </p:cTn>
                              </p:par>
                              <p:par>
                                <p:cTn id="37" presetID="53" presetClass="exit" presetSubtype="0" fill="hold" grpId="1" nodeType="withEffect">
                                  <p:stCondLst>
                                    <p:cond delay="0"/>
                                  </p:stCondLst>
                                  <p:childTnLst>
                                    <p:anim calcmode="lin" valueType="num">
                                      <p:cBhvr>
                                        <p:cTn id="38" dur="500"/>
                                        <p:tgtEl>
                                          <p:spTgt spid="94215"/>
                                        </p:tgtEl>
                                        <p:attrNameLst>
                                          <p:attrName>ppt_w</p:attrName>
                                        </p:attrNameLst>
                                      </p:cBhvr>
                                      <p:tavLst>
                                        <p:tav tm="0">
                                          <p:val>
                                            <p:strVal val="ppt_w"/>
                                          </p:val>
                                        </p:tav>
                                        <p:tav tm="100000">
                                          <p:val>
                                            <p:fltVal val="0"/>
                                          </p:val>
                                        </p:tav>
                                      </p:tavLst>
                                    </p:anim>
                                    <p:anim calcmode="lin" valueType="num">
                                      <p:cBhvr>
                                        <p:cTn id="39" dur="500"/>
                                        <p:tgtEl>
                                          <p:spTgt spid="94215"/>
                                        </p:tgtEl>
                                        <p:attrNameLst>
                                          <p:attrName>ppt_h</p:attrName>
                                        </p:attrNameLst>
                                      </p:cBhvr>
                                      <p:tavLst>
                                        <p:tav tm="0">
                                          <p:val>
                                            <p:strVal val="ppt_h"/>
                                          </p:val>
                                        </p:tav>
                                        <p:tav tm="100000">
                                          <p:val>
                                            <p:fltVal val="0"/>
                                          </p:val>
                                        </p:tav>
                                      </p:tavLst>
                                    </p:anim>
                                    <p:animEffect transition="out" filter="fade">
                                      <p:cBhvr>
                                        <p:cTn id="40" dur="500"/>
                                        <p:tgtEl>
                                          <p:spTgt spid="94215"/>
                                        </p:tgtEl>
                                      </p:cBhvr>
                                    </p:animEffect>
                                    <p:set>
                                      <p:cBhvr>
                                        <p:cTn id="41" dur="1" fill="hold">
                                          <p:stCondLst>
                                            <p:cond delay="499"/>
                                          </p:stCondLst>
                                        </p:cTn>
                                        <p:tgtEl>
                                          <p:spTgt spid="942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animBg="1"/>
      <p:bldP spid="94214" grpId="1" animBg="1"/>
      <p:bldP spid="94215" grpId="0" animBg="1"/>
      <p:bldP spid="94215" grpId="1" animBg="1"/>
      <p:bldP spid="94216" grpId="0" animBg="1"/>
      <p:bldP spid="942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76200"/>
            <a:ext cx="8686800" cy="835613"/>
          </a:xfrm>
          <a:prstGeom prst="rect">
            <a:avLst/>
          </a:prstGeom>
          <a:solidFill>
            <a:schemeClr val="accent1">
              <a:lumMod val="20000"/>
              <a:lumOff val="80000"/>
            </a:schemeClr>
          </a:solidFill>
          <a:ln w="12700">
            <a:solidFill>
              <a:schemeClr val="tx1"/>
            </a:solidFill>
            <a:miter lim="800000"/>
            <a:headEnd/>
            <a:tailEnd/>
          </a:ln>
        </p:spPr>
        <p:txBody>
          <a:bodyPr>
            <a:spAutoFit/>
          </a:bodyPr>
          <a:lstStyle/>
          <a:p>
            <a:pPr algn="ctr">
              <a:lnSpc>
                <a:spcPct val="85000"/>
              </a:lnSpc>
            </a:pPr>
            <a:r>
              <a:rPr lang="en-US" sz="2800" dirty="0">
                <a:solidFill>
                  <a:srgbClr val="000000"/>
                </a:solidFill>
                <a:latin typeface="Rockwell"/>
                <a:cs typeface="Rockwell"/>
              </a:rPr>
              <a:t>Andrew </a:t>
            </a:r>
            <a:r>
              <a:rPr lang="en-US" sz="2800" dirty="0" smtClean="0">
                <a:solidFill>
                  <a:srgbClr val="000000"/>
                </a:solidFill>
                <a:latin typeface="Rockwell"/>
                <a:cs typeface="Rockwell"/>
              </a:rPr>
              <a:t>Jackson’s </a:t>
            </a:r>
            <a:r>
              <a:rPr lang="en-US" sz="2800" dirty="0">
                <a:solidFill>
                  <a:srgbClr val="000000"/>
                </a:solidFill>
                <a:latin typeface="Rockwell"/>
                <a:cs typeface="Rockwell"/>
              </a:rPr>
              <a:t>victory in the </a:t>
            </a:r>
            <a:br>
              <a:rPr lang="en-US" sz="2800" dirty="0">
                <a:solidFill>
                  <a:srgbClr val="000000"/>
                </a:solidFill>
                <a:latin typeface="Rockwell"/>
                <a:cs typeface="Rockwell"/>
              </a:rPr>
            </a:br>
            <a:r>
              <a:rPr lang="en-US" sz="2800" dirty="0">
                <a:solidFill>
                  <a:srgbClr val="000000"/>
                </a:solidFill>
                <a:latin typeface="Rockwell"/>
                <a:cs typeface="Rockwell"/>
              </a:rPr>
              <a:t>election of 1828 changed American politics</a:t>
            </a:r>
          </a:p>
        </p:txBody>
      </p:sp>
      <p:sp>
        <p:nvSpPr>
          <p:cNvPr id="24579" name="AutoShape 2" descr="http://upload.wikimedia.org/wikipedia/commons/9/9f/1828_Electoral_Map.png"/>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0" name="AutoShape 4" descr="http://upload.wikimedia.org/wikipedia/commons/9/9f/1828_Electoral_Map.png"/>
          <p:cNvSpPr>
            <a:spLocks noChangeAspect="1" noChangeArrowheads="1"/>
          </p:cNvSpPr>
          <p:nvPr/>
        </p:nvSpPr>
        <p:spPr bwMode="auto">
          <a:xfrm>
            <a:off x="30162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1" name="AutoShape 6" descr="http://upload.wikimedia.org/wikipedia/commons/9/9f/1828_Electoral_Map.png"/>
          <p:cNvSpPr>
            <a:spLocks noChangeAspect="1" noChangeArrowheads="1"/>
          </p:cNvSpPr>
          <p:nvPr/>
        </p:nvSpPr>
        <p:spPr bwMode="auto">
          <a:xfrm>
            <a:off x="45402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4582" name="Picture 7"/>
          <p:cNvPicPr>
            <a:picLocks noChangeAspect="1" noChangeArrowheads="1"/>
          </p:cNvPicPr>
          <p:nvPr/>
        </p:nvPicPr>
        <p:blipFill>
          <a:blip r:embed="rId2">
            <a:extLst>
              <a:ext uri="{28A0092B-C50C-407E-A947-70E740481C1C}">
                <a14:useLocalDpi xmlns:a14="http://schemas.microsoft.com/office/drawing/2010/main" val="0"/>
              </a:ext>
            </a:extLst>
          </a:blip>
          <a:srcRect t="2580"/>
          <a:stretch>
            <a:fillRect/>
          </a:stretch>
        </p:blipFill>
        <p:spPr bwMode="auto">
          <a:xfrm>
            <a:off x="1447800" y="1255713"/>
            <a:ext cx="7686675" cy="547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583" name="Picture 8" descr="Andrew_Jackson"/>
          <p:cNvPicPr>
            <a:picLocks noChangeAspect="1" noChangeArrowheads="1"/>
          </p:cNvPicPr>
          <p:nvPr/>
        </p:nvPicPr>
        <p:blipFill>
          <a:blip r:embed="rId3">
            <a:extLst>
              <a:ext uri="{28A0092B-C50C-407E-A947-70E740481C1C}">
                <a14:useLocalDpi xmlns:a14="http://schemas.microsoft.com/office/drawing/2010/main" val="0"/>
              </a:ext>
            </a:extLst>
          </a:blip>
          <a:srcRect l="7314" r="5962"/>
          <a:stretch>
            <a:fillRect/>
          </a:stretch>
        </p:blipFill>
        <p:spPr bwMode="auto">
          <a:xfrm>
            <a:off x="117475" y="1231900"/>
            <a:ext cx="270192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3286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Grp="1" noChangeArrowheads="1"/>
          </p:cNvSpPr>
          <p:nvPr>
            <p:ph idx="1"/>
          </p:nvPr>
        </p:nvSpPr>
        <p:spPr>
          <a:xfrm>
            <a:off x="0" y="0"/>
            <a:ext cx="9144000" cy="6858000"/>
          </a:xfrm>
          <a:solidFill>
            <a:srgbClr val="CCECFF"/>
          </a:solidFill>
        </p:spPr>
        <p:txBody>
          <a:bodyPr/>
          <a:lstStyle/>
          <a:p>
            <a:pPr algn="ctr" eaLnBrk="1" hangingPunct="1">
              <a:buFont typeface="Wingdings" charset="0"/>
              <a:buNone/>
            </a:pPr>
            <a:r>
              <a:rPr lang="en-US" dirty="0">
                <a:solidFill>
                  <a:srgbClr val="000000"/>
                </a:solidFill>
                <a:latin typeface="Rockwell"/>
                <a:cs typeface="Rockwell"/>
              </a:rPr>
              <a:t>Who is Andrew Jackson? </a:t>
            </a:r>
          </a:p>
        </p:txBody>
      </p:sp>
      <p:pic>
        <p:nvPicPr>
          <p:cNvPr id="101388" name="Picture 12" descr="img2"/>
          <p:cNvPicPr>
            <a:picLocks noChangeAspect="1" noChangeArrowheads="1"/>
          </p:cNvPicPr>
          <p:nvPr/>
        </p:nvPicPr>
        <p:blipFill>
          <a:blip r:embed="rId2">
            <a:extLst>
              <a:ext uri="{28A0092B-C50C-407E-A947-70E740481C1C}">
                <a14:useLocalDpi xmlns:a14="http://schemas.microsoft.com/office/drawing/2010/main" val="0"/>
              </a:ext>
            </a:extLst>
          </a:blip>
          <a:srcRect t="7463" r="5286" b="10448"/>
          <a:stretch>
            <a:fillRect/>
          </a:stretch>
        </p:blipFill>
        <p:spPr bwMode="auto">
          <a:xfrm>
            <a:off x="0" y="838200"/>
            <a:ext cx="4638675" cy="6019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1389" name="Picture 13" descr="content_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838200"/>
            <a:ext cx="3544888" cy="6019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1390" name="Picture 14" descr="3a03205v5w"/>
          <p:cNvPicPr>
            <a:picLocks noChangeAspect="1" noChangeArrowheads="1"/>
          </p:cNvPicPr>
          <p:nvPr/>
        </p:nvPicPr>
        <p:blipFill>
          <a:blip r:embed="rId4">
            <a:lum bright="-12000" contrast="24000"/>
            <a:extLst>
              <a:ext uri="{28A0092B-C50C-407E-A947-70E740481C1C}">
                <a14:useLocalDpi xmlns:a14="http://schemas.microsoft.com/office/drawing/2010/main" val="0"/>
              </a:ext>
            </a:extLst>
          </a:blip>
          <a:srcRect l="3839" t="4839" r="7631" b="4839"/>
          <a:stretch>
            <a:fillRect/>
          </a:stretch>
        </p:blipFill>
        <p:spPr bwMode="auto">
          <a:xfrm>
            <a:off x="4248150" y="914400"/>
            <a:ext cx="4895850"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1394" name="Picture 18" descr="1828_Electoral_Map"/>
          <p:cNvPicPr>
            <a:picLocks noChangeAspect="1" noChangeArrowheads="1"/>
          </p:cNvPicPr>
          <p:nvPr/>
        </p:nvPicPr>
        <p:blipFill>
          <a:blip r:embed="rId5">
            <a:lum bright="18000" contrast="24000"/>
            <a:extLst>
              <a:ext uri="{28A0092B-C50C-407E-A947-70E740481C1C}">
                <a14:useLocalDpi xmlns:a14="http://schemas.microsoft.com/office/drawing/2010/main" val="0"/>
              </a:ext>
            </a:extLst>
          </a:blip>
          <a:srcRect/>
          <a:stretch>
            <a:fillRect/>
          </a:stretch>
        </p:blipFill>
        <p:spPr bwMode="auto">
          <a:xfrm>
            <a:off x="-605692" y="7620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95" name="Picture 19" descr="1201"/>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20"/>
          <p:cNvSpPr txBox="1">
            <a:spLocks noChangeArrowheads="1"/>
          </p:cNvSpPr>
          <p:nvPr/>
        </p:nvSpPr>
        <p:spPr bwMode="auto">
          <a:xfrm>
            <a:off x="0" y="0"/>
            <a:ext cx="9144000" cy="646331"/>
          </a:xfrm>
          <a:prstGeom prst="rect">
            <a:avLst/>
          </a:prstGeom>
          <a:solidFill>
            <a:srgbClr val="FFFF99"/>
          </a:solidFill>
          <a:ln w="38100">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dirty="0" smtClean="0">
                <a:solidFill>
                  <a:schemeClr val="bg1"/>
                </a:solidFill>
                <a:latin typeface="Rockwell"/>
                <a:cs typeface="Rockwell"/>
              </a:rPr>
              <a:t>Jackson’s </a:t>
            </a:r>
            <a:r>
              <a:rPr lang="en-US" sz="3600" dirty="0">
                <a:solidFill>
                  <a:schemeClr val="bg1"/>
                </a:solidFill>
                <a:latin typeface="Rockwell"/>
                <a:cs typeface="Rockwell"/>
              </a:rPr>
              <a:t>wild &amp; rowdy inauguration </a:t>
            </a:r>
          </a:p>
        </p:txBody>
      </p:sp>
    </p:spTree>
    <p:extLst>
      <p:ext uri="{BB962C8B-B14F-4D97-AF65-F5344CB8AC3E}">
        <p14:creationId xmlns:p14="http://schemas.microsoft.com/office/powerpoint/2010/main" val="3563999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500"/>
                                        <p:tgtEl>
                                          <p:spTgt spid="101388"/>
                                        </p:tgtEl>
                                        <p:attrNameLst>
                                          <p:attrName>ppt_w</p:attrName>
                                        </p:attrNameLst>
                                      </p:cBhvr>
                                      <p:tavLst>
                                        <p:tav tm="0">
                                          <p:val>
                                            <p:strVal val="ppt_w"/>
                                          </p:val>
                                        </p:tav>
                                        <p:tav tm="100000">
                                          <p:val>
                                            <p:fltVal val="0"/>
                                          </p:val>
                                        </p:tav>
                                      </p:tavLst>
                                    </p:anim>
                                    <p:anim calcmode="lin" valueType="num">
                                      <p:cBhvr>
                                        <p:cTn id="7" dur="500"/>
                                        <p:tgtEl>
                                          <p:spTgt spid="101388"/>
                                        </p:tgtEl>
                                        <p:attrNameLst>
                                          <p:attrName>ppt_h</p:attrName>
                                        </p:attrNameLst>
                                      </p:cBhvr>
                                      <p:tavLst>
                                        <p:tav tm="0">
                                          <p:val>
                                            <p:strVal val="ppt_h"/>
                                          </p:val>
                                        </p:tav>
                                        <p:tav tm="100000">
                                          <p:val>
                                            <p:fltVal val="0"/>
                                          </p:val>
                                        </p:tav>
                                      </p:tavLst>
                                    </p:anim>
                                    <p:animEffect transition="out" filter="fade">
                                      <p:cBhvr>
                                        <p:cTn id="8" dur="500"/>
                                        <p:tgtEl>
                                          <p:spTgt spid="101388"/>
                                        </p:tgtEl>
                                      </p:cBhvr>
                                    </p:animEffect>
                                    <p:set>
                                      <p:cBhvr>
                                        <p:cTn id="9" dur="1" fill="hold">
                                          <p:stCondLst>
                                            <p:cond delay="499"/>
                                          </p:stCondLst>
                                        </p:cTn>
                                        <p:tgtEl>
                                          <p:spTgt spid="101388"/>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101389"/>
                                        </p:tgtEl>
                                        <p:attrNameLst>
                                          <p:attrName>style.visibility</p:attrName>
                                        </p:attrNameLst>
                                      </p:cBhvr>
                                      <p:to>
                                        <p:strVal val="visible"/>
                                      </p:to>
                                    </p:set>
                                    <p:anim calcmode="lin" valueType="num">
                                      <p:cBhvr>
                                        <p:cTn id="12" dur="500" fill="hold"/>
                                        <p:tgtEl>
                                          <p:spTgt spid="101389"/>
                                        </p:tgtEl>
                                        <p:attrNameLst>
                                          <p:attrName>ppt_w</p:attrName>
                                        </p:attrNameLst>
                                      </p:cBhvr>
                                      <p:tavLst>
                                        <p:tav tm="0">
                                          <p:val>
                                            <p:fltVal val="0"/>
                                          </p:val>
                                        </p:tav>
                                        <p:tav tm="100000">
                                          <p:val>
                                            <p:strVal val="#ppt_w"/>
                                          </p:val>
                                        </p:tav>
                                      </p:tavLst>
                                    </p:anim>
                                    <p:anim calcmode="lin" valueType="num">
                                      <p:cBhvr>
                                        <p:cTn id="13" dur="500" fill="hold"/>
                                        <p:tgtEl>
                                          <p:spTgt spid="101389"/>
                                        </p:tgtEl>
                                        <p:attrNameLst>
                                          <p:attrName>ppt_h</p:attrName>
                                        </p:attrNameLst>
                                      </p:cBhvr>
                                      <p:tavLst>
                                        <p:tav tm="0">
                                          <p:val>
                                            <p:fltVal val="0"/>
                                          </p:val>
                                        </p:tav>
                                        <p:tav tm="100000">
                                          <p:val>
                                            <p:strVal val="#ppt_h"/>
                                          </p:val>
                                        </p:tav>
                                      </p:tavLst>
                                    </p:anim>
                                    <p:animEffect transition="in" filter="fade">
                                      <p:cBhvr>
                                        <p:cTn id="14" dur="500"/>
                                        <p:tgtEl>
                                          <p:spTgt spid="10138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xit" presetSubtype="0" fill="hold" nodeType="clickEffect">
                                  <p:stCondLst>
                                    <p:cond delay="0"/>
                                  </p:stCondLst>
                                  <p:childTnLst>
                                    <p:anim calcmode="lin" valueType="num">
                                      <p:cBhvr>
                                        <p:cTn id="18" dur="500"/>
                                        <p:tgtEl>
                                          <p:spTgt spid="101389"/>
                                        </p:tgtEl>
                                        <p:attrNameLst>
                                          <p:attrName>ppt_w</p:attrName>
                                        </p:attrNameLst>
                                      </p:cBhvr>
                                      <p:tavLst>
                                        <p:tav tm="0">
                                          <p:val>
                                            <p:strVal val="ppt_w"/>
                                          </p:val>
                                        </p:tav>
                                        <p:tav tm="100000">
                                          <p:val>
                                            <p:fltVal val="0"/>
                                          </p:val>
                                        </p:tav>
                                      </p:tavLst>
                                    </p:anim>
                                    <p:anim calcmode="lin" valueType="num">
                                      <p:cBhvr>
                                        <p:cTn id="19" dur="500"/>
                                        <p:tgtEl>
                                          <p:spTgt spid="101389"/>
                                        </p:tgtEl>
                                        <p:attrNameLst>
                                          <p:attrName>ppt_h</p:attrName>
                                        </p:attrNameLst>
                                      </p:cBhvr>
                                      <p:tavLst>
                                        <p:tav tm="0">
                                          <p:val>
                                            <p:strVal val="ppt_h"/>
                                          </p:val>
                                        </p:tav>
                                        <p:tav tm="100000">
                                          <p:val>
                                            <p:fltVal val="0"/>
                                          </p:val>
                                        </p:tav>
                                      </p:tavLst>
                                    </p:anim>
                                    <p:animEffect transition="out" filter="fade">
                                      <p:cBhvr>
                                        <p:cTn id="20" dur="500"/>
                                        <p:tgtEl>
                                          <p:spTgt spid="101389"/>
                                        </p:tgtEl>
                                      </p:cBhvr>
                                    </p:animEffect>
                                    <p:set>
                                      <p:cBhvr>
                                        <p:cTn id="21" dur="1" fill="hold">
                                          <p:stCondLst>
                                            <p:cond delay="499"/>
                                          </p:stCondLst>
                                        </p:cTn>
                                        <p:tgtEl>
                                          <p:spTgt spid="101389"/>
                                        </p:tgtEl>
                                        <p:attrNameLst>
                                          <p:attrName>style.visibility</p:attrName>
                                        </p:attrNameLst>
                                      </p:cBhvr>
                                      <p:to>
                                        <p:strVal val="hidden"/>
                                      </p:to>
                                    </p:set>
                                  </p:childTnLst>
                                </p:cTn>
                              </p:par>
                              <p:par>
                                <p:cTn id="22" presetID="53" presetClass="entr" presetSubtype="0" fill="hold" nodeType="withEffect">
                                  <p:stCondLst>
                                    <p:cond delay="0"/>
                                  </p:stCondLst>
                                  <p:childTnLst>
                                    <p:set>
                                      <p:cBhvr>
                                        <p:cTn id="23" dur="1" fill="hold">
                                          <p:stCondLst>
                                            <p:cond delay="0"/>
                                          </p:stCondLst>
                                        </p:cTn>
                                        <p:tgtEl>
                                          <p:spTgt spid="101390"/>
                                        </p:tgtEl>
                                        <p:attrNameLst>
                                          <p:attrName>style.visibility</p:attrName>
                                        </p:attrNameLst>
                                      </p:cBhvr>
                                      <p:to>
                                        <p:strVal val="visible"/>
                                      </p:to>
                                    </p:set>
                                    <p:anim calcmode="lin" valueType="num">
                                      <p:cBhvr>
                                        <p:cTn id="24" dur="500" fill="hold"/>
                                        <p:tgtEl>
                                          <p:spTgt spid="101390"/>
                                        </p:tgtEl>
                                        <p:attrNameLst>
                                          <p:attrName>ppt_w</p:attrName>
                                        </p:attrNameLst>
                                      </p:cBhvr>
                                      <p:tavLst>
                                        <p:tav tm="0">
                                          <p:val>
                                            <p:fltVal val="0"/>
                                          </p:val>
                                        </p:tav>
                                        <p:tav tm="100000">
                                          <p:val>
                                            <p:strVal val="#ppt_w"/>
                                          </p:val>
                                        </p:tav>
                                      </p:tavLst>
                                    </p:anim>
                                    <p:anim calcmode="lin" valueType="num">
                                      <p:cBhvr>
                                        <p:cTn id="25" dur="500" fill="hold"/>
                                        <p:tgtEl>
                                          <p:spTgt spid="101390"/>
                                        </p:tgtEl>
                                        <p:attrNameLst>
                                          <p:attrName>ppt_h</p:attrName>
                                        </p:attrNameLst>
                                      </p:cBhvr>
                                      <p:tavLst>
                                        <p:tav tm="0">
                                          <p:val>
                                            <p:fltVal val="0"/>
                                          </p:val>
                                        </p:tav>
                                        <p:tav tm="100000">
                                          <p:val>
                                            <p:strVal val="#ppt_h"/>
                                          </p:val>
                                        </p:tav>
                                      </p:tavLst>
                                    </p:anim>
                                    <p:animEffect transition="in" filter="fade">
                                      <p:cBhvr>
                                        <p:cTn id="26" dur="500"/>
                                        <p:tgtEl>
                                          <p:spTgt spid="10139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xit" presetSubtype="0" fill="hold" nodeType="clickEffect">
                                  <p:stCondLst>
                                    <p:cond delay="0"/>
                                  </p:stCondLst>
                                  <p:childTnLst>
                                    <p:anim calcmode="lin" valueType="num">
                                      <p:cBhvr>
                                        <p:cTn id="30" dur="500"/>
                                        <p:tgtEl>
                                          <p:spTgt spid="101390"/>
                                        </p:tgtEl>
                                        <p:attrNameLst>
                                          <p:attrName>ppt_w</p:attrName>
                                        </p:attrNameLst>
                                      </p:cBhvr>
                                      <p:tavLst>
                                        <p:tav tm="0">
                                          <p:val>
                                            <p:strVal val="ppt_w"/>
                                          </p:val>
                                        </p:tav>
                                        <p:tav tm="100000">
                                          <p:val>
                                            <p:fltVal val="0"/>
                                          </p:val>
                                        </p:tav>
                                      </p:tavLst>
                                    </p:anim>
                                    <p:anim calcmode="lin" valueType="num">
                                      <p:cBhvr>
                                        <p:cTn id="31" dur="500"/>
                                        <p:tgtEl>
                                          <p:spTgt spid="101390"/>
                                        </p:tgtEl>
                                        <p:attrNameLst>
                                          <p:attrName>ppt_h</p:attrName>
                                        </p:attrNameLst>
                                      </p:cBhvr>
                                      <p:tavLst>
                                        <p:tav tm="0">
                                          <p:val>
                                            <p:strVal val="ppt_h"/>
                                          </p:val>
                                        </p:tav>
                                        <p:tav tm="100000">
                                          <p:val>
                                            <p:fltVal val="0"/>
                                          </p:val>
                                        </p:tav>
                                      </p:tavLst>
                                    </p:anim>
                                    <p:animEffect transition="out" filter="fade">
                                      <p:cBhvr>
                                        <p:cTn id="32" dur="500"/>
                                        <p:tgtEl>
                                          <p:spTgt spid="101390"/>
                                        </p:tgtEl>
                                      </p:cBhvr>
                                    </p:animEffect>
                                    <p:set>
                                      <p:cBhvr>
                                        <p:cTn id="33" dur="1" fill="hold">
                                          <p:stCondLst>
                                            <p:cond delay="499"/>
                                          </p:stCondLst>
                                        </p:cTn>
                                        <p:tgtEl>
                                          <p:spTgt spid="101390"/>
                                        </p:tgtEl>
                                        <p:attrNameLst>
                                          <p:attrName>style.visibility</p:attrName>
                                        </p:attrNameLst>
                                      </p:cBhvr>
                                      <p:to>
                                        <p:strVal val="hidden"/>
                                      </p:to>
                                    </p:set>
                                  </p:childTnLst>
                                </p:cTn>
                              </p:par>
                              <p:par>
                                <p:cTn id="34" presetID="53" presetClass="entr" presetSubtype="0" fill="hold" nodeType="withEffect">
                                  <p:stCondLst>
                                    <p:cond delay="0"/>
                                  </p:stCondLst>
                                  <p:childTnLst>
                                    <p:set>
                                      <p:cBhvr>
                                        <p:cTn id="35" dur="1" fill="hold">
                                          <p:stCondLst>
                                            <p:cond delay="0"/>
                                          </p:stCondLst>
                                        </p:cTn>
                                        <p:tgtEl>
                                          <p:spTgt spid="101394"/>
                                        </p:tgtEl>
                                        <p:attrNameLst>
                                          <p:attrName>style.visibility</p:attrName>
                                        </p:attrNameLst>
                                      </p:cBhvr>
                                      <p:to>
                                        <p:strVal val="visible"/>
                                      </p:to>
                                    </p:set>
                                    <p:anim calcmode="lin" valueType="num">
                                      <p:cBhvr>
                                        <p:cTn id="36" dur="500" fill="hold"/>
                                        <p:tgtEl>
                                          <p:spTgt spid="101394"/>
                                        </p:tgtEl>
                                        <p:attrNameLst>
                                          <p:attrName>ppt_w</p:attrName>
                                        </p:attrNameLst>
                                      </p:cBhvr>
                                      <p:tavLst>
                                        <p:tav tm="0">
                                          <p:val>
                                            <p:fltVal val="0"/>
                                          </p:val>
                                        </p:tav>
                                        <p:tav tm="100000">
                                          <p:val>
                                            <p:strVal val="#ppt_w"/>
                                          </p:val>
                                        </p:tav>
                                      </p:tavLst>
                                    </p:anim>
                                    <p:anim calcmode="lin" valueType="num">
                                      <p:cBhvr>
                                        <p:cTn id="37" dur="500" fill="hold"/>
                                        <p:tgtEl>
                                          <p:spTgt spid="101394"/>
                                        </p:tgtEl>
                                        <p:attrNameLst>
                                          <p:attrName>ppt_h</p:attrName>
                                        </p:attrNameLst>
                                      </p:cBhvr>
                                      <p:tavLst>
                                        <p:tav tm="0">
                                          <p:val>
                                            <p:fltVal val="0"/>
                                          </p:val>
                                        </p:tav>
                                        <p:tav tm="100000">
                                          <p:val>
                                            <p:strVal val="#ppt_h"/>
                                          </p:val>
                                        </p:tav>
                                      </p:tavLst>
                                    </p:anim>
                                    <p:animEffect transition="in" filter="fade">
                                      <p:cBhvr>
                                        <p:cTn id="38" dur="500"/>
                                        <p:tgtEl>
                                          <p:spTgt spid="10139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101395"/>
                                        </p:tgtEl>
                                        <p:attrNameLst>
                                          <p:attrName>style.visibility</p:attrName>
                                        </p:attrNameLst>
                                      </p:cBhvr>
                                      <p:to>
                                        <p:strVal val="visible"/>
                                      </p:to>
                                    </p:set>
                                    <p:anim calcmode="lin" valueType="num">
                                      <p:cBhvr>
                                        <p:cTn id="43" dur="500" fill="hold"/>
                                        <p:tgtEl>
                                          <p:spTgt spid="101395"/>
                                        </p:tgtEl>
                                        <p:attrNameLst>
                                          <p:attrName>ppt_w</p:attrName>
                                        </p:attrNameLst>
                                      </p:cBhvr>
                                      <p:tavLst>
                                        <p:tav tm="0">
                                          <p:val>
                                            <p:fltVal val="0"/>
                                          </p:val>
                                        </p:tav>
                                        <p:tav tm="100000">
                                          <p:val>
                                            <p:strVal val="#ppt_w"/>
                                          </p:val>
                                        </p:tav>
                                      </p:tavLst>
                                    </p:anim>
                                    <p:anim calcmode="lin" valueType="num">
                                      <p:cBhvr>
                                        <p:cTn id="44" dur="500" fill="hold"/>
                                        <p:tgtEl>
                                          <p:spTgt spid="101395"/>
                                        </p:tgtEl>
                                        <p:attrNameLst>
                                          <p:attrName>ppt_h</p:attrName>
                                        </p:attrNameLst>
                                      </p:cBhvr>
                                      <p:tavLst>
                                        <p:tav tm="0">
                                          <p:val>
                                            <p:fltVal val="0"/>
                                          </p:val>
                                        </p:tav>
                                        <p:tav tm="100000">
                                          <p:val>
                                            <p:strVal val="#ppt_h"/>
                                          </p:val>
                                        </p:tav>
                                      </p:tavLst>
                                    </p:anim>
                                    <p:animEffect transition="in" filter="fade">
                                      <p:cBhvr>
                                        <p:cTn id="45" dur="500"/>
                                        <p:tgtEl>
                                          <p:spTgt spid="101395"/>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a:cxnSpLocks noChangeShapeType="1"/>
          </p:cNvCxnSpPr>
          <p:nvPr/>
        </p:nvCxnSpPr>
        <p:spPr bwMode="auto">
          <a:xfrm>
            <a:off x="76200" y="4502150"/>
            <a:ext cx="8991600" cy="0"/>
          </a:xfrm>
          <a:prstGeom prst="straightConnector1">
            <a:avLst/>
          </a:prstGeom>
          <a:noFill/>
          <a:ln w="76200">
            <a:solidFill>
              <a:srgbClr val="2D5CB9"/>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7410" name="Picture 5" descr="Image:George Washington 17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32225"/>
            <a:ext cx="101441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http://upload.wikimedia.org/wikipedia/commons/4/44/JohnAdams_2nd_US_President.jpg"/>
          <p:cNvPicPr>
            <a:picLocks noChangeAspect="1" noChangeArrowheads="1"/>
          </p:cNvPicPr>
          <p:nvPr/>
        </p:nvPicPr>
        <p:blipFill>
          <a:blip r:embed="rId3">
            <a:extLst>
              <a:ext uri="{28A0092B-C50C-407E-A947-70E740481C1C}">
                <a14:useLocalDpi xmlns:a14="http://schemas.microsoft.com/office/drawing/2010/main" val="0"/>
              </a:ext>
            </a:extLst>
          </a:blip>
          <a:srcRect l="22186" t="10583" r="11772" b="21300"/>
          <a:stretch>
            <a:fillRect/>
          </a:stretch>
        </p:blipFill>
        <p:spPr bwMode="auto">
          <a:xfrm>
            <a:off x="1600200" y="3832225"/>
            <a:ext cx="10731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descr="http://images.politico.com/global/2012/05/605_thomas_jefferson_978.jpg"/>
          <p:cNvPicPr>
            <a:picLocks noChangeAspect="1" noChangeArrowheads="1"/>
          </p:cNvPicPr>
          <p:nvPr/>
        </p:nvPicPr>
        <p:blipFill>
          <a:blip r:embed="rId4">
            <a:extLst>
              <a:ext uri="{28A0092B-C50C-407E-A947-70E740481C1C}">
                <a14:useLocalDpi xmlns:a14="http://schemas.microsoft.com/office/drawing/2010/main" val="0"/>
              </a:ext>
            </a:extLst>
          </a:blip>
          <a:srcRect l="10818" t="8705" r="18399" b="19746"/>
          <a:stretch>
            <a:fillRect/>
          </a:stretch>
        </p:blipFill>
        <p:spPr bwMode="auto">
          <a:xfrm>
            <a:off x="2819400" y="3848100"/>
            <a:ext cx="1073150" cy="13398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2" descr="http://davidostewart.com/wp-content/uploads/2012/05/James-Madison-president.jpg"/>
          <p:cNvPicPr>
            <a:picLocks noChangeAspect="1" noChangeArrowheads="1"/>
          </p:cNvPicPr>
          <p:nvPr/>
        </p:nvPicPr>
        <p:blipFill>
          <a:blip r:embed="rId5">
            <a:extLst>
              <a:ext uri="{28A0092B-C50C-407E-A947-70E740481C1C}">
                <a14:useLocalDpi xmlns:a14="http://schemas.microsoft.com/office/drawing/2010/main" val="0"/>
              </a:ext>
            </a:extLst>
          </a:blip>
          <a:srcRect l="10077" t="996" r="12671" b="19846"/>
          <a:stretch>
            <a:fillRect/>
          </a:stretch>
        </p:blipFill>
        <p:spPr bwMode="auto">
          <a:xfrm>
            <a:off x="4046538" y="3832225"/>
            <a:ext cx="1058862" cy="13858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4" descr="http://lh6.ggpht.com/_T1DngjUnXyI/TUSU2Ql4x0I/AAAAAAAAACc/hPirf5W8NVU/5.%20James%20Monroe%5b3%5d.jpg"/>
          <p:cNvPicPr>
            <a:picLocks noChangeAspect="1" noChangeArrowheads="1"/>
          </p:cNvPicPr>
          <p:nvPr/>
        </p:nvPicPr>
        <p:blipFill>
          <a:blip r:embed="rId6">
            <a:extLst>
              <a:ext uri="{28A0092B-C50C-407E-A947-70E740481C1C}">
                <a14:useLocalDpi xmlns:a14="http://schemas.microsoft.com/office/drawing/2010/main" val="0"/>
              </a:ext>
            </a:extLst>
          </a:blip>
          <a:srcRect r="24652" b="19769"/>
          <a:stretch>
            <a:fillRect/>
          </a:stretch>
        </p:blipFill>
        <p:spPr bwMode="auto">
          <a:xfrm>
            <a:off x="5257800" y="3816350"/>
            <a:ext cx="1023938" cy="1371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7415" name="Picture 6" descr="File:John Quincy Adams by George Caleb Bingham (detail), c. 1850 after 1844 original - DSC0323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8425" y="3810000"/>
            <a:ext cx="1019175" cy="13604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7416" name="Picture 8" descr="File:Andrew Jackson.jpg"/>
          <p:cNvPicPr>
            <a:picLocks noChangeAspect="1" noChangeArrowheads="1"/>
          </p:cNvPicPr>
          <p:nvPr/>
        </p:nvPicPr>
        <p:blipFill>
          <a:blip r:embed="rId8">
            <a:extLst>
              <a:ext uri="{28A0092B-C50C-407E-A947-70E740481C1C}">
                <a14:useLocalDpi xmlns:a14="http://schemas.microsoft.com/office/drawing/2010/main" val="0"/>
              </a:ext>
            </a:extLst>
          </a:blip>
          <a:srcRect l="10114" r="6250" b="6311"/>
          <a:stretch>
            <a:fillRect/>
          </a:stretch>
        </p:blipFill>
        <p:spPr bwMode="auto">
          <a:xfrm>
            <a:off x="7620000" y="3786188"/>
            <a:ext cx="10191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17"/>
          <p:cNvSpPr txBox="1">
            <a:spLocks noChangeArrowheads="1"/>
          </p:cNvSpPr>
          <p:nvPr/>
        </p:nvSpPr>
        <p:spPr bwMode="auto">
          <a:xfrm>
            <a:off x="381000" y="2825750"/>
            <a:ext cx="1371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dirty="0">
                <a:solidFill>
                  <a:srgbClr val="FFFFFF"/>
                </a:solidFill>
                <a:latin typeface="Rockwell"/>
                <a:cs typeface="Rockwell"/>
              </a:rPr>
              <a:t>8</a:t>
            </a:r>
            <a:r>
              <a:rPr lang="en-US" sz="1600" dirty="0">
                <a:solidFill>
                  <a:srgbClr val="FFFFFF"/>
                </a:solidFill>
                <a:latin typeface="Rockwell"/>
                <a:cs typeface="Rockwell"/>
              </a:rPr>
              <a:t> </a:t>
            </a:r>
            <a:r>
              <a:rPr lang="en-US" dirty="0" err="1">
                <a:solidFill>
                  <a:srgbClr val="FFFFFF"/>
                </a:solidFill>
                <a:latin typeface="Rockwell"/>
                <a:cs typeface="Rockwell"/>
              </a:rPr>
              <a:t>yrs</a:t>
            </a:r>
            <a:endParaRPr lang="en-US" dirty="0">
              <a:solidFill>
                <a:srgbClr val="FFFFFF"/>
              </a:solidFill>
              <a:latin typeface="Rockwell"/>
              <a:cs typeface="Rockwell"/>
            </a:endParaRPr>
          </a:p>
          <a:p>
            <a:pPr algn="ctr">
              <a:lnSpc>
                <a:spcPct val="80000"/>
              </a:lnSpc>
            </a:pPr>
            <a:r>
              <a:rPr lang="en-US" sz="1200" dirty="0">
                <a:solidFill>
                  <a:srgbClr val="FFFFFF"/>
                </a:solidFill>
                <a:latin typeface="Rockwell"/>
                <a:cs typeface="Rockwell"/>
              </a:rPr>
              <a:t>George Washington</a:t>
            </a:r>
          </a:p>
          <a:p>
            <a:pPr algn="ctr">
              <a:lnSpc>
                <a:spcPct val="80000"/>
              </a:lnSpc>
            </a:pPr>
            <a:r>
              <a:rPr lang="en-US" sz="1200" dirty="0">
                <a:solidFill>
                  <a:srgbClr val="FFFFFF"/>
                </a:solidFill>
                <a:latin typeface="Rockwell"/>
                <a:cs typeface="Rockwell"/>
              </a:rPr>
              <a:t>(1789-1797)</a:t>
            </a:r>
          </a:p>
        </p:txBody>
      </p:sp>
      <p:sp>
        <p:nvSpPr>
          <p:cNvPr id="17418" name="TextBox 22"/>
          <p:cNvSpPr txBox="1">
            <a:spLocks noChangeArrowheads="1"/>
          </p:cNvSpPr>
          <p:nvPr/>
        </p:nvSpPr>
        <p:spPr bwMode="auto">
          <a:xfrm>
            <a:off x="1524000" y="2819400"/>
            <a:ext cx="1219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dirty="0">
                <a:solidFill>
                  <a:srgbClr val="FFFFFF"/>
                </a:solidFill>
                <a:latin typeface="Rockwell"/>
                <a:cs typeface="Rockwell"/>
              </a:rPr>
              <a:t>4</a:t>
            </a:r>
            <a:r>
              <a:rPr lang="en-US" sz="1600" dirty="0">
                <a:solidFill>
                  <a:srgbClr val="FFFFFF"/>
                </a:solidFill>
                <a:latin typeface="Rockwell"/>
                <a:cs typeface="Rockwell"/>
              </a:rPr>
              <a:t> </a:t>
            </a:r>
            <a:r>
              <a:rPr lang="en-US" dirty="0" err="1">
                <a:solidFill>
                  <a:srgbClr val="FFFFFF"/>
                </a:solidFill>
                <a:latin typeface="Rockwell"/>
                <a:cs typeface="Rockwell"/>
              </a:rPr>
              <a:t>yrs</a:t>
            </a:r>
            <a:endParaRPr lang="en-US" dirty="0">
              <a:solidFill>
                <a:srgbClr val="FFFFFF"/>
              </a:solidFill>
              <a:latin typeface="Rockwell"/>
              <a:cs typeface="Rockwell"/>
            </a:endParaRPr>
          </a:p>
          <a:p>
            <a:pPr algn="ctr">
              <a:lnSpc>
                <a:spcPct val="80000"/>
              </a:lnSpc>
            </a:pPr>
            <a:r>
              <a:rPr lang="en-US" sz="1200" dirty="0">
                <a:solidFill>
                  <a:srgbClr val="FFFFFF"/>
                </a:solidFill>
                <a:latin typeface="Rockwell"/>
                <a:cs typeface="Rockwell"/>
              </a:rPr>
              <a:t>John </a:t>
            </a:r>
            <a:br>
              <a:rPr lang="en-US" sz="1200" dirty="0">
                <a:solidFill>
                  <a:srgbClr val="FFFFFF"/>
                </a:solidFill>
                <a:latin typeface="Rockwell"/>
                <a:cs typeface="Rockwell"/>
              </a:rPr>
            </a:br>
            <a:r>
              <a:rPr lang="en-US" sz="1200" dirty="0">
                <a:solidFill>
                  <a:srgbClr val="FFFFFF"/>
                </a:solidFill>
                <a:latin typeface="Rockwell"/>
                <a:cs typeface="Rockwell"/>
              </a:rPr>
              <a:t>Adams</a:t>
            </a:r>
          </a:p>
          <a:p>
            <a:pPr algn="ctr">
              <a:lnSpc>
                <a:spcPct val="80000"/>
              </a:lnSpc>
            </a:pPr>
            <a:r>
              <a:rPr lang="en-US" sz="1200" dirty="0">
                <a:solidFill>
                  <a:srgbClr val="FFFFFF"/>
                </a:solidFill>
                <a:latin typeface="Rockwell"/>
                <a:cs typeface="Rockwell"/>
              </a:rPr>
              <a:t>(1797-1801)</a:t>
            </a:r>
          </a:p>
        </p:txBody>
      </p:sp>
      <p:sp>
        <p:nvSpPr>
          <p:cNvPr id="17419" name="TextBox 23"/>
          <p:cNvSpPr txBox="1">
            <a:spLocks noChangeArrowheads="1"/>
          </p:cNvSpPr>
          <p:nvPr/>
        </p:nvSpPr>
        <p:spPr bwMode="auto">
          <a:xfrm>
            <a:off x="2743200" y="2825750"/>
            <a:ext cx="12954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a:solidFill>
                  <a:srgbClr val="FFFFFF"/>
                </a:solidFill>
                <a:latin typeface="Rockwell"/>
                <a:cs typeface="Rockwell"/>
              </a:rPr>
              <a:t>8</a:t>
            </a:r>
            <a:r>
              <a:rPr lang="en-US" sz="1600">
                <a:solidFill>
                  <a:srgbClr val="FFFFFF"/>
                </a:solidFill>
                <a:latin typeface="Rockwell"/>
                <a:cs typeface="Rockwell"/>
              </a:rPr>
              <a:t> </a:t>
            </a:r>
            <a:r>
              <a:rPr lang="en-US">
                <a:solidFill>
                  <a:srgbClr val="FFFFFF"/>
                </a:solidFill>
                <a:latin typeface="Rockwell"/>
                <a:cs typeface="Rockwell"/>
              </a:rPr>
              <a:t>yrs</a:t>
            </a:r>
          </a:p>
          <a:p>
            <a:pPr algn="ctr">
              <a:lnSpc>
                <a:spcPct val="80000"/>
              </a:lnSpc>
            </a:pPr>
            <a:r>
              <a:rPr lang="en-US" sz="1200">
                <a:solidFill>
                  <a:srgbClr val="FFFFFF"/>
                </a:solidFill>
                <a:latin typeface="Rockwell"/>
                <a:cs typeface="Rockwell"/>
              </a:rPr>
              <a:t>Thomas </a:t>
            </a:r>
            <a:br>
              <a:rPr lang="en-US" sz="1200">
                <a:solidFill>
                  <a:srgbClr val="FFFFFF"/>
                </a:solidFill>
                <a:latin typeface="Rockwell"/>
                <a:cs typeface="Rockwell"/>
              </a:rPr>
            </a:br>
            <a:r>
              <a:rPr lang="en-US" sz="1200">
                <a:solidFill>
                  <a:srgbClr val="FFFFFF"/>
                </a:solidFill>
                <a:latin typeface="Rockwell"/>
                <a:cs typeface="Rockwell"/>
              </a:rPr>
              <a:t>Jefferson</a:t>
            </a:r>
          </a:p>
          <a:p>
            <a:pPr algn="ctr">
              <a:lnSpc>
                <a:spcPct val="80000"/>
              </a:lnSpc>
            </a:pPr>
            <a:r>
              <a:rPr lang="en-US" sz="1200">
                <a:solidFill>
                  <a:srgbClr val="FFFFFF"/>
                </a:solidFill>
                <a:latin typeface="Rockwell"/>
                <a:cs typeface="Rockwell"/>
              </a:rPr>
              <a:t>(1801-1809)</a:t>
            </a:r>
          </a:p>
        </p:txBody>
      </p:sp>
      <p:sp>
        <p:nvSpPr>
          <p:cNvPr id="17420" name="TextBox 24"/>
          <p:cNvSpPr txBox="1">
            <a:spLocks noChangeArrowheads="1"/>
          </p:cNvSpPr>
          <p:nvPr/>
        </p:nvSpPr>
        <p:spPr bwMode="auto">
          <a:xfrm>
            <a:off x="3917950" y="2825750"/>
            <a:ext cx="13398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a:solidFill>
                  <a:srgbClr val="FFFFFF"/>
                </a:solidFill>
                <a:latin typeface="Rockwell"/>
                <a:cs typeface="Rockwell"/>
              </a:rPr>
              <a:t>8</a:t>
            </a:r>
            <a:r>
              <a:rPr lang="en-US" sz="1600">
                <a:solidFill>
                  <a:srgbClr val="FFFFFF"/>
                </a:solidFill>
                <a:latin typeface="Rockwell"/>
                <a:cs typeface="Rockwell"/>
              </a:rPr>
              <a:t> </a:t>
            </a:r>
            <a:r>
              <a:rPr lang="en-US">
                <a:solidFill>
                  <a:srgbClr val="FFFFFF"/>
                </a:solidFill>
                <a:latin typeface="Rockwell"/>
                <a:cs typeface="Rockwell"/>
              </a:rPr>
              <a:t>yrs</a:t>
            </a:r>
          </a:p>
          <a:p>
            <a:pPr algn="ctr">
              <a:lnSpc>
                <a:spcPct val="80000"/>
              </a:lnSpc>
            </a:pPr>
            <a:r>
              <a:rPr lang="en-US" sz="1200">
                <a:solidFill>
                  <a:srgbClr val="FFFFFF"/>
                </a:solidFill>
                <a:latin typeface="Rockwell"/>
                <a:cs typeface="Rockwell"/>
              </a:rPr>
              <a:t>James </a:t>
            </a:r>
          </a:p>
          <a:p>
            <a:pPr algn="ctr">
              <a:lnSpc>
                <a:spcPct val="80000"/>
              </a:lnSpc>
            </a:pPr>
            <a:r>
              <a:rPr lang="en-US" sz="1200">
                <a:solidFill>
                  <a:srgbClr val="FFFFFF"/>
                </a:solidFill>
                <a:latin typeface="Rockwell"/>
                <a:cs typeface="Rockwell"/>
              </a:rPr>
              <a:t>Madison</a:t>
            </a:r>
          </a:p>
          <a:p>
            <a:pPr algn="ctr">
              <a:lnSpc>
                <a:spcPct val="80000"/>
              </a:lnSpc>
            </a:pPr>
            <a:r>
              <a:rPr lang="en-US" sz="1200">
                <a:solidFill>
                  <a:srgbClr val="FFFFFF"/>
                </a:solidFill>
                <a:latin typeface="Rockwell"/>
                <a:cs typeface="Rockwell"/>
              </a:rPr>
              <a:t>(1809-1817)</a:t>
            </a:r>
            <a:endParaRPr lang="en-US" sz="1050">
              <a:solidFill>
                <a:srgbClr val="FFFFFF"/>
              </a:solidFill>
              <a:latin typeface="Rockwell"/>
              <a:cs typeface="Rockwell"/>
            </a:endParaRPr>
          </a:p>
        </p:txBody>
      </p:sp>
      <p:sp>
        <p:nvSpPr>
          <p:cNvPr id="17421" name="TextBox 25"/>
          <p:cNvSpPr txBox="1">
            <a:spLocks noChangeArrowheads="1"/>
          </p:cNvSpPr>
          <p:nvPr/>
        </p:nvSpPr>
        <p:spPr bwMode="auto">
          <a:xfrm>
            <a:off x="5181600" y="2825750"/>
            <a:ext cx="121443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a:solidFill>
                  <a:srgbClr val="FFFFFF"/>
                </a:solidFill>
                <a:latin typeface="Rockwell"/>
                <a:cs typeface="Rockwell"/>
              </a:rPr>
              <a:t>8</a:t>
            </a:r>
            <a:r>
              <a:rPr lang="en-US" sz="1600">
                <a:solidFill>
                  <a:srgbClr val="FFFFFF"/>
                </a:solidFill>
                <a:latin typeface="Rockwell"/>
                <a:cs typeface="Rockwell"/>
              </a:rPr>
              <a:t> </a:t>
            </a:r>
            <a:r>
              <a:rPr lang="en-US">
                <a:solidFill>
                  <a:srgbClr val="FFFFFF"/>
                </a:solidFill>
                <a:latin typeface="Rockwell"/>
                <a:cs typeface="Rockwell"/>
              </a:rPr>
              <a:t>yrs</a:t>
            </a:r>
          </a:p>
          <a:p>
            <a:pPr algn="ctr">
              <a:lnSpc>
                <a:spcPct val="80000"/>
              </a:lnSpc>
            </a:pPr>
            <a:r>
              <a:rPr lang="en-US" sz="1200">
                <a:solidFill>
                  <a:srgbClr val="FFFFFF"/>
                </a:solidFill>
                <a:latin typeface="Rockwell"/>
                <a:cs typeface="Rockwell"/>
              </a:rPr>
              <a:t>James</a:t>
            </a:r>
            <a:br>
              <a:rPr lang="en-US" sz="1200">
                <a:solidFill>
                  <a:srgbClr val="FFFFFF"/>
                </a:solidFill>
                <a:latin typeface="Rockwell"/>
                <a:cs typeface="Rockwell"/>
              </a:rPr>
            </a:br>
            <a:r>
              <a:rPr lang="en-US" sz="1200">
                <a:solidFill>
                  <a:srgbClr val="FFFFFF"/>
                </a:solidFill>
                <a:latin typeface="Rockwell"/>
                <a:cs typeface="Rockwell"/>
              </a:rPr>
              <a:t>Monroe </a:t>
            </a:r>
          </a:p>
          <a:p>
            <a:pPr algn="ctr">
              <a:lnSpc>
                <a:spcPct val="80000"/>
              </a:lnSpc>
            </a:pPr>
            <a:r>
              <a:rPr lang="en-US" sz="1200">
                <a:solidFill>
                  <a:srgbClr val="FFFFFF"/>
                </a:solidFill>
                <a:latin typeface="Rockwell"/>
                <a:cs typeface="Rockwell"/>
              </a:rPr>
              <a:t>(1817-1825)</a:t>
            </a:r>
          </a:p>
        </p:txBody>
      </p:sp>
      <p:sp>
        <p:nvSpPr>
          <p:cNvPr id="17422" name="TextBox 26"/>
          <p:cNvSpPr txBox="1">
            <a:spLocks noChangeArrowheads="1"/>
          </p:cNvSpPr>
          <p:nvPr/>
        </p:nvSpPr>
        <p:spPr bwMode="auto">
          <a:xfrm>
            <a:off x="6281738" y="2825750"/>
            <a:ext cx="133826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a:solidFill>
                  <a:srgbClr val="FFFFFF"/>
                </a:solidFill>
                <a:latin typeface="Rockwell"/>
                <a:cs typeface="Rockwell"/>
              </a:rPr>
              <a:t>4</a:t>
            </a:r>
            <a:r>
              <a:rPr lang="en-US" sz="1600">
                <a:solidFill>
                  <a:srgbClr val="FFFFFF"/>
                </a:solidFill>
                <a:latin typeface="Rockwell"/>
                <a:cs typeface="Rockwell"/>
              </a:rPr>
              <a:t> </a:t>
            </a:r>
            <a:r>
              <a:rPr lang="en-US">
                <a:solidFill>
                  <a:srgbClr val="FFFFFF"/>
                </a:solidFill>
                <a:latin typeface="Rockwell"/>
                <a:cs typeface="Rockwell"/>
              </a:rPr>
              <a:t>yrs</a:t>
            </a:r>
          </a:p>
          <a:p>
            <a:pPr algn="ctr">
              <a:lnSpc>
                <a:spcPct val="80000"/>
              </a:lnSpc>
            </a:pPr>
            <a:r>
              <a:rPr lang="en-US" sz="1200">
                <a:solidFill>
                  <a:srgbClr val="FFFFFF"/>
                </a:solidFill>
                <a:latin typeface="Rockwell"/>
                <a:cs typeface="Rockwell"/>
              </a:rPr>
              <a:t>John Quincy</a:t>
            </a:r>
            <a:br>
              <a:rPr lang="en-US" sz="1200">
                <a:solidFill>
                  <a:srgbClr val="FFFFFF"/>
                </a:solidFill>
                <a:latin typeface="Rockwell"/>
                <a:cs typeface="Rockwell"/>
              </a:rPr>
            </a:br>
            <a:r>
              <a:rPr lang="en-US" sz="1200">
                <a:solidFill>
                  <a:srgbClr val="FFFFFF"/>
                </a:solidFill>
                <a:latin typeface="Rockwell"/>
                <a:cs typeface="Rockwell"/>
              </a:rPr>
              <a:t>Adams </a:t>
            </a:r>
          </a:p>
          <a:p>
            <a:pPr algn="ctr">
              <a:lnSpc>
                <a:spcPct val="80000"/>
              </a:lnSpc>
            </a:pPr>
            <a:r>
              <a:rPr lang="en-US" sz="1200">
                <a:solidFill>
                  <a:srgbClr val="FFFFFF"/>
                </a:solidFill>
                <a:latin typeface="Rockwell"/>
                <a:cs typeface="Rockwell"/>
              </a:rPr>
              <a:t>(1825-1829)</a:t>
            </a:r>
          </a:p>
        </p:txBody>
      </p:sp>
      <p:sp>
        <p:nvSpPr>
          <p:cNvPr id="17423" name="TextBox 27"/>
          <p:cNvSpPr txBox="1">
            <a:spLocks noChangeArrowheads="1"/>
          </p:cNvSpPr>
          <p:nvPr/>
        </p:nvSpPr>
        <p:spPr bwMode="auto">
          <a:xfrm>
            <a:off x="7467600" y="2825750"/>
            <a:ext cx="12954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a:solidFill>
                  <a:srgbClr val="FFFFFF"/>
                </a:solidFill>
                <a:latin typeface="Rockwell"/>
                <a:cs typeface="Rockwell"/>
              </a:rPr>
              <a:t>8</a:t>
            </a:r>
            <a:r>
              <a:rPr lang="en-US" sz="1600">
                <a:solidFill>
                  <a:srgbClr val="FFFFFF"/>
                </a:solidFill>
                <a:latin typeface="Rockwell"/>
                <a:cs typeface="Rockwell"/>
              </a:rPr>
              <a:t> </a:t>
            </a:r>
            <a:r>
              <a:rPr lang="en-US">
                <a:solidFill>
                  <a:srgbClr val="FFFFFF"/>
                </a:solidFill>
                <a:latin typeface="Rockwell"/>
                <a:cs typeface="Rockwell"/>
              </a:rPr>
              <a:t>yrs</a:t>
            </a:r>
          </a:p>
          <a:p>
            <a:pPr algn="ctr">
              <a:lnSpc>
                <a:spcPct val="80000"/>
              </a:lnSpc>
            </a:pPr>
            <a:r>
              <a:rPr lang="en-US" sz="1200">
                <a:solidFill>
                  <a:srgbClr val="FFFFFF"/>
                </a:solidFill>
                <a:latin typeface="Rockwell"/>
                <a:cs typeface="Rockwell"/>
              </a:rPr>
              <a:t>Andrew Jackson </a:t>
            </a:r>
          </a:p>
          <a:p>
            <a:pPr algn="ctr">
              <a:lnSpc>
                <a:spcPct val="80000"/>
              </a:lnSpc>
            </a:pPr>
            <a:r>
              <a:rPr lang="en-US" sz="1200">
                <a:solidFill>
                  <a:srgbClr val="FFFFFF"/>
                </a:solidFill>
                <a:latin typeface="Rockwell"/>
                <a:cs typeface="Rockwell"/>
              </a:rPr>
              <a:t>(1829-1837)</a:t>
            </a:r>
          </a:p>
        </p:txBody>
      </p:sp>
      <p:sp>
        <p:nvSpPr>
          <p:cNvPr id="17424" name="Right Brace 19"/>
          <p:cNvSpPr>
            <a:spLocks/>
          </p:cNvSpPr>
          <p:nvPr/>
        </p:nvSpPr>
        <p:spPr bwMode="auto">
          <a:xfrm rot="5400000">
            <a:off x="1441450" y="4337050"/>
            <a:ext cx="323850" cy="2139950"/>
          </a:xfrm>
          <a:prstGeom prst="rightBrace">
            <a:avLst>
              <a:gd name="adj1" fmla="val 42309"/>
              <a:gd name="adj2" fmla="val 49458"/>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5" name="Right Brace 30"/>
          <p:cNvSpPr>
            <a:spLocks/>
          </p:cNvSpPr>
          <p:nvPr/>
        </p:nvSpPr>
        <p:spPr bwMode="auto">
          <a:xfrm rot="5400000">
            <a:off x="4981575" y="3082925"/>
            <a:ext cx="323850" cy="4648200"/>
          </a:xfrm>
          <a:prstGeom prst="rightBrace">
            <a:avLst>
              <a:gd name="adj1" fmla="val 42328"/>
              <a:gd name="adj2" fmla="val 49458"/>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7426" name="Straight Arrow Connector 80902"/>
          <p:cNvCxnSpPr>
            <a:cxnSpLocks noChangeShapeType="1"/>
          </p:cNvCxnSpPr>
          <p:nvPr/>
        </p:nvCxnSpPr>
        <p:spPr bwMode="auto">
          <a:xfrm>
            <a:off x="7696200" y="5340350"/>
            <a:ext cx="1219200" cy="0"/>
          </a:xfrm>
          <a:prstGeom prst="straightConnector1">
            <a:avLst/>
          </a:prstGeom>
          <a:noFill/>
          <a:ln w="38100">
            <a:solidFill>
              <a:srgbClr val="006600"/>
            </a:solidFill>
            <a:round/>
            <a:headEnd/>
            <a:tailEnd type="arrow" w="med" len="med"/>
          </a:ln>
          <a:extLst>
            <a:ext uri="{909E8E84-426E-40dd-AFC4-6F175D3DCCD1}">
              <a14:hiddenFill xmlns:a14="http://schemas.microsoft.com/office/drawing/2010/main">
                <a:noFill/>
              </a14:hiddenFill>
            </a:ext>
          </a:extLst>
        </p:spPr>
      </p:cxnSp>
      <p:sp>
        <p:nvSpPr>
          <p:cNvPr id="17427" name="TextBox 42"/>
          <p:cNvSpPr txBox="1">
            <a:spLocks noChangeArrowheads="1"/>
          </p:cNvSpPr>
          <p:nvPr/>
        </p:nvSpPr>
        <p:spPr bwMode="auto">
          <a:xfrm>
            <a:off x="685800" y="5568950"/>
            <a:ext cx="19050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2000">
                <a:solidFill>
                  <a:srgbClr val="FFFFFF"/>
                </a:solidFill>
                <a:latin typeface="Rockwell"/>
                <a:cs typeface="Rockwell"/>
              </a:rPr>
              <a:t>Federalist Party</a:t>
            </a:r>
            <a:endParaRPr lang="en-US" sz="1000">
              <a:solidFill>
                <a:srgbClr val="FFFFFF"/>
              </a:solidFill>
              <a:latin typeface="Rockwell"/>
              <a:cs typeface="Rockwell"/>
            </a:endParaRPr>
          </a:p>
        </p:txBody>
      </p:sp>
      <p:sp>
        <p:nvSpPr>
          <p:cNvPr id="17428" name="TextBox 43"/>
          <p:cNvSpPr txBox="1">
            <a:spLocks noChangeArrowheads="1"/>
          </p:cNvSpPr>
          <p:nvPr/>
        </p:nvSpPr>
        <p:spPr bwMode="auto">
          <a:xfrm>
            <a:off x="3276600" y="5568950"/>
            <a:ext cx="37338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2000">
                <a:solidFill>
                  <a:srgbClr val="FFFFFF"/>
                </a:solidFill>
                <a:latin typeface="Rockwell"/>
                <a:cs typeface="Rockwell"/>
              </a:rPr>
              <a:t>Democratic-Republican Party</a:t>
            </a:r>
            <a:endParaRPr lang="en-US" sz="1000">
              <a:solidFill>
                <a:srgbClr val="FFFFFF"/>
              </a:solidFill>
              <a:latin typeface="Rockwell"/>
              <a:cs typeface="Rockwell"/>
            </a:endParaRPr>
          </a:p>
        </p:txBody>
      </p:sp>
      <p:sp>
        <p:nvSpPr>
          <p:cNvPr id="17429" name="TextBox 44"/>
          <p:cNvSpPr txBox="1">
            <a:spLocks noChangeArrowheads="1"/>
          </p:cNvSpPr>
          <p:nvPr/>
        </p:nvSpPr>
        <p:spPr bwMode="auto">
          <a:xfrm>
            <a:off x="7239000" y="5568950"/>
            <a:ext cx="19050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2000">
                <a:solidFill>
                  <a:srgbClr val="FFFFFF"/>
                </a:solidFill>
                <a:latin typeface="Rockwell"/>
                <a:cs typeface="Rockwell"/>
              </a:rPr>
              <a:t>Democratic Party</a:t>
            </a:r>
            <a:endParaRPr lang="en-US" sz="1000">
              <a:solidFill>
                <a:srgbClr val="FFFFFF"/>
              </a:solidFill>
              <a:latin typeface="Rockwell"/>
              <a:cs typeface="Rockwell"/>
            </a:endParaRPr>
          </a:p>
        </p:txBody>
      </p:sp>
      <p:sp>
        <p:nvSpPr>
          <p:cNvPr id="17430" name="Rectangle 28"/>
          <p:cNvSpPr>
            <a:spLocks noChangeArrowheads="1"/>
          </p:cNvSpPr>
          <p:nvPr/>
        </p:nvSpPr>
        <p:spPr bwMode="auto">
          <a:xfrm>
            <a:off x="123825" y="104775"/>
            <a:ext cx="8791575" cy="1140825"/>
          </a:xfrm>
          <a:prstGeom prst="rect">
            <a:avLst/>
          </a:prstGeom>
          <a:solidFill>
            <a:srgbClr val="CCFFCC"/>
          </a:solidFill>
          <a:ln w="12700">
            <a:solidFill>
              <a:schemeClr val="tx1"/>
            </a:solidFill>
            <a:miter lim="800000"/>
            <a:headEnd/>
            <a:tailEnd/>
          </a:ln>
        </p:spPr>
        <p:txBody>
          <a:bodyPr>
            <a:spAutoFit/>
          </a:bodyPr>
          <a:lstStyle/>
          <a:p>
            <a:pPr algn="ctr">
              <a:lnSpc>
                <a:spcPct val="80000"/>
              </a:lnSpc>
              <a:buSzPct val="75000"/>
            </a:pPr>
            <a:r>
              <a:rPr lang="en-US" sz="2800">
                <a:solidFill>
                  <a:schemeClr val="bg1"/>
                </a:solidFill>
                <a:latin typeface="Rockwell"/>
                <a:cs typeface="Rockwell"/>
              </a:rPr>
              <a:t>Jackson’s victory split the Democratic-Republicans and led to the formation of the Democratic Party</a:t>
            </a:r>
          </a:p>
        </p:txBody>
      </p:sp>
      <p:sp>
        <p:nvSpPr>
          <p:cNvPr id="30" name="Rectangle 29"/>
          <p:cNvSpPr>
            <a:spLocks noChangeArrowheads="1"/>
          </p:cNvSpPr>
          <p:nvPr/>
        </p:nvSpPr>
        <p:spPr bwMode="auto">
          <a:xfrm>
            <a:off x="152400" y="1163638"/>
            <a:ext cx="8763000" cy="1140825"/>
          </a:xfrm>
          <a:prstGeom prst="rect">
            <a:avLst/>
          </a:prstGeom>
          <a:solidFill>
            <a:srgbClr val="CCCCFF"/>
          </a:solidFill>
          <a:ln w="12700">
            <a:solidFill>
              <a:schemeClr val="tx1"/>
            </a:solidFill>
            <a:miter lim="800000"/>
            <a:headEnd/>
            <a:tailEnd/>
          </a:ln>
        </p:spPr>
        <p:txBody>
          <a:bodyPr>
            <a:spAutoFit/>
          </a:bodyPr>
          <a:lstStyle/>
          <a:p>
            <a:pPr algn="ctr">
              <a:lnSpc>
                <a:spcPct val="80000"/>
              </a:lnSpc>
              <a:buSzPct val="75000"/>
            </a:pPr>
            <a:r>
              <a:rPr lang="en-US" sz="2800" dirty="0">
                <a:solidFill>
                  <a:schemeClr val="bg1"/>
                </a:solidFill>
                <a:latin typeface="Rockwell"/>
                <a:cs typeface="Rockwell"/>
              </a:rPr>
              <a:t>Jackson and his supporters hoped to return </a:t>
            </a:r>
            <a:br>
              <a:rPr lang="en-US" sz="2800" dirty="0">
                <a:solidFill>
                  <a:schemeClr val="bg1"/>
                </a:solidFill>
                <a:latin typeface="Rockwell"/>
                <a:cs typeface="Rockwell"/>
              </a:rPr>
            </a:br>
            <a:r>
              <a:rPr lang="en-US" sz="2800" dirty="0">
                <a:solidFill>
                  <a:schemeClr val="bg1"/>
                </a:solidFill>
                <a:latin typeface="Rockwell"/>
                <a:cs typeface="Rockwell"/>
              </a:rPr>
              <a:t>to the Jeffersonian ideas of states’ rights, </a:t>
            </a:r>
            <a:br>
              <a:rPr lang="en-US" sz="2800" dirty="0">
                <a:solidFill>
                  <a:schemeClr val="bg1"/>
                </a:solidFill>
                <a:latin typeface="Rockwell"/>
                <a:cs typeface="Rockwell"/>
              </a:rPr>
            </a:br>
            <a:r>
              <a:rPr lang="en-US" sz="2800" dirty="0">
                <a:solidFill>
                  <a:schemeClr val="bg1"/>
                </a:solidFill>
                <a:latin typeface="Rockwell"/>
                <a:cs typeface="Rockwell"/>
              </a:rPr>
              <a:t>protection of liberty, and westward expansion</a:t>
            </a:r>
          </a:p>
        </p:txBody>
      </p:sp>
    </p:spTree>
    <p:extLst>
      <p:ext uri="{BB962C8B-B14F-4D97-AF65-F5344CB8AC3E}">
        <p14:creationId xmlns:p14="http://schemas.microsoft.com/office/powerpoint/2010/main" val="807075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45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6260" name="Rectangle 4"/>
          <p:cNvSpPr>
            <a:spLocks noGrp="1" noChangeArrowheads="1"/>
          </p:cNvSpPr>
          <p:nvPr>
            <p:ph type="title"/>
          </p:nvPr>
        </p:nvSpPr>
        <p:spPr/>
        <p:txBody>
          <a:bodyPr lIns="90488" tIns="44450" rIns="90488" bIns="44450"/>
          <a:lstStyle/>
          <a:p>
            <a:pPr algn="ctr" eaLnBrk="1" fontAlgn="auto" hangingPunct="1">
              <a:spcAft>
                <a:spcPts val="0"/>
              </a:spcAft>
              <a:defRPr/>
            </a:pPr>
            <a:r>
              <a:rPr lang="en-US" dirty="0">
                <a:ea typeface="+mj-ea"/>
              </a:rPr>
              <a:t>Jackson Comes to Power</a:t>
            </a:r>
          </a:p>
        </p:txBody>
      </p:sp>
      <p:sp>
        <p:nvSpPr>
          <p:cNvPr id="19461" name="Rectangle 5"/>
          <p:cNvSpPr>
            <a:spLocks noGrp="1" noChangeArrowheads="1"/>
          </p:cNvSpPr>
          <p:nvPr>
            <p:ph idx="1"/>
          </p:nvPr>
        </p:nvSpPr>
        <p:spPr>
          <a:xfrm>
            <a:off x="0" y="1524000"/>
            <a:ext cx="9144000" cy="5334000"/>
          </a:xfrm>
        </p:spPr>
        <p:txBody>
          <a:bodyPr lIns="90488" tIns="44450" rIns="90488" bIns="44450">
            <a:normAutofit/>
          </a:bodyPr>
          <a:lstStyle/>
          <a:p>
            <a:pPr eaLnBrk="1" hangingPunct="1"/>
            <a:r>
              <a:rPr lang="en-US" dirty="0">
                <a:latin typeface="Rockwell"/>
                <a:cs typeface="Rockwell"/>
              </a:rPr>
              <a:t>Jackson was a popular candidate but it was not clear what type of president Jackson would be:</a:t>
            </a:r>
          </a:p>
          <a:p>
            <a:pPr lvl="1" eaLnBrk="1" hangingPunct="1"/>
            <a:r>
              <a:rPr lang="en-US" dirty="0" smtClean="0">
                <a:latin typeface="Rockwell"/>
                <a:cs typeface="Rockwell"/>
              </a:rPr>
              <a:t>Jackson’s </a:t>
            </a:r>
            <a:r>
              <a:rPr lang="en-US" dirty="0">
                <a:latin typeface="Rockwell"/>
                <a:cs typeface="Rockwell"/>
              </a:rPr>
              <a:t>supporters wanted </a:t>
            </a:r>
            <a:r>
              <a:rPr lang="en-US" dirty="0" smtClean="0">
                <a:latin typeface="Rockwell"/>
                <a:cs typeface="Rockwell"/>
              </a:rPr>
              <a:t>states’ rights </a:t>
            </a:r>
            <a:r>
              <a:rPr lang="en-US" dirty="0">
                <a:latin typeface="Rockwell"/>
                <a:cs typeface="Rockwell"/>
              </a:rPr>
              <a:t>&amp; limited </a:t>
            </a:r>
            <a:r>
              <a:rPr lang="en-US" dirty="0" smtClean="0">
                <a:latin typeface="Rockwell"/>
                <a:cs typeface="Rockwell"/>
              </a:rPr>
              <a:t>gov’t</a:t>
            </a:r>
            <a:endParaRPr lang="en-US" dirty="0">
              <a:latin typeface="Rockwell"/>
              <a:cs typeface="Rockwell"/>
            </a:endParaRPr>
          </a:p>
          <a:p>
            <a:pPr lvl="1" eaLnBrk="1" hangingPunct="1"/>
            <a:r>
              <a:rPr lang="en-US" dirty="0">
                <a:latin typeface="Rockwell"/>
                <a:cs typeface="Rockwell"/>
              </a:rPr>
              <a:t>During the campaign, Jackson never clarified his stand on major issues: banks, tariffs, etc.</a:t>
            </a:r>
          </a:p>
          <a:p>
            <a:pPr lvl="1" eaLnBrk="1" hangingPunct="1"/>
            <a:r>
              <a:rPr lang="en-US" dirty="0">
                <a:latin typeface="Rockwell"/>
                <a:cs typeface="Rockwell"/>
              </a:rPr>
              <a:t>Only stood for Indian removal</a:t>
            </a:r>
          </a:p>
        </p:txBody>
      </p:sp>
    </p:spTree>
    <p:extLst>
      <p:ext uri="{BB962C8B-B14F-4D97-AF65-F5344CB8AC3E}">
        <p14:creationId xmlns:p14="http://schemas.microsoft.com/office/powerpoint/2010/main" val="302218893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523631" y="250093"/>
            <a:ext cx="8077200" cy="990600"/>
          </a:xfrm>
        </p:spPr>
        <p:txBody>
          <a:bodyPr/>
          <a:lstStyle/>
          <a:p>
            <a:pPr algn="ctr"/>
            <a:r>
              <a:rPr lang="en-US" dirty="0"/>
              <a:t>Jacksonian Democracy</a:t>
            </a:r>
          </a:p>
        </p:txBody>
      </p:sp>
      <p:sp>
        <p:nvSpPr>
          <p:cNvPr id="146435" name="Rectangle 3"/>
          <p:cNvSpPr>
            <a:spLocks noGrp="1" noChangeArrowheads="1"/>
          </p:cNvSpPr>
          <p:nvPr>
            <p:ph idx="1"/>
          </p:nvPr>
        </p:nvSpPr>
        <p:spPr>
          <a:xfrm>
            <a:off x="523631" y="1227016"/>
            <a:ext cx="8229600" cy="5943600"/>
          </a:xfrm>
        </p:spPr>
        <p:txBody>
          <a:bodyPr/>
          <a:lstStyle/>
          <a:p>
            <a:pPr>
              <a:lnSpc>
                <a:spcPct val="90000"/>
              </a:lnSpc>
              <a:spcBef>
                <a:spcPct val="15000"/>
              </a:spcBef>
            </a:pPr>
            <a:r>
              <a:rPr lang="en-US" dirty="0"/>
              <a:t>When Andrew Jackson was elected president, it represented  a new era in American history:</a:t>
            </a:r>
          </a:p>
          <a:p>
            <a:pPr lvl="1">
              <a:lnSpc>
                <a:spcPct val="90000"/>
              </a:lnSpc>
              <a:spcBef>
                <a:spcPct val="15000"/>
              </a:spcBef>
            </a:pPr>
            <a:r>
              <a:rPr lang="en-US" dirty="0"/>
              <a:t>He was the first president that represented the </a:t>
            </a:r>
            <a:r>
              <a:rPr lang="ja-JP" altLang="en-US" dirty="0">
                <a:latin typeface="Arial"/>
              </a:rPr>
              <a:t>“</a:t>
            </a:r>
            <a:r>
              <a:rPr lang="en-US" dirty="0"/>
              <a:t>common man</a:t>
            </a:r>
            <a:r>
              <a:rPr lang="ja-JP" altLang="en-US" dirty="0">
                <a:latin typeface="Arial"/>
              </a:rPr>
              <a:t>”</a:t>
            </a:r>
            <a:endParaRPr lang="en-US" dirty="0"/>
          </a:p>
          <a:p>
            <a:pPr lvl="1">
              <a:lnSpc>
                <a:spcPct val="90000"/>
              </a:lnSpc>
              <a:spcBef>
                <a:spcPct val="15000"/>
              </a:spcBef>
            </a:pPr>
            <a:r>
              <a:rPr lang="en-US" dirty="0"/>
              <a:t>His party (the Democrats) took advantage of the extension of suffrage to common white men</a:t>
            </a:r>
          </a:p>
          <a:p>
            <a:pPr lvl="1">
              <a:lnSpc>
                <a:spcPct val="90000"/>
              </a:lnSpc>
              <a:spcBef>
                <a:spcPct val="15000"/>
              </a:spcBef>
            </a:pPr>
            <a:r>
              <a:rPr lang="en-US" dirty="0"/>
              <a:t>He greatly expanded the powers of the presidency </a:t>
            </a:r>
          </a:p>
        </p:txBody>
      </p:sp>
    </p:spTree>
    <p:extLst>
      <p:ext uri="{BB962C8B-B14F-4D97-AF65-F5344CB8AC3E}">
        <p14:creationId xmlns:p14="http://schemas.microsoft.com/office/powerpoint/2010/main" val="14895071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401278" y="1371600"/>
            <a:ext cx="1590322"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49422" y="1371600"/>
            <a:ext cx="2765778"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752600" y="1371600"/>
            <a:ext cx="2696633"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effectLst/>
              </a:rPr>
              <a:t>Parties &amp; Leaders</a:t>
            </a:r>
            <a:endParaRPr lang="en-US" dirty="0">
              <a:effectLst/>
            </a:endParaRPr>
          </a:p>
        </p:txBody>
      </p:sp>
      <p:pic>
        <p:nvPicPr>
          <p:cNvPr id="1026" name="Picture 2" descr="File:JohnQAdams.png">
            <a:hlinkClick r:id="rId2"/>
          </p:cNvPr>
          <p:cNvPicPr>
            <a:picLocks noChangeAspect="1" noChangeArrowheads="1"/>
          </p:cNvPicPr>
          <p:nvPr/>
        </p:nvPicPr>
        <p:blipFill>
          <a:blip r:embed="rId3" cstate="print"/>
          <a:srcRect l="15691" r="14554" b="846"/>
          <a:stretch>
            <a:fillRect/>
          </a:stretch>
        </p:blipFill>
        <p:spPr bwMode="auto">
          <a:xfrm>
            <a:off x="1848749" y="2133602"/>
            <a:ext cx="1228885" cy="2350910"/>
          </a:xfrm>
          <a:prstGeom prst="rect">
            <a:avLst/>
          </a:prstGeom>
          <a:noFill/>
        </p:spPr>
      </p:pic>
      <p:pic>
        <p:nvPicPr>
          <p:cNvPr id="1028" name="Picture 4" descr="File:Andrew Jackson.jpg">
            <a:hlinkClick r:id="rId4"/>
          </p:cNvPr>
          <p:cNvPicPr>
            <a:picLocks noChangeAspect="1" noChangeArrowheads="1"/>
          </p:cNvPicPr>
          <p:nvPr/>
        </p:nvPicPr>
        <p:blipFill>
          <a:blip r:embed="rId5" cstate="print"/>
          <a:srcRect l="21181" r="22336" b="11463"/>
          <a:stretch>
            <a:fillRect/>
          </a:stretch>
        </p:blipFill>
        <p:spPr bwMode="auto">
          <a:xfrm>
            <a:off x="4630079" y="2086690"/>
            <a:ext cx="1237321" cy="2350910"/>
          </a:xfrm>
          <a:prstGeom prst="rect">
            <a:avLst/>
          </a:prstGeom>
          <a:noFill/>
        </p:spPr>
      </p:pic>
      <p:pic>
        <p:nvPicPr>
          <p:cNvPr id="1032" name="Picture 8" descr="File:Mvanburen.jpeg">
            <a:hlinkClick r:id="rId6"/>
          </p:cNvPr>
          <p:cNvPicPr>
            <a:picLocks noChangeAspect="1" noChangeArrowheads="1"/>
          </p:cNvPicPr>
          <p:nvPr/>
        </p:nvPicPr>
        <p:blipFill>
          <a:blip r:embed="rId7" cstate="print"/>
          <a:srcRect l="36494" t="7846" r="36559" b="55685"/>
          <a:stretch>
            <a:fillRect/>
          </a:stretch>
        </p:blipFill>
        <p:spPr bwMode="auto">
          <a:xfrm>
            <a:off x="5943600" y="2086689"/>
            <a:ext cx="1299187" cy="2350911"/>
          </a:xfrm>
          <a:prstGeom prst="rect">
            <a:avLst/>
          </a:prstGeom>
          <a:noFill/>
        </p:spPr>
      </p:pic>
      <p:pic>
        <p:nvPicPr>
          <p:cNvPr id="1034" name="Picture 10" descr="http://upload.wikimedia.org/wikipedia/commons/a/af/Henry_Clay_portrait_by_Henry_F._Darby.jpg"/>
          <p:cNvPicPr>
            <a:picLocks noChangeAspect="1" noChangeArrowheads="1"/>
          </p:cNvPicPr>
          <p:nvPr/>
        </p:nvPicPr>
        <p:blipFill>
          <a:blip r:embed="rId8" cstate="print"/>
          <a:srcRect l="45347" t="14872" r="27139" b="43607"/>
          <a:stretch>
            <a:fillRect/>
          </a:stretch>
        </p:blipFill>
        <p:spPr bwMode="auto">
          <a:xfrm>
            <a:off x="3153834" y="2133601"/>
            <a:ext cx="1237321" cy="2350910"/>
          </a:xfrm>
          <a:prstGeom prst="rect">
            <a:avLst/>
          </a:prstGeom>
          <a:noFill/>
        </p:spPr>
      </p:pic>
      <p:sp>
        <p:nvSpPr>
          <p:cNvPr id="9" name="TextBox 8"/>
          <p:cNvSpPr txBox="1"/>
          <p:nvPr/>
        </p:nvSpPr>
        <p:spPr>
          <a:xfrm>
            <a:off x="1763890" y="4419600"/>
            <a:ext cx="1313744" cy="707886"/>
          </a:xfrm>
          <a:prstGeom prst="rect">
            <a:avLst/>
          </a:prstGeom>
          <a:noFill/>
        </p:spPr>
        <p:txBody>
          <a:bodyPr wrap="square" rtlCol="0">
            <a:spAutoFit/>
          </a:bodyPr>
          <a:lstStyle/>
          <a:p>
            <a:pPr algn="ctr"/>
            <a:r>
              <a:rPr lang="en-US" sz="2000" dirty="0" smtClean="0"/>
              <a:t>John Q. Adams</a:t>
            </a:r>
            <a:endParaRPr lang="en-US" sz="2000" dirty="0"/>
          </a:p>
        </p:txBody>
      </p:sp>
      <p:sp>
        <p:nvSpPr>
          <p:cNvPr id="10" name="TextBox 9"/>
          <p:cNvSpPr txBox="1"/>
          <p:nvPr/>
        </p:nvSpPr>
        <p:spPr>
          <a:xfrm>
            <a:off x="3197578" y="4419600"/>
            <a:ext cx="1175456" cy="707886"/>
          </a:xfrm>
          <a:prstGeom prst="rect">
            <a:avLst/>
          </a:prstGeom>
          <a:noFill/>
        </p:spPr>
        <p:txBody>
          <a:bodyPr wrap="square" rtlCol="0">
            <a:spAutoFit/>
          </a:bodyPr>
          <a:lstStyle/>
          <a:p>
            <a:pPr algn="ctr"/>
            <a:r>
              <a:rPr lang="en-US" sz="2000" dirty="0" smtClean="0"/>
              <a:t>Henry Clay</a:t>
            </a:r>
            <a:endParaRPr lang="en-US" sz="2000" dirty="0"/>
          </a:p>
        </p:txBody>
      </p:sp>
      <p:sp>
        <p:nvSpPr>
          <p:cNvPr id="11" name="TextBox 10"/>
          <p:cNvSpPr txBox="1"/>
          <p:nvPr/>
        </p:nvSpPr>
        <p:spPr>
          <a:xfrm>
            <a:off x="4622800" y="4419600"/>
            <a:ext cx="1244600" cy="707886"/>
          </a:xfrm>
          <a:prstGeom prst="rect">
            <a:avLst/>
          </a:prstGeom>
          <a:noFill/>
        </p:spPr>
        <p:txBody>
          <a:bodyPr wrap="square" rtlCol="0">
            <a:spAutoFit/>
          </a:bodyPr>
          <a:lstStyle/>
          <a:p>
            <a:pPr algn="ctr"/>
            <a:r>
              <a:rPr lang="en-US" sz="2000" dirty="0" smtClean="0"/>
              <a:t>Andrew Jackson</a:t>
            </a:r>
            <a:endParaRPr lang="en-US" sz="2000" dirty="0"/>
          </a:p>
        </p:txBody>
      </p:sp>
      <p:sp>
        <p:nvSpPr>
          <p:cNvPr id="12" name="TextBox 11"/>
          <p:cNvSpPr txBox="1"/>
          <p:nvPr/>
        </p:nvSpPr>
        <p:spPr>
          <a:xfrm>
            <a:off x="5943600" y="4419600"/>
            <a:ext cx="1313744" cy="707886"/>
          </a:xfrm>
          <a:prstGeom prst="rect">
            <a:avLst/>
          </a:prstGeom>
          <a:noFill/>
        </p:spPr>
        <p:txBody>
          <a:bodyPr wrap="square" rtlCol="0">
            <a:spAutoFit/>
          </a:bodyPr>
          <a:lstStyle/>
          <a:p>
            <a:pPr algn="ctr"/>
            <a:r>
              <a:rPr lang="en-US" sz="2000" dirty="0" smtClean="0"/>
              <a:t>Martin Van Buren</a:t>
            </a:r>
            <a:endParaRPr lang="en-US" sz="2000" dirty="0"/>
          </a:p>
        </p:txBody>
      </p:sp>
      <p:pic>
        <p:nvPicPr>
          <p:cNvPr id="1036" name="Picture 12" descr="File:John C Calhoun by Mathew Brady, March 1849-crop.jpg">
            <a:hlinkClick r:id="rId9"/>
          </p:cNvPr>
          <p:cNvPicPr>
            <a:picLocks noChangeAspect="1" noChangeArrowheads="1"/>
          </p:cNvPicPr>
          <p:nvPr/>
        </p:nvPicPr>
        <p:blipFill>
          <a:blip r:embed="rId10" cstate="print"/>
          <a:srcRect l="15284" r="12551" b="7317"/>
          <a:stretch>
            <a:fillRect/>
          </a:stretch>
        </p:blipFill>
        <p:spPr bwMode="auto">
          <a:xfrm>
            <a:off x="7460396" y="2086690"/>
            <a:ext cx="1422919" cy="2350910"/>
          </a:xfrm>
          <a:prstGeom prst="rect">
            <a:avLst/>
          </a:prstGeom>
          <a:noFill/>
        </p:spPr>
      </p:pic>
      <p:sp>
        <p:nvSpPr>
          <p:cNvPr id="14" name="TextBox 13"/>
          <p:cNvSpPr txBox="1"/>
          <p:nvPr/>
        </p:nvSpPr>
        <p:spPr>
          <a:xfrm>
            <a:off x="7532511" y="4419600"/>
            <a:ext cx="1382889" cy="707886"/>
          </a:xfrm>
          <a:prstGeom prst="rect">
            <a:avLst/>
          </a:prstGeom>
          <a:noFill/>
        </p:spPr>
        <p:txBody>
          <a:bodyPr wrap="square" rtlCol="0">
            <a:spAutoFit/>
          </a:bodyPr>
          <a:lstStyle/>
          <a:p>
            <a:pPr algn="ctr"/>
            <a:r>
              <a:rPr lang="en-US" sz="2000" dirty="0" smtClean="0"/>
              <a:t>John C. Calhoun</a:t>
            </a:r>
            <a:endParaRPr lang="en-US" sz="2000" dirty="0"/>
          </a:p>
        </p:txBody>
      </p:sp>
      <p:sp>
        <p:nvSpPr>
          <p:cNvPr id="20" name="Left-Right Arrow 19"/>
          <p:cNvSpPr/>
          <p:nvPr/>
        </p:nvSpPr>
        <p:spPr>
          <a:xfrm>
            <a:off x="152400" y="5334000"/>
            <a:ext cx="8839200" cy="1295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National Supremacy				States’ Rights</a:t>
            </a:r>
            <a:endParaRPr lang="en-US" sz="2400" b="1" dirty="0"/>
          </a:p>
        </p:txBody>
      </p:sp>
      <p:sp>
        <p:nvSpPr>
          <p:cNvPr id="24" name="TextBox 23"/>
          <p:cNvSpPr txBox="1"/>
          <p:nvPr/>
        </p:nvSpPr>
        <p:spPr>
          <a:xfrm>
            <a:off x="1814690" y="1378803"/>
            <a:ext cx="2558344" cy="615553"/>
          </a:xfrm>
          <a:prstGeom prst="rect">
            <a:avLst/>
          </a:prstGeom>
          <a:noFill/>
        </p:spPr>
        <p:txBody>
          <a:bodyPr wrap="square" rtlCol="0">
            <a:spAutoFit/>
          </a:bodyPr>
          <a:lstStyle/>
          <a:p>
            <a:pPr algn="ctr"/>
            <a:r>
              <a:rPr lang="en-US" sz="1700" b="1" dirty="0" smtClean="0"/>
              <a:t>National Republicans/ Whigs</a:t>
            </a:r>
            <a:endParaRPr lang="en-US" sz="1700" b="1" dirty="0"/>
          </a:p>
        </p:txBody>
      </p:sp>
      <p:sp>
        <p:nvSpPr>
          <p:cNvPr id="25" name="TextBox 24"/>
          <p:cNvSpPr txBox="1"/>
          <p:nvPr/>
        </p:nvSpPr>
        <p:spPr>
          <a:xfrm>
            <a:off x="4790722" y="1371600"/>
            <a:ext cx="2143478" cy="646331"/>
          </a:xfrm>
          <a:prstGeom prst="rect">
            <a:avLst/>
          </a:prstGeom>
          <a:noFill/>
        </p:spPr>
        <p:txBody>
          <a:bodyPr wrap="square" rtlCol="0">
            <a:spAutoFit/>
          </a:bodyPr>
          <a:lstStyle/>
          <a:p>
            <a:pPr algn="ctr"/>
            <a:r>
              <a:rPr lang="en-US" b="1" dirty="0" err="1" smtClean="0"/>
              <a:t>Jacksonian</a:t>
            </a:r>
            <a:r>
              <a:rPr lang="en-US" b="1" dirty="0" smtClean="0"/>
              <a:t> Democrats</a:t>
            </a:r>
            <a:endParaRPr lang="en-US" b="1" dirty="0"/>
          </a:p>
        </p:txBody>
      </p:sp>
      <p:sp>
        <p:nvSpPr>
          <p:cNvPr id="26" name="TextBox 25"/>
          <p:cNvSpPr txBox="1"/>
          <p:nvPr/>
        </p:nvSpPr>
        <p:spPr>
          <a:xfrm>
            <a:off x="7401278" y="1371600"/>
            <a:ext cx="1590322" cy="646331"/>
          </a:xfrm>
          <a:prstGeom prst="rect">
            <a:avLst/>
          </a:prstGeom>
          <a:noFill/>
        </p:spPr>
        <p:txBody>
          <a:bodyPr wrap="square" rtlCol="0">
            <a:spAutoFit/>
          </a:bodyPr>
          <a:lstStyle/>
          <a:p>
            <a:pPr algn="ctr"/>
            <a:r>
              <a:rPr lang="en-US" b="1" dirty="0" smtClean="0"/>
              <a:t>Southern Democrats</a:t>
            </a:r>
            <a:endParaRPr lang="en-US" b="1" dirty="0"/>
          </a:p>
        </p:txBody>
      </p:sp>
      <p:sp>
        <p:nvSpPr>
          <p:cNvPr id="27" name="Rectangle 26"/>
          <p:cNvSpPr/>
          <p:nvPr/>
        </p:nvSpPr>
        <p:spPr>
          <a:xfrm>
            <a:off x="76200" y="1371600"/>
            <a:ext cx="1590322"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07433" y="4419600"/>
            <a:ext cx="1382889" cy="707886"/>
          </a:xfrm>
          <a:prstGeom prst="rect">
            <a:avLst/>
          </a:prstGeom>
          <a:noFill/>
        </p:spPr>
        <p:txBody>
          <a:bodyPr wrap="square" rtlCol="0">
            <a:spAutoFit/>
          </a:bodyPr>
          <a:lstStyle/>
          <a:p>
            <a:pPr algn="ctr"/>
            <a:r>
              <a:rPr lang="en-US" sz="2000" dirty="0" smtClean="0"/>
              <a:t>John Marshall</a:t>
            </a:r>
            <a:endParaRPr lang="en-US" sz="2000" dirty="0"/>
          </a:p>
        </p:txBody>
      </p:sp>
      <p:sp>
        <p:nvSpPr>
          <p:cNvPr id="30" name="TextBox 29"/>
          <p:cNvSpPr txBox="1"/>
          <p:nvPr/>
        </p:nvSpPr>
        <p:spPr>
          <a:xfrm>
            <a:off x="76200" y="1371600"/>
            <a:ext cx="1590322" cy="646331"/>
          </a:xfrm>
          <a:prstGeom prst="rect">
            <a:avLst/>
          </a:prstGeom>
          <a:noFill/>
        </p:spPr>
        <p:txBody>
          <a:bodyPr wrap="square" rtlCol="0">
            <a:spAutoFit/>
          </a:bodyPr>
          <a:lstStyle/>
          <a:p>
            <a:pPr algn="ctr"/>
            <a:r>
              <a:rPr lang="en-US" b="1" dirty="0" smtClean="0"/>
              <a:t>Old Federalists</a:t>
            </a:r>
            <a:endParaRPr lang="en-US" b="1" dirty="0"/>
          </a:p>
        </p:txBody>
      </p:sp>
      <p:pic>
        <p:nvPicPr>
          <p:cNvPr id="31" name="Picture 5" descr="http://upload.wikimedia.org/wikipedia/commons/f/fe/John_Marshall_by_Henry_Inman%2C_1832.jpg"/>
          <p:cNvPicPr>
            <a:picLocks noChangeAspect="1" noChangeArrowheads="1"/>
          </p:cNvPicPr>
          <p:nvPr/>
        </p:nvPicPr>
        <p:blipFill>
          <a:blip r:embed="rId11" cstate="print"/>
          <a:srcRect l="28642" t="5641" r="34100" b="39519"/>
          <a:stretch>
            <a:fillRect/>
          </a:stretch>
        </p:blipFill>
        <p:spPr bwMode="auto">
          <a:xfrm>
            <a:off x="228600" y="2133600"/>
            <a:ext cx="1295400" cy="2362200"/>
          </a:xfrm>
          <a:prstGeom prst="rect">
            <a:avLst/>
          </a:prstGeom>
          <a:noFill/>
        </p:spPr>
      </p:pic>
    </p:spTree>
    <p:extLst>
      <p:ext uri="{BB962C8B-B14F-4D97-AF65-F5344CB8AC3E}">
        <p14:creationId xmlns:p14="http://schemas.microsoft.com/office/powerpoint/2010/main" val="3351918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whitehouse.gov/sites/default/files/first-family/masthead_image/7aj_header_sm.jpg?12508708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8" y="1371600"/>
            <a:ext cx="8875712"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4"/>
          <p:cNvSpPr>
            <a:spLocks noChangeArrowheads="1"/>
          </p:cNvSpPr>
          <p:nvPr/>
        </p:nvSpPr>
        <p:spPr bwMode="auto">
          <a:xfrm>
            <a:off x="115888" y="228600"/>
            <a:ext cx="8853487" cy="1485535"/>
          </a:xfrm>
          <a:prstGeom prst="rect">
            <a:avLst/>
          </a:prstGeom>
          <a:solidFill>
            <a:srgbClr val="CCFFCC"/>
          </a:solidFill>
          <a:ln w="12700">
            <a:solidFill>
              <a:schemeClr val="tx1"/>
            </a:solidFill>
            <a:miter lim="800000"/>
            <a:headEnd/>
            <a:tailEnd/>
          </a:ln>
        </p:spPr>
        <p:txBody>
          <a:bodyPr>
            <a:spAutoFit/>
          </a:bodyPr>
          <a:lstStyle/>
          <a:p>
            <a:pPr algn="ctr">
              <a:lnSpc>
                <a:spcPct val="80000"/>
              </a:lnSpc>
              <a:buSzPct val="75000"/>
            </a:pPr>
            <a:r>
              <a:rPr lang="en-US" sz="2800" dirty="0">
                <a:solidFill>
                  <a:srgbClr val="000000"/>
                </a:solidFill>
                <a:latin typeface="Rockwell"/>
                <a:cs typeface="Rockwell"/>
              </a:rPr>
              <a:t>Andrew Jackson’s two term presidency (1829-1837) was defined by three major conflicts and many minor ones, including within his own government</a:t>
            </a:r>
          </a:p>
        </p:txBody>
      </p:sp>
      <p:sp>
        <p:nvSpPr>
          <p:cNvPr id="4" name="Rectangle 4"/>
          <p:cNvSpPr>
            <a:spLocks noChangeArrowheads="1"/>
          </p:cNvSpPr>
          <p:nvPr/>
        </p:nvSpPr>
        <p:spPr bwMode="auto">
          <a:xfrm>
            <a:off x="0" y="6302823"/>
            <a:ext cx="9300078" cy="796115"/>
          </a:xfrm>
          <a:prstGeom prst="rect">
            <a:avLst/>
          </a:prstGeom>
          <a:solidFill>
            <a:srgbClr val="CCFFCC"/>
          </a:solidFill>
          <a:ln w="12700">
            <a:solidFill>
              <a:schemeClr val="tx1"/>
            </a:solidFill>
            <a:miter lim="800000"/>
            <a:headEnd/>
            <a:tailEnd/>
          </a:ln>
        </p:spPr>
        <p:txBody>
          <a:bodyPr wrap="square">
            <a:spAutoFit/>
          </a:bodyPr>
          <a:lstStyle/>
          <a:p>
            <a:pPr algn="ctr">
              <a:lnSpc>
                <a:spcPct val="80000"/>
              </a:lnSpc>
              <a:buSzPct val="75000"/>
            </a:pPr>
            <a:r>
              <a:rPr lang="en-US" sz="2800" dirty="0" smtClean="0">
                <a:solidFill>
                  <a:srgbClr val="000000"/>
                </a:solidFill>
                <a:latin typeface="Rockwell"/>
                <a:cs typeface="Rockwell"/>
              </a:rPr>
              <a:t>2 Big Issues for today: Native Americans and Tariffs</a:t>
            </a:r>
            <a:endParaRPr lang="en-US" sz="2800" dirty="0">
              <a:solidFill>
                <a:srgbClr val="000000"/>
              </a:solidFill>
              <a:latin typeface="Rockwell"/>
              <a:cs typeface="Rockwell"/>
            </a:endParaRPr>
          </a:p>
        </p:txBody>
      </p:sp>
    </p:spTree>
    <p:extLst>
      <p:ext uri="{BB962C8B-B14F-4D97-AF65-F5344CB8AC3E}">
        <p14:creationId xmlns:p14="http://schemas.microsoft.com/office/powerpoint/2010/main" val="26925080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9777"/>
            <a:ext cx="7772400" cy="3155027"/>
          </a:xfrm>
        </p:spPr>
        <p:txBody>
          <a:bodyPr>
            <a:normAutofit/>
          </a:bodyPr>
          <a:lstStyle/>
          <a:p>
            <a:r>
              <a:rPr lang="en-US" dirty="0" smtClean="0"/>
              <a:t>The Era of Jackson and the Rise of Modern Democracy</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4</a:t>
            </a:r>
            <a:endParaRPr lang="en-US" dirty="0"/>
          </a:p>
        </p:txBody>
      </p:sp>
    </p:spTree>
    <p:extLst>
      <p:ext uri="{BB962C8B-B14F-4D97-AF65-F5344CB8AC3E}">
        <p14:creationId xmlns:p14="http://schemas.microsoft.com/office/powerpoint/2010/main" val="38546136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066800" y="0"/>
            <a:ext cx="7924800" cy="838200"/>
          </a:xfrm>
        </p:spPr>
        <p:txBody>
          <a:bodyPr/>
          <a:lstStyle/>
          <a:p>
            <a:pPr algn="ctr"/>
            <a:r>
              <a:rPr lang="en-US"/>
              <a:t>Spoils System</a:t>
            </a:r>
          </a:p>
        </p:txBody>
      </p:sp>
      <p:sp>
        <p:nvSpPr>
          <p:cNvPr id="144387" name="Rectangle 3"/>
          <p:cNvSpPr>
            <a:spLocks noGrp="1" noChangeArrowheads="1"/>
          </p:cNvSpPr>
          <p:nvPr>
            <p:ph idx="1"/>
          </p:nvPr>
        </p:nvSpPr>
        <p:spPr>
          <a:xfrm>
            <a:off x="0" y="914400"/>
            <a:ext cx="9144000" cy="5943600"/>
          </a:xfrm>
        </p:spPr>
        <p:txBody>
          <a:bodyPr/>
          <a:lstStyle/>
          <a:p>
            <a:r>
              <a:rPr lang="en-US" dirty="0"/>
              <a:t>When Jackson was elected, he rewarded loyal supporters with </a:t>
            </a:r>
            <a:r>
              <a:rPr lang="en-US" dirty="0" err="1"/>
              <a:t>gov</a:t>
            </a:r>
            <a:r>
              <a:rPr lang="ja-JP" altLang="en-US" dirty="0">
                <a:latin typeface="Arial"/>
              </a:rPr>
              <a:t>’</a:t>
            </a:r>
            <a:r>
              <a:rPr lang="en-US" dirty="0"/>
              <a:t>t jobs (the </a:t>
            </a:r>
            <a:r>
              <a:rPr lang="en-US" i="1" u="sng" dirty="0"/>
              <a:t>spoils system</a:t>
            </a:r>
            <a:r>
              <a:rPr lang="en-US" dirty="0"/>
              <a:t>)</a:t>
            </a:r>
          </a:p>
          <a:p>
            <a:pPr lvl="1"/>
            <a:r>
              <a:rPr lang="en-US" dirty="0"/>
              <a:t>Massive turnover in the civil service had not yet occurred </a:t>
            </a:r>
          </a:p>
          <a:p>
            <a:pPr lvl="1"/>
            <a:r>
              <a:rPr lang="en-US" dirty="0"/>
              <a:t>Rotation in office began to be seen as a very democratic way to reduce </a:t>
            </a:r>
            <a:r>
              <a:rPr lang="en-US" dirty="0" err="1"/>
              <a:t>gov</a:t>
            </a:r>
            <a:r>
              <a:rPr lang="ja-JP" altLang="en-US" dirty="0">
                <a:latin typeface="Arial"/>
              </a:rPr>
              <a:t>’</a:t>
            </a:r>
            <a:r>
              <a:rPr lang="en-US" dirty="0"/>
              <a:t>t corruption &amp; incompetence </a:t>
            </a:r>
          </a:p>
        </p:txBody>
      </p:sp>
      <p:sp>
        <p:nvSpPr>
          <p:cNvPr id="144388" name="AutoShape 4"/>
          <p:cNvSpPr>
            <a:spLocks noChangeArrowheads="1"/>
          </p:cNvSpPr>
          <p:nvPr/>
        </p:nvSpPr>
        <p:spPr bwMode="auto">
          <a:xfrm>
            <a:off x="838200" y="5105400"/>
            <a:ext cx="8305800" cy="533400"/>
          </a:xfrm>
          <a:prstGeom prst="wedgeRectCallout">
            <a:avLst>
              <a:gd name="adj1" fmla="val -898"/>
              <a:gd name="adj2" fmla="val -488097"/>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ja-JP" altLang="en-US" sz="2800" i="1">
                <a:solidFill>
                  <a:srgbClr val="000000"/>
                </a:solidFill>
                <a:latin typeface="Rockwell"/>
                <a:cs typeface="Rockwell"/>
              </a:rPr>
              <a:t>“</a:t>
            </a:r>
            <a:r>
              <a:rPr lang="en-US" sz="2800" i="1">
                <a:solidFill>
                  <a:srgbClr val="000000"/>
                </a:solidFill>
                <a:latin typeface="Rockwell"/>
                <a:cs typeface="Rockwell"/>
              </a:rPr>
              <a:t>Get their rascals out…and our rascals in</a:t>
            </a:r>
            <a:r>
              <a:rPr lang="ja-JP" altLang="en-US" sz="2800" i="1">
                <a:solidFill>
                  <a:srgbClr val="000000"/>
                </a:solidFill>
                <a:latin typeface="Rockwell"/>
                <a:cs typeface="Rockwell"/>
              </a:rPr>
              <a:t>”</a:t>
            </a:r>
            <a:endParaRPr lang="en-US" sz="2800" i="1">
              <a:solidFill>
                <a:srgbClr val="000000"/>
              </a:solidFill>
              <a:latin typeface="Rockwell"/>
              <a:cs typeface="Rockwell"/>
            </a:endParaRPr>
          </a:p>
        </p:txBody>
      </p:sp>
      <p:sp>
        <p:nvSpPr>
          <p:cNvPr id="144389" name="AutoShape 5"/>
          <p:cNvSpPr>
            <a:spLocks noChangeArrowheads="1"/>
          </p:cNvSpPr>
          <p:nvPr/>
        </p:nvSpPr>
        <p:spPr bwMode="auto">
          <a:xfrm>
            <a:off x="1143000" y="3962400"/>
            <a:ext cx="7315200" cy="990600"/>
          </a:xfrm>
          <a:prstGeom prst="wedgeRectCallout">
            <a:avLst>
              <a:gd name="adj1" fmla="val 5708"/>
              <a:gd name="adj2" fmla="val -171634"/>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rgbClr val="000000"/>
                </a:solidFill>
                <a:latin typeface="Rockwell"/>
                <a:cs typeface="Rockwell"/>
              </a:rPr>
              <a:t>Jackson was not the 1</a:t>
            </a:r>
            <a:r>
              <a:rPr lang="en-US" sz="2800" baseline="30000" dirty="0">
                <a:solidFill>
                  <a:srgbClr val="000000"/>
                </a:solidFill>
                <a:latin typeface="Rockwell"/>
                <a:cs typeface="Rockwell"/>
              </a:rPr>
              <a:t>st</a:t>
            </a:r>
            <a:r>
              <a:rPr lang="en-US" sz="2800" dirty="0">
                <a:solidFill>
                  <a:srgbClr val="000000"/>
                </a:solidFill>
                <a:latin typeface="Rockwell"/>
                <a:cs typeface="Rockwell"/>
              </a:rPr>
              <a:t> to do this…  he just extended it to more people!</a:t>
            </a:r>
          </a:p>
        </p:txBody>
      </p:sp>
    </p:spTree>
    <p:extLst>
      <p:ext uri="{BB962C8B-B14F-4D97-AF65-F5344CB8AC3E}">
        <p14:creationId xmlns:p14="http://schemas.microsoft.com/office/powerpoint/2010/main" val="2426567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4389"/>
                                        </p:tgtEl>
                                        <p:attrNameLst>
                                          <p:attrName>style.visibility</p:attrName>
                                        </p:attrNameLst>
                                      </p:cBhvr>
                                      <p:to>
                                        <p:strVal val="visible"/>
                                      </p:to>
                                    </p:set>
                                    <p:anim calcmode="lin" valueType="num">
                                      <p:cBhvr>
                                        <p:cTn id="7" dur="500" fill="hold"/>
                                        <p:tgtEl>
                                          <p:spTgt spid="144389"/>
                                        </p:tgtEl>
                                        <p:attrNameLst>
                                          <p:attrName>ppt_w</p:attrName>
                                        </p:attrNameLst>
                                      </p:cBhvr>
                                      <p:tavLst>
                                        <p:tav tm="0">
                                          <p:val>
                                            <p:fltVal val="0"/>
                                          </p:val>
                                        </p:tav>
                                        <p:tav tm="100000">
                                          <p:val>
                                            <p:strVal val="#ppt_w"/>
                                          </p:val>
                                        </p:tav>
                                      </p:tavLst>
                                    </p:anim>
                                    <p:anim calcmode="lin" valueType="num">
                                      <p:cBhvr>
                                        <p:cTn id="8" dur="500" fill="hold"/>
                                        <p:tgtEl>
                                          <p:spTgt spid="144389"/>
                                        </p:tgtEl>
                                        <p:attrNameLst>
                                          <p:attrName>ppt_h</p:attrName>
                                        </p:attrNameLst>
                                      </p:cBhvr>
                                      <p:tavLst>
                                        <p:tav tm="0">
                                          <p:val>
                                            <p:fltVal val="0"/>
                                          </p:val>
                                        </p:tav>
                                        <p:tav tm="100000">
                                          <p:val>
                                            <p:strVal val="#ppt_h"/>
                                          </p:val>
                                        </p:tav>
                                      </p:tavLst>
                                    </p:anim>
                                    <p:animEffect transition="in" filter="fade">
                                      <p:cBhvr>
                                        <p:cTn id="9" dur="500"/>
                                        <p:tgtEl>
                                          <p:spTgt spid="14438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4388"/>
                                        </p:tgtEl>
                                        <p:attrNameLst>
                                          <p:attrName>style.visibility</p:attrName>
                                        </p:attrNameLst>
                                      </p:cBhvr>
                                      <p:to>
                                        <p:strVal val="visible"/>
                                      </p:to>
                                    </p:set>
                                    <p:anim calcmode="lin" valueType="num">
                                      <p:cBhvr>
                                        <p:cTn id="14" dur="500" fill="hold"/>
                                        <p:tgtEl>
                                          <p:spTgt spid="144388"/>
                                        </p:tgtEl>
                                        <p:attrNameLst>
                                          <p:attrName>ppt_w</p:attrName>
                                        </p:attrNameLst>
                                      </p:cBhvr>
                                      <p:tavLst>
                                        <p:tav tm="0">
                                          <p:val>
                                            <p:fltVal val="0"/>
                                          </p:val>
                                        </p:tav>
                                        <p:tav tm="100000">
                                          <p:val>
                                            <p:strVal val="#ppt_w"/>
                                          </p:val>
                                        </p:tav>
                                      </p:tavLst>
                                    </p:anim>
                                    <p:anim calcmode="lin" valueType="num">
                                      <p:cBhvr>
                                        <p:cTn id="15" dur="500" fill="hold"/>
                                        <p:tgtEl>
                                          <p:spTgt spid="144388"/>
                                        </p:tgtEl>
                                        <p:attrNameLst>
                                          <p:attrName>ppt_h</p:attrName>
                                        </p:attrNameLst>
                                      </p:cBhvr>
                                      <p:tavLst>
                                        <p:tav tm="0">
                                          <p:val>
                                            <p:fltVal val="0"/>
                                          </p:val>
                                        </p:tav>
                                        <p:tav tm="100000">
                                          <p:val>
                                            <p:strVal val="#ppt_h"/>
                                          </p:val>
                                        </p:tav>
                                      </p:tavLst>
                                    </p:anim>
                                    <p:animEffect transition="in" filter="fade">
                                      <p:cBhvr>
                                        <p:cTn id="16" dur="500"/>
                                        <p:tgtEl>
                                          <p:spTgt spid="144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animBg="1"/>
      <p:bldP spid="14438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jacksonspoils.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809" t="-21526" r="-1" b="-31164"/>
          <a:stretch/>
        </p:blipFill>
        <p:spPr>
          <a:xfrm>
            <a:off x="457200" y="-1476314"/>
            <a:ext cx="8229600" cy="10471538"/>
          </a:xfrm>
        </p:spPr>
      </p:pic>
    </p:spTree>
    <p:extLst>
      <p:ext uri="{BB962C8B-B14F-4D97-AF65-F5344CB8AC3E}">
        <p14:creationId xmlns:p14="http://schemas.microsoft.com/office/powerpoint/2010/main" val="15499914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09600" y="304800"/>
            <a:ext cx="7772400" cy="514677"/>
          </a:xfrm>
        </p:spPr>
        <p:txBody>
          <a:bodyPr>
            <a:normAutofit fontScale="90000"/>
          </a:bodyPr>
          <a:lstStyle/>
          <a:p>
            <a:pPr algn="ctr" eaLnBrk="1" fontAlgn="auto" hangingPunct="1">
              <a:spcAft>
                <a:spcPts val="0"/>
              </a:spcAft>
              <a:defRPr/>
            </a:pPr>
            <a:r>
              <a:rPr lang="en-US" dirty="0">
                <a:solidFill>
                  <a:srgbClr val="FFFFFF"/>
                </a:solidFill>
                <a:ea typeface="+mj-ea"/>
              </a:rPr>
              <a:t>Maysville Road Project</a:t>
            </a:r>
          </a:p>
        </p:txBody>
      </p:sp>
      <p:sp>
        <p:nvSpPr>
          <p:cNvPr id="27651" name="Rectangle 3"/>
          <p:cNvSpPr>
            <a:spLocks noGrp="1" noChangeArrowheads="1"/>
          </p:cNvSpPr>
          <p:nvPr>
            <p:ph idx="1"/>
          </p:nvPr>
        </p:nvSpPr>
        <p:spPr>
          <a:xfrm>
            <a:off x="0" y="1524000"/>
            <a:ext cx="9144000" cy="5334000"/>
          </a:xfrm>
        </p:spPr>
        <p:txBody>
          <a:bodyPr>
            <a:normAutofit/>
          </a:bodyPr>
          <a:lstStyle/>
          <a:p>
            <a:pPr eaLnBrk="1" hangingPunct="1">
              <a:lnSpc>
                <a:spcPct val="90000"/>
              </a:lnSpc>
              <a:spcBef>
                <a:spcPct val="5000"/>
              </a:spcBef>
            </a:pPr>
            <a:r>
              <a:rPr lang="en-US" sz="3600" dirty="0">
                <a:latin typeface="Rockwell"/>
                <a:cs typeface="Rockwell"/>
              </a:rPr>
              <a:t>The </a:t>
            </a:r>
            <a:r>
              <a:rPr lang="ja-JP" altLang="en-US" sz="3600" dirty="0">
                <a:latin typeface="Rockwell"/>
                <a:cs typeface="Rockwell"/>
              </a:rPr>
              <a:t>“</a:t>
            </a:r>
            <a:r>
              <a:rPr lang="en-US" sz="3600" dirty="0">
                <a:latin typeface="Rockwell"/>
                <a:cs typeface="Rockwell"/>
              </a:rPr>
              <a:t>National</a:t>
            </a:r>
            <a:r>
              <a:rPr lang="ja-JP" altLang="en-US" sz="3600" dirty="0">
                <a:latin typeface="Rockwell"/>
                <a:cs typeface="Rockwell"/>
              </a:rPr>
              <a:t>”</a:t>
            </a:r>
            <a:r>
              <a:rPr lang="en-US" sz="3600" dirty="0">
                <a:latin typeface="Rockwell"/>
                <a:cs typeface="Rockwell"/>
              </a:rPr>
              <a:t> Republicans led by Clay &amp; JQ Adams split with the  old-style Democratic-Republicans</a:t>
            </a:r>
          </a:p>
          <a:p>
            <a:pPr eaLnBrk="1" hangingPunct="1">
              <a:lnSpc>
                <a:spcPct val="90000"/>
              </a:lnSpc>
              <a:spcBef>
                <a:spcPct val="5000"/>
              </a:spcBef>
            </a:pPr>
            <a:r>
              <a:rPr lang="en-US" sz="3600" dirty="0">
                <a:latin typeface="Rockwell"/>
                <a:cs typeface="Rockwell"/>
              </a:rPr>
              <a:t>President Jackson dealt a blow to the American System:</a:t>
            </a:r>
          </a:p>
          <a:p>
            <a:pPr lvl="1" eaLnBrk="1" hangingPunct="1">
              <a:lnSpc>
                <a:spcPct val="90000"/>
              </a:lnSpc>
              <a:spcBef>
                <a:spcPct val="5000"/>
              </a:spcBef>
            </a:pPr>
            <a:r>
              <a:rPr lang="en-US" sz="3200" dirty="0">
                <a:latin typeface="Rockwell"/>
                <a:cs typeface="Rockwell"/>
              </a:rPr>
              <a:t>He</a:t>
            </a:r>
            <a:r>
              <a:rPr lang="en-US" sz="3600" dirty="0">
                <a:latin typeface="Rockwell"/>
                <a:cs typeface="Rockwell"/>
              </a:rPr>
              <a:t> </a:t>
            </a:r>
            <a:r>
              <a:rPr lang="en-US" sz="3200" dirty="0">
                <a:latin typeface="Rockwell"/>
                <a:cs typeface="Rockwell"/>
              </a:rPr>
              <a:t>was</a:t>
            </a:r>
            <a:r>
              <a:rPr lang="en-US" sz="3600" dirty="0">
                <a:latin typeface="Rockwell"/>
                <a:cs typeface="Rockwell"/>
              </a:rPr>
              <a:t> </a:t>
            </a:r>
            <a:r>
              <a:rPr lang="en-US" sz="3200" dirty="0">
                <a:latin typeface="Rockwell"/>
                <a:cs typeface="Rockwell"/>
              </a:rPr>
              <a:t>OK</a:t>
            </a:r>
            <a:r>
              <a:rPr lang="en-US" sz="3600" dirty="0">
                <a:latin typeface="Rockwell"/>
                <a:cs typeface="Rockwell"/>
              </a:rPr>
              <a:t> </a:t>
            </a:r>
            <a:r>
              <a:rPr lang="en-US" sz="3200" dirty="0">
                <a:latin typeface="Rockwell"/>
                <a:cs typeface="Rockwell"/>
              </a:rPr>
              <a:t>with</a:t>
            </a:r>
            <a:r>
              <a:rPr lang="en-US" sz="3600" dirty="0">
                <a:latin typeface="Rockwell"/>
                <a:cs typeface="Rockwell"/>
              </a:rPr>
              <a:t> </a:t>
            </a:r>
            <a:r>
              <a:rPr lang="en-US" sz="3200" dirty="0">
                <a:latin typeface="Rockwell"/>
                <a:cs typeface="Rockwell"/>
              </a:rPr>
              <a:t>national</a:t>
            </a:r>
            <a:r>
              <a:rPr lang="en-US" sz="3600" dirty="0">
                <a:latin typeface="Rockwell"/>
                <a:cs typeface="Rockwell"/>
              </a:rPr>
              <a:t> </a:t>
            </a:r>
            <a:r>
              <a:rPr lang="en-US" sz="3200" dirty="0">
                <a:latin typeface="Rockwell"/>
                <a:cs typeface="Rockwell"/>
              </a:rPr>
              <a:t>projects but did not like spending federal money for </a:t>
            </a:r>
            <a:r>
              <a:rPr lang="en-US" sz="3200" i="1" u="sng" dirty="0">
                <a:latin typeface="Rockwell"/>
                <a:cs typeface="Rockwell"/>
              </a:rPr>
              <a:t>state</a:t>
            </a:r>
            <a:r>
              <a:rPr lang="en-US" sz="3200" dirty="0">
                <a:latin typeface="Rockwell"/>
                <a:cs typeface="Rockwell"/>
              </a:rPr>
              <a:t> projects</a:t>
            </a:r>
          </a:p>
          <a:p>
            <a:pPr lvl="1" eaLnBrk="1" hangingPunct="1">
              <a:lnSpc>
                <a:spcPct val="90000"/>
              </a:lnSpc>
              <a:spcBef>
                <a:spcPct val="5000"/>
              </a:spcBef>
            </a:pPr>
            <a:r>
              <a:rPr lang="en-US" sz="3200" dirty="0">
                <a:latin typeface="Rockwell"/>
                <a:cs typeface="Rockwell"/>
              </a:rPr>
              <a:t>In 1830, Jackson vetoed funds for the Maysville Road because it was exclusively in Kentucky</a:t>
            </a:r>
          </a:p>
        </p:txBody>
      </p:sp>
      <p:sp>
        <p:nvSpPr>
          <p:cNvPr id="122884" name="AutoShape 4"/>
          <p:cNvSpPr>
            <a:spLocks noChangeArrowheads="1"/>
          </p:cNvSpPr>
          <p:nvPr/>
        </p:nvSpPr>
        <p:spPr bwMode="auto">
          <a:xfrm>
            <a:off x="0" y="1066800"/>
            <a:ext cx="9144000" cy="990600"/>
          </a:xfrm>
          <a:prstGeom prst="wedgeRectCallout">
            <a:avLst>
              <a:gd name="adj1" fmla="val 6505"/>
              <a:gd name="adj2" fmla="val 373046"/>
            </a:avLst>
          </a:prstGeom>
          <a:solidFill>
            <a:srgbClr val="CCFFCC"/>
          </a:solidFill>
          <a:ln w="38100">
            <a:solidFill>
              <a:schemeClr val="tx1"/>
            </a:solidFill>
            <a:miter lim="800000"/>
            <a:headEnd/>
            <a:tailEnd/>
          </a:ln>
        </p:spPr>
        <p:txBody>
          <a:bodyPr/>
          <a:lstStyle/>
          <a:p>
            <a:pPr algn="ctr">
              <a:lnSpc>
                <a:spcPct val="80000"/>
              </a:lnSpc>
              <a:spcBef>
                <a:spcPct val="20000"/>
              </a:spcBef>
              <a:buClr>
                <a:schemeClr val="accent1"/>
              </a:buClr>
              <a:buSzPct val="80000"/>
              <a:buFont typeface="Wingdings" charset="0"/>
              <a:buNone/>
            </a:pPr>
            <a:r>
              <a:rPr lang="en-US" sz="2800" dirty="0">
                <a:solidFill>
                  <a:schemeClr val="bg1"/>
                </a:solidFill>
              </a:rPr>
              <a:t>Kentucky was home of Henry Clay, who Jackson never forgave for the </a:t>
            </a:r>
            <a:r>
              <a:rPr lang="ja-JP" altLang="en-US" sz="2800" dirty="0">
                <a:solidFill>
                  <a:schemeClr val="bg1"/>
                </a:solidFill>
              </a:rPr>
              <a:t>“</a:t>
            </a:r>
            <a:r>
              <a:rPr lang="en-US" sz="2800" dirty="0">
                <a:solidFill>
                  <a:schemeClr val="bg1"/>
                </a:solidFill>
              </a:rPr>
              <a:t>Corrupt Bargain</a:t>
            </a:r>
            <a:r>
              <a:rPr lang="ja-JP" altLang="en-US" sz="2800" dirty="0">
                <a:solidFill>
                  <a:schemeClr val="bg1"/>
                </a:solidFill>
              </a:rPr>
              <a:t>”</a:t>
            </a:r>
            <a:endParaRPr lang="en-US" sz="2800" dirty="0">
              <a:solidFill>
                <a:schemeClr val="bg1"/>
              </a:solidFill>
            </a:endParaRPr>
          </a:p>
        </p:txBody>
      </p:sp>
      <p:sp>
        <p:nvSpPr>
          <p:cNvPr id="122885" name="AutoShape 5"/>
          <p:cNvSpPr>
            <a:spLocks noChangeArrowheads="1"/>
          </p:cNvSpPr>
          <p:nvPr/>
        </p:nvSpPr>
        <p:spPr bwMode="auto">
          <a:xfrm>
            <a:off x="381000" y="4343400"/>
            <a:ext cx="8001000" cy="1066800"/>
          </a:xfrm>
          <a:prstGeom prst="wedgeRectCallout">
            <a:avLst>
              <a:gd name="adj1" fmla="val -5796"/>
              <a:gd name="adj2" fmla="val -152171"/>
            </a:avLst>
          </a:prstGeom>
          <a:solidFill>
            <a:srgbClr val="FFCCFF"/>
          </a:solidFill>
          <a:ln w="38100">
            <a:solidFill>
              <a:schemeClr val="tx1"/>
            </a:solidFill>
            <a:miter lim="800000"/>
            <a:headEnd/>
            <a:tailEnd/>
          </a:ln>
        </p:spPr>
        <p:txBody>
          <a:bodyPr/>
          <a:lstStyle/>
          <a:p>
            <a:pPr algn="ctr">
              <a:lnSpc>
                <a:spcPct val="80000"/>
              </a:lnSpc>
            </a:pPr>
            <a:r>
              <a:rPr lang="en-US" sz="2800">
                <a:solidFill>
                  <a:schemeClr val="bg1"/>
                </a:solidFill>
              </a:rPr>
              <a:t>Jackson vetoed 7 other bills of public works projects, including roads and canals </a:t>
            </a:r>
          </a:p>
        </p:txBody>
      </p:sp>
    </p:spTree>
    <p:extLst>
      <p:ext uri="{BB962C8B-B14F-4D97-AF65-F5344CB8AC3E}">
        <p14:creationId xmlns:p14="http://schemas.microsoft.com/office/powerpoint/2010/main" val="4013350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anim calcmode="lin" valueType="num">
                                      <p:cBhvr>
                                        <p:cTn id="7" dur="500" fill="hold"/>
                                        <p:tgtEl>
                                          <p:spTgt spid="122885"/>
                                        </p:tgtEl>
                                        <p:attrNameLst>
                                          <p:attrName>ppt_w</p:attrName>
                                        </p:attrNameLst>
                                      </p:cBhvr>
                                      <p:tavLst>
                                        <p:tav tm="0">
                                          <p:val>
                                            <p:fltVal val="0"/>
                                          </p:val>
                                        </p:tav>
                                        <p:tav tm="100000">
                                          <p:val>
                                            <p:strVal val="#ppt_w"/>
                                          </p:val>
                                        </p:tav>
                                      </p:tavLst>
                                    </p:anim>
                                    <p:anim calcmode="lin" valueType="num">
                                      <p:cBhvr>
                                        <p:cTn id="8" dur="500" fill="hold"/>
                                        <p:tgtEl>
                                          <p:spTgt spid="122885"/>
                                        </p:tgtEl>
                                        <p:attrNameLst>
                                          <p:attrName>ppt_h</p:attrName>
                                        </p:attrNameLst>
                                      </p:cBhvr>
                                      <p:tavLst>
                                        <p:tav tm="0">
                                          <p:val>
                                            <p:fltVal val="0"/>
                                          </p:val>
                                        </p:tav>
                                        <p:tav tm="100000">
                                          <p:val>
                                            <p:strVal val="#ppt_h"/>
                                          </p:val>
                                        </p:tav>
                                      </p:tavLst>
                                    </p:anim>
                                    <p:animEffect transition="in" filter="fade">
                                      <p:cBhvr>
                                        <p:cTn id="9" dur="500"/>
                                        <p:tgtEl>
                                          <p:spTgt spid="12288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2884"/>
                                        </p:tgtEl>
                                        <p:attrNameLst>
                                          <p:attrName>style.visibility</p:attrName>
                                        </p:attrNameLst>
                                      </p:cBhvr>
                                      <p:to>
                                        <p:strVal val="visible"/>
                                      </p:to>
                                    </p:set>
                                    <p:anim calcmode="lin" valueType="num">
                                      <p:cBhvr>
                                        <p:cTn id="14" dur="500" fill="hold"/>
                                        <p:tgtEl>
                                          <p:spTgt spid="122884"/>
                                        </p:tgtEl>
                                        <p:attrNameLst>
                                          <p:attrName>ppt_w</p:attrName>
                                        </p:attrNameLst>
                                      </p:cBhvr>
                                      <p:tavLst>
                                        <p:tav tm="0">
                                          <p:val>
                                            <p:fltVal val="0"/>
                                          </p:val>
                                        </p:tav>
                                        <p:tav tm="100000">
                                          <p:val>
                                            <p:strVal val="#ppt_w"/>
                                          </p:val>
                                        </p:tav>
                                      </p:tavLst>
                                    </p:anim>
                                    <p:anim calcmode="lin" valueType="num">
                                      <p:cBhvr>
                                        <p:cTn id="15" dur="500" fill="hold"/>
                                        <p:tgtEl>
                                          <p:spTgt spid="122884"/>
                                        </p:tgtEl>
                                        <p:attrNameLst>
                                          <p:attrName>ppt_h</p:attrName>
                                        </p:attrNameLst>
                                      </p:cBhvr>
                                      <p:tavLst>
                                        <p:tav tm="0">
                                          <p:val>
                                            <p:fltVal val="0"/>
                                          </p:val>
                                        </p:tav>
                                        <p:tav tm="100000">
                                          <p:val>
                                            <p:strVal val="#ppt_h"/>
                                          </p:val>
                                        </p:tav>
                                      </p:tavLst>
                                    </p:anim>
                                    <p:animEffect transition="in" filter="fade">
                                      <p:cBhvr>
                                        <p:cTn id="16" dur="500"/>
                                        <p:tgtEl>
                                          <p:spTgt spid="122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nimBg="1"/>
      <p:bldP spid="12288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584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1076" name="Rectangle 4"/>
          <p:cNvSpPr>
            <a:spLocks noGrp="1" noChangeArrowheads="1"/>
          </p:cNvSpPr>
          <p:nvPr>
            <p:ph type="title"/>
          </p:nvPr>
        </p:nvSpPr>
        <p:spPr>
          <a:xfrm>
            <a:off x="457200" y="228600"/>
            <a:ext cx="8153400" cy="914400"/>
          </a:xfrm>
        </p:spPr>
        <p:txBody>
          <a:bodyPr lIns="90488" tIns="44450" rIns="90488" bIns="44450"/>
          <a:lstStyle/>
          <a:p>
            <a:pPr algn="ctr" eaLnBrk="1" fontAlgn="auto" hangingPunct="1">
              <a:spcAft>
                <a:spcPts val="0"/>
              </a:spcAft>
              <a:defRPr/>
            </a:pPr>
            <a:r>
              <a:rPr lang="en-US" dirty="0">
                <a:ea typeface="+mj-ea"/>
              </a:rPr>
              <a:t>Indian Removal</a:t>
            </a:r>
          </a:p>
        </p:txBody>
      </p:sp>
      <p:sp>
        <p:nvSpPr>
          <p:cNvPr id="35845" name="Rectangle 5"/>
          <p:cNvSpPr>
            <a:spLocks noGrp="1" noChangeArrowheads="1"/>
          </p:cNvSpPr>
          <p:nvPr>
            <p:ph idx="1"/>
          </p:nvPr>
        </p:nvSpPr>
        <p:spPr>
          <a:xfrm>
            <a:off x="0" y="1524000"/>
            <a:ext cx="9144000" cy="5334000"/>
          </a:xfrm>
        </p:spPr>
        <p:txBody>
          <a:bodyPr lIns="90488" tIns="44450" rIns="90488" bIns="44450"/>
          <a:lstStyle/>
          <a:p>
            <a:pPr eaLnBrk="1" hangingPunct="1">
              <a:lnSpc>
                <a:spcPct val="95000"/>
              </a:lnSpc>
              <a:spcBef>
                <a:spcPct val="10000"/>
              </a:spcBef>
            </a:pPr>
            <a:r>
              <a:rPr lang="en-US" dirty="0">
                <a:latin typeface="Rockwell"/>
                <a:cs typeface="Rockwell"/>
              </a:rPr>
              <a:t>Southerners were disappointed with JQ Adams</a:t>
            </a:r>
            <a:r>
              <a:rPr lang="ja-JP" altLang="en-US" dirty="0">
                <a:latin typeface="Rockwell"/>
                <a:cs typeface="Rockwell"/>
              </a:rPr>
              <a:t>’</a:t>
            </a:r>
            <a:r>
              <a:rPr lang="en-US" dirty="0">
                <a:latin typeface="Rockwell"/>
                <a:cs typeface="Rockwell"/>
              </a:rPr>
              <a:t> slow movement in dealing with Indians</a:t>
            </a:r>
          </a:p>
          <a:p>
            <a:pPr eaLnBrk="1" hangingPunct="1">
              <a:lnSpc>
                <a:spcPct val="95000"/>
              </a:lnSpc>
              <a:spcBef>
                <a:spcPct val="10000"/>
              </a:spcBef>
            </a:pPr>
            <a:r>
              <a:rPr lang="en-US" dirty="0">
                <a:latin typeface="Rockwell"/>
                <a:cs typeface="Rockwell"/>
              </a:rPr>
              <a:t>Jackson promised to act quickly but the Cherokee were a problem:</a:t>
            </a:r>
          </a:p>
          <a:p>
            <a:pPr lvl="1" eaLnBrk="1" hangingPunct="1">
              <a:lnSpc>
                <a:spcPct val="95000"/>
              </a:lnSpc>
              <a:spcBef>
                <a:spcPct val="10000"/>
              </a:spcBef>
            </a:pPr>
            <a:r>
              <a:rPr lang="en-US" dirty="0">
                <a:latin typeface="Rockwell"/>
                <a:cs typeface="Rockwell"/>
              </a:rPr>
              <a:t>They were not </a:t>
            </a:r>
            <a:r>
              <a:rPr lang="ja-JP" altLang="en-US" dirty="0">
                <a:latin typeface="Rockwell"/>
                <a:cs typeface="Rockwell"/>
              </a:rPr>
              <a:t>“</a:t>
            </a:r>
            <a:r>
              <a:rPr lang="en-US" dirty="0">
                <a:latin typeface="Rockwell"/>
                <a:cs typeface="Rockwell"/>
              </a:rPr>
              <a:t>uncivilized</a:t>
            </a:r>
            <a:r>
              <a:rPr lang="ja-JP" altLang="en-US" dirty="0">
                <a:latin typeface="Rockwell"/>
                <a:cs typeface="Rockwell"/>
              </a:rPr>
              <a:t>”</a:t>
            </a:r>
            <a:r>
              <a:rPr lang="en-US" dirty="0">
                <a:latin typeface="Rockwell"/>
                <a:cs typeface="Rockwell"/>
              </a:rPr>
              <a:t> because they had a republican </a:t>
            </a:r>
            <a:r>
              <a:rPr lang="en-US" dirty="0" err="1">
                <a:latin typeface="Rockwell"/>
                <a:cs typeface="Rockwell"/>
              </a:rPr>
              <a:t>gov</a:t>
            </a:r>
            <a:r>
              <a:rPr lang="ja-JP" altLang="en-US" dirty="0">
                <a:latin typeface="Rockwell"/>
                <a:cs typeface="Rockwell"/>
              </a:rPr>
              <a:t>’</a:t>
            </a:r>
            <a:r>
              <a:rPr lang="en-US" dirty="0">
                <a:latin typeface="Rockwell"/>
                <a:cs typeface="Rockwell"/>
              </a:rPr>
              <a:t>t, an agrarian lifestyle, &amp; a formal alphabet (Sequoyah)</a:t>
            </a:r>
          </a:p>
          <a:p>
            <a:pPr lvl="1" eaLnBrk="1" hangingPunct="1">
              <a:lnSpc>
                <a:spcPct val="95000"/>
              </a:lnSpc>
              <a:spcBef>
                <a:spcPct val="10000"/>
              </a:spcBef>
            </a:pPr>
            <a:r>
              <a:rPr lang="en-US" dirty="0">
                <a:latin typeface="Rockwell"/>
                <a:cs typeface="Rockwell"/>
              </a:rPr>
              <a:t>They refused to move from GA</a:t>
            </a:r>
          </a:p>
        </p:txBody>
      </p:sp>
    </p:spTree>
    <p:extLst>
      <p:ext uri="{BB962C8B-B14F-4D97-AF65-F5344CB8AC3E}">
        <p14:creationId xmlns:p14="http://schemas.microsoft.com/office/powerpoint/2010/main" val="21392825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686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4148" name="Rectangle 4"/>
          <p:cNvSpPr>
            <a:spLocks noGrp="1" noChangeArrowheads="1"/>
          </p:cNvSpPr>
          <p:nvPr>
            <p:ph type="title"/>
          </p:nvPr>
        </p:nvSpPr>
        <p:spPr>
          <a:xfrm>
            <a:off x="838200" y="228600"/>
            <a:ext cx="7772400" cy="838200"/>
          </a:xfrm>
        </p:spPr>
        <p:txBody>
          <a:bodyPr lIns="90488" tIns="44450" rIns="90488" bIns="44450"/>
          <a:lstStyle/>
          <a:p>
            <a:pPr algn="ctr" eaLnBrk="1" fontAlgn="auto" hangingPunct="1">
              <a:spcAft>
                <a:spcPts val="0"/>
              </a:spcAft>
              <a:defRPr/>
            </a:pPr>
            <a:r>
              <a:rPr lang="en-US" dirty="0">
                <a:solidFill>
                  <a:srgbClr val="FFFFFF"/>
                </a:solidFill>
                <a:latin typeface="Rockwell"/>
                <a:ea typeface="+mj-ea"/>
                <a:cs typeface="Rockwell"/>
              </a:rPr>
              <a:t>Indian Removal</a:t>
            </a:r>
          </a:p>
        </p:txBody>
      </p:sp>
      <p:sp>
        <p:nvSpPr>
          <p:cNvPr id="134149" name="Rectangle 5"/>
          <p:cNvSpPr>
            <a:spLocks noGrp="1" noChangeArrowheads="1"/>
          </p:cNvSpPr>
          <p:nvPr>
            <p:ph idx="1"/>
          </p:nvPr>
        </p:nvSpPr>
        <p:spPr>
          <a:xfrm>
            <a:off x="0" y="1524000"/>
            <a:ext cx="9144000" cy="5334000"/>
          </a:xfrm>
        </p:spPr>
        <p:txBody>
          <a:bodyPr lIns="90488" tIns="44450" rIns="90488" bIns="44450">
            <a:normAutofit/>
          </a:bodyPr>
          <a:lstStyle/>
          <a:p>
            <a:pPr eaLnBrk="1" hangingPunct="1">
              <a:lnSpc>
                <a:spcPct val="95000"/>
              </a:lnSpc>
            </a:pPr>
            <a:r>
              <a:rPr lang="en-US" sz="3600" dirty="0">
                <a:latin typeface="Rockwell"/>
                <a:cs typeface="Rockwell"/>
              </a:rPr>
              <a:t>When gold was discovered in GA, the GA </a:t>
            </a:r>
            <a:r>
              <a:rPr lang="en-US" sz="3600" dirty="0" err="1">
                <a:latin typeface="Rockwell"/>
                <a:cs typeface="Rockwell"/>
              </a:rPr>
              <a:t>gov</a:t>
            </a:r>
            <a:r>
              <a:rPr lang="ja-JP" altLang="en-US" sz="3600" dirty="0">
                <a:latin typeface="Rockwell"/>
                <a:cs typeface="Rockwell"/>
              </a:rPr>
              <a:t>’</a:t>
            </a:r>
            <a:r>
              <a:rPr lang="en-US" sz="3600" dirty="0">
                <a:latin typeface="Rockwell"/>
                <a:cs typeface="Rockwell"/>
              </a:rPr>
              <a:t>t abolished Cherokee tribal rule &amp; defied the Constitution</a:t>
            </a:r>
          </a:p>
          <a:p>
            <a:pPr lvl="1" eaLnBrk="1" hangingPunct="1">
              <a:lnSpc>
                <a:spcPct val="95000"/>
              </a:lnSpc>
            </a:pPr>
            <a:r>
              <a:rPr lang="en-US" sz="3200" dirty="0">
                <a:latin typeface="Rockwell"/>
                <a:cs typeface="Rockwell"/>
              </a:rPr>
              <a:t>Jackson supported the states &amp; asked Congress for the </a:t>
            </a:r>
            <a:r>
              <a:rPr lang="en-US" sz="3200" u="sng" dirty="0">
                <a:latin typeface="Rockwell"/>
                <a:cs typeface="Rockwell"/>
              </a:rPr>
              <a:t>Indian Removal Act of 1830</a:t>
            </a:r>
          </a:p>
          <a:p>
            <a:pPr lvl="1" eaLnBrk="1" hangingPunct="1">
              <a:lnSpc>
                <a:spcPct val="95000"/>
              </a:lnSpc>
            </a:pPr>
            <a:r>
              <a:rPr lang="en-US" sz="3200" dirty="0">
                <a:latin typeface="Rockwell"/>
                <a:cs typeface="Rockwell"/>
              </a:rPr>
              <a:t>But…the Supreme Court ruled in </a:t>
            </a:r>
            <a:r>
              <a:rPr lang="en-US" sz="3200" u="sng" dirty="0">
                <a:latin typeface="Rockwell"/>
                <a:cs typeface="Rockwell"/>
              </a:rPr>
              <a:t>Cherokee Nation v GA</a:t>
            </a:r>
            <a:r>
              <a:rPr lang="en-US" sz="3200" dirty="0">
                <a:latin typeface="Rockwell"/>
                <a:cs typeface="Rockwell"/>
              </a:rPr>
              <a:t> (1831) &amp; </a:t>
            </a:r>
            <a:r>
              <a:rPr lang="en-US" sz="3200" u="sng" dirty="0">
                <a:latin typeface="Rockwell"/>
                <a:cs typeface="Rockwell"/>
              </a:rPr>
              <a:t>Worcester v GA</a:t>
            </a:r>
            <a:r>
              <a:rPr lang="en-US" sz="3200" dirty="0">
                <a:latin typeface="Rockwell"/>
                <a:cs typeface="Rockwell"/>
              </a:rPr>
              <a:t> (1832) that the states have no power over tribes</a:t>
            </a:r>
          </a:p>
        </p:txBody>
      </p:sp>
      <p:sp>
        <p:nvSpPr>
          <p:cNvPr id="134152" name="AutoShape 8"/>
          <p:cNvSpPr>
            <a:spLocks noChangeArrowheads="1"/>
          </p:cNvSpPr>
          <p:nvPr/>
        </p:nvSpPr>
        <p:spPr bwMode="auto">
          <a:xfrm>
            <a:off x="1295400" y="1066800"/>
            <a:ext cx="7162800" cy="609600"/>
          </a:xfrm>
          <a:prstGeom prst="wedgeRectCallout">
            <a:avLst>
              <a:gd name="adj1" fmla="val 8472"/>
              <a:gd name="adj2" fmla="val 485940"/>
            </a:avLst>
          </a:prstGeom>
          <a:solidFill>
            <a:srgbClr val="FFCCCC"/>
          </a:solidFill>
          <a:ln w="38100">
            <a:solidFill>
              <a:schemeClr val="tx1"/>
            </a:solidFill>
            <a:miter lim="800000"/>
            <a:headEnd/>
            <a:tailEnd/>
          </a:ln>
        </p:spPr>
        <p:txBody>
          <a:bodyPr/>
          <a:lstStyle/>
          <a:p>
            <a:pPr algn="ctr">
              <a:lnSpc>
                <a:spcPct val="80000"/>
              </a:lnSpc>
              <a:spcBef>
                <a:spcPct val="10000"/>
              </a:spcBef>
            </a:pPr>
            <a:r>
              <a:rPr lang="en-US" sz="2800" dirty="0">
                <a:solidFill>
                  <a:schemeClr val="bg1"/>
                </a:solidFill>
              </a:rPr>
              <a:t>Two more John Marshall decisions!!</a:t>
            </a:r>
          </a:p>
        </p:txBody>
      </p:sp>
      <p:sp>
        <p:nvSpPr>
          <p:cNvPr id="134153" name="AutoShape 9"/>
          <p:cNvSpPr>
            <a:spLocks noChangeArrowheads="1"/>
          </p:cNvSpPr>
          <p:nvPr/>
        </p:nvSpPr>
        <p:spPr bwMode="auto">
          <a:xfrm>
            <a:off x="762000" y="1828800"/>
            <a:ext cx="8001000" cy="990600"/>
          </a:xfrm>
          <a:prstGeom prst="wedgeRectCallout">
            <a:avLst>
              <a:gd name="adj1" fmla="val -2884"/>
              <a:gd name="adj2" fmla="val 196412"/>
            </a:avLst>
          </a:prstGeom>
          <a:solidFill>
            <a:srgbClr val="CCFFCC"/>
          </a:solidFill>
          <a:ln w="38100">
            <a:solidFill>
              <a:schemeClr val="tx1"/>
            </a:solidFill>
            <a:miter lim="800000"/>
            <a:headEnd/>
            <a:tailEnd/>
          </a:ln>
        </p:spPr>
        <p:txBody>
          <a:bodyPr/>
          <a:lstStyle/>
          <a:p>
            <a:pPr algn="ctr">
              <a:lnSpc>
                <a:spcPct val="80000"/>
              </a:lnSpc>
              <a:spcBef>
                <a:spcPct val="10000"/>
              </a:spcBef>
            </a:pPr>
            <a:r>
              <a:rPr lang="en-US" sz="2800" dirty="0">
                <a:solidFill>
                  <a:schemeClr val="bg1"/>
                </a:solidFill>
              </a:rPr>
              <a:t>GA defied the Supreme </a:t>
            </a:r>
            <a:r>
              <a:rPr lang="en-US" sz="2800" dirty="0" smtClean="0">
                <a:solidFill>
                  <a:schemeClr val="bg1"/>
                </a:solidFill>
              </a:rPr>
              <a:t>Court’s </a:t>
            </a:r>
            <a:r>
              <a:rPr lang="en-US" sz="2800" dirty="0">
                <a:solidFill>
                  <a:schemeClr val="bg1"/>
                </a:solidFill>
              </a:rPr>
              <a:t>decisions &amp; continued to take Cherokee lands</a:t>
            </a:r>
          </a:p>
        </p:txBody>
      </p:sp>
      <p:sp>
        <p:nvSpPr>
          <p:cNvPr id="134154" name="AutoShape 10"/>
          <p:cNvSpPr>
            <a:spLocks noChangeArrowheads="1"/>
          </p:cNvSpPr>
          <p:nvPr/>
        </p:nvSpPr>
        <p:spPr bwMode="auto">
          <a:xfrm>
            <a:off x="228600" y="2971800"/>
            <a:ext cx="8763000" cy="990600"/>
          </a:xfrm>
          <a:prstGeom prst="wedgeRectCallout">
            <a:avLst>
              <a:gd name="adj1" fmla="val -14042"/>
              <a:gd name="adj2" fmla="val 125190"/>
            </a:avLst>
          </a:prstGeom>
          <a:solidFill>
            <a:srgbClr val="CCCCFF"/>
          </a:solidFill>
          <a:ln w="38100">
            <a:solidFill>
              <a:schemeClr val="tx1"/>
            </a:solidFill>
            <a:miter lim="800000"/>
            <a:headEnd/>
            <a:tailEnd/>
          </a:ln>
        </p:spPr>
        <p:txBody>
          <a:bodyPr/>
          <a:lstStyle/>
          <a:p>
            <a:pPr algn="ctr">
              <a:lnSpc>
                <a:spcPct val="80000"/>
              </a:lnSpc>
              <a:spcBef>
                <a:spcPct val="10000"/>
              </a:spcBef>
            </a:pPr>
            <a:r>
              <a:rPr lang="en-US" sz="2800" dirty="0">
                <a:solidFill>
                  <a:schemeClr val="bg1"/>
                </a:solidFill>
              </a:rPr>
              <a:t>Jackson supported GA</a:t>
            </a:r>
            <a:r>
              <a:rPr lang="ja-JP" altLang="en-US" sz="2800" dirty="0">
                <a:solidFill>
                  <a:schemeClr val="bg1"/>
                </a:solidFill>
              </a:rPr>
              <a:t>’</a:t>
            </a:r>
            <a:r>
              <a:rPr lang="en-US" sz="2800" dirty="0">
                <a:solidFill>
                  <a:schemeClr val="bg1"/>
                </a:solidFill>
              </a:rPr>
              <a:t>s defiance</a:t>
            </a:r>
            <a:r>
              <a:rPr lang="en-US" sz="2800" dirty="0" smtClean="0">
                <a:solidFill>
                  <a:schemeClr val="bg1"/>
                </a:solidFill>
              </a:rPr>
              <a:t>:</a:t>
            </a:r>
            <a:r>
              <a:rPr lang="ja-JP" altLang="en-US" sz="2800" i="1" dirty="0" smtClean="0">
                <a:solidFill>
                  <a:schemeClr val="bg1"/>
                </a:solidFill>
              </a:rPr>
              <a:t>“</a:t>
            </a:r>
            <a:r>
              <a:rPr lang="en-US" sz="2800" i="1" dirty="0">
                <a:solidFill>
                  <a:schemeClr val="bg1"/>
                </a:solidFill>
              </a:rPr>
              <a:t>Marshall has made his decision, now let him enforce it</a:t>
            </a:r>
            <a:r>
              <a:rPr lang="ja-JP" altLang="en-US" sz="2800" i="1" dirty="0">
                <a:solidFill>
                  <a:schemeClr val="bg1"/>
                </a:solidFill>
              </a:rPr>
              <a:t>”</a:t>
            </a:r>
            <a:endParaRPr lang="en-US" sz="2800" i="1" dirty="0">
              <a:solidFill>
                <a:schemeClr val="bg1"/>
              </a:solidFill>
            </a:endParaRPr>
          </a:p>
        </p:txBody>
      </p:sp>
    </p:spTree>
    <p:extLst>
      <p:ext uri="{BB962C8B-B14F-4D97-AF65-F5344CB8AC3E}">
        <p14:creationId xmlns:p14="http://schemas.microsoft.com/office/powerpoint/2010/main" val="121853968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4152"/>
                                        </p:tgtEl>
                                        <p:attrNameLst>
                                          <p:attrName>style.visibility</p:attrName>
                                        </p:attrNameLst>
                                      </p:cBhvr>
                                      <p:to>
                                        <p:strVal val="visible"/>
                                      </p:to>
                                    </p:set>
                                    <p:anim calcmode="lin" valueType="num">
                                      <p:cBhvr>
                                        <p:cTn id="7" dur="500" fill="hold"/>
                                        <p:tgtEl>
                                          <p:spTgt spid="134152"/>
                                        </p:tgtEl>
                                        <p:attrNameLst>
                                          <p:attrName>ppt_w</p:attrName>
                                        </p:attrNameLst>
                                      </p:cBhvr>
                                      <p:tavLst>
                                        <p:tav tm="0">
                                          <p:val>
                                            <p:fltVal val="0"/>
                                          </p:val>
                                        </p:tav>
                                        <p:tav tm="100000">
                                          <p:val>
                                            <p:strVal val="#ppt_w"/>
                                          </p:val>
                                        </p:tav>
                                      </p:tavLst>
                                    </p:anim>
                                    <p:anim calcmode="lin" valueType="num">
                                      <p:cBhvr>
                                        <p:cTn id="8" dur="500" fill="hold"/>
                                        <p:tgtEl>
                                          <p:spTgt spid="134152"/>
                                        </p:tgtEl>
                                        <p:attrNameLst>
                                          <p:attrName>ppt_h</p:attrName>
                                        </p:attrNameLst>
                                      </p:cBhvr>
                                      <p:tavLst>
                                        <p:tav tm="0">
                                          <p:val>
                                            <p:fltVal val="0"/>
                                          </p:val>
                                        </p:tav>
                                        <p:tav tm="100000">
                                          <p:val>
                                            <p:strVal val="#ppt_h"/>
                                          </p:val>
                                        </p:tav>
                                      </p:tavLst>
                                    </p:anim>
                                    <p:animEffect transition="in" filter="fade">
                                      <p:cBhvr>
                                        <p:cTn id="9" dur="500"/>
                                        <p:tgtEl>
                                          <p:spTgt spid="1341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4153"/>
                                        </p:tgtEl>
                                        <p:attrNameLst>
                                          <p:attrName>style.visibility</p:attrName>
                                        </p:attrNameLst>
                                      </p:cBhvr>
                                      <p:to>
                                        <p:strVal val="visible"/>
                                      </p:to>
                                    </p:set>
                                    <p:anim calcmode="lin" valueType="num">
                                      <p:cBhvr>
                                        <p:cTn id="14" dur="500" fill="hold"/>
                                        <p:tgtEl>
                                          <p:spTgt spid="134153"/>
                                        </p:tgtEl>
                                        <p:attrNameLst>
                                          <p:attrName>ppt_w</p:attrName>
                                        </p:attrNameLst>
                                      </p:cBhvr>
                                      <p:tavLst>
                                        <p:tav tm="0">
                                          <p:val>
                                            <p:fltVal val="0"/>
                                          </p:val>
                                        </p:tav>
                                        <p:tav tm="100000">
                                          <p:val>
                                            <p:strVal val="#ppt_w"/>
                                          </p:val>
                                        </p:tav>
                                      </p:tavLst>
                                    </p:anim>
                                    <p:anim calcmode="lin" valueType="num">
                                      <p:cBhvr>
                                        <p:cTn id="15" dur="500" fill="hold"/>
                                        <p:tgtEl>
                                          <p:spTgt spid="134153"/>
                                        </p:tgtEl>
                                        <p:attrNameLst>
                                          <p:attrName>ppt_h</p:attrName>
                                        </p:attrNameLst>
                                      </p:cBhvr>
                                      <p:tavLst>
                                        <p:tav tm="0">
                                          <p:val>
                                            <p:fltVal val="0"/>
                                          </p:val>
                                        </p:tav>
                                        <p:tav tm="100000">
                                          <p:val>
                                            <p:strVal val="#ppt_h"/>
                                          </p:val>
                                        </p:tav>
                                      </p:tavLst>
                                    </p:anim>
                                    <p:animEffect transition="in" filter="fade">
                                      <p:cBhvr>
                                        <p:cTn id="16" dur="500"/>
                                        <p:tgtEl>
                                          <p:spTgt spid="1341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4154"/>
                                        </p:tgtEl>
                                        <p:attrNameLst>
                                          <p:attrName>style.visibility</p:attrName>
                                        </p:attrNameLst>
                                      </p:cBhvr>
                                      <p:to>
                                        <p:strVal val="visible"/>
                                      </p:to>
                                    </p:set>
                                    <p:anim calcmode="lin" valueType="num">
                                      <p:cBhvr>
                                        <p:cTn id="21" dur="500" fill="hold"/>
                                        <p:tgtEl>
                                          <p:spTgt spid="134154"/>
                                        </p:tgtEl>
                                        <p:attrNameLst>
                                          <p:attrName>ppt_w</p:attrName>
                                        </p:attrNameLst>
                                      </p:cBhvr>
                                      <p:tavLst>
                                        <p:tav tm="0">
                                          <p:val>
                                            <p:fltVal val="0"/>
                                          </p:val>
                                        </p:tav>
                                        <p:tav tm="100000">
                                          <p:val>
                                            <p:strVal val="#ppt_w"/>
                                          </p:val>
                                        </p:tav>
                                      </p:tavLst>
                                    </p:anim>
                                    <p:anim calcmode="lin" valueType="num">
                                      <p:cBhvr>
                                        <p:cTn id="22" dur="500" fill="hold"/>
                                        <p:tgtEl>
                                          <p:spTgt spid="134154"/>
                                        </p:tgtEl>
                                        <p:attrNameLst>
                                          <p:attrName>ppt_h</p:attrName>
                                        </p:attrNameLst>
                                      </p:cBhvr>
                                      <p:tavLst>
                                        <p:tav tm="0">
                                          <p:val>
                                            <p:fltVal val="0"/>
                                          </p:val>
                                        </p:tav>
                                        <p:tav tm="100000">
                                          <p:val>
                                            <p:strVal val="#ppt_h"/>
                                          </p:val>
                                        </p:tav>
                                      </p:tavLst>
                                    </p:anim>
                                    <p:animEffect transition="in" filter="fade">
                                      <p:cBhvr>
                                        <p:cTn id="23" dur="500"/>
                                        <p:tgtEl>
                                          <p:spTgt spid="134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2" grpId="0" animBg="1"/>
      <p:bldP spid="134153" grpId="0" animBg="1"/>
      <p:bldP spid="13415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89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6196" name="Rectangle 4"/>
          <p:cNvSpPr>
            <a:spLocks noGrp="1" noChangeArrowheads="1"/>
          </p:cNvSpPr>
          <p:nvPr>
            <p:ph idx="1"/>
          </p:nvPr>
        </p:nvSpPr>
        <p:spPr>
          <a:xfrm>
            <a:off x="0" y="0"/>
            <a:ext cx="9144000" cy="6858000"/>
          </a:xfrm>
        </p:spPr>
        <p:txBody>
          <a:bodyPr lIns="90488" tIns="44450" rIns="90488" bIns="44450">
            <a:normAutofit/>
          </a:bodyPr>
          <a:lstStyle/>
          <a:p>
            <a:pPr marL="0" indent="0" algn="ctr" eaLnBrk="1" hangingPunct="1">
              <a:lnSpc>
                <a:spcPct val="90000"/>
              </a:lnSpc>
              <a:buFont typeface="Wingdings" charset="0"/>
              <a:buNone/>
            </a:pPr>
            <a:r>
              <a:rPr lang="en-US" dirty="0">
                <a:latin typeface="Rockwell"/>
                <a:cs typeface="Rockwell"/>
              </a:rPr>
              <a:t>In 1838, the U.S. Army forced the Cherokees</a:t>
            </a:r>
            <a:r>
              <a:rPr lang="en-US" sz="3000" dirty="0">
                <a:latin typeface="Rockwell"/>
                <a:cs typeface="Rockwell"/>
              </a:rPr>
              <a:t> </a:t>
            </a:r>
            <a:r>
              <a:rPr lang="en-US" dirty="0">
                <a:latin typeface="Rockwell"/>
                <a:cs typeface="Rockwell"/>
              </a:rPr>
              <a:t>west</a:t>
            </a:r>
            <a:r>
              <a:rPr lang="en-US" sz="3000" dirty="0">
                <a:latin typeface="Rockwell"/>
                <a:cs typeface="Rockwell"/>
              </a:rPr>
              <a:t> </a:t>
            </a:r>
            <a:r>
              <a:rPr lang="en-US" dirty="0">
                <a:latin typeface="Rockwell"/>
                <a:cs typeface="Rockwell"/>
              </a:rPr>
              <a:t>on</a:t>
            </a:r>
            <a:r>
              <a:rPr lang="en-US" sz="3000" dirty="0">
                <a:latin typeface="Rockwell"/>
                <a:cs typeface="Rockwell"/>
              </a:rPr>
              <a:t> </a:t>
            </a:r>
            <a:r>
              <a:rPr lang="en-US" dirty="0">
                <a:latin typeface="Rockwell"/>
                <a:cs typeface="Rockwell"/>
              </a:rPr>
              <a:t>the</a:t>
            </a:r>
            <a:r>
              <a:rPr lang="en-US" sz="3000" dirty="0">
                <a:latin typeface="Rockwell"/>
                <a:cs typeface="Rockwell"/>
              </a:rPr>
              <a:t> </a:t>
            </a:r>
            <a:r>
              <a:rPr lang="ja-JP" altLang="en-US" dirty="0">
                <a:latin typeface="Rockwell"/>
                <a:cs typeface="Rockwell"/>
              </a:rPr>
              <a:t>“</a:t>
            </a:r>
            <a:r>
              <a:rPr lang="en-US" u="sng" dirty="0">
                <a:latin typeface="Rockwell"/>
                <a:cs typeface="Rockwell"/>
              </a:rPr>
              <a:t>Trail of Tears</a:t>
            </a:r>
            <a:r>
              <a:rPr lang="ja-JP" altLang="en-US" u="sng" dirty="0">
                <a:latin typeface="Rockwell"/>
                <a:cs typeface="Rockwell"/>
              </a:rPr>
              <a:t>”</a:t>
            </a:r>
            <a:endParaRPr lang="en-US" u="sng" dirty="0">
              <a:latin typeface="Rockwell"/>
              <a:cs typeface="Rockwell"/>
            </a:endParaRPr>
          </a:p>
        </p:txBody>
      </p:sp>
      <p:pic>
        <p:nvPicPr>
          <p:cNvPr id="37893" name="Picture 6" descr="13_0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6621"/>
          <a:stretch>
            <a:fillRect/>
          </a:stretch>
        </p:blipFill>
        <p:spPr bwMode="auto">
          <a:xfrm>
            <a:off x="533400" y="1303338"/>
            <a:ext cx="8077200" cy="55546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6199" name="Picture 7" descr="Trail of Tears painting"/>
          <p:cNvPicPr>
            <a:picLocks noChangeAspect="1" noChangeArrowheads="1"/>
          </p:cNvPicPr>
          <p:nvPr/>
        </p:nvPicPr>
        <p:blipFill>
          <a:blip r:embed="rId4">
            <a:lum bright="18000" contrast="24000"/>
            <a:extLst>
              <a:ext uri="{28A0092B-C50C-407E-A947-70E740481C1C}">
                <a14:useLocalDpi xmlns:a14="http://schemas.microsoft.com/office/drawing/2010/main" val="0"/>
              </a:ext>
            </a:extLst>
          </a:blip>
          <a:srcRect t="13651" r="3375" b="7350"/>
          <a:stretch>
            <a:fillRect/>
          </a:stretch>
        </p:blipFill>
        <p:spPr bwMode="auto">
          <a:xfrm>
            <a:off x="3175" y="1214438"/>
            <a:ext cx="9140825" cy="56435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53033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6199"/>
                                        </p:tgtEl>
                                        <p:attrNameLst>
                                          <p:attrName>style.visibility</p:attrName>
                                        </p:attrNameLst>
                                      </p:cBhvr>
                                      <p:to>
                                        <p:strVal val="visible"/>
                                      </p:to>
                                    </p:set>
                                    <p:anim calcmode="lin" valueType="num">
                                      <p:cBhvr>
                                        <p:cTn id="7" dur="500" fill="hold"/>
                                        <p:tgtEl>
                                          <p:spTgt spid="136199"/>
                                        </p:tgtEl>
                                        <p:attrNameLst>
                                          <p:attrName>ppt_w</p:attrName>
                                        </p:attrNameLst>
                                      </p:cBhvr>
                                      <p:tavLst>
                                        <p:tav tm="0">
                                          <p:val>
                                            <p:fltVal val="0"/>
                                          </p:val>
                                        </p:tav>
                                        <p:tav tm="100000">
                                          <p:val>
                                            <p:strVal val="#ppt_w"/>
                                          </p:val>
                                        </p:tav>
                                      </p:tavLst>
                                    </p:anim>
                                    <p:anim calcmode="lin" valueType="num">
                                      <p:cBhvr>
                                        <p:cTn id="8" dur="500" fill="hold"/>
                                        <p:tgtEl>
                                          <p:spTgt spid="136199"/>
                                        </p:tgtEl>
                                        <p:attrNameLst>
                                          <p:attrName>ppt_h</p:attrName>
                                        </p:attrNameLst>
                                      </p:cBhvr>
                                      <p:tavLst>
                                        <p:tav tm="0">
                                          <p:val>
                                            <p:fltVal val="0"/>
                                          </p:val>
                                        </p:tav>
                                        <p:tav tm="100000">
                                          <p:val>
                                            <p:strVal val="#ppt_h"/>
                                          </p:val>
                                        </p:tav>
                                      </p:tavLst>
                                    </p:anim>
                                    <p:animEffect transition="in" filter="fade">
                                      <p:cBhvr>
                                        <p:cTn id="9" dur="500"/>
                                        <p:tgtEl>
                                          <p:spTgt spid="136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p:cNvPicPr>
            <a:picLocks noChangeAspect="1"/>
          </p:cNvPicPr>
          <p:nvPr/>
        </p:nvPicPr>
        <p:blipFill>
          <a:blip r:embed="rId2">
            <a:extLst>
              <a:ext uri="{28A0092B-C50C-407E-A947-70E740481C1C}">
                <a14:useLocalDpi xmlns:a14="http://schemas.microsoft.com/office/drawing/2010/main" val="0"/>
              </a:ext>
            </a:extLst>
          </a:blip>
          <a:srcRect l="21310"/>
          <a:stretch>
            <a:fillRect/>
          </a:stretch>
        </p:blipFill>
        <p:spPr bwMode="auto">
          <a:xfrm>
            <a:off x="0" y="974725"/>
            <a:ext cx="47244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4"/>
          <p:cNvSpPr>
            <a:spLocks noChangeArrowheads="1"/>
          </p:cNvSpPr>
          <p:nvPr/>
        </p:nvSpPr>
        <p:spPr bwMode="auto">
          <a:xfrm>
            <a:off x="0" y="609600"/>
            <a:ext cx="3505200" cy="914400"/>
          </a:xfrm>
          <a:prstGeom prst="rect">
            <a:avLst/>
          </a:prstGeom>
          <a:solidFill>
            <a:schemeClr val="bg1"/>
          </a:solidFill>
          <a:ln w="9525">
            <a:solidFill>
              <a:schemeClr val="bg1"/>
            </a:solidFill>
            <a:round/>
            <a:headEnd/>
            <a:tailEnd/>
          </a:ln>
        </p:spPr>
        <p:txBody>
          <a:bodyPr/>
          <a:lstStyle/>
          <a:p>
            <a:endParaRPr lang="en-US" sz="3000"/>
          </a:p>
        </p:txBody>
      </p:sp>
      <p:sp>
        <p:nvSpPr>
          <p:cNvPr id="26627" name="Rectangle 5"/>
          <p:cNvSpPr>
            <a:spLocks noChangeArrowheads="1"/>
          </p:cNvSpPr>
          <p:nvPr/>
        </p:nvSpPr>
        <p:spPr bwMode="auto">
          <a:xfrm>
            <a:off x="533400" y="76200"/>
            <a:ext cx="8032750" cy="991041"/>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2400" dirty="0">
                <a:solidFill>
                  <a:schemeClr val="bg1"/>
                </a:solidFill>
                <a:latin typeface="Rockwell"/>
                <a:cs typeface="Rockwell"/>
              </a:rPr>
              <a:t>By the </a:t>
            </a:r>
            <a:r>
              <a:rPr lang="en-US" sz="2400" dirty="0" smtClean="0">
                <a:solidFill>
                  <a:schemeClr val="bg1"/>
                </a:solidFill>
                <a:latin typeface="Rockwell"/>
                <a:cs typeface="Rockwell"/>
              </a:rPr>
              <a:t>late 1820s and 1830s</a:t>
            </a:r>
            <a:r>
              <a:rPr lang="en-US" sz="2400" dirty="0">
                <a:solidFill>
                  <a:schemeClr val="bg1"/>
                </a:solidFill>
                <a:latin typeface="Rockwell"/>
                <a:cs typeface="Rockwell"/>
              </a:rPr>
              <a:t>, sectionalism was becoming more obvious, especially over the issue of </a:t>
            </a:r>
            <a:r>
              <a:rPr lang="en-US" sz="2400" dirty="0">
                <a:solidFill>
                  <a:schemeClr val="bg1"/>
                </a:solidFill>
                <a:latin typeface="Rockwell"/>
                <a:cs typeface="Rockwell"/>
                <a:hlinkClick r:id="rId3"/>
              </a:rPr>
              <a:t>tariffs</a:t>
            </a:r>
            <a:endParaRPr lang="en-US" sz="2400" dirty="0">
              <a:solidFill>
                <a:schemeClr val="bg1"/>
              </a:solidFill>
              <a:latin typeface="Rockwell"/>
              <a:cs typeface="Rockwell"/>
            </a:endParaRPr>
          </a:p>
        </p:txBody>
      </p:sp>
      <p:pic>
        <p:nvPicPr>
          <p:cNvPr id="7" name="Picture 8" descr="tariff"/>
          <p:cNvPicPr>
            <a:picLocks noChangeAspect="1" noChangeArrowheads="1"/>
          </p:cNvPicPr>
          <p:nvPr/>
        </p:nvPicPr>
        <p:blipFill>
          <a:blip r:embed="rId4">
            <a:extLst>
              <a:ext uri="{28A0092B-C50C-407E-A947-70E740481C1C}">
                <a14:useLocalDpi xmlns:a14="http://schemas.microsoft.com/office/drawing/2010/main" val="0"/>
              </a:ext>
            </a:extLst>
          </a:blip>
          <a:srcRect t="13544"/>
          <a:stretch>
            <a:fillRect/>
          </a:stretch>
        </p:blipFill>
        <p:spPr bwMode="auto">
          <a:xfrm>
            <a:off x="3887788" y="2590800"/>
            <a:ext cx="5180012"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http://mrberlin.com/images/products/detail/tariff_debate_thumb.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7850" y="2800350"/>
            <a:ext cx="4603750" cy="3452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4419600" y="1014413"/>
            <a:ext cx="4572000" cy="1286506"/>
          </a:xfrm>
          <a:prstGeom prst="rect">
            <a:avLst/>
          </a:prstGeom>
          <a:solidFill>
            <a:srgbClr val="FFCC99"/>
          </a:solidFill>
          <a:ln w="9525">
            <a:solidFill>
              <a:schemeClr val="tx1"/>
            </a:solidFill>
            <a:miter lim="800000"/>
            <a:headEnd/>
            <a:tailEnd/>
          </a:ln>
        </p:spPr>
        <p:txBody>
          <a:bodyPr>
            <a:spAutoFit/>
          </a:bodyPr>
          <a:lstStyle/>
          <a:p>
            <a:pPr algn="ctr">
              <a:lnSpc>
                <a:spcPct val="80000"/>
              </a:lnSpc>
            </a:pPr>
            <a:r>
              <a:rPr lang="en-US" sz="2400">
                <a:solidFill>
                  <a:schemeClr val="bg1"/>
                </a:solidFill>
                <a:latin typeface="Rockwell"/>
                <a:cs typeface="Rockwell"/>
              </a:rPr>
              <a:t>Northern states favored tariffs because they profited when people bought more American-made goods </a:t>
            </a:r>
          </a:p>
        </p:txBody>
      </p:sp>
      <p:pic>
        <p:nvPicPr>
          <p:cNvPr id="2" name="Picture 1"/>
          <p:cNvPicPr>
            <a:picLocks noChangeAspect="1"/>
          </p:cNvPicPr>
          <p:nvPr/>
        </p:nvPicPr>
        <p:blipFill>
          <a:blip r:embed="rId6"/>
          <a:stretch>
            <a:fillRect/>
          </a:stretch>
        </p:blipFill>
        <p:spPr>
          <a:xfrm>
            <a:off x="2895600" y="1681163"/>
            <a:ext cx="6096000" cy="4572000"/>
          </a:xfrm>
          <a:prstGeom prst="rect">
            <a:avLst/>
          </a:prstGeom>
        </p:spPr>
      </p:pic>
    </p:spTree>
    <p:extLst>
      <p:ext uri="{BB962C8B-B14F-4D97-AF65-F5344CB8AC3E}">
        <p14:creationId xmlns:p14="http://schemas.microsoft.com/office/powerpoint/2010/main" val="2317930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rth v South on Tariff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00" y="787400"/>
            <a:ext cx="6985000" cy="5283200"/>
          </a:xfrm>
          <a:prstGeom prst="rect">
            <a:avLst/>
          </a:prstGeom>
        </p:spPr>
      </p:pic>
    </p:spTree>
    <p:extLst>
      <p:ext uri="{BB962C8B-B14F-4D97-AF65-F5344CB8AC3E}">
        <p14:creationId xmlns:p14="http://schemas.microsoft.com/office/powerpoint/2010/main" val="786713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969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3908" name="Rectangle 4"/>
          <p:cNvSpPr>
            <a:spLocks noGrp="1" noChangeArrowheads="1"/>
          </p:cNvSpPr>
          <p:nvPr>
            <p:ph type="title"/>
          </p:nvPr>
        </p:nvSpPr>
        <p:spPr>
          <a:xfrm>
            <a:off x="685800" y="228600"/>
            <a:ext cx="7772400" cy="838200"/>
          </a:xfrm>
        </p:spPr>
        <p:txBody>
          <a:bodyPr lIns="90488" tIns="44450" rIns="90488" bIns="44450"/>
          <a:lstStyle/>
          <a:p>
            <a:pPr algn="ctr" eaLnBrk="1" fontAlgn="auto" hangingPunct="1">
              <a:spcAft>
                <a:spcPts val="0"/>
              </a:spcAft>
              <a:defRPr/>
            </a:pPr>
            <a:r>
              <a:rPr lang="en-US" dirty="0">
                <a:ea typeface="+mj-ea"/>
              </a:rPr>
              <a:t>The Nullification Crisis</a:t>
            </a:r>
          </a:p>
        </p:txBody>
      </p:sp>
      <p:sp>
        <p:nvSpPr>
          <p:cNvPr id="123909" name="Rectangle 5"/>
          <p:cNvSpPr>
            <a:spLocks noGrp="1" noChangeArrowheads="1"/>
          </p:cNvSpPr>
          <p:nvPr>
            <p:ph idx="1"/>
          </p:nvPr>
        </p:nvSpPr>
        <p:spPr>
          <a:xfrm>
            <a:off x="0" y="1524000"/>
            <a:ext cx="9144000" cy="5334000"/>
          </a:xfrm>
        </p:spPr>
        <p:txBody>
          <a:bodyPr lIns="90488" tIns="44450" rIns="90488" bIns="44450">
            <a:normAutofit/>
          </a:bodyPr>
          <a:lstStyle/>
          <a:p>
            <a:pPr eaLnBrk="1" hangingPunct="1">
              <a:lnSpc>
                <a:spcPct val="95000"/>
              </a:lnSpc>
              <a:spcBef>
                <a:spcPct val="10000"/>
              </a:spcBef>
            </a:pPr>
            <a:r>
              <a:rPr lang="en-US" dirty="0">
                <a:latin typeface="Rockwell"/>
                <a:cs typeface="Rockwell"/>
              </a:rPr>
              <a:t>By 1820, the South was anxious about federal powers over states:</a:t>
            </a:r>
          </a:p>
          <a:p>
            <a:pPr lvl="1" eaLnBrk="1" hangingPunct="1">
              <a:lnSpc>
                <a:spcPct val="95000"/>
              </a:lnSpc>
              <a:spcBef>
                <a:spcPct val="10000"/>
              </a:spcBef>
            </a:pPr>
            <a:r>
              <a:rPr lang="en-US" dirty="0">
                <a:latin typeface="Rockwell"/>
                <a:cs typeface="Rockwell"/>
              </a:rPr>
              <a:t>VP Calhoun became the defender of </a:t>
            </a:r>
            <a:r>
              <a:rPr lang="ja-JP" altLang="en-US" dirty="0">
                <a:latin typeface="Rockwell"/>
                <a:cs typeface="Rockwell"/>
              </a:rPr>
              <a:t>“</a:t>
            </a:r>
            <a:r>
              <a:rPr lang="en-US" dirty="0">
                <a:latin typeface="Rockwell"/>
                <a:cs typeface="Rockwell"/>
              </a:rPr>
              <a:t>states</a:t>
            </a:r>
            <a:r>
              <a:rPr lang="ja-JP" altLang="en-US" dirty="0">
                <a:latin typeface="Rockwell"/>
                <a:cs typeface="Rockwell"/>
              </a:rPr>
              <a:t>’</a:t>
            </a:r>
            <a:r>
              <a:rPr lang="en-US" dirty="0">
                <a:latin typeface="Rockwell"/>
                <a:cs typeface="Rockwell"/>
              </a:rPr>
              <a:t> rights</a:t>
            </a:r>
            <a:r>
              <a:rPr lang="ja-JP" altLang="en-US" dirty="0">
                <a:latin typeface="Rockwell"/>
                <a:cs typeface="Rockwell"/>
              </a:rPr>
              <a:t>”</a:t>
            </a:r>
            <a:endParaRPr lang="en-US" dirty="0">
              <a:latin typeface="Rockwell"/>
              <a:cs typeface="Rockwell"/>
            </a:endParaRPr>
          </a:p>
          <a:p>
            <a:pPr lvl="1" eaLnBrk="1" hangingPunct="1">
              <a:lnSpc>
                <a:spcPct val="95000"/>
              </a:lnSpc>
              <a:spcBef>
                <a:spcPct val="10000"/>
              </a:spcBef>
            </a:pPr>
            <a:r>
              <a:rPr lang="en-US" dirty="0">
                <a:latin typeface="Rockwell"/>
                <a:cs typeface="Rockwell"/>
              </a:rPr>
              <a:t>He wanted to protect slavery &amp; hated industrial protective tariffs </a:t>
            </a:r>
          </a:p>
          <a:p>
            <a:pPr lvl="1" eaLnBrk="1" hangingPunct="1">
              <a:lnSpc>
                <a:spcPct val="95000"/>
              </a:lnSpc>
              <a:spcBef>
                <a:spcPct val="10000"/>
              </a:spcBef>
            </a:pPr>
            <a:r>
              <a:rPr lang="en-US" dirty="0">
                <a:latin typeface="Rockwell"/>
                <a:cs typeface="Rockwell"/>
              </a:rPr>
              <a:t>After the </a:t>
            </a:r>
            <a:r>
              <a:rPr lang="en-US" u="sng" dirty="0">
                <a:latin typeface="Rockwell"/>
                <a:cs typeface="Rockwell"/>
              </a:rPr>
              <a:t>Tariff of 1828</a:t>
            </a:r>
            <a:r>
              <a:rPr lang="en-US" dirty="0">
                <a:latin typeface="Rockwell"/>
                <a:cs typeface="Rockwell"/>
              </a:rPr>
              <a:t> passed, the South affirmed </a:t>
            </a:r>
            <a:r>
              <a:rPr lang="en-US" u="sng" dirty="0">
                <a:latin typeface="Rockwell"/>
                <a:cs typeface="Rockwell"/>
              </a:rPr>
              <a:t>nullification</a:t>
            </a:r>
            <a:r>
              <a:rPr lang="en-US" dirty="0">
                <a:latin typeface="Rockwell"/>
                <a:cs typeface="Rockwell"/>
              </a:rPr>
              <a:t> (the right of an individual state to ignore federal laws)</a:t>
            </a:r>
          </a:p>
        </p:txBody>
      </p:sp>
      <p:sp>
        <p:nvSpPr>
          <p:cNvPr id="123911" name="AutoShape 7"/>
          <p:cNvSpPr>
            <a:spLocks noChangeArrowheads="1"/>
          </p:cNvSpPr>
          <p:nvPr/>
        </p:nvSpPr>
        <p:spPr bwMode="auto">
          <a:xfrm>
            <a:off x="76200" y="5638800"/>
            <a:ext cx="8991600" cy="1219200"/>
          </a:xfrm>
          <a:prstGeom prst="wedgeRectCallout">
            <a:avLst>
              <a:gd name="adj1" fmla="val -32889"/>
              <a:gd name="adj2" fmla="val -107588"/>
            </a:avLst>
          </a:prstGeom>
          <a:solidFill>
            <a:srgbClr val="FFCC99"/>
          </a:solidFill>
          <a:ln w="38100">
            <a:solidFill>
              <a:schemeClr val="tx1"/>
            </a:solidFill>
            <a:miter lim="800000"/>
            <a:headEnd/>
            <a:tailEnd/>
          </a:ln>
        </p:spPr>
        <p:txBody>
          <a:bodyPr/>
          <a:lstStyle/>
          <a:p>
            <a:pPr algn="ctr">
              <a:lnSpc>
                <a:spcPct val="80000"/>
              </a:lnSpc>
              <a:spcBef>
                <a:spcPct val="10000"/>
              </a:spcBef>
            </a:pPr>
            <a:r>
              <a:rPr lang="en-US" sz="2800" dirty="0">
                <a:solidFill>
                  <a:srgbClr val="000000"/>
                </a:solidFill>
              </a:rPr>
              <a:t>Calhoun (SC) led the argument for nullification in </a:t>
            </a:r>
            <a:r>
              <a:rPr lang="en-US" sz="2800" i="1" dirty="0">
                <a:solidFill>
                  <a:srgbClr val="000000"/>
                </a:solidFill>
              </a:rPr>
              <a:t>Exposition &amp; Protest</a:t>
            </a:r>
            <a:r>
              <a:rPr lang="en-US" sz="2800" dirty="0">
                <a:solidFill>
                  <a:srgbClr val="000000"/>
                </a:solidFill>
              </a:rPr>
              <a:t> in 1828 to protect Southern rights against Northern self-interest</a:t>
            </a:r>
          </a:p>
        </p:txBody>
      </p:sp>
      <p:sp>
        <p:nvSpPr>
          <p:cNvPr id="9" name="AutoShape 9"/>
          <p:cNvSpPr>
            <a:spLocks noChangeArrowheads="1"/>
          </p:cNvSpPr>
          <p:nvPr/>
        </p:nvSpPr>
        <p:spPr bwMode="auto">
          <a:xfrm>
            <a:off x="304800" y="1066800"/>
            <a:ext cx="8534400" cy="1905000"/>
          </a:xfrm>
          <a:prstGeom prst="wedgeRectCallout">
            <a:avLst>
              <a:gd name="adj1" fmla="val -35657"/>
              <a:gd name="adj2" fmla="val 124208"/>
            </a:avLst>
          </a:prstGeom>
          <a:solidFill>
            <a:srgbClr val="CCCCFF"/>
          </a:solidFill>
          <a:ln w="38100">
            <a:solidFill>
              <a:schemeClr val="tx1"/>
            </a:solidFill>
            <a:miter lim="800000"/>
            <a:headEnd/>
            <a:tailEnd/>
          </a:ln>
        </p:spPr>
        <p:txBody>
          <a:bodyPr/>
          <a:lstStyle/>
          <a:p>
            <a:pPr algn="ctr">
              <a:lnSpc>
                <a:spcPct val="80000"/>
              </a:lnSpc>
              <a:spcBef>
                <a:spcPct val="10000"/>
              </a:spcBef>
            </a:pPr>
            <a:r>
              <a:rPr lang="en-US" sz="2400" dirty="0">
                <a:solidFill>
                  <a:schemeClr val="bg1"/>
                </a:solidFill>
              </a:rPr>
              <a:t>Southerners hated tariffs for 2 main reasons: tariffs increase the costs of foreign industrial goods (which are usually cheaper than those made in America) so goods are more expensive </a:t>
            </a:r>
            <a:r>
              <a:rPr lang="en-US" sz="2400" u="sng" dirty="0">
                <a:solidFill>
                  <a:schemeClr val="bg1"/>
                </a:solidFill>
              </a:rPr>
              <a:t>AND</a:t>
            </a:r>
            <a:r>
              <a:rPr lang="en-US" sz="2400" dirty="0">
                <a:solidFill>
                  <a:schemeClr val="bg1"/>
                </a:solidFill>
              </a:rPr>
              <a:t> countries reciprocate with high tariffs on American cotton</a:t>
            </a:r>
          </a:p>
        </p:txBody>
      </p:sp>
    </p:spTree>
    <p:extLst>
      <p:ext uri="{BB962C8B-B14F-4D97-AF65-F5344CB8AC3E}">
        <p14:creationId xmlns:p14="http://schemas.microsoft.com/office/powerpoint/2010/main" val="170593702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3911"/>
                                        </p:tgtEl>
                                        <p:attrNameLst>
                                          <p:attrName>style.visibility</p:attrName>
                                        </p:attrNameLst>
                                      </p:cBhvr>
                                      <p:to>
                                        <p:strVal val="visible"/>
                                      </p:to>
                                    </p:set>
                                    <p:anim calcmode="lin" valueType="num">
                                      <p:cBhvr>
                                        <p:cTn id="7" dur="500" fill="hold"/>
                                        <p:tgtEl>
                                          <p:spTgt spid="123911"/>
                                        </p:tgtEl>
                                        <p:attrNameLst>
                                          <p:attrName>ppt_w</p:attrName>
                                        </p:attrNameLst>
                                      </p:cBhvr>
                                      <p:tavLst>
                                        <p:tav tm="0">
                                          <p:val>
                                            <p:fltVal val="0"/>
                                          </p:val>
                                        </p:tav>
                                        <p:tav tm="100000">
                                          <p:val>
                                            <p:strVal val="#ppt_w"/>
                                          </p:val>
                                        </p:tav>
                                      </p:tavLst>
                                    </p:anim>
                                    <p:anim calcmode="lin" valueType="num">
                                      <p:cBhvr>
                                        <p:cTn id="8" dur="500" fill="hold"/>
                                        <p:tgtEl>
                                          <p:spTgt spid="123911"/>
                                        </p:tgtEl>
                                        <p:attrNameLst>
                                          <p:attrName>ppt_h</p:attrName>
                                        </p:attrNameLst>
                                      </p:cBhvr>
                                      <p:tavLst>
                                        <p:tav tm="0">
                                          <p:val>
                                            <p:fltVal val="0"/>
                                          </p:val>
                                        </p:tav>
                                        <p:tav tm="100000">
                                          <p:val>
                                            <p:strVal val="#ppt_h"/>
                                          </p:val>
                                        </p:tav>
                                      </p:tavLst>
                                    </p:anim>
                                    <p:animEffect transition="in" filter="fade">
                                      <p:cBhvr>
                                        <p:cTn id="9" dur="500"/>
                                        <p:tgtEl>
                                          <p:spTgt spid="1239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0" fill="hold" grpId="1" nodeType="clickEffect">
                                  <p:stCondLst>
                                    <p:cond delay="0"/>
                                  </p:stCondLst>
                                  <p:childTnLst>
                                    <p:anim calcmode="lin" valueType="num">
                                      <p:cBhvr>
                                        <p:cTn id="20" dur="500"/>
                                        <p:tgtEl>
                                          <p:spTgt spid="9"/>
                                        </p:tgtEl>
                                        <p:attrNameLst>
                                          <p:attrName>ppt_w</p:attrName>
                                        </p:attrNameLst>
                                      </p:cBhvr>
                                      <p:tavLst>
                                        <p:tav tm="0">
                                          <p:val>
                                            <p:strVal val="ppt_w"/>
                                          </p:val>
                                        </p:tav>
                                        <p:tav tm="100000">
                                          <p:val>
                                            <p:fltVal val="0"/>
                                          </p:val>
                                        </p:tav>
                                      </p:tavLst>
                                    </p:anim>
                                    <p:anim calcmode="lin" valueType="num">
                                      <p:cBhvr>
                                        <p:cTn id="21" dur="500"/>
                                        <p:tgtEl>
                                          <p:spTgt spid="9"/>
                                        </p:tgtEl>
                                        <p:attrNameLst>
                                          <p:attrName>ppt_h</p:attrName>
                                        </p:attrNameLst>
                                      </p:cBhvr>
                                      <p:tavLst>
                                        <p:tav tm="0">
                                          <p:val>
                                            <p:strVal val="ppt_h"/>
                                          </p:val>
                                        </p:tav>
                                        <p:tav tm="100000">
                                          <p:val>
                                            <p:fltVal val="0"/>
                                          </p:val>
                                        </p:tav>
                                      </p:tavLst>
                                    </p:anim>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1" grpId="0" animBg="1"/>
      <p:bldP spid="9" grpId="0" animBg="1"/>
      <p:bldP spid="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outhern AssTocracy.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496" b="-21407"/>
          <a:stretch/>
        </p:blipFill>
        <p:spPr>
          <a:xfrm>
            <a:off x="457200" y="0"/>
            <a:ext cx="8229600" cy="7690573"/>
          </a:xfrm>
        </p:spPr>
      </p:pic>
    </p:spTree>
    <p:extLst>
      <p:ext uri="{BB962C8B-B14F-4D97-AF65-F5344CB8AC3E}">
        <p14:creationId xmlns:p14="http://schemas.microsoft.com/office/powerpoint/2010/main" val="37532897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buNone/>
            </a:pPr>
            <a:r>
              <a:rPr lang="en-US" i="1" dirty="0"/>
              <a:t>Evaluate the extent to which state versus federal created conflict in American politics from 1800-1832.</a:t>
            </a:r>
            <a:r>
              <a:rPr lang="en-US" dirty="0"/>
              <a:t> </a:t>
            </a:r>
          </a:p>
        </p:txBody>
      </p:sp>
    </p:spTree>
    <p:extLst>
      <p:ext uri="{BB962C8B-B14F-4D97-AF65-F5344CB8AC3E}">
        <p14:creationId xmlns:p14="http://schemas.microsoft.com/office/powerpoint/2010/main" val="5277756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155575"/>
            <a:ext cx="8229600" cy="1252538"/>
          </a:xfrm>
        </p:spPr>
        <p:txBody>
          <a:bodyPr/>
          <a:lstStyle/>
          <a:p>
            <a:pPr eaLnBrk="1" fontAlgn="auto" hangingPunct="1">
              <a:spcAft>
                <a:spcPts val="0"/>
              </a:spcAft>
              <a:defRPr/>
            </a:pPr>
            <a:endParaRPr lang="en-US">
              <a:solidFill>
                <a:srgbClr val="000000"/>
              </a:solidFill>
              <a:ea typeface="+mj-ea"/>
            </a:endParaRPr>
          </a:p>
        </p:txBody>
      </p:sp>
      <p:sp>
        <p:nvSpPr>
          <p:cNvPr id="32771" name="Rectangle 3"/>
          <p:cNvSpPr>
            <a:spLocks noGrp="1" noChangeArrowheads="1"/>
          </p:cNvSpPr>
          <p:nvPr>
            <p:ph idx="1"/>
          </p:nvPr>
        </p:nvSpPr>
        <p:spPr/>
        <p:txBody>
          <a:bodyPr/>
          <a:lstStyle/>
          <a:p>
            <a:pPr eaLnBrk="1" hangingPunct="1"/>
            <a:endParaRPr lang="en-US">
              <a:solidFill>
                <a:srgbClr val="000000"/>
              </a:solidFill>
              <a:latin typeface="Corbel" charset="0"/>
            </a:endParaRPr>
          </a:p>
        </p:txBody>
      </p:sp>
      <p:pic>
        <p:nvPicPr>
          <p:cNvPr id="32772" name="Picture 5" descr="United_States_1828-1834"/>
          <p:cNvPicPr>
            <a:picLocks noChangeAspect="1" noChangeArrowheads="1"/>
          </p:cNvPicPr>
          <p:nvPr/>
        </p:nvPicPr>
        <p:blipFill>
          <a:blip r:embed="rId3">
            <a:extLst>
              <a:ext uri="{28A0092B-C50C-407E-A947-70E740481C1C}">
                <a14:useLocalDpi xmlns:a14="http://schemas.microsoft.com/office/drawing/2010/main" val="0"/>
              </a:ext>
            </a:extLst>
          </a:blip>
          <a:srcRect l="11200"/>
          <a:stretch>
            <a:fillRect/>
          </a:stretch>
        </p:blipFill>
        <p:spPr bwMode="auto">
          <a:xfrm>
            <a:off x="0" y="0"/>
            <a:ext cx="914400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6"/>
          <p:cNvSpPr txBox="1">
            <a:spLocks noChangeArrowheads="1"/>
          </p:cNvSpPr>
          <p:nvPr/>
        </p:nvSpPr>
        <p:spPr bwMode="auto">
          <a:xfrm>
            <a:off x="228600" y="76200"/>
            <a:ext cx="8763000" cy="796115"/>
          </a:xfrm>
          <a:prstGeom prst="rect">
            <a:avLst/>
          </a:prstGeom>
          <a:solidFill>
            <a:srgbClr val="CCFF99"/>
          </a:solidFill>
          <a:ln w="38100">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80000"/>
              </a:lnSpc>
              <a:spcBef>
                <a:spcPct val="50000"/>
              </a:spcBef>
            </a:pPr>
            <a:r>
              <a:rPr lang="en-US" sz="2800">
                <a:solidFill>
                  <a:srgbClr val="000000"/>
                </a:solidFill>
                <a:latin typeface="Rockwell"/>
                <a:cs typeface="Rockwell"/>
              </a:rPr>
              <a:t>The tariff debates among the North, South, &amp; West increased sectional rivalries in the 1830s</a:t>
            </a:r>
          </a:p>
        </p:txBody>
      </p:sp>
      <p:sp>
        <p:nvSpPr>
          <p:cNvPr id="150535" name="AutoShape 7"/>
          <p:cNvSpPr>
            <a:spLocks noChangeArrowheads="1"/>
          </p:cNvSpPr>
          <p:nvPr/>
        </p:nvSpPr>
        <p:spPr bwMode="auto">
          <a:xfrm>
            <a:off x="76200" y="152400"/>
            <a:ext cx="7315200" cy="1905000"/>
          </a:xfrm>
          <a:prstGeom prst="wedgeRectCallout">
            <a:avLst>
              <a:gd name="adj1" fmla="val 59681"/>
              <a:gd name="adj2" fmla="val 55500"/>
            </a:avLst>
          </a:prstGeom>
          <a:solidFill>
            <a:srgbClr val="FFFF99"/>
          </a:solidFill>
          <a:ln w="38100">
            <a:solidFill>
              <a:schemeClr val="tx1"/>
            </a:solidFill>
            <a:miter lim="800000"/>
            <a:headEnd/>
            <a:tailEnd/>
          </a:ln>
        </p:spPr>
        <p:txBody>
          <a:bodyPr/>
          <a:lstStyle/>
          <a:p>
            <a:pPr algn="ctr">
              <a:lnSpc>
                <a:spcPct val="80000"/>
              </a:lnSpc>
            </a:pPr>
            <a:r>
              <a:rPr lang="en-US" sz="2800" dirty="0">
                <a:solidFill>
                  <a:srgbClr val="000000"/>
                </a:solidFill>
                <a:latin typeface="Rockwell"/>
                <a:cs typeface="Rockwell"/>
              </a:rPr>
              <a:t>In 1829, a NE Congressmen introduced a bill to slow western land sales       (this bill was really an effort to keep NE</a:t>
            </a:r>
            <a:r>
              <a:rPr lang="ja-JP" altLang="en-US" sz="2800" dirty="0">
                <a:solidFill>
                  <a:srgbClr val="000000"/>
                </a:solidFill>
                <a:latin typeface="Rockwell"/>
                <a:cs typeface="Rockwell"/>
              </a:rPr>
              <a:t>’</a:t>
            </a:r>
            <a:r>
              <a:rPr lang="en-US" sz="2800" dirty="0">
                <a:solidFill>
                  <a:srgbClr val="000000"/>
                </a:solidFill>
                <a:latin typeface="Rockwell"/>
                <a:cs typeface="Rockwell"/>
              </a:rPr>
              <a:t>s power in Congress from slipping)</a:t>
            </a:r>
          </a:p>
        </p:txBody>
      </p:sp>
      <p:sp>
        <p:nvSpPr>
          <p:cNvPr id="150536" name="AutoShape 8"/>
          <p:cNvSpPr>
            <a:spLocks noChangeArrowheads="1"/>
          </p:cNvSpPr>
          <p:nvPr/>
        </p:nvSpPr>
        <p:spPr bwMode="auto">
          <a:xfrm>
            <a:off x="152400" y="4876800"/>
            <a:ext cx="4953000" cy="1905000"/>
          </a:xfrm>
          <a:prstGeom prst="wedgeRectCallout">
            <a:avLst>
              <a:gd name="adj1" fmla="val 89519"/>
              <a:gd name="adj2" fmla="val -78000"/>
            </a:avLst>
          </a:prstGeom>
          <a:solidFill>
            <a:srgbClr val="CCFFFF"/>
          </a:solidFill>
          <a:ln w="38100">
            <a:solidFill>
              <a:schemeClr val="tx1"/>
            </a:solidFill>
            <a:miter lim="800000"/>
            <a:headEnd/>
            <a:tailEnd/>
          </a:ln>
        </p:spPr>
        <p:txBody>
          <a:bodyPr/>
          <a:lstStyle/>
          <a:p>
            <a:pPr algn="ctr">
              <a:lnSpc>
                <a:spcPct val="80000"/>
              </a:lnSpc>
            </a:pPr>
            <a:r>
              <a:rPr lang="en-US" sz="2800">
                <a:solidFill>
                  <a:srgbClr val="000000"/>
                </a:solidFill>
                <a:latin typeface="Rockwell"/>
                <a:cs typeface="Rockwell"/>
              </a:rPr>
              <a:t>Robert Hayne (SC) proposed nullification &amp; an alliance between South &amp; West against NE</a:t>
            </a:r>
          </a:p>
        </p:txBody>
      </p:sp>
      <p:sp>
        <p:nvSpPr>
          <p:cNvPr id="150537" name="AutoShape 9"/>
          <p:cNvSpPr>
            <a:spLocks noChangeArrowheads="1"/>
          </p:cNvSpPr>
          <p:nvPr/>
        </p:nvSpPr>
        <p:spPr bwMode="auto">
          <a:xfrm>
            <a:off x="228600" y="2514600"/>
            <a:ext cx="4419600" cy="1905000"/>
          </a:xfrm>
          <a:prstGeom prst="wedgeRectCallout">
            <a:avLst>
              <a:gd name="adj1" fmla="val 127009"/>
              <a:gd name="adj2" fmla="val -76417"/>
            </a:avLst>
          </a:prstGeom>
          <a:solidFill>
            <a:srgbClr val="CCCCFF"/>
          </a:solidFill>
          <a:ln w="38100">
            <a:solidFill>
              <a:schemeClr val="tx1"/>
            </a:solidFill>
            <a:miter lim="800000"/>
            <a:headEnd/>
            <a:tailEnd/>
          </a:ln>
        </p:spPr>
        <p:txBody>
          <a:bodyPr/>
          <a:lstStyle/>
          <a:p>
            <a:pPr algn="ctr">
              <a:lnSpc>
                <a:spcPct val="80000"/>
              </a:lnSpc>
            </a:pPr>
            <a:r>
              <a:rPr lang="en-US" sz="2800">
                <a:solidFill>
                  <a:srgbClr val="000000"/>
                </a:solidFill>
                <a:latin typeface="Rockwell"/>
                <a:cs typeface="Rockwell"/>
              </a:rPr>
              <a:t>Daniel Webster (MA) countered: </a:t>
            </a:r>
            <a:r>
              <a:rPr lang="ja-JP" altLang="en-US" sz="2800">
                <a:solidFill>
                  <a:srgbClr val="000000"/>
                </a:solidFill>
                <a:latin typeface="Rockwell"/>
                <a:cs typeface="Rockwell"/>
              </a:rPr>
              <a:t>“</a:t>
            </a:r>
            <a:r>
              <a:rPr lang="en-US" sz="2800">
                <a:solidFill>
                  <a:srgbClr val="000000"/>
                </a:solidFill>
                <a:latin typeface="Rockwell"/>
                <a:cs typeface="Rockwell"/>
              </a:rPr>
              <a:t>Liberty &amp; Union, now &amp; forever, one &amp; inseparable</a:t>
            </a:r>
            <a:r>
              <a:rPr lang="ja-JP" altLang="en-US" sz="2800">
                <a:solidFill>
                  <a:srgbClr val="000000"/>
                </a:solidFill>
                <a:latin typeface="Rockwell"/>
                <a:cs typeface="Rockwell"/>
              </a:rPr>
              <a:t>”</a:t>
            </a:r>
            <a:endParaRPr lang="en-US" sz="2800">
              <a:solidFill>
                <a:srgbClr val="000000"/>
              </a:solidFill>
              <a:latin typeface="Rockwell"/>
              <a:cs typeface="Rockwell"/>
            </a:endParaRPr>
          </a:p>
        </p:txBody>
      </p:sp>
      <p:sp>
        <p:nvSpPr>
          <p:cNvPr id="150538" name="AutoShape 10"/>
          <p:cNvSpPr>
            <a:spLocks noChangeArrowheads="1"/>
          </p:cNvSpPr>
          <p:nvPr/>
        </p:nvSpPr>
        <p:spPr bwMode="auto">
          <a:xfrm>
            <a:off x="5257800" y="5638800"/>
            <a:ext cx="3733800" cy="990600"/>
          </a:xfrm>
          <a:prstGeom prst="wedgeRectCallout">
            <a:avLst>
              <a:gd name="adj1" fmla="val 1278"/>
              <a:gd name="adj2" fmla="val -180769"/>
            </a:avLst>
          </a:prstGeom>
          <a:solidFill>
            <a:srgbClr val="CCFFFF"/>
          </a:solidFill>
          <a:ln w="38100">
            <a:solidFill>
              <a:schemeClr val="tx1"/>
            </a:solidFill>
            <a:miter lim="800000"/>
            <a:headEnd/>
            <a:tailEnd/>
          </a:ln>
        </p:spPr>
        <p:txBody>
          <a:bodyPr/>
          <a:lstStyle/>
          <a:p>
            <a:pPr algn="ctr">
              <a:lnSpc>
                <a:spcPct val="80000"/>
              </a:lnSpc>
            </a:pPr>
            <a:r>
              <a:rPr lang="ja-JP" altLang="en-US" sz="2800">
                <a:solidFill>
                  <a:srgbClr val="000000"/>
                </a:solidFill>
              </a:rPr>
              <a:t>“</a:t>
            </a:r>
            <a:r>
              <a:rPr lang="en-US" sz="2800">
                <a:solidFill>
                  <a:srgbClr val="000000"/>
                </a:solidFill>
              </a:rPr>
              <a:t>Liberty first &amp; Union afterwards</a:t>
            </a:r>
            <a:r>
              <a:rPr lang="ja-JP" altLang="en-US" sz="2800">
                <a:solidFill>
                  <a:srgbClr val="000000"/>
                </a:solidFill>
              </a:rPr>
              <a:t>”</a:t>
            </a:r>
            <a:endParaRPr lang="en-US" sz="2800">
              <a:solidFill>
                <a:srgbClr val="000000"/>
              </a:solidFill>
            </a:endParaRPr>
          </a:p>
        </p:txBody>
      </p:sp>
      <p:sp>
        <p:nvSpPr>
          <p:cNvPr id="150539" name="AutoShape 11"/>
          <p:cNvSpPr>
            <a:spLocks noChangeArrowheads="1"/>
          </p:cNvSpPr>
          <p:nvPr/>
        </p:nvSpPr>
        <p:spPr bwMode="auto">
          <a:xfrm>
            <a:off x="152400" y="5562600"/>
            <a:ext cx="8686800" cy="1066800"/>
          </a:xfrm>
          <a:prstGeom prst="wedgeRectCallout">
            <a:avLst>
              <a:gd name="adj1" fmla="val 22148"/>
              <a:gd name="adj2" fmla="val 21875"/>
            </a:avLst>
          </a:prstGeom>
          <a:solidFill>
            <a:srgbClr val="FFCC99"/>
          </a:solidFill>
          <a:ln w="38100">
            <a:solidFill>
              <a:schemeClr val="tx1"/>
            </a:solidFill>
            <a:miter lim="800000"/>
            <a:headEnd/>
            <a:tailEnd/>
          </a:ln>
          <a:effectLst/>
        </p:spPr>
        <p:txBody>
          <a:bodyPr/>
          <a:lstStyle/>
          <a:p>
            <a:pPr algn="ctr">
              <a:lnSpc>
                <a:spcPct val="80000"/>
              </a:lnSpc>
              <a:defRPr/>
            </a:pPr>
            <a:r>
              <a:rPr lang="en-US" sz="2800">
                <a:solidFill>
                  <a:srgbClr val="000000"/>
                </a:solidFill>
                <a:latin typeface="Rockwell"/>
                <a:ea typeface="+mn-ea"/>
                <a:cs typeface="Rockwell"/>
              </a:rPr>
              <a:t>This bill led to sectional tensions, culminating in the </a:t>
            </a:r>
            <a:r>
              <a:rPr lang="en-US" sz="2800" u="sng">
                <a:solidFill>
                  <a:srgbClr val="000000"/>
                </a:solidFill>
                <a:effectLst>
                  <a:outerShdw blurRad="38100" dist="38100" dir="2700000" algn="tl">
                    <a:srgbClr val="FFFFFF"/>
                  </a:outerShdw>
                </a:effectLst>
                <a:latin typeface="Rockwell"/>
                <a:ea typeface="+mn-ea"/>
                <a:cs typeface="Rockwell"/>
              </a:rPr>
              <a:t>Webster-Hayne Debate</a:t>
            </a:r>
            <a:r>
              <a:rPr lang="en-US" sz="2800">
                <a:solidFill>
                  <a:srgbClr val="000000"/>
                </a:solidFill>
                <a:latin typeface="Rockwell"/>
                <a:ea typeface="+mn-ea"/>
                <a:cs typeface="Rockwell"/>
              </a:rPr>
              <a:t> in 1830</a:t>
            </a:r>
          </a:p>
        </p:txBody>
      </p:sp>
    </p:spTree>
    <p:extLst>
      <p:ext uri="{BB962C8B-B14F-4D97-AF65-F5344CB8AC3E}">
        <p14:creationId xmlns:p14="http://schemas.microsoft.com/office/powerpoint/2010/main" val="2720344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0535"/>
                                        </p:tgtEl>
                                        <p:attrNameLst>
                                          <p:attrName>style.visibility</p:attrName>
                                        </p:attrNameLst>
                                      </p:cBhvr>
                                      <p:to>
                                        <p:strVal val="visible"/>
                                      </p:to>
                                    </p:set>
                                    <p:anim calcmode="lin" valueType="num">
                                      <p:cBhvr>
                                        <p:cTn id="7" dur="500" fill="hold"/>
                                        <p:tgtEl>
                                          <p:spTgt spid="150535"/>
                                        </p:tgtEl>
                                        <p:attrNameLst>
                                          <p:attrName>ppt_w</p:attrName>
                                        </p:attrNameLst>
                                      </p:cBhvr>
                                      <p:tavLst>
                                        <p:tav tm="0">
                                          <p:val>
                                            <p:fltVal val="0"/>
                                          </p:val>
                                        </p:tav>
                                        <p:tav tm="100000">
                                          <p:val>
                                            <p:strVal val="#ppt_w"/>
                                          </p:val>
                                        </p:tav>
                                      </p:tavLst>
                                    </p:anim>
                                    <p:anim calcmode="lin" valueType="num">
                                      <p:cBhvr>
                                        <p:cTn id="8" dur="500" fill="hold"/>
                                        <p:tgtEl>
                                          <p:spTgt spid="150535"/>
                                        </p:tgtEl>
                                        <p:attrNameLst>
                                          <p:attrName>ppt_h</p:attrName>
                                        </p:attrNameLst>
                                      </p:cBhvr>
                                      <p:tavLst>
                                        <p:tav tm="0">
                                          <p:val>
                                            <p:fltVal val="0"/>
                                          </p:val>
                                        </p:tav>
                                        <p:tav tm="100000">
                                          <p:val>
                                            <p:strVal val="#ppt_h"/>
                                          </p:val>
                                        </p:tav>
                                      </p:tavLst>
                                    </p:anim>
                                    <p:animEffect transition="in" filter="fade">
                                      <p:cBhvr>
                                        <p:cTn id="9" dur="500"/>
                                        <p:tgtEl>
                                          <p:spTgt spid="15053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0539"/>
                                        </p:tgtEl>
                                        <p:attrNameLst>
                                          <p:attrName>style.visibility</p:attrName>
                                        </p:attrNameLst>
                                      </p:cBhvr>
                                      <p:to>
                                        <p:strVal val="visible"/>
                                      </p:to>
                                    </p:set>
                                    <p:anim calcmode="lin" valueType="num">
                                      <p:cBhvr>
                                        <p:cTn id="14" dur="500" fill="hold"/>
                                        <p:tgtEl>
                                          <p:spTgt spid="150539"/>
                                        </p:tgtEl>
                                        <p:attrNameLst>
                                          <p:attrName>ppt_w</p:attrName>
                                        </p:attrNameLst>
                                      </p:cBhvr>
                                      <p:tavLst>
                                        <p:tav tm="0">
                                          <p:val>
                                            <p:fltVal val="0"/>
                                          </p:val>
                                        </p:tav>
                                        <p:tav tm="100000">
                                          <p:val>
                                            <p:strVal val="#ppt_w"/>
                                          </p:val>
                                        </p:tav>
                                      </p:tavLst>
                                    </p:anim>
                                    <p:anim calcmode="lin" valueType="num">
                                      <p:cBhvr>
                                        <p:cTn id="15" dur="500" fill="hold"/>
                                        <p:tgtEl>
                                          <p:spTgt spid="150539"/>
                                        </p:tgtEl>
                                        <p:attrNameLst>
                                          <p:attrName>ppt_h</p:attrName>
                                        </p:attrNameLst>
                                      </p:cBhvr>
                                      <p:tavLst>
                                        <p:tav tm="0">
                                          <p:val>
                                            <p:fltVal val="0"/>
                                          </p:val>
                                        </p:tav>
                                        <p:tav tm="100000">
                                          <p:val>
                                            <p:strVal val="#ppt_h"/>
                                          </p:val>
                                        </p:tav>
                                      </p:tavLst>
                                    </p:anim>
                                    <p:animEffect transition="in" filter="fade">
                                      <p:cBhvr>
                                        <p:cTn id="16" dur="500"/>
                                        <p:tgtEl>
                                          <p:spTgt spid="1505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grpId="1" nodeType="clickEffect">
                                  <p:stCondLst>
                                    <p:cond delay="0"/>
                                  </p:stCondLst>
                                  <p:childTnLst>
                                    <p:anim calcmode="lin" valueType="num">
                                      <p:cBhvr>
                                        <p:cTn id="20" dur="500"/>
                                        <p:tgtEl>
                                          <p:spTgt spid="150539"/>
                                        </p:tgtEl>
                                        <p:attrNameLst>
                                          <p:attrName>ppt_w</p:attrName>
                                        </p:attrNameLst>
                                      </p:cBhvr>
                                      <p:tavLst>
                                        <p:tav tm="0">
                                          <p:val>
                                            <p:strVal val="ppt_w"/>
                                          </p:val>
                                        </p:tav>
                                        <p:tav tm="100000">
                                          <p:val>
                                            <p:fltVal val="0"/>
                                          </p:val>
                                        </p:tav>
                                      </p:tavLst>
                                    </p:anim>
                                    <p:anim calcmode="lin" valueType="num">
                                      <p:cBhvr>
                                        <p:cTn id="21" dur="500"/>
                                        <p:tgtEl>
                                          <p:spTgt spid="150539"/>
                                        </p:tgtEl>
                                        <p:attrNameLst>
                                          <p:attrName>ppt_h</p:attrName>
                                        </p:attrNameLst>
                                      </p:cBhvr>
                                      <p:tavLst>
                                        <p:tav tm="0">
                                          <p:val>
                                            <p:strVal val="ppt_h"/>
                                          </p:val>
                                        </p:tav>
                                        <p:tav tm="100000">
                                          <p:val>
                                            <p:fltVal val="0"/>
                                          </p:val>
                                        </p:tav>
                                      </p:tavLst>
                                    </p:anim>
                                    <p:animEffect transition="out" filter="fade">
                                      <p:cBhvr>
                                        <p:cTn id="22" dur="500"/>
                                        <p:tgtEl>
                                          <p:spTgt spid="150539"/>
                                        </p:tgtEl>
                                      </p:cBhvr>
                                    </p:animEffect>
                                    <p:set>
                                      <p:cBhvr>
                                        <p:cTn id="23" dur="1" fill="hold">
                                          <p:stCondLst>
                                            <p:cond delay="499"/>
                                          </p:stCondLst>
                                        </p:cTn>
                                        <p:tgtEl>
                                          <p:spTgt spid="150539"/>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150535"/>
                                        </p:tgtEl>
                                        <p:attrNameLst>
                                          <p:attrName>ppt_w</p:attrName>
                                        </p:attrNameLst>
                                      </p:cBhvr>
                                      <p:tavLst>
                                        <p:tav tm="0">
                                          <p:val>
                                            <p:strVal val="ppt_w"/>
                                          </p:val>
                                        </p:tav>
                                        <p:tav tm="100000">
                                          <p:val>
                                            <p:fltVal val="0"/>
                                          </p:val>
                                        </p:tav>
                                      </p:tavLst>
                                    </p:anim>
                                    <p:anim calcmode="lin" valueType="num">
                                      <p:cBhvr>
                                        <p:cTn id="26" dur="500"/>
                                        <p:tgtEl>
                                          <p:spTgt spid="150535"/>
                                        </p:tgtEl>
                                        <p:attrNameLst>
                                          <p:attrName>ppt_h</p:attrName>
                                        </p:attrNameLst>
                                      </p:cBhvr>
                                      <p:tavLst>
                                        <p:tav tm="0">
                                          <p:val>
                                            <p:strVal val="ppt_h"/>
                                          </p:val>
                                        </p:tav>
                                        <p:tav tm="100000">
                                          <p:val>
                                            <p:fltVal val="0"/>
                                          </p:val>
                                        </p:tav>
                                      </p:tavLst>
                                    </p:anim>
                                    <p:animEffect transition="out" filter="fade">
                                      <p:cBhvr>
                                        <p:cTn id="27" dur="500"/>
                                        <p:tgtEl>
                                          <p:spTgt spid="150535"/>
                                        </p:tgtEl>
                                      </p:cBhvr>
                                    </p:animEffect>
                                    <p:set>
                                      <p:cBhvr>
                                        <p:cTn id="28" dur="1" fill="hold">
                                          <p:stCondLst>
                                            <p:cond delay="499"/>
                                          </p:stCondLst>
                                        </p:cTn>
                                        <p:tgtEl>
                                          <p:spTgt spid="150535"/>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150536"/>
                                        </p:tgtEl>
                                        <p:attrNameLst>
                                          <p:attrName>style.visibility</p:attrName>
                                        </p:attrNameLst>
                                      </p:cBhvr>
                                      <p:to>
                                        <p:strVal val="visible"/>
                                      </p:to>
                                    </p:set>
                                    <p:anim calcmode="lin" valueType="num">
                                      <p:cBhvr>
                                        <p:cTn id="31" dur="500" fill="hold"/>
                                        <p:tgtEl>
                                          <p:spTgt spid="150536"/>
                                        </p:tgtEl>
                                        <p:attrNameLst>
                                          <p:attrName>ppt_w</p:attrName>
                                        </p:attrNameLst>
                                      </p:cBhvr>
                                      <p:tavLst>
                                        <p:tav tm="0">
                                          <p:val>
                                            <p:fltVal val="0"/>
                                          </p:val>
                                        </p:tav>
                                        <p:tav tm="100000">
                                          <p:val>
                                            <p:strVal val="#ppt_w"/>
                                          </p:val>
                                        </p:tav>
                                      </p:tavLst>
                                    </p:anim>
                                    <p:anim calcmode="lin" valueType="num">
                                      <p:cBhvr>
                                        <p:cTn id="32" dur="500" fill="hold"/>
                                        <p:tgtEl>
                                          <p:spTgt spid="150536"/>
                                        </p:tgtEl>
                                        <p:attrNameLst>
                                          <p:attrName>ppt_h</p:attrName>
                                        </p:attrNameLst>
                                      </p:cBhvr>
                                      <p:tavLst>
                                        <p:tav tm="0">
                                          <p:val>
                                            <p:fltVal val="0"/>
                                          </p:val>
                                        </p:tav>
                                        <p:tav tm="100000">
                                          <p:val>
                                            <p:strVal val="#ppt_h"/>
                                          </p:val>
                                        </p:tav>
                                      </p:tavLst>
                                    </p:anim>
                                    <p:animEffect transition="in" filter="fade">
                                      <p:cBhvr>
                                        <p:cTn id="33" dur="500"/>
                                        <p:tgtEl>
                                          <p:spTgt spid="1505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50538"/>
                                        </p:tgtEl>
                                        <p:attrNameLst>
                                          <p:attrName>style.visibility</p:attrName>
                                        </p:attrNameLst>
                                      </p:cBhvr>
                                      <p:to>
                                        <p:strVal val="visible"/>
                                      </p:to>
                                    </p:set>
                                    <p:anim calcmode="lin" valueType="num">
                                      <p:cBhvr>
                                        <p:cTn id="38" dur="500" fill="hold"/>
                                        <p:tgtEl>
                                          <p:spTgt spid="150538"/>
                                        </p:tgtEl>
                                        <p:attrNameLst>
                                          <p:attrName>ppt_w</p:attrName>
                                        </p:attrNameLst>
                                      </p:cBhvr>
                                      <p:tavLst>
                                        <p:tav tm="0">
                                          <p:val>
                                            <p:fltVal val="0"/>
                                          </p:val>
                                        </p:tav>
                                        <p:tav tm="100000">
                                          <p:val>
                                            <p:strVal val="#ppt_w"/>
                                          </p:val>
                                        </p:tav>
                                      </p:tavLst>
                                    </p:anim>
                                    <p:anim calcmode="lin" valueType="num">
                                      <p:cBhvr>
                                        <p:cTn id="39" dur="500" fill="hold"/>
                                        <p:tgtEl>
                                          <p:spTgt spid="150538"/>
                                        </p:tgtEl>
                                        <p:attrNameLst>
                                          <p:attrName>ppt_h</p:attrName>
                                        </p:attrNameLst>
                                      </p:cBhvr>
                                      <p:tavLst>
                                        <p:tav tm="0">
                                          <p:val>
                                            <p:fltVal val="0"/>
                                          </p:val>
                                        </p:tav>
                                        <p:tav tm="100000">
                                          <p:val>
                                            <p:strVal val="#ppt_h"/>
                                          </p:val>
                                        </p:tav>
                                      </p:tavLst>
                                    </p:anim>
                                    <p:animEffect transition="in" filter="fade">
                                      <p:cBhvr>
                                        <p:cTn id="40" dur="500"/>
                                        <p:tgtEl>
                                          <p:spTgt spid="15053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50537"/>
                                        </p:tgtEl>
                                        <p:attrNameLst>
                                          <p:attrName>style.visibility</p:attrName>
                                        </p:attrNameLst>
                                      </p:cBhvr>
                                      <p:to>
                                        <p:strVal val="visible"/>
                                      </p:to>
                                    </p:set>
                                    <p:anim calcmode="lin" valueType="num">
                                      <p:cBhvr>
                                        <p:cTn id="45" dur="500" fill="hold"/>
                                        <p:tgtEl>
                                          <p:spTgt spid="150537"/>
                                        </p:tgtEl>
                                        <p:attrNameLst>
                                          <p:attrName>ppt_w</p:attrName>
                                        </p:attrNameLst>
                                      </p:cBhvr>
                                      <p:tavLst>
                                        <p:tav tm="0">
                                          <p:val>
                                            <p:fltVal val="0"/>
                                          </p:val>
                                        </p:tav>
                                        <p:tav tm="100000">
                                          <p:val>
                                            <p:strVal val="#ppt_w"/>
                                          </p:val>
                                        </p:tav>
                                      </p:tavLst>
                                    </p:anim>
                                    <p:anim calcmode="lin" valueType="num">
                                      <p:cBhvr>
                                        <p:cTn id="46" dur="500" fill="hold"/>
                                        <p:tgtEl>
                                          <p:spTgt spid="150537"/>
                                        </p:tgtEl>
                                        <p:attrNameLst>
                                          <p:attrName>ppt_h</p:attrName>
                                        </p:attrNameLst>
                                      </p:cBhvr>
                                      <p:tavLst>
                                        <p:tav tm="0">
                                          <p:val>
                                            <p:fltVal val="0"/>
                                          </p:val>
                                        </p:tav>
                                        <p:tav tm="100000">
                                          <p:val>
                                            <p:strVal val="#ppt_h"/>
                                          </p:val>
                                        </p:tav>
                                      </p:tavLst>
                                    </p:anim>
                                    <p:animEffect transition="in" filter="fade">
                                      <p:cBhvr>
                                        <p:cTn id="47" dur="500"/>
                                        <p:tgtEl>
                                          <p:spTgt spid="150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5" grpId="0" animBg="1"/>
      <p:bldP spid="150535" grpId="1" animBg="1"/>
      <p:bldP spid="150536" grpId="0" animBg="1"/>
      <p:bldP spid="150537" grpId="0" animBg="1"/>
      <p:bldP spid="150538" grpId="0" animBg="1"/>
      <p:bldP spid="150539" grpId="0" animBg="1"/>
      <p:bldP spid="15053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r>
              <a:rPr lang="en-US" dirty="0" smtClean="0"/>
              <a:t>Webster-Hayne Debates</a:t>
            </a:r>
            <a:endParaRPr lang="en-US" dirty="0"/>
          </a:p>
        </p:txBody>
      </p:sp>
    </p:spTree>
    <p:extLst>
      <p:ext uri="{BB962C8B-B14F-4D97-AF65-F5344CB8AC3E}">
        <p14:creationId xmlns:p14="http://schemas.microsoft.com/office/powerpoint/2010/main" val="3447976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762000" y="381000"/>
            <a:ext cx="7772400" cy="762000"/>
          </a:xfrm>
        </p:spPr>
        <p:txBody>
          <a:bodyPr>
            <a:normAutofit/>
          </a:bodyPr>
          <a:lstStyle/>
          <a:p>
            <a:pPr algn="ctr" eaLnBrk="1" fontAlgn="auto" hangingPunct="1">
              <a:spcAft>
                <a:spcPts val="0"/>
              </a:spcAft>
              <a:defRPr/>
            </a:pPr>
            <a:r>
              <a:rPr lang="en-US" dirty="0">
                <a:latin typeface="Rockwell"/>
                <a:ea typeface="+mj-ea"/>
                <a:cs typeface="Rockwell"/>
              </a:rPr>
              <a:t>Webster-Hayne Debate</a:t>
            </a:r>
          </a:p>
        </p:txBody>
      </p:sp>
      <p:sp>
        <p:nvSpPr>
          <p:cNvPr id="33795" name="Rectangle 3"/>
          <p:cNvSpPr>
            <a:spLocks noGrp="1" noChangeArrowheads="1"/>
          </p:cNvSpPr>
          <p:nvPr>
            <p:ph idx="1"/>
          </p:nvPr>
        </p:nvSpPr>
        <p:spPr>
          <a:xfrm>
            <a:off x="0" y="1600200"/>
            <a:ext cx="9144000" cy="5257800"/>
          </a:xfrm>
        </p:spPr>
        <p:txBody>
          <a:bodyPr/>
          <a:lstStyle/>
          <a:p>
            <a:pPr eaLnBrk="1" hangingPunct="1">
              <a:lnSpc>
                <a:spcPct val="85000"/>
              </a:lnSpc>
            </a:pPr>
            <a:r>
              <a:rPr lang="en-US">
                <a:latin typeface="Rockwell"/>
                <a:cs typeface="Rockwell"/>
              </a:rPr>
              <a:t>Daniel Webster presented one of the most significant arguments against states</a:t>
            </a:r>
            <a:r>
              <a:rPr lang="ja-JP" altLang="en-US">
                <a:latin typeface="Rockwell"/>
                <a:cs typeface="Rockwell"/>
              </a:rPr>
              <a:t>’</a:t>
            </a:r>
            <a:r>
              <a:rPr lang="en-US">
                <a:latin typeface="Rockwell"/>
                <a:cs typeface="Rockwell"/>
              </a:rPr>
              <a:t> rights &amp; nullification</a:t>
            </a:r>
          </a:p>
          <a:p>
            <a:pPr lvl="1" eaLnBrk="1" hangingPunct="1">
              <a:lnSpc>
                <a:spcPct val="85000"/>
              </a:lnSpc>
            </a:pPr>
            <a:r>
              <a:rPr lang="en-US">
                <a:latin typeface="Rockwell"/>
                <a:cs typeface="Rockwell"/>
              </a:rPr>
              <a:t>The U.S. was more than just a compact of states…it was a creation of the people</a:t>
            </a:r>
          </a:p>
          <a:p>
            <a:pPr lvl="1" eaLnBrk="1" hangingPunct="1">
              <a:lnSpc>
                <a:spcPct val="85000"/>
              </a:lnSpc>
            </a:pPr>
            <a:r>
              <a:rPr lang="en-US">
                <a:latin typeface="Rockwell"/>
                <a:cs typeface="Rockwell"/>
              </a:rPr>
              <a:t>The Constitution gave the national gov</a:t>
            </a:r>
            <a:r>
              <a:rPr lang="ja-JP" altLang="en-US">
                <a:latin typeface="Rockwell"/>
                <a:cs typeface="Rockwell"/>
              </a:rPr>
              <a:t>’</a:t>
            </a:r>
            <a:r>
              <a:rPr lang="en-US">
                <a:latin typeface="Rockwell"/>
                <a:cs typeface="Rockwell"/>
              </a:rPr>
              <a:t>t ultimate power &amp; supremacy over the states</a:t>
            </a:r>
          </a:p>
          <a:p>
            <a:pPr lvl="1" eaLnBrk="1" hangingPunct="1">
              <a:lnSpc>
                <a:spcPct val="85000"/>
              </a:lnSpc>
            </a:pPr>
            <a:r>
              <a:rPr lang="en-US">
                <a:latin typeface="Rockwell"/>
                <a:cs typeface="Rockwell"/>
              </a:rPr>
              <a:t>Nullification would lead to anarchy &amp; civil war</a:t>
            </a:r>
          </a:p>
        </p:txBody>
      </p:sp>
    </p:spTree>
    <p:extLst>
      <p:ext uri="{BB962C8B-B14F-4D97-AF65-F5344CB8AC3E}">
        <p14:creationId xmlns:p14="http://schemas.microsoft.com/office/powerpoint/2010/main" val="254426831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0" y="1219200"/>
            <a:ext cx="9144000" cy="5334000"/>
          </a:xfrm>
        </p:spPr>
        <p:txBody>
          <a:bodyPr>
            <a:normAutofit/>
          </a:bodyPr>
          <a:lstStyle/>
          <a:p>
            <a:pPr marL="274320" eaLnBrk="1" fontAlgn="auto" hangingPunct="1">
              <a:spcAft>
                <a:spcPts val="0"/>
              </a:spcAft>
              <a:defRPr/>
            </a:pPr>
            <a:r>
              <a:rPr lang="en-US" sz="4000" dirty="0" smtClean="0">
                <a:solidFill>
                  <a:srgbClr val="FFFFFF"/>
                </a:solidFill>
              </a:rPr>
              <a:t>Webster’s speech reaffirmed the concept of the </a:t>
            </a:r>
            <a:r>
              <a:rPr lang="en-US" sz="4000" b="1" u="sng" dirty="0" smtClean="0">
                <a:solidFill>
                  <a:srgbClr val="FFFFFF"/>
                </a:solidFill>
              </a:rPr>
              <a:t>Union</a:t>
            </a:r>
          </a:p>
          <a:p>
            <a:pPr marL="274320" eaLnBrk="1" fontAlgn="auto" hangingPunct="1">
              <a:spcAft>
                <a:spcPts val="0"/>
              </a:spcAft>
              <a:defRPr/>
            </a:pPr>
            <a:r>
              <a:rPr lang="en-US" sz="4000" dirty="0" smtClean="0">
                <a:solidFill>
                  <a:srgbClr val="FFFFFF"/>
                </a:solidFill>
              </a:rPr>
              <a:t>Convinced people of the value of Union - worth fighting for</a:t>
            </a:r>
          </a:p>
          <a:p>
            <a:pPr marL="274320" eaLnBrk="1" fontAlgn="auto" hangingPunct="1">
              <a:spcAft>
                <a:spcPts val="0"/>
              </a:spcAft>
              <a:defRPr/>
            </a:pPr>
            <a:r>
              <a:rPr lang="en-US" sz="4000" dirty="0" smtClean="0">
                <a:solidFill>
                  <a:srgbClr val="FFFFFF"/>
                </a:solidFill>
              </a:rPr>
              <a:t>Perhaps did more to preserve the Union than the Union Army</a:t>
            </a:r>
          </a:p>
          <a:p>
            <a:pPr marL="274320" eaLnBrk="1" fontAlgn="auto" hangingPunct="1">
              <a:spcAft>
                <a:spcPts val="0"/>
              </a:spcAft>
              <a:defRPr/>
            </a:pPr>
            <a:endParaRPr lang="en-US" dirty="0" smtClean="0">
              <a:solidFill>
                <a:srgbClr val="FFFFFF"/>
              </a:solidFill>
            </a:endParaRPr>
          </a:p>
        </p:txBody>
      </p:sp>
      <p:sp>
        <p:nvSpPr>
          <p:cNvPr id="19458" name="Rectangle 2"/>
          <p:cNvSpPr>
            <a:spLocks noGrp="1" noChangeArrowheads="1"/>
          </p:cNvSpPr>
          <p:nvPr>
            <p:ph type="title"/>
          </p:nvPr>
        </p:nvSpPr>
        <p:spPr>
          <a:xfrm>
            <a:off x="533400" y="190500"/>
            <a:ext cx="8077200" cy="685800"/>
          </a:xfrm>
        </p:spPr>
        <p:txBody>
          <a:bodyPr>
            <a:normAutofit fontScale="90000"/>
          </a:bodyPr>
          <a:lstStyle/>
          <a:p>
            <a:pPr eaLnBrk="1" fontAlgn="auto" hangingPunct="1">
              <a:spcAft>
                <a:spcPts val="0"/>
              </a:spcAft>
              <a:defRPr/>
            </a:pPr>
            <a:r>
              <a:rPr lang="en-US" dirty="0" smtClean="0"/>
              <a:t>Impact of the Debate</a:t>
            </a:r>
          </a:p>
        </p:txBody>
      </p:sp>
    </p:spTree>
    <p:custDataLst>
      <p:tags r:id="rId1"/>
    </p:custDataLst>
    <p:extLst>
      <p:ext uri="{BB962C8B-B14F-4D97-AF65-F5344CB8AC3E}">
        <p14:creationId xmlns:p14="http://schemas.microsoft.com/office/powerpoint/2010/main" val="1184260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p:cTn id="7" dur="10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30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30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0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3011">
                                            <p:txEl>
                                              <p:pRg st="1" end="1"/>
                                            </p:txEl>
                                          </p:spTgt>
                                        </p:tgtEl>
                                        <p:attrNameLst>
                                          <p:attrName>style.visibility</p:attrName>
                                        </p:attrNameLst>
                                      </p:cBhvr>
                                      <p:to>
                                        <p:strVal val="visible"/>
                                      </p:to>
                                    </p:set>
                                    <p:anim calcmode="lin" valueType="num">
                                      <p:cBhvr>
                                        <p:cTn id="15" dur="1000" fill="hold"/>
                                        <p:tgtEl>
                                          <p:spTgt spid="4301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301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301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301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3011">
                                            <p:txEl>
                                              <p:pRg st="2" end="2"/>
                                            </p:txEl>
                                          </p:spTgt>
                                        </p:tgtEl>
                                        <p:attrNameLst>
                                          <p:attrName>style.visibility</p:attrName>
                                        </p:attrNameLst>
                                      </p:cBhvr>
                                      <p:to>
                                        <p:strVal val="visible"/>
                                      </p:to>
                                    </p:set>
                                    <p:anim calcmode="lin" valueType="num">
                                      <p:cBhvr>
                                        <p:cTn id="23" dur="1000" fill="hold"/>
                                        <p:tgtEl>
                                          <p:spTgt spid="4301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301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30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30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noAutofit/>
          </a:bodyPr>
          <a:lstStyle/>
          <a:p>
            <a:pPr>
              <a:defRPr/>
            </a:pPr>
            <a:r>
              <a:rPr lang="en-US" sz="3600" dirty="0" smtClean="0">
                <a:solidFill>
                  <a:srgbClr val="FFFFFF"/>
                </a:solidFill>
              </a:rPr>
              <a:t>Many in South Carolina viewed the “Tariff of Abominations” as a wedge for federal interference</a:t>
            </a:r>
          </a:p>
          <a:p>
            <a:pPr>
              <a:defRPr/>
            </a:pPr>
            <a:r>
              <a:rPr lang="en-US" sz="3600" dirty="0" smtClean="0">
                <a:solidFill>
                  <a:srgbClr val="FFFFFF"/>
                </a:solidFill>
              </a:rPr>
              <a:t>Updated Tariff of 1832 fell short of meeting Southern demands for lower rates</a:t>
            </a:r>
          </a:p>
          <a:p>
            <a:pPr marL="822960" lvl="1" indent="-457200">
              <a:defRPr/>
            </a:pPr>
            <a:r>
              <a:rPr lang="en-US" sz="3200" dirty="0" smtClean="0">
                <a:solidFill>
                  <a:srgbClr val="FFFFFF"/>
                </a:solidFill>
              </a:rPr>
              <a:t>Touched off new nullification crisis</a:t>
            </a:r>
          </a:p>
        </p:txBody>
      </p:sp>
      <p:sp>
        <p:nvSpPr>
          <p:cNvPr id="22530"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Nullification Crisis over Tariff of 1828 and 1832</a:t>
            </a:r>
          </a:p>
        </p:txBody>
      </p:sp>
    </p:spTree>
    <p:custDataLst>
      <p:tags r:id="rId1"/>
    </p:custDataLst>
    <p:extLst>
      <p:ext uri="{BB962C8B-B14F-4D97-AF65-F5344CB8AC3E}">
        <p14:creationId xmlns:p14="http://schemas.microsoft.com/office/powerpoint/2010/main" val="3094983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normAutofit lnSpcReduction="10000"/>
          </a:bodyPr>
          <a:lstStyle/>
          <a:p>
            <a:pPr>
              <a:defRPr/>
            </a:pPr>
            <a:r>
              <a:rPr lang="en-US" sz="4000" dirty="0" smtClean="0"/>
              <a:t>Jackson prepared to respond with force</a:t>
            </a:r>
          </a:p>
          <a:p>
            <a:pPr>
              <a:defRPr/>
            </a:pPr>
            <a:r>
              <a:rPr lang="en-US" sz="4000" dirty="0" smtClean="0"/>
              <a:t>South Carolina initially refused to back down</a:t>
            </a:r>
          </a:p>
          <a:p>
            <a:pPr>
              <a:defRPr/>
            </a:pPr>
            <a:r>
              <a:rPr lang="en-US" sz="4000" dirty="0" smtClean="0"/>
              <a:t>If no compromise was reached, it would mean civil war</a:t>
            </a:r>
          </a:p>
        </p:txBody>
      </p:sp>
      <p:sp>
        <p:nvSpPr>
          <p:cNvPr id="24578" name="Rectangle 2"/>
          <p:cNvSpPr>
            <a:spLocks noGrp="1" noChangeArrowheads="1"/>
          </p:cNvSpPr>
          <p:nvPr>
            <p:ph type="title"/>
          </p:nvPr>
        </p:nvSpPr>
        <p:spPr/>
        <p:txBody>
          <a:bodyPr/>
          <a:lstStyle/>
          <a:p>
            <a:pPr eaLnBrk="1" fontAlgn="auto" hangingPunct="1">
              <a:spcAft>
                <a:spcPts val="0"/>
              </a:spcAft>
              <a:defRPr/>
            </a:pPr>
            <a:r>
              <a:rPr lang="en-US" dirty="0" smtClean="0"/>
              <a:t>Jackson’s Reaction</a:t>
            </a:r>
          </a:p>
        </p:txBody>
      </p:sp>
    </p:spTree>
    <p:custDataLst>
      <p:tags r:id="rId1"/>
    </p:custDataLst>
    <p:extLst>
      <p:ext uri="{BB962C8B-B14F-4D97-AF65-F5344CB8AC3E}">
        <p14:creationId xmlns:p14="http://schemas.microsoft.com/office/powerpoint/2010/main" val="3775638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anim to="" calcmode="lin" valueType="num">
                                      <p:cBhvr>
                                        <p:cTn id="7" dur="1" fill="hold"/>
                                        <p:tgtEl>
                                          <p:spTgt spid="53251">
                                            <p:txEl>
                                              <p:pRg st="0" end="0"/>
                                            </p:txEl>
                                          </p:spTgt>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4" name="RICOCHET.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3251">
                                            <p:txEl>
                                              <p:pRg st="1" end="1"/>
                                            </p:txEl>
                                          </p:spTgt>
                                        </p:tgtEl>
                                        <p:attrNameLst>
                                          <p:attrName>style.visibility</p:attrName>
                                        </p:attrNameLst>
                                      </p:cBhvr>
                                      <p:to>
                                        <p:strVal val="visible"/>
                                      </p:to>
                                    </p:set>
                                    <p:anim to="" calcmode="lin" valueType="num">
                                      <p:cBhvr>
                                        <p:cTn id="12" dur="1" fill="hold"/>
                                        <p:tgtEl>
                                          <p:spTgt spid="53251">
                                            <p:txEl>
                                              <p:pRg st="1" end="1"/>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RICOCHET.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53251">
                                            <p:txEl>
                                              <p:pRg st="2" end="2"/>
                                            </p:txEl>
                                          </p:spTgt>
                                        </p:tgtEl>
                                        <p:attrNameLst>
                                          <p:attrName>style.visibility</p:attrName>
                                        </p:attrNameLst>
                                      </p:cBhvr>
                                      <p:to>
                                        <p:strVal val="visible"/>
                                      </p:to>
                                    </p:set>
                                    <p:anim to="" calcmode="lin" valueType="num">
                                      <p:cBhvr>
                                        <p:cTn id="17" dur="1" fill="hold"/>
                                        <p:tgtEl>
                                          <p:spTgt spid="53251">
                                            <p:txEl>
                                              <p:pRg st="2" end="2"/>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RICOCH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0" y="1447800"/>
            <a:ext cx="9144000" cy="4572000"/>
          </a:xfrm>
        </p:spPr>
        <p:txBody>
          <a:bodyPr>
            <a:noAutofit/>
          </a:bodyPr>
          <a:lstStyle/>
          <a:p>
            <a:pPr>
              <a:defRPr/>
            </a:pPr>
            <a:r>
              <a:rPr lang="en-US" sz="3200" dirty="0" smtClean="0"/>
              <a:t>Brokered by Sen. Henry Clay (KY)</a:t>
            </a:r>
          </a:p>
          <a:p>
            <a:pPr>
              <a:defRPr/>
            </a:pPr>
            <a:r>
              <a:rPr lang="en-US" sz="3200" dirty="0" smtClean="0">
                <a:solidFill>
                  <a:srgbClr val="FFFFFF"/>
                </a:solidFill>
              </a:rPr>
              <a:t>Known as the “Olive Branch and the Sword”</a:t>
            </a:r>
          </a:p>
          <a:p>
            <a:pPr marL="720408" lvl="1" indent="-457200">
              <a:defRPr/>
            </a:pPr>
            <a:r>
              <a:rPr lang="en-US" sz="3000" dirty="0" smtClean="0">
                <a:solidFill>
                  <a:srgbClr val="FFFFFF"/>
                </a:solidFill>
              </a:rPr>
              <a:t>Gradually reduced rates by 10% over 8 years </a:t>
            </a:r>
            <a:r>
              <a:rPr lang="en-US" sz="3000" dirty="0" smtClean="0"/>
              <a:t>- addressing SC demands</a:t>
            </a:r>
          </a:p>
          <a:p>
            <a:pPr marL="1052195" lvl="2" indent="-457200">
              <a:defRPr/>
            </a:pPr>
            <a:r>
              <a:rPr lang="en-US" sz="2800" dirty="0" smtClean="0"/>
              <a:t>Hotly debated but passed 2/20/1833</a:t>
            </a:r>
          </a:p>
          <a:p>
            <a:pPr marL="720408" lvl="1" indent="-457200">
              <a:defRPr/>
            </a:pPr>
            <a:r>
              <a:rPr lang="en-US" sz="3000" dirty="0" smtClean="0"/>
              <a:t>The face-saving “Force Bill” by Congress</a:t>
            </a:r>
          </a:p>
          <a:p>
            <a:pPr marL="1097597" lvl="2" indent="-457200">
              <a:defRPr/>
            </a:pPr>
            <a:r>
              <a:rPr lang="en-US" sz="2600" dirty="0" smtClean="0"/>
              <a:t>Authorized force to collect duties</a:t>
            </a:r>
          </a:p>
          <a:p>
            <a:pPr>
              <a:defRPr/>
            </a:pPr>
            <a:endParaRPr lang="en-US" dirty="0"/>
          </a:p>
          <a:p>
            <a:pPr>
              <a:defRPr/>
            </a:pPr>
            <a:r>
              <a:rPr lang="en-US" sz="3200" dirty="0" smtClean="0"/>
              <a:t>SC able to back away with dignity</a:t>
            </a:r>
          </a:p>
        </p:txBody>
      </p:sp>
      <p:sp>
        <p:nvSpPr>
          <p:cNvPr id="25602" name="Rectangle 2"/>
          <p:cNvSpPr>
            <a:spLocks noGrp="1" noChangeArrowheads="1"/>
          </p:cNvSpPr>
          <p:nvPr>
            <p:ph type="title"/>
          </p:nvPr>
        </p:nvSpPr>
        <p:spPr>
          <a:xfrm>
            <a:off x="0" y="0"/>
            <a:ext cx="9144000" cy="1249703"/>
          </a:xfrm>
        </p:spPr>
        <p:txBody>
          <a:bodyPr>
            <a:normAutofit/>
          </a:bodyPr>
          <a:lstStyle/>
          <a:p>
            <a:pPr eaLnBrk="1" fontAlgn="auto" hangingPunct="1">
              <a:spcAft>
                <a:spcPts val="0"/>
              </a:spcAft>
              <a:defRPr/>
            </a:pPr>
            <a:r>
              <a:rPr lang="en-US" dirty="0" smtClean="0"/>
              <a:t>The Compromise Tariff of 1833</a:t>
            </a:r>
          </a:p>
        </p:txBody>
      </p:sp>
    </p:spTree>
    <p:custDataLst>
      <p:tags r:id="rId1"/>
    </p:custDataLst>
    <p:extLst>
      <p:ext uri="{BB962C8B-B14F-4D97-AF65-F5344CB8AC3E}">
        <p14:creationId xmlns:p14="http://schemas.microsoft.com/office/powerpoint/2010/main" val="1519292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anim to="" calcmode="lin" valueType="num">
                                      <p:cBhvr>
                                        <p:cTn id="7" dur="1" fill="hold"/>
                                        <p:tgtEl>
                                          <p:spTgt spid="55299">
                                            <p:txEl>
                                              <p:pRg st="0" end="0"/>
                                            </p:txEl>
                                          </p:spTgt>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5299">
                                            <p:txEl>
                                              <p:pRg st="1" end="1"/>
                                            </p:txEl>
                                          </p:spTgt>
                                        </p:tgtEl>
                                        <p:attrNameLst>
                                          <p:attrName>style.visibility</p:attrName>
                                        </p:attrNameLst>
                                      </p:cBhvr>
                                      <p:to>
                                        <p:strVal val="visible"/>
                                      </p:to>
                                    </p:set>
                                    <p:anim to="" calcmode="lin" valueType="num">
                                      <p:cBhvr>
                                        <p:cTn id="12" dur="1" fill="hold"/>
                                        <p:tgtEl>
                                          <p:spTgt spid="55299">
                                            <p:txEl>
                                              <p:pRg st="1" end="1"/>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par>
                                <p:cTn id="13" presetID="24" presetClass="entr" presetSubtype="0" fill="hold" grpId="0" nodeType="withEffect">
                                  <p:stCondLst>
                                    <p:cond delay="0"/>
                                  </p:stCondLst>
                                  <p:childTnLst>
                                    <p:set>
                                      <p:cBhvr>
                                        <p:cTn id="14" dur="1" fill="hold">
                                          <p:stCondLst>
                                            <p:cond delay="499"/>
                                          </p:stCondLst>
                                        </p:cTn>
                                        <p:tgtEl>
                                          <p:spTgt spid="55299">
                                            <p:txEl>
                                              <p:pRg st="2" end="2"/>
                                            </p:txEl>
                                          </p:spTgt>
                                        </p:tgtEl>
                                        <p:attrNameLst>
                                          <p:attrName>style.visibility</p:attrName>
                                        </p:attrNameLst>
                                      </p:cBhvr>
                                      <p:to>
                                        <p:strVal val="visible"/>
                                      </p:to>
                                    </p:set>
                                    <p:anim to="" calcmode="lin" valueType="num">
                                      <p:cBhvr>
                                        <p:cTn id="15" dur="1" fill="hold"/>
                                        <p:tgtEl>
                                          <p:spTgt spid="55299">
                                            <p:txEl>
                                              <p:pRg st="2" end="2"/>
                                            </p:txEl>
                                          </p:spTgt>
                                        </p:tgtEl>
                                        <p:attrNameLst>
                                          <p:attrName/>
                                        </p:attrNameLst>
                                      </p:cBhvr>
                                    </p:anim>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par>
                                <p:cTn id="16" presetID="24" presetClass="entr" presetSubtype="0" fill="hold" grpId="0" nodeType="withEffect">
                                  <p:stCondLst>
                                    <p:cond delay="0"/>
                                  </p:stCondLst>
                                  <p:childTnLst>
                                    <p:set>
                                      <p:cBhvr>
                                        <p:cTn id="17" dur="1" fill="hold">
                                          <p:stCondLst>
                                            <p:cond delay="499"/>
                                          </p:stCondLst>
                                        </p:cTn>
                                        <p:tgtEl>
                                          <p:spTgt spid="55299">
                                            <p:txEl>
                                              <p:pRg st="3" end="3"/>
                                            </p:txEl>
                                          </p:spTgt>
                                        </p:tgtEl>
                                        <p:attrNameLst>
                                          <p:attrName>style.visibility</p:attrName>
                                        </p:attrNameLst>
                                      </p:cBhvr>
                                      <p:to>
                                        <p:strVal val="visible"/>
                                      </p:to>
                                    </p:set>
                                    <p:anim to="" calcmode="lin" valueType="num">
                                      <p:cBhvr>
                                        <p:cTn id="18" dur="1" fill="hold"/>
                                        <p:tgtEl>
                                          <p:spTgt spid="55299">
                                            <p:txEl>
                                              <p:pRg st="3" end="3"/>
                                            </p:txEl>
                                          </p:spTgt>
                                        </p:tgtEl>
                                        <p:attrNameLst>
                                          <p:attrName/>
                                        </p:attrNameLst>
                                      </p:cBhvr>
                                    </p:anim>
                                  </p:childTnLst>
                                  <p:subTnLst>
                                    <p:audio>
                                      <p:cMediaNode>
                                        <p:cTn display="0" masterRel="sameClick">
                                          <p:stCondLst>
                                            <p:cond evt="begin" delay="0">
                                              <p:tn val="16"/>
                                            </p:cond>
                                          </p:stCondLst>
                                          <p:endCondLst>
                                            <p:cond evt="onStopAudio" delay="0">
                                              <p:tgtEl>
                                                <p:sldTgt/>
                                              </p:tgtEl>
                                            </p:cond>
                                          </p:endCondLst>
                                        </p:cTn>
                                        <p:tgtEl>
                                          <p:sndTgt r:embed="rId4" name="CHIMES.WAV"/>
                                        </p:tgtEl>
                                      </p:cMediaNode>
                                    </p:audio>
                                  </p:subTnLst>
                                </p:cTn>
                              </p:par>
                              <p:par>
                                <p:cTn id="19" presetID="24" presetClass="entr" presetSubtype="0" fill="hold" grpId="0" nodeType="withEffect">
                                  <p:stCondLst>
                                    <p:cond delay="0"/>
                                  </p:stCondLst>
                                  <p:childTnLst>
                                    <p:set>
                                      <p:cBhvr>
                                        <p:cTn id="20" dur="1" fill="hold">
                                          <p:stCondLst>
                                            <p:cond delay="499"/>
                                          </p:stCondLst>
                                        </p:cTn>
                                        <p:tgtEl>
                                          <p:spTgt spid="55299">
                                            <p:txEl>
                                              <p:pRg st="4" end="4"/>
                                            </p:txEl>
                                          </p:spTgt>
                                        </p:tgtEl>
                                        <p:attrNameLst>
                                          <p:attrName>style.visibility</p:attrName>
                                        </p:attrNameLst>
                                      </p:cBhvr>
                                      <p:to>
                                        <p:strVal val="visible"/>
                                      </p:to>
                                    </p:set>
                                    <p:anim to="" calcmode="lin" valueType="num">
                                      <p:cBhvr>
                                        <p:cTn id="21" dur="1" fill="hold"/>
                                        <p:tgtEl>
                                          <p:spTgt spid="55299">
                                            <p:txEl>
                                              <p:pRg st="4" end="4"/>
                                            </p:txEl>
                                          </p:spTgt>
                                        </p:tgtEl>
                                        <p:attrNameLst>
                                          <p:attrName/>
                                        </p:attrNameLst>
                                      </p:cBhvr>
                                    </p:anim>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par>
                                <p:cTn id="22" presetID="24" presetClass="entr" presetSubtype="0" fill="hold" grpId="0" nodeType="withEffect">
                                  <p:stCondLst>
                                    <p:cond delay="0"/>
                                  </p:stCondLst>
                                  <p:childTnLst>
                                    <p:set>
                                      <p:cBhvr>
                                        <p:cTn id="23" dur="1" fill="hold">
                                          <p:stCondLst>
                                            <p:cond delay="499"/>
                                          </p:stCondLst>
                                        </p:cTn>
                                        <p:tgtEl>
                                          <p:spTgt spid="55299">
                                            <p:txEl>
                                              <p:pRg st="5" end="5"/>
                                            </p:txEl>
                                          </p:spTgt>
                                        </p:tgtEl>
                                        <p:attrNameLst>
                                          <p:attrName>style.visibility</p:attrName>
                                        </p:attrNameLst>
                                      </p:cBhvr>
                                      <p:to>
                                        <p:strVal val="visible"/>
                                      </p:to>
                                    </p:set>
                                    <p:anim to="" calcmode="lin" valueType="num">
                                      <p:cBhvr>
                                        <p:cTn id="24" dur="1" fill="hold"/>
                                        <p:tgtEl>
                                          <p:spTgt spid="55299">
                                            <p:txEl>
                                              <p:pRg st="5" end="5"/>
                                            </p:txEl>
                                          </p:spTgt>
                                        </p:tgtEl>
                                        <p:attrNameLst>
                                          <p:attrName/>
                                        </p:attrNameLst>
                                      </p:cBhvr>
                                    </p:anim>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499"/>
                                          </p:stCondLst>
                                        </p:cTn>
                                        <p:tgtEl>
                                          <p:spTgt spid="55299">
                                            <p:txEl>
                                              <p:pRg st="7" end="7"/>
                                            </p:txEl>
                                          </p:spTgt>
                                        </p:tgtEl>
                                        <p:attrNameLst>
                                          <p:attrName>style.visibility</p:attrName>
                                        </p:attrNameLst>
                                      </p:cBhvr>
                                      <p:to>
                                        <p:strVal val="visible"/>
                                      </p:to>
                                    </p:set>
                                    <p:anim to="" calcmode="lin" valueType="num">
                                      <p:cBhvr>
                                        <p:cTn id="29" dur="1" fill="hold"/>
                                        <p:tgtEl>
                                          <p:spTgt spid="55299">
                                            <p:txEl>
                                              <p:pRg st="7" end="7"/>
                                            </p:txEl>
                                          </p:spTgt>
                                        </p:tgtEl>
                                        <p:attrNameLst>
                                          <p:attrName/>
                                        </p:attrNameLst>
                                      </p:cBhvr>
                                    </p:anim>
                                  </p:childTnLst>
                                  <p:subTnLst>
                                    <p:audio>
                                      <p:cMediaNode>
                                        <p:cTn display="0" masterRel="sameClick">
                                          <p:stCondLst>
                                            <p:cond evt="begin" delay="0">
                                              <p:tn val="2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0" y="1600200"/>
            <a:ext cx="9143999" cy="4525963"/>
          </a:xfrm>
        </p:spPr>
        <p:txBody>
          <a:bodyPr>
            <a:normAutofit fontScale="92500" lnSpcReduction="10000"/>
          </a:bodyPr>
          <a:lstStyle/>
          <a:p>
            <a:pPr marL="274320" eaLnBrk="1" fontAlgn="auto" hangingPunct="1">
              <a:spcAft>
                <a:spcPts val="0"/>
              </a:spcAft>
              <a:defRPr/>
            </a:pPr>
            <a:r>
              <a:rPr lang="en-US" sz="4400" dirty="0" smtClean="0"/>
              <a:t>Though a Westerner (and States’ Rights advocate) himself, Jackson was a Unionist</a:t>
            </a:r>
          </a:p>
          <a:p>
            <a:pPr marL="274320" eaLnBrk="1" fontAlgn="auto" hangingPunct="1">
              <a:spcAft>
                <a:spcPts val="0"/>
              </a:spcAft>
              <a:defRPr/>
            </a:pPr>
            <a:r>
              <a:rPr lang="en-US" sz="4400" dirty="0" smtClean="0"/>
              <a:t>He was a foe of nullification</a:t>
            </a:r>
          </a:p>
          <a:p>
            <a:pPr marL="274320" eaLnBrk="1" fontAlgn="auto" hangingPunct="1">
              <a:spcAft>
                <a:spcPts val="0"/>
              </a:spcAft>
              <a:defRPr/>
            </a:pPr>
            <a:r>
              <a:rPr lang="en-US" sz="4400" dirty="0" smtClean="0"/>
              <a:t>He would soon be willing to use force, if necessary, to preserve the Union</a:t>
            </a:r>
          </a:p>
        </p:txBody>
      </p:sp>
      <p:sp>
        <p:nvSpPr>
          <p:cNvPr id="2048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Jackson and the ideal of Union</a:t>
            </a:r>
          </a:p>
        </p:txBody>
      </p:sp>
    </p:spTree>
    <p:custDataLst>
      <p:tags r:id="rId1"/>
    </p:custDataLst>
    <p:extLst>
      <p:ext uri="{BB962C8B-B14F-4D97-AF65-F5344CB8AC3E}">
        <p14:creationId xmlns:p14="http://schemas.microsoft.com/office/powerpoint/2010/main" val="1366453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5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6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p:cTn id="13" dur="500" fill="hold"/>
                                        <p:tgtEl>
                                          <p:spTgt spid="4096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096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p:cTn id="19" dur="500" fill="hold"/>
                                        <p:tgtEl>
                                          <p:spTgt spid="4096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096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Placeholder 5" descr="03.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8447" b="-5093"/>
          <a:stretch/>
        </p:blipFill>
        <p:spPr>
          <a:xfrm>
            <a:off x="390769" y="2931"/>
            <a:ext cx="8225693" cy="6855069"/>
          </a:xfrm>
        </p:spPr>
      </p:pic>
    </p:spTree>
    <p:extLst>
      <p:ext uri="{BB962C8B-B14F-4D97-AF65-F5344CB8AC3E}">
        <p14:creationId xmlns:p14="http://schemas.microsoft.com/office/powerpoint/2010/main" val="246404937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457200" y="1719263"/>
            <a:ext cx="4038600" cy="4406900"/>
          </a:xfrm>
        </p:spPr>
        <p:txBody>
          <a:bodyPr>
            <a:normAutofit lnSpcReduction="10000"/>
          </a:bodyPr>
          <a:lstStyle/>
          <a:p>
            <a:pPr marL="274320" eaLnBrk="1" fontAlgn="auto" hangingPunct="1">
              <a:spcAft>
                <a:spcPts val="0"/>
              </a:spcAft>
              <a:buFont typeface="Monotype Sorts" pitchFamily="2" charset="2"/>
              <a:buNone/>
              <a:defRPr/>
            </a:pPr>
            <a:r>
              <a:rPr lang="en-US" sz="3200" dirty="0" smtClean="0"/>
              <a:t>Jefferson</a:t>
            </a:r>
          </a:p>
          <a:p>
            <a:pPr marL="274320" eaLnBrk="1" fontAlgn="auto" hangingPunct="1">
              <a:lnSpc>
                <a:spcPct val="90000"/>
              </a:lnSpc>
              <a:spcAft>
                <a:spcPts val="0"/>
              </a:spcAft>
              <a:defRPr/>
            </a:pPr>
            <a:r>
              <a:rPr lang="en-US" dirty="0" smtClean="0"/>
              <a:t>Capable, well-educated people should govern for the people</a:t>
            </a:r>
          </a:p>
          <a:p>
            <a:pPr marL="274320" eaLnBrk="1" fontAlgn="auto" hangingPunct="1">
              <a:lnSpc>
                <a:spcPct val="90000"/>
              </a:lnSpc>
              <a:spcAft>
                <a:spcPts val="0"/>
              </a:spcAft>
              <a:defRPr/>
            </a:pPr>
            <a:r>
              <a:rPr lang="en-US" dirty="0" smtClean="0"/>
              <a:t>Reflected agricultural society</a:t>
            </a:r>
          </a:p>
          <a:p>
            <a:pPr marL="274320" eaLnBrk="1" fontAlgn="auto" hangingPunct="1">
              <a:lnSpc>
                <a:spcPct val="90000"/>
              </a:lnSpc>
              <a:spcAft>
                <a:spcPts val="0"/>
              </a:spcAft>
              <a:defRPr/>
            </a:pPr>
            <a:r>
              <a:rPr lang="en-US" dirty="0" smtClean="0"/>
              <a:t>Limited democracy to political aspects</a:t>
            </a:r>
            <a:r>
              <a:rPr lang="en-US" sz="3600" dirty="0" smtClean="0"/>
              <a:t>	</a:t>
            </a:r>
          </a:p>
        </p:txBody>
      </p:sp>
      <p:sp>
        <p:nvSpPr>
          <p:cNvPr id="29700" name="Rectangle 4"/>
          <p:cNvSpPr>
            <a:spLocks noGrp="1" noChangeArrowheads="1"/>
          </p:cNvSpPr>
          <p:nvPr>
            <p:ph sz="half" idx="2"/>
          </p:nvPr>
        </p:nvSpPr>
        <p:spPr>
          <a:xfrm>
            <a:off x="4648200" y="1719263"/>
            <a:ext cx="4038600" cy="4406900"/>
          </a:xfrm>
        </p:spPr>
        <p:txBody>
          <a:bodyPr>
            <a:normAutofit lnSpcReduction="10000"/>
          </a:bodyPr>
          <a:lstStyle/>
          <a:p>
            <a:pPr marL="274320" eaLnBrk="1" fontAlgn="auto" hangingPunct="1">
              <a:spcAft>
                <a:spcPts val="0"/>
              </a:spcAft>
              <a:buFont typeface="Monotype Sorts" pitchFamily="2" charset="2"/>
              <a:buNone/>
              <a:defRPr/>
            </a:pPr>
            <a:r>
              <a:rPr lang="en-US" sz="3200" dirty="0" smtClean="0"/>
              <a:t>Jackson</a:t>
            </a:r>
          </a:p>
          <a:p>
            <a:pPr marL="274320" eaLnBrk="1" fontAlgn="auto" hangingPunct="1">
              <a:lnSpc>
                <a:spcPct val="90000"/>
              </a:lnSpc>
              <a:spcAft>
                <a:spcPts val="0"/>
              </a:spcAft>
              <a:defRPr/>
            </a:pPr>
            <a:r>
              <a:rPr lang="en-US" dirty="0" smtClean="0"/>
              <a:t>People themselves should manage govt. affairs</a:t>
            </a:r>
          </a:p>
          <a:p>
            <a:pPr marL="274320" eaLnBrk="1" fontAlgn="auto" hangingPunct="1">
              <a:lnSpc>
                <a:spcPct val="90000"/>
              </a:lnSpc>
              <a:spcAft>
                <a:spcPts val="0"/>
              </a:spcAft>
              <a:defRPr/>
            </a:pPr>
            <a:r>
              <a:rPr lang="en-US" dirty="0" smtClean="0"/>
              <a:t>Reflected agricultural as well as emerging industrial society</a:t>
            </a:r>
          </a:p>
          <a:p>
            <a:pPr marL="274320" eaLnBrk="1" fontAlgn="auto" hangingPunct="1">
              <a:lnSpc>
                <a:spcPct val="90000"/>
              </a:lnSpc>
              <a:spcAft>
                <a:spcPts val="0"/>
              </a:spcAft>
              <a:defRPr/>
            </a:pPr>
            <a:r>
              <a:rPr lang="en-US" dirty="0" smtClean="0"/>
              <a:t>Political, economic, and social democracy</a:t>
            </a:r>
          </a:p>
          <a:p>
            <a:pPr marL="274320" eaLnBrk="1" fontAlgn="auto" hangingPunct="1">
              <a:lnSpc>
                <a:spcPct val="90000"/>
              </a:lnSpc>
              <a:spcAft>
                <a:spcPts val="0"/>
              </a:spcAft>
              <a:defRPr/>
            </a:pPr>
            <a:endParaRPr lang="en-US" sz="3200" dirty="0" smtClean="0"/>
          </a:p>
        </p:txBody>
      </p:sp>
      <p:sp>
        <p:nvSpPr>
          <p:cNvPr id="1331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err="1" smtClean="0"/>
              <a:t>Jacksonian</a:t>
            </a:r>
            <a:r>
              <a:rPr lang="en-US" dirty="0" smtClean="0"/>
              <a:t> vs. Jeffersonian Democracy</a:t>
            </a:r>
          </a:p>
        </p:txBody>
      </p:sp>
    </p:spTree>
    <p:custDataLst>
      <p:tags r:id="rId1"/>
    </p:custDataLst>
    <p:extLst>
      <p:ext uri="{BB962C8B-B14F-4D97-AF65-F5344CB8AC3E}">
        <p14:creationId xmlns:p14="http://schemas.microsoft.com/office/powerpoint/2010/main" val="1537390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ox(in)">
                                      <p:cBhvr>
                                        <p:cTn id="7" dur="500"/>
                                        <p:tgtEl>
                                          <p:spTgt spid="2969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ox(in)">
                                      <p:cBhvr>
                                        <p:cTn id="12" dur="500"/>
                                        <p:tgtEl>
                                          <p:spTgt spid="2969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DRUMROLL.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box(in)">
                                      <p:cBhvr>
                                        <p:cTn id="17" dur="500"/>
                                        <p:tgtEl>
                                          <p:spTgt spid="2969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DRUMROLL.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box(in)">
                                      <p:cBhvr>
                                        <p:cTn id="22" dur="500"/>
                                        <p:tgtEl>
                                          <p:spTgt spid="2969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DRUMROLL.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29700">
                                            <p:txEl>
                                              <p:pRg st="0" end="0"/>
                                            </p:txEl>
                                          </p:spTgt>
                                        </p:tgtEl>
                                        <p:attrNameLst>
                                          <p:attrName>style.visibility</p:attrName>
                                        </p:attrNameLst>
                                      </p:cBhvr>
                                      <p:to>
                                        <p:strVal val="visible"/>
                                      </p:to>
                                    </p:set>
                                    <p:anim calcmode="lin" valueType="num">
                                      <p:cBhvr additive="base">
                                        <p:cTn id="27" dur="500" fill="hold"/>
                                        <p:tgtEl>
                                          <p:spTgt spid="29700">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97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WHOOSH.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29700">
                                            <p:txEl>
                                              <p:pRg st="1" end="1"/>
                                            </p:txEl>
                                          </p:spTgt>
                                        </p:tgtEl>
                                        <p:attrNameLst>
                                          <p:attrName>style.visibility</p:attrName>
                                        </p:attrNameLst>
                                      </p:cBhvr>
                                      <p:to>
                                        <p:strVal val="visible"/>
                                      </p:to>
                                    </p:set>
                                    <p:anim calcmode="lin" valueType="num">
                                      <p:cBhvr additive="base">
                                        <p:cTn id="33" dur="500" fill="hold"/>
                                        <p:tgtEl>
                                          <p:spTgt spid="29700">
                                            <p:txEl>
                                              <p:pRg st="1" end="1"/>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97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WHOOSH.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6" fill="hold" grpId="0" nodeType="clickEffect">
                                  <p:stCondLst>
                                    <p:cond delay="0"/>
                                  </p:stCondLst>
                                  <p:childTnLst>
                                    <p:set>
                                      <p:cBhvr>
                                        <p:cTn id="38" dur="1" fill="hold">
                                          <p:stCondLst>
                                            <p:cond delay="0"/>
                                          </p:stCondLst>
                                        </p:cTn>
                                        <p:tgtEl>
                                          <p:spTgt spid="29700">
                                            <p:txEl>
                                              <p:pRg st="2" end="2"/>
                                            </p:txEl>
                                          </p:spTgt>
                                        </p:tgtEl>
                                        <p:attrNameLst>
                                          <p:attrName>style.visibility</p:attrName>
                                        </p:attrNameLst>
                                      </p:cBhvr>
                                      <p:to>
                                        <p:strVal val="visible"/>
                                      </p:to>
                                    </p:set>
                                    <p:anim calcmode="lin" valueType="num">
                                      <p:cBhvr additive="base">
                                        <p:cTn id="39" dur="500" fill="hold"/>
                                        <p:tgtEl>
                                          <p:spTgt spid="29700">
                                            <p:txEl>
                                              <p:pRg st="2" end="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97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WHOOSH.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6" fill="hold" grpId="0" nodeType="clickEffect">
                                  <p:stCondLst>
                                    <p:cond delay="0"/>
                                  </p:stCondLst>
                                  <p:childTnLst>
                                    <p:set>
                                      <p:cBhvr>
                                        <p:cTn id="44" dur="1" fill="hold">
                                          <p:stCondLst>
                                            <p:cond delay="0"/>
                                          </p:stCondLst>
                                        </p:cTn>
                                        <p:tgtEl>
                                          <p:spTgt spid="29700">
                                            <p:txEl>
                                              <p:pRg st="3" end="3"/>
                                            </p:txEl>
                                          </p:spTgt>
                                        </p:tgtEl>
                                        <p:attrNameLst>
                                          <p:attrName>style.visibility</p:attrName>
                                        </p:attrNameLst>
                                      </p:cBhvr>
                                      <p:to>
                                        <p:strVal val="visible"/>
                                      </p:to>
                                    </p:set>
                                    <p:anim calcmode="lin" valueType="num">
                                      <p:cBhvr additive="base">
                                        <p:cTn id="45" dur="500" fill="hold"/>
                                        <p:tgtEl>
                                          <p:spTgt spid="29700">
                                            <p:txEl>
                                              <p:pRg st="3" end="3"/>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97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P spid="29700"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609600" y="0"/>
            <a:ext cx="8305800" cy="1143000"/>
          </a:xfrm>
        </p:spPr>
        <p:txBody>
          <a:bodyPr>
            <a:noAutofit/>
          </a:bodyPr>
          <a:lstStyle/>
          <a:p>
            <a:pPr eaLnBrk="1" hangingPunct="1"/>
            <a:r>
              <a:rPr lang="en-US" altLang="en-US" sz="3200" dirty="0" smtClean="0"/>
              <a:t>The Election of 1824: </a:t>
            </a:r>
            <a:br>
              <a:rPr lang="en-US" altLang="en-US" sz="3200" dirty="0" smtClean="0"/>
            </a:br>
            <a:r>
              <a:rPr lang="en-US" altLang="en-US" sz="3200" dirty="0" smtClean="0"/>
              <a:t>“The Corrupt Bargain”</a:t>
            </a:r>
          </a:p>
        </p:txBody>
      </p:sp>
      <p:sp>
        <p:nvSpPr>
          <p:cNvPr id="20483" name="Rectangle 4"/>
          <p:cNvSpPr>
            <a:spLocks noGrp="1" noChangeArrowheads="1"/>
          </p:cNvSpPr>
          <p:nvPr>
            <p:ph type="body" sz="half" idx="1"/>
          </p:nvPr>
        </p:nvSpPr>
        <p:spPr>
          <a:xfrm>
            <a:off x="0" y="1143000"/>
            <a:ext cx="6144631" cy="4943475"/>
          </a:xfrm>
        </p:spPr>
        <p:txBody>
          <a:bodyPr>
            <a:normAutofit fontScale="85000" lnSpcReduction="10000"/>
          </a:bodyPr>
          <a:lstStyle/>
          <a:p>
            <a:pPr eaLnBrk="1" hangingPunct="1"/>
            <a:r>
              <a:rPr lang="en-US" altLang="en-US" sz="2000" dirty="0" smtClean="0"/>
              <a:t>Jackson ran in a 4-way race for Pres in 1824 (all the same party!)</a:t>
            </a:r>
          </a:p>
          <a:p>
            <a:r>
              <a:rPr lang="en-US" sz="2000" dirty="0"/>
              <a:t>4 candidates were in the running, each with sectional support:  William Crawford (GA), John Quincy Adams (MA), Andrew Jackson (TN), Henry Clay (KY)</a:t>
            </a:r>
          </a:p>
          <a:p>
            <a:r>
              <a:rPr lang="en-US" sz="2000" dirty="0"/>
              <a:t>In such cases, the top 3 candidates are voted on in House of Representatives, with each state getting 1 </a:t>
            </a:r>
            <a:r>
              <a:rPr lang="en-US" sz="2000" dirty="0" smtClean="0"/>
              <a:t>vote</a:t>
            </a:r>
            <a:endParaRPr lang="en-US" altLang="en-US" sz="2000" dirty="0" smtClean="0"/>
          </a:p>
          <a:p>
            <a:pPr eaLnBrk="1" hangingPunct="1"/>
            <a:r>
              <a:rPr lang="en-US" altLang="en-US" sz="2000" dirty="0" smtClean="0"/>
              <a:t>Even though Jackson won the popular vote, he didn’t receive a majority of electoral votes.</a:t>
            </a:r>
          </a:p>
          <a:p>
            <a:pPr eaLnBrk="1" hangingPunct="1"/>
            <a:r>
              <a:rPr lang="en-US" altLang="en-US" sz="2000" dirty="0" smtClean="0"/>
              <a:t>Henry Clay gives his support to JQ Adams and the House of Reps chooses Adams as President</a:t>
            </a:r>
          </a:p>
          <a:p>
            <a:pPr eaLnBrk="1" hangingPunct="1"/>
            <a:r>
              <a:rPr lang="en-US" altLang="en-US" sz="2000" dirty="0" smtClean="0"/>
              <a:t>Adams names Clay Sec. of State 2 weeks later….</a:t>
            </a:r>
            <a:r>
              <a:rPr lang="en-US" altLang="en-US" sz="2000" dirty="0" err="1" smtClean="0"/>
              <a:t>hmmmm</a:t>
            </a:r>
            <a:endParaRPr lang="en-US" altLang="en-US" sz="2000" dirty="0" smtClean="0"/>
          </a:p>
          <a:p>
            <a:pPr eaLnBrk="1" hangingPunct="1"/>
            <a:r>
              <a:rPr lang="en-US" altLang="en-US" sz="2000" dirty="0" smtClean="0"/>
              <a:t>AJ is furious: The Corrupt Bargain</a:t>
            </a:r>
          </a:p>
          <a:p>
            <a:pPr eaLnBrk="1" hangingPunct="1"/>
            <a:r>
              <a:rPr lang="en-US" altLang="en-US" sz="2000" dirty="0" smtClean="0"/>
              <a:t>AJ Publicly supports changes in state laws </a:t>
            </a:r>
          </a:p>
          <a:p>
            <a:pPr eaLnBrk="1" hangingPunct="1"/>
            <a:r>
              <a:rPr lang="en-US" altLang="en-US" sz="2000" dirty="0" smtClean="0"/>
              <a:t>about who can vote</a:t>
            </a:r>
          </a:p>
          <a:p>
            <a:pPr eaLnBrk="1" hangingPunct="1"/>
            <a:endParaRPr lang="en-US" altLang="en-US" sz="2000" dirty="0" smtClean="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6223" y="4154283"/>
            <a:ext cx="3607777" cy="270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6" descr="ElectoralCollege1824-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406400"/>
            <a:ext cx="8255000" cy="6045200"/>
          </a:xfrm>
          <a:prstGeom prst="rect">
            <a:avLst/>
          </a:prstGeom>
        </p:spPr>
      </p:pic>
    </p:spTree>
    <p:extLst>
      <p:ext uri="{BB962C8B-B14F-4D97-AF65-F5344CB8AC3E}">
        <p14:creationId xmlns:p14="http://schemas.microsoft.com/office/powerpoint/2010/main" val="3838989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4294967295"/>
            <p:extLst>
              <p:ext uri="{D42A27DB-BD31-4B8C-83A1-F6EECF244321}">
                <p14:modId xmlns:p14="http://schemas.microsoft.com/office/powerpoint/2010/main" val="395779314"/>
              </p:ext>
            </p:extLst>
          </p:nvPr>
        </p:nvGraphicFramePr>
        <p:xfrm>
          <a:off x="76200" y="1524000"/>
          <a:ext cx="8991600" cy="5577840"/>
        </p:xfrm>
        <a:graphic>
          <a:graphicData uri="http://schemas.openxmlformats.org/drawingml/2006/table">
            <a:tbl>
              <a:tblPr firstRow="1" bandRow="1">
                <a:tableStyleId>{93296810-A885-4BE3-A3E7-6D5BEEA58F35}</a:tableStyleId>
              </a:tblPr>
              <a:tblGrid>
                <a:gridCol w="1641944">
                  <a:extLst>
                    <a:ext uri="{9D8B030D-6E8A-4147-A177-3AD203B41FA5}">
                      <a16:colId xmlns="" xmlns:a16="http://schemas.microsoft.com/office/drawing/2014/main" val="20000"/>
                    </a:ext>
                  </a:extLst>
                </a:gridCol>
                <a:gridCol w="2625256">
                  <a:extLst>
                    <a:ext uri="{9D8B030D-6E8A-4147-A177-3AD203B41FA5}">
                      <a16:colId xmlns="" xmlns:a16="http://schemas.microsoft.com/office/drawing/2014/main" val="20001"/>
                    </a:ext>
                  </a:extLst>
                </a:gridCol>
                <a:gridCol w="24384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533403">
                <a:tc>
                  <a:txBody>
                    <a:bodyPr/>
                    <a:lstStyle/>
                    <a:p>
                      <a:pPr algn="ctr"/>
                      <a:r>
                        <a:rPr lang="en-US" dirty="0"/>
                        <a:t>YEARS</a:t>
                      </a:r>
                    </a:p>
                  </a:txBody>
                  <a:tcPr anchor="ctr"/>
                </a:tc>
                <a:tc>
                  <a:txBody>
                    <a:bodyPr/>
                    <a:lstStyle/>
                    <a:p>
                      <a:pPr algn="ctr"/>
                      <a:r>
                        <a:rPr lang="en-US" dirty="0"/>
                        <a:t>PRESIDENT</a:t>
                      </a:r>
                    </a:p>
                  </a:txBody>
                  <a:tcPr anchor="ctr"/>
                </a:tc>
                <a:tc>
                  <a:txBody>
                    <a:bodyPr/>
                    <a:lstStyle/>
                    <a:p>
                      <a:pPr algn="ctr"/>
                      <a:r>
                        <a:rPr lang="en-US" dirty="0"/>
                        <a:t>SEC OF STATE</a:t>
                      </a:r>
                    </a:p>
                  </a:txBody>
                  <a:tcPr anchor="ctr"/>
                </a:tc>
                <a:tc>
                  <a:txBody>
                    <a:bodyPr/>
                    <a:lstStyle/>
                    <a:p>
                      <a:pPr algn="ctr"/>
                      <a:r>
                        <a:rPr lang="en-US" dirty="0"/>
                        <a:t>VICE PRESIDENT</a:t>
                      </a:r>
                    </a:p>
                  </a:txBody>
                  <a:tcPr anchor="ctr"/>
                </a:tc>
                <a:extLst>
                  <a:ext uri="{0D108BD9-81ED-4DB2-BD59-A6C34878D82A}">
                    <a16:rowId xmlns="" xmlns:a16="http://schemas.microsoft.com/office/drawing/2014/main" val="10000"/>
                  </a:ext>
                </a:extLst>
              </a:tr>
              <a:tr h="665354">
                <a:tc>
                  <a:txBody>
                    <a:bodyPr/>
                    <a:lstStyle/>
                    <a:p>
                      <a:pPr algn="ctr"/>
                      <a:r>
                        <a:rPr lang="en-US" sz="2400" dirty="0"/>
                        <a:t>1789-1797</a:t>
                      </a:r>
                      <a:endParaRPr lang="en-US" sz="2400" b="1" dirty="0"/>
                    </a:p>
                  </a:txBody>
                  <a:tcPr anchor="ctr"/>
                </a:tc>
                <a:tc>
                  <a:txBody>
                    <a:bodyPr/>
                    <a:lstStyle/>
                    <a:p>
                      <a:pPr algn="ctr"/>
                      <a:r>
                        <a:rPr lang="en-US" sz="1800" b="1" dirty="0"/>
                        <a:t>George Washington</a:t>
                      </a:r>
                    </a:p>
                  </a:txBody>
                  <a:tcPr anchor="ctr"/>
                </a:tc>
                <a:tc>
                  <a:txBody>
                    <a:bodyPr/>
                    <a:lstStyle/>
                    <a:p>
                      <a:pPr algn="ctr"/>
                      <a:r>
                        <a:rPr lang="en-US" sz="1800" b="1" dirty="0"/>
                        <a:t>Thomas Jefferson</a:t>
                      </a:r>
                    </a:p>
                  </a:txBody>
                  <a:tcPr anchor="ctr"/>
                </a:tc>
                <a:tc>
                  <a:txBody>
                    <a:bodyPr/>
                    <a:lstStyle/>
                    <a:p>
                      <a:pPr algn="ctr"/>
                      <a:r>
                        <a:rPr lang="en-US" sz="1800" b="1" dirty="0"/>
                        <a:t>John Adams</a:t>
                      </a:r>
                    </a:p>
                  </a:txBody>
                  <a:tcPr anchor="ctr"/>
                </a:tc>
                <a:extLst>
                  <a:ext uri="{0D108BD9-81ED-4DB2-BD59-A6C34878D82A}">
                    <a16:rowId xmlns="" xmlns:a16="http://schemas.microsoft.com/office/drawing/2014/main" val="10001"/>
                  </a:ext>
                </a:extLst>
              </a:tr>
              <a:tr h="665354">
                <a:tc>
                  <a:txBody>
                    <a:bodyPr/>
                    <a:lstStyle/>
                    <a:p>
                      <a:pPr algn="ctr"/>
                      <a:r>
                        <a:rPr lang="en-US" sz="2400" dirty="0"/>
                        <a:t>1797-1801</a:t>
                      </a:r>
                      <a:endParaRPr lang="en-US" sz="2400" b="1" dirty="0"/>
                    </a:p>
                  </a:txBody>
                  <a:tcPr anchor="ctr"/>
                </a:tc>
                <a:tc>
                  <a:txBody>
                    <a:bodyPr/>
                    <a:lstStyle/>
                    <a:p>
                      <a:pPr algn="ctr"/>
                      <a:r>
                        <a:rPr lang="en-US" sz="1800" b="1" dirty="0"/>
                        <a:t>John Adams</a:t>
                      </a:r>
                    </a:p>
                  </a:txBody>
                  <a:tcPr anchor="ctr"/>
                </a:tc>
                <a:tc>
                  <a:txBody>
                    <a:bodyPr/>
                    <a:lstStyle/>
                    <a:p>
                      <a:pPr algn="ctr"/>
                      <a:endParaRPr lang="en-US" sz="1800" b="1" dirty="0"/>
                    </a:p>
                  </a:txBody>
                  <a:tcPr anchor="ctr"/>
                </a:tc>
                <a:tc>
                  <a:txBody>
                    <a:bodyPr/>
                    <a:lstStyle/>
                    <a:p>
                      <a:pPr algn="ctr"/>
                      <a:r>
                        <a:rPr lang="en-US" sz="1800" b="1" dirty="0"/>
                        <a:t>Thomas Jefferson</a:t>
                      </a:r>
                    </a:p>
                  </a:txBody>
                  <a:tcPr anchor="ctr"/>
                </a:tc>
                <a:extLst>
                  <a:ext uri="{0D108BD9-81ED-4DB2-BD59-A6C34878D82A}">
                    <a16:rowId xmlns="" xmlns:a16="http://schemas.microsoft.com/office/drawing/2014/main" val="10002"/>
                  </a:ext>
                </a:extLst>
              </a:tr>
              <a:tr h="665354">
                <a:tc>
                  <a:txBody>
                    <a:bodyPr/>
                    <a:lstStyle/>
                    <a:p>
                      <a:pPr algn="ctr"/>
                      <a:r>
                        <a:rPr lang="en-US" sz="2400" dirty="0"/>
                        <a:t>1801-1809</a:t>
                      </a:r>
                      <a:endParaRPr lang="en-US" sz="2400" b="1" dirty="0"/>
                    </a:p>
                  </a:txBody>
                  <a:tcPr anchor="ctr"/>
                </a:tc>
                <a:tc>
                  <a:txBody>
                    <a:bodyPr/>
                    <a:lstStyle/>
                    <a:p>
                      <a:pPr algn="ctr"/>
                      <a:r>
                        <a:rPr lang="en-US" sz="1800" b="1" dirty="0"/>
                        <a:t>Thomas Jefferson</a:t>
                      </a:r>
                    </a:p>
                  </a:txBody>
                  <a:tcPr anchor="ctr"/>
                </a:tc>
                <a:tc>
                  <a:txBody>
                    <a:bodyPr/>
                    <a:lstStyle/>
                    <a:p>
                      <a:pPr algn="ctr"/>
                      <a:r>
                        <a:rPr lang="en-US" sz="1800" b="1" dirty="0"/>
                        <a:t>James</a:t>
                      </a:r>
                      <a:r>
                        <a:rPr lang="en-US" sz="1800" b="1" baseline="0" dirty="0"/>
                        <a:t> Madison</a:t>
                      </a:r>
                      <a:endParaRPr lang="en-US" sz="1800" b="1" dirty="0"/>
                    </a:p>
                  </a:txBody>
                  <a:tcPr anchor="ctr"/>
                </a:tc>
                <a:tc>
                  <a:txBody>
                    <a:bodyPr/>
                    <a:lstStyle/>
                    <a:p>
                      <a:pPr algn="ctr"/>
                      <a:endParaRPr lang="en-US" sz="1800" b="1" dirty="0"/>
                    </a:p>
                  </a:txBody>
                  <a:tcPr anchor="ctr"/>
                </a:tc>
                <a:extLst>
                  <a:ext uri="{0D108BD9-81ED-4DB2-BD59-A6C34878D82A}">
                    <a16:rowId xmlns="" xmlns:a16="http://schemas.microsoft.com/office/drawing/2014/main" val="10003"/>
                  </a:ext>
                </a:extLst>
              </a:tr>
              <a:tr h="665354">
                <a:tc>
                  <a:txBody>
                    <a:bodyPr/>
                    <a:lstStyle/>
                    <a:p>
                      <a:pPr algn="ctr"/>
                      <a:r>
                        <a:rPr lang="en-US" sz="2400" dirty="0"/>
                        <a:t>1809-1817</a:t>
                      </a:r>
                      <a:endParaRPr lang="en-US" sz="2400" b="1" dirty="0"/>
                    </a:p>
                  </a:txBody>
                  <a:tcPr anchor="ctr"/>
                </a:tc>
                <a:tc>
                  <a:txBody>
                    <a:bodyPr/>
                    <a:lstStyle/>
                    <a:p>
                      <a:pPr algn="ctr"/>
                      <a:r>
                        <a:rPr lang="en-US" sz="1800" b="1" dirty="0"/>
                        <a:t>James Madison</a:t>
                      </a:r>
                    </a:p>
                  </a:txBody>
                  <a:tcPr anchor="ctr"/>
                </a:tc>
                <a:tc>
                  <a:txBody>
                    <a:bodyPr/>
                    <a:lstStyle/>
                    <a:p>
                      <a:pPr algn="ctr"/>
                      <a:r>
                        <a:rPr lang="en-US" sz="1800" b="1" dirty="0"/>
                        <a:t>James Monroe</a:t>
                      </a:r>
                    </a:p>
                  </a:txBody>
                  <a:tcPr anchor="ctr"/>
                </a:tc>
                <a:tc>
                  <a:txBody>
                    <a:bodyPr/>
                    <a:lstStyle/>
                    <a:p>
                      <a:pPr algn="ctr"/>
                      <a:endParaRPr lang="en-US" sz="1800" b="1" dirty="0"/>
                    </a:p>
                  </a:txBody>
                  <a:tcPr anchor="ctr"/>
                </a:tc>
                <a:extLst>
                  <a:ext uri="{0D108BD9-81ED-4DB2-BD59-A6C34878D82A}">
                    <a16:rowId xmlns="" xmlns:a16="http://schemas.microsoft.com/office/drawing/2014/main" val="10004"/>
                  </a:ext>
                </a:extLst>
              </a:tr>
              <a:tr h="665354">
                <a:tc>
                  <a:txBody>
                    <a:bodyPr/>
                    <a:lstStyle/>
                    <a:p>
                      <a:pPr algn="ctr"/>
                      <a:r>
                        <a:rPr lang="en-US" sz="2400" dirty="0"/>
                        <a:t>1817-1825</a:t>
                      </a:r>
                      <a:endParaRPr lang="en-US" sz="2400" b="1" dirty="0"/>
                    </a:p>
                  </a:txBody>
                  <a:tcPr anchor="ctr"/>
                </a:tc>
                <a:tc>
                  <a:txBody>
                    <a:bodyPr/>
                    <a:lstStyle/>
                    <a:p>
                      <a:pPr algn="ctr"/>
                      <a:r>
                        <a:rPr lang="en-US" sz="1800" b="1" dirty="0"/>
                        <a:t>James Monroe</a:t>
                      </a:r>
                    </a:p>
                  </a:txBody>
                  <a:tcPr anchor="ctr"/>
                </a:tc>
                <a:tc>
                  <a:txBody>
                    <a:bodyPr/>
                    <a:lstStyle/>
                    <a:p>
                      <a:pPr algn="ctr"/>
                      <a:r>
                        <a:rPr lang="en-US" sz="1800" b="1" dirty="0"/>
                        <a:t>John Quincy Adams</a:t>
                      </a:r>
                    </a:p>
                  </a:txBody>
                  <a:tcPr anchor="ctr"/>
                </a:tc>
                <a:tc>
                  <a:txBody>
                    <a:bodyPr/>
                    <a:lstStyle/>
                    <a:p>
                      <a:pPr algn="ctr"/>
                      <a:endParaRPr lang="en-US" sz="1800" b="1" dirty="0"/>
                    </a:p>
                  </a:txBody>
                  <a:tcPr anchor="ctr"/>
                </a:tc>
                <a:extLst>
                  <a:ext uri="{0D108BD9-81ED-4DB2-BD59-A6C34878D82A}">
                    <a16:rowId xmlns="" xmlns:a16="http://schemas.microsoft.com/office/drawing/2014/main" val="10005"/>
                  </a:ext>
                </a:extLst>
              </a:tr>
              <a:tr h="665354">
                <a:tc>
                  <a:txBody>
                    <a:bodyPr/>
                    <a:lstStyle/>
                    <a:p>
                      <a:pPr algn="ctr"/>
                      <a:r>
                        <a:rPr lang="en-US" sz="2400" dirty="0"/>
                        <a:t>1825-1829</a:t>
                      </a:r>
                      <a:endParaRPr lang="en-US" sz="2400" b="1" dirty="0"/>
                    </a:p>
                  </a:txBody>
                  <a:tcPr anchor="ctr"/>
                </a:tc>
                <a:tc>
                  <a:txBody>
                    <a:bodyPr/>
                    <a:lstStyle/>
                    <a:p>
                      <a:pPr algn="ctr"/>
                      <a:r>
                        <a:rPr lang="en-US" sz="1800" b="1" dirty="0"/>
                        <a:t>John Quincy</a:t>
                      </a:r>
                      <a:r>
                        <a:rPr lang="en-US" sz="1800" b="1" baseline="0" dirty="0"/>
                        <a:t> Adams</a:t>
                      </a:r>
                      <a:endParaRPr lang="en-US" sz="1800" b="1" dirty="0"/>
                    </a:p>
                  </a:txBody>
                  <a:tcPr anchor="ctr"/>
                </a:tc>
                <a:tc>
                  <a:txBody>
                    <a:bodyPr/>
                    <a:lstStyle/>
                    <a:p>
                      <a:pPr algn="ctr"/>
                      <a:r>
                        <a:rPr lang="en-US" sz="1800" b="1" dirty="0"/>
                        <a:t>Henry Clay</a:t>
                      </a:r>
                    </a:p>
                  </a:txBody>
                  <a:tcPr anchor="ctr"/>
                </a:tc>
                <a:tc>
                  <a:txBody>
                    <a:bodyPr/>
                    <a:lstStyle/>
                    <a:p>
                      <a:pPr algn="ctr"/>
                      <a:r>
                        <a:rPr lang="en-US" sz="1800" b="1" dirty="0"/>
                        <a:t>John C. Calhoun</a:t>
                      </a:r>
                    </a:p>
                  </a:txBody>
                  <a:tcPr anchor="ctr"/>
                </a:tc>
                <a:extLst>
                  <a:ext uri="{0D108BD9-81ED-4DB2-BD59-A6C34878D82A}">
                    <a16:rowId xmlns="" xmlns:a16="http://schemas.microsoft.com/office/drawing/2014/main" val="10006"/>
                  </a:ext>
                </a:extLst>
              </a:tr>
            </a:tbl>
          </a:graphicData>
        </a:graphic>
      </p:graphicFrame>
      <p:sp>
        <p:nvSpPr>
          <p:cNvPr id="11" name="Title 1"/>
          <p:cNvSpPr>
            <a:spLocks noGrp="1"/>
          </p:cNvSpPr>
          <p:nvPr>
            <p:ph type="title"/>
          </p:nvPr>
        </p:nvSpPr>
        <p:spPr>
          <a:xfrm>
            <a:off x="457200" y="253218"/>
            <a:ext cx="8229600" cy="1118382"/>
          </a:xfrm>
        </p:spPr>
        <p:txBody>
          <a:bodyPr anchor="ctr">
            <a:normAutofit/>
          </a:bodyPr>
          <a:lstStyle/>
          <a:p>
            <a:pPr algn="l"/>
            <a:r>
              <a:rPr lang="en-US" sz="5400" b="1" dirty="0"/>
              <a:t>A “Corrupt Bargain”?</a:t>
            </a:r>
          </a:p>
        </p:txBody>
      </p:sp>
    </p:spTree>
    <p:extLst>
      <p:ext uri="{BB962C8B-B14F-4D97-AF65-F5344CB8AC3E}">
        <p14:creationId xmlns:p14="http://schemas.microsoft.com/office/powerpoint/2010/main" val="13690310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Adams’ Administration</a:t>
            </a:r>
            <a:endParaRPr lang="en-US" dirty="0">
              <a:effectLst/>
            </a:endParaRPr>
          </a:p>
        </p:txBody>
      </p:sp>
      <p:sp>
        <p:nvSpPr>
          <p:cNvPr id="5" name="Content Placeholder 2"/>
          <p:cNvSpPr>
            <a:spLocks noGrp="1"/>
          </p:cNvSpPr>
          <p:nvPr>
            <p:ph idx="1"/>
          </p:nvPr>
        </p:nvSpPr>
        <p:spPr>
          <a:xfrm>
            <a:off x="381000" y="1554162"/>
            <a:ext cx="4572000" cy="5075238"/>
          </a:xfrm>
        </p:spPr>
        <p:txBody>
          <a:bodyPr>
            <a:normAutofit lnSpcReduction="10000"/>
          </a:bodyPr>
          <a:lstStyle/>
          <a:p>
            <a:r>
              <a:rPr lang="en-US" dirty="0" smtClean="0"/>
              <a:t>Clay’s American System</a:t>
            </a:r>
          </a:p>
          <a:p>
            <a:r>
              <a:rPr lang="en-US" dirty="0" smtClean="0"/>
              <a:t>1828 “Tariff of Abominations”</a:t>
            </a:r>
          </a:p>
          <a:p>
            <a:r>
              <a:rPr lang="en-US" dirty="0" smtClean="0"/>
              <a:t>Generous Indian policy</a:t>
            </a:r>
          </a:p>
          <a:p>
            <a:endParaRPr lang="en-US" dirty="0" smtClean="0"/>
          </a:p>
          <a:p>
            <a:r>
              <a:rPr lang="en-US" i="1" u="sng" dirty="0" smtClean="0"/>
              <a:t>All</a:t>
            </a:r>
            <a:r>
              <a:rPr lang="en-US" dirty="0" smtClean="0"/>
              <a:t> of which angered </a:t>
            </a:r>
            <a:r>
              <a:rPr lang="en-US" dirty="0" err="1" smtClean="0"/>
              <a:t>Jacksonian</a:t>
            </a:r>
            <a:r>
              <a:rPr lang="en-US" dirty="0" smtClean="0"/>
              <a:t> Democrats</a:t>
            </a:r>
            <a:endParaRPr lang="en-US" dirty="0"/>
          </a:p>
        </p:txBody>
      </p:sp>
      <p:pic>
        <p:nvPicPr>
          <p:cNvPr id="25602" name="Picture 2" descr="http://upload.wikimedia.org/wikipedia/commons/1/1b/John_Quincy_Adams_-_copy_of_1843_Philip_Haas_Daguerreotype.jpg"/>
          <p:cNvPicPr>
            <a:picLocks noChangeAspect="1" noChangeArrowheads="1"/>
          </p:cNvPicPr>
          <p:nvPr/>
        </p:nvPicPr>
        <p:blipFill>
          <a:blip r:embed="rId2" cstate="print"/>
          <a:srcRect/>
          <a:stretch>
            <a:fillRect/>
          </a:stretch>
        </p:blipFill>
        <p:spPr bwMode="auto">
          <a:xfrm>
            <a:off x="4991100" y="1310528"/>
            <a:ext cx="3848100" cy="5330750"/>
          </a:xfrm>
          <a:prstGeom prst="rect">
            <a:avLst/>
          </a:prstGeom>
          <a:noFill/>
        </p:spPr>
      </p:pic>
    </p:spTree>
    <p:extLst>
      <p:ext uri="{BB962C8B-B14F-4D97-AF65-F5344CB8AC3E}">
        <p14:creationId xmlns:p14="http://schemas.microsoft.com/office/powerpoint/2010/main" val="2726856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26"/>
          <p:cNvSpPr>
            <a:spLocks noGrp="1" noChangeArrowheads="1"/>
          </p:cNvSpPr>
          <p:nvPr>
            <p:ph type="title"/>
          </p:nvPr>
        </p:nvSpPr>
        <p:spPr>
          <a:xfrm>
            <a:off x="533400" y="304800"/>
            <a:ext cx="8077200" cy="990600"/>
          </a:xfrm>
        </p:spPr>
        <p:txBody>
          <a:bodyPr/>
          <a:lstStyle/>
          <a:p>
            <a:pPr algn="ctr" eaLnBrk="1" fontAlgn="auto" hangingPunct="1">
              <a:spcAft>
                <a:spcPts val="0"/>
              </a:spcAft>
              <a:defRPr/>
            </a:pPr>
            <a:r>
              <a:rPr lang="en-US" dirty="0">
                <a:ea typeface="+mj-ea"/>
              </a:rPr>
              <a:t>J. Q. Adams' Administration</a:t>
            </a:r>
          </a:p>
        </p:txBody>
      </p:sp>
      <p:sp>
        <p:nvSpPr>
          <p:cNvPr id="15363" name="Rectangle 1028"/>
          <p:cNvSpPr>
            <a:spLocks noGrp="1" noChangeArrowheads="1"/>
          </p:cNvSpPr>
          <p:nvPr>
            <p:ph idx="1"/>
          </p:nvPr>
        </p:nvSpPr>
        <p:spPr>
          <a:xfrm>
            <a:off x="0" y="1447800"/>
            <a:ext cx="9144000" cy="5410200"/>
          </a:xfrm>
        </p:spPr>
        <p:txBody>
          <a:bodyPr>
            <a:normAutofit/>
          </a:bodyPr>
          <a:lstStyle/>
          <a:p>
            <a:pPr eaLnBrk="1" hangingPunct="1">
              <a:lnSpc>
                <a:spcPct val="90000"/>
              </a:lnSpc>
            </a:pPr>
            <a:r>
              <a:rPr lang="en-US" sz="3600" dirty="0">
                <a:latin typeface="Rockwell"/>
                <a:cs typeface="Rockwell"/>
              </a:rPr>
              <a:t>Adams had a difficult presidency:</a:t>
            </a:r>
          </a:p>
          <a:p>
            <a:pPr lvl="1" eaLnBrk="1" hangingPunct="1">
              <a:lnSpc>
                <a:spcPct val="90000"/>
              </a:lnSpc>
            </a:pPr>
            <a:r>
              <a:rPr lang="en-US" sz="3200" dirty="0">
                <a:latin typeface="Rockwell"/>
                <a:cs typeface="Rockwell"/>
              </a:rPr>
              <a:t>JQ Adams wanted to continue the nationalist programs of the </a:t>
            </a:r>
            <a:r>
              <a:rPr lang="ja-JP" altLang="en-US" sz="3200" dirty="0">
                <a:latin typeface="Rockwell"/>
                <a:cs typeface="Rockwell"/>
              </a:rPr>
              <a:t>“</a:t>
            </a:r>
            <a:r>
              <a:rPr lang="en-US" sz="3200" dirty="0">
                <a:latin typeface="Rockwell"/>
                <a:cs typeface="Rockwell"/>
              </a:rPr>
              <a:t>Era of Good Feelings</a:t>
            </a:r>
            <a:r>
              <a:rPr lang="ja-JP" altLang="en-US" sz="3200" dirty="0">
                <a:latin typeface="Rockwell"/>
                <a:cs typeface="Rockwell"/>
              </a:rPr>
              <a:t>”</a:t>
            </a:r>
            <a:endParaRPr lang="en-US" sz="3200" dirty="0">
              <a:latin typeface="Rockwell"/>
              <a:cs typeface="Rockwell"/>
            </a:endParaRPr>
          </a:p>
          <a:p>
            <a:pPr lvl="1" eaLnBrk="1" hangingPunct="1">
              <a:lnSpc>
                <a:spcPct val="90000"/>
              </a:lnSpc>
            </a:pPr>
            <a:r>
              <a:rPr lang="en-US" sz="3200" dirty="0">
                <a:latin typeface="Rockwell"/>
                <a:cs typeface="Rockwell"/>
              </a:rPr>
              <a:t>The depression of 1819 limited the nationalist agenda &amp; few of Adams</a:t>
            </a:r>
            <a:r>
              <a:rPr lang="ja-JP" altLang="en-US" sz="3200" dirty="0">
                <a:latin typeface="Rockwell"/>
                <a:cs typeface="Rockwell"/>
              </a:rPr>
              <a:t>’</a:t>
            </a:r>
            <a:r>
              <a:rPr lang="en-US" sz="3200" dirty="0">
                <a:latin typeface="Rockwell"/>
                <a:cs typeface="Rockwell"/>
              </a:rPr>
              <a:t> policies became law</a:t>
            </a:r>
          </a:p>
          <a:p>
            <a:pPr lvl="1" eaLnBrk="1" hangingPunct="1">
              <a:lnSpc>
                <a:spcPct val="90000"/>
              </a:lnSpc>
            </a:pPr>
            <a:r>
              <a:rPr lang="en-US" sz="3200" dirty="0">
                <a:latin typeface="Rockwell"/>
                <a:cs typeface="Rockwell"/>
              </a:rPr>
              <a:t>A protective tariff was passed to help farmers &amp; industry, but this angered the South</a:t>
            </a:r>
          </a:p>
        </p:txBody>
      </p:sp>
      <p:pic>
        <p:nvPicPr>
          <p:cNvPr id="92169" name="Picture 1033" descr="national_road_oh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7650"/>
            <a:ext cx="9144000" cy="4070350"/>
          </a:xfrm>
          <a:prstGeom prst="rect">
            <a:avLst/>
          </a:prstGeom>
          <a:solidFill>
            <a:srgbClr val="CCFFCC"/>
          </a:solidFill>
          <a:ln w="38100">
            <a:solidFill>
              <a:schemeClr val="tx1"/>
            </a:solidFill>
            <a:miter lim="800000"/>
            <a:headEnd/>
            <a:tailEnd/>
          </a:ln>
        </p:spPr>
      </p:pic>
      <p:sp>
        <p:nvSpPr>
          <p:cNvPr id="92168" name="AutoShape 1032"/>
          <p:cNvSpPr>
            <a:spLocks noChangeArrowheads="1"/>
          </p:cNvSpPr>
          <p:nvPr/>
        </p:nvSpPr>
        <p:spPr bwMode="auto">
          <a:xfrm>
            <a:off x="4419600" y="533400"/>
            <a:ext cx="3810000" cy="990600"/>
          </a:xfrm>
          <a:prstGeom prst="wedgeRectCallout">
            <a:avLst>
              <a:gd name="adj1" fmla="val -26292"/>
              <a:gd name="adj2" fmla="val 322856"/>
            </a:avLst>
          </a:prstGeom>
          <a:solidFill>
            <a:srgbClr val="FFCCCC"/>
          </a:solidFill>
          <a:ln w="38100">
            <a:solidFill>
              <a:schemeClr val="tx1"/>
            </a:solidFill>
            <a:miter lim="800000"/>
            <a:headEnd/>
            <a:tailEnd/>
          </a:ln>
        </p:spPr>
        <p:txBody>
          <a:bodyPr/>
          <a:lstStyle/>
          <a:p>
            <a:pPr algn="ctr">
              <a:lnSpc>
                <a:spcPct val="80000"/>
              </a:lnSpc>
              <a:spcBef>
                <a:spcPct val="10000"/>
              </a:spcBef>
            </a:pPr>
            <a:r>
              <a:rPr lang="en-US" sz="3200" dirty="0">
                <a:solidFill>
                  <a:schemeClr val="bg1"/>
                </a:solidFill>
              </a:rPr>
              <a:t>One exception:       the National Road</a:t>
            </a:r>
          </a:p>
        </p:txBody>
      </p:sp>
    </p:spTree>
    <p:extLst>
      <p:ext uri="{BB962C8B-B14F-4D97-AF65-F5344CB8AC3E}">
        <p14:creationId xmlns:p14="http://schemas.microsoft.com/office/powerpoint/2010/main" val="2071991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2168"/>
                                        </p:tgtEl>
                                        <p:attrNameLst>
                                          <p:attrName>style.visibility</p:attrName>
                                        </p:attrNameLst>
                                      </p:cBhvr>
                                      <p:to>
                                        <p:strVal val="visible"/>
                                      </p:to>
                                    </p:set>
                                    <p:anim calcmode="lin" valueType="num">
                                      <p:cBhvr>
                                        <p:cTn id="7" dur="500" fill="hold"/>
                                        <p:tgtEl>
                                          <p:spTgt spid="92168"/>
                                        </p:tgtEl>
                                        <p:attrNameLst>
                                          <p:attrName>ppt_w</p:attrName>
                                        </p:attrNameLst>
                                      </p:cBhvr>
                                      <p:tavLst>
                                        <p:tav tm="0">
                                          <p:val>
                                            <p:fltVal val="0"/>
                                          </p:val>
                                        </p:tav>
                                        <p:tav tm="100000">
                                          <p:val>
                                            <p:strVal val="#ppt_w"/>
                                          </p:val>
                                        </p:tav>
                                      </p:tavLst>
                                    </p:anim>
                                    <p:anim calcmode="lin" valueType="num">
                                      <p:cBhvr>
                                        <p:cTn id="8" dur="500" fill="hold"/>
                                        <p:tgtEl>
                                          <p:spTgt spid="92168"/>
                                        </p:tgtEl>
                                        <p:attrNameLst>
                                          <p:attrName>ppt_h</p:attrName>
                                        </p:attrNameLst>
                                      </p:cBhvr>
                                      <p:tavLst>
                                        <p:tav tm="0">
                                          <p:val>
                                            <p:fltVal val="0"/>
                                          </p:val>
                                        </p:tav>
                                        <p:tav tm="100000">
                                          <p:val>
                                            <p:strVal val="#ppt_h"/>
                                          </p:val>
                                        </p:tav>
                                      </p:tavLst>
                                    </p:anim>
                                    <p:animEffect transition="in" filter="fade">
                                      <p:cBhvr>
                                        <p:cTn id="9" dur="500"/>
                                        <p:tgtEl>
                                          <p:spTgt spid="9216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92169"/>
                                        </p:tgtEl>
                                        <p:attrNameLst>
                                          <p:attrName>style.visibility</p:attrName>
                                        </p:attrNameLst>
                                      </p:cBhvr>
                                      <p:to>
                                        <p:strVal val="visible"/>
                                      </p:to>
                                    </p:set>
                                    <p:anim calcmode="lin" valueType="num">
                                      <p:cBhvr>
                                        <p:cTn id="14" dur="500" fill="hold"/>
                                        <p:tgtEl>
                                          <p:spTgt spid="92169"/>
                                        </p:tgtEl>
                                        <p:attrNameLst>
                                          <p:attrName>ppt_w</p:attrName>
                                        </p:attrNameLst>
                                      </p:cBhvr>
                                      <p:tavLst>
                                        <p:tav tm="0">
                                          <p:val>
                                            <p:fltVal val="0"/>
                                          </p:val>
                                        </p:tav>
                                        <p:tav tm="100000">
                                          <p:val>
                                            <p:strVal val="#ppt_w"/>
                                          </p:val>
                                        </p:tav>
                                      </p:tavLst>
                                    </p:anim>
                                    <p:anim calcmode="lin" valueType="num">
                                      <p:cBhvr>
                                        <p:cTn id="15" dur="500" fill="hold"/>
                                        <p:tgtEl>
                                          <p:spTgt spid="92169"/>
                                        </p:tgtEl>
                                        <p:attrNameLst>
                                          <p:attrName>ppt_h</p:attrName>
                                        </p:attrNameLst>
                                      </p:cBhvr>
                                      <p:tavLst>
                                        <p:tav tm="0">
                                          <p:val>
                                            <p:fltVal val="0"/>
                                          </p:val>
                                        </p:tav>
                                        <p:tav tm="100000">
                                          <p:val>
                                            <p:strVal val="#ppt_h"/>
                                          </p:val>
                                        </p:tav>
                                      </p:tavLst>
                                    </p:anim>
                                    <p:animEffect transition="in" filter="fade">
                                      <p:cBhvr>
                                        <p:cTn id="16" dur="500"/>
                                        <p:tgtEl>
                                          <p:spTgt spid="92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MART"/>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b="57042"/>
          <a:stretch>
            <a:fillRect/>
          </a:stretch>
        </p:blipFill>
        <p:spPr bwMode="auto">
          <a:xfrm>
            <a:off x="128588" y="1600200"/>
            <a:ext cx="6881812"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MART"/>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t="79681" b="13734"/>
          <a:stretch>
            <a:fillRect/>
          </a:stretch>
        </p:blipFill>
        <p:spPr bwMode="auto">
          <a:xfrm>
            <a:off x="128588" y="6019800"/>
            <a:ext cx="688181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Stump%20Speaking"/>
          <p:cNvPicPr>
            <a:picLocks noChangeAspect="1" noChangeArrowheads="1"/>
          </p:cNvPicPr>
          <p:nvPr/>
        </p:nvPicPr>
        <p:blipFill>
          <a:blip r:embed="rId3">
            <a:extLst>
              <a:ext uri="{28A0092B-C50C-407E-A947-70E740481C1C}">
                <a14:useLocalDpi xmlns:a14="http://schemas.microsoft.com/office/drawing/2010/main" val="0"/>
              </a:ext>
            </a:extLst>
          </a:blip>
          <a:srcRect l="11871" t="16545" r="3535"/>
          <a:stretch>
            <a:fillRect/>
          </a:stretch>
        </p:blipFill>
        <p:spPr bwMode="auto">
          <a:xfrm>
            <a:off x="4802188" y="1890713"/>
            <a:ext cx="4189412"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6"/>
          <p:cNvSpPr>
            <a:spLocks noChangeArrowheads="1"/>
          </p:cNvSpPr>
          <p:nvPr/>
        </p:nvSpPr>
        <p:spPr bwMode="auto">
          <a:xfrm>
            <a:off x="152400" y="152400"/>
            <a:ext cx="8791575" cy="991041"/>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2400" dirty="0">
                <a:solidFill>
                  <a:schemeClr val="bg1"/>
                </a:solidFill>
                <a:latin typeface="Rockwell"/>
                <a:cs typeface="Rockwell"/>
              </a:rPr>
              <a:t>From 1800 to 1840, states removed property and </a:t>
            </a:r>
            <a:br>
              <a:rPr lang="en-US" sz="2400" dirty="0">
                <a:solidFill>
                  <a:schemeClr val="bg1"/>
                </a:solidFill>
                <a:latin typeface="Rockwell"/>
                <a:cs typeface="Rockwell"/>
              </a:rPr>
            </a:br>
            <a:r>
              <a:rPr lang="en-US" sz="2400" dirty="0">
                <a:solidFill>
                  <a:schemeClr val="bg1"/>
                </a:solidFill>
                <a:latin typeface="Rockwell"/>
                <a:cs typeface="Rockwell"/>
              </a:rPr>
              <a:t>tax restrictions which allowed 90% of “common” white men to vote (“universal white male suffrage”)</a:t>
            </a:r>
          </a:p>
        </p:txBody>
      </p:sp>
    </p:spTree>
    <p:extLst>
      <p:ext uri="{BB962C8B-B14F-4D97-AF65-F5344CB8AC3E}">
        <p14:creationId xmlns:p14="http://schemas.microsoft.com/office/powerpoint/2010/main" val="27615295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ffectLst/>
                <a:ea typeface="+mj-ea"/>
                <a:cs typeface="+mj-cs"/>
              </a:rPr>
              <a:t>Universal White Male Suffrage</a:t>
            </a:r>
            <a:endParaRPr lang="en-US" dirty="0">
              <a:effectLst/>
              <a:ea typeface="+mj-ea"/>
              <a:cs typeface="+mj-cs"/>
            </a:endParaRPr>
          </a:p>
        </p:txBody>
      </p:sp>
      <p:pic>
        <p:nvPicPr>
          <p:cNvPr id="8194" name="Picture 3" descr="map-Extending Voting Rights for White Males-1800-1830"/>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152400" y="1295400"/>
            <a:ext cx="8799513" cy="5105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9666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1134</TotalTime>
  <Words>3123</Words>
  <Application>Microsoft Macintosh PowerPoint</Application>
  <PresentationFormat>On-screen Show (4:3)</PresentationFormat>
  <Paragraphs>292</Paragraphs>
  <Slides>39</Slides>
  <Notes>17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Theme</vt:lpstr>
      <vt:lpstr>Do Now</vt:lpstr>
      <vt:lpstr>The Era of Jackson and the Rise of Modern Democracy</vt:lpstr>
      <vt:lpstr>AP Prompt</vt:lpstr>
      <vt:lpstr>The Election of 1824:  “The Corrupt Bargain”</vt:lpstr>
      <vt:lpstr>A “Corrupt Bargain”?</vt:lpstr>
      <vt:lpstr>Adams’ Administration</vt:lpstr>
      <vt:lpstr>J. Q. Adams' Administration</vt:lpstr>
      <vt:lpstr>PowerPoint Presentation</vt:lpstr>
      <vt:lpstr>Universal White Male Suffrage</vt:lpstr>
      <vt:lpstr>Direct Balloting for President</vt:lpstr>
      <vt:lpstr>Jackson Comes to Power</vt:lpstr>
      <vt:lpstr>Jackson Comes to Power</vt:lpstr>
      <vt:lpstr>PowerPoint Presentation</vt:lpstr>
      <vt:lpstr>PowerPoint Presentation</vt:lpstr>
      <vt:lpstr>PowerPoint Presentation</vt:lpstr>
      <vt:lpstr>Jackson Comes to Power</vt:lpstr>
      <vt:lpstr>Jacksonian Democracy</vt:lpstr>
      <vt:lpstr>Parties &amp; Leaders</vt:lpstr>
      <vt:lpstr>PowerPoint Presentation</vt:lpstr>
      <vt:lpstr>Spoils System</vt:lpstr>
      <vt:lpstr>PowerPoint Presentation</vt:lpstr>
      <vt:lpstr>Maysville Road Project</vt:lpstr>
      <vt:lpstr>Indian Removal</vt:lpstr>
      <vt:lpstr>Indian Removal</vt:lpstr>
      <vt:lpstr>PowerPoint Presentation</vt:lpstr>
      <vt:lpstr>PowerPoint Presentation</vt:lpstr>
      <vt:lpstr>PowerPoint Presentation</vt:lpstr>
      <vt:lpstr>The Nullification Crisis</vt:lpstr>
      <vt:lpstr>PowerPoint Presentation</vt:lpstr>
      <vt:lpstr>PowerPoint Presentation</vt:lpstr>
      <vt:lpstr>Text Analysis</vt:lpstr>
      <vt:lpstr>Webster-Hayne Debate</vt:lpstr>
      <vt:lpstr>Impact of the Debate</vt:lpstr>
      <vt:lpstr>Nullification Crisis over Tariff of 1828 and 1832</vt:lpstr>
      <vt:lpstr>Jackson’s Reaction</vt:lpstr>
      <vt:lpstr>The Compromise Tariff of 1833</vt:lpstr>
      <vt:lpstr>Jackson and the ideal of Union</vt:lpstr>
      <vt:lpstr>PowerPoint Presentation</vt:lpstr>
      <vt:lpstr>Jacksonian vs. Jeffersonian Democracy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46</cp:revision>
  <dcterms:created xsi:type="dcterms:W3CDTF">2018-05-15T21:37:39Z</dcterms:created>
  <dcterms:modified xsi:type="dcterms:W3CDTF">2018-10-03T14:01:33Z</dcterms:modified>
</cp:coreProperties>
</file>