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7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Although divided into rural &amp; urban sects, Democrats were setting</a:t>
            </a:r>
            <a:r>
              <a:rPr lang="en-US" sz="1000"/>
              <a:t> </a:t>
            </a:r>
            <a:r>
              <a:rPr lang="en-US"/>
              <a:t>stage</a:t>
            </a:r>
            <a:r>
              <a:rPr lang="en-US" sz="1000"/>
              <a:t> </a:t>
            </a:r>
            <a:r>
              <a:rPr lang="en-US"/>
              <a:t>for</a:t>
            </a:r>
            <a:r>
              <a:rPr lang="en-US" sz="1000"/>
              <a:t> </a:t>
            </a:r>
            <a:r>
              <a:rPr lang="en-US"/>
              <a:t>future</a:t>
            </a:r>
            <a:r>
              <a:rPr lang="en-US" sz="1000"/>
              <a:t> </a:t>
            </a:r>
            <a:r>
              <a:rPr lang="en-US"/>
              <a:t>dominance, especially among urban voters</a:t>
            </a:r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0868-58B0-7B45-956F-850EB1068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 DOWN! Quick </a:t>
            </a:r>
            <a:r>
              <a:rPr lang="en-US" smtClean="0"/>
              <a:t>day!f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Rockwell"/>
              <a:cs typeface="Rockwel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Rockwell"/>
              <a:cs typeface="Rockwell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8613" y="0"/>
            <a:ext cx="8736787" cy="9144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>
                <a:latin typeface="Rockwell"/>
                <a:cs typeface="Rockwell"/>
              </a:rPr>
              <a:t>The Lost Generation-The </a:t>
            </a:r>
            <a:r>
              <a:rPr lang="en-US" dirty="0">
                <a:latin typeface="Rockwell"/>
                <a:cs typeface="Rockwell"/>
              </a:rPr>
              <a:t>Flowering of the Arts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4000" dirty="0">
                <a:latin typeface="Rockwell"/>
                <a:cs typeface="Rockwell"/>
              </a:rPr>
              <a:t>The 1920s gave rise to a new class of intellectuals who condemned the new American industrial society &amp; materialism: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Pessimistic Literature</a:t>
            </a:r>
            <a:r>
              <a:rPr lang="en-US" sz="3600" dirty="0">
                <a:latin typeface="Rockwell"/>
                <a:cs typeface="Rockwell"/>
              </a:rPr>
              <a:t>: TS Eliot, Ezra Pound, Sinclair Lewis,       F Scott Fitzgerald, Hemmingway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Playwrights</a:t>
            </a:r>
            <a:r>
              <a:rPr lang="en-US" sz="3600" dirty="0">
                <a:latin typeface="Rockwell"/>
                <a:cs typeface="Rockwell"/>
              </a:rPr>
              <a:t>: Eugene O</a:t>
            </a:r>
            <a:r>
              <a:rPr lang="ja-JP" altLang="en-US" sz="3600" dirty="0">
                <a:latin typeface="Rockwell"/>
                <a:cs typeface="Rockwell"/>
              </a:rPr>
              <a:t>’</a:t>
            </a:r>
            <a:r>
              <a:rPr lang="en-US" sz="3600" dirty="0">
                <a:latin typeface="Rockwell"/>
                <a:cs typeface="Rockwell"/>
              </a:rPr>
              <a:t>Neill</a:t>
            </a:r>
          </a:p>
          <a:p>
            <a:pPr lvl="1"/>
            <a:r>
              <a:rPr lang="en-US" sz="3600" u="sng" dirty="0">
                <a:latin typeface="Rockwell"/>
                <a:cs typeface="Rockwell"/>
              </a:rPr>
              <a:t>Music</a:t>
            </a:r>
            <a:r>
              <a:rPr lang="en-US" sz="3600" dirty="0">
                <a:latin typeface="Rockwell"/>
                <a:cs typeface="Rockwell"/>
              </a:rPr>
              <a:t>: Gershwin &amp; Copland  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447800" y="457200"/>
            <a:ext cx="5791200" cy="914400"/>
          </a:xfrm>
          <a:prstGeom prst="wedgeRectCallout">
            <a:avLst>
              <a:gd name="adj1" fmla="val 62639"/>
              <a:gd name="adj2" fmla="val 2875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Waste Land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focused on a sterile U.S. society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066800" y="1524000"/>
            <a:ext cx="7696200" cy="533400"/>
          </a:xfrm>
          <a:prstGeom prst="wedgeRectCallout">
            <a:avLst>
              <a:gd name="adj1" fmla="val -32259"/>
              <a:gd name="adj2" fmla="val 454764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Poetry discussed a 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botched wasteland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280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33400" y="2209800"/>
            <a:ext cx="8305800" cy="533400"/>
          </a:xfrm>
          <a:prstGeom prst="wedgeRectCallout">
            <a:avLst>
              <a:gd name="adj1" fmla="val 9287"/>
              <a:gd name="adj2" fmla="val 332440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Main Street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–narrow-minded small towns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990600" y="2819400"/>
            <a:ext cx="6858000" cy="533400"/>
          </a:xfrm>
          <a:prstGeom prst="wedgeRectCallout">
            <a:avLst>
              <a:gd name="adj1" fmla="val -18102"/>
              <a:gd name="adj2" fmla="val 322319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Great Gatsby</a:t>
            </a:r>
            <a:r>
              <a:rPr lang="ja-JP" altLang="en-US" sz="280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—human emptiness 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371600" y="3505200"/>
            <a:ext cx="6858000" cy="533400"/>
          </a:xfrm>
          <a:prstGeom prst="wedgeRectCallout">
            <a:avLst>
              <a:gd name="adj1" fmla="val 51296"/>
              <a:gd name="adj2" fmla="val 19643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Romantic individualism &amp; violence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048000" y="4419600"/>
            <a:ext cx="5257800" cy="533400"/>
          </a:xfrm>
          <a:prstGeom prst="wedgeRectCallout">
            <a:avLst>
              <a:gd name="adj1" fmla="val -3111"/>
              <a:gd name="adj2" fmla="val 17619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Plays of tragic pipedreams  </a:t>
            </a:r>
          </a:p>
        </p:txBody>
      </p:sp>
    </p:spTree>
    <p:extLst>
      <p:ext uri="{BB962C8B-B14F-4D97-AF65-F5344CB8AC3E}">
        <p14:creationId xmlns:p14="http://schemas.microsoft.com/office/powerpoint/2010/main" val="3752647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14400"/>
            <a:ext cx="91106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2400"/>
            <a:ext cx="8882063" cy="41293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America in the 1920s experienced a decade of change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847957"/>
            <a:ext cx="2705100" cy="1028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There was an increase in consumerism…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844979"/>
            <a:ext cx="2705100" cy="16440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Government policies favored business and isolationism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4541838"/>
            <a:ext cx="3048000" cy="225959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Women and </a:t>
            </a:r>
            <a:b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African Americans experienced new freedoms while immigrants came under attack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3800" y="5076039"/>
            <a:ext cx="270510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…cars, radios,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22771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22564" y="0"/>
            <a:ext cx="8492836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/>
              <a:t>Politics of the 1920s 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2564" y="1029855"/>
            <a:ext cx="83058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The 1920s were dominated by Republicans in the White House  &amp; in both houses of Congress: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Limited Progressive reforms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Developed a close relationship between the </a:t>
            </a:r>
            <a:r>
              <a:rPr lang="en-US" dirty="0" smtClean="0"/>
              <a:t>gov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&amp; business that promoted private enterprise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Advocated a foreign policy based on economic investment of U.S. business in the world </a:t>
            </a:r>
          </a:p>
        </p:txBody>
      </p:sp>
    </p:spTree>
    <p:extLst>
      <p:ext uri="{BB962C8B-B14F-4D97-AF65-F5344CB8AC3E}">
        <p14:creationId xmlns:p14="http://schemas.microsoft.com/office/powerpoint/2010/main" val="1533816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1920</a:t>
            </a:r>
          </a:p>
        </p:txBody>
      </p:sp>
      <p:sp>
        <p:nvSpPr>
          <p:cNvPr id="39944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3733800" cy="5867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James M. Cox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Warren G. Harding</a:t>
            </a:r>
          </a:p>
          <a:p>
            <a:pPr lvl="1" eaLnBrk="1" hangingPunct="1"/>
            <a:r>
              <a:rPr lang="ja-JP" altLang="en-US" sz="2400" dirty="0">
                <a:latin typeface="Rockwell"/>
                <a:cs typeface="Rockwell"/>
              </a:rPr>
              <a:t>“</a:t>
            </a:r>
            <a:r>
              <a:rPr lang="en-US" sz="2400" b="1" dirty="0">
                <a:latin typeface="Rockwell"/>
                <a:cs typeface="Rockwell"/>
              </a:rPr>
              <a:t>A Return to Normalcy</a:t>
            </a:r>
            <a:r>
              <a:rPr lang="ja-JP" altLang="en-US" sz="2400" dirty="0">
                <a:latin typeface="Rockwell"/>
                <a:cs typeface="Rockwell"/>
              </a:rPr>
              <a:t>”</a:t>
            </a:r>
            <a:endParaRPr lang="en-US" sz="24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Socialist Party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Eugene V. Debs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Received 913,664 votes despite incarceration</a:t>
            </a:r>
          </a:p>
        </p:txBody>
      </p:sp>
      <p:pic>
        <p:nvPicPr>
          <p:cNvPr id="512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9144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80586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cs typeface="Rockwell"/>
              </a:rPr>
              <a:t>Warren G. Harding (R) </a:t>
            </a:r>
            <a:br>
              <a:rPr lang="en-US" sz="4000">
                <a:latin typeface="Rockwell"/>
                <a:cs typeface="Rockwell"/>
              </a:rPr>
            </a:br>
            <a:r>
              <a:rPr lang="en-US" sz="4000">
                <a:latin typeface="Rockwell"/>
                <a:cs typeface="Rockwell"/>
              </a:rPr>
              <a:t>(1921-1923)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19200"/>
            <a:ext cx="5943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2000" b="1" dirty="0">
                <a:latin typeface="Rockwell"/>
                <a:cs typeface="Rockwell"/>
              </a:rPr>
              <a:t>“</a:t>
            </a:r>
            <a:r>
              <a:rPr lang="en-US" sz="2000" b="1" dirty="0">
                <a:latin typeface="Rockwell"/>
                <a:cs typeface="Rockwell"/>
              </a:rPr>
              <a:t>A Return to Normalcy.</a:t>
            </a:r>
            <a:r>
              <a:rPr lang="ja-JP" altLang="en-US" sz="2000" b="1" dirty="0">
                <a:latin typeface="Rockwell"/>
                <a:cs typeface="Rockwell"/>
              </a:rPr>
              <a:t>”</a:t>
            </a:r>
            <a:endParaRPr lang="en-US" sz="20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Budget and Accounting Act (1921)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President required to submit annual budget to 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Bureau of the Budget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Emergency Quota Act (1921)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>
                <a:latin typeface="Rockwell"/>
                <a:cs typeface="Rockwell"/>
              </a:rPr>
              <a:t>Fordney-McCumber</a:t>
            </a:r>
            <a:r>
              <a:rPr lang="en-US" sz="2000" b="1" dirty="0">
                <a:latin typeface="Rockwell"/>
                <a:cs typeface="Rockwell"/>
              </a:rPr>
              <a:t> Tariff</a:t>
            </a:r>
            <a:r>
              <a:rPr lang="en-US" sz="2000" dirty="0">
                <a:latin typeface="Rockwell"/>
                <a:cs typeface="Rockwell"/>
              </a:rPr>
              <a:t> (1922)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Increase tariff rates, especially on industrial goods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Washington Naval Conference (1922-1923)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Scandalous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Rockwell"/>
                <a:cs typeface="Rockwell"/>
              </a:rPr>
              <a:t>Teapot Dome Scandal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Bribes for oil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Veteran</a:t>
            </a:r>
            <a:r>
              <a:rPr lang="ja-JP" altLang="en-US" sz="1800" dirty="0">
                <a:latin typeface="Rockwell"/>
                <a:cs typeface="Rockwell"/>
              </a:rPr>
              <a:t>’</a:t>
            </a:r>
            <a:r>
              <a:rPr lang="en-US" sz="1800" dirty="0">
                <a:latin typeface="Rockwell"/>
                <a:cs typeface="Rockwell"/>
              </a:rPr>
              <a:t>s Bureau fraud and bribery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Attorney General bribed by almost everyone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Harding died in office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Calvin Coolidge assumed presidency</a:t>
            </a:r>
          </a:p>
        </p:txBody>
      </p:sp>
      <p:pic>
        <p:nvPicPr>
          <p:cNvPr id="6148" name="Picture 5" descr="Har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75" y="1600200"/>
            <a:ext cx="2992438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6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1924</a:t>
            </a:r>
          </a:p>
        </p:txBody>
      </p:sp>
      <p:sp>
        <p:nvSpPr>
          <p:cNvPr id="37895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3886200" cy="5943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John W. Davis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Split primarily over KKK support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Calvin Coolidge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Booming economy and conservatism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Progressive Party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Robert La </a:t>
            </a:r>
            <a:r>
              <a:rPr lang="en-US" sz="2400" dirty="0" err="1">
                <a:latin typeface="Rockwell"/>
                <a:cs typeface="Rockwell"/>
              </a:rPr>
              <a:t>Follette</a:t>
            </a:r>
            <a:endParaRPr lang="en-US" sz="2400" dirty="0">
              <a:latin typeface="Rockwell"/>
              <a:cs typeface="Rockwell"/>
            </a:endParaRP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Liberal alternative to both parties</a:t>
            </a:r>
          </a:p>
        </p:txBody>
      </p:sp>
      <p:pic>
        <p:nvPicPr>
          <p:cNvPr id="717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9906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27380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Calvin Coolidge (R)</a:t>
            </a:r>
            <a:br>
              <a:rPr lang="en-US">
                <a:latin typeface="Rockwell"/>
                <a:cs typeface="Rockwell"/>
              </a:rPr>
            </a:br>
            <a:r>
              <a:rPr lang="en-US">
                <a:latin typeface="Rockwell"/>
                <a:cs typeface="Rockwell"/>
              </a:rPr>
              <a:t>(1923-1928)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76400"/>
            <a:ext cx="5181600" cy="5181600"/>
          </a:xfrm>
        </p:spPr>
        <p:txBody>
          <a:bodyPr/>
          <a:lstStyle/>
          <a:p>
            <a:pPr eaLnBrk="1" hangingPunct="1"/>
            <a:r>
              <a:rPr lang="ja-JP" altLang="en-US" sz="2800" dirty="0">
                <a:latin typeface="Rockwell"/>
                <a:cs typeface="Rockwell"/>
              </a:rPr>
              <a:t>“</a:t>
            </a:r>
            <a:r>
              <a:rPr lang="en-US" sz="2800" b="1" dirty="0">
                <a:latin typeface="Rockwell"/>
                <a:cs typeface="Rockwell"/>
              </a:rPr>
              <a:t>The business of the American people is business</a:t>
            </a:r>
            <a:r>
              <a:rPr lang="en-US" sz="2800" dirty="0">
                <a:latin typeface="Rockwell"/>
                <a:cs typeface="Rockwell"/>
              </a:rPr>
              <a:t>.</a:t>
            </a:r>
            <a:r>
              <a:rPr lang="ja-JP" altLang="en-US" sz="2800" dirty="0">
                <a:latin typeface="Rockwell"/>
                <a:cs typeface="Rockwell"/>
              </a:rPr>
              <a:t>”</a:t>
            </a:r>
            <a:endParaRPr lang="en-US" sz="28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Revenue Acts of 1924, 1926, 1928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Overall decrease in tax rates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National Origins Act (1924)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Kellogg-Briand Pact (1928)</a:t>
            </a:r>
          </a:p>
        </p:txBody>
      </p:sp>
      <p:pic>
        <p:nvPicPr>
          <p:cNvPr id="8196" name="Picture 5" descr="Cool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24000"/>
            <a:ext cx="3557588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5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kes_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44"/>
            <a:ext cx="8153400" cy="679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7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1928</a:t>
            </a:r>
          </a:p>
        </p:txBody>
      </p:sp>
      <p:sp>
        <p:nvSpPr>
          <p:cNvPr id="41990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09600"/>
            <a:ext cx="3429000" cy="624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Al Smith</a:t>
            </a:r>
          </a:p>
          <a:p>
            <a:pPr lvl="2" eaLnBrk="1" hangingPunct="1"/>
            <a:r>
              <a:rPr lang="en-US" sz="1800" dirty="0">
                <a:latin typeface="Rockwell"/>
                <a:cs typeface="Rockwell"/>
              </a:rPr>
              <a:t>First Catholic major party candidate</a:t>
            </a:r>
          </a:p>
          <a:p>
            <a:pPr lvl="2" eaLnBrk="1" hangingPunct="1"/>
            <a:r>
              <a:rPr lang="en-US" sz="1800" dirty="0">
                <a:latin typeface="Rockwell"/>
                <a:cs typeface="Rockwell"/>
              </a:rPr>
              <a:t>Split the party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support for Catholics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support for anti-Prohibitionist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Tammany Hall association</a:t>
            </a:r>
          </a:p>
          <a:p>
            <a:pPr eaLnBrk="1" hangingPunct="1"/>
            <a:r>
              <a:rPr lang="en-US" sz="24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Herbert Hoover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Ran on continuing economic prosperity and conservative policies</a:t>
            </a:r>
          </a:p>
        </p:txBody>
      </p:sp>
      <p:pic>
        <p:nvPicPr>
          <p:cNvPr id="922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9144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326204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>
                <a:latin typeface="Rockwell"/>
                <a:cs typeface="Rockwell"/>
              </a:rPr>
              <a:t>“</a:t>
            </a:r>
            <a:r>
              <a:rPr lang="en-US" sz="3600">
                <a:latin typeface="Rockwell"/>
                <a:cs typeface="Rockwell"/>
              </a:rPr>
              <a:t>A Return to Normalcy</a:t>
            </a:r>
            <a:r>
              <a:rPr lang="ja-JP" altLang="en-US" sz="3600">
                <a:latin typeface="Rockwell"/>
                <a:cs typeface="Rockwell"/>
              </a:rPr>
              <a:t>”</a:t>
            </a:r>
            <a:r>
              <a:rPr lang="en-US" sz="3600">
                <a:latin typeface="Rockwell"/>
                <a:cs typeface="Rockwell"/>
              </a:rPr>
              <a:t/>
            </a:r>
            <a:br>
              <a:rPr lang="en-US" sz="3600">
                <a:latin typeface="Rockwell"/>
                <a:cs typeface="Rockwell"/>
              </a:rPr>
            </a:br>
            <a:r>
              <a:rPr lang="ja-JP" altLang="en-US" sz="3600">
                <a:latin typeface="Rockwell"/>
                <a:cs typeface="Rockwell"/>
              </a:rPr>
              <a:t>“</a:t>
            </a:r>
            <a:r>
              <a:rPr lang="en-US" sz="3600">
                <a:latin typeface="Rockwell"/>
                <a:cs typeface="Rockwell"/>
              </a:rPr>
              <a:t>The Business of America is Business</a:t>
            </a:r>
            <a:r>
              <a:rPr lang="ja-JP" altLang="en-US" sz="3600">
                <a:latin typeface="Rockwell"/>
                <a:cs typeface="Rockwell"/>
              </a:rPr>
              <a:t>”</a:t>
            </a:r>
            <a:endParaRPr lang="en-US" sz="3600">
              <a:latin typeface="Rockwell"/>
              <a:cs typeface="Rockwell"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A Return to Normalcy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Dedication and inspiration for Progressive reform waned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World War I reestablished a conservative and isolationist society</a:t>
            </a:r>
          </a:p>
          <a:p>
            <a:pPr eaLnBrk="1" hangingPunct="1"/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The Business of America is Business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A reinvigoration of American business prosperity and consumerism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Social and Cultural Impact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Urban and Rural divisiveness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Reactions to Conservatism</a:t>
            </a:r>
          </a:p>
        </p:txBody>
      </p:sp>
    </p:spTree>
    <p:extLst>
      <p:ext uri="{BB962C8B-B14F-4D97-AF65-F5344CB8AC3E}">
        <p14:creationId xmlns:p14="http://schemas.microsoft.com/office/powerpoint/2010/main" val="186965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539"/>
            <a:ext cx="7772400" cy="2056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Consumerism </a:t>
            </a:r>
            <a:r>
              <a:rPr lang="en-US" smtClean="0"/>
              <a:t>and Politics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Rockwell"/>
                <a:cs typeface="Rockwell"/>
              </a:rPr>
              <a:t>America in the 1920s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America was changed by the industrialism of the Gilded Age &amp; the economic boom of WWI</a:t>
            </a:r>
          </a:p>
          <a:p>
            <a:r>
              <a:rPr lang="en-US" dirty="0">
                <a:latin typeface="Rockwell"/>
                <a:cs typeface="Rockwell"/>
              </a:rPr>
              <a:t>During the 1920s: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USA was the richest &amp; most developed country in the world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Wages rose, hours declined, &amp; Americans had access to new, innovative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1710512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The Second Industrial Revolution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1170"/>
            <a:ext cx="9144000" cy="57468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/>
                <a:cs typeface="Rockwell"/>
              </a:rPr>
              <a:t>From 1922 to 1929, the U.S. had  a 2</a:t>
            </a:r>
            <a:r>
              <a:rPr lang="en-US" sz="3600" baseline="30000" dirty="0">
                <a:latin typeface="Rockwell"/>
                <a:cs typeface="Rockwell"/>
              </a:rPr>
              <a:t>nd</a:t>
            </a:r>
            <a:r>
              <a:rPr lang="en-US" sz="3600" dirty="0">
                <a:latin typeface="Rockwell"/>
                <a:cs typeface="Rockwell"/>
              </a:rPr>
              <a:t> industrial boom: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Mostly in consumer durable goods like appliances, cars, radios, furniture, &amp; clothing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Electricity replaced steam power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Corporations used salaried executives, plant managers, &amp; engineers to increase efficiency</a:t>
            </a: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1066800" y="228600"/>
            <a:ext cx="7391400" cy="1219889"/>
          </a:xfrm>
          <a:prstGeom prst="wedgeRectCallout">
            <a:avLst>
              <a:gd name="adj1" fmla="val 5542"/>
              <a:gd name="adj2" fmla="val 9517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increase of national name brands (rather than locally produced goods) linked Americans more than ever</a:t>
            </a:r>
          </a:p>
        </p:txBody>
      </p:sp>
    </p:spTree>
    <p:extLst>
      <p:ext uri="{BB962C8B-B14F-4D97-AF65-F5344CB8AC3E}">
        <p14:creationId xmlns:p14="http://schemas.microsoft.com/office/powerpoint/2010/main" val="5007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362200"/>
            <a:ext cx="3352800" cy="1371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Glenwood Stove Ad</a:t>
            </a:r>
          </a:p>
        </p:txBody>
      </p:sp>
      <p:pic>
        <p:nvPicPr>
          <p:cNvPr id="6147" name="Picture 8" descr="fridge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90610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consumerism led to luxury living: </a:t>
            </a:r>
          </a:p>
          <a:p>
            <a:pPr lvl="1"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New appliances like refrigerators, washing machines, &amp; vacuums</a:t>
            </a:r>
          </a:p>
        </p:txBody>
      </p:sp>
      <p:pic>
        <p:nvPicPr>
          <p:cNvPr id="54285" name="Picture 13" descr="DIVI72335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19600" cy="5410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49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8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941 -0.5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72" name="Picture 5" descr="liste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533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bruth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81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9" descr="babeoldgold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590800" y="6288088"/>
            <a:ext cx="3886200" cy="502702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advertising </a:t>
            </a:r>
          </a:p>
        </p:txBody>
      </p:sp>
    </p:spTree>
    <p:extLst>
      <p:ext uri="{BB962C8B-B14F-4D97-AF65-F5344CB8AC3E}">
        <p14:creationId xmlns:p14="http://schemas.microsoft.com/office/powerpoint/2010/main" val="12787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288088"/>
            <a:ext cx="9144000" cy="569912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NBC was the 1</a:t>
            </a:r>
            <a:r>
              <a:rPr lang="en-US" sz="3600" baseline="30000"/>
              <a:t>st</a:t>
            </a:r>
            <a:r>
              <a:rPr lang="en-US" sz="3600"/>
              <a:t> successful radio network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73163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1920s consumerism led to luxury living: </a:t>
            </a:r>
          </a:p>
          <a:p>
            <a:pPr lvl="1"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Radios &amp; movies boomed</a:t>
            </a:r>
          </a:p>
        </p:txBody>
      </p:sp>
      <p:pic>
        <p:nvPicPr>
          <p:cNvPr id="8199" name="Picture 7" descr="radioliste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/>
          <a:stretch>
            <a:fillRect/>
          </a:stretch>
        </p:blipFill>
        <p:spPr bwMode="auto">
          <a:xfrm>
            <a:off x="1824038" y="1371600"/>
            <a:ext cx="5795962" cy="473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8" name="Picture 8" descr="moviecrow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292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990600" y="5886450"/>
            <a:ext cx="7848600" cy="100965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100 million Americans went to the movies in 1929 per week </a:t>
            </a:r>
          </a:p>
        </p:txBody>
      </p:sp>
      <p:pic>
        <p:nvPicPr>
          <p:cNvPr id="168970" name="Picture 10" descr="chap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642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1" name="Picture 11" descr="jazz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5105400" y="6096000"/>
            <a:ext cx="3810000" cy="58477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The first 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talkie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32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3497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 animBg="1"/>
      <p:bldP spid="1689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0697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Economic Weaknesses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spcBef>
                <a:spcPct val="15000"/>
              </a:spcBef>
            </a:pPr>
            <a:r>
              <a:rPr lang="en-US" sz="3600" dirty="0">
                <a:latin typeface="Rockwell"/>
                <a:cs typeface="Rockwell"/>
              </a:rPr>
              <a:t>The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Roaring </a:t>
            </a:r>
            <a:r>
              <a:rPr lang="en-US" sz="3600" dirty="0" smtClean="0">
                <a:latin typeface="Rockwell"/>
                <a:cs typeface="Rockwell"/>
              </a:rPr>
              <a:t>20s” was </a:t>
            </a:r>
            <a:r>
              <a:rPr lang="en-US" sz="3600" dirty="0">
                <a:latin typeface="Rockwell"/>
                <a:cs typeface="Rockwell"/>
              </a:rPr>
              <a:t>not as prosperous as it appeared: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RR, cotton textile, coal industries suffered due to new competition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Farmers boomed during WWI but a decline in demand after the war deflated farm prices</a:t>
            </a:r>
          </a:p>
        </p:txBody>
      </p:sp>
      <p:sp>
        <p:nvSpPr>
          <p:cNvPr id="16390" name="AutoShape 1030"/>
          <p:cNvSpPr>
            <a:spLocks noChangeArrowheads="1"/>
          </p:cNvSpPr>
          <p:nvPr/>
        </p:nvSpPr>
        <p:spPr bwMode="auto">
          <a:xfrm>
            <a:off x="381000" y="5715000"/>
            <a:ext cx="8610600" cy="990600"/>
          </a:xfrm>
          <a:prstGeom prst="wedgeRectCallout">
            <a:avLst>
              <a:gd name="adj1" fmla="val 7794"/>
              <a:gd name="adj2" fmla="val -23837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kumimoji="1" lang="en-US" sz="2800" dirty="0">
                <a:solidFill>
                  <a:srgbClr val="000000"/>
                </a:solidFill>
              </a:rPr>
              <a:t>Farm per capita income of was $273 per year vs. the U.S. average of $681 per year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5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pic>
        <p:nvPicPr>
          <p:cNvPr id="4" name="Content Placeholder 3" descr="Screen Shot 2018-02-13 at 2.29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98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236</TotalTime>
  <Words>751</Words>
  <Application>Microsoft Macintosh PowerPoint</Application>
  <PresentationFormat>On-screen Show (4:3)</PresentationFormat>
  <Paragraphs>116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Do Now</vt:lpstr>
      <vt:lpstr>6. Consumerism and Politics  of the 1920s</vt:lpstr>
      <vt:lpstr>America in the 1920s</vt:lpstr>
      <vt:lpstr>The Second Industrial Revolution </vt:lpstr>
      <vt:lpstr>Glenwood Stove Ad</vt:lpstr>
      <vt:lpstr>PowerPoint Presentation</vt:lpstr>
      <vt:lpstr>PowerPoint Presentation</vt:lpstr>
      <vt:lpstr>Economic Weaknesses</vt:lpstr>
      <vt:lpstr>Consumerism</vt:lpstr>
      <vt:lpstr>The Lost Generation-The Flowering of the Arts</vt:lpstr>
      <vt:lpstr>PowerPoint Presentation</vt:lpstr>
      <vt:lpstr>Politics of the 1920s </vt:lpstr>
      <vt:lpstr>Election of 1920</vt:lpstr>
      <vt:lpstr>Warren G. Harding (R)  (1921-1923)</vt:lpstr>
      <vt:lpstr>Election of 1924</vt:lpstr>
      <vt:lpstr>Calvin Coolidge (R) (1923-1928)</vt:lpstr>
      <vt:lpstr>PowerPoint Presentation</vt:lpstr>
      <vt:lpstr>Election of 1928</vt:lpstr>
      <vt:lpstr>“A Return to Normalcy” “The Business of America is Business”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15</cp:revision>
  <dcterms:created xsi:type="dcterms:W3CDTF">2018-05-15T21:37:39Z</dcterms:created>
  <dcterms:modified xsi:type="dcterms:W3CDTF">2019-02-13T15:26:17Z</dcterms:modified>
</cp:coreProperties>
</file>