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1"/>
  </p:notesMasterIdLst>
  <p:sldIdLst>
    <p:sldId id="257" r:id="rId2"/>
    <p:sldId id="256" r:id="rId3"/>
    <p:sldId id="258" r:id="rId4"/>
    <p:sldId id="261" r:id="rId5"/>
    <p:sldId id="259" r:id="rId6"/>
    <p:sldId id="262" r:id="rId7"/>
    <p:sldId id="273" r:id="rId8"/>
    <p:sldId id="263" r:id="rId9"/>
    <p:sldId id="297" r:id="rId10"/>
    <p:sldId id="264" r:id="rId11"/>
    <p:sldId id="265" r:id="rId12"/>
    <p:sldId id="266" r:id="rId13"/>
    <p:sldId id="267" r:id="rId14"/>
    <p:sldId id="269" r:id="rId15"/>
    <p:sldId id="270"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9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7" d="100"/>
          <a:sy n="57" d="100"/>
        </p:scale>
        <p:origin x="-6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3/19/19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SILENT SPRING EXCERPT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21</a:t>
            </a:fld>
            <a:endParaRPr lang="en-US"/>
          </a:p>
        </p:txBody>
      </p:sp>
    </p:spTree>
    <p:extLst>
      <p:ext uri="{BB962C8B-B14F-4D97-AF65-F5344CB8AC3E}">
        <p14:creationId xmlns:p14="http://schemas.microsoft.com/office/powerpoint/2010/main" val="82173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23</a:t>
            </a:fld>
            <a:endParaRPr lang="en-US"/>
          </a:p>
        </p:txBody>
      </p:sp>
    </p:spTree>
    <p:extLst>
      <p:ext uri="{BB962C8B-B14F-4D97-AF65-F5344CB8AC3E}">
        <p14:creationId xmlns:p14="http://schemas.microsoft.com/office/powerpoint/2010/main" val="666636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May 2005, Deep Throat was revealed as FBI Deputy Secretary W. Mark Felt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cap="flat"/>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9810"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p>
        </p:txBody>
      </p:sp>
      <p:sp>
        <p:nvSpPr>
          <p:cNvPr id="119811" name="Slide Number Placeholder 3"/>
          <p:cNvSpPr>
            <a:spLocks noGrp="1"/>
          </p:cNvSpPr>
          <p:nvPr>
            <p:ph type="sldNum" sz="quarter" idx="5"/>
          </p:nvPr>
        </p:nvSpPr>
        <p:spPr>
          <a:noFill/>
        </p:spPr>
        <p:txBody>
          <a:bodyPr/>
          <a:lstStyle>
            <a:lvl1pPr>
              <a:defRPr sz="2400" b="1">
                <a:solidFill>
                  <a:schemeClr val="tx1"/>
                </a:solidFill>
                <a:latin typeface="Century Gothic" charset="0"/>
                <a:ea typeface="ＭＳ Ｐゴシック" charset="0"/>
                <a:cs typeface="ＭＳ Ｐゴシック" charset="0"/>
              </a:defRPr>
            </a:lvl1pPr>
            <a:lvl2pPr marL="742950" indent="-285750">
              <a:defRPr sz="2400" b="1">
                <a:solidFill>
                  <a:schemeClr val="tx1"/>
                </a:solidFill>
                <a:latin typeface="Century Gothic" charset="0"/>
                <a:ea typeface="ＭＳ Ｐゴシック" charset="0"/>
              </a:defRPr>
            </a:lvl2pPr>
            <a:lvl3pPr marL="1143000" indent="-228600">
              <a:defRPr sz="2400" b="1">
                <a:solidFill>
                  <a:schemeClr val="tx1"/>
                </a:solidFill>
                <a:latin typeface="Century Gothic" charset="0"/>
                <a:ea typeface="ＭＳ Ｐゴシック" charset="0"/>
              </a:defRPr>
            </a:lvl3pPr>
            <a:lvl4pPr marL="1600200" indent="-228600">
              <a:defRPr sz="2400" b="1">
                <a:solidFill>
                  <a:schemeClr val="tx1"/>
                </a:solidFill>
                <a:latin typeface="Century Gothic" charset="0"/>
                <a:ea typeface="ＭＳ Ｐゴシック" charset="0"/>
              </a:defRPr>
            </a:lvl4pPr>
            <a:lvl5pPr marL="2057400" indent="-228600">
              <a:defRPr sz="2400" b="1">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b="1">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b="1">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b="1">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b="1">
                <a:solidFill>
                  <a:schemeClr val="tx1"/>
                </a:solidFill>
                <a:latin typeface="Century Gothic" charset="0"/>
                <a:ea typeface="ＭＳ Ｐゴシック" charset="0"/>
              </a:defRPr>
            </a:lvl9pPr>
          </a:lstStyle>
          <a:p>
            <a:fld id="{16B2A283-190F-EF44-884D-E775E5AE1917}" type="slidenum">
              <a:rPr lang="en-US" sz="1200" b="0">
                <a:solidFill>
                  <a:prstClr val="black"/>
                </a:solidFill>
                <a:latin typeface="Arial" charset="0"/>
              </a:rPr>
              <a:pPr/>
              <a:t>28</a:t>
            </a:fld>
            <a:endParaRPr lang="en-US" sz="1200" b="0">
              <a:solidFill>
                <a:prstClr val="black"/>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34</a:t>
            </a:fld>
            <a:endParaRPr lang="en-US"/>
          </a:p>
        </p:txBody>
      </p:sp>
    </p:spTree>
    <p:extLst>
      <p:ext uri="{BB962C8B-B14F-4D97-AF65-F5344CB8AC3E}">
        <p14:creationId xmlns:p14="http://schemas.microsoft.com/office/powerpoint/2010/main" val="64290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150938" y="692150"/>
            <a:ext cx="4556125" cy="3416300"/>
          </a:xfrm>
          <a:ln cap="flat"/>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437">
              <a:defRPr>
                <a:solidFill>
                  <a:schemeClr val="tx1"/>
                </a:solidFill>
                <a:latin typeface="Arial" charset="0"/>
                <a:ea typeface="ＭＳ Ｐゴシック" charset="0"/>
              </a:defRPr>
            </a:lvl1pPr>
            <a:lvl2pPr marL="729057" indent="-280406" defTabSz="914437">
              <a:defRPr>
                <a:solidFill>
                  <a:schemeClr val="tx1"/>
                </a:solidFill>
                <a:latin typeface="Arial" charset="0"/>
                <a:ea typeface="ＭＳ Ｐゴシック" charset="0"/>
              </a:defRPr>
            </a:lvl2pPr>
            <a:lvl3pPr marL="1121626" indent="-224325" defTabSz="914437">
              <a:defRPr>
                <a:solidFill>
                  <a:schemeClr val="tx1"/>
                </a:solidFill>
                <a:latin typeface="Arial" charset="0"/>
                <a:ea typeface="ＭＳ Ｐゴシック" charset="0"/>
              </a:defRPr>
            </a:lvl3pPr>
            <a:lvl4pPr marL="1570276" indent="-224325" defTabSz="914437">
              <a:defRPr>
                <a:solidFill>
                  <a:schemeClr val="tx1"/>
                </a:solidFill>
                <a:latin typeface="Arial" charset="0"/>
                <a:ea typeface="ＭＳ Ｐゴシック" charset="0"/>
              </a:defRPr>
            </a:lvl4pPr>
            <a:lvl5pPr marL="2018927" indent="-224325" defTabSz="914437">
              <a:defRPr>
                <a:solidFill>
                  <a:schemeClr val="tx1"/>
                </a:solidFill>
                <a:latin typeface="Arial" charset="0"/>
                <a:ea typeface="ＭＳ Ｐゴシック" charset="0"/>
              </a:defRPr>
            </a:lvl5pPr>
            <a:lvl6pPr marL="2467577" indent="-224325" defTabSz="914437" eaLnBrk="0" fontAlgn="base" hangingPunct="0">
              <a:spcBef>
                <a:spcPct val="0"/>
              </a:spcBef>
              <a:spcAft>
                <a:spcPct val="0"/>
              </a:spcAft>
              <a:defRPr>
                <a:solidFill>
                  <a:schemeClr val="tx1"/>
                </a:solidFill>
                <a:latin typeface="Arial" charset="0"/>
                <a:ea typeface="ＭＳ Ｐゴシック" charset="0"/>
              </a:defRPr>
            </a:lvl6pPr>
            <a:lvl7pPr marL="2916227" indent="-224325" defTabSz="914437" eaLnBrk="0" fontAlgn="base" hangingPunct="0">
              <a:spcBef>
                <a:spcPct val="0"/>
              </a:spcBef>
              <a:spcAft>
                <a:spcPct val="0"/>
              </a:spcAft>
              <a:defRPr>
                <a:solidFill>
                  <a:schemeClr val="tx1"/>
                </a:solidFill>
                <a:latin typeface="Arial" charset="0"/>
                <a:ea typeface="ＭＳ Ｐゴシック" charset="0"/>
              </a:defRPr>
            </a:lvl7pPr>
            <a:lvl8pPr marL="3364878" indent="-224325" defTabSz="914437" eaLnBrk="0" fontAlgn="base" hangingPunct="0">
              <a:spcBef>
                <a:spcPct val="0"/>
              </a:spcBef>
              <a:spcAft>
                <a:spcPct val="0"/>
              </a:spcAft>
              <a:defRPr>
                <a:solidFill>
                  <a:schemeClr val="tx1"/>
                </a:solidFill>
                <a:latin typeface="Arial" charset="0"/>
                <a:ea typeface="ＭＳ Ｐゴシック" charset="0"/>
              </a:defRPr>
            </a:lvl8pPr>
            <a:lvl9pPr marL="3813528" indent="-224325" defTabSz="914437" eaLnBrk="0" fontAlgn="base" hangingPunct="0">
              <a:spcBef>
                <a:spcPct val="0"/>
              </a:spcBef>
              <a:spcAft>
                <a:spcPct val="0"/>
              </a:spcAft>
              <a:defRPr>
                <a:solidFill>
                  <a:schemeClr val="tx1"/>
                </a:solidFill>
                <a:latin typeface="Arial" charset="0"/>
                <a:ea typeface="ＭＳ Ｐゴシック" charset="0"/>
              </a:defRPr>
            </a:lvl9pPr>
          </a:lstStyle>
          <a:p>
            <a:fld id="{627E683F-FE94-744E-AC25-7844C8D78D6D}" type="slidenum">
              <a:rPr lang="en-US"/>
              <a:pPr/>
              <a:t>9</a:t>
            </a:fld>
            <a:endParaRPr lang="en-US"/>
          </a:p>
        </p:txBody>
      </p:sp>
      <p:sp>
        <p:nvSpPr>
          <p:cNvPr id="4403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6" name="Rectangle 3"/>
          <p:cNvSpPr>
            <a:spLocks noChangeArrowheads="1"/>
          </p:cNvSpPr>
          <p:nvPr>
            <p:ph type="body" idx="1"/>
          </p:nvPr>
        </p:nvSpPr>
        <p:spPr>
          <a:xfrm>
            <a:off x="914711" y="4344025"/>
            <a:ext cx="5028579" cy="4116049"/>
          </a:xfrm>
          <a:noFill/>
          <a:extLst>
            <a:ext uri="{FAA26D3D-D897-4be2-8F04-BA451C77F1D7}">
              <ma14:placeholderFlag xmlns:ma14="http://schemas.microsoft.com/office/mac/drawingml/2011/main" val="1"/>
            </a:ext>
          </a:extLst>
        </p:spPr>
        <p:txBody>
          <a:bodyPr wrap="none" anchor="ctr"/>
          <a:lstStyle/>
          <a:p>
            <a:pPr eaLnBrk="1" hangingPunct="1"/>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529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‘La </a:t>
            </a:r>
            <a:r>
              <a:rPr lang="en-US" baseline="0" dirty="0" err="1" smtClean="0"/>
              <a:t>Causa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12</a:t>
            </a:fld>
            <a:endParaRPr lang="en-US"/>
          </a:p>
        </p:txBody>
      </p:sp>
    </p:spTree>
    <p:extLst>
      <p:ext uri="{BB962C8B-B14F-4D97-AF65-F5344CB8AC3E}">
        <p14:creationId xmlns:p14="http://schemas.microsoft.com/office/powerpoint/2010/main" val="393247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READ-Excerpt</a:t>
            </a:r>
            <a:r>
              <a:rPr lang="en-US" baseline="0" dirty="0" smtClean="0"/>
              <a:t> Feminine Mystique</a:t>
            </a:r>
          </a:p>
          <a:p>
            <a:r>
              <a:rPr lang="en-US" baseline="0" dirty="0" smtClean="0"/>
              <a:t>READ-Phyllis </a:t>
            </a:r>
            <a:r>
              <a:rPr lang="en-US" baseline="0" dirty="0" err="1" smtClean="0"/>
              <a:t>Schlafly</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13</a:t>
            </a:fld>
            <a:endParaRPr lang="en-US"/>
          </a:p>
        </p:txBody>
      </p:sp>
    </p:spTree>
    <p:extLst>
      <p:ext uri="{BB962C8B-B14F-4D97-AF65-F5344CB8AC3E}">
        <p14:creationId xmlns:p14="http://schemas.microsoft.com/office/powerpoint/2010/main" val="888412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 TO-Doors</a:t>
            </a:r>
            <a:r>
              <a:rPr lang="en-US" baseline="0" dirty="0" smtClean="0"/>
              <a:t> COMPARE TO FOLK/50s</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15</a:t>
            </a:fld>
            <a:endParaRPr lang="en-US"/>
          </a:p>
        </p:txBody>
      </p:sp>
    </p:spTree>
    <p:extLst>
      <p:ext uri="{BB962C8B-B14F-4D97-AF65-F5344CB8AC3E}">
        <p14:creationId xmlns:p14="http://schemas.microsoft.com/office/powerpoint/2010/main" val="90425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15000"/>
              </a:spcBef>
            </a:pPr>
            <a:endParaRPr lang="en-US" dirty="0">
              <a:latin typeface="Times New Roman" charset="0"/>
            </a:endParaRPr>
          </a:p>
        </p:txBody>
      </p:sp>
      <p:sp>
        <p:nvSpPr>
          <p:cNvPr id="6041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17</a:t>
            </a:fld>
            <a:endParaRPr lang="en-US"/>
          </a:p>
        </p:txBody>
      </p:sp>
    </p:spTree>
    <p:extLst>
      <p:ext uri="{BB962C8B-B14F-4D97-AF65-F5344CB8AC3E}">
        <p14:creationId xmlns:p14="http://schemas.microsoft.com/office/powerpoint/2010/main" val="408365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cap="flat"/>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85000"/>
              </a:lnSpc>
            </a:pPr>
            <a:r>
              <a:rPr lang="en-US">
                <a:latin typeface="Times New Roman" charset="0"/>
              </a:rPr>
              <a:t>named too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438C0769-55C3-BE4C-867C-477B109B1445}" type="slidenum">
              <a:rPr lang="en-US"/>
              <a:pPr>
                <a:defRPr/>
              </a:pPr>
              <a:t>‹#›</a:t>
            </a:fld>
            <a:endParaRPr lang="en-US"/>
          </a:p>
        </p:txBody>
      </p:sp>
    </p:spTree>
    <p:extLst>
      <p:ext uri="{BB962C8B-B14F-4D97-AF65-F5344CB8AC3E}">
        <p14:creationId xmlns:p14="http://schemas.microsoft.com/office/powerpoint/2010/main" val="260394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3/19/19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3/19/19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3/19/19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3/19/19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2dUh2F2o7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youtube.com/watch?v=deB_u-to-I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en.wikipedia.org/wiki/List_of_The_Beatles_song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hyperlink" Target="http://www.youtube.com/watch?v=rU6PWT1rV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Evaluate the roots of ‘liberalism’ in American politics, especially post Great Depression.</a:t>
            </a:r>
          </a:p>
          <a:p>
            <a:r>
              <a:rPr lang="en-US" dirty="0" smtClean="0"/>
              <a:t>What are the limits of liberalism?</a:t>
            </a:r>
            <a:endParaRPr lang="en-US" dirty="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LBJ’S Reaction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Johnson </a:t>
            </a:r>
            <a:r>
              <a:rPr lang="en-US" dirty="0"/>
              <a:t>told former CIA Director John McCone that these "groups they got really absolutely nothing to live for. Forty percent of them are unemployed. These youngsters, they live with rats and they've got no place to sleep . . . broken homes and illegitimate families and all the narcotics are circulating around them.... And we've isolated them, and they're all in one area, when they move in why we move out." </a:t>
            </a:r>
          </a:p>
        </p:txBody>
      </p:sp>
    </p:spTree>
    <p:extLst>
      <p:ext uri="{BB962C8B-B14F-4D97-AF65-F5344CB8AC3E}">
        <p14:creationId xmlns:p14="http://schemas.microsoft.com/office/powerpoint/2010/main" val="7757040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4" name="Rectangle 4"/>
          <p:cNvSpPr>
            <a:spLocks noGrp="1" noChangeArrowheads="1"/>
          </p:cNvSpPr>
          <p:nvPr>
            <p:ph type="title"/>
          </p:nvPr>
        </p:nvSpPr>
        <p:spPr>
          <a:xfrm>
            <a:off x="233298" y="0"/>
            <a:ext cx="8682102" cy="914400"/>
          </a:xfrm>
          <a:noFill/>
        </p:spPr>
        <p:txBody>
          <a:bodyPr lIns="90488" tIns="44450" rIns="90488" bIns="44450"/>
          <a:lstStyle/>
          <a:p>
            <a:r>
              <a:rPr lang="en-US">
                <a:latin typeface="Rockwell"/>
                <a:cs typeface="Rockwell"/>
              </a:rPr>
              <a:t>Protesting the Vietnam War</a:t>
            </a:r>
          </a:p>
        </p:txBody>
      </p:sp>
      <p:sp>
        <p:nvSpPr>
          <p:cNvPr id="5125" name="Rectangle 5"/>
          <p:cNvSpPr>
            <a:spLocks noGrp="1" noChangeArrowheads="1"/>
          </p:cNvSpPr>
          <p:nvPr>
            <p:ph type="body" idx="1"/>
          </p:nvPr>
        </p:nvSpPr>
        <p:spPr>
          <a:xfrm>
            <a:off x="0" y="838200"/>
            <a:ext cx="9144000" cy="6019800"/>
          </a:xfrm>
          <a:noFill/>
        </p:spPr>
        <p:txBody>
          <a:bodyPr lIns="90488" tIns="44450" rIns="90488" bIns="44450"/>
          <a:lstStyle/>
          <a:p>
            <a:pPr>
              <a:lnSpc>
                <a:spcPct val="90000"/>
              </a:lnSpc>
            </a:pPr>
            <a:r>
              <a:rPr lang="en-US" dirty="0">
                <a:latin typeface="Rockwell"/>
                <a:cs typeface="Rockwell"/>
              </a:rPr>
              <a:t>The most dramatic focus of youthful rebellion was Vietnam:</a:t>
            </a:r>
          </a:p>
          <a:p>
            <a:pPr lvl="1">
              <a:lnSpc>
                <a:spcPct val="90000"/>
              </a:lnSpc>
            </a:pPr>
            <a:r>
              <a:rPr lang="en-US" dirty="0">
                <a:latin typeface="Rockwell"/>
                <a:cs typeface="Rockwell"/>
              </a:rPr>
              <a:t>Mostly led by college students who escaped the draft</a:t>
            </a:r>
          </a:p>
          <a:p>
            <a:pPr lvl="1">
              <a:lnSpc>
                <a:spcPct val="90000"/>
              </a:lnSpc>
            </a:pPr>
            <a:r>
              <a:rPr lang="en-US" dirty="0">
                <a:latin typeface="Rockwell"/>
                <a:cs typeface="Rockwell"/>
              </a:rPr>
              <a:t>Students protested the draft, military research on college campuses, &amp; disproportionate use of black &amp; Hispanic soldiers</a:t>
            </a:r>
          </a:p>
          <a:p>
            <a:pPr lvl="1">
              <a:lnSpc>
                <a:spcPct val="90000"/>
              </a:lnSpc>
            </a:pPr>
            <a:r>
              <a:rPr lang="en-US" dirty="0">
                <a:latin typeface="Rockwell"/>
                <a:cs typeface="Rockwell"/>
              </a:rPr>
              <a:t>Protests got stronger as fighting intensified in Vietnam in 1966</a:t>
            </a:r>
          </a:p>
        </p:txBody>
      </p:sp>
    </p:spTree>
    <p:extLst>
      <p:ext uri="{BB962C8B-B14F-4D97-AF65-F5344CB8AC3E}">
        <p14:creationId xmlns:p14="http://schemas.microsoft.com/office/powerpoint/2010/main" val="922730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9050"/>
            <a:ext cx="8229600" cy="895350"/>
          </a:xfrm>
        </p:spPr>
        <p:txBody>
          <a:bodyPr/>
          <a:lstStyle/>
          <a:p>
            <a:pPr algn="ctr"/>
            <a:r>
              <a:rPr lang="en-US" dirty="0">
                <a:latin typeface="Rockwell"/>
                <a:cs typeface="Rockwell"/>
              </a:rPr>
              <a:t>Voices of Protest</a:t>
            </a:r>
          </a:p>
        </p:txBody>
      </p:sp>
      <p:sp>
        <p:nvSpPr>
          <p:cNvPr id="22531" name="Content Placeholder 2"/>
          <p:cNvSpPr>
            <a:spLocks noGrp="1"/>
          </p:cNvSpPr>
          <p:nvPr>
            <p:ph sz="half" idx="1"/>
          </p:nvPr>
        </p:nvSpPr>
        <p:spPr>
          <a:xfrm>
            <a:off x="0" y="1374775"/>
            <a:ext cx="4572000" cy="5483225"/>
          </a:xfrm>
        </p:spPr>
        <p:txBody>
          <a:bodyPr/>
          <a:lstStyle/>
          <a:p>
            <a:pPr>
              <a:lnSpc>
                <a:spcPct val="80000"/>
              </a:lnSpc>
            </a:pPr>
            <a:r>
              <a:rPr lang="en-US" sz="2400" dirty="0">
                <a:latin typeface="Rockwell"/>
                <a:cs typeface="Rockwell"/>
              </a:rPr>
              <a:t>Native American Protest</a:t>
            </a:r>
          </a:p>
          <a:p>
            <a:pPr lvl="1">
              <a:lnSpc>
                <a:spcPct val="80000"/>
              </a:lnSpc>
            </a:pPr>
            <a:r>
              <a:rPr lang="en-US" sz="2000" dirty="0">
                <a:latin typeface="Rockwell"/>
                <a:cs typeface="Rockwell"/>
              </a:rPr>
              <a:t>1961</a:t>
            </a:r>
          </a:p>
          <a:p>
            <a:pPr lvl="2">
              <a:lnSpc>
                <a:spcPct val="80000"/>
              </a:lnSpc>
            </a:pPr>
            <a:r>
              <a:rPr lang="en-US" sz="1800" dirty="0">
                <a:latin typeface="Rockwell"/>
                <a:cs typeface="Rockwell"/>
              </a:rPr>
              <a:t>67 tribes created Declaration of Purposes</a:t>
            </a:r>
          </a:p>
          <a:p>
            <a:pPr lvl="3">
              <a:lnSpc>
                <a:spcPct val="80000"/>
              </a:lnSpc>
            </a:pPr>
            <a:r>
              <a:rPr lang="en-US" sz="1600" dirty="0">
                <a:latin typeface="Rockwell"/>
                <a:cs typeface="Rockwell"/>
              </a:rPr>
              <a:t>Criticized termination policies</a:t>
            </a:r>
          </a:p>
          <a:p>
            <a:pPr lvl="3">
              <a:lnSpc>
                <a:spcPct val="80000"/>
              </a:lnSpc>
            </a:pPr>
            <a:r>
              <a:rPr lang="en-US" sz="1600" dirty="0">
                <a:latin typeface="Rockwell"/>
                <a:cs typeface="Rockwell"/>
              </a:rPr>
              <a:t>Lobbied for inclusion with war on poverty</a:t>
            </a:r>
          </a:p>
          <a:p>
            <a:pPr lvl="3">
              <a:lnSpc>
                <a:spcPct val="80000"/>
              </a:lnSpc>
            </a:pPr>
            <a:r>
              <a:rPr lang="en-US" sz="1600" dirty="0">
                <a:latin typeface="Rockwell"/>
                <a:cs typeface="Rockwell"/>
              </a:rPr>
              <a:t>Johnson established National Council on Indian Opportunity 1965</a:t>
            </a:r>
          </a:p>
          <a:p>
            <a:pPr lvl="1">
              <a:lnSpc>
                <a:spcPct val="80000"/>
              </a:lnSpc>
            </a:pPr>
            <a:r>
              <a:rPr lang="en-US" sz="2000" dirty="0">
                <a:latin typeface="Rockwell"/>
                <a:cs typeface="Rockwell"/>
              </a:rPr>
              <a:t>1968</a:t>
            </a:r>
          </a:p>
          <a:p>
            <a:pPr lvl="2">
              <a:lnSpc>
                <a:spcPct val="80000"/>
              </a:lnSpc>
            </a:pPr>
            <a:r>
              <a:rPr lang="ja-JP" altLang="en-US" sz="1800" dirty="0">
                <a:latin typeface="Rockwell"/>
                <a:cs typeface="Rockwell"/>
              </a:rPr>
              <a:t>“</a:t>
            </a:r>
            <a:r>
              <a:rPr lang="en-US" sz="1800" dirty="0">
                <a:latin typeface="Rockwell"/>
                <a:cs typeface="Rockwell"/>
              </a:rPr>
              <a:t>Red Power</a:t>
            </a:r>
            <a:r>
              <a:rPr lang="ja-JP" altLang="en-US" sz="1800" dirty="0">
                <a:latin typeface="Rockwell"/>
                <a:cs typeface="Rockwell"/>
              </a:rPr>
              <a:t>”</a:t>
            </a:r>
            <a:endParaRPr lang="en-US" sz="1800" dirty="0">
              <a:latin typeface="Rockwell"/>
              <a:cs typeface="Rockwell"/>
            </a:endParaRPr>
          </a:p>
          <a:p>
            <a:pPr lvl="3">
              <a:lnSpc>
                <a:spcPct val="80000"/>
              </a:lnSpc>
            </a:pPr>
            <a:r>
              <a:rPr lang="en-US" sz="1600" dirty="0">
                <a:latin typeface="Rockwell"/>
                <a:cs typeface="Rockwell"/>
              </a:rPr>
              <a:t>Younger movement</a:t>
            </a:r>
          </a:p>
          <a:p>
            <a:pPr lvl="3">
              <a:lnSpc>
                <a:spcPct val="80000"/>
              </a:lnSpc>
            </a:pPr>
            <a:r>
              <a:rPr lang="en-US" sz="1600" dirty="0">
                <a:latin typeface="Rockwell"/>
                <a:cs typeface="Rockwell"/>
              </a:rPr>
              <a:t>Mocked Columbus Day</a:t>
            </a:r>
          </a:p>
          <a:p>
            <a:pPr lvl="2">
              <a:lnSpc>
                <a:spcPct val="80000"/>
              </a:lnSpc>
            </a:pPr>
            <a:r>
              <a:rPr lang="en-US" sz="1800" dirty="0">
                <a:latin typeface="Rockwell"/>
                <a:cs typeface="Rockwell"/>
              </a:rPr>
              <a:t>American Indian Movement</a:t>
            </a:r>
          </a:p>
          <a:p>
            <a:pPr lvl="3">
              <a:lnSpc>
                <a:spcPct val="80000"/>
              </a:lnSpc>
            </a:pPr>
            <a:r>
              <a:rPr lang="en-US" sz="1600" dirty="0">
                <a:latin typeface="Rockwell"/>
                <a:cs typeface="Rockwell"/>
              </a:rPr>
              <a:t>Most militant</a:t>
            </a:r>
          </a:p>
          <a:p>
            <a:pPr lvl="4">
              <a:lnSpc>
                <a:spcPct val="80000"/>
              </a:lnSpc>
            </a:pPr>
            <a:r>
              <a:rPr lang="en-US" sz="1600" dirty="0">
                <a:latin typeface="Rockwell"/>
                <a:cs typeface="Rockwell"/>
              </a:rPr>
              <a:t>Occupied Alcatraz for 19 months</a:t>
            </a:r>
          </a:p>
          <a:p>
            <a:pPr lvl="3">
              <a:lnSpc>
                <a:spcPct val="80000"/>
              </a:lnSpc>
            </a:pPr>
            <a:r>
              <a:rPr lang="en-US" sz="1600" dirty="0">
                <a:latin typeface="Rockwell"/>
                <a:cs typeface="Rockwell"/>
              </a:rPr>
              <a:t>Goal to protect way of life</a:t>
            </a:r>
          </a:p>
          <a:p>
            <a:pPr lvl="3">
              <a:lnSpc>
                <a:spcPct val="80000"/>
              </a:lnSpc>
            </a:pPr>
            <a:r>
              <a:rPr lang="en-US" sz="1600" dirty="0">
                <a:latin typeface="Rockwell"/>
                <a:cs typeface="Rockwell"/>
              </a:rPr>
              <a:t>Reassertion of Native American Culture</a:t>
            </a:r>
          </a:p>
        </p:txBody>
      </p:sp>
      <p:sp>
        <p:nvSpPr>
          <p:cNvPr id="22532" name="Content Placeholder 3"/>
          <p:cNvSpPr>
            <a:spLocks noGrp="1"/>
          </p:cNvSpPr>
          <p:nvPr>
            <p:ph sz="half" idx="2"/>
          </p:nvPr>
        </p:nvSpPr>
        <p:spPr>
          <a:xfrm>
            <a:off x="4572000" y="1374775"/>
            <a:ext cx="4572000" cy="5483225"/>
          </a:xfrm>
        </p:spPr>
        <p:txBody>
          <a:bodyPr>
            <a:normAutofit/>
          </a:bodyPr>
          <a:lstStyle/>
          <a:p>
            <a:pPr>
              <a:lnSpc>
                <a:spcPct val="80000"/>
              </a:lnSpc>
            </a:pPr>
            <a:r>
              <a:rPr lang="en-US" sz="2400">
                <a:latin typeface="Rockwell"/>
                <a:cs typeface="Rockwell"/>
              </a:rPr>
              <a:t>Hispanic-American </a:t>
            </a:r>
          </a:p>
          <a:p>
            <a:pPr lvl="1">
              <a:lnSpc>
                <a:spcPct val="80000"/>
              </a:lnSpc>
            </a:pPr>
            <a:r>
              <a:rPr lang="en-US" sz="2000">
                <a:latin typeface="Rockwell"/>
                <a:cs typeface="Rockwell"/>
              </a:rPr>
              <a:t>Fastest-growing minority</a:t>
            </a:r>
          </a:p>
          <a:p>
            <a:pPr lvl="2">
              <a:lnSpc>
                <a:spcPct val="80000"/>
              </a:lnSpc>
            </a:pPr>
            <a:r>
              <a:rPr lang="en-US" sz="1800">
                <a:latin typeface="Rockwell"/>
                <a:cs typeface="Rockwell"/>
              </a:rPr>
              <a:t>Impatient</a:t>
            </a:r>
          </a:p>
          <a:p>
            <a:pPr lvl="2">
              <a:lnSpc>
                <a:spcPct val="80000"/>
              </a:lnSpc>
            </a:pPr>
            <a:r>
              <a:rPr lang="en-US" sz="1800">
                <a:latin typeface="Rockwell"/>
                <a:cs typeface="Rockwell"/>
              </a:rPr>
              <a:t>Cesar Chavez 1965</a:t>
            </a:r>
          </a:p>
          <a:p>
            <a:pPr lvl="3">
              <a:lnSpc>
                <a:spcPct val="80000"/>
              </a:lnSpc>
            </a:pPr>
            <a:r>
              <a:rPr lang="ja-JP" altLang="en-US" sz="1600">
                <a:latin typeface="Rockwell"/>
                <a:cs typeface="Rockwell"/>
              </a:rPr>
              <a:t>“</a:t>
            </a:r>
            <a:r>
              <a:rPr lang="en-US" sz="1600">
                <a:latin typeface="Rockwell"/>
                <a:cs typeface="Rockwell"/>
              </a:rPr>
              <a:t>La Causa</a:t>
            </a:r>
            <a:r>
              <a:rPr lang="ja-JP" altLang="en-US" sz="1600">
                <a:latin typeface="Rockwell"/>
                <a:cs typeface="Rockwell"/>
              </a:rPr>
              <a:t>”</a:t>
            </a:r>
            <a:endParaRPr lang="en-US" sz="1600">
              <a:latin typeface="Rockwell"/>
              <a:cs typeface="Rockwell"/>
            </a:endParaRPr>
          </a:p>
          <a:p>
            <a:pPr lvl="3">
              <a:lnSpc>
                <a:spcPct val="80000"/>
              </a:lnSpc>
            </a:pPr>
            <a:r>
              <a:rPr lang="en-US" sz="1600">
                <a:latin typeface="Rockwell"/>
                <a:cs typeface="Rockwell"/>
              </a:rPr>
              <a:t>Non-violence, led agricultural strikes</a:t>
            </a:r>
          </a:p>
          <a:p>
            <a:pPr lvl="1">
              <a:lnSpc>
                <a:spcPct val="80000"/>
              </a:lnSpc>
            </a:pPr>
            <a:r>
              <a:rPr lang="en-US" sz="2000">
                <a:latin typeface="Rockwell"/>
                <a:cs typeface="Rockwell"/>
              </a:rPr>
              <a:t>Chicano/Chicana movement</a:t>
            </a:r>
          </a:p>
          <a:p>
            <a:pPr lvl="2">
              <a:lnSpc>
                <a:spcPct val="80000"/>
              </a:lnSpc>
            </a:pPr>
            <a:r>
              <a:rPr lang="en-US">
                <a:latin typeface="Rockwell"/>
                <a:cs typeface="Rockwell"/>
              </a:rPr>
              <a:t>More militant</a:t>
            </a:r>
          </a:p>
          <a:p>
            <a:pPr lvl="2">
              <a:lnSpc>
                <a:spcPct val="80000"/>
              </a:lnSpc>
            </a:pPr>
            <a:r>
              <a:rPr lang="en-US" sz="1800">
                <a:latin typeface="Rockwell"/>
                <a:cs typeface="Rockwell"/>
              </a:rPr>
              <a:t>Boycotts to demand bilingual classes, more Latino teachers</a:t>
            </a:r>
          </a:p>
          <a:p>
            <a:pPr lvl="2">
              <a:lnSpc>
                <a:spcPct val="80000"/>
              </a:lnSpc>
            </a:pPr>
            <a:r>
              <a:rPr lang="en-US" sz="1800">
                <a:latin typeface="Rockwell"/>
                <a:cs typeface="Rockwell"/>
              </a:rPr>
              <a:t>Spread to other minorities</a:t>
            </a:r>
          </a:p>
          <a:p>
            <a:pPr>
              <a:lnSpc>
                <a:spcPct val="80000"/>
              </a:lnSpc>
            </a:pPr>
            <a:endParaRPr lang="en-US" sz="1800">
              <a:latin typeface="Rockwell"/>
              <a:cs typeface="Rockwell"/>
            </a:endParaRPr>
          </a:p>
        </p:txBody>
      </p:sp>
      <p:pic>
        <p:nvPicPr>
          <p:cNvPr id="22533" name="Picture 2" descr="http://s11.bdbphotos.com/images/orig/e/m/em6cot3kda5x6mo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711" y="4875520"/>
            <a:ext cx="1882588" cy="198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124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8" descr="05friedan3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75" y="1211263"/>
            <a:ext cx="208915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
        <p:nvSpPr>
          <p:cNvPr id="75778" name="Title 1"/>
          <p:cNvSpPr>
            <a:spLocks noGrp="1"/>
          </p:cNvSpPr>
          <p:nvPr>
            <p:ph type="title"/>
          </p:nvPr>
        </p:nvSpPr>
        <p:spPr>
          <a:xfrm>
            <a:off x="0" y="-114300"/>
            <a:ext cx="9144000" cy="1325563"/>
          </a:xfrm>
        </p:spPr>
        <p:txBody>
          <a:bodyPr>
            <a:normAutofit/>
          </a:bodyPr>
          <a:lstStyle/>
          <a:p>
            <a:pPr algn="ctr" eaLnBrk="1" hangingPunct="1"/>
            <a:r>
              <a:rPr lang="en-US" sz="3600" b="1">
                <a:latin typeface="Rockwell"/>
                <a:cs typeface="Rockwell"/>
              </a:rPr>
              <a:t>Other Movements – Women’s Liberation</a:t>
            </a:r>
          </a:p>
        </p:txBody>
      </p:sp>
      <p:sp>
        <p:nvSpPr>
          <p:cNvPr id="3" name="Content Placeholder 2"/>
          <p:cNvSpPr>
            <a:spLocks noGrp="1"/>
          </p:cNvSpPr>
          <p:nvPr>
            <p:ph idx="1"/>
          </p:nvPr>
        </p:nvSpPr>
        <p:spPr>
          <a:xfrm>
            <a:off x="60325" y="586084"/>
            <a:ext cx="5245100" cy="6136979"/>
          </a:xfrm>
        </p:spPr>
        <p:txBody>
          <a:bodyPr rtlCol="0">
            <a:noAutofit/>
          </a:bodyPr>
          <a:lstStyle/>
          <a:p>
            <a:pPr marL="0" indent="0" eaLnBrk="1" fontAlgn="auto" hangingPunct="1">
              <a:spcBef>
                <a:spcPct val="10000"/>
              </a:spcBef>
              <a:spcAft>
                <a:spcPts val="0"/>
              </a:spcAft>
              <a:buFont typeface="Arial" panose="020B0604020202020204" pitchFamily="34" charset="0"/>
              <a:buNone/>
              <a:defRPr/>
            </a:pPr>
            <a:r>
              <a:rPr lang="en-US" altLang="en-US" sz="1800" u="sng" dirty="0" smtClean="0">
                <a:latin typeface="Rockwell"/>
                <a:cs typeface="Rockwell"/>
              </a:rPr>
              <a:t>“Pink Power”</a:t>
            </a:r>
          </a:p>
          <a:p>
            <a:pPr eaLnBrk="1" fontAlgn="auto" hangingPunct="1">
              <a:spcBef>
                <a:spcPct val="10000"/>
              </a:spcBef>
              <a:spcAft>
                <a:spcPts val="0"/>
              </a:spcAft>
              <a:buFont typeface="Arial" panose="020B0604020202020204" pitchFamily="34" charset="0"/>
              <a:buChar char="•"/>
              <a:defRPr/>
            </a:pPr>
            <a:r>
              <a:rPr lang="en-US" altLang="en-US" sz="1800" dirty="0" smtClean="0">
                <a:latin typeface="Rockwell"/>
                <a:cs typeface="Rockwell"/>
              </a:rPr>
              <a:t>Feminism: Started with </a:t>
            </a:r>
            <a:r>
              <a:rPr lang="en-US" altLang="en-US" sz="1800" b="1" dirty="0" smtClean="0">
                <a:latin typeface="Rockwell"/>
                <a:cs typeface="Rockwell"/>
              </a:rPr>
              <a:t>Betty </a:t>
            </a:r>
            <a:r>
              <a:rPr lang="en-US" altLang="en-US" sz="1800" b="1" dirty="0">
                <a:latin typeface="Rockwell"/>
                <a:cs typeface="Rockwell"/>
              </a:rPr>
              <a:t>Freidan </a:t>
            </a:r>
            <a:r>
              <a:rPr lang="en-US" altLang="ja-JP" sz="1800" dirty="0" smtClean="0">
                <a:latin typeface="Rockwell"/>
                <a:cs typeface="Rockwell"/>
              </a:rPr>
              <a:t>publishing  </a:t>
            </a:r>
            <a:r>
              <a:rPr lang="en-US" altLang="ja-JP" sz="1800" b="1" i="1" dirty="0">
                <a:latin typeface="Rockwell"/>
                <a:cs typeface="Rockwell"/>
              </a:rPr>
              <a:t>Feminine Mystique </a:t>
            </a:r>
            <a:r>
              <a:rPr lang="en-US" altLang="ja-JP" sz="1800" dirty="0">
                <a:latin typeface="Rockwell"/>
                <a:cs typeface="Rockwell"/>
              </a:rPr>
              <a:t>in </a:t>
            </a:r>
            <a:r>
              <a:rPr lang="en-US" altLang="ja-JP" sz="1800" dirty="0" smtClean="0">
                <a:latin typeface="Rockwell"/>
                <a:cs typeface="Rockwell"/>
              </a:rPr>
              <a:t>1963 - a dissatisfied housewife who wants equality for all women.</a:t>
            </a:r>
            <a:endParaRPr lang="en-US" altLang="en-US" sz="1800" dirty="0">
              <a:latin typeface="Rockwell"/>
              <a:cs typeface="Rockwell"/>
            </a:endParaRPr>
          </a:p>
          <a:p>
            <a:pPr eaLnBrk="1" fontAlgn="auto" hangingPunct="1">
              <a:spcBef>
                <a:spcPct val="50000"/>
              </a:spcBef>
              <a:spcAft>
                <a:spcPts val="0"/>
              </a:spcAft>
              <a:buFont typeface="Arial" panose="020B0604020202020204" pitchFamily="34" charset="0"/>
              <a:buChar char="•"/>
              <a:defRPr/>
            </a:pPr>
            <a:r>
              <a:rPr lang="en-US" sz="1800" dirty="0">
                <a:latin typeface="Rockwell"/>
                <a:cs typeface="Rockwell"/>
              </a:rPr>
              <a:t>D</a:t>
            </a:r>
            <a:r>
              <a:rPr lang="en-US" sz="1800" dirty="0" smtClean="0">
                <a:latin typeface="Rockwell"/>
                <a:cs typeface="Rockwell"/>
              </a:rPr>
              <a:t>rew </a:t>
            </a:r>
            <a:r>
              <a:rPr lang="en-US" sz="1800" dirty="0">
                <a:latin typeface="Rockwell"/>
                <a:cs typeface="Rockwell"/>
              </a:rPr>
              <a:t>attention to sexual discrimination &amp; unequal pay for </a:t>
            </a:r>
            <a:r>
              <a:rPr lang="en-US" sz="1800" dirty="0" smtClean="0">
                <a:latin typeface="Rockwell"/>
                <a:cs typeface="Rockwell"/>
              </a:rPr>
              <a:t>women - Betty </a:t>
            </a:r>
            <a:r>
              <a:rPr lang="en-US" sz="1800" dirty="0">
                <a:latin typeface="Rockwell"/>
                <a:cs typeface="Rockwell"/>
              </a:rPr>
              <a:t>Freidan co-founded the </a:t>
            </a:r>
            <a:r>
              <a:rPr lang="en-US" sz="1800" b="1" dirty="0">
                <a:latin typeface="Rockwell"/>
                <a:cs typeface="Rockwell"/>
              </a:rPr>
              <a:t>National Organization of Women (NOW) </a:t>
            </a:r>
            <a:r>
              <a:rPr lang="en-US" sz="1800" dirty="0">
                <a:latin typeface="Rockwell"/>
                <a:cs typeface="Rockwell"/>
              </a:rPr>
              <a:t>to advocate for </a:t>
            </a:r>
            <a:r>
              <a:rPr lang="en-US" sz="1800" dirty="0" smtClean="0">
                <a:latin typeface="Rockwell"/>
                <a:cs typeface="Rockwell"/>
              </a:rPr>
              <a:t>women.</a:t>
            </a:r>
            <a:endParaRPr lang="en-US" sz="1800" dirty="0">
              <a:latin typeface="Rockwell"/>
              <a:cs typeface="Rockwell"/>
            </a:endParaRPr>
          </a:p>
          <a:p>
            <a:pPr eaLnBrk="1" fontAlgn="auto" hangingPunct="1">
              <a:lnSpc>
                <a:spcPct val="85000"/>
              </a:lnSpc>
              <a:spcBef>
                <a:spcPct val="50000"/>
              </a:spcBef>
              <a:spcAft>
                <a:spcPts val="0"/>
              </a:spcAft>
              <a:buFont typeface="Arial" panose="020B0604020202020204" pitchFamily="34" charset="0"/>
              <a:buChar char="•"/>
              <a:defRPr/>
            </a:pPr>
            <a:r>
              <a:rPr lang="en-US" sz="1800" dirty="0">
                <a:latin typeface="Rockwell"/>
                <a:cs typeface="Rockwell"/>
              </a:rPr>
              <a:t>D</a:t>
            </a:r>
            <a:r>
              <a:rPr lang="en-US" sz="1800" dirty="0" smtClean="0">
                <a:latin typeface="Rockwell"/>
                <a:cs typeface="Rockwell"/>
              </a:rPr>
              <a:t>emanded </a:t>
            </a:r>
            <a:r>
              <a:rPr lang="en-US" sz="1800" dirty="0">
                <a:latin typeface="Rockwell"/>
                <a:cs typeface="Rockwell"/>
              </a:rPr>
              <a:t>an </a:t>
            </a:r>
            <a:r>
              <a:rPr lang="en-US" sz="1800" b="1" dirty="0">
                <a:latin typeface="Rockwell"/>
                <a:cs typeface="Rockwell"/>
              </a:rPr>
              <a:t>Equal Rights Amendment (ERA) </a:t>
            </a:r>
            <a:r>
              <a:rPr lang="en-US" sz="1800" dirty="0">
                <a:latin typeface="Rockwell"/>
                <a:cs typeface="Rockwell"/>
              </a:rPr>
              <a:t>to ban sexism </a:t>
            </a:r>
            <a:r>
              <a:rPr lang="en-US" sz="1800" dirty="0" smtClean="0">
                <a:latin typeface="Rockwell"/>
                <a:cs typeface="Rockwell"/>
              </a:rPr>
              <a:t>- defeated </a:t>
            </a:r>
            <a:r>
              <a:rPr lang="en-US" sz="1800" dirty="0">
                <a:latin typeface="Rockwell"/>
                <a:cs typeface="Rockwell"/>
              </a:rPr>
              <a:t>in the 1970s by conservatives &amp; anti-ERA </a:t>
            </a:r>
            <a:r>
              <a:rPr lang="en-US" sz="1800" dirty="0" smtClean="0">
                <a:latin typeface="Rockwell"/>
                <a:cs typeface="Rockwell"/>
              </a:rPr>
              <a:t>women. </a:t>
            </a:r>
          </a:p>
          <a:p>
            <a:pPr lvl="1">
              <a:lnSpc>
                <a:spcPct val="85000"/>
              </a:lnSpc>
              <a:spcBef>
                <a:spcPct val="50000"/>
              </a:spcBef>
              <a:buFont typeface="Arial" panose="020B0604020202020204" pitchFamily="34" charset="0"/>
              <a:buChar char="•"/>
              <a:defRPr/>
            </a:pPr>
            <a:r>
              <a:rPr lang="en-US" sz="1400" dirty="0" smtClean="0">
                <a:latin typeface="Rockwell"/>
                <a:cs typeface="Rockwell"/>
              </a:rPr>
              <a:t>Phyllis </a:t>
            </a:r>
            <a:r>
              <a:rPr lang="en-US" sz="1400" dirty="0" err="1" smtClean="0">
                <a:latin typeface="Rockwell"/>
                <a:cs typeface="Rockwell"/>
              </a:rPr>
              <a:t>Schaffly</a:t>
            </a:r>
            <a:endParaRPr lang="en-US" sz="1400" dirty="0" smtClean="0">
              <a:latin typeface="Rockwell"/>
              <a:cs typeface="Rockwell"/>
            </a:endParaRPr>
          </a:p>
          <a:p>
            <a:pPr eaLnBrk="1" fontAlgn="auto" hangingPunct="1">
              <a:spcBef>
                <a:spcPct val="10000"/>
              </a:spcBef>
              <a:spcAft>
                <a:spcPts val="0"/>
              </a:spcAft>
              <a:buFont typeface="Arial" panose="020B0604020202020204" pitchFamily="34" charset="0"/>
              <a:buChar char="•"/>
              <a:defRPr/>
            </a:pPr>
            <a:r>
              <a:rPr lang="en-US" sz="1800" dirty="0">
                <a:latin typeface="Rockwell"/>
                <a:cs typeface="Rockwell"/>
              </a:rPr>
              <a:t>Gained abortion rights in </a:t>
            </a:r>
            <a:r>
              <a:rPr lang="en-US" sz="1800" b="1" dirty="0">
                <a:latin typeface="Rockwell"/>
                <a:cs typeface="Rockwell"/>
              </a:rPr>
              <a:t>Roe v Wade </a:t>
            </a:r>
            <a:r>
              <a:rPr lang="en-US" sz="1800" dirty="0">
                <a:latin typeface="Rockwell"/>
                <a:cs typeface="Rockwell"/>
              </a:rPr>
              <a:t>(1973</a:t>
            </a:r>
            <a:r>
              <a:rPr lang="en-US" sz="1800" dirty="0" smtClean="0">
                <a:latin typeface="Rockwell"/>
                <a:cs typeface="Rockwell"/>
              </a:rPr>
              <a:t>).</a:t>
            </a:r>
            <a:endParaRPr lang="en-US" sz="1800" dirty="0">
              <a:latin typeface="Rockwell"/>
              <a:cs typeface="Rockwell"/>
            </a:endParaRPr>
          </a:p>
          <a:p>
            <a:pPr eaLnBrk="1" fontAlgn="auto" hangingPunct="1">
              <a:spcBef>
                <a:spcPct val="10000"/>
              </a:spcBef>
              <a:spcAft>
                <a:spcPts val="0"/>
              </a:spcAft>
              <a:buFont typeface="Arial" panose="020B0604020202020204" pitchFamily="34" charset="0"/>
              <a:buChar char="•"/>
              <a:defRPr/>
            </a:pPr>
            <a:r>
              <a:rPr lang="en-US" sz="1800" dirty="0">
                <a:latin typeface="Rockwell"/>
                <a:cs typeface="Rockwell"/>
              </a:rPr>
              <a:t>Congress passed </a:t>
            </a:r>
            <a:r>
              <a:rPr lang="en-US" sz="1800" b="1" dirty="0">
                <a:latin typeface="Rockwell"/>
                <a:cs typeface="Rockwell"/>
              </a:rPr>
              <a:t>Title VII </a:t>
            </a:r>
            <a:r>
              <a:rPr lang="en-US" sz="1800" dirty="0" smtClean="0">
                <a:latin typeface="Rockwell"/>
                <a:cs typeface="Rockwell"/>
              </a:rPr>
              <a:t>to </a:t>
            </a:r>
            <a:r>
              <a:rPr lang="en-US" sz="1800" dirty="0">
                <a:latin typeface="Rockwell"/>
                <a:cs typeface="Rockwell"/>
              </a:rPr>
              <a:t>protect women from sexual </a:t>
            </a:r>
            <a:r>
              <a:rPr lang="en-US" sz="1800" dirty="0" smtClean="0">
                <a:latin typeface="Rockwell"/>
                <a:cs typeface="Rockwell"/>
              </a:rPr>
              <a:t>harassment.</a:t>
            </a:r>
            <a:endParaRPr lang="en-US" sz="1800" dirty="0">
              <a:latin typeface="Rockwell"/>
              <a:cs typeface="Rockwell"/>
            </a:endParaRPr>
          </a:p>
          <a:p>
            <a:pPr eaLnBrk="1" fontAlgn="auto" hangingPunct="1">
              <a:spcBef>
                <a:spcPct val="10000"/>
              </a:spcBef>
              <a:spcAft>
                <a:spcPts val="0"/>
              </a:spcAft>
              <a:buFont typeface="Arial" panose="020B0604020202020204" pitchFamily="34" charset="0"/>
              <a:buChar char="•"/>
              <a:defRPr/>
            </a:pPr>
            <a:r>
              <a:rPr lang="en-US" sz="1800" dirty="0">
                <a:latin typeface="Rockwell"/>
                <a:cs typeface="Rockwell"/>
              </a:rPr>
              <a:t>Congress passed </a:t>
            </a:r>
            <a:r>
              <a:rPr lang="en-US" sz="1800" b="1" dirty="0">
                <a:latin typeface="Rockwell"/>
                <a:cs typeface="Rockwell"/>
              </a:rPr>
              <a:t>Title IX </a:t>
            </a:r>
            <a:r>
              <a:rPr lang="en-US" sz="1800" dirty="0">
                <a:latin typeface="Rockwell"/>
                <a:cs typeface="Rockwell"/>
              </a:rPr>
              <a:t>that outlawed sexual discrimination in education </a:t>
            </a:r>
            <a:r>
              <a:rPr lang="en-US" sz="1800" dirty="0" smtClean="0">
                <a:latin typeface="Rockwell"/>
                <a:cs typeface="Rockwell"/>
              </a:rPr>
              <a:t>programs.</a:t>
            </a:r>
            <a:endParaRPr lang="en-US" sz="1800" dirty="0">
              <a:latin typeface="Rockwell"/>
              <a:cs typeface="Rockwell"/>
            </a:endParaRPr>
          </a:p>
          <a:p>
            <a:pPr eaLnBrk="1" fontAlgn="auto" hangingPunct="1">
              <a:spcBef>
                <a:spcPct val="10000"/>
              </a:spcBef>
              <a:spcAft>
                <a:spcPts val="0"/>
              </a:spcAft>
              <a:buFont typeface="Arial" panose="020B0604020202020204" pitchFamily="34" charset="0"/>
              <a:buChar char="•"/>
              <a:defRPr/>
            </a:pPr>
            <a:endParaRPr kumimoji="1" lang="en-US" altLang="en-US" sz="1800" dirty="0">
              <a:solidFill>
                <a:schemeClr val="folHlink"/>
              </a:solidFill>
              <a:latin typeface="Rockwell"/>
              <a:cs typeface="Rockwell"/>
            </a:endParaRPr>
          </a:p>
          <a:p>
            <a:pPr eaLnBrk="1" fontAlgn="auto" hangingPunct="1">
              <a:spcBef>
                <a:spcPct val="10000"/>
              </a:spcBef>
              <a:spcAft>
                <a:spcPts val="0"/>
              </a:spcAft>
              <a:buFont typeface="Arial" panose="020B0604020202020204" pitchFamily="34" charset="0"/>
              <a:buChar char="•"/>
              <a:defRPr/>
            </a:pPr>
            <a:endParaRPr kumimoji="1" lang="en-US" altLang="en-US" sz="1800" dirty="0">
              <a:latin typeface="Rockwell"/>
              <a:cs typeface="Rockwell"/>
            </a:endParaRPr>
          </a:p>
          <a:p>
            <a:pPr eaLnBrk="1" fontAlgn="auto" hangingPunct="1">
              <a:lnSpc>
                <a:spcPct val="80000"/>
              </a:lnSpc>
              <a:spcAft>
                <a:spcPts val="0"/>
              </a:spcAft>
              <a:buFontTx/>
              <a:buNone/>
              <a:defRPr/>
            </a:pPr>
            <a:endParaRPr lang="en-US" altLang="en-US" sz="1800" dirty="0">
              <a:latin typeface="Rockwell"/>
              <a:cs typeface="Rockwell"/>
            </a:endParaRPr>
          </a:p>
        </p:txBody>
      </p:sp>
      <p:pic>
        <p:nvPicPr>
          <p:cNvPr id="9" name="Picture 13" descr="DIVI72336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2694826"/>
            <a:ext cx="3838575" cy="416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11" descr="now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9525" y="841375"/>
            <a:ext cx="1514475" cy="208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7169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1143000"/>
          </a:xfrm>
        </p:spPr>
        <p:txBody>
          <a:bodyPr/>
          <a:lstStyle/>
          <a:p>
            <a:endParaRPr lang="en-US">
              <a:latin typeface="Century Gothic" charset="0"/>
            </a:endParaRPr>
          </a:p>
        </p:txBody>
      </p:sp>
      <p:sp>
        <p:nvSpPr>
          <p:cNvPr id="24579" name="Content Placeholder 2"/>
          <p:cNvSpPr>
            <a:spLocks noGrp="1"/>
          </p:cNvSpPr>
          <p:nvPr>
            <p:ph sz="half" idx="1"/>
          </p:nvPr>
        </p:nvSpPr>
        <p:spPr>
          <a:xfrm>
            <a:off x="457200" y="1920875"/>
            <a:ext cx="4038600" cy="4433888"/>
          </a:xfrm>
        </p:spPr>
        <p:txBody>
          <a:bodyPr/>
          <a:lstStyle/>
          <a:p>
            <a:endParaRPr lang="en-US">
              <a:latin typeface="Century Gothic" charset="0"/>
            </a:endParaRPr>
          </a:p>
        </p:txBody>
      </p:sp>
      <p:sp>
        <p:nvSpPr>
          <p:cNvPr id="24580" name="Content Placeholder 3"/>
          <p:cNvSpPr>
            <a:spLocks noGrp="1"/>
          </p:cNvSpPr>
          <p:nvPr>
            <p:ph sz="half" idx="2"/>
          </p:nvPr>
        </p:nvSpPr>
        <p:spPr>
          <a:xfrm>
            <a:off x="4648200" y="1920875"/>
            <a:ext cx="4038600" cy="4433888"/>
          </a:xfrm>
        </p:spPr>
        <p:txBody>
          <a:bodyPr/>
          <a:lstStyle/>
          <a:p>
            <a:endParaRPr lang="en-US">
              <a:latin typeface="Century Gothic" charset="0"/>
            </a:endParaRPr>
          </a:p>
        </p:txBody>
      </p:sp>
      <p:pic>
        <p:nvPicPr>
          <p:cNvPr id="24581" name="Picture 2" descr="http://images.quickblogcast.com/3/5/4/3/2/131990-123453/feminist_protest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228600"/>
            <a:ext cx="92090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5957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762000"/>
          </a:xfrm>
        </p:spPr>
        <p:txBody>
          <a:bodyPr/>
          <a:lstStyle/>
          <a:p>
            <a:pPr algn="ctr"/>
            <a:r>
              <a:rPr lang="en-US">
                <a:latin typeface="Rockwell"/>
                <a:cs typeface="Rockwell"/>
              </a:rPr>
              <a:t>Counter-Culture</a:t>
            </a:r>
          </a:p>
        </p:txBody>
      </p:sp>
      <p:sp>
        <p:nvSpPr>
          <p:cNvPr id="3" name="Content Placeholder 2"/>
          <p:cNvSpPr>
            <a:spLocks noGrp="1"/>
          </p:cNvSpPr>
          <p:nvPr>
            <p:ph sz="half" idx="1"/>
          </p:nvPr>
        </p:nvSpPr>
        <p:spPr>
          <a:xfrm>
            <a:off x="0" y="838200"/>
            <a:ext cx="4495800" cy="6019800"/>
          </a:xfrm>
        </p:spPr>
        <p:txBody>
          <a:bodyPr>
            <a:normAutofit lnSpcReduction="10000"/>
          </a:bodyPr>
          <a:lstStyle/>
          <a:p>
            <a:pPr>
              <a:lnSpc>
                <a:spcPct val="70000"/>
              </a:lnSpc>
            </a:pPr>
            <a:r>
              <a:rPr lang="en-US" sz="2000" dirty="0">
                <a:latin typeface="Rockwell"/>
                <a:cs typeface="Rockwell"/>
              </a:rPr>
              <a:t>Hippies and Drugs</a:t>
            </a:r>
          </a:p>
          <a:p>
            <a:pPr lvl="1">
              <a:lnSpc>
                <a:spcPct val="70000"/>
              </a:lnSpc>
            </a:pPr>
            <a:r>
              <a:rPr lang="en-US" sz="2000" dirty="0">
                <a:latin typeface="Rockwell"/>
                <a:cs typeface="Rockwell"/>
              </a:rPr>
              <a:t>Marijuana</a:t>
            </a:r>
          </a:p>
          <a:p>
            <a:pPr lvl="2">
              <a:lnSpc>
                <a:spcPct val="70000"/>
              </a:lnSpc>
            </a:pPr>
            <a:r>
              <a:rPr lang="en-US" sz="1600" dirty="0">
                <a:latin typeface="Rockwell"/>
                <a:cs typeface="Rockwell"/>
              </a:rPr>
              <a:t>60% of college students tried</a:t>
            </a:r>
          </a:p>
          <a:p>
            <a:pPr lvl="2">
              <a:lnSpc>
                <a:spcPct val="70000"/>
              </a:lnSpc>
            </a:pPr>
            <a:r>
              <a:rPr lang="en-US" sz="1600" dirty="0">
                <a:latin typeface="Rockwell"/>
                <a:cs typeface="Rockwell"/>
              </a:rPr>
              <a:t>No real </a:t>
            </a:r>
            <a:r>
              <a:rPr lang="ja-JP" altLang="en-US" sz="1600" dirty="0">
                <a:latin typeface="Rockwell"/>
                <a:cs typeface="Rockwell"/>
              </a:rPr>
              <a:t>“</a:t>
            </a:r>
            <a:r>
              <a:rPr lang="en-US" sz="1600" dirty="0">
                <a:latin typeface="Rockwell"/>
                <a:cs typeface="Rockwell"/>
              </a:rPr>
              <a:t>evidence</a:t>
            </a:r>
            <a:r>
              <a:rPr lang="ja-JP" altLang="en-US" sz="1600" dirty="0">
                <a:latin typeface="Rockwell"/>
                <a:cs typeface="Rockwell"/>
              </a:rPr>
              <a:t>”</a:t>
            </a:r>
            <a:r>
              <a:rPr lang="en-US" sz="1600" dirty="0">
                <a:latin typeface="Rockwell"/>
                <a:cs typeface="Rockwell"/>
              </a:rPr>
              <a:t> against it</a:t>
            </a:r>
          </a:p>
          <a:p>
            <a:pPr lvl="1">
              <a:lnSpc>
                <a:spcPct val="70000"/>
              </a:lnSpc>
            </a:pPr>
            <a:r>
              <a:rPr lang="en-US" sz="2000" dirty="0">
                <a:latin typeface="Rockwell"/>
                <a:cs typeface="Rockwell"/>
              </a:rPr>
              <a:t>LSD</a:t>
            </a:r>
          </a:p>
          <a:p>
            <a:pPr lvl="1">
              <a:lnSpc>
                <a:spcPct val="70000"/>
              </a:lnSpc>
            </a:pPr>
            <a:r>
              <a:rPr lang="en-US" sz="2000" dirty="0" smtClean="0">
                <a:latin typeface="Rockwell"/>
                <a:cs typeface="Rockwell"/>
              </a:rPr>
              <a:t>Films</a:t>
            </a:r>
            <a:endParaRPr lang="en-US" sz="2000" dirty="0">
              <a:latin typeface="Rockwell"/>
              <a:cs typeface="Rockwell"/>
            </a:endParaRPr>
          </a:p>
          <a:p>
            <a:pPr lvl="2">
              <a:lnSpc>
                <a:spcPct val="70000"/>
              </a:lnSpc>
            </a:pPr>
            <a:r>
              <a:rPr lang="ja-JP" altLang="en-US" sz="1600" dirty="0">
                <a:latin typeface="Rockwell"/>
                <a:cs typeface="Rockwell"/>
              </a:rPr>
              <a:t>“</a:t>
            </a:r>
            <a:r>
              <a:rPr lang="en-US" sz="1600" dirty="0">
                <a:latin typeface="Rockwell"/>
                <a:cs typeface="Rockwell"/>
              </a:rPr>
              <a:t>Hair</a:t>
            </a:r>
            <a:r>
              <a:rPr lang="ja-JP" altLang="en-US" sz="1600" dirty="0">
                <a:latin typeface="Rockwell"/>
                <a:cs typeface="Rockwell"/>
              </a:rPr>
              <a:t>”</a:t>
            </a:r>
            <a:r>
              <a:rPr lang="en-US" sz="1600" dirty="0">
                <a:latin typeface="Rockwell"/>
                <a:cs typeface="Rockwell"/>
              </a:rPr>
              <a:t> 1967</a:t>
            </a:r>
          </a:p>
          <a:p>
            <a:pPr lvl="2">
              <a:lnSpc>
                <a:spcPct val="70000"/>
              </a:lnSpc>
            </a:pPr>
            <a:r>
              <a:rPr lang="ja-JP" altLang="en-US" sz="1600" dirty="0">
                <a:latin typeface="Rockwell"/>
                <a:cs typeface="Rockwell"/>
              </a:rPr>
              <a:t>“</a:t>
            </a:r>
            <a:r>
              <a:rPr lang="en-US" sz="1600" dirty="0">
                <a:latin typeface="Rockwell"/>
                <a:cs typeface="Rockwell"/>
              </a:rPr>
              <a:t>Alice</a:t>
            </a:r>
            <a:r>
              <a:rPr lang="ja-JP" altLang="en-US" sz="1600" dirty="0">
                <a:latin typeface="Rockwell"/>
                <a:cs typeface="Rockwell"/>
              </a:rPr>
              <a:t>’</a:t>
            </a:r>
            <a:r>
              <a:rPr lang="en-US" sz="1600" dirty="0">
                <a:latin typeface="Rockwell"/>
                <a:cs typeface="Rockwell"/>
              </a:rPr>
              <a:t>s Restaurant</a:t>
            </a:r>
            <a:r>
              <a:rPr lang="ja-JP" altLang="en-US" sz="1600" dirty="0">
                <a:latin typeface="Rockwell"/>
                <a:cs typeface="Rockwell"/>
              </a:rPr>
              <a:t>”</a:t>
            </a:r>
            <a:r>
              <a:rPr lang="en-US" sz="1600" dirty="0">
                <a:latin typeface="Rockwell"/>
                <a:cs typeface="Rockwell"/>
              </a:rPr>
              <a:t> 1969</a:t>
            </a:r>
          </a:p>
          <a:p>
            <a:pPr lvl="1">
              <a:lnSpc>
                <a:spcPct val="70000"/>
              </a:lnSpc>
            </a:pPr>
            <a:r>
              <a:rPr lang="en-US" sz="2000" dirty="0">
                <a:latin typeface="Rockwell"/>
                <a:cs typeface="Rockwell"/>
              </a:rPr>
              <a:t>Music</a:t>
            </a:r>
          </a:p>
          <a:p>
            <a:pPr lvl="2">
              <a:lnSpc>
                <a:spcPct val="70000"/>
              </a:lnSpc>
            </a:pPr>
            <a:r>
              <a:rPr lang="en-US" sz="1600" dirty="0">
                <a:latin typeface="Rockwell"/>
                <a:cs typeface="Rockwell"/>
              </a:rPr>
              <a:t>Jim Morrison </a:t>
            </a:r>
            <a:r>
              <a:rPr lang="ja-JP" altLang="en-US" sz="1600" dirty="0">
                <a:latin typeface="Rockwell"/>
                <a:cs typeface="Rockwell"/>
              </a:rPr>
              <a:t>“</a:t>
            </a:r>
            <a:r>
              <a:rPr lang="en-US" sz="1600" dirty="0">
                <a:latin typeface="Rockwell"/>
                <a:cs typeface="Rockwell"/>
                <a:hlinkClick r:id="rId3"/>
              </a:rPr>
              <a:t>the Doors</a:t>
            </a:r>
            <a:r>
              <a:rPr lang="ja-JP" altLang="en-US" sz="1600" dirty="0">
                <a:latin typeface="Rockwell"/>
                <a:cs typeface="Rockwell"/>
              </a:rPr>
              <a:t>”</a:t>
            </a:r>
            <a:r>
              <a:rPr lang="en-US" sz="1600" dirty="0">
                <a:latin typeface="Rockwell"/>
                <a:cs typeface="Rockwell"/>
              </a:rPr>
              <a:t>, Bob Dylan</a:t>
            </a:r>
          </a:p>
          <a:p>
            <a:pPr lvl="2">
              <a:lnSpc>
                <a:spcPct val="70000"/>
              </a:lnSpc>
            </a:pPr>
            <a:r>
              <a:rPr lang="en-US" sz="1600" dirty="0">
                <a:latin typeface="Rockwell"/>
                <a:cs typeface="Rockwell"/>
              </a:rPr>
              <a:t>Jefferson Airplane, Rolling Stones, Beatles</a:t>
            </a:r>
          </a:p>
          <a:p>
            <a:pPr lvl="1">
              <a:lnSpc>
                <a:spcPct val="70000"/>
              </a:lnSpc>
            </a:pPr>
            <a:r>
              <a:rPr lang="en-US" sz="2000" dirty="0">
                <a:latin typeface="Rockwell"/>
                <a:cs typeface="Rockwell"/>
              </a:rPr>
              <a:t>Revolt</a:t>
            </a:r>
          </a:p>
          <a:p>
            <a:pPr lvl="2">
              <a:lnSpc>
                <a:spcPct val="70000"/>
              </a:lnSpc>
            </a:pPr>
            <a:r>
              <a:rPr lang="en-US" sz="1600" dirty="0">
                <a:latin typeface="Rockwell"/>
                <a:cs typeface="Rockwell"/>
              </a:rPr>
              <a:t>Surplus military clothing</a:t>
            </a:r>
          </a:p>
          <a:p>
            <a:pPr lvl="2">
              <a:lnSpc>
                <a:spcPct val="70000"/>
              </a:lnSpc>
            </a:pPr>
            <a:r>
              <a:rPr lang="en-US" sz="1600" dirty="0">
                <a:latin typeface="Rockwell"/>
                <a:cs typeface="Rockwell"/>
              </a:rPr>
              <a:t>Torn jeans, tie-dyed shirts</a:t>
            </a:r>
          </a:p>
          <a:p>
            <a:pPr>
              <a:lnSpc>
                <a:spcPct val="70000"/>
              </a:lnSpc>
            </a:pPr>
            <a:r>
              <a:rPr lang="en-US" sz="2000" dirty="0">
                <a:latin typeface="Rockwell"/>
                <a:cs typeface="Rockwell"/>
              </a:rPr>
              <a:t>Music Revolution</a:t>
            </a:r>
          </a:p>
          <a:p>
            <a:pPr lvl="1">
              <a:lnSpc>
                <a:spcPct val="70000"/>
              </a:lnSpc>
            </a:pPr>
            <a:r>
              <a:rPr lang="en-US" sz="2000" dirty="0" smtClean="0">
                <a:latin typeface="Rockwell"/>
                <a:cs typeface="Rockwell"/>
              </a:rPr>
              <a:t>1960’s </a:t>
            </a:r>
            <a:r>
              <a:rPr lang="en-US" sz="2000" dirty="0">
                <a:latin typeface="Rockwell"/>
                <a:cs typeface="Rockwell"/>
              </a:rPr>
              <a:t>College Folk</a:t>
            </a:r>
          </a:p>
          <a:p>
            <a:pPr lvl="2">
              <a:lnSpc>
                <a:spcPct val="70000"/>
              </a:lnSpc>
            </a:pPr>
            <a:r>
              <a:rPr lang="en-US" sz="1600" dirty="0">
                <a:latin typeface="Rockwell"/>
                <a:cs typeface="Rockwell"/>
              </a:rPr>
              <a:t>Bob Dylan</a:t>
            </a:r>
          </a:p>
          <a:p>
            <a:pPr lvl="1">
              <a:lnSpc>
                <a:spcPct val="70000"/>
              </a:lnSpc>
            </a:pPr>
            <a:r>
              <a:rPr lang="en-US" sz="2000" dirty="0">
                <a:latin typeface="Rockwell"/>
                <a:cs typeface="Rockwell"/>
              </a:rPr>
              <a:t>Beatlemania</a:t>
            </a:r>
          </a:p>
          <a:p>
            <a:pPr lvl="1">
              <a:lnSpc>
                <a:spcPct val="70000"/>
              </a:lnSpc>
            </a:pPr>
            <a:r>
              <a:rPr lang="en-US" sz="2000" dirty="0">
                <a:latin typeface="Rockwell"/>
                <a:cs typeface="Rockwell"/>
              </a:rPr>
              <a:t>Woodstock 1969, 800,000 </a:t>
            </a:r>
            <a:r>
              <a:rPr lang="en-US" sz="2000" dirty="0" smtClean="0">
                <a:latin typeface="Rockwell"/>
                <a:cs typeface="Rockwell"/>
              </a:rPr>
              <a:t>people</a:t>
            </a:r>
            <a:endParaRPr lang="en-US" sz="2000" dirty="0">
              <a:latin typeface="Rockwell"/>
              <a:cs typeface="Rockwell"/>
            </a:endParaRPr>
          </a:p>
        </p:txBody>
      </p:sp>
      <p:sp>
        <p:nvSpPr>
          <p:cNvPr id="4" name="Content Placeholder 3"/>
          <p:cNvSpPr>
            <a:spLocks noGrp="1"/>
          </p:cNvSpPr>
          <p:nvPr>
            <p:ph sz="half" idx="2"/>
          </p:nvPr>
        </p:nvSpPr>
        <p:spPr>
          <a:xfrm>
            <a:off x="4495800" y="838200"/>
            <a:ext cx="4648200" cy="6019800"/>
          </a:xfrm>
        </p:spPr>
        <p:txBody>
          <a:bodyPr>
            <a:normAutofit lnSpcReduction="10000"/>
          </a:bodyPr>
          <a:lstStyle/>
          <a:p>
            <a:pPr>
              <a:lnSpc>
                <a:spcPct val="70000"/>
              </a:lnSpc>
            </a:pPr>
            <a:r>
              <a:rPr lang="en-US" sz="2000" dirty="0">
                <a:latin typeface="Rockwell"/>
                <a:cs typeface="Rockwell"/>
              </a:rPr>
              <a:t>Sexual Revolution</a:t>
            </a:r>
          </a:p>
          <a:p>
            <a:pPr lvl="1">
              <a:lnSpc>
                <a:spcPct val="70000"/>
              </a:lnSpc>
            </a:pPr>
            <a:r>
              <a:rPr lang="ja-JP" altLang="en-US" sz="2000" dirty="0">
                <a:latin typeface="Rockwell"/>
                <a:cs typeface="Rockwell"/>
              </a:rPr>
              <a:t>“</a:t>
            </a:r>
            <a:r>
              <a:rPr lang="en-US" sz="2000" dirty="0">
                <a:latin typeface="Rockwell"/>
                <a:cs typeface="Rockwell"/>
              </a:rPr>
              <a:t>if it feels good, do it</a:t>
            </a:r>
            <a:r>
              <a:rPr lang="ja-JP" altLang="en-US" sz="2000" dirty="0">
                <a:latin typeface="Rockwell"/>
                <a:cs typeface="Rockwell"/>
              </a:rPr>
              <a:t>”</a:t>
            </a:r>
            <a:endParaRPr lang="en-US" sz="2000" dirty="0">
              <a:latin typeface="Rockwell"/>
              <a:cs typeface="Rockwell"/>
            </a:endParaRPr>
          </a:p>
          <a:p>
            <a:pPr lvl="1">
              <a:lnSpc>
                <a:spcPct val="70000"/>
              </a:lnSpc>
            </a:pPr>
            <a:r>
              <a:rPr lang="ja-JP" altLang="en-US" sz="2000" dirty="0">
                <a:latin typeface="Rockwell"/>
                <a:cs typeface="Rockwell"/>
              </a:rPr>
              <a:t>“</a:t>
            </a:r>
            <a:r>
              <a:rPr lang="en-US" sz="2000" dirty="0">
                <a:latin typeface="Rockwell"/>
                <a:cs typeface="Rockwell"/>
              </a:rPr>
              <a:t>the pill</a:t>
            </a:r>
            <a:r>
              <a:rPr lang="ja-JP" altLang="en-US" sz="2000" dirty="0">
                <a:latin typeface="Rockwell"/>
                <a:cs typeface="Rockwell"/>
              </a:rPr>
              <a:t>”</a:t>
            </a:r>
            <a:r>
              <a:rPr lang="en-US" sz="2000" dirty="0">
                <a:latin typeface="Rockwell"/>
                <a:cs typeface="Rockwell"/>
              </a:rPr>
              <a:t> debate</a:t>
            </a:r>
          </a:p>
          <a:p>
            <a:pPr lvl="2">
              <a:lnSpc>
                <a:spcPct val="70000"/>
              </a:lnSpc>
            </a:pPr>
            <a:r>
              <a:rPr lang="en-US" sz="1600" dirty="0">
                <a:latin typeface="Rockwell"/>
                <a:cs typeface="Rockwell"/>
              </a:rPr>
              <a:t>1970 1/3 fetuses aborted</a:t>
            </a:r>
          </a:p>
          <a:p>
            <a:pPr lvl="2">
              <a:lnSpc>
                <a:spcPct val="70000"/>
              </a:lnSpc>
            </a:pPr>
            <a:r>
              <a:rPr lang="en-US" sz="1600" i="1" dirty="0">
                <a:latin typeface="Rockwell"/>
                <a:cs typeface="Rockwell"/>
              </a:rPr>
              <a:t>Roe v. Wade</a:t>
            </a:r>
            <a:r>
              <a:rPr lang="en-US" sz="1600" dirty="0">
                <a:latin typeface="Rockwell"/>
                <a:cs typeface="Rockwell"/>
              </a:rPr>
              <a:t> (1973)</a:t>
            </a:r>
            <a:endParaRPr lang="en-US" sz="1600" i="1" dirty="0">
              <a:latin typeface="Rockwell"/>
              <a:cs typeface="Rockwell"/>
            </a:endParaRPr>
          </a:p>
          <a:p>
            <a:pPr lvl="1">
              <a:lnSpc>
                <a:spcPct val="70000"/>
              </a:lnSpc>
            </a:pPr>
            <a:r>
              <a:rPr lang="en-US" sz="2000" dirty="0">
                <a:latin typeface="Rockwell"/>
                <a:cs typeface="Rockwell"/>
              </a:rPr>
              <a:t>Publications</a:t>
            </a:r>
          </a:p>
          <a:p>
            <a:pPr lvl="2">
              <a:lnSpc>
                <a:spcPct val="70000"/>
              </a:lnSpc>
            </a:pPr>
            <a:r>
              <a:rPr lang="en-US" sz="1600" dirty="0">
                <a:latin typeface="Rockwell"/>
                <a:cs typeface="Rockwell"/>
              </a:rPr>
              <a:t>Playboy</a:t>
            </a:r>
          </a:p>
          <a:p>
            <a:pPr lvl="2">
              <a:lnSpc>
                <a:spcPct val="70000"/>
              </a:lnSpc>
            </a:pPr>
            <a:r>
              <a:rPr lang="en-US" sz="1600" dirty="0">
                <a:latin typeface="Rockwell"/>
                <a:cs typeface="Rockwell"/>
              </a:rPr>
              <a:t>Gore </a:t>
            </a:r>
            <a:r>
              <a:rPr lang="en-US" sz="1600" dirty="0" smtClean="0">
                <a:latin typeface="Rockwell"/>
                <a:cs typeface="Rockwell"/>
              </a:rPr>
              <a:t>Vidal’s </a:t>
            </a:r>
            <a:r>
              <a:rPr lang="ja-JP" altLang="en-US" sz="1600" dirty="0">
                <a:latin typeface="Rockwell"/>
                <a:cs typeface="Rockwell"/>
              </a:rPr>
              <a:t>“</a:t>
            </a:r>
            <a:r>
              <a:rPr lang="en-US" sz="1600" dirty="0">
                <a:latin typeface="Rockwell"/>
                <a:cs typeface="Rockwell"/>
              </a:rPr>
              <a:t>Myra Breckenridge</a:t>
            </a:r>
            <a:r>
              <a:rPr lang="ja-JP" altLang="en-US" sz="1600" dirty="0">
                <a:latin typeface="Rockwell"/>
                <a:cs typeface="Rockwell"/>
              </a:rPr>
              <a:t>”</a:t>
            </a:r>
            <a:r>
              <a:rPr lang="en-US" sz="1600" dirty="0">
                <a:latin typeface="Rockwell"/>
                <a:cs typeface="Rockwell"/>
              </a:rPr>
              <a:t> 1969</a:t>
            </a:r>
          </a:p>
          <a:p>
            <a:pPr lvl="2">
              <a:lnSpc>
                <a:spcPct val="70000"/>
              </a:lnSpc>
            </a:pPr>
            <a:r>
              <a:rPr lang="en-US" sz="1600" dirty="0">
                <a:latin typeface="Rockwell"/>
                <a:cs typeface="Rockwell"/>
              </a:rPr>
              <a:t>Films</a:t>
            </a:r>
          </a:p>
          <a:p>
            <a:pPr lvl="3">
              <a:lnSpc>
                <a:spcPct val="70000"/>
              </a:lnSpc>
            </a:pPr>
            <a:r>
              <a:rPr lang="ja-JP" altLang="en-US" sz="1600" dirty="0">
                <a:latin typeface="Rockwell"/>
                <a:cs typeface="Rockwell"/>
              </a:rPr>
              <a:t>“</a:t>
            </a:r>
            <a:r>
              <a:rPr lang="en-US" sz="1600" dirty="0">
                <a:latin typeface="Rockwell"/>
                <a:cs typeface="Rockwell"/>
              </a:rPr>
              <a:t>Easy Rider</a:t>
            </a:r>
            <a:r>
              <a:rPr lang="ja-JP" altLang="en-US" sz="1600" dirty="0">
                <a:latin typeface="Rockwell"/>
                <a:cs typeface="Rockwell"/>
              </a:rPr>
              <a:t>”</a:t>
            </a:r>
            <a:endParaRPr lang="en-US" sz="1600" dirty="0">
              <a:latin typeface="Rockwell"/>
              <a:cs typeface="Rockwell"/>
            </a:endParaRPr>
          </a:p>
          <a:p>
            <a:pPr lvl="3">
              <a:lnSpc>
                <a:spcPct val="70000"/>
              </a:lnSpc>
            </a:pPr>
            <a:r>
              <a:rPr lang="ja-JP" altLang="en-US" sz="1600" dirty="0">
                <a:latin typeface="Rockwell"/>
                <a:cs typeface="Rockwell"/>
              </a:rPr>
              <a:t>“</a:t>
            </a:r>
            <a:r>
              <a:rPr lang="en-US" sz="1600" dirty="0">
                <a:latin typeface="Rockwell"/>
                <a:cs typeface="Rockwell"/>
              </a:rPr>
              <a:t>Midnight Cowboy</a:t>
            </a:r>
            <a:r>
              <a:rPr lang="ja-JP" altLang="en-US" sz="1600" dirty="0">
                <a:latin typeface="Rockwell"/>
                <a:cs typeface="Rockwell"/>
              </a:rPr>
              <a:t>”</a:t>
            </a:r>
            <a:endParaRPr lang="en-US" sz="1600" dirty="0">
              <a:latin typeface="Rockwell"/>
              <a:cs typeface="Rockwell"/>
            </a:endParaRPr>
          </a:p>
          <a:p>
            <a:pPr lvl="1">
              <a:lnSpc>
                <a:spcPct val="70000"/>
              </a:lnSpc>
            </a:pPr>
            <a:r>
              <a:rPr lang="en-US" sz="2000" dirty="0">
                <a:latin typeface="Rockwell"/>
                <a:cs typeface="Rockwell"/>
              </a:rPr>
              <a:t>Divorce rate increased</a:t>
            </a:r>
          </a:p>
          <a:p>
            <a:pPr lvl="2">
              <a:lnSpc>
                <a:spcPct val="70000"/>
              </a:lnSpc>
            </a:pPr>
            <a:r>
              <a:rPr lang="en-US" sz="1600" dirty="0">
                <a:latin typeface="Rockwell"/>
                <a:cs typeface="Rockwell"/>
              </a:rPr>
              <a:t>Cohabitation increased</a:t>
            </a:r>
          </a:p>
          <a:p>
            <a:pPr lvl="2">
              <a:lnSpc>
                <a:spcPct val="70000"/>
              </a:lnSpc>
            </a:pPr>
            <a:r>
              <a:rPr lang="ja-JP" altLang="en-US" sz="1600" dirty="0">
                <a:latin typeface="Rockwell"/>
                <a:cs typeface="Rockwell"/>
              </a:rPr>
              <a:t>“</a:t>
            </a:r>
            <a:r>
              <a:rPr lang="en-US" sz="1600" dirty="0">
                <a:latin typeface="Rockwell"/>
                <a:cs typeface="Rockwell"/>
              </a:rPr>
              <a:t>open marriages</a:t>
            </a:r>
            <a:r>
              <a:rPr lang="ja-JP" altLang="en-US" sz="1600" dirty="0">
                <a:latin typeface="Rockwell"/>
                <a:cs typeface="Rockwell"/>
              </a:rPr>
              <a:t>”</a:t>
            </a:r>
            <a:endParaRPr lang="en-US" sz="1600" dirty="0">
              <a:latin typeface="Rockwell"/>
              <a:cs typeface="Rockwell"/>
            </a:endParaRPr>
          </a:p>
          <a:p>
            <a:pPr>
              <a:lnSpc>
                <a:spcPct val="70000"/>
              </a:lnSpc>
            </a:pPr>
            <a:r>
              <a:rPr lang="en-US" sz="2000" dirty="0">
                <a:latin typeface="Rockwell"/>
                <a:cs typeface="Rockwell"/>
              </a:rPr>
              <a:t>Gay Liberation</a:t>
            </a:r>
          </a:p>
          <a:p>
            <a:pPr lvl="1">
              <a:lnSpc>
                <a:spcPct val="70000"/>
              </a:lnSpc>
            </a:pPr>
            <a:r>
              <a:rPr lang="en-US" sz="2000" dirty="0">
                <a:latin typeface="Rockwell"/>
                <a:cs typeface="Rockwell"/>
              </a:rPr>
              <a:t>Public June 1969</a:t>
            </a:r>
          </a:p>
          <a:p>
            <a:pPr lvl="2">
              <a:lnSpc>
                <a:spcPct val="70000"/>
              </a:lnSpc>
            </a:pPr>
            <a:r>
              <a:rPr lang="en-US" sz="1600" dirty="0">
                <a:latin typeface="Rockwell"/>
                <a:cs typeface="Rockwell"/>
              </a:rPr>
              <a:t>Raid on a gay bar in NY</a:t>
            </a:r>
          </a:p>
          <a:p>
            <a:pPr lvl="2">
              <a:lnSpc>
                <a:spcPct val="70000"/>
              </a:lnSpc>
            </a:pPr>
            <a:r>
              <a:rPr lang="ja-JP" altLang="en-US" sz="1600" dirty="0">
                <a:latin typeface="Rockwell"/>
                <a:cs typeface="Rockwell"/>
              </a:rPr>
              <a:t>“</a:t>
            </a:r>
            <a:r>
              <a:rPr lang="en-US" sz="1600" dirty="0">
                <a:latin typeface="Rockwell"/>
                <a:cs typeface="Rockwell"/>
              </a:rPr>
              <a:t>gay pride</a:t>
            </a:r>
            <a:r>
              <a:rPr lang="ja-JP" altLang="en-US" sz="1600" dirty="0">
                <a:latin typeface="Rockwell"/>
                <a:cs typeface="Rockwell"/>
              </a:rPr>
              <a:t>”</a:t>
            </a:r>
            <a:endParaRPr lang="en-US" sz="1600" dirty="0">
              <a:latin typeface="Rockwell"/>
              <a:cs typeface="Rockwell"/>
            </a:endParaRPr>
          </a:p>
          <a:p>
            <a:pPr lvl="2">
              <a:lnSpc>
                <a:spcPct val="70000"/>
              </a:lnSpc>
            </a:pPr>
            <a:r>
              <a:rPr lang="en-US" sz="1600" dirty="0">
                <a:latin typeface="Rockwell"/>
                <a:cs typeface="Rockwell"/>
              </a:rPr>
              <a:t>Supported mainly in cities</a:t>
            </a:r>
          </a:p>
          <a:p>
            <a:pPr lvl="2">
              <a:lnSpc>
                <a:spcPct val="70000"/>
              </a:lnSpc>
            </a:pPr>
            <a:r>
              <a:rPr lang="en-US" sz="1600" dirty="0">
                <a:latin typeface="Rockwell"/>
                <a:cs typeface="Rockwell"/>
              </a:rPr>
              <a:t>Change stigmas</a:t>
            </a:r>
          </a:p>
          <a:p>
            <a:pPr lvl="3">
              <a:lnSpc>
                <a:spcPct val="70000"/>
              </a:lnSpc>
            </a:pPr>
            <a:r>
              <a:rPr lang="en-US" sz="1600" dirty="0">
                <a:latin typeface="Rockwell"/>
                <a:cs typeface="Rockwell"/>
              </a:rPr>
              <a:t>American Psychiatric Association</a:t>
            </a:r>
          </a:p>
          <a:p>
            <a:pPr lvl="3">
              <a:lnSpc>
                <a:spcPct val="70000"/>
              </a:lnSpc>
            </a:pPr>
            <a:r>
              <a:rPr lang="en-US" sz="1600" dirty="0">
                <a:latin typeface="Rockwell"/>
                <a:cs typeface="Rockwell"/>
              </a:rPr>
              <a:t>Not a </a:t>
            </a:r>
            <a:r>
              <a:rPr lang="ja-JP" altLang="en-US" sz="1600" dirty="0">
                <a:latin typeface="Rockwell"/>
                <a:cs typeface="Rockwell"/>
              </a:rPr>
              <a:t>“</a:t>
            </a:r>
            <a:r>
              <a:rPr lang="en-US" sz="1600" dirty="0">
                <a:latin typeface="Rockwell"/>
                <a:cs typeface="Rockwell"/>
              </a:rPr>
              <a:t>mental disorder</a:t>
            </a:r>
            <a:r>
              <a:rPr lang="ja-JP" altLang="en-US" sz="1600" dirty="0">
                <a:latin typeface="Rockwell"/>
                <a:cs typeface="Rockwell"/>
              </a:rPr>
              <a:t>”</a:t>
            </a:r>
            <a:endParaRPr lang="en-US" sz="1600" dirty="0">
              <a:latin typeface="Rockwell"/>
              <a:cs typeface="Rockwell"/>
            </a:endParaRPr>
          </a:p>
          <a:p>
            <a:pPr lvl="2">
              <a:lnSpc>
                <a:spcPct val="70000"/>
              </a:lnSpc>
            </a:pPr>
            <a:r>
              <a:rPr lang="en-US" sz="1600" dirty="0">
                <a:latin typeface="Rockwell"/>
                <a:cs typeface="Rockwell"/>
              </a:rPr>
              <a:t>1975 US Civil Service Commission ended ban on employment</a:t>
            </a:r>
          </a:p>
        </p:txBody>
      </p:sp>
    </p:spTree>
    <p:extLst>
      <p:ext uri="{BB962C8B-B14F-4D97-AF65-F5344CB8AC3E}">
        <p14:creationId xmlns:p14="http://schemas.microsoft.com/office/powerpoint/2010/main" val="23899093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7"/>
          <p:cNvSpPr txBox="1">
            <a:spLocks noChangeArrowheads="1"/>
          </p:cNvSpPr>
          <p:nvPr/>
        </p:nvSpPr>
        <p:spPr bwMode="auto">
          <a:xfrm>
            <a:off x="0" y="22860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90000"/>
              </a:lnSpc>
              <a:spcBef>
                <a:spcPct val="50000"/>
              </a:spcBef>
            </a:pPr>
            <a:r>
              <a:rPr lang="en-US" sz="3600"/>
              <a:t>1968 Democratic National Convention</a:t>
            </a:r>
          </a:p>
        </p:txBody>
      </p:sp>
      <p:pic>
        <p:nvPicPr>
          <p:cNvPr id="11267" name="Picture 28" descr="1968-hippie-d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839200" cy="558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5424" name="Picture 32" descr="1968 Democratic Convention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388" y="0"/>
            <a:ext cx="5408612"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5425" name="Picture 33" descr="1968 Democratic Convention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736975"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5426" name="Picture 34" descr="1968-hippie-dnc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609600"/>
            <a:ext cx="8686800" cy="5810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5" descr="1968_Electoral_Map"/>
          <p:cNvPicPr>
            <a:picLocks noChangeAspect="1" noChangeArrowheads="1"/>
          </p:cNvPicPr>
          <p:nvPr/>
        </p:nvPicPr>
        <p:blipFill>
          <a:blip r:embed="rId7">
            <a:lum bright="6000"/>
            <a:extLst>
              <a:ext uri="{28A0092B-C50C-407E-A947-70E740481C1C}">
                <a14:useLocalDpi xmlns:a14="http://schemas.microsoft.com/office/drawing/2010/main" val="0"/>
              </a:ext>
            </a:extLst>
          </a:blip>
          <a:srcRect l="5544"/>
          <a:stretch>
            <a:fillRect/>
          </a:stretch>
        </p:blipFill>
        <p:spPr bwMode="auto">
          <a:xfrm>
            <a:off x="3175" y="76200"/>
            <a:ext cx="9140825" cy="5408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AutoShape 46"/>
          <p:cNvSpPr>
            <a:spLocks noChangeArrowheads="1"/>
          </p:cNvSpPr>
          <p:nvPr/>
        </p:nvSpPr>
        <p:spPr bwMode="auto">
          <a:xfrm>
            <a:off x="152400" y="5334000"/>
            <a:ext cx="7848600" cy="1447800"/>
          </a:xfrm>
          <a:prstGeom prst="wedgeRectCallout">
            <a:avLst>
              <a:gd name="adj1" fmla="val 48968"/>
              <a:gd name="adj2" fmla="val -110306"/>
            </a:avLst>
          </a:prstGeom>
          <a:solidFill>
            <a:srgbClr val="CCFFCC"/>
          </a:solidFill>
          <a:ln w="38100">
            <a:solidFill>
              <a:schemeClr val="tx1"/>
            </a:solidFill>
            <a:miter lim="800000"/>
            <a:headEnd/>
            <a:tailEnd/>
          </a:ln>
        </p:spPr>
        <p:txBody>
          <a:bodyPr/>
          <a:lstStyle/>
          <a:p>
            <a:pPr algn="ctr">
              <a:lnSpc>
                <a:spcPct val="80000"/>
              </a:lnSpc>
            </a:pPr>
            <a:r>
              <a:rPr lang="en-US" sz="2900" dirty="0">
                <a:solidFill>
                  <a:srgbClr val="000000"/>
                </a:solidFill>
              </a:rPr>
              <a:t>Republicans benefited from the Vietnam disaster &amp; a shattered Democratic party;    Nixon won the election as a reconciler</a:t>
            </a:r>
          </a:p>
        </p:txBody>
      </p:sp>
      <p:pic>
        <p:nvPicPr>
          <p:cNvPr id="12" name="Picture 47"/>
          <p:cNvPicPr>
            <a:picLocks noChangeAspect="1" noChangeArrowheads="1"/>
          </p:cNvPicPr>
          <p:nvPr/>
        </p:nvPicPr>
        <p:blipFill>
          <a:blip r:embed="rId8">
            <a:extLst>
              <a:ext uri="{28A0092B-C50C-407E-A947-70E740481C1C}">
                <a14:useLocalDpi xmlns:a14="http://schemas.microsoft.com/office/drawing/2010/main" val="0"/>
              </a:ext>
            </a:extLst>
          </a:blip>
          <a:srcRect l="1595" t="19753" r="40599" b="26003"/>
          <a:stretch>
            <a:fillRect/>
          </a:stretch>
        </p:blipFill>
        <p:spPr bwMode="auto">
          <a:xfrm>
            <a:off x="152400" y="34925"/>
            <a:ext cx="7313613" cy="5146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4606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5425"/>
                                        </p:tgtEl>
                                        <p:attrNameLst>
                                          <p:attrName>style.visibility</p:attrName>
                                        </p:attrNameLst>
                                      </p:cBhvr>
                                      <p:to>
                                        <p:strVal val="visible"/>
                                      </p:to>
                                    </p:set>
                                    <p:anim calcmode="lin" valueType="num">
                                      <p:cBhvr>
                                        <p:cTn id="7" dur="500" fill="hold"/>
                                        <p:tgtEl>
                                          <p:spTgt spid="315425"/>
                                        </p:tgtEl>
                                        <p:attrNameLst>
                                          <p:attrName>ppt_w</p:attrName>
                                        </p:attrNameLst>
                                      </p:cBhvr>
                                      <p:tavLst>
                                        <p:tav tm="0">
                                          <p:val>
                                            <p:fltVal val="0"/>
                                          </p:val>
                                        </p:tav>
                                        <p:tav tm="100000">
                                          <p:val>
                                            <p:strVal val="#ppt_w"/>
                                          </p:val>
                                        </p:tav>
                                      </p:tavLst>
                                    </p:anim>
                                    <p:anim calcmode="lin" valueType="num">
                                      <p:cBhvr>
                                        <p:cTn id="8" dur="500" fill="hold"/>
                                        <p:tgtEl>
                                          <p:spTgt spid="315425"/>
                                        </p:tgtEl>
                                        <p:attrNameLst>
                                          <p:attrName>ppt_h</p:attrName>
                                        </p:attrNameLst>
                                      </p:cBhvr>
                                      <p:tavLst>
                                        <p:tav tm="0">
                                          <p:val>
                                            <p:fltVal val="0"/>
                                          </p:val>
                                        </p:tav>
                                        <p:tav tm="100000">
                                          <p:val>
                                            <p:strVal val="#ppt_h"/>
                                          </p:val>
                                        </p:tav>
                                      </p:tavLst>
                                    </p:anim>
                                    <p:animEffect transition="in" filter="fade">
                                      <p:cBhvr>
                                        <p:cTn id="9" dur="500"/>
                                        <p:tgtEl>
                                          <p:spTgt spid="3154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15424"/>
                                        </p:tgtEl>
                                        <p:attrNameLst>
                                          <p:attrName>style.visibility</p:attrName>
                                        </p:attrNameLst>
                                      </p:cBhvr>
                                      <p:to>
                                        <p:strVal val="visible"/>
                                      </p:to>
                                    </p:set>
                                    <p:anim calcmode="lin" valueType="num">
                                      <p:cBhvr>
                                        <p:cTn id="14" dur="500" fill="hold"/>
                                        <p:tgtEl>
                                          <p:spTgt spid="315424"/>
                                        </p:tgtEl>
                                        <p:attrNameLst>
                                          <p:attrName>ppt_w</p:attrName>
                                        </p:attrNameLst>
                                      </p:cBhvr>
                                      <p:tavLst>
                                        <p:tav tm="0">
                                          <p:val>
                                            <p:fltVal val="0"/>
                                          </p:val>
                                        </p:tav>
                                        <p:tav tm="100000">
                                          <p:val>
                                            <p:strVal val="#ppt_w"/>
                                          </p:val>
                                        </p:tav>
                                      </p:tavLst>
                                    </p:anim>
                                    <p:anim calcmode="lin" valueType="num">
                                      <p:cBhvr>
                                        <p:cTn id="15" dur="500" fill="hold"/>
                                        <p:tgtEl>
                                          <p:spTgt spid="315424"/>
                                        </p:tgtEl>
                                        <p:attrNameLst>
                                          <p:attrName>ppt_h</p:attrName>
                                        </p:attrNameLst>
                                      </p:cBhvr>
                                      <p:tavLst>
                                        <p:tav tm="0">
                                          <p:val>
                                            <p:fltVal val="0"/>
                                          </p:val>
                                        </p:tav>
                                        <p:tav tm="100000">
                                          <p:val>
                                            <p:strVal val="#ppt_h"/>
                                          </p:val>
                                        </p:tav>
                                      </p:tavLst>
                                    </p:anim>
                                    <p:animEffect transition="in" filter="fade">
                                      <p:cBhvr>
                                        <p:cTn id="16" dur="500"/>
                                        <p:tgtEl>
                                          <p:spTgt spid="3154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15426"/>
                                        </p:tgtEl>
                                        <p:attrNameLst>
                                          <p:attrName>style.visibility</p:attrName>
                                        </p:attrNameLst>
                                      </p:cBhvr>
                                      <p:to>
                                        <p:strVal val="visible"/>
                                      </p:to>
                                    </p:set>
                                    <p:anim calcmode="lin" valueType="num">
                                      <p:cBhvr>
                                        <p:cTn id="21" dur="500" fill="hold"/>
                                        <p:tgtEl>
                                          <p:spTgt spid="315426"/>
                                        </p:tgtEl>
                                        <p:attrNameLst>
                                          <p:attrName>ppt_w</p:attrName>
                                        </p:attrNameLst>
                                      </p:cBhvr>
                                      <p:tavLst>
                                        <p:tav tm="0">
                                          <p:val>
                                            <p:fltVal val="0"/>
                                          </p:val>
                                        </p:tav>
                                        <p:tav tm="100000">
                                          <p:val>
                                            <p:strVal val="#ppt_w"/>
                                          </p:val>
                                        </p:tav>
                                      </p:tavLst>
                                    </p:anim>
                                    <p:anim calcmode="lin" valueType="num">
                                      <p:cBhvr>
                                        <p:cTn id="22" dur="500" fill="hold"/>
                                        <p:tgtEl>
                                          <p:spTgt spid="315426"/>
                                        </p:tgtEl>
                                        <p:attrNameLst>
                                          <p:attrName>ppt_h</p:attrName>
                                        </p:attrNameLst>
                                      </p:cBhvr>
                                      <p:tavLst>
                                        <p:tav tm="0">
                                          <p:val>
                                            <p:fltVal val="0"/>
                                          </p:val>
                                        </p:tav>
                                        <p:tav tm="100000">
                                          <p:val>
                                            <p:strVal val="#ppt_h"/>
                                          </p:val>
                                        </p:tav>
                                      </p:tavLst>
                                    </p:anim>
                                    <p:animEffect transition="in" filter="fade">
                                      <p:cBhvr>
                                        <p:cTn id="23" dur="500"/>
                                        <p:tgtEl>
                                          <p:spTgt spid="3154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500"/>
                            </p:stCondLst>
                            <p:childTnLst>
                              <p:par>
                                <p:cTn id="32" presetID="53"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pPr algn="ctr"/>
            <a:r>
              <a:rPr lang="en-US">
                <a:latin typeface="Rockwell"/>
                <a:cs typeface="Rockwell"/>
              </a:rPr>
              <a:t>Nixon and World Politics</a:t>
            </a:r>
          </a:p>
        </p:txBody>
      </p:sp>
      <p:sp>
        <p:nvSpPr>
          <p:cNvPr id="3" name="Content Placeholder 2"/>
          <p:cNvSpPr>
            <a:spLocks noGrp="1"/>
          </p:cNvSpPr>
          <p:nvPr>
            <p:ph sz="half" idx="1"/>
          </p:nvPr>
        </p:nvSpPr>
        <p:spPr>
          <a:xfrm>
            <a:off x="0" y="1219200"/>
            <a:ext cx="4495800" cy="5638800"/>
          </a:xfrm>
        </p:spPr>
        <p:txBody>
          <a:bodyPr/>
          <a:lstStyle/>
          <a:p>
            <a:pPr>
              <a:lnSpc>
                <a:spcPct val="70000"/>
              </a:lnSpc>
            </a:pPr>
            <a:r>
              <a:rPr lang="en-US" sz="2000" dirty="0" err="1">
                <a:latin typeface="Rockwell"/>
                <a:cs typeface="Rockwell"/>
              </a:rPr>
              <a:t>Vietnamization</a:t>
            </a:r>
            <a:endParaRPr lang="en-US" sz="2000" dirty="0">
              <a:latin typeface="Rockwell"/>
              <a:cs typeface="Rockwell"/>
            </a:endParaRPr>
          </a:p>
          <a:p>
            <a:pPr lvl="1">
              <a:lnSpc>
                <a:spcPct val="70000"/>
              </a:lnSpc>
            </a:pPr>
            <a:r>
              <a:rPr lang="en-US" sz="2000" dirty="0">
                <a:latin typeface="Rockwell"/>
                <a:cs typeface="Rockwell"/>
              </a:rPr>
              <a:t>When Nixon takes office, 500,000 troops in Vietnam</a:t>
            </a:r>
          </a:p>
          <a:p>
            <a:pPr lvl="1">
              <a:lnSpc>
                <a:spcPct val="70000"/>
              </a:lnSpc>
            </a:pPr>
            <a:r>
              <a:rPr lang="en-US" sz="1900" dirty="0">
                <a:latin typeface="Rockwell"/>
                <a:cs typeface="Rockwell"/>
              </a:rPr>
              <a:t>Nixon Doctrine 1969</a:t>
            </a:r>
          </a:p>
          <a:p>
            <a:pPr lvl="2">
              <a:lnSpc>
                <a:spcPct val="70000"/>
              </a:lnSpc>
            </a:pPr>
            <a:r>
              <a:rPr lang="en-US" sz="1600" dirty="0">
                <a:latin typeface="Rockwell"/>
                <a:cs typeface="Rockwell"/>
              </a:rPr>
              <a:t>US role </a:t>
            </a:r>
            <a:r>
              <a:rPr lang="ja-JP" altLang="en-US" sz="1600" dirty="0">
                <a:latin typeface="Rockwell"/>
                <a:cs typeface="Rockwell"/>
              </a:rPr>
              <a:t>“</a:t>
            </a:r>
            <a:r>
              <a:rPr lang="en-US" sz="1600" dirty="0">
                <a:latin typeface="Rockwell"/>
                <a:cs typeface="Rockwell"/>
              </a:rPr>
              <a:t>helpful partner</a:t>
            </a:r>
            <a:r>
              <a:rPr lang="ja-JP" altLang="en-US" sz="1600" dirty="0">
                <a:latin typeface="Rockwell"/>
                <a:cs typeface="Rockwell"/>
              </a:rPr>
              <a:t>”</a:t>
            </a:r>
            <a:r>
              <a:rPr lang="en-US" sz="1600" dirty="0">
                <a:latin typeface="Rockwell"/>
                <a:cs typeface="Rockwell"/>
              </a:rPr>
              <a:t> not military protector in 3</a:t>
            </a:r>
            <a:r>
              <a:rPr lang="en-US" sz="1600" baseline="30000" dirty="0">
                <a:latin typeface="Rockwell"/>
                <a:cs typeface="Rockwell"/>
              </a:rPr>
              <a:t>rd</a:t>
            </a:r>
            <a:r>
              <a:rPr lang="en-US" sz="1600" dirty="0">
                <a:latin typeface="Rockwell"/>
                <a:cs typeface="Rockwell"/>
              </a:rPr>
              <a:t> world</a:t>
            </a:r>
          </a:p>
          <a:p>
            <a:pPr lvl="4">
              <a:lnSpc>
                <a:spcPct val="70000"/>
              </a:lnSpc>
            </a:pPr>
            <a:r>
              <a:rPr lang="en-US" sz="1600" dirty="0">
                <a:latin typeface="Rockwell"/>
                <a:cs typeface="Rockwell"/>
              </a:rPr>
              <a:t>Support with money, not troops</a:t>
            </a:r>
          </a:p>
          <a:p>
            <a:pPr lvl="4">
              <a:lnSpc>
                <a:spcPct val="70000"/>
              </a:lnSpc>
            </a:pPr>
            <a:r>
              <a:rPr lang="en-US" sz="1600" dirty="0">
                <a:latin typeface="Rockwell"/>
                <a:cs typeface="Rockwell"/>
              </a:rPr>
              <a:t>Called Nixon Doctrine</a:t>
            </a:r>
          </a:p>
          <a:p>
            <a:pPr lvl="2">
              <a:lnSpc>
                <a:spcPct val="70000"/>
              </a:lnSpc>
            </a:pPr>
            <a:r>
              <a:rPr lang="en-US" sz="1600" dirty="0">
                <a:latin typeface="Rockwell"/>
                <a:cs typeface="Rockwell"/>
              </a:rPr>
              <a:t>Gradual withdraw</a:t>
            </a:r>
          </a:p>
          <a:p>
            <a:pPr lvl="1">
              <a:lnSpc>
                <a:spcPct val="70000"/>
              </a:lnSpc>
            </a:pPr>
            <a:r>
              <a:rPr lang="en-US" sz="1900" dirty="0">
                <a:latin typeface="Rockwell"/>
                <a:cs typeface="Rockwell"/>
              </a:rPr>
              <a:t>Vietnam a MESS</a:t>
            </a:r>
          </a:p>
          <a:p>
            <a:pPr lvl="2">
              <a:lnSpc>
                <a:spcPct val="70000"/>
              </a:lnSpc>
            </a:pPr>
            <a:r>
              <a:rPr lang="en-US" sz="1600" dirty="0">
                <a:latin typeface="Rockwell"/>
                <a:cs typeface="Rockwell"/>
              </a:rPr>
              <a:t>Morale, drugs, murder</a:t>
            </a:r>
          </a:p>
          <a:p>
            <a:pPr lvl="2">
              <a:lnSpc>
                <a:spcPct val="70000"/>
              </a:lnSpc>
            </a:pPr>
            <a:r>
              <a:rPr lang="en-US" sz="1600" dirty="0">
                <a:latin typeface="Rockwell"/>
                <a:cs typeface="Rockwell"/>
              </a:rPr>
              <a:t>My Lai massacre 1968</a:t>
            </a:r>
          </a:p>
          <a:p>
            <a:pPr lvl="1">
              <a:lnSpc>
                <a:spcPct val="70000"/>
              </a:lnSpc>
            </a:pPr>
            <a:r>
              <a:rPr lang="en-US" sz="1900" dirty="0" err="1">
                <a:latin typeface="Rockwell"/>
                <a:cs typeface="Rockwell"/>
              </a:rPr>
              <a:t>Vietnamization</a:t>
            </a:r>
            <a:endParaRPr lang="en-US" sz="1900" dirty="0">
              <a:latin typeface="Rockwell"/>
              <a:cs typeface="Rockwell"/>
            </a:endParaRPr>
          </a:p>
          <a:p>
            <a:pPr lvl="2">
              <a:lnSpc>
                <a:spcPct val="70000"/>
              </a:lnSpc>
            </a:pPr>
            <a:r>
              <a:rPr lang="en-US" sz="1600" dirty="0">
                <a:latin typeface="Rockwell"/>
                <a:cs typeface="Rockwell"/>
              </a:rPr>
              <a:t>More S. Vietnamese troops</a:t>
            </a:r>
          </a:p>
          <a:p>
            <a:pPr lvl="2">
              <a:lnSpc>
                <a:spcPct val="70000"/>
              </a:lnSpc>
            </a:pPr>
            <a:r>
              <a:rPr lang="en-US" sz="1600" dirty="0">
                <a:latin typeface="Rockwell"/>
                <a:cs typeface="Rockwell"/>
              </a:rPr>
              <a:t>1972 down to 30,000 US troops</a:t>
            </a:r>
          </a:p>
          <a:p>
            <a:pPr lvl="1">
              <a:lnSpc>
                <a:spcPct val="70000"/>
              </a:lnSpc>
            </a:pPr>
            <a:r>
              <a:rPr lang="en-US" sz="1900" dirty="0">
                <a:latin typeface="Rockwell"/>
                <a:cs typeface="Rockwell"/>
              </a:rPr>
              <a:t>Kissinger sent to negotiate</a:t>
            </a:r>
          </a:p>
          <a:p>
            <a:pPr>
              <a:lnSpc>
                <a:spcPct val="70000"/>
              </a:lnSpc>
            </a:pPr>
            <a:r>
              <a:rPr lang="en-US" sz="2000" dirty="0">
                <a:latin typeface="Rockwell"/>
                <a:cs typeface="Rockwell"/>
              </a:rPr>
              <a:t>Nixon</a:t>
            </a:r>
            <a:r>
              <a:rPr lang="ja-JP" altLang="en-US" sz="2000" dirty="0">
                <a:latin typeface="Rockwell"/>
                <a:cs typeface="Rockwell"/>
              </a:rPr>
              <a:t>’</a:t>
            </a:r>
            <a:r>
              <a:rPr lang="en-US" sz="2000" dirty="0">
                <a:latin typeface="Rockwell"/>
                <a:cs typeface="Rockwell"/>
              </a:rPr>
              <a:t>s War</a:t>
            </a:r>
          </a:p>
          <a:p>
            <a:pPr lvl="1">
              <a:lnSpc>
                <a:spcPct val="70000"/>
              </a:lnSpc>
            </a:pPr>
            <a:r>
              <a:rPr lang="en-US" sz="1900" dirty="0">
                <a:latin typeface="Rockwell"/>
                <a:cs typeface="Rockwell"/>
              </a:rPr>
              <a:t>Secret B-52 bombings on Cambodia</a:t>
            </a:r>
          </a:p>
          <a:p>
            <a:pPr lvl="2">
              <a:lnSpc>
                <a:spcPct val="70000"/>
              </a:lnSpc>
            </a:pPr>
            <a:r>
              <a:rPr lang="en-US" sz="1600" dirty="0">
                <a:latin typeface="Rockwell"/>
                <a:cs typeface="Rockwell"/>
              </a:rPr>
              <a:t>Widened Indochina War</a:t>
            </a:r>
          </a:p>
        </p:txBody>
      </p:sp>
      <p:sp>
        <p:nvSpPr>
          <p:cNvPr id="4" name="Content Placeholder 3"/>
          <p:cNvSpPr>
            <a:spLocks noGrp="1"/>
          </p:cNvSpPr>
          <p:nvPr>
            <p:ph sz="half" idx="2"/>
          </p:nvPr>
        </p:nvSpPr>
        <p:spPr>
          <a:xfrm>
            <a:off x="4648200" y="1219200"/>
            <a:ext cx="4495800" cy="5638800"/>
          </a:xfrm>
        </p:spPr>
        <p:txBody>
          <a:bodyPr/>
          <a:lstStyle/>
          <a:p>
            <a:pPr>
              <a:lnSpc>
                <a:spcPct val="70000"/>
              </a:lnSpc>
            </a:pPr>
            <a:r>
              <a:rPr lang="en-US" sz="2000" dirty="0">
                <a:latin typeface="Rockwell"/>
                <a:cs typeface="Rockwell"/>
              </a:rPr>
              <a:t>America</a:t>
            </a:r>
            <a:r>
              <a:rPr lang="ja-JP" altLang="en-US" sz="2000" dirty="0">
                <a:latin typeface="Rockwell"/>
                <a:cs typeface="Rockwell"/>
              </a:rPr>
              <a:t>’</a:t>
            </a:r>
            <a:r>
              <a:rPr lang="en-US" sz="2000" dirty="0">
                <a:latin typeface="Rockwell"/>
                <a:cs typeface="Rockwell"/>
              </a:rPr>
              <a:t>s longest war ends</a:t>
            </a:r>
          </a:p>
          <a:p>
            <a:pPr lvl="1">
              <a:lnSpc>
                <a:spcPct val="70000"/>
              </a:lnSpc>
            </a:pPr>
            <a:r>
              <a:rPr lang="en-US" sz="1900" dirty="0">
                <a:latin typeface="Rockwell"/>
                <a:cs typeface="Rockwell"/>
              </a:rPr>
              <a:t>1972 </a:t>
            </a:r>
            <a:r>
              <a:rPr lang="ja-JP" altLang="en-US" sz="1900" dirty="0">
                <a:latin typeface="Rockwell"/>
                <a:cs typeface="Rockwell"/>
              </a:rPr>
              <a:t>“</a:t>
            </a:r>
            <a:r>
              <a:rPr lang="en-US" sz="1900" dirty="0">
                <a:latin typeface="Rockwell"/>
                <a:cs typeface="Rockwell"/>
              </a:rPr>
              <a:t>peace at hand</a:t>
            </a:r>
            <a:r>
              <a:rPr lang="ja-JP" altLang="en-US" sz="1900" dirty="0">
                <a:latin typeface="Rockwell"/>
                <a:cs typeface="Rockwell"/>
              </a:rPr>
              <a:t>”</a:t>
            </a:r>
            <a:endParaRPr lang="en-US" sz="1900" dirty="0">
              <a:latin typeface="Rockwell"/>
              <a:cs typeface="Rockwell"/>
            </a:endParaRPr>
          </a:p>
          <a:p>
            <a:pPr lvl="2">
              <a:lnSpc>
                <a:spcPct val="70000"/>
              </a:lnSpc>
            </a:pPr>
            <a:r>
              <a:rPr lang="en-US" sz="1600" dirty="0">
                <a:latin typeface="Rockwell"/>
                <a:cs typeface="Rockwell"/>
              </a:rPr>
              <a:t>Snag with demands</a:t>
            </a:r>
          </a:p>
          <a:p>
            <a:pPr lvl="2">
              <a:lnSpc>
                <a:spcPct val="70000"/>
              </a:lnSpc>
            </a:pPr>
            <a:r>
              <a:rPr lang="en-US" sz="1600" dirty="0">
                <a:latin typeface="Rockwell"/>
                <a:cs typeface="Rockwell"/>
              </a:rPr>
              <a:t>Christmas bombing of Hanoi</a:t>
            </a:r>
          </a:p>
          <a:p>
            <a:pPr lvl="1">
              <a:lnSpc>
                <a:spcPct val="70000"/>
              </a:lnSpc>
            </a:pPr>
            <a:r>
              <a:rPr lang="en-US" sz="1900" dirty="0">
                <a:latin typeface="Rockwell"/>
                <a:cs typeface="Rockwell"/>
              </a:rPr>
              <a:t>Paris Accords Jan 1973</a:t>
            </a:r>
          </a:p>
          <a:p>
            <a:pPr lvl="2">
              <a:lnSpc>
                <a:spcPct val="70000"/>
              </a:lnSpc>
            </a:pPr>
            <a:r>
              <a:rPr lang="en-US" sz="1600" dirty="0">
                <a:latin typeface="Rockwell"/>
                <a:cs typeface="Rockwell"/>
              </a:rPr>
              <a:t>Ended hostilities</a:t>
            </a:r>
          </a:p>
          <a:p>
            <a:pPr lvl="2">
              <a:lnSpc>
                <a:spcPct val="70000"/>
              </a:lnSpc>
            </a:pPr>
            <a:r>
              <a:rPr lang="en-US" sz="1600" dirty="0">
                <a:latin typeface="Rockwell"/>
                <a:cs typeface="Rockwell"/>
              </a:rPr>
              <a:t>Left situation unresolved</a:t>
            </a:r>
          </a:p>
          <a:p>
            <a:pPr lvl="1">
              <a:lnSpc>
                <a:spcPct val="70000"/>
              </a:lnSpc>
            </a:pPr>
            <a:r>
              <a:rPr lang="en-US" sz="1900" dirty="0">
                <a:latin typeface="Rockwell"/>
                <a:cs typeface="Rockwell"/>
              </a:rPr>
              <a:t>Results</a:t>
            </a:r>
          </a:p>
          <a:p>
            <a:pPr lvl="2">
              <a:lnSpc>
                <a:spcPct val="70000"/>
              </a:lnSpc>
            </a:pPr>
            <a:r>
              <a:rPr lang="en-US" sz="1600" dirty="0">
                <a:latin typeface="Rockwell"/>
                <a:cs typeface="Rockwell"/>
              </a:rPr>
              <a:t>58,000 </a:t>
            </a:r>
            <a:r>
              <a:rPr lang="en-US" sz="1600" dirty="0" smtClean="0">
                <a:latin typeface="Rockwell"/>
                <a:cs typeface="Rockwell"/>
              </a:rPr>
              <a:t>dead</a:t>
            </a:r>
            <a:endParaRPr lang="en-US" sz="1600" dirty="0">
              <a:latin typeface="Rockwell"/>
              <a:cs typeface="Rockwell"/>
            </a:endParaRPr>
          </a:p>
          <a:p>
            <a:pPr lvl="2">
              <a:lnSpc>
                <a:spcPct val="70000"/>
              </a:lnSpc>
            </a:pPr>
            <a:r>
              <a:rPr lang="en-US" sz="1600" dirty="0">
                <a:latin typeface="Rockwell"/>
                <a:cs typeface="Rockwell"/>
              </a:rPr>
              <a:t>300,000 wounded</a:t>
            </a:r>
          </a:p>
          <a:p>
            <a:pPr lvl="2">
              <a:lnSpc>
                <a:spcPct val="70000"/>
              </a:lnSpc>
            </a:pPr>
            <a:r>
              <a:rPr lang="en-US" sz="1600" dirty="0">
                <a:latin typeface="Rockwell"/>
                <a:cs typeface="Rockwell"/>
              </a:rPr>
              <a:t>$150 billion</a:t>
            </a:r>
          </a:p>
          <a:p>
            <a:pPr lvl="2">
              <a:lnSpc>
                <a:spcPct val="70000"/>
              </a:lnSpc>
            </a:pPr>
            <a:r>
              <a:rPr lang="en-US" sz="1600" dirty="0">
                <a:latin typeface="Rockwell"/>
                <a:cs typeface="Rockwell"/>
              </a:rPr>
              <a:t>Psychological effects</a:t>
            </a:r>
          </a:p>
          <a:p>
            <a:pPr lvl="1">
              <a:lnSpc>
                <a:spcPct val="70000"/>
              </a:lnSpc>
            </a:pPr>
            <a:r>
              <a:rPr lang="ja-JP" altLang="en-US" sz="1900" dirty="0">
                <a:latin typeface="Rockwell"/>
                <a:cs typeface="Rockwell"/>
              </a:rPr>
              <a:t>“</a:t>
            </a:r>
            <a:r>
              <a:rPr lang="en-US" sz="1900" dirty="0">
                <a:latin typeface="Rockwell"/>
                <a:cs typeface="Rockwell"/>
              </a:rPr>
              <a:t>Put Vietnam behind us</a:t>
            </a:r>
            <a:r>
              <a:rPr lang="ja-JP" altLang="en-US" sz="1900" dirty="0">
                <a:latin typeface="Rockwell"/>
                <a:cs typeface="Rockwell"/>
              </a:rPr>
              <a:t>”</a:t>
            </a:r>
            <a:endParaRPr lang="en-US" sz="1900" dirty="0">
              <a:latin typeface="Rockwell"/>
              <a:cs typeface="Rockwell"/>
            </a:endParaRPr>
          </a:p>
          <a:p>
            <a:pPr lvl="2">
              <a:lnSpc>
                <a:spcPct val="70000"/>
              </a:lnSpc>
            </a:pPr>
            <a:r>
              <a:rPr lang="en-US" sz="1600" dirty="0">
                <a:latin typeface="Rockwell"/>
                <a:cs typeface="Rockwell"/>
              </a:rPr>
              <a:t>US could care less about Indochina</a:t>
            </a:r>
          </a:p>
          <a:p>
            <a:pPr>
              <a:lnSpc>
                <a:spcPct val="70000"/>
              </a:lnSpc>
            </a:pPr>
            <a:r>
              <a:rPr lang="en-US" sz="2000" dirty="0" smtClean="0">
                <a:latin typeface="Rockwell"/>
                <a:cs typeface="Rockwell"/>
              </a:rPr>
              <a:t>Détente-’the easing of hostility’</a:t>
            </a:r>
            <a:endParaRPr lang="en-US" sz="2000" dirty="0">
              <a:latin typeface="Rockwell"/>
              <a:cs typeface="Rockwell"/>
            </a:endParaRPr>
          </a:p>
          <a:p>
            <a:pPr lvl="1">
              <a:lnSpc>
                <a:spcPct val="70000"/>
              </a:lnSpc>
            </a:pPr>
            <a:r>
              <a:rPr lang="en-US" sz="1900" dirty="0">
                <a:latin typeface="Rockwell"/>
                <a:cs typeface="Rockwell"/>
              </a:rPr>
              <a:t>1970 </a:t>
            </a:r>
            <a:r>
              <a:rPr lang="ja-JP" altLang="en-US" sz="1900" dirty="0">
                <a:latin typeface="Rockwell"/>
                <a:cs typeface="Rockwell"/>
              </a:rPr>
              <a:t>“</a:t>
            </a:r>
            <a:r>
              <a:rPr lang="en-US" sz="1900" dirty="0">
                <a:latin typeface="Rockwell"/>
                <a:cs typeface="Rockwell"/>
              </a:rPr>
              <a:t>three-dimensional</a:t>
            </a:r>
            <a:r>
              <a:rPr lang="ja-JP" altLang="en-US" sz="1900" dirty="0">
                <a:latin typeface="Rockwell"/>
                <a:cs typeface="Rockwell"/>
              </a:rPr>
              <a:t>”</a:t>
            </a:r>
            <a:r>
              <a:rPr lang="en-US" sz="1900" dirty="0">
                <a:latin typeface="Rockwell"/>
                <a:cs typeface="Rockwell"/>
              </a:rPr>
              <a:t> game</a:t>
            </a:r>
          </a:p>
          <a:p>
            <a:pPr lvl="2">
              <a:lnSpc>
                <a:spcPct val="70000"/>
              </a:lnSpc>
            </a:pPr>
            <a:r>
              <a:rPr lang="en-US" sz="1600" dirty="0">
                <a:latin typeface="Rockwell"/>
                <a:cs typeface="Rockwell"/>
              </a:rPr>
              <a:t>1972- China</a:t>
            </a:r>
          </a:p>
          <a:p>
            <a:pPr lvl="3">
              <a:lnSpc>
                <a:spcPct val="70000"/>
              </a:lnSpc>
            </a:pPr>
            <a:r>
              <a:rPr lang="en-US" sz="1600" dirty="0">
                <a:latin typeface="Rockwell"/>
                <a:cs typeface="Rockwell"/>
              </a:rPr>
              <a:t>Formal recognition </a:t>
            </a:r>
          </a:p>
          <a:p>
            <a:pPr lvl="2">
              <a:lnSpc>
                <a:spcPct val="70000"/>
              </a:lnSpc>
            </a:pPr>
            <a:r>
              <a:rPr lang="en-US" sz="1600" dirty="0">
                <a:latin typeface="Rockwell"/>
                <a:cs typeface="Rockwell"/>
              </a:rPr>
              <a:t>1972- Moscow</a:t>
            </a:r>
          </a:p>
          <a:p>
            <a:pPr lvl="3">
              <a:lnSpc>
                <a:spcPct val="70000"/>
              </a:lnSpc>
            </a:pPr>
            <a:r>
              <a:rPr lang="en-US" sz="1400" dirty="0">
                <a:latin typeface="Rockwell"/>
                <a:cs typeface="Rockwell"/>
              </a:rPr>
              <a:t>Strategic Arms Limitation Talks</a:t>
            </a:r>
          </a:p>
          <a:p>
            <a:pPr>
              <a:lnSpc>
                <a:spcPct val="70000"/>
              </a:lnSpc>
            </a:pPr>
            <a:endParaRPr lang="en-US" sz="2000" dirty="0">
              <a:latin typeface="Rockwell"/>
              <a:cs typeface="Rockwell"/>
            </a:endParaRPr>
          </a:p>
        </p:txBody>
      </p:sp>
    </p:spTree>
    <p:extLst>
      <p:ext uri="{BB962C8B-B14F-4D97-AF65-F5344CB8AC3E}">
        <p14:creationId xmlns:p14="http://schemas.microsoft.com/office/powerpoint/2010/main" val="1966477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3298" y="0"/>
            <a:ext cx="8682102" cy="1219200"/>
          </a:xfrm>
        </p:spPr>
        <p:txBody>
          <a:bodyPr/>
          <a:lstStyle/>
          <a:p>
            <a:r>
              <a:rPr lang="en-US" dirty="0" smtClean="0">
                <a:latin typeface="Rockwell"/>
                <a:cs typeface="Rockwell"/>
              </a:rPr>
              <a:t>Nixon’s </a:t>
            </a:r>
            <a:r>
              <a:rPr lang="en-US" dirty="0">
                <a:latin typeface="Rockwell"/>
                <a:cs typeface="Rockwell"/>
              </a:rPr>
              <a:t>Covert Operations</a:t>
            </a:r>
          </a:p>
        </p:txBody>
      </p:sp>
      <p:sp>
        <p:nvSpPr>
          <p:cNvPr id="294915" name="Rectangle 3"/>
          <p:cNvSpPr>
            <a:spLocks noGrp="1" noChangeArrowheads="1"/>
          </p:cNvSpPr>
          <p:nvPr>
            <p:ph type="body" idx="1"/>
          </p:nvPr>
        </p:nvSpPr>
        <p:spPr>
          <a:xfrm>
            <a:off x="-170973" y="1416790"/>
            <a:ext cx="9314973" cy="5441209"/>
          </a:xfrm>
        </p:spPr>
        <p:txBody>
          <a:bodyPr/>
          <a:lstStyle/>
          <a:p>
            <a:r>
              <a:rPr lang="en-US" dirty="0">
                <a:latin typeface="Rockwell"/>
                <a:cs typeface="Rockwell"/>
              </a:rPr>
              <a:t>Despite Nixon</a:t>
            </a:r>
            <a:r>
              <a:rPr lang="ja-JP" altLang="en-US" dirty="0">
                <a:latin typeface="Rockwell"/>
                <a:cs typeface="Rockwell"/>
              </a:rPr>
              <a:t>’</a:t>
            </a:r>
            <a:r>
              <a:rPr lang="en-US" dirty="0">
                <a:latin typeface="Rockwell"/>
                <a:cs typeface="Rockwell"/>
              </a:rPr>
              <a:t>s public détente with the USSR &amp; China, most foreign policy was </a:t>
            </a:r>
            <a:r>
              <a:rPr lang="en-US" u="sng" dirty="0">
                <a:latin typeface="Rockwell"/>
                <a:cs typeface="Rockwell"/>
              </a:rPr>
              <a:t>covert</a:t>
            </a:r>
            <a:r>
              <a:rPr lang="en-US" dirty="0">
                <a:latin typeface="Rockwell"/>
                <a:cs typeface="Rockwell"/>
              </a:rPr>
              <a:t>:</a:t>
            </a:r>
          </a:p>
          <a:p>
            <a:pPr lvl="1"/>
            <a:r>
              <a:rPr lang="en-US" dirty="0">
                <a:latin typeface="Rockwell"/>
                <a:cs typeface="Rockwell"/>
              </a:rPr>
              <a:t>CIA funded the leaders of brutal </a:t>
            </a:r>
            <a:r>
              <a:rPr lang="en-US" dirty="0" err="1">
                <a:latin typeface="Rockwell"/>
                <a:cs typeface="Rockwell"/>
              </a:rPr>
              <a:t>gov</a:t>
            </a:r>
            <a:r>
              <a:rPr lang="ja-JP" altLang="en-US" dirty="0">
                <a:latin typeface="Rockwell"/>
                <a:cs typeface="Rockwell"/>
              </a:rPr>
              <a:t>’</a:t>
            </a:r>
            <a:r>
              <a:rPr lang="en-US" dirty="0" err="1">
                <a:latin typeface="Rockwell"/>
                <a:cs typeface="Rockwell"/>
              </a:rPr>
              <a:t>ts</a:t>
            </a:r>
            <a:r>
              <a:rPr lang="en-US" dirty="0">
                <a:latin typeface="Rockwell"/>
                <a:cs typeface="Rockwell"/>
              </a:rPr>
              <a:t> in Iran, South Africa, the Philippines, &amp; Nicaragua</a:t>
            </a:r>
          </a:p>
          <a:p>
            <a:pPr lvl="1"/>
            <a:r>
              <a:rPr lang="en-US" dirty="0">
                <a:latin typeface="Rockwell"/>
                <a:cs typeface="Rockwell"/>
              </a:rPr>
              <a:t>CIA assassinated Chilean president Salvador Allende </a:t>
            </a:r>
          </a:p>
        </p:txBody>
      </p:sp>
    </p:spTree>
    <p:extLst>
      <p:ext uri="{BB962C8B-B14F-4D97-AF65-F5344CB8AC3E}">
        <p14:creationId xmlns:p14="http://schemas.microsoft.com/office/powerpoint/2010/main" val="37384075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0"/>
            <a:ext cx="8305800" cy="762000"/>
          </a:xfrm>
        </p:spPr>
        <p:txBody>
          <a:bodyPr>
            <a:normAutofit/>
          </a:bodyPr>
          <a:lstStyle/>
          <a:p>
            <a:r>
              <a:rPr lang="en-US" sz="3600" dirty="0">
                <a:solidFill>
                  <a:schemeClr val="tx1"/>
                </a:solidFill>
                <a:latin typeface="Rockwell"/>
                <a:cs typeface="Rockwell"/>
              </a:rPr>
              <a:t>Daniel </a:t>
            </a:r>
            <a:r>
              <a:rPr lang="en-US" sz="3600" dirty="0" smtClean="0">
                <a:solidFill>
                  <a:schemeClr val="tx1"/>
                </a:solidFill>
                <a:latin typeface="Rockwell"/>
                <a:cs typeface="Rockwell"/>
              </a:rPr>
              <a:t>Ellsberg</a:t>
            </a:r>
            <a:r>
              <a:rPr lang="en-US" sz="3600" dirty="0" smtClean="0">
                <a:latin typeface="Rockwell"/>
                <a:cs typeface="Rockwell"/>
              </a:rPr>
              <a:t>’</a:t>
            </a:r>
            <a:r>
              <a:rPr lang="en-US" sz="3600" dirty="0" smtClean="0">
                <a:solidFill>
                  <a:schemeClr val="tx1"/>
                </a:solidFill>
                <a:latin typeface="Rockwell"/>
                <a:cs typeface="Rockwell"/>
              </a:rPr>
              <a:t>s</a:t>
            </a:r>
            <a:r>
              <a:rPr lang="en-US" sz="3600" i="1" dirty="0" smtClean="0">
                <a:solidFill>
                  <a:schemeClr val="tx1"/>
                </a:solidFill>
                <a:latin typeface="Rockwell"/>
                <a:cs typeface="Rockwell"/>
              </a:rPr>
              <a:t> </a:t>
            </a:r>
            <a:r>
              <a:rPr lang="en-US" sz="3600" i="1" dirty="0">
                <a:solidFill>
                  <a:schemeClr val="tx1"/>
                </a:solidFill>
                <a:latin typeface="Rockwell"/>
                <a:cs typeface="Rockwell"/>
              </a:rPr>
              <a:t>Pentagon Papers</a:t>
            </a:r>
            <a:endParaRPr lang="en-US" sz="3600" dirty="0">
              <a:solidFill>
                <a:schemeClr val="tx1"/>
              </a:solidFill>
              <a:latin typeface="Rockwell"/>
              <a:cs typeface="Rockwell"/>
            </a:endParaRPr>
          </a:p>
        </p:txBody>
      </p:sp>
      <p:pic>
        <p:nvPicPr>
          <p:cNvPr id="27651" name="Picture 3" descr="1101710628_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568825"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4" descr="The Pentagon papers —Volume One jacket copy, 1971 "/>
          <p:cNvPicPr>
            <a:picLocks noChangeAspect="1" noChangeArrowheads="1"/>
          </p:cNvPicPr>
          <p:nvPr/>
        </p:nvPicPr>
        <p:blipFill>
          <a:blip r:embed="rId3">
            <a:extLst>
              <a:ext uri="{28A0092B-C50C-407E-A947-70E740481C1C}">
                <a14:useLocalDpi xmlns:a14="http://schemas.microsoft.com/office/drawing/2010/main" val="0"/>
              </a:ext>
            </a:extLst>
          </a:blip>
          <a:srcRect b="11520"/>
          <a:stretch>
            <a:fillRect/>
          </a:stretch>
        </p:blipFill>
        <p:spPr bwMode="auto">
          <a:xfrm>
            <a:off x="6010275" y="2825750"/>
            <a:ext cx="2981325" cy="39560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5" descr="ells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762000"/>
            <a:ext cx="3124200" cy="2543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57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6792"/>
            <a:ext cx="7772400" cy="2736632"/>
          </a:xfrm>
        </p:spPr>
        <p:txBody>
          <a:bodyPr>
            <a:normAutofit/>
          </a:bodyPr>
          <a:lstStyle/>
          <a:p>
            <a:r>
              <a:rPr lang="en-US" dirty="0" smtClean="0"/>
              <a:t>8. The Response to Liberalism-The 1970s and the Rise of the New Right</a:t>
            </a:r>
            <a:endParaRPr lang="en-US" dirty="0"/>
          </a:p>
        </p:txBody>
      </p:sp>
      <p:sp>
        <p:nvSpPr>
          <p:cNvPr id="3" name="Subtitle 2"/>
          <p:cNvSpPr>
            <a:spLocks noGrp="1"/>
          </p:cNvSpPr>
          <p:nvPr>
            <p:ph type="subTitle" idx="1"/>
          </p:nvPr>
        </p:nvSpPr>
        <p:spPr/>
        <p:txBody>
          <a:bodyPr/>
          <a:lstStyle/>
          <a:p>
            <a:r>
              <a:rPr lang="en-US" dirty="0" smtClean="0"/>
              <a:t>Mr. Winchell</a:t>
            </a:r>
          </a:p>
          <a:p>
            <a:r>
              <a:rPr lang="en-US" smtClean="0"/>
              <a:t>APUSH 2018-2019</a:t>
            </a:r>
            <a:endParaRPr lang="en-US" dirty="0" smtClean="0"/>
          </a:p>
          <a:p>
            <a:r>
              <a:rPr lang="en-US" dirty="0" smtClean="0"/>
              <a:t>Period 1-2</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8" name="Rectangle 4"/>
          <p:cNvSpPr>
            <a:spLocks noGrp="1" noChangeArrowheads="1"/>
          </p:cNvSpPr>
          <p:nvPr>
            <p:ph type="title"/>
          </p:nvPr>
        </p:nvSpPr>
        <p:spPr>
          <a:xfrm>
            <a:off x="207376" y="0"/>
            <a:ext cx="8708024" cy="914400"/>
          </a:xfrm>
          <a:noFill/>
        </p:spPr>
        <p:txBody>
          <a:bodyPr lIns="90488" tIns="44450" rIns="90488" bIns="44450"/>
          <a:lstStyle/>
          <a:p>
            <a:r>
              <a:rPr lang="en-US" dirty="0" smtClean="0">
                <a:latin typeface="Rockwell"/>
                <a:cs typeface="Rockwell"/>
              </a:rPr>
              <a:t>Nixon’s </a:t>
            </a:r>
            <a:r>
              <a:rPr lang="en-US" dirty="0">
                <a:latin typeface="Rockwell"/>
                <a:cs typeface="Rockwell"/>
              </a:rPr>
              <a:t>Domestic Policy</a:t>
            </a:r>
          </a:p>
        </p:txBody>
      </p:sp>
      <p:sp>
        <p:nvSpPr>
          <p:cNvPr id="21509" name="Rectangle 5"/>
          <p:cNvSpPr>
            <a:spLocks noGrp="1" noChangeArrowheads="1"/>
          </p:cNvSpPr>
          <p:nvPr>
            <p:ph type="body" idx="1"/>
          </p:nvPr>
        </p:nvSpPr>
        <p:spPr>
          <a:xfrm>
            <a:off x="0" y="1114384"/>
            <a:ext cx="9144000" cy="5743615"/>
          </a:xfrm>
          <a:noFill/>
        </p:spPr>
        <p:txBody>
          <a:bodyPr lIns="90488" tIns="44450" rIns="90488" bIns="44450"/>
          <a:lstStyle/>
          <a:p>
            <a:r>
              <a:rPr lang="en-US" dirty="0">
                <a:latin typeface="Rockwell"/>
                <a:cs typeface="Rockwell"/>
              </a:rPr>
              <a:t>Nixon entered office as a moderate </a:t>
            </a:r>
            <a:r>
              <a:rPr lang="en-US" dirty="0" smtClean="0">
                <a:latin typeface="Rockwell"/>
                <a:cs typeface="Rockwell"/>
              </a:rPr>
              <a:t>who claimed to want to </a:t>
            </a:r>
            <a:r>
              <a:rPr lang="en-US" dirty="0">
                <a:latin typeface="Rockwell"/>
                <a:cs typeface="Rockwell"/>
              </a:rPr>
              <a:t>kept </a:t>
            </a:r>
            <a:r>
              <a:rPr lang="en-US" dirty="0" smtClean="0">
                <a:latin typeface="Rockwell"/>
                <a:cs typeface="Rockwell"/>
              </a:rPr>
              <a:t>LBJ’s </a:t>
            </a:r>
            <a:r>
              <a:rPr lang="en-US" dirty="0">
                <a:latin typeface="Rockwell"/>
                <a:cs typeface="Rockwell"/>
              </a:rPr>
              <a:t>Great Society in place </a:t>
            </a:r>
          </a:p>
          <a:p>
            <a:pPr lvl="1"/>
            <a:r>
              <a:rPr lang="en-US" dirty="0">
                <a:latin typeface="Rockwell"/>
                <a:cs typeface="Rockwell"/>
              </a:rPr>
              <a:t>But, Nixon shifted responsibility for social problems to state &amp; local governments </a:t>
            </a:r>
          </a:p>
          <a:p>
            <a:pPr lvl="1"/>
            <a:r>
              <a:rPr lang="en-US" dirty="0">
                <a:latin typeface="Rockwell"/>
                <a:cs typeface="Rockwell"/>
              </a:rPr>
              <a:t>Nixon reshaped the Supreme Court along conservative lines when 4 justices retired</a:t>
            </a:r>
          </a:p>
        </p:txBody>
      </p:sp>
    </p:spTree>
    <p:extLst>
      <p:ext uri="{BB962C8B-B14F-4D97-AF65-F5344CB8AC3E}">
        <p14:creationId xmlns:p14="http://schemas.microsoft.com/office/powerpoint/2010/main" val="28431350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0" y="-423863"/>
            <a:ext cx="8609012" cy="1325563"/>
          </a:xfrm>
        </p:spPr>
        <p:txBody>
          <a:bodyPr/>
          <a:lstStyle/>
          <a:p>
            <a:pPr algn="ctr" eaLnBrk="1" hangingPunct="1"/>
            <a:r>
              <a:rPr lang="en-US" b="1" dirty="0">
                <a:latin typeface="Rockwell"/>
                <a:cs typeface="Rockwell"/>
              </a:rPr>
              <a:t>Nixon – Domestic Events</a:t>
            </a:r>
          </a:p>
        </p:txBody>
      </p:sp>
      <p:sp>
        <p:nvSpPr>
          <p:cNvPr id="80898" name="Content Placeholder 2"/>
          <p:cNvSpPr txBox="1">
            <a:spLocks/>
          </p:cNvSpPr>
          <p:nvPr/>
        </p:nvSpPr>
        <p:spPr bwMode="auto">
          <a:xfrm>
            <a:off x="33338" y="901700"/>
            <a:ext cx="5603875"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b="1">
                <a:solidFill>
                  <a:schemeClr val="tx1"/>
                </a:solidFill>
                <a:latin typeface="Century Gothic" charset="0"/>
                <a:ea typeface="ＭＳ Ｐゴシック" charset="0"/>
                <a:cs typeface="ＭＳ Ｐゴシック" charset="0"/>
              </a:defRPr>
            </a:lvl1pPr>
            <a:lvl2pPr marL="685800" indent="-228600">
              <a:defRPr sz="2400" b="1">
                <a:solidFill>
                  <a:schemeClr val="tx1"/>
                </a:solidFill>
                <a:latin typeface="Century Gothic" charset="0"/>
                <a:ea typeface="ＭＳ Ｐゴシック" charset="0"/>
              </a:defRPr>
            </a:lvl2pPr>
            <a:lvl3pPr marL="1143000" indent="-228600">
              <a:defRPr sz="2400" b="1">
                <a:solidFill>
                  <a:schemeClr val="tx1"/>
                </a:solidFill>
                <a:latin typeface="Century Gothic" charset="0"/>
                <a:ea typeface="ＭＳ Ｐゴシック" charset="0"/>
              </a:defRPr>
            </a:lvl3pPr>
            <a:lvl4pPr marL="1600200" indent="-228600">
              <a:defRPr sz="2400" b="1">
                <a:solidFill>
                  <a:schemeClr val="tx1"/>
                </a:solidFill>
                <a:latin typeface="Century Gothic" charset="0"/>
                <a:ea typeface="ＭＳ Ｐゴシック" charset="0"/>
              </a:defRPr>
            </a:lvl4pPr>
            <a:lvl5pPr marL="2057400" indent="-228600">
              <a:defRPr sz="2400" b="1">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b="1">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b="1">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b="1">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b="1">
                <a:solidFill>
                  <a:schemeClr val="tx1"/>
                </a:solidFill>
                <a:latin typeface="Century Gothic" charset="0"/>
                <a:ea typeface="ＭＳ Ｐゴシック" charset="0"/>
              </a:defRPr>
            </a:lvl9pPr>
          </a:lstStyle>
          <a:p>
            <a:pPr eaLnBrk="1" hangingPunct="1">
              <a:lnSpc>
                <a:spcPct val="80000"/>
              </a:lnSpc>
              <a:spcBef>
                <a:spcPts val="1000"/>
              </a:spcBef>
              <a:buFont typeface="Arial" charset="0"/>
              <a:buChar char="•"/>
            </a:pPr>
            <a:r>
              <a:rPr lang="en-US" sz="1800" b="0" dirty="0">
                <a:latin typeface="Rockwell"/>
                <a:cs typeface="Rockwell"/>
              </a:rPr>
              <a:t>Promoted New Federalism – transfer some federal powers back to the states (ex: de-segregation/busing dealt with at the state level) – most everything passed was vetoed by Nixon!</a:t>
            </a:r>
          </a:p>
          <a:p>
            <a:pPr eaLnBrk="1" hangingPunct="1">
              <a:lnSpc>
                <a:spcPct val="80000"/>
              </a:lnSpc>
              <a:spcBef>
                <a:spcPts val="1000"/>
              </a:spcBef>
              <a:buFont typeface="Arial" charset="0"/>
              <a:buChar char="•"/>
            </a:pPr>
            <a:r>
              <a:rPr lang="en-US" sz="1800" b="0" dirty="0">
                <a:latin typeface="Rockwell"/>
                <a:cs typeface="Rockwell"/>
              </a:rPr>
              <a:t>Expansion of affirmative action – Griggs vs. Duke Power Co (hire more minority workers to avoid charges of discrimination).</a:t>
            </a:r>
          </a:p>
          <a:p>
            <a:pPr eaLnBrk="1" hangingPunct="1">
              <a:lnSpc>
                <a:spcPct val="80000"/>
              </a:lnSpc>
              <a:spcBef>
                <a:spcPts val="1000"/>
              </a:spcBef>
              <a:buFont typeface="Arial" charset="0"/>
              <a:buChar char="•"/>
            </a:pPr>
            <a:r>
              <a:rPr lang="en-US" sz="1800" b="0" dirty="0">
                <a:latin typeface="Rockwell"/>
                <a:cs typeface="Rockwell"/>
              </a:rPr>
              <a:t>Congress created the EPA (Environmental Protection Agency) – a result of new awareness about chemicals and pollution.</a:t>
            </a:r>
          </a:p>
          <a:p>
            <a:pPr lvl="1" eaLnBrk="1" hangingPunct="1">
              <a:lnSpc>
                <a:spcPct val="80000"/>
              </a:lnSpc>
              <a:spcBef>
                <a:spcPts val="500"/>
              </a:spcBef>
              <a:buFont typeface="Arial" charset="0"/>
              <a:buChar char="•"/>
            </a:pPr>
            <a:r>
              <a:rPr lang="en-US" sz="1800" b="0" dirty="0">
                <a:latin typeface="Rockwell"/>
                <a:cs typeface="Rockwell"/>
              </a:rPr>
              <a:t>Muckraker Rachel Carson’s Silent Spring (exposes the effects of farm pesticides).</a:t>
            </a:r>
          </a:p>
          <a:p>
            <a:pPr lvl="1" eaLnBrk="1" hangingPunct="1">
              <a:lnSpc>
                <a:spcPct val="80000"/>
              </a:lnSpc>
              <a:spcBef>
                <a:spcPts val="500"/>
              </a:spcBef>
              <a:buFont typeface="Arial" charset="0"/>
              <a:buChar char="•"/>
            </a:pPr>
            <a:r>
              <a:rPr lang="en-US" sz="1800" b="0" dirty="0">
                <a:latin typeface="Rockwell"/>
                <a:cs typeface="Rockwell"/>
              </a:rPr>
              <a:t>Endangered Species and Clean Air Act </a:t>
            </a:r>
            <a:endParaRPr lang="en-US" sz="1800" b="0" dirty="0" smtClean="0">
              <a:latin typeface="Rockwell"/>
              <a:cs typeface="Rockwell"/>
            </a:endParaRPr>
          </a:p>
          <a:p>
            <a:pPr>
              <a:lnSpc>
                <a:spcPct val="80000"/>
              </a:lnSpc>
              <a:spcBef>
                <a:spcPts val="500"/>
              </a:spcBef>
              <a:buFont typeface="Arial" charset="0"/>
              <a:buChar char="•"/>
            </a:pPr>
            <a:r>
              <a:rPr lang="en-US" sz="1800" b="0" dirty="0" smtClean="0">
                <a:latin typeface="Rockwell"/>
                <a:cs typeface="Rockwell"/>
              </a:rPr>
              <a:t>Created </a:t>
            </a:r>
            <a:r>
              <a:rPr lang="en-US" sz="1800" b="0" dirty="0">
                <a:latin typeface="Rockwell"/>
                <a:cs typeface="Rockwell"/>
              </a:rPr>
              <a:t>the Occupational Health and Safety Administration – creates regulations and inspections of work places to ensure safety!</a:t>
            </a:r>
          </a:p>
          <a:p>
            <a:pPr eaLnBrk="1" hangingPunct="1">
              <a:lnSpc>
                <a:spcPct val="80000"/>
              </a:lnSpc>
              <a:spcBef>
                <a:spcPts val="1000"/>
              </a:spcBef>
              <a:buFont typeface="Arial" charset="0"/>
              <a:buChar char="•"/>
            </a:pPr>
            <a:r>
              <a:rPr lang="en-US" sz="1800" b="0" dirty="0">
                <a:latin typeface="Rockwell"/>
                <a:cs typeface="Rockwell"/>
              </a:rPr>
              <a:t>OPEC announces an embargo of oil to the US – triples prices and leads to mass energy crisis!</a:t>
            </a:r>
          </a:p>
          <a:p>
            <a:pPr eaLnBrk="1" hangingPunct="1">
              <a:lnSpc>
                <a:spcPct val="80000"/>
              </a:lnSpc>
              <a:spcBef>
                <a:spcPts val="1000"/>
              </a:spcBef>
              <a:buFont typeface="Arial" charset="0"/>
              <a:buChar char="•"/>
            </a:pPr>
            <a:r>
              <a:rPr lang="en-US" sz="1800" b="0" dirty="0">
                <a:latin typeface="Rockwell"/>
                <a:cs typeface="Rockwell"/>
              </a:rPr>
              <a:t>Expanded Food Stamps, Medicaid but to only certain groups…</a:t>
            </a:r>
            <a:endParaRPr lang="en-US" sz="1800" b="0" u="sng" dirty="0">
              <a:latin typeface="Rockwell"/>
              <a:cs typeface="Rockwell"/>
            </a:endParaRPr>
          </a:p>
        </p:txBody>
      </p:sp>
      <p:pic>
        <p:nvPicPr>
          <p:cNvPr id="80899" name="Picture 13"/>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30107" t="11458" r="10938" b="6250"/>
          <a:stretch>
            <a:fillRect/>
          </a:stretch>
        </p:blipFill>
        <p:spPr bwMode="auto">
          <a:xfrm>
            <a:off x="6880225" y="1302288"/>
            <a:ext cx="22637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2" descr="http://onmilwaukee.com/images/articles/da/dalhkbook/dalhkbook_fullsize_stor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267200"/>
            <a:ext cx="2773363"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455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3298" y="0"/>
            <a:ext cx="8682102" cy="762000"/>
          </a:xfrm>
        </p:spPr>
        <p:txBody>
          <a:bodyPr/>
          <a:lstStyle/>
          <a:p>
            <a:r>
              <a:rPr lang="en-US">
                <a:latin typeface="Rockwell"/>
                <a:cs typeface="Rockwell"/>
              </a:rPr>
              <a:t>The Election of 1972</a:t>
            </a:r>
          </a:p>
        </p:txBody>
      </p:sp>
      <p:sp>
        <p:nvSpPr>
          <p:cNvPr id="23555" name="Rectangle 3"/>
          <p:cNvSpPr>
            <a:spLocks noGrp="1" noChangeArrowheads="1"/>
          </p:cNvSpPr>
          <p:nvPr>
            <p:ph type="body" idx="1"/>
          </p:nvPr>
        </p:nvSpPr>
        <p:spPr>
          <a:xfrm>
            <a:off x="0" y="762000"/>
            <a:ext cx="9144000" cy="6096000"/>
          </a:xfrm>
        </p:spPr>
        <p:txBody>
          <a:bodyPr/>
          <a:lstStyle/>
          <a:p>
            <a:pPr>
              <a:lnSpc>
                <a:spcPct val="90000"/>
              </a:lnSpc>
            </a:pPr>
            <a:r>
              <a:rPr lang="en-US" dirty="0">
                <a:latin typeface="Rockwell"/>
                <a:cs typeface="Rockwell"/>
              </a:rPr>
              <a:t>In 1972, Nixon ran for re-election </a:t>
            </a:r>
          </a:p>
          <a:p>
            <a:pPr lvl="1">
              <a:lnSpc>
                <a:spcPct val="90000"/>
              </a:lnSpc>
            </a:pPr>
            <a:r>
              <a:rPr lang="en-US" dirty="0">
                <a:latin typeface="Rockwell"/>
                <a:cs typeface="Rockwell"/>
              </a:rPr>
              <a:t>Democrat George </a:t>
            </a:r>
            <a:r>
              <a:rPr lang="en-US" dirty="0" smtClean="0">
                <a:latin typeface="Rockwell"/>
                <a:cs typeface="Rockwell"/>
              </a:rPr>
              <a:t>  </a:t>
            </a:r>
            <a:r>
              <a:rPr lang="en-US" dirty="0">
                <a:latin typeface="Rockwell"/>
                <a:cs typeface="Rockwell"/>
              </a:rPr>
              <a:t>McGovern was                 </a:t>
            </a:r>
            <a:r>
              <a:rPr lang="en-US" dirty="0" smtClean="0">
                <a:latin typeface="Rockwell"/>
                <a:cs typeface="Rockwell"/>
              </a:rPr>
              <a:t>labeled </a:t>
            </a:r>
            <a:r>
              <a:rPr lang="en-US" dirty="0">
                <a:latin typeface="Rockwell"/>
                <a:cs typeface="Rockwell"/>
              </a:rPr>
              <a:t>an </a:t>
            </a:r>
            <a:r>
              <a:rPr lang="ja-JP" altLang="en-US" dirty="0">
                <a:latin typeface="Rockwell"/>
                <a:cs typeface="Rockwell"/>
              </a:rPr>
              <a:t>“</a:t>
            </a:r>
            <a:r>
              <a:rPr lang="en-US" dirty="0">
                <a:latin typeface="Rockwell"/>
                <a:cs typeface="Rockwell"/>
              </a:rPr>
              <a:t>outsider</a:t>
            </a:r>
            <a:r>
              <a:rPr lang="ja-JP" altLang="en-US" dirty="0">
                <a:latin typeface="Rockwell"/>
                <a:cs typeface="Rockwell"/>
              </a:rPr>
              <a:t>”</a:t>
            </a:r>
            <a:r>
              <a:rPr lang="en-US" dirty="0">
                <a:latin typeface="Rockwell"/>
                <a:cs typeface="Rockwell"/>
              </a:rPr>
              <a:t> </a:t>
            </a:r>
            <a:r>
              <a:rPr lang="en-US" dirty="0" smtClean="0">
                <a:latin typeface="Rockwell"/>
                <a:cs typeface="Rockwell"/>
              </a:rPr>
              <a:t>who </a:t>
            </a:r>
            <a:r>
              <a:rPr lang="en-US" dirty="0">
                <a:latin typeface="Rockwell"/>
                <a:cs typeface="Rockwell"/>
              </a:rPr>
              <a:t>supported </a:t>
            </a:r>
            <a:r>
              <a:rPr lang="ja-JP" altLang="en-US" dirty="0">
                <a:latin typeface="Rockwell"/>
                <a:cs typeface="Rockwell"/>
              </a:rPr>
              <a:t>“</a:t>
            </a:r>
            <a:r>
              <a:rPr lang="en-US" dirty="0">
                <a:latin typeface="Rockwell"/>
                <a:cs typeface="Rockwell"/>
              </a:rPr>
              <a:t>acid,       abortion, &amp; amnesty</a:t>
            </a:r>
            <a:r>
              <a:rPr lang="ja-JP" altLang="en-US" dirty="0">
                <a:latin typeface="Rockwell"/>
                <a:cs typeface="Rockwell"/>
              </a:rPr>
              <a:t>”</a:t>
            </a:r>
            <a:endParaRPr lang="en-US" dirty="0">
              <a:latin typeface="Rockwell"/>
              <a:cs typeface="Rockwell"/>
            </a:endParaRPr>
          </a:p>
          <a:p>
            <a:pPr lvl="1">
              <a:lnSpc>
                <a:spcPct val="90000"/>
              </a:lnSpc>
            </a:pPr>
            <a:r>
              <a:rPr lang="en-US" dirty="0">
                <a:latin typeface="Rockwell"/>
                <a:cs typeface="Rockwell"/>
              </a:rPr>
              <a:t>Nixon won in the 4</a:t>
            </a:r>
            <a:r>
              <a:rPr lang="en-US" baseline="30000" dirty="0">
                <a:latin typeface="Rockwell"/>
                <a:cs typeface="Rockwell"/>
              </a:rPr>
              <a:t>th</a:t>
            </a:r>
            <a:r>
              <a:rPr lang="en-US" dirty="0">
                <a:latin typeface="Rockwell"/>
                <a:cs typeface="Rockwell"/>
              </a:rPr>
              <a:t> largest margin of victory in history </a:t>
            </a:r>
          </a:p>
          <a:p>
            <a:pPr>
              <a:lnSpc>
                <a:spcPct val="90000"/>
              </a:lnSpc>
            </a:pPr>
            <a:r>
              <a:rPr lang="en-US" dirty="0">
                <a:latin typeface="Rockwell"/>
                <a:cs typeface="Rockwell"/>
              </a:rPr>
              <a:t>But…the Watergate scandal ended the Nixon presidency </a:t>
            </a:r>
          </a:p>
        </p:txBody>
      </p:sp>
      <p:pic>
        <p:nvPicPr>
          <p:cNvPr id="23556" name="Picture 5" descr="George_McGovern_bio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675" y="3962400"/>
            <a:ext cx="23463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1972_Electoral_Map"/>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1066800"/>
            <a:ext cx="9144000" cy="49164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50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887413"/>
          </a:xfrm>
        </p:spPr>
        <p:txBody>
          <a:bodyPr/>
          <a:lstStyle/>
          <a:p>
            <a:pPr algn="ctr"/>
            <a:r>
              <a:rPr lang="en-US" dirty="0">
                <a:latin typeface="Rockwell"/>
                <a:cs typeface="Rockwell"/>
              </a:rPr>
              <a:t>Election 1972</a:t>
            </a:r>
          </a:p>
        </p:txBody>
      </p:sp>
      <p:sp>
        <p:nvSpPr>
          <p:cNvPr id="3" name="Content Placeholder 2"/>
          <p:cNvSpPr>
            <a:spLocks noGrp="1"/>
          </p:cNvSpPr>
          <p:nvPr>
            <p:ph sz="half" idx="1"/>
          </p:nvPr>
        </p:nvSpPr>
        <p:spPr>
          <a:xfrm>
            <a:off x="0" y="887413"/>
            <a:ext cx="4495800" cy="5970587"/>
          </a:xfrm>
        </p:spPr>
        <p:txBody>
          <a:bodyPr rtlCol="0">
            <a:normAutofit fontScale="85000" lnSpcReduction="20000"/>
          </a:bodyPr>
          <a:lstStyle/>
          <a:p>
            <a:pPr marL="274320" indent="-274320" fontAlgn="auto">
              <a:spcAft>
                <a:spcPts val="0"/>
              </a:spcAft>
              <a:buClr>
                <a:schemeClr val="accent3"/>
              </a:buClr>
              <a:buFont typeface="Wingdings 2"/>
              <a:buChar char=""/>
              <a:defRPr/>
            </a:pPr>
            <a:r>
              <a:rPr lang="en-US" dirty="0" smtClean="0">
                <a:latin typeface="Rockwell"/>
                <a:ea typeface="+mn-ea"/>
                <a:cs typeface="Rockwell"/>
              </a:rPr>
              <a:t>Southern Strategy</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Court whites upset with racial equality</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Opposed extension of Voting Rights Act</a:t>
            </a:r>
          </a:p>
          <a:p>
            <a:pPr lvl="2" indent="-246888" fontAlgn="auto">
              <a:spcAft>
                <a:spcPts val="0"/>
              </a:spcAft>
              <a:buFont typeface="Wingdings 2"/>
              <a:buChar char=""/>
              <a:defRPr/>
            </a:pPr>
            <a:r>
              <a:rPr lang="en-US" dirty="0" smtClean="0">
                <a:latin typeface="Rockwell"/>
                <a:ea typeface="+mn-ea"/>
                <a:cs typeface="Rockwell"/>
              </a:rPr>
              <a:t>Hindered Fair Housing Act</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Slow desegregation</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Supreme court nominations</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More conservative</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Nominated Chief Justice Warren Berger</a:t>
            </a:r>
          </a:p>
          <a:p>
            <a:pPr marL="1188720" lvl="3" indent="-210312" fontAlgn="auto">
              <a:spcAft>
                <a:spcPts val="0"/>
              </a:spcAft>
              <a:buClr>
                <a:schemeClr val="accent3"/>
              </a:buClr>
              <a:buFont typeface="Wingdings 2"/>
              <a:buChar char=""/>
              <a:defRPr/>
            </a:pPr>
            <a:r>
              <a:rPr lang="en-US" dirty="0" smtClean="0">
                <a:latin typeface="Rockwell"/>
                <a:ea typeface="+mn-ea"/>
                <a:cs typeface="Rockwell"/>
              </a:rPr>
              <a:t>Shift to the right</a:t>
            </a:r>
          </a:p>
          <a:p>
            <a:pPr marL="274320" indent="-274320" fontAlgn="auto">
              <a:spcAft>
                <a:spcPts val="0"/>
              </a:spcAft>
              <a:buClr>
                <a:schemeClr val="accent3"/>
              </a:buClr>
              <a:buFont typeface="Wingdings 2"/>
              <a:buChar char=""/>
              <a:defRPr/>
            </a:pPr>
            <a:r>
              <a:rPr lang="en-US" dirty="0" smtClean="0">
                <a:latin typeface="Rockwell"/>
                <a:ea typeface="+mn-ea"/>
                <a:cs typeface="Rockwell"/>
              </a:rPr>
              <a:t>Election</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Re-election certain</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Democrats divided</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Wallace shot May 1972</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Democratic Nominee</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George McGovern</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CREEP</a:t>
            </a:r>
          </a:p>
          <a:p>
            <a:pPr marL="640080" lvl="1" indent="-246888" fontAlgn="auto">
              <a:spcAft>
                <a:spcPts val="0"/>
              </a:spcAft>
              <a:buClr>
                <a:schemeClr val="accent1">
                  <a:lumMod val="50000"/>
                </a:schemeClr>
              </a:buClr>
              <a:buFont typeface="Wingdings 2"/>
              <a:buChar char=""/>
              <a:defRPr/>
            </a:pPr>
            <a:r>
              <a:rPr lang="en-US" dirty="0" smtClean="0">
                <a:latin typeface="Rockwell"/>
                <a:ea typeface="+mn-ea"/>
                <a:cs typeface="Rockwell"/>
              </a:rPr>
              <a:t>Results</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Nixon Wins</a:t>
            </a:r>
          </a:p>
          <a:p>
            <a:pPr lvl="3" indent="-246888" fontAlgn="auto">
              <a:spcAft>
                <a:spcPts val="0"/>
              </a:spcAft>
              <a:buClr>
                <a:schemeClr val="accent1">
                  <a:lumMod val="50000"/>
                </a:schemeClr>
              </a:buClr>
              <a:buFont typeface="Wingdings 2"/>
              <a:buChar char=""/>
              <a:defRPr/>
            </a:pPr>
            <a:r>
              <a:rPr lang="en-US" dirty="0" smtClean="0">
                <a:latin typeface="Rockwell"/>
                <a:ea typeface="+mn-ea"/>
                <a:cs typeface="Rockwell"/>
              </a:rPr>
              <a:t>Less people vote</a:t>
            </a:r>
            <a:endParaRPr lang="en-US" dirty="0">
              <a:latin typeface="Rockwell"/>
              <a:ea typeface="+mn-ea"/>
              <a:cs typeface="Rockwell"/>
            </a:endParaRPr>
          </a:p>
        </p:txBody>
      </p:sp>
      <p:sp>
        <p:nvSpPr>
          <p:cNvPr id="4" name="Content Placeholder 3"/>
          <p:cNvSpPr>
            <a:spLocks noGrp="1"/>
          </p:cNvSpPr>
          <p:nvPr>
            <p:ph sz="half" idx="2"/>
          </p:nvPr>
        </p:nvSpPr>
        <p:spPr>
          <a:xfrm>
            <a:off x="4648200" y="887413"/>
            <a:ext cx="4495800" cy="5970587"/>
          </a:xfrm>
        </p:spPr>
        <p:txBody>
          <a:bodyPr>
            <a:noAutofit/>
          </a:bodyPr>
          <a:lstStyle/>
          <a:p>
            <a:pPr>
              <a:lnSpc>
                <a:spcPct val="60000"/>
              </a:lnSpc>
            </a:pPr>
            <a:r>
              <a:rPr lang="en-US" sz="1800" dirty="0">
                <a:latin typeface="Rockwell"/>
                <a:cs typeface="Rockwell"/>
              </a:rPr>
              <a:t>Watergate, June 1972</a:t>
            </a:r>
          </a:p>
          <a:p>
            <a:pPr lvl="1">
              <a:lnSpc>
                <a:spcPct val="60000"/>
              </a:lnSpc>
            </a:pPr>
            <a:r>
              <a:rPr lang="en-US" sz="1800" dirty="0">
                <a:latin typeface="Rockwell"/>
                <a:cs typeface="Rockwell"/>
              </a:rPr>
              <a:t>Arrest of individuals caught wire-tapping Democratic party center</a:t>
            </a:r>
          </a:p>
          <a:p>
            <a:pPr lvl="1">
              <a:lnSpc>
                <a:spcPct val="60000"/>
              </a:lnSpc>
            </a:pPr>
            <a:r>
              <a:rPr lang="en-US" sz="1800" dirty="0">
                <a:latin typeface="Rockwell"/>
                <a:cs typeface="Rockwell"/>
              </a:rPr>
              <a:t>Paid $400,000 to quiet before election</a:t>
            </a:r>
          </a:p>
          <a:p>
            <a:pPr lvl="1">
              <a:lnSpc>
                <a:spcPct val="60000"/>
              </a:lnSpc>
            </a:pPr>
            <a:r>
              <a:rPr lang="ja-JP" altLang="en-US" sz="1800" dirty="0">
                <a:latin typeface="Rockwell"/>
                <a:cs typeface="Rockwell"/>
              </a:rPr>
              <a:t>“</a:t>
            </a:r>
            <a:r>
              <a:rPr lang="en-US" sz="1800" dirty="0">
                <a:latin typeface="Rockwell"/>
                <a:cs typeface="Rockwell"/>
              </a:rPr>
              <a:t>Deep Throat</a:t>
            </a:r>
            <a:r>
              <a:rPr lang="ja-JP" altLang="en-US" sz="1800" dirty="0">
                <a:latin typeface="Rockwell"/>
                <a:cs typeface="Rockwell"/>
              </a:rPr>
              <a:t>”</a:t>
            </a:r>
            <a:endParaRPr lang="en-US" sz="1800" dirty="0">
              <a:latin typeface="Rockwell"/>
              <a:cs typeface="Rockwell"/>
            </a:endParaRPr>
          </a:p>
          <a:p>
            <a:pPr lvl="2">
              <a:lnSpc>
                <a:spcPct val="60000"/>
              </a:lnSpc>
            </a:pPr>
            <a:r>
              <a:rPr lang="en-US" sz="1800" dirty="0">
                <a:latin typeface="Rockwell"/>
                <a:cs typeface="Rockwell"/>
              </a:rPr>
              <a:t>Bob Woodward/ Carl Bernstein</a:t>
            </a:r>
          </a:p>
          <a:p>
            <a:pPr lvl="1">
              <a:lnSpc>
                <a:spcPct val="60000"/>
              </a:lnSpc>
            </a:pPr>
            <a:r>
              <a:rPr lang="en-US" sz="1800" dirty="0">
                <a:latin typeface="Rockwell"/>
                <a:cs typeface="Rockwell"/>
              </a:rPr>
              <a:t>Feb. 1973</a:t>
            </a:r>
          </a:p>
          <a:p>
            <a:pPr lvl="2">
              <a:lnSpc>
                <a:spcPct val="60000"/>
              </a:lnSpc>
            </a:pPr>
            <a:r>
              <a:rPr lang="en-US" sz="1800" dirty="0">
                <a:latin typeface="Rockwell"/>
                <a:cs typeface="Rockwell"/>
              </a:rPr>
              <a:t>Senate investigation</a:t>
            </a:r>
          </a:p>
          <a:p>
            <a:pPr lvl="3">
              <a:lnSpc>
                <a:spcPct val="60000"/>
              </a:lnSpc>
            </a:pPr>
            <a:r>
              <a:rPr lang="en-US" dirty="0">
                <a:latin typeface="Rockwell"/>
                <a:cs typeface="Rockwell"/>
              </a:rPr>
              <a:t>No solid proof of ordering activities</a:t>
            </a:r>
          </a:p>
          <a:p>
            <a:pPr lvl="3">
              <a:lnSpc>
                <a:spcPct val="60000"/>
              </a:lnSpc>
            </a:pPr>
            <a:r>
              <a:rPr lang="en-US" dirty="0">
                <a:latin typeface="Rockwell"/>
                <a:cs typeface="Rockwell"/>
              </a:rPr>
              <a:t>Guilty of trying to cover it up</a:t>
            </a:r>
          </a:p>
          <a:p>
            <a:pPr lvl="2">
              <a:lnSpc>
                <a:spcPct val="60000"/>
              </a:lnSpc>
            </a:pPr>
            <a:r>
              <a:rPr lang="en-US" sz="1800" dirty="0">
                <a:latin typeface="Rockwell"/>
                <a:cs typeface="Rockwell"/>
              </a:rPr>
              <a:t>Firings/resignations</a:t>
            </a:r>
          </a:p>
          <a:p>
            <a:pPr lvl="2">
              <a:lnSpc>
                <a:spcPct val="60000"/>
              </a:lnSpc>
            </a:pPr>
            <a:r>
              <a:rPr lang="en-US" sz="1800" dirty="0">
                <a:latin typeface="Rockwell"/>
                <a:cs typeface="Rockwell"/>
              </a:rPr>
              <a:t>televised</a:t>
            </a:r>
          </a:p>
          <a:p>
            <a:pPr>
              <a:lnSpc>
                <a:spcPct val="60000"/>
              </a:lnSpc>
            </a:pPr>
            <a:r>
              <a:rPr lang="en-US" sz="1800" dirty="0">
                <a:latin typeface="Rockwell"/>
                <a:cs typeface="Rockwell"/>
              </a:rPr>
              <a:t>Disgrace</a:t>
            </a:r>
          </a:p>
          <a:p>
            <a:pPr lvl="1">
              <a:lnSpc>
                <a:spcPct val="60000"/>
              </a:lnSpc>
            </a:pPr>
            <a:r>
              <a:rPr lang="en-US" sz="1800" dirty="0">
                <a:latin typeface="Rockwell"/>
                <a:cs typeface="Rockwell"/>
              </a:rPr>
              <a:t>VP Agnew charged with tax evasion Oct. 1973</a:t>
            </a:r>
          </a:p>
          <a:p>
            <a:pPr lvl="2">
              <a:lnSpc>
                <a:spcPct val="60000"/>
              </a:lnSpc>
            </a:pPr>
            <a:r>
              <a:rPr lang="en-US" sz="1800" dirty="0">
                <a:latin typeface="Rockwell"/>
                <a:cs typeface="Rockwell"/>
              </a:rPr>
              <a:t>House minority leader Gerald R. Ford becomes VP</a:t>
            </a:r>
          </a:p>
          <a:p>
            <a:pPr lvl="1">
              <a:lnSpc>
                <a:spcPct val="60000"/>
              </a:lnSpc>
            </a:pPr>
            <a:r>
              <a:rPr lang="en-US" sz="1800" dirty="0">
                <a:latin typeface="Rockwell"/>
                <a:cs typeface="Rockwell"/>
              </a:rPr>
              <a:t>March </a:t>
            </a:r>
            <a:r>
              <a:rPr lang="ja-JP" altLang="en-US" sz="1800" dirty="0">
                <a:latin typeface="Rockwell"/>
                <a:cs typeface="Rockwell"/>
              </a:rPr>
              <a:t>’</a:t>
            </a:r>
            <a:r>
              <a:rPr lang="en-US" sz="1800" dirty="0">
                <a:latin typeface="Rockwell"/>
                <a:cs typeface="Rockwell"/>
              </a:rPr>
              <a:t>74</a:t>
            </a:r>
          </a:p>
          <a:p>
            <a:pPr lvl="2">
              <a:lnSpc>
                <a:spcPct val="60000"/>
              </a:lnSpc>
            </a:pPr>
            <a:r>
              <a:rPr lang="en-US" sz="1800" dirty="0">
                <a:latin typeface="Rockwell"/>
                <a:cs typeface="Rockwell"/>
              </a:rPr>
              <a:t>Nixon tapes subpoenaed</a:t>
            </a:r>
          </a:p>
          <a:p>
            <a:pPr lvl="2">
              <a:lnSpc>
                <a:spcPct val="60000"/>
              </a:lnSpc>
            </a:pPr>
            <a:r>
              <a:rPr lang="en-US" sz="1800" dirty="0">
                <a:latin typeface="Rockwell"/>
                <a:cs typeface="Rockwell"/>
              </a:rPr>
              <a:t>July unedited tapes appear</a:t>
            </a:r>
          </a:p>
          <a:p>
            <a:pPr lvl="2">
              <a:lnSpc>
                <a:spcPct val="60000"/>
              </a:lnSpc>
            </a:pPr>
            <a:r>
              <a:rPr lang="en-US" sz="1800" dirty="0">
                <a:latin typeface="Rockwell"/>
                <a:cs typeface="Rockwell"/>
              </a:rPr>
              <a:t>Indicted on 3 articles of Impeachment</a:t>
            </a:r>
          </a:p>
          <a:p>
            <a:pPr lvl="2">
              <a:lnSpc>
                <a:spcPct val="60000"/>
              </a:lnSpc>
            </a:pPr>
            <a:r>
              <a:rPr lang="en-US" sz="1800" dirty="0">
                <a:latin typeface="Rockwell"/>
                <a:cs typeface="Rockwell"/>
                <a:hlinkClick r:id="rId3"/>
              </a:rPr>
              <a:t>Aug 9, 1974 1</a:t>
            </a:r>
            <a:r>
              <a:rPr lang="en-US" sz="1800" baseline="30000" dirty="0">
                <a:latin typeface="Rockwell"/>
                <a:cs typeface="Rockwell"/>
                <a:hlinkClick r:id="rId3"/>
              </a:rPr>
              <a:t>st</a:t>
            </a:r>
            <a:r>
              <a:rPr lang="en-US" sz="1800" dirty="0">
                <a:latin typeface="Rockwell"/>
                <a:cs typeface="Rockwell"/>
                <a:hlinkClick r:id="rId3"/>
              </a:rPr>
              <a:t> president to resign</a:t>
            </a:r>
            <a:endParaRPr lang="en-US" sz="1800" dirty="0">
              <a:latin typeface="Rockwell"/>
              <a:cs typeface="Rockwell"/>
            </a:endParaRPr>
          </a:p>
          <a:p>
            <a:pPr>
              <a:lnSpc>
                <a:spcPct val="60000"/>
              </a:lnSpc>
              <a:buFont typeface="Wingdings 2" charset="0"/>
              <a:buNone/>
            </a:pPr>
            <a:endParaRPr lang="en-US" sz="1800" dirty="0">
              <a:latin typeface="Rockwell"/>
              <a:cs typeface="Rockwell"/>
            </a:endParaRPr>
          </a:p>
        </p:txBody>
      </p:sp>
    </p:spTree>
    <p:extLst>
      <p:ext uri="{BB962C8B-B14F-4D97-AF65-F5344CB8AC3E}">
        <p14:creationId xmlns:p14="http://schemas.microsoft.com/office/powerpoint/2010/main" val="33519832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43000"/>
          </a:xfrm>
        </p:spPr>
        <p:txBody>
          <a:bodyPr>
            <a:normAutofit/>
          </a:bodyPr>
          <a:lstStyle/>
          <a:p>
            <a:pPr>
              <a:lnSpc>
                <a:spcPct val="85000"/>
              </a:lnSpc>
            </a:pPr>
            <a:r>
              <a:rPr lang="en-US" sz="3200" dirty="0">
                <a:solidFill>
                  <a:schemeClr val="tx1"/>
                </a:solidFill>
                <a:latin typeface="Rockwell"/>
                <a:cs typeface="Rockwell"/>
              </a:rPr>
              <a:t>Bob Woodward &amp; Carl Bernstein of the   </a:t>
            </a:r>
            <a:r>
              <a:rPr lang="en-US" sz="3200" i="1" dirty="0">
                <a:solidFill>
                  <a:schemeClr val="tx1"/>
                </a:solidFill>
                <a:latin typeface="Rockwell"/>
                <a:cs typeface="Rockwell"/>
              </a:rPr>
              <a:t>Washington Post</a:t>
            </a:r>
            <a:r>
              <a:rPr lang="en-US" sz="3200" dirty="0">
                <a:solidFill>
                  <a:schemeClr val="tx1"/>
                </a:solidFill>
                <a:latin typeface="Rockwell"/>
                <a:cs typeface="Rockwell"/>
              </a:rPr>
              <a:t> broke the Watergate story</a:t>
            </a:r>
          </a:p>
        </p:txBody>
      </p:sp>
      <p:pic>
        <p:nvPicPr>
          <p:cNvPr id="26627" name="Picture 4" descr="18522_51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5943600" cy="43830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5" descr="All the President's Men"/>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1295400"/>
            <a:ext cx="3236912" cy="487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9" name="Rectangle 6"/>
          <p:cNvSpPr>
            <a:spLocks noChangeArrowheads="1"/>
          </p:cNvSpPr>
          <p:nvPr/>
        </p:nvSpPr>
        <p:spPr bwMode="auto">
          <a:xfrm>
            <a:off x="1524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5000"/>
              </a:lnSpc>
            </a:pPr>
            <a:r>
              <a:rPr kumimoji="1" lang="en-US" sz="4000">
                <a:latin typeface="Rockwell"/>
                <a:cs typeface="Rockwell"/>
              </a:rPr>
              <a:t>Their investigation revealed…</a:t>
            </a:r>
          </a:p>
        </p:txBody>
      </p:sp>
    </p:spTree>
    <p:extLst>
      <p:ext uri="{BB962C8B-B14F-4D97-AF65-F5344CB8AC3E}">
        <p14:creationId xmlns:p14="http://schemas.microsoft.com/office/powerpoint/2010/main" val="19423720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0"/>
            <a:ext cx="7772400" cy="914400"/>
          </a:xfrm>
        </p:spPr>
        <p:txBody>
          <a:bodyPr/>
          <a:lstStyle/>
          <a:p>
            <a:r>
              <a:rPr lang="en-US">
                <a:latin typeface="Rockwell"/>
                <a:cs typeface="Rockwell"/>
              </a:rPr>
              <a:t>The Watergate Scandal</a:t>
            </a:r>
          </a:p>
        </p:txBody>
      </p:sp>
      <p:sp>
        <p:nvSpPr>
          <p:cNvPr id="28675" name="Rectangle 3"/>
          <p:cNvSpPr>
            <a:spLocks noGrp="1" noChangeArrowheads="1"/>
          </p:cNvSpPr>
          <p:nvPr>
            <p:ph type="body" idx="1"/>
          </p:nvPr>
        </p:nvSpPr>
        <p:spPr>
          <a:xfrm>
            <a:off x="0" y="838200"/>
            <a:ext cx="9144000" cy="6019800"/>
          </a:xfrm>
        </p:spPr>
        <p:txBody>
          <a:bodyPr>
            <a:noAutofit/>
          </a:bodyPr>
          <a:lstStyle/>
          <a:p>
            <a:pPr>
              <a:lnSpc>
                <a:spcPct val="90000"/>
              </a:lnSpc>
            </a:pPr>
            <a:r>
              <a:rPr lang="en-US" sz="4000" dirty="0">
                <a:latin typeface="Rockwell"/>
                <a:cs typeface="Rockwell"/>
              </a:rPr>
              <a:t>The Watergate scandal began to unravel in 1973:</a:t>
            </a:r>
          </a:p>
          <a:p>
            <a:pPr lvl="1">
              <a:lnSpc>
                <a:spcPct val="90000"/>
              </a:lnSpc>
            </a:pPr>
            <a:r>
              <a:rPr lang="en-US" sz="3600" dirty="0">
                <a:latin typeface="Rockwell"/>
                <a:cs typeface="Rockwell"/>
              </a:rPr>
              <a:t>The discovery that Nixon recorded conversations proved most damning</a:t>
            </a:r>
          </a:p>
          <a:p>
            <a:pPr lvl="1">
              <a:lnSpc>
                <a:spcPct val="90000"/>
              </a:lnSpc>
            </a:pPr>
            <a:r>
              <a:rPr lang="en-US" sz="3600" dirty="0">
                <a:latin typeface="Rockwell"/>
                <a:cs typeface="Rockwell"/>
              </a:rPr>
              <a:t>The Supreme Court ordered Nixon to turn over all tapes to a Senate investigative committee</a:t>
            </a:r>
          </a:p>
          <a:p>
            <a:pPr lvl="1">
              <a:lnSpc>
                <a:spcPct val="90000"/>
              </a:lnSpc>
            </a:pPr>
            <a:r>
              <a:rPr lang="en-US" sz="3600" dirty="0">
                <a:latin typeface="Rockwell"/>
                <a:cs typeface="Rockwell"/>
              </a:rPr>
              <a:t>The House brought 3 articles of impeachment against president</a:t>
            </a:r>
          </a:p>
        </p:txBody>
      </p:sp>
      <p:sp>
        <p:nvSpPr>
          <p:cNvPr id="289796" name="AutoShape 4"/>
          <p:cNvSpPr>
            <a:spLocks noChangeArrowheads="1"/>
          </p:cNvSpPr>
          <p:nvPr/>
        </p:nvSpPr>
        <p:spPr bwMode="auto">
          <a:xfrm>
            <a:off x="2362200" y="3886200"/>
            <a:ext cx="5105400" cy="533400"/>
          </a:xfrm>
          <a:prstGeom prst="wedgeRectCallout">
            <a:avLst>
              <a:gd name="adj1" fmla="val -39398"/>
              <a:gd name="adj2" fmla="val 388986"/>
            </a:avLst>
          </a:prstGeom>
          <a:solidFill>
            <a:srgbClr val="FFCCCC"/>
          </a:solidFill>
          <a:ln w="38100">
            <a:solidFill>
              <a:schemeClr val="tx1"/>
            </a:solidFill>
            <a:miter lim="800000"/>
            <a:headEnd/>
            <a:tailEnd/>
          </a:ln>
        </p:spPr>
        <p:txBody>
          <a:bodyPr/>
          <a:lstStyle/>
          <a:p>
            <a:pPr algn="ctr">
              <a:lnSpc>
                <a:spcPct val="80000"/>
              </a:lnSpc>
            </a:pPr>
            <a:r>
              <a:rPr lang="en-US" sz="3200">
                <a:solidFill>
                  <a:srgbClr val="000000"/>
                </a:solidFill>
              </a:rPr>
              <a:t>Obstruction of justice</a:t>
            </a:r>
          </a:p>
        </p:txBody>
      </p:sp>
      <p:sp>
        <p:nvSpPr>
          <p:cNvPr id="289797" name="AutoShape 5"/>
          <p:cNvSpPr>
            <a:spLocks noChangeArrowheads="1"/>
          </p:cNvSpPr>
          <p:nvPr/>
        </p:nvSpPr>
        <p:spPr bwMode="auto">
          <a:xfrm>
            <a:off x="1143000" y="4572000"/>
            <a:ext cx="3276600" cy="533400"/>
          </a:xfrm>
          <a:prstGeom prst="wedgeRectCallout">
            <a:avLst>
              <a:gd name="adj1" fmla="val -1019"/>
              <a:gd name="adj2" fmla="val 275296"/>
            </a:avLst>
          </a:prstGeom>
          <a:solidFill>
            <a:srgbClr val="CCFFFF"/>
          </a:solidFill>
          <a:ln w="38100">
            <a:solidFill>
              <a:schemeClr val="tx1"/>
            </a:solidFill>
            <a:miter lim="800000"/>
            <a:headEnd/>
            <a:tailEnd/>
          </a:ln>
        </p:spPr>
        <p:txBody>
          <a:bodyPr/>
          <a:lstStyle/>
          <a:p>
            <a:pPr algn="ctr">
              <a:lnSpc>
                <a:spcPct val="80000"/>
              </a:lnSpc>
            </a:pPr>
            <a:r>
              <a:rPr lang="en-US" sz="2800" dirty="0">
                <a:solidFill>
                  <a:srgbClr val="000000"/>
                </a:solidFill>
              </a:rPr>
              <a:t>Abuse of power</a:t>
            </a:r>
          </a:p>
        </p:txBody>
      </p:sp>
      <p:sp>
        <p:nvSpPr>
          <p:cNvPr id="289798" name="AutoShape 6"/>
          <p:cNvSpPr>
            <a:spLocks noChangeArrowheads="1"/>
          </p:cNvSpPr>
          <p:nvPr/>
        </p:nvSpPr>
        <p:spPr bwMode="auto">
          <a:xfrm>
            <a:off x="4495800" y="4572000"/>
            <a:ext cx="4495800" cy="609600"/>
          </a:xfrm>
          <a:prstGeom prst="wedgeRectCallout">
            <a:avLst>
              <a:gd name="adj1" fmla="val -81921"/>
              <a:gd name="adj2" fmla="val 223440"/>
            </a:avLst>
          </a:prstGeom>
          <a:solidFill>
            <a:srgbClr val="99FF99"/>
          </a:solidFill>
          <a:ln w="38100">
            <a:solidFill>
              <a:schemeClr val="tx1"/>
            </a:solidFill>
            <a:miter lim="800000"/>
            <a:headEnd/>
            <a:tailEnd/>
          </a:ln>
        </p:spPr>
        <p:txBody>
          <a:bodyPr/>
          <a:lstStyle/>
          <a:p>
            <a:pPr algn="ctr">
              <a:lnSpc>
                <a:spcPct val="80000"/>
              </a:lnSpc>
            </a:pPr>
            <a:r>
              <a:rPr lang="en-US" sz="2800" dirty="0">
                <a:solidFill>
                  <a:srgbClr val="000000"/>
                </a:solidFill>
              </a:rPr>
              <a:t>Contempt of Congress</a:t>
            </a:r>
          </a:p>
        </p:txBody>
      </p:sp>
    </p:spTree>
    <p:extLst>
      <p:ext uri="{BB962C8B-B14F-4D97-AF65-F5344CB8AC3E}">
        <p14:creationId xmlns:p14="http://schemas.microsoft.com/office/powerpoint/2010/main" val="1524526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p:cTn id="7" dur="500" fill="hold"/>
                                        <p:tgtEl>
                                          <p:spTgt spid="289796"/>
                                        </p:tgtEl>
                                        <p:attrNameLst>
                                          <p:attrName>ppt_w</p:attrName>
                                        </p:attrNameLst>
                                      </p:cBhvr>
                                      <p:tavLst>
                                        <p:tav tm="0">
                                          <p:val>
                                            <p:fltVal val="0"/>
                                          </p:val>
                                        </p:tav>
                                        <p:tav tm="100000">
                                          <p:val>
                                            <p:strVal val="#ppt_w"/>
                                          </p:val>
                                        </p:tav>
                                      </p:tavLst>
                                    </p:anim>
                                    <p:anim calcmode="lin" valueType="num">
                                      <p:cBhvr>
                                        <p:cTn id="8" dur="500" fill="hold"/>
                                        <p:tgtEl>
                                          <p:spTgt spid="289796"/>
                                        </p:tgtEl>
                                        <p:attrNameLst>
                                          <p:attrName>ppt_h</p:attrName>
                                        </p:attrNameLst>
                                      </p:cBhvr>
                                      <p:tavLst>
                                        <p:tav tm="0">
                                          <p:val>
                                            <p:fltVal val="0"/>
                                          </p:val>
                                        </p:tav>
                                        <p:tav tm="100000">
                                          <p:val>
                                            <p:strVal val="#ppt_h"/>
                                          </p:val>
                                        </p:tav>
                                      </p:tavLst>
                                    </p:anim>
                                    <p:animEffect transition="in" filter="fade">
                                      <p:cBhvr>
                                        <p:cTn id="9" dur="500"/>
                                        <p:tgtEl>
                                          <p:spTgt spid="28979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89797"/>
                                        </p:tgtEl>
                                        <p:attrNameLst>
                                          <p:attrName>style.visibility</p:attrName>
                                        </p:attrNameLst>
                                      </p:cBhvr>
                                      <p:to>
                                        <p:strVal val="visible"/>
                                      </p:to>
                                    </p:set>
                                    <p:anim calcmode="lin" valueType="num">
                                      <p:cBhvr>
                                        <p:cTn id="13" dur="500" fill="hold"/>
                                        <p:tgtEl>
                                          <p:spTgt spid="289797"/>
                                        </p:tgtEl>
                                        <p:attrNameLst>
                                          <p:attrName>ppt_w</p:attrName>
                                        </p:attrNameLst>
                                      </p:cBhvr>
                                      <p:tavLst>
                                        <p:tav tm="0">
                                          <p:val>
                                            <p:fltVal val="0"/>
                                          </p:val>
                                        </p:tav>
                                        <p:tav tm="100000">
                                          <p:val>
                                            <p:strVal val="#ppt_w"/>
                                          </p:val>
                                        </p:tav>
                                      </p:tavLst>
                                    </p:anim>
                                    <p:anim calcmode="lin" valueType="num">
                                      <p:cBhvr>
                                        <p:cTn id="14" dur="500" fill="hold"/>
                                        <p:tgtEl>
                                          <p:spTgt spid="289797"/>
                                        </p:tgtEl>
                                        <p:attrNameLst>
                                          <p:attrName>ppt_h</p:attrName>
                                        </p:attrNameLst>
                                      </p:cBhvr>
                                      <p:tavLst>
                                        <p:tav tm="0">
                                          <p:val>
                                            <p:fltVal val="0"/>
                                          </p:val>
                                        </p:tav>
                                        <p:tav tm="100000">
                                          <p:val>
                                            <p:strVal val="#ppt_h"/>
                                          </p:val>
                                        </p:tav>
                                      </p:tavLst>
                                    </p:anim>
                                    <p:animEffect transition="in" filter="fade">
                                      <p:cBhvr>
                                        <p:cTn id="15" dur="500"/>
                                        <p:tgtEl>
                                          <p:spTgt spid="289797"/>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9798"/>
                                        </p:tgtEl>
                                        <p:attrNameLst>
                                          <p:attrName>style.visibility</p:attrName>
                                        </p:attrNameLst>
                                      </p:cBhvr>
                                      <p:to>
                                        <p:strVal val="visible"/>
                                      </p:to>
                                    </p:set>
                                    <p:anim calcmode="lin" valueType="num">
                                      <p:cBhvr>
                                        <p:cTn id="19" dur="500" fill="hold"/>
                                        <p:tgtEl>
                                          <p:spTgt spid="289798"/>
                                        </p:tgtEl>
                                        <p:attrNameLst>
                                          <p:attrName>ppt_w</p:attrName>
                                        </p:attrNameLst>
                                      </p:cBhvr>
                                      <p:tavLst>
                                        <p:tav tm="0">
                                          <p:val>
                                            <p:fltVal val="0"/>
                                          </p:val>
                                        </p:tav>
                                        <p:tav tm="100000">
                                          <p:val>
                                            <p:strVal val="#ppt_w"/>
                                          </p:val>
                                        </p:tav>
                                      </p:tavLst>
                                    </p:anim>
                                    <p:anim calcmode="lin" valueType="num">
                                      <p:cBhvr>
                                        <p:cTn id="20" dur="500" fill="hold"/>
                                        <p:tgtEl>
                                          <p:spTgt spid="289798"/>
                                        </p:tgtEl>
                                        <p:attrNameLst>
                                          <p:attrName>ppt_h</p:attrName>
                                        </p:attrNameLst>
                                      </p:cBhvr>
                                      <p:tavLst>
                                        <p:tav tm="0">
                                          <p:val>
                                            <p:fltVal val="0"/>
                                          </p:val>
                                        </p:tav>
                                        <p:tav tm="100000">
                                          <p:val>
                                            <p:strVal val="#ppt_h"/>
                                          </p:val>
                                        </p:tav>
                                      </p:tavLst>
                                    </p:anim>
                                    <p:animEffect transition="in" filter="fade">
                                      <p:cBhvr>
                                        <p:cTn id="21" dur="500"/>
                                        <p:tgtEl>
                                          <p:spTgt spid="289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P spid="289797" grpId="0" animBg="1"/>
      <p:bldP spid="28979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latin typeface="Times New Roman" charset="0"/>
            </a:endParaRPr>
          </a:p>
        </p:txBody>
      </p:sp>
      <p:sp>
        <p:nvSpPr>
          <p:cNvPr id="29699" name="Rectangle 3"/>
          <p:cNvSpPr>
            <a:spLocks noGrp="1" noChangeArrowheads="1"/>
          </p:cNvSpPr>
          <p:nvPr>
            <p:ph type="body" idx="1"/>
          </p:nvPr>
        </p:nvSpPr>
        <p:spPr/>
        <p:txBody>
          <a:bodyPr/>
          <a:lstStyle/>
          <a:p>
            <a:endParaRPr lang="en-US">
              <a:latin typeface="Arial" charset="0"/>
            </a:endParaRPr>
          </a:p>
        </p:txBody>
      </p:sp>
      <p:sp>
        <p:nvSpPr>
          <p:cNvPr id="29700" name="Rectangle 4"/>
          <p:cNvSpPr>
            <a:spLocks noChangeArrowheads="1"/>
          </p:cNvSpPr>
          <p:nvPr/>
        </p:nvSpPr>
        <p:spPr bwMode="auto">
          <a:xfrm>
            <a:off x="0" y="0"/>
            <a:ext cx="9144000" cy="6858000"/>
          </a:xfrm>
          <a:prstGeom prst="rect">
            <a:avLst/>
          </a:prstGeom>
          <a:solidFill>
            <a:srgbClr val="FFCC99"/>
          </a:solidFill>
          <a:ln w="38100">
            <a:solidFill>
              <a:schemeClr val="tx1"/>
            </a:solidFill>
            <a:miter lim="800000"/>
            <a:headEnd/>
            <a:tailEnd/>
          </a:ln>
        </p:spPr>
        <p:txBody>
          <a:bodyPr wrap="none" anchor="ctr"/>
          <a:lstStyle/>
          <a:p>
            <a:endParaRPr lang="en-US"/>
          </a:p>
        </p:txBody>
      </p:sp>
      <p:pic>
        <p:nvPicPr>
          <p:cNvPr id="29701" name="Picture 5" descr="Click here to read the full text of Nixon's Resignation Speech"/>
          <p:cNvPicPr preferRelativeResize="0">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85800" y="0"/>
            <a:ext cx="7848600" cy="68754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0822" name="Picture 6" descr="Front Page Imag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0823" name="Picture 7" descr="nixondeparts"/>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173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0822"/>
                                        </p:tgtEl>
                                        <p:attrNameLst>
                                          <p:attrName>style.visibility</p:attrName>
                                        </p:attrNameLst>
                                      </p:cBhvr>
                                      <p:to>
                                        <p:strVal val="visible"/>
                                      </p:to>
                                    </p:set>
                                    <p:anim calcmode="lin" valueType="num">
                                      <p:cBhvr>
                                        <p:cTn id="7" dur="500" fill="hold"/>
                                        <p:tgtEl>
                                          <p:spTgt spid="290822"/>
                                        </p:tgtEl>
                                        <p:attrNameLst>
                                          <p:attrName>ppt_w</p:attrName>
                                        </p:attrNameLst>
                                      </p:cBhvr>
                                      <p:tavLst>
                                        <p:tav tm="0">
                                          <p:val>
                                            <p:fltVal val="0"/>
                                          </p:val>
                                        </p:tav>
                                        <p:tav tm="100000">
                                          <p:val>
                                            <p:strVal val="#ppt_w"/>
                                          </p:val>
                                        </p:tav>
                                      </p:tavLst>
                                    </p:anim>
                                    <p:anim calcmode="lin" valueType="num">
                                      <p:cBhvr>
                                        <p:cTn id="8" dur="500" fill="hold"/>
                                        <p:tgtEl>
                                          <p:spTgt spid="290822"/>
                                        </p:tgtEl>
                                        <p:attrNameLst>
                                          <p:attrName>ppt_h</p:attrName>
                                        </p:attrNameLst>
                                      </p:cBhvr>
                                      <p:tavLst>
                                        <p:tav tm="0">
                                          <p:val>
                                            <p:fltVal val="0"/>
                                          </p:val>
                                        </p:tav>
                                        <p:tav tm="100000">
                                          <p:val>
                                            <p:strVal val="#ppt_h"/>
                                          </p:val>
                                        </p:tav>
                                      </p:tavLst>
                                    </p:anim>
                                    <p:animEffect transition="in" filter="fade">
                                      <p:cBhvr>
                                        <p:cTn id="9" dur="500"/>
                                        <p:tgtEl>
                                          <p:spTgt spid="2908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90823"/>
                                        </p:tgtEl>
                                        <p:attrNameLst>
                                          <p:attrName>style.visibility</p:attrName>
                                        </p:attrNameLst>
                                      </p:cBhvr>
                                      <p:to>
                                        <p:strVal val="visible"/>
                                      </p:to>
                                    </p:set>
                                    <p:anim calcmode="lin" valueType="num">
                                      <p:cBhvr>
                                        <p:cTn id="14" dur="500" fill="hold"/>
                                        <p:tgtEl>
                                          <p:spTgt spid="290823"/>
                                        </p:tgtEl>
                                        <p:attrNameLst>
                                          <p:attrName>ppt_w</p:attrName>
                                        </p:attrNameLst>
                                      </p:cBhvr>
                                      <p:tavLst>
                                        <p:tav tm="0">
                                          <p:val>
                                            <p:fltVal val="0"/>
                                          </p:val>
                                        </p:tav>
                                        <p:tav tm="100000">
                                          <p:val>
                                            <p:strVal val="#ppt_w"/>
                                          </p:val>
                                        </p:tav>
                                      </p:tavLst>
                                    </p:anim>
                                    <p:anim calcmode="lin" valueType="num">
                                      <p:cBhvr>
                                        <p:cTn id="15" dur="500" fill="hold"/>
                                        <p:tgtEl>
                                          <p:spTgt spid="290823"/>
                                        </p:tgtEl>
                                        <p:attrNameLst>
                                          <p:attrName>ppt_h</p:attrName>
                                        </p:attrNameLst>
                                      </p:cBhvr>
                                      <p:tavLst>
                                        <p:tav tm="0">
                                          <p:val>
                                            <p:fltVal val="0"/>
                                          </p:val>
                                        </p:tav>
                                        <p:tav tm="100000">
                                          <p:val>
                                            <p:strVal val="#ppt_h"/>
                                          </p:val>
                                        </p:tav>
                                      </p:tavLst>
                                    </p:anim>
                                    <p:animEffect transition="in" filter="fade">
                                      <p:cBhvr>
                                        <p:cTn id="16" dur="500"/>
                                        <p:tgtEl>
                                          <p:spTgt spid="290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4" name="Rectangle 4"/>
          <p:cNvSpPr>
            <a:spLocks noGrp="1" noChangeArrowheads="1"/>
          </p:cNvSpPr>
          <p:nvPr>
            <p:ph type="title"/>
          </p:nvPr>
        </p:nvSpPr>
        <p:spPr>
          <a:xfrm>
            <a:off x="0" y="0"/>
            <a:ext cx="9144000" cy="1295400"/>
          </a:xfrm>
          <a:noFill/>
        </p:spPr>
        <p:txBody>
          <a:bodyPr lIns="90488" tIns="44450" rIns="90488" bIns="44450"/>
          <a:lstStyle/>
          <a:p>
            <a:pPr>
              <a:lnSpc>
                <a:spcPct val="85000"/>
              </a:lnSpc>
            </a:pPr>
            <a:r>
              <a:rPr lang="en-US" u="sng" dirty="0">
                <a:latin typeface="Rockwell"/>
                <a:cs typeface="Rockwell"/>
              </a:rPr>
              <a:t>Conclusions: </a:t>
            </a:r>
            <a:br>
              <a:rPr lang="en-US" u="sng" dirty="0">
                <a:latin typeface="Rockwell"/>
                <a:cs typeface="Rockwell"/>
              </a:rPr>
            </a:br>
            <a:r>
              <a:rPr lang="en-US" dirty="0">
                <a:latin typeface="Rockwell"/>
                <a:cs typeface="Rockwell"/>
              </a:rPr>
              <a:t>Politics After Watergate</a:t>
            </a:r>
          </a:p>
        </p:txBody>
      </p:sp>
      <p:sp>
        <p:nvSpPr>
          <p:cNvPr id="30725" name="Rectangle 5"/>
          <p:cNvSpPr>
            <a:spLocks noGrp="1" noChangeArrowheads="1"/>
          </p:cNvSpPr>
          <p:nvPr>
            <p:ph type="body" idx="1"/>
          </p:nvPr>
        </p:nvSpPr>
        <p:spPr>
          <a:noFill/>
        </p:spPr>
        <p:txBody>
          <a:bodyPr lIns="90488" tIns="44450" rIns="90488" bIns="44450">
            <a:normAutofit fontScale="92500" lnSpcReduction="20000"/>
          </a:bodyPr>
          <a:lstStyle/>
          <a:p>
            <a:pPr>
              <a:lnSpc>
                <a:spcPct val="90000"/>
              </a:lnSpc>
              <a:spcBef>
                <a:spcPct val="10000"/>
              </a:spcBef>
            </a:pPr>
            <a:r>
              <a:rPr lang="en-US" dirty="0">
                <a:latin typeface="Rockwell"/>
                <a:cs typeface="Rockwell"/>
              </a:rPr>
              <a:t>The Watergate scandal eroded public trust in their own </a:t>
            </a:r>
            <a:r>
              <a:rPr lang="en-US" dirty="0" err="1">
                <a:latin typeface="Rockwell"/>
                <a:cs typeface="Rockwell"/>
              </a:rPr>
              <a:t>gov</a:t>
            </a:r>
            <a:r>
              <a:rPr lang="ja-JP" altLang="en-US" dirty="0">
                <a:latin typeface="Rockwell"/>
                <a:cs typeface="Rockwell"/>
              </a:rPr>
              <a:t>’</a:t>
            </a:r>
            <a:r>
              <a:rPr lang="en-US" dirty="0">
                <a:latin typeface="Rockwell"/>
                <a:cs typeface="Rockwell"/>
              </a:rPr>
              <a:t>t</a:t>
            </a:r>
          </a:p>
          <a:p>
            <a:pPr>
              <a:lnSpc>
                <a:spcPct val="90000"/>
              </a:lnSpc>
              <a:spcBef>
                <a:spcPct val="10000"/>
              </a:spcBef>
            </a:pPr>
            <a:r>
              <a:rPr lang="en-US" dirty="0">
                <a:latin typeface="Rockwell"/>
                <a:cs typeface="Rockwell"/>
              </a:rPr>
              <a:t>The growing tension between president &amp; Congress prevented strong, effective leadership from meeting foreign &amp; domestic problems in the 1970s</a:t>
            </a:r>
          </a:p>
          <a:p>
            <a:pPr>
              <a:lnSpc>
                <a:spcPct val="90000"/>
              </a:lnSpc>
              <a:spcBef>
                <a:spcPct val="10000"/>
              </a:spcBef>
            </a:pPr>
            <a:r>
              <a:rPr lang="en-US" dirty="0">
                <a:latin typeface="Rockwell"/>
                <a:cs typeface="Rockwell"/>
              </a:rPr>
              <a:t>The discontent of the 1960s &amp; 1970s revealed an America at war with </a:t>
            </a:r>
            <a:r>
              <a:rPr lang="en-US" dirty="0" smtClean="0">
                <a:latin typeface="Rockwell"/>
                <a:cs typeface="Rockwell"/>
              </a:rPr>
              <a:t>itself</a:t>
            </a:r>
          </a:p>
          <a:p>
            <a:pPr>
              <a:lnSpc>
                <a:spcPct val="90000"/>
              </a:lnSpc>
              <a:spcBef>
                <a:spcPct val="10000"/>
              </a:spcBef>
            </a:pPr>
            <a:r>
              <a:rPr lang="en-US" altLang="en-US" u="sng" dirty="0">
                <a:latin typeface="Rockwell"/>
                <a:cs typeface="Rockwell"/>
              </a:rPr>
              <a:t>This DEFINES the 70’s politically:  Watergate + Pentagon Papers + Bad economy + decrease in US global status = MISTRUST and DISALLIONMENT!</a:t>
            </a:r>
          </a:p>
          <a:p>
            <a:pPr>
              <a:lnSpc>
                <a:spcPct val="90000"/>
              </a:lnSpc>
              <a:spcBef>
                <a:spcPct val="10000"/>
              </a:spcBef>
            </a:pPr>
            <a:endParaRPr lang="en-US" dirty="0">
              <a:latin typeface="Rockwell"/>
              <a:cs typeface="Rockwell"/>
            </a:endParaRPr>
          </a:p>
        </p:txBody>
      </p:sp>
    </p:spTree>
    <p:extLst>
      <p:ext uri="{BB962C8B-B14F-4D97-AF65-F5344CB8AC3E}">
        <p14:creationId xmlns:p14="http://schemas.microsoft.com/office/powerpoint/2010/main" val="31836901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63"/>
            <a:ext cx="7886700" cy="1325563"/>
          </a:xfrm>
        </p:spPr>
        <p:txBody>
          <a:bodyPr/>
          <a:lstStyle/>
          <a:p>
            <a:pPr>
              <a:defRPr/>
            </a:pPr>
            <a:r>
              <a:rPr lang="en-US" b="1" dirty="0">
                <a:cs typeface="+mj-cs"/>
              </a:rPr>
              <a:t>Ford </a:t>
            </a:r>
            <a:r>
              <a:rPr lang="en-US" b="1" dirty="0" smtClean="0">
                <a:cs typeface="+mj-cs"/>
              </a:rPr>
              <a:t>as President</a:t>
            </a:r>
            <a:endParaRPr lang="en-US" b="1" dirty="0">
              <a:cs typeface="+mj-cs"/>
            </a:endParaRPr>
          </a:p>
        </p:txBody>
      </p:sp>
      <p:sp>
        <p:nvSpPr>
          <p:cNvPr id="3" name="Content Placeholder 2"/>
          <p:cNvSpPr>
            <a:spLocks noGrp="1"/>
          </p:cNvSpPr>
          <p:nvPr>
            <p:ph idx="1"/>
          </p:nvPr>
        </p:nvSpPr>
        <p:spPr>
          <a:xfrm>
            <a:off x="-1" y="995363"/>
            <a:ext cx="5916613" cy="5689600"/>
          </a:xfrm>
        </p:spPr>
        <p:txBody>
          <a:bodyPr>
            <a:noAutofit/>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1800" dirty="0">
                <a:cs typeface="+mn-cs"/>
              </a:rPr>
              <a:t>Ford was seen as an </a:t>
            </a:r>
            <a:r>
              <a:rPr lang="ja-JP" altLang="en-US" sz="1800" dirty="0">
                <a:cs typeface="+mn-cs"/>
              </a:rPr>
              <a:t>“</a:t>
            </a:r>
            <a:r>
              <a:rPr lang="en-US" altLang="ja-JP" sz="1800" dirty="0">
                <a:cs typeface="+mn-cs"/>
              </a:rPr>
              <a:t>honest man</a:t>
            </a:r>
            <a:r>
              <a:rPr lang="ja-JP" altLang="en-US" sz="1800" dirty="0" smtClean="0">
                <a:cs typeface="+mn-cs"/>
              </a:rPr>
              <a:t>”</a:t>
            </a:r>
            <a:r>
              <a:rPr lang="en-US" altLang="ja-JP" sz="1800" dirty="0" smtClean="0">
                <a:cs typeface="+mn-cs"/>
              </a:rPr>
              <a:t> - hoped </a:t>
            </a:r>
            <a:r>
              <a:rPr lang="en-US" altLang="ja-JP" sz="1800" dirty="0">
                <a:cs typeface="+mn-cs"/>
              </a:rPr>
              <a:t>to move America past the Watergate </a:t>
            </a:r>
            <a:r>
              <a:rPr lang="en-US" altLang="ja-JP" sz="1800" dirty="0" smtClean="0">
                <a:cs typeface="+mn-cs"/>
              </a:rPr>
              <a:t>scandal.</a:t>
            </a:r>
            <a:endParaRPr lang="en-US" altLang="ja-JP" sz="1800" dirty="0">
              <a:cs typeface="+mn-cs"/>
            </a:endParaRP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1800" dirty="0" smtClean="0"/>
              <a:t>Grants </a:t>
            </a:r>
            <a:r>
              <a:rPr lang="en-GB" altLang="en-US" sz="1800" dirty="0"/>
              <a:t>full </a:t>
            </a:r>
            <a:r>
              <a:rPr lang="en-GB" altLang="en-US" sz="1800" b="1" dirty="0"/>
              <a:t>pardon to Nixon </a:t>
            </a:r>
            <a:r>
              <a:rPr lang="en-GB" altLang="en-US" sz="1800" dirty="0"/>
              <a:t>– enrages Dem’s and hurts his reputation as an honest politician.</a:t>
            </a:r>
          </a:p>
          <a:p>
            <a:pPr marL="228600" lvl="1">
              <a:spcBef>
                <a:spcPts val="1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1800" dirty="0" smtClean="0"/>
              <a:t>Faced </a:t>
            </a:r>
            <a:r>
              <a:rPr lang="en-GB" altLang="en-US" sz="1800" dirty="0"/>
              <a:t>a TROUBLED </a:t>
            </a:r>
            <a:r>
              <a:rPr lang="en-GB" altLang="en-US" sz="1800" dirty="0" smtClean="0"/>
              <a:t>economy - </a:t>
            </a:r>
            <a:r>
              <a:rPr lang="en-GB" altLang="en-US" sz="1800" dirty="0"/>
              <a:t>Restricted </a:t>
            </a:r>
            <a:r>
              <a:rPr lang="en-GB" altLang="en-US" sz="1800" dirty="0" smtClean="0"/>
              <a:t>credit which </a:t>
            </a:r>
            <a:r>
              <a:rPr lang="en-GB" altLang="en-US" sz="1800" dirty="0"/>
              <a:t>led to </a:t>
            </a:r>
            <a:r>
              <a:rPr lang="en-GB" altLang="en-US" sz="1800" dirty="0" smtClean="0"/>
              <a:t>recession and inflation (called </a:t>
            </a:r>
            <a:r>
              <a:rPr lang="en-GB" altLang="en-US" sz="1800" b="1" dirty="0" smtClean="0"/>
              <a:t>Stagflation</a:t>
            </a:r>
            <a:r>
              <a:rPr lang="en-GB" altLang="en-US" sz="1800" dirty="0" smtClean="0"/>
              <a:t>).</a:t>
            </a:r>
            <a:endParaRPr lang="en-GB" altLang="en-US" sz="1800" dirty="0"/>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1800" dirty="0"/>
              <a:t>Tried to curb inflation with “tight” money (plan called </a:t>
            </a:r>
            <a:r>
              <a:rPr lang="en-GB" altLang="en-US" sz="1800" b="1" dirty="0"/>
              <a:t>“WIN” – Whip Inflation Now</a:t>
            </a:r>
            <a:r>
              <a:rPr lang="en-GB" altLang="en-US" sz="1800" dirty="0"/>
              <a:t>).</a:t>
            </a:r>
          </a:p>
          <a:p>
            <a:pPr>
              <a:lnSpc>
                <a:spcPct val="85000"/>
              </a:lnSpc>
              <a:spcBef>
                <a:spcPct val="10000"/>
              </a:spcBef>
              <a:defRPr/>
            </a:pPr>
            <a:r>
              <a:rPr lang="en-US" altLang="en-US" sz="1800" dirty="0" smtClean="0">
                <a:cs typeface="+mn-cs"/>
              </a:rPr>
              <a:t>Remember </a:t>
            </a:r>
            <a:r>
              <a:rPr lang="en-US" altLang="en-US" sz="1800" b="1" dirty="0" smtClean="0">
                <a:cs typeface="+mn-cs"/>
              </a:rPr>
              <a:t>Org. </a:t>
            </a:r>
            <a:r>
              <a:rPr lang="en-US" altLang="en-US" sz="1800" b="1" dirty="0">
                <a:cs typeface="+mn-cs"/>
              </a:rPr>
              <a:t>of Petroleum Exporting Countries </a:t>
            </a:r>
            <a:r>
              <a:rPr lang="en-US" altLang="en-US" sz="1800" dirty="0">
                <a:cs typeface="+mn-cs"/>
              </a:rPr>
              <a:t>(OPEC</a:t>
            </a:r>
            <a:r>
              <a:rPr lang="en-US" altLang="en-US" sz="1800" dirty="0" smtClean="0">
                <a:cs typeface="+mn-cs"/>
              </a:rPr>
              <a:t>)…economic </a:t>
            </a:r>
            <a:r>
              <a:rPr lang="en-US" altLang="en-US" sz="1800" dirty="0">
                <a:cs typeface="+mn-cs"/>
              </a:rPr>
              <a:t>situation </a:t>
            </a:r>
            <a:r>
              <a:rPr lang="en-US" altLang="en-US" sz="1800" dirty="0" smtClean="0">
                <a:cs typeface="+mn-cs"/>
              </a:rPr>
              <a:t>worsens.</a:t>
            </a:r>
            <a:endParaRPr lang="en-US" altLang="en-US" sz="1800" dirty="0">
              <a:cs typeface="+mn-cs"/>
            </a:endParaRPr>
          </a:p>
          <a:p>
            <a:pPr lvl="1">
              <a:lnSpc>
                <a:spcPct val="85000"/>
              </a:lnSpc>
              <a:spcBef>
                <a:spcPct val="10000"/>
              </a:spcBef>
              <a:defRPr/>
            </a:pPr>
            <a:r>
              <a:rPr lang="en-US" altLang="en-US" sz="1800" dirty="0"/>
              <a:t>In retaliation for American support of Israel, OPEC cut off oil to the U.S. in </a:t>
            </a:r>
            <a:r>
              <a:rPr lang="en-US" altLang="en-US" sz="1800" dirty="0" smtClean="0"/>
              <a:t>1973</a:t>
            </a:r>
          </a:p>
          <a:p>
            <a:pPr lvl="1">
              <a:lnSpc>
                <a:spcPct val="85000"/>
              </a:lnSpc>
              <a:spcBef>
                <a:spcPct val="10000"/>
              </a:spcBef>
              <a:defRPr/>
            </a:pPr>
            <a:r>
              <a:rPr lang="en-US" altLang="en-US" sz="1800" dirty="0" smtClean="0"/>
              <a:t>Leads to </a:t>
            </a:r>
            <a:r>
              <a:rPr lang="en-US" altLang="en-US" sz="1800" b="1" dirty="0" smtClean="0"/>
              <a:t>Oil Crisis </a:t>
            </a:r>
            <a:r>
              <a:rPr lang="en-US" altLang="en-US" sz="1800" dirty="0" smtClean="0"/>
              <a:t>- Gas </a:t>
            </a:r>
            <a:r>
              <a:rPr lang="en-US" altLang="en-US" sz="1800" dirty="0"/>
              <a:t>prices soared &amp; shortages led to long lines </a:t>
            </a:r>
            <a:r>
              <a:rPr lang="en-US" altLang="en-US" sz="1800" dirty="0" smtClean="0"/>
              <a:t>at the pump.</a:t>
            </a:r>
          </a:p>
          <a:p>
            <a:pPr>
              <a:lnSpc>
                <a:spcPct val="85000"/>
              </a:lnSpc>
              <a:spcBef>
                <a:spcPct val="10000"/>
              </a:spcBef>
              <a:defRPr/>
            </a:pPr>
            <a:r>
              <a:rPr lang="en-US" altLang="en-US" sz="1800" dirty="0" smtClean="0">
                <a:cs typeface="+mn-cs"/>
              </a:rPr>
              <a:t>1975 – attends the </a:t>
            </a:r>
            <a:r>
              <a:rPr lang="en-US" altLang="en-US" sz="1800" b="1" dirty="0" smtClean="0">
                <a:cs typeface="+mn-cs"/>
              </a:rPr>
              <a:t>Helsinki Accords </a:t>
            </a:r>
            <a:r>
              <a:rPr lang="en-US" altLang="en-US" sz="1800" dirty="0" smtClean="0">
                <a:cs typeface="+mn-cs"/>
              </a:rPr>
              <a:t>(furthered efforts of détente in Europe).</a:t>
            </a:r>
          </a:p>
          <a:p>
            <a:pPr>
              <a:lnSpc>
                <a:spcPct val="85000"/>
              </a:lnSpc>
              <a:spcBef>
                <a:spcPct val="10000"/>
              </a:spcBef>
              <a:defRPr/>
            </a:pPr>
            <a:r>
              <a:rPr lang="en-US" altLang="en-US" sz="1800" dirty="0" smtClean="0">
                <a:cs typeface="+mn-cs"/>
              </a:rPr>
              <a:t>Also Saigon falls – Vietnam unified under Communist rule.</a:t>
            </a:r>
          </a:p>
          <a:p>
            <a:pPr>
              <a:lnSpc>
                <a:spcPct val="85000"/>
              </a:lnSpc>
              <a:spcBef>
                <a:spcPct val="10000"/>
              </a:spcBef>
              <a:defRPr/>
            </a:pPr>
            <a:endParaRPr lang="en-US" altLang="en-US" sz="1800" dirty="0">
              <a:solidFill>
                <a:schemeClr val="folHlink"/>
              </a:solidFill>
              <a:latin typeface="Calibri" panose="020F0502020204030204" pitchFamily="34" charset="0"/>
              <a:cs typeface="+mn-cs"/>
            </a:endParaRPr>
          </a:p>
          <a:p>
            <a:pPr>
              <a:lnSpc>
                <a:spcPct val="85000"/>
              </a:lnSpc>
              <a:spcBef>
                <a:spcPct val="10000"/>
              </a:spcBef>
              <a:defRPr/>
            </a:pPr>
            <a:endParaRPr lang="en-US" altLang="en-US" sz="1800" dirty="0">
              <a:solidFill>
                <a:srgbClr val="0000B8"/>
              </a:solidFill>
              <a:latin typeface="Calibri" panose="020F0502020204030204" pitchFamily="34" charset="0"/>
              <a:cs typeface="+mn-cs"/>
            </a:endParaRPr>
          </a:p>
          <a:p>
            <a:pPr>
              <a:lnSpc>
                <a:spcPct val="85000"/>
              </a:lnSpc>
              <a:spcBef>
                <a:spcPct val="10000"/>
              </a:spcBef>
              <a:defRPr/>
            </a:pPr>
            <a:endParaRPr lang="en-US" altLang="en-US" sz="1800" dirty="0">
              <a:solidFill>
                <a:schemeClr val="folHlink"/>
              </a:solidFill>
              <a:latin typeface="Calibri" panose="020F0502020204030204" pitchFamily="34" charset="0"/>
              <a:cs typeface="+mn-cs"/>
            </a:endParaRPr>
          </a:p>
          <a:p>
            <a:pPr>
              <a:lnSpc>
                <a:spcPct val="85000"/>
              </a:lnSpc>
              <a:spcBef>
                <a:spcPct val="10000"/>
              </a:spcBef>
              <a:defRPr/>
            </a:pPr>
            <a:endParaRPr lang="en-US" altLang="en-US" sz="1800" dirty="0">
              <a:solidFill>
                <a:srgbClr val="660066"/>
              </a:solidFill>
              <a:latin typeface="Calibri" panose="020F0502020204030204" pitchFamily="34" charset="0"/>
              <a:cs typeface="+mn-cs"/>
            </a:endParaRPr>
          </a:p>
          <a:p>
            <a:pPr>
              <a:lnSpc>
                <a:spcPct val="85000"/>
              </a:lnSpc>
              <a:spcBef>
                <a:spcPct val="10000"/>
              </a:spcBef>
              <a:defRPr/>
            </a:pPr>
            <a:endParaRPr lang="en-US" altLang="en-US" sz="1800" dirty="0">
              <a:solidFill>
                <a:srgbClr val="0000CC"/>
              </a:solidFill>
              <a:latin typeface="Calibri" panose="020F0502020204030204" pitchFamily="34" charset="0"/>
              <a:cs typeface="+mn-cs"/>
            </a:endParaRPr>
          </a:p>
          <a:p>
            <a:pPr>
              <a:lnSpc>
                <a:spcPct val="80000"/>
              </a:lnSpc>
              <a:buFontTx/>
              <a:buNone/>
              <a:defRPr/>
            </a:pPr>
            <a:r>
              <a:rPr lang="en-US" altLang="en-US" sz="1800" dirty="0" smtClean="0">
                <a:cs typeface="+mn-cs"/>
              </a:rPr>
              <a:t> </a:t>
            </a:r>
            <a:endParaRPr lang="en-US" altLang="en-US" sz="1800" dirty="0">
              <a:cs typeface="+mn-cs"/>
            </a:endParaRPr>
          </a:p>
        </p:txBody>
      </p:sp>
      <p:pic>
        <p:nvPicPr>
          <p:cNvPr id="118787" name="Picture 9" descr="T04914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063" y="3089275"/>
            <a:ext cx="30607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Shape 10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819150"/>
            <a:ext cx="3227387"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8783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0" y="381000"/>
            <a:ext cx="8001000" cy="609600"/>
          </a:xfrm>
        </p:spPr>
        <p:txBody>
          <a:bodyPr>
            <a:normAutofit fontScale="90000"/>
          </a:bodyPr>
          <a:lstStyle/>
          <a:p>
            <a:pPr eaLnBrk="1" hangingPunct="1"/>
            <a:r>
              <a:rPr lang="en-US" sz="4400" b="0" dirty="0">
                <a:latin typeface="Rockwell"/>
                <a:cs typeface="Rockwell"/>
              </a:rPr>
              <a:t>1970s Energy Crisis: Oil Prices</a:t>
            </a:r>
          </a:p>
        </p:txBody>
      </p:sp>
      <p:pic>
        <p:nvPicPr>
          <p:cNvPr id="59395" name="Picture 2" descr="http://upload.wikimedia.org/wikipedia/commons/5/53/Nominalrealoilprices1968-20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724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611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extent to which the domestic and foreign </a:t>
            </a:r>
            <a:r>
              <a:rPr lang="en-US" dirty="0" smtClean="0"/>
              <a:t>policies of </a:t>
            </a:r>
            <a:r>
              <a:rPr lang="en-US" dirty="0"/>
              <a:t>the 1970s demonstrated change in American society.</a:t>
            </a:r>
          </a:p>
          <a:p>
            <a:pPr marL="0" indent="0" algn="ctr">
              <a:buNone/>
            </a:pPr>
            <a:endParaRPr lang="en-US" dirty="0"/>
          </a:p>
        </p:txBody>
      </p:sp>
    </p:spTree>
    <p:extLst>
      <p:ext uri="{BB962C8B-B14F-4D97-AF65-F5344CB8AC3E}">
        <p14:creationId xmlns:p14="http://schemas.microsoft.com/office/powerpoint/2010/main" val="52777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title"/>
          </p:nvPr>
        </p:nvSpPr>
        <p:spPr>
          <a:xfrm>
            <a:off x="0" y="76200"/>
            <a:ext cx="9144000" cy="685800"/>
          </a:xfrm>
        </p:spPr>
        <p:txBody>
          <a:bodyPr/>
          <a:lstStyle/>
          <a:p>
            <a:pPr eaLnBrk="1" hangingPunct="1"/>
            <a:r>
              <a:rPr lang="en-US" sz="3200">
                <a:latin typeface="Calibri" charset="0"/>
              </a:rPr>
              <a:t>Gasoline Crisis of the 1970s</a:t>
            </a:r>
          </a:p>
        </p:txBody>
      </p:sp>
      <p:pic>
        <p:nvPicPr>
          <p:cNvPr id="57347" name="Picture 6" descr="Cars line up for gas during the 1979 fuel shortage in California, USA"/>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762000"/>
            <a:ext cx="8458200" cy="5922963"/>
          </a:xfrm>
          <a:noFill/>
        </p:spPr>
      </p:pic>
    </p:spTree>
    <p:extLst>
      <p:ext uri="{BB962C8B-B14F-4D97-AF65-F5344CB8AC3E}">
        <p14:creationId xmlns:p14="http://schemas.microsoft.com/office/powerpoint/2010/main" val="30062789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381000"/>
            <a:ext cx="9144000" cy="685800"/>
          </a:xfrm>
        </p:spPr>
        <p:txBody>
          <a:bodyPr>
            <a:normAutofit fontScale="90000"/>
          </a:bodyPr>
          <a:lstStyle/>
          <a:p>
            <a:pPr eaLnBrk="1" hangingPunct="1"/>
            <a:r>
              <a:rPr lang="en-US" sz="4400" b="0" dirty="0">
                <a:latin typeface="Rockwell"/>
                <a:cs typeface="Rockwell"/>
              </a:rPr>
              <a:t>1970s Energy Crisis: Stagflation</a:t>
            </a: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1628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Tree>
    <p:extLst>
      <p:ext uri="{BB962C8B-B14F-4D97-AF65-F5344CB8AC3E}">
        <p14:creationId xmlns:p14="http://schemas.microsoft.com/office/powerpoint/2010/main" val="107990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0" y="0"/>
            <a:ext cx="9144000" cy="762000"/>
          </a:xfrm>
        </p:spPr>
        <p:txBody>
          <a:bodyPr/>
          <a:lstStyle/>
          <a:p>
            <a:pPr eaLnBrk="1" hangingPunct="1">
              <a:defRPr/>
            </a:pPr>
            <a:r>
              <a:rPr lang="en-US">
                <a:latin typeface="Rockwell"/>
                <a:cs typeface="Rockwell"/>
              </a:rPr>
              <a:t>Election of 1976</a:t>
            </a:r>
          </a:p>
        </p:txBody>
      </p:sp>
      <p:sp>
        <p:nvSpPr>
          <p:cNvPr id="41986" name="Rectangle 4"/>
          <p:cNvSpPr>
            <a:spLocks noGrp="1" noRot="1" noChangeArrowheads="1"/>
          </p:cNvSpPr>
          <p:nvPr>
            <p:ph type="body" sz="half" idx="4294967295"/>
          </p:nvPr>
        </p:nvSpPr>
        <p:spPr>
          <a:xfrm>
            <a:off x="0" y="990600"/>
            <a:ext cx="31242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r>
              <a:rPr lang="en-US" sz="2400" dirty="0">
                <a:effectLst/>
                <a:latin typeface="Rockwell"/>
                <a:cs typeface="Rockwell"/>
              </a:rPr>
              <a:t>Jimmy Carter (D)</a:t>
            </a:r>
          </a:p>
          <a:p>
            <a:pPr lvl="1"/>
            <a:r>
              <a:rPr lang="en-US" sz="2000" dirty="0">
                <a:effectLst/>
                <a:latin typeface="Rockwell"/>
                <a:cs typeface="Rockwell"/>
              </a:rPr>
              <a:t>Political outsider</a:t>
            </a:r>
          </a:p>
          <a:p>
            <a:r>
              <a:rPr lang="en-US" sz="2400" dirty="0">
                <a:effectLst/>
                <a:latin typeface="Rockwell"/>
                <a:cs typeface="Rockwell"/>
              </a:rPr>
              <a:t>Gerald Ford (R)</a:t>
            </a:r>
          </a:p>
        </p:txBody>
      </p:sp>
      <p:pic>
        <p:nvPicPr>
          <p:cNvPr id="41987" name="Picture 6" descr="USAPElect1976.gif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124200" y="762000"/>
            <a:ext cx="6019800" cy="6019800"/>
          </a:xfrm>
        </p:spPr>
      </p:pic>
    </p:spTree>
    <p:extLst>
      <p:ext uri="{BB962C8B-B14F-4D97-AF65-F5344CB8AC3E}">
        <p14:creationId xmlns:p14="http://schemas.microsoft.com/office/powerpoint/2010/main" val="32637254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3" y="-114300"/>
            <a:ext cx="8609012" cy="1325563"/>
          </a:xfrm>
        </p:spPr>
        <p:txBody>
          <a:bodyPr>
            <a:normAutofit/>
          </a:bodyPr>
          <a:lstStyle/>
          <a:p>
            <a:pPr>
              <a:defRPr/>
            </a:pPr>
            <a:r>
              <a:rPr lang="en-US" b="1" dirty="0" smtClean="0">
                <a:latin typeface="Rockwell"/>
                <a:cs typeface="Rockwell"/>
              </a:rPr>
              <a:t>Carter – Domestic Events</a:t>
            </a:r>
            <a:endParaRPr lang="en-US" b="1" dirty="0">
              <a:latin typeface="Rockwell"/>
              <a:cs typeface="Rockwell"/>
            </a:endParaRPr>
          </a:p>
        </p:txBody>
      </p:sp>
      <p:sp>
        <p:nvSpPr>
          <p:cNvPr id="6" name="Content Placeholder 2"/>
          <p:cNvSpPr txBox="1">
            <a:spLocks/>
          </p:cNvSpPr>
          <p:nvPr/>
        </p:nvSpPr>
        <p:spPr>
          <a:xfrm>
            <a:off x="0" y="1211263"/>
            <a:ext cx="9357857" cy="550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85000"/>
              </a:lnSpc>
              <a:spcBef>
                <a:spcPct val="10000"/>
              </a:spcBef>
              <a:spcAft>
                <a:spcPct val="0"/>
              </a:spcAft>
              <a:defRPr/>
            </a:pPr>
            <a:r>
              <a:rPr lang="en-US" altLang="en-US" sz="2000" dirty="0">
                <a:latin typeface="Rockwell"/>
                <a:cs typeface="Rockwell"/>
              </a:rPr>
              <a:t>Election of 1976 - Stagflation and gas crisis </a:t>
            </a:r>
            <a:r>
              <a:rPr lang="en-US" altLang="en-US" sz="2000" dirty="0" smtClean="0">
                <a:latin typeface="Rockwell"/>
                <a:cs typeface="Rockwell"/>
              </a:rPr>
              <a:t>continues…</a:t>
            </a:r>
          </a:p>
          <a:p>
            <a:pPr fontAlgn="base">
              <a:lnSpc>
                <a:spcPct val="85000"/>
              </a:lnSpc>
              <a:spcBef>
                <a:spcPct val="10000"/>
              </a:spcBef>
              <a:spcAft>
                <a:spcPct val="0"/>
              </a:spcAft>
              <a:defRPr/>
            </a:pPr>
            <a:r>
              <a:rPr lang="en-US" altLang="en-US" sz="2000" dirty="0" smtClean="0">
                <a:latin typeface="Rockwell"/>
                <a:cs typeface="Rockwell"/>
              </a:rPr>
              <a:t>Carter </a:t>
            </a:r>
            <a:r>
              <a:rPr lang="en-US" altLang="en-US" sz="2000" dirty="0">
                <a:latin typeface="Rockwell"/>
                <a:cs typeface="Rockwell"/>
              </a:rPr>
              <a:t>ran as an </a:t>
            </a:r>
            <a:r>
              <a:rPr lang="ja-JP" altLang="en-US" sz="2000" dirty="0">
                <a:latin typeface="Rockwell"/>
                <a:cs typeface="Rockwell"/>
              </a:rPr>
              <a:t>“</a:t>
            </a:r>
            <a:r>
              <a:rPr lang="en-US" altLang="ja-JP" sz="2000" dirty="0">
                <a:latin typeface="Rockwell"/>
                <a:cs typeface="Rockwell"/>
              </a:rPr>
              <a:t>outsider</a:t>
            </a:r>
            <a:r>
              <a:rPr lang="ja-JP" altLang="en-US" sz="2000" dirty="0">
                <a:latin typeface="Rockwell"/>
                <a:cs typeface="Rockwell"/>
              </a:rPr>
              <a:t>”</a:t>
            </a:r>
            <a:r>
              <a:rPr lang="en-US" altLang="ja-JP" sz="2000" dirty="0">
                <a:latin typeface="Rockwell"/>
                <a:cs typeface="Rockwell"/>
              </a:rPr>
              <a:t> </a:t>
            </a:r>
            <a:r>
              <a:rPr lang="en-US" altLang="ja-JP" sz="2000" dirty="0" smtClean="0">
                <a:latin typeface="Rockwell"/>
                <a:cs typeface="Rockwell"/>
              </a:rPr>
              <a:t>(No involvement in Vietnam</a:t>
            </a:r>
            <a:r>
              <a:rPr lang="en-US" altLang="ja-JP" sz="2000" dirty="0">
                <a:latin typeface="Rockwell"/>
                <a:cs typeface="Rockwell"/>
              </a:rPr>
              <a:t>, Watergate, or the </a:t>
            </a:r>
            <a:r>
              <a:rPr lang="en-US" altLang="ja-JP" sz="2000" dirty="0" smtClean="0">
                <a:latin typeface="Rockwell"/>
                <a:cs typeface="Rockwell"/>
              </a:rPr>
              <a:t>recession) – it was a close election!</a:t>
            </a:r>
          </a:p>
          <a:p>
            <a:pPr fontAlgn="base">
              <a:spcAft>
                <a:spcPct val="0"/>
              </a:spcAft>
              <a:defRPr/>
            </a:pPr>
            <a:r>
              <a:rPr lang="en-US" altLang="en-US" sz="2000" dirty="0" smtClean="0">
                <a:latin typeface="Rockwell"/>
                <a:cs typeface="Rockwell"/>
              </a:rPr>
              <a:t>Carter </a:t>
            </a:r>
            <a:r>
              <a:rPr lang="en-US" altLang="en-US" sz="2000" dirty="0">
                <a:latin typeface="Rockwell"/>
                <a:cs typeface="Rockwell"/>
              </a:rPr>
              <a:t>tried to attack the energy crisis, stagflation, &amp; the </a:t>
            </a:r>
            <a:r>
              <a:rPr lang="en-US" altLang="en-US" sz="2000" dirty="0" smtClean="0">
                <a:latin typeface="Rockwell"/>
                <a:cs typeface="Rockwell"/>
              </a:rPr>
              <a:t>recession - </a:t>
            </a:r>
            <a:r>
              <a:rPr lang="en-US" altLang="en-US" sz="2000" u="sng" dirty="0">
                <a:latin typeface="Rockwell"/>
                <a:cs typeface="Rockwell"/>
              </a:rPr>
              <a:t>None of his efforts </a:t>
            </a:r>
            <a:r>
              <a:rPr lang="en-US" altLang="en-US" sz="2000" u="sng" dirty="0" smtClean="0">
                <a:latin typeface="Rockwell"/>
                <a:cs typeface="Rockwell"/>
              </a:rPr>
              <a:t>worked!</a:t>
            </a:r>
            <a:endParaRPr lang="en-US" altLang="en-US" sz="2000" dirty="0" smtClean="0">
              <a:latin typeface="Rockwell"/>
              <a:cs typeface="Rockwell"/>
            </a:endParaRPr>
          </a:p>
          <a:p>
            <a:pPr lvl="1" fontAlgn="base">
              <a:spcAft>
                <a:spcPct val="0"/>
              </a:spcAft>
              <a:defRPr/>
            </a:pPr>
            <a:r>
              <a:rPr lang="en-US" altLang="en-US" sz="2000" dirty="0" smtClean="0">
                <a:latin typeface="Rockwell"/>
                <a:cs typeface="Rockwell"/>
              </a:rPr>
              <a:t>Inflation </a:t>
            </a:r>
            <a:r>
              <a:rPr lang="en-US" altLang="en-US" sz="2000" dirty="0">
                <a:latin typeface="Rockwell"/>
                <a:cs typeface="Rockwell"/>
              </a:rPr>
              <a:t>hit 14%, interest rates neared </a:t>
            </a:r>
            <a:r>
              <a:rPr lang="en-US" altLang="en-US" sz="2000" dirty="0" smtClean="0">
                <a:latin typeface="Rockwell"/>
                <a:cs typeface="Rockwell"/>
              </a:rPr>
              <a:t>20% - a </a:t>
            </a:r>
            <a:r>
              <a:rPr lang="en-US" altLang="en-US" sz="2000" dirty="0">
                <a:latin typeface="Rockwell"/>
                <a:cs typeface="Rockwell"/>
              </a:rPr>
              <a:t>new oil embargo in 1979 increased gas </a:t>
            </a:r>
            <a:r>
              <a:rPr lang="en-US" altLang="en-US" sz="2000" dirty="0" smtClean="0">
                <a:latin typeface="Rockwell"/>
                <a:cs typeface="Rockwell"/>
              </a:rPr>
              <a:t>prices.</a:t>
            </a:r>
          </a:p>
          <a:p>
            <a:pPr fontAlgn="base">
              <a:spcAft>
                <a:spcPct val="0"/>
              </a:spcAft>
              <a:defRPr/>
            </a:pPr>
            <a:r>
              <a:rPr lang="en-US" altLang="en-US" sz="2000" dirty="0" smtClean="0">
                <a:latin typeface="Rockwell"/>
                <a:cs typeface="Rockwell"/>
              </a:rPr>
              <a:t>Affirmative Action challenged – Bakke v. Regents (claimed reverse discrimination in college admissions).</a:t>
            </a:r>
          </a:p>
          <a:p>
            <a:pPr lvl="1" fontAlgn="base">
              <a:spcAft>
                <a:spcPct val="0"/>
              </a:spcAft>
              <a:defRPr/>
            </a:pPr>
            <a:r>
              <a:rPr lang="en-US" altLang="en-US" sz="2000" dirty="0" smtClean="0">
                <a:latin typeface="Rockwell"/>
                <a:cs typeface="Rockwell"/>
              </a:rPr>
              <a:t>Upheld affirmative action, but its image decreases and looks like an “unfair advantage” to minorities.</a:t>
            </a:r>
          </a:p>
          <a:p>
            <a:pPr fontAlgn="base">
              <a:spcAft>
                <a:spcPct val="0"/>
              </a:spcAft>
              <a:defRPr/>
            </a:pPr>
            <a:r>
              <a:rPr lang="en-US" altLang="en-US" sz="2000" dirty="0" smtClean="0">
                <a:latin typeface="Rockwell"/>
                <a:cs typeface="Rockwell"/>
              </a:rPr>
              <a:t>Three mile island nuclear plant explodes – leads to questioning new energy ideas.</a:t>
            </a:r>
          </a:p>
          <a:p>
            <a:pPr lvl="1" fontAlgn="base">
              <a:spcAft>
                <a:spcPct val="0"/>
              </a:spcAft>
              <a:defRPr/>
            </a:pPr>
            <a:r>
              <a:rPr lang="en-US" altLang="en-US" sz="2000" dirty="0" smtClean="0">
                <a:latin typeface="Rockwell"/>
                <a:cs typeface="Rockwell"/>
              </a:rPr>
              <a:t>Green movement continues! - protecting the earth, clean energy, solar and wind power, etc.</a:t>
            </a:r>
            <a:endParaRPr lang="en-US" altLang="en-US" sz="2000" dirty="0">
              <a:latin typeface="Rockwell"/>
              <a:cs typeface="Rockwell"/>
            </a:endParaRPr>
          </a:p>
          <a:p>
            <a:pPr marL="0" indent="0" algn="ctr" fontAlgn="base">
              <a:spcAft>
                <a:spcPct val="0"/>
              </a:spcAft>
              <a:buFont typeface="Arial" panose="020B0604020202020204" pitchFamily="34" charset="0"/>
              <a:buNone/>
              <a:defRPr/>
            </a:pPr>
            <a:endParaRPr lang="en-US" altLang="en-US" sz="2000" dirty="0">
              <a:latin typeface="Rockwell"/>
              <a:cs typeface="Rockwell"/>
            </a:endParaRPr>
          </a:p>
        </p:txBody>
      </p:sp>
    </p:spTree>
    <p:extLst>
      <p:ext uri="{BB962C8B-B14F-4D97-AF65-F5344CB8AC3E}">
        <p14:creationId xmlns:p14="http://schemas.microsoft.com/office/powerpoint/2010/main" val="36475740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3" y="-114300"/>
            <a:ext cx="8609012" cy="962025"/>
          </a:xfrm>
        </p:spPr>
        <p:txBody>
          <a:bodyPr>
            <a:normAutofit/>
          </a:bodyPr>
          <a:lstStyle/>
          <a:p>
            <a:pPr>
              <a:defRPr/>
            </a:pPr>
            <a:r>
              <a:rPr lang="en-US" b="1" dirty="0" smtClean="0">
                <a:cs typeface="+mj-cs"/>
              </a:rPr>
              <a:t>Carter – Foreign Events</a:t>
            </a:r>
            <a:endParaRPr lang="en-US" b="1" dirty="0">
              <a:cs typeface="+mj-cs"/>
            </a:endParaRPr>
          </a:p>
        </p:txBody>
      </p:sp>
      <p:sp>
        <p:nvSpPr>
          <p:cNvPr id="121858" name="Content Placeholder 2"/>
          <p:cNvSpPr txBox="1">
            <a:spLocks/>
          </p:cNvSpPr>
          <p:nvPr/>
        </p:nvSpPr>
        <p:spPr bwMode="auto">
          <a:xfrm>
            <a:off x="0" y="847725"/>
            <a:ext cx="5618163"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b="1">
                <a:solidFill>
                  <a:schemeClr val="tx1"/>
                </a:solidFill>
                <a:latin typeface="Century Gothic" charset="0"/>
                <a:ea typeface="ＭＳ Ｐゴシック" charset="0"/>
                <a:cs typeface="ＭＳ Ｐゴシック" charset="0"/>
              </a:defRPr>
            </a:lvl1pPr>
            <a:lvl2pPr marL="685800" indent="-228600">
              <a:defRPr sz="2400" b="1">
                <a:solidFill>
                  <a:schemeClr val="tx1"/>
                </a:solidFill>
                <a:latin typeface="Century Gothic" charset="0"/>
                <a:ea typeface="ＭＳ Ｐゴシック" charset="0"/>
              </a:defRPr>
            </a:lvl2pPr>
            <a:lvl3pPr marL="1143000" indent="-228600">
              <a:defRPr sz="2400" b="1">
                <a:solidFill>
                  <a:schemeClr val="tx1"/>
                </a:solidFill>
                <a:latin typeface="Century Gothic" charset="0"/>
                <a:ea typeface="ＭＳ Ｐゴシック" charset="0"/>
              </a:defRPr>
            </a:lvl3pPr>
            <a:lvl4pPr marL="1600200" indent="-228600">
              <a:defRPr sz="2400" b="1">
                <a:solidFill>
                  <a:schemeClr val="tx1"/>
                </a:solidFill>
                <a:latin typeface="Century Gothic" charset="0"/>
                <a:ea typeface="ＭＳ Ｐゴシック" charset="0"/>
              </a:defRPr>
            </a:lvl4pPr>
            <a:lvl5pPr marL="2057400" indent="-228600">
              <a:defRPr sz="2400" b="1">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b="1">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b="1">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b="1">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b="1">
                <a:solidFill>
                  <a:schemeClr val="tx1"/>
                </a:solidFill>
                <a:latin typeface="Century Gothic" charset="0"/>
                <a:ea typeface="ＭＳ Ｐゴシック" charset="0"/>
              </a:defRPr>
            </a:lvl9pPr>
          </a:lstStyle>
          <a:p>
            <a:pPr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Carter stresses </a:t>
            </a:r>
            <a:r>
              <a:rPr lang="ja-JP" altLang="en-US" sz="1800" b="0" dirty="0" smtClean="0">
                <a:solidFill>
                  <a:srgbClr val="FFFFFF"/>
                </a:solidFill>
                <a:latin typeface="Rockwell"/>
                <a:cs typeface="Rockwell"/>
              </a:rPr>
              <a:t>“</a:t>
            </a:r>
            <a:r>
              <a:rPr lang="en-US" altLang="ja-JP" sz="1800" b="0" dirty="0" smtClean="0">
                <a:solidFill>
                  <a:srgbClr val="FFFFFF"/>
                </a:solidFill>
                <a:latin typeface="Rockwell"/>
                <a:cs typeface="Rockwell"/>
              </a:rPr>
              <a:t>human rights</a:t>
            </a:r>
            <a:r>
              <a:rPr lang="ja-JP" altLang="en-US" sz="1800" b="0" dirty="0" smtClean="0">
                <a:solidFill>
                  <a:srgbClr val="FFFFFF"/>
                </a:solidFill>
                <a:latin typeface="Rockwell"/>
                <a:cs typeface="Rockwell"/>
              </a:rPr>
              <a:t>”</a:t>
            </a:r>
            <a:r>
              <a:rPr lang="en-US" altLang="ja-JP" sz="1800" b="0" dirty="0" smtClean="0">
                <a:solidFill>
                  <a:srgbClr val="FFFFFF"/>
                </a:solidFill>
                <a:latin typeface="Rockwell"/>
                <a:cs typeface="Rockwell"/>
              </a:rPr>
              <a:t> as basis of U.S. foreign policy - </a:t>
            </a:r>
            <a:r>
              <a:rPr lang="en-US" altLang="ja-JP" sz="1800" u="sng" dirty="0" smtClean="0">
                <a:solidFill>
                  <a:srgbClr val="FFFFFF"/>
                </a:solidFill>
                <a:latin typeface="Rockwell"/>
                <a:cs typeface="Rockwell"/>
              </a:rPr>
              <a:t>stopped</a:t>
            </a:r>
            <a:r>
              <a:rPr lang="en-US" altLang="ja-JP" sz="1800" b="0" dirty="0" smtClean="0">
                <a:solidFill>
                  <a:srgbClr val="FFFFFF"/>
                </a:solidFill>
                <a:latin typeface="Rockwell"/>
                <a:cs typeface="Rockwell"/>
              </a:rPr>
              <a:t> supporting foreign governments that violated human rights.</a:t>
            </a:r>
          </a:p>
          <a:p>
            <a:pPr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Brought Egyptian leader Anwar el-Sadat &amp; Israeli leader </a:t>
            </a:r>
            <a:r>
              <a:rPr lang="en-US" sz="1800" b="0" dirty="0" err="1" smtClean="0">
                <a:solidFill>
                  <a:srgbClr val="FFFFFF"/>
                </a:solidFill>
                <a:latin typeface="Rockwell"/>
                <a:cs typeface="Rockwell"/>
              </a:rPr>
              <a:t>Menachem</a:t>
            </a:r>
            <a:r>
              <a:rPr lang="en-US" sz="1800" b="0" dirty="0" smtClean="0">
                <a:solidFill>
                  <a:srgbClr val="FFFFFF"/>
                </a:solidFill>
                <a:latin typeface="Rockwell"/>
                <a:cs typeface="Rockwell"/>
              </a:rPr>
              <a:t> Begin to the U.S.  for the Camp David Accords in 1977 – started to move towards “peace in the Middle East.”</a:t>
            </a:r>
          </a:p>
          <a:p>
            <a:pPr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Then...fundamentalist Islamic cleric Ayatollah Khomeini led the Iranian Revolution.</a:t>
            </a:r>
          </a:p>
          <a:p>
            <a:pPr lvl="1"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Over threw the pro US leader the “Shah” and instated a theocratic radical regime – hated the US!</a:t>
            </a:r>
          </a:p>
          <a:p>
            <a:pPr lvl="1"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Iranian protests stormed US embassy – held 52 American hostages for 444 days – known as the Iran Hostage Crisis.</a:t>
            </a:r>
          </a:p>
          <a:p>
            <a:pPr lvl="2"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Carter tried diplomacy, negotiations, rescues – nothing worked (he looks very weak!)</a:t>
            </a:r>
          </a:p>
          <a:p>
            <a:pPr defTabSz="914400" fontAlgn="base">
              <a:lnSpc>
                <a:spcPct val="90000"/>
              </a:lnSpc>
              <a:spcBef>
                <a:spcPct val="10000"/>
              </a:spcBef>
              <a:spcAft>
                <a:spcPct val="0"/>
              </a:spcAft>
              <a:buFont typeface="Arial" charset="0"/>
              <a:buChar char="•"/>
            </a:pPr>
            <a:r>
              <a:rPr lang="en-US" sz="1800" b="0" dirty="0" smtClean="0">
                <a:solidFill>
                  <a:srgbClr val="FFFFFF"/>
                </a:solidFill>
                <a:latin typeface="Rockwell"/>
                <a:cs typeface="Rockwell"/>
              </a:rPr>
              <a:t>At the same time…Russia invades Afghanistan – signals détente is ending and the Cold War is “heating up” again!</a:t>
            </a:r>
          </a:p>
        </p:txBody>
      </p:sp>
      <p:pic>
        <p:nvPicPr>
          <p:cNvPr id="4" name="Picture 10" descr="70s-iranian-host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771525"/>
            <a:ext cx="32575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790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538" y="4124325"/>
            <a:ext cx="32575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725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latin typeface="Times New Roman" charset="0"/>
            </a:endParaRPr>
          </a:p>
        </p:txBody>
      </p:sp>
      <p:sp>
        <p:nvSpPr>
          <p:cNvPr id="37891" name="Rectangle 3"/>
          <p:cNvSpPr>
            <a:spLocks noGrp="1" noChangeArrowheads="1"/>
          </p:cNvSpPr>
          <p:nvPr>
            <p:ph type="body" idx="1"/>
          </p:nvPr>
        </p:nvSpPr>
        <p:spPr/>
        <p:txBody>
          <a:bodyPr/>
          <a:lstStyle/>
          <a:p>
            <a:endParaRPr lang="en-US">
              <a:latin typeface="Arial" charset="0"/>
            </a:endParaRPr>
          </a:p>
        </p:txBody>
      </p:sp>
      <p:pic>
        <p:nvPicPr>
          <p:cNvPr id="37892" name="Picture 5" descr="soviet_union_east_and_south_asia_19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6705600" cy="6853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7" descr="iran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48100"/>
            <a:ext cx="3810000" cy="2857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4" name="Rectangle 8"/>
          <p:cNvSpPr>
            <a:spLocks noChangeArrowheads="1"/>
          </p:cNvSpPr>
          <p:nvPr/>
        </p:nvSpPr>
        <p:spPr bwMode="auto">
          <a:xfrm>
            <a:off x="0" y="0"/>
            <a:ext cx="9144000" cy="609600"/>
          </a:xfrm>
          <a:prstGeom prst="rect">
            <a:avLst/>
          </a:prstGeom>
          <a:solidFill>
            <a:srgbClr val="FFFF99"/>
          </a:solidFill>
          <a:ln w="38100">
            <a:solidFill>
              <a:schemeClr val="tx1"/>
            </a:solidFill>
            <a:miter lim="800000"/>
            <a:headEnd/>
            <a:tailEnd/>
          </a:ln>
        </p:spPr>
        <p:txBody>
          <a:bodyPr anchor="ctr"/>
          <a:lstStyle/>
          <a:p>
            <a:pPr algn="ctr">
              <a:lnSpc>
                <a:spcPct val="80000"/>
              </a:lnSpc>
            </a:pPr>
            <a:r>
              <a:rPr kumimoji="1" lang="en-US" sz="3600" dirty="0">
                <a:solidFill>
                  <a:schemeClr val="bg1"/>
                </a:solidFill>
              </a:rPr>
              <a:t>Soviet Invasion of Afghanistan, 1979</a:t>
            </a:r>
          </a:p>
        </p:txBody>
      </p:sp>
      <p:pic>
        <p:nvPicPr>
          <p:cNvPr id="291849" name="Picture 9" descr="791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779463"/>
            <a:ext cx="6705600" cy="32591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1850" name="Picture 10" descr="oni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657600"/>
            <a:ext cx="4495800" cy="3119438"/>
          </a:xfrm>
          <a:prstGeom prst="rect">
            <a:avLst/>
          </a:prstGeom>
          <a:solidFill>
            <a:srgbClr val="FFCCCC"/>
          </a:solidFill>
          <a:ln w="38100">
            <a:solidFill>
              <a:schemeClr val="tx1"/>
            </a:solidFill>
            <a:miter lim="800000"/>
            <a:headEnd/>
            <a:tailEnd/>
          </a:ln>
        </p:spPr>
      </p:pic>
      <p:pic>
        <p:nvPicPr>
          <p:cNvPr id="291851" name="Picture 11" descr="h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86200"/>
            <a:ext cx="4191000" cy="281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39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1849"/>
                                        </p:tgtEl>
                                        <p:attrNameLst>
                                          <p:attrName>style.visibility</p:attrName>
                                        </p:attrNameLst>
                                      </p:cBhvr>
                                      <p:to>
                                        <p:strVal val="visible"/>
                                      </p:to>
                                    </p:set>
                                    <p:anim calcmode="lin" valueType="num">
                                      <p:cBhvr>
                                        <p:cTn id="7" dur="500" fill="hold"/>
                                        <p:tgtEl>
                                          <p:spTgt spid="291849"/>
                                        </p:tgtEl>
                                        <p:attrNameLst>
                                          <p:attrName>ppt_w</p:attrName>
                                        </p:attrNameLst>
                                      </p:cBhvr>
                                      <p:tavLst>
                                        <p:tav tm="0">
                                          <p:val>
                                            <p:fltVal val="0"/>
                                          </p:val>
                                        </p:tav>
                                        <p:tav tm="100000">
                                          <p:val>
                                            <p:strVal val="#ppt_w"/>
                                          </p:val>
                                        </p:tav>
                                      </p:tavLst>
                                    </p:anim>
                                    <p:anim calcmode="lin" valueType="num">
                                      <p:cBhvr>
                                        <p:cTn id="8" dur="500" fill="hold"/>
                                        <p:tgtEl>
                                          <p:spTgt spid="291849"/>
                                        </p:tgtEl>
                                        <p:attrNameLst>
                                          <p:attrName>ppt_h</p:attrName>
                                        </p:attrNameLst>
                                      </p:cBhvr>
                                      <p:tavLst>
                                        <p:tav tm="0">
                                          <p:val>
                                            <p:fltVal val="0"/>
                                          </p:val>
                                        </p:tav>
                                        <p:tav tm="100000">
                                          <p:val>
                                            <p:strVal val="#ppt_h"/>
                                          </p:val>
                                        </p:tav>
                                      </p:tavLst>
                                    </p:anim>
                                    <p:animEffect transition="in" filter="fade">
                                      <p:cBhvr>
                                        <p:cTn id="9" dur="500"/>
                                        <p:tgtEl>
                                          <p:spTgt spid="291849"/>
                                        </p:tgtEl>
                                      </p:cBhvr>
                                    </p:animEffect>
                                  </p:childTnLst>
                                </p:cTn>
                              </p:par>
                              <p:par>
                                <p:cTn id="10" presetID="53" presetClass="entr" presetSubtype="0" fill="hold" nodeType="withEffect">
                                  <p:stCondLst>
                                    <p:cond delay="0"/>
                                  </p:stCondLst>
                                  <p:childTnLst>
                                    <p:set>
                                      <p:cBhvr>
                                        <p:cTn id="11" dur="1" fill="hold">
                                          <p:stCondLst>
                                            <p:cond delay="0"/>
                                          </p:stCondLst>
                                        </p:cTn>
                                        <p:tgtEl>
                                          <p:spTgt spid="291850"/>
                                        </p:tgtEl>
                                        <p:attrNameLst>
                                          <p:attrName>style.visibility</p:attrName>
                                        </p:attrNameLst>
                                      </p:cBhvr>
                                      <p:to>
                                        <p:strVal val="visible"/>
                                      </p:to>
                                    </p:set>
                                    <p:anim calcmode="lin" valueType="num">
                                      <p:cBhvr>
                                        <p:cTn id="12" dur="500" fill="hold"/>
                                        <p:tgtEl>
                                          <p:spTgt spid="291850"/>
                                        </p:tgtEl>
                                        <p:attrNameLst>
                                          <p:attrName>ppt_w</p:attrName>
                                        </p:attrNameLst>
                                      </p:cBhvr>
                                      <p:tavLst>
                                        <p:tav tm="0">
                                          <p:val>
                                            <p:fltVal val="0"/>
                                          </p:val>
                                        </p:tav>
                                        <p:tav tm="100000">
                                          <p:val>
                                            <p:strVal val="#ppt_w"/>
                                          </p:val>
                                        </p:tav>
                                      </p:tavLst>
                                    </p:anim>
                                    <p:anim calcmode="lin" valueType="num">
                                      <p:cBhvr>
                                        <p:cTn id="13" dur="500" fill="hold"/>
                                        <p:tgtEl>
                                          <p:spTgt spid="291850"/>
                                        </p:tgtEl>
                                        <p:attrNameLst>
                                          <p:attrName>ppt_h</p:attrName>
                                        </p:attrNameLst>
                                      </p:cBhvr>
                                      <p:tavLst>
                                        <p:tav tm="0">
                                          <p:val>
                                            <p:fltVal val="0"/>
                                          </p:val>
                                        </p:tav>
                                        <p:tav tm="100000">
                                          <p:val>
                                            <p:strVal val="#ppt_h"/>
                                          </p:val>
                                        </p:tav>
                                      </p:tavLst>
                                    </p:anim>
                                    <p:animEffect transition="in" filter="fade">
                                      <p:cBhvr>
                                        <p:cTn id="14" dur="500"/>
                                        <p:tgtEl>
                                          <p:spTgt spid="291850"/>
                                        </p:tgtEl>
                                      </p:cBhvr>
                                    </p:animEffect>
                                  </p:childTnLst>
                                </p:cTn>
                              </p:par>
                              <p:par>
                                <p:cTn id="15" presetID="53" presetClass="entr" presetSubtype="0" fill="hold" nodeType="withEffect">
                                  <p:stCondLst>
                                    <p:cond delay="0"/>
                                  </p:stCondLst>
                                  <p:childTnLst>
                                    <p:set>
                                      <p:cBhvr>
                                        <p:cTn id="16" dur="1" fill="hold">
                                          <p:stCondLst>
                                            <p:cond delay="0"/>
                                          </p:stCondLst>
                                        </p:cTn>
                                        <p:tgtEl>
                                          <p:spTgt spid="291851"/>
                                        </p:tgtEl>
                                        <p:attrNameLst>
                                          <p:attrName>style.visibility</p:attrName>
                                        </p:attrNameLst>
                                      </p:cBhvr>
                                      <p:to>
                                        <p:strVal val="visible"/>
                                      </p:to>
                                    </p:set>
                                    <p:anim calcmode="lin" valueType="num">
                                      <p:cBhvr>
                                        <p:cTn id="17" dur="500" fill="hold"/>
                                        <p:tgtEl>
                                          <p:spTgt spid="291851"/>
                                        </p:tgtEl>
                                        <p:attrNameLst>
                                          <p:attrName>ppt_w</p:attrName>
                                        </p:attrNameLst>
                                      </p:cBhvr>
                                      <p:tavLst>
                                        <p:tav tm="0">
                                          <p:val>
                                            <p:fltVal val="0"/>
                                          </p:val>
                                        </p:tav>
                                        <p:tav tm="100000">
                                          <p:val>
                                            <p:strVal val="#ppt_w"/>
                                          </p:val>
                                        </p:tav>
                                      </p:tavLst>
                                    </p:anim>
                                    <p:anim calcmode="lin" valueType="num">
                                      <p:cBhvr>
                                        <p:cTn id="18" dur="500" fill="hold"/>
                                        <p:tgtEl>
                                          <p:spTgt spid="291851"/>
                                        </p:tgtEl>
                                        <p:attrNameLst>
                                          <p:attrName>ppt_h</p:attrName>
                                        </p:attrNameLst>
                                      </p:cBhvr>
                                      <p:tavLst>
                                        <p:tav tm="0">
                                          <p:val>
                                            <p:fltVal val="0"/>
                                          </p:val>
                                        </p:tav>
                                        <p:tav tm="100000">
                                          <p:val>
                                            <p:strVal val="#ppt_h"/>
                                          </p:val>
                                        </p:tav>
                                      </p:tavLst>
                                    </p:anim>
                                    <p:animEffect transition="in" filter="fade">
                                      <p:cBhvr>
                                        <p:cTn id="19" dur="500"/>
                                        <p:tgtEl>
                                          <p:spTgt spid="291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3" name="Rectangle 4"/>
          <p:cNvSpPr>
            <a:spLocks noGrp="1" noChangeArrowheads="1"/>
          </p:cNvSpPr>
          <p:nvPr>
            <p:ph type="title"/>
          </p:nvPr>
        </p:nvSpPr>
        <p:spPr>
          <a:xfrm>
            <a:off x="233298" y="0"/>
            <a:ext cx="8682102" cy="762000"/>
          </a:xfrm>
          <a:noFill/>
        </p:spPr>
        <p:txBody>
          <a:bodyPr lIns="90488" tIns="44450" rIns="90488" bIns="44450"/>
          <a:lstStyle/>
          <a:p>
            <a:r>
              <a:rPr lang="en-US" dirty="0">
                <a:latin typeface="Rockwell"/>
                <a:cs typeface="Rockwell"/>
              </a:rPr>
              <a:t>The Cold War Resumes</a:t>
            </a:r>
          </a:p>
        </p:txBody>
      </p:sp>
      <p:sp>
        <p:nvSpPr>
          <p:cNvPr id="56324" name="Rectangle 5"/>
          <p:cNvSpPr>
            <a:spLocks noGrp="1" noChangeArrowheads="1"/>
          </p:cNvSpPr>
          <p:nvPr>
            <p:ph type="body" idx="1"/>
          </p:nvPr>
        </p:nvSpPr>
        <p:spPr>
          <a:xfrm>
            <a:off x="0" y="838200"/>
            <a:ext cx="9144000" cy="6019800"/>
          </a:xfrm>
          <a:noFill/>
        </p:spPr>
        <p:txBody>
          <a:bodyPr lIns="90488" tIns="44450" rIns="90488" bIns="44450"/>
          <a:lstStyle/>
          <a:p>
            <a:pPr>
              <a:lnSpc>
                <a:spcPct val="90000"/>
              </a:lnSpc>
            </a:pPr>
            <a:r>
              <a:rPr lang="en-US" dirty="0">
                <a:latin typeface="Rockwell"/>
                <a:cs typeface="Rockwell"/>
              </a:rPr>
              <a:t>During the Carter years, </a:t>
            </a:r>
            <a:r>
              <a:rPr lang="en-US" dirty="0" smtClean="0">
                <a:latin typeface="Rockwell"/>
                <a:cs typeface="Rockwell"/>
              </a:rPr>
              <a:t>the </a:t>
            </a:r>
            <a:r>
              <a:rPr lang="en-US" dirty="0">
                <a:latin typeface="Rockwell"/>
                <a:cs typeface="Rockwell"/>
              </a:rPr>
              <a:t>Cold War rivalry between the  U.S. &amp; USSR grew due to:</a:t>
            </a:r>
          </a:p>
          <a:p>
            <a:pPr lvl="1">
              <a:lnSpc>
                <a:spcPct val="90000"/>
              </a:lnSpc>
            </a:pPr>
            <a:r>
              <a:rPr lang="en-US" dirty="0">
                <a:latin typeface="Rockwell"/>
                <a:cs typeface="Rockwell"/>
              </a:rPr>
              <a:t>A new arms race as the U.S. adopted new MX missiles &amp; Trident submarines </a:t>
            </a:r>
          </a:p>
          <a:p>
            <a:pPr lvl="1">
              <a:lnSpc>
                <a:spcPct val="90000"/>
              </a:lnSpc>
            </a:pPr>
            <a:r>
              <a:rPr lang="en-US" u="sng" dirty="0">
                <a:latin typeface="Rockwell"/>
                <a:cs typeface="Rockwell"/>
              </a:rPr>
              <a:t>SALT II</a:t>
            </a:r>
            <a:r>
              <a:rPr lang="en-US" dirty="0">
                <a:latin typeface="Rockwell"/>
                <a:cs typeface="Rockwell"/>
              </a:rPr>
              <a:t> failed to make lasting arms reduction</a:t>
            </a:r>
          </a:p>
          <a:p>
            <a:pPr lvl="1">
              <a:lnSpc>
                <a:spcPct val="90000"/>
              </a:lnSpc>
            </a:pPr>
            <a:r>
              <a:rPr lang="en-US" dirty="0">
                <a:latin typeface="Rockwell"/>
                <a:cs typeface="Rockwell"/>
              </a:rPr>
              <a:t>Increased U.S.</a:t>
            </a:r>
            <a:r>
              <a:rPr lang="en-US" dirty="0" smtClean="0">
                <a:latin typeface="Rockwell"/>
                <a:cs typeface="Rockwell"/>
              </a:rPr>
              <a:t>-Chinese relations </a:t>
            </a:r>
            <a:r>
              <a:rPr lang="en-US" dirty="0">
                <a:latin typeface="Rockwell"/>
                <a:cs typeface="Rockwell"/>
              </a:rPr>
              <a:t>put the USSR on the defensive </a:t>
            </a:r>
          </a:p>
        </p:txBody>
      </p:sp>
    </p:spTree>
    <p:extLst>
      <p:ext uri="{BB962C8B-B14F-4D97-AF65-F5344CB8AC3E}">
        <p14:creationId xmlns:p14="http://schemas.microsoft.com/office/powerpoint/2010/main" val="35983103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8720"/>
            <a:ext cx="7772400" cy="1143000"/>
          </a:xfrm>
        </p:spPr>
        <p:txBody>
          <a:bodyPr/>
          <a:lstStyle/>
          <a:p>
            <a:r>
              <a:rPr lang="en-US" dirty="0">
                <a:latin typeface="Rockwell"/>
                <a:cs typeface="Rockwell"/>
              </a:rPr>
              <a:t>A Failed Presidency</a:t>
            </a:r>
          </a:p>
        </p:txBody>
      </p:sp>
      <p:sp>
        <p:nvSpPr>
          <p:cNvPr id="40963" name="Rectangle 3"/>
          <p:cNvSpPr>
            <a:spLocks noGrp="1" noChangeArrowheads="1"/>
          </p:cNvSpPr>
          <p:nvPr>
            <p:ph type="body" idx="1"/>
          </p:nvPr>
        </p:nvSpPr>
        <p:spPr>
          <a:xfrm>
            <a:off x="414752" y="1211720"/>
            <a:ext cx="8043447" cy="6552286"/>
          </a:xfrm>
        </p:spPr>
        <p:txBody>
          <a:bodyPr/>
          <a:lstStyle/>
          <a:p>
            <a:r>
              <a:rPr lang="en-US" dirty="0">
                <a:latin typeface="Rockwell"/>
                <a:cs typeface="Rockwell"/>
              </a:rPr>
              <a:t>Carter</a:t>
            </a:r>
            <a:r>
              <a:rPr lang="ja-JP" altLang="en-US" dirty="0">
                <a:latin typeface="Rockwell"/>
                <a:cs typeface="Rockwell"/>
              </a:rPr>
              <a:t>’</a:t>
            </a:r>
            <a:r>
              <a:rPr lang="en-US" dirty="0">
                <a:latin typeface="Rockwell"/>
                <a:cs typeface="Rockwell"/>
              </a:rPr>
              <a:t>s failures with inflation, Iran, &amp; Afghanistan overshadowed his foreign policy victories with the Panama Canal &amp; the Middle East </a:t>
            </a:r>
          </a:p>
          <a:p>
            <a:r>
              <a:rPr lang="en-US" dirty="0">
                <a:latin typeface="Rockwell"/>
                <a:cs typeface="Rockwell"/>
              </a:rPr>
              <a:t>The failures of Johnson, Nixon, Ford, &amp; Carter led to a desire among Americans for a strong leader who could face both domestic &amp; foreign challenges  </a:t>
            </a:r>
          </a:p>
        </p:txBody>
      </p:sp>
      <p:sp>
        <p:nvSpPr>
          <p:cNvPr id="109572" name="AutoShape 4"/>
          <p:cNvSpPr>
            <a:spLocks noChangeArrowheads="1"/>
          </p:cNvSpPr>
          <p:nvPr/>
        </p:nvSpPr>
        <p:spPr bwMode="auto">
          <a:xfrm>
            <a:off x="414752" y="5688747"/>
            <a:ext cx="7696200" cy="609600"/>
          </a:xfrm>
          <a:prstGeom prst="wedgeRectCallout">
            <a:avLst>
              <a:gd name="adj1" fmla="val -16911"/>
              <a:gd name="adj2" fmla="val -702318"/>
            </a:avLst>
          </a:prstGeom>
          <a:solidFill>
            <a:srgbClr val="FFCCCC"/>
          </a:solidFill>
          <a:ln w="38100">
            <a:solidFill>
              <a:schemeClr val="tx1"/>
            </a:solidFill>
            <a:miter lim="800000"/>
            <a:headEnd/>
            <a:tailEnd/>
          </a:ln>
        </p:spPr>
        <p:txBody>
          <a:bodyPr/>
          <a:lstStyle/>
          <a:p>
            <a:pPr algn="ctr">
              <a:lnSpc>
                <a:spcPct val="80000"/>
              </a:lnSpc>
            </a:pPr>
            <a:r>
              <a:rPr lang="en-US" sz="2800" dirty="0">
                <a:solidFill>
                  <a:srgbClr val="000000"/>
                </a:solidFill>
              </a:rPr>
              <a:t>Carter</a:t>
            </a:r>
            <a:r>
              <a:rPr lang="ja-JP" altLang="en-US" sz="2800" dirty="0">
                <a:solidFill>
                  <a:srgbClr val="000000"/>
                </a:solidFill>
              </a:rPr>
              <a:t>’</a:t>
            </a:r>
            <a:r>
              <a:rPr lang="en-US" sz="2800" dirty="0">
                <a:solidFill>
                  <a:srgbClr val="000000"/>
                </a:solidFill>
              </a:rPr>
              <a:t>s 1980 approval rating was 23%</a:t>
            </a:r>
          </a:p>
        </p:txBody>
      </p:sp>
    </p:spTree>
    <p:extLst>
      <p:ext uri="{BB962C8B-B14F-4D97-AF65-F5344CB8AC3E}">
        <p14:creationId xmlns:p14="http://schemas.microsoft.com/office/powerpoint/2010/main" val="3879618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p:cTn id="7" dur="500" fill="hold"/>
                                        <p:tgtEl>
                                          <p:spTgt spid="109572"/>
                                        </p:tgtEl>
                                        <p:attrNameLst>
                                          <p:attrName>ppt_w</p:attrName>
                                        </p:attrNameLst>
                                      </p:cBhvr>
                                      <p:tavLst>
                                        <p:tav tm="0">
                                          <p:val>
                                            <p:fltVal val="0"/>
                                          </p:val>
                                        </p:tav>
                                        <p:tav tm="100000">
                                          <p:val>
                                            <p:strVal val="#ppt_w"/>
                                          </p:val>
                                        </p:tav>
                                      </p:tavLst>
                                    </p:anim>
                                    <p:anim calcmode="lin" valueType="num">
                                      <p:cBhvr>
                                        <p:cTn id="8" dur="500" fill="hold"/>
                                        <p:tgtEl>
                                          <p:spTgt spid="109572"/>
                                        </p:tgtEl>
                                        <p:attrNameLst>
                                          <p:attrName>ppt_h</p:attrName>
                                        </p:attrNameLst>
                                      </p:cBhvr>
                                      <p:tavLst>
                                        <p:tav tm="0">
                                          <p:val>
                                            <p:fltVal val="0"/>
                                          </p:val>
                                        </p:tav>
                                        <p:tav tm="100000">
                                          <p:val>
                                            <p:strVal val="#ppt_h"/>
                                          </p:val>
                                        </p:tav>
                                      </p:tavLst>
                                    </p:anim>
                                    <p:animEffect transition="in" filter="fade">
                                      <p:cBhvr>
                                        <p:cTn id="9" dur="5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28600"/>
            <a:ext cx="9144000" cy="838200"/>
          </a:xfrm>
        </p:spPr>
        <p:txBody>
          <a:bodyPr>
            <a:normAutofit fontScale="90000"/>
          </a:bodyPr>
          <a:lstStyle/>
          <a:p>
            <a:pPr>
              <a:defRPr/>
            </a:pPr>
            <a:r>
              <a:rPr lang="en-US" altLang="en-US" dirty="0" smtClean="0">
                <a:latin typeface="Rockwell"/>
                <a:cs typeface="Rockwell"/>
              </a:rPr>
              <a:t>Conclusions on the 60’s and 70’s:</a:t>
            </a:r>
          </a:p>
        </p:txBody>
      </p:sp>
      <p:sp>
        <p:nvSpPr>
          <p:cNvPr id="34819" name="Rectangle 3"/>
          <p:cNvSpPr>
            <a:spLocks noGrp="1" noChangeArrowheads="1"/>
          </p:cNvSpPr>
          <p:nvPr>
            <p:ph type="body" idx="1"/>
          </p:nvPr>
        </p:nvSpPr>
        <p:spPr>
          <a:xfrm>
            <a:off x="0" y="1098550"/>
            <a:ext cx="5486400" cy="6096000"/>
          </a:xfrm>
        </p:spPr>
        <p:txBody>
          <a:bodyPr>
            <a:normAutofit/>
          </a:bodyPr>
          <a:lstStyle/>
          <a:p>
            <a:pPr>
              <a:lnSpc>
                <a:spcPct val="90000"/>
              </a:lnSpc>
              <a:spcBef>
                <a:spcPct val="10000"/>
              </a:spcBef>
              <a:defRPr/>
            </a:pPr>
            <a:r>
              <a:rPr lang="en-US" altLang="en-US" sz="2300" dirty="0">
                <a:latin typeface="Rockwell"/>
                <a:cs typeface="Rockwell"/>
              </a:rPr>
              <a:t>By 1980, the USA seemed to be losing its place as the top nation in the world:</a:t>
            </a:r>
          </a:p>
          <a:p>
            <a:pPr lvl="1">
              <a:lnSpc>
                <a:spcPct val="90000"/>
              </a:lnSpc>
              <a:spcBef>
                <a:spcPct val="10000"/>
              </a:spcBef>
              <a:defRPr/>
            </a:pPr>
            <a:r>
              <a:rPr lang="en-US" altLang="en-US" sz="2300" dirty="0">
                <a:latin typeface="Rockwell"/>
                <a:cs typeface="Rockwell"/>
              </a:rPr>
              <a:t>The 1970s presented failures in the Cold War &amp; new problems in the Middle </a:t>
            </a:r>
            <a:r>
              <a:rPr lang="en-US" altLang="en-US" sz="2300" dirty="0" smtClean="0">
                <a:latin typeface="Rockwell"/>
                <a:cs typeface="Rockwell"/>
              </a:rPr>
              <a:t>East.</a:t>
            </a:r>
            <a:endParaRPr lang="en-US" altLang="en-US" sz="2300" dirty="0">
              <a:latin typeface="Rockwell"/>
              <a:cs typeface="Rockwell"/>
            </a:endParaRPr>
          </a:p>
          <a:p>
            <a:pPr lvl="1">
              <a:lnSpc>
                <a:spcPct val="90000"/>
              </a:lnSpc>
              <a:spcBef>
                <a:spcPct val="10000"/>
              </a:spcBef>
              <a:defRPr/>
            </a:pPr>
            <a:r>
              <a:rPr lang="en-US" altLang="en-US" sz="2300" dirty="0">
                <a:latin typeface="Rockwell"/>
                <a:cs typeface="Rockwell"/>
              </a:rPr>
              <a:t>The social protests &amp; counter culture seemed to divide liberals &amp; </a:t>
            </a:r>
            <a:r>
              <a:rPr lang="en-US" altLang="en-US" sz="2300" dirty="0" smtClean="0">
                <a:latin typeface="Rockwell"/>
                <a:cs typeface="Rockwell"/>
              </a:rPr>
              <a:t>conservatives.</a:t>
            </a:r>
            <a:endParaRPr lang="en-US" altLang="en-US" sz="2300" dirty="0">
              <a:latin typeface="Rockwell"/>
              <a:cs typeface="Rockwell"/>
            </a:endParaRPr>
          </a:p>
          <a:p>
            <a:pPr lvl="1">
              <a:lnSpc>
                <a:spcPct val="90000"/>
              </a:lnSpc>
              <a:spcBef>
                <a:spcPct val="10000"/>
              </a:spcBef>
              <a:defRPr/>
            </a:pPr>
            <a:r>
              <a:rPr lang="en-US" altLang="en-US" sz="2300" dirty="0">
                <a:latin typeface="Rockwell"/>
                <a:cs typeface="Rockwell"/>
              </a:rPr>
              <a:t>Stagflation &amp; the economic recession were growing worse, not better </a:t>
            </a:r>
            <a:r>
              <a:rPr lang="en-US" altLang="en-US" sz="2300" dirty="0" smtClean="0">
                <a:latin typeface="Rockwell"/>
                <a:cs typeface="Rockwell"/>
              </a:rPr>
              <a:t>.</a:t>
            </a:r>
            <a:endParaRPr lang="en-US" altLang="en-US" sz="2300" dirty="0">
              <a:latin typeface="Rockwell"/>
              <a:cs typeface="Rockwell"/>
            </a:endParaRPr>
          </a:p>
          <a:p>
            <a:pPr lvl="1">
              <a:lnSpc>
                <a:spcPct val="90000"/>
              </a:lnSpc>
              <a:spcBef>
                <a:spcPct val="10000"/>
              </a:spcBef>
              <a:defRPr/>
            </a:pPr>
            <a:r>
              <a:rPr lang="en-US" altLang="en-US" sz="2300" dirty="0">
                <a:latin typeface="Rockwell"/>
                <a:cs typeface="Rockwell"/>
              </a:rPr>
              <a:t>The failures of Johnson, Nixon, Ford, &amp; Carter left citizens in search of optimism, strong leadership, &amp; conservative </a:t>
            </a:r>
            <a:r>
              <a:rPr lang="en-US" altLang="en-US" sz="2300" dirty="0" smtClean="0">
                <a:latin typeface="Rockwell"/>
                <a:cs typeface="Rockwell"/>
              </a:rPr>
              <a:t>policies.</a:t>
            </a:r>
            <a:endParaRPr lang="en-US" altLang="en-US" sz="2300" dirty="0">
              <a:latin typeface="Rockwell"/>
              <a:cs typeface="Rockwell"/>
            </a:endParaRPr>
          </a:p>
        </p:txBody>
      </p:sp>
      <p:pic>
        <p:nvPicPr>
          <p:cNvPr id="122883" name="Picture 2" descr="http://upload.wikimedia.org/wikipedia/commons/1/1c/1970s_decade_mont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3492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1430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0" y="0"/>
            <a:ext cx="9144000" cy="762000"/>
          </a:xfrm>
        </p:spPr>
        <p:txBody>
          <a:bodyPr/>
          <a:lstStyle/>
          <a:p>
            <a:pPr eaLnBrk="1" hangingPunct="1">
              <a:defRPr/>
            </a:pPr>
            <a:r>
              <a:rPr lang="en-US">
                <a:latin typeface="Rockwell"/>
                <a:cs typeface="Rockwell"/>
              </a:rPr>
              <a:t>Election of 1980</a:t>
            </a:r>
          </a:p>
        </p:txBody>
      </p:sp>
      <p:sp>
        <p:nvSpPr>
          <p:cNvPr id="46082" name="Rectangle 4"/>
          <p:cNvSpPr>
            <a:spLocks noGrp="1" noRot="1" noChangeArrowheads="1"/>
          </p:cNvSpPr>
          <p:nvPr>
            <p:ph type="body" sz="half" idx="4294967295"/>
          </p:nvPr>
        </p:nvSpPr>
        <p:spPr>
          <a:xfrm>
            <a:off x="0" y="762000"/>
            <a:ext cx="3048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2000" dirty="0">
                <a:effectLst/>
                <a:latin typeface="Rockwell"/>
                <a:cs typeface="Rockwell"/>
              </a:rPr>
              <a:t>Ronald Reagan (R)</a:t>
            </a:r>
          </a:p>
          <a:p>
            <a:r>
              <a:rPr lang="en-US" sz="2000" dirty="0">
                <a:effectLst/>
                <a:latin typeface="Rockwell"/>
                <a:cs typeface="Rockwell"/>
              </a:rPr>
              <a:t>Jimmy Carter (D)</a:t>
            </a:r>
          </a:p>
          <a:p>
            <a:r>
              <a:rPr lang="en-US" sz="2000" dirty="0">
                <a:effectLst/>
                <a:latin typeface="Rockwell"/>
                <a:cs typeface="Rockwell"/>
              </a:rPr>
              <a:t>Campaign</a:t>
            </a:r>
          </a:p>
          <a:p>
            <a:pPr lvl="1"/>
            <a:r>
              <a:rPr lang="en-US" sz="1800" dirty="0">
                <a:effectLst/>
                <a:latin typeface="Rockwell"/>
                <a:cs typeface="Rockwell"/>
              </a:rPr>
              <a:t>Debate</a:t>
            </a:r>
          </a:p>
          <a:p>
            <a:pPr lvl="2"/>
            <a:r>
              <a:rPr lang="en-US" sz="1600" dirty="0" smtClean="0">
                <a:effectLst/>
                <a:latin typeface="Rockwell"/>
                <a:cs typeface="Rockwell"/>
                <a:hlinkClick r:id="rId2"/>
              </a:rPr>
              <a:t>“</a:t>
            </a:r>
            <a:r>
              <a:rPr lang="en-US" sz="1600" dirty="0">
                <a:effectLst/>
                <a:latin typeface="Rockwell"/>
                <a:cs typeface="Rockwell"/>
                <a:hlinkClick r:id="rId2"/>
              </a:rPr>
              <a:t>Are you better now than you were four years ago?”</a:t>
            </a:r>
            <a:endParaRPr lang="en-US" sz="2000" dirty="0">
              <a:effectLst/>
              <a:latin typeface="Rockwell"/>
              <a:cs typeface="Rockwell"/>
            </a:endParaRPr>
          </a:p>
        </p:txBody>
      </p:sp>
      <p:pic>
        <p:nvPicPr>
          <p:cNvPr id="46083" name="Picture 6" descr="USAPElect1980.gif                                              000A84C2Macintosh HD                   C5A9507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124200" y="762000"/>
            <a:ext cx="6019800" cy="6019800"/>
          </a:xfrm>
        </p:spPr>
      </p:pic>
      <p:pic>
        <p:nvPicPr>
          <p:cNvPr id="4608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681413"/>
            <a:ext cx="3048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4422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The New Left and Protest Movements</a:t>
            </a:r>
          </a:p>
          <a:p>
            <a:r>
              <a:rPr lang="en-US" dirty="0" smtClean="0"/>
              <a:t>End of the 1960s Liberalism</a:t>
            </a:r>
          </a:p>
          <a:p>
            <a:r>
              <a:rPr lang="en-US" dirty="0" smtClean="0"/>
              <a:t>Nixon’s Foreign Policy</a:t>
            </a:r>
          </a:p>
          <a:p>
            <a:r>
              <a:rPr lang="en-US" dirty="0" smtClean="0"/>
              <a:t>Nixon’s Domestic Policy</a:t>
            </a:r>
          </a:p>
          <a:p>
            <a:r>
              <a:rPr lang="en-US" dirty="0" smtClean="0"/>
              <a:t>Ford’s Presidency</a:t>
            </a:r>
          </a:p>
          <a:p>
            <a:r>
              <a:rPr lang="en-US" dirty="0" smtClean="0"/>
              <a:t>Carter’s Presidency</a:t>
            </a:r>
          </a:p>
          <a:p>
            <a:r>
              <a:rPr lang="en-US" dirty="0" smtClean="0"/>
              <a:t>The Legacies of the 60s and 70s</a:t>
            </a:r>
          </a:p>
        </p:txBody>
      </p:sp>
    </p:spTree>
    <p:extLst>
      <p:ext uri="{BB962C8B-B14F-4D97-AF65-F5344CB8AC3E}">
        <p14:creationId xmlns:p14="http://schemas.microsoft.com/office/powerpoint/2010/main" val="25049880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rmAutofit fontScale="90000"/>
          </a:bodyPr>
          <a:lstStyle/>
          <a:p>
            <a:pPr>
              <a:defRPr/>
            </a:pPr>
            <a:r>
              <a:rPr lang="en-US" sz="2400" dirty="0">
                <a:latin typeface="Rockwell"/>
                <a:cs typeface="Rockwell"/>
              </a:rPr>
              <a:t>America</a:t>
            </a:r>
            <a:r>
              <a:rPr lang="ja-JP" altLang="en-US" sz="2400" dirty="0">
                <a:latin typeface="Rockwell"/>
                <a:cs typeface="Rockwell"/>
              </a:rPr>
              <a:t>’</a:t>
            </a:r>
            <a:r>
              <a:rPr lang="en-US" sz="2400" dirty="0">
                <a:latin typeface="Rockwell"/>
                <a:cs typeface="Rockwell"/>
              </a:rPr>
              <a:t>s Youth Must Lead a New Revolution;</a:t>
            </a:r>
            <a:br>
              <a:rPr lang="en-US" sz="2400" dirty="0">
                <a:latin typeface="Rockwell"/>
                <a:cs typeface="Rockwell"/>
              </a:rPr>
            </a:br>
            <a:r>
              <a:rPr lang="en-US" sz="2400" dirty="0">
                <a:latin typeface="Rockwell"/>
                <a:cs typeface="Rockwell"/>
              </a:rPr>
              <a:t>Student Rebellion Leaders Are a Disgrace</a:t>
            </a:r>
          </a:p>
        </p:txBody>
      </p:sp>
      <p:sp>
        <p:nvSpPr>
          <p:cNvPr id="7" name="Text Placeholder 6"/>
          <p:cNvSpPr>
            <a:spLocks noGrp="1"/>
          </p:cNvSpPr>
          <p:nvPr>
            <p:ph type="body" idx="1"/>
          </p:nvPr>
        </p:nvSpPr>
        <p:spPr>
          <a:xfrm>
            <a:off x="0" y="762000"/>
            <a:ext cx="4498975" cy="533400"/>
          </a:xfrm>
        </p:spPr>
        <p:txBody>
          <a:bodyPr>
            <a:normAutofit lnSpcReduction="10000"/>
          </a:bodyPr>
          <a:lstStyle/>
          <a:p>
            <a:pPr>
              <a:defRPr/>
            </a:pPr>
            <a:r>
              <a:rPr lang="ja-JP" altLang="en-US" sz="1600" i="1">
                <a:latin typeface="Rockwell"/>
                <a:cs typeface="Rockwell"/>
              </a:rPr>
              <a:t>“</a:t>
            </a:r>
            <a:r>
              <a:rPr lang="en-US" sz="1600" i="1">
                <a:latin typeface="Rockwell"/>
                <a:cs typeface="Rockwell"/>
              </a:rPr>
              <a:t>Port Huron Statement of the Students for a Democratic Society</a:t>
            </a:r>
            <a:r>
              <a:rPr lang="ja-JP" altLang="en-US" sz="1600" i="1">
                <a:latin typeface="Rockwell"/>
                <a:cs typeface="Rockwell"/>
              </a:rPr>
              <a:t>”</a:t>
            </a:r>
            <a:r>
              <a:rPr lang="en-US" sz="1600">
                <a:latin typeface="Rockwell"/>
                <a:cs typeface="Rockwell"/>
              </a:rPr>
              <a:t> (1962)</a:t>
            </a:r>
          </a:p>
        </p:txBody>
      </p:sp>
      <p:sp>
        <p:nvSpPr>
          <p:cNvPr id="8" name="Content Placeholder 7"/>
          <p:cNvSpPr>
            <a:spLocks noGrp="1"/>
          </p:cNvSpPr>
          <p:nvPr>
            <p:ph sz="half" idx="2"/>
          </p:nvPr>
        </p:nvSpPr>
        <p:spPr>
          <a:xfrm>
            <a:off x="0" y="1295400"/>
            <a:ext cx="4498975" cy="5562600"/>
          </a:xfrm>
        </p:spPr>
        <p:txBody>
          <a:bodyPr/>
          <a:lstStyle/>
          <a:p>
            <a:pPr>
              <a:defRPr/>
            </a:pPr>
            <a:r>
              <a:rPr lang="en-US" sz="1600" dirty="0">
                <a:latin typeface="Rockwell"/>
                <a:cs typeface="Rockwell"/>
              </a:rPr>
              <a:t>Youth around the world have the potential to become a critical force. A youth movement raises the issues about a society in which it will be forced to live. It takes issues to the working class. They do this because, in America, there exists an enormous contradiction around the integration of youth into the system. The period of pre-employment of this highly industrialized society and the lack of jobs. Institutions like the schools, the military, the courts and the police all act to oppress youth in specific ways, as does the work place. The propaganda and socialization processes focused at youth act to channel young people into desired areas of the labor market as well as to socialize them to accept without rebellion the miserable quality of life in America both on and off the job.</a:t>
            </a:r>
          </a:p>
        </p:txBody>
      </p:sp>
      <p:sp>
        <p:nvSpPr>
          <p:cNvPr id="9" name="Text Placeholder 8"/>
          <p:cNvSpPr>
            <a:spLocks noGrp="1"/>
          </p:cNvSpPr>
          <p:nvPr>
            <p:ph type="body" sz="quarter" idx="3"/>
          </p:nvPr>
        </p:nvSpPr>
        <p:spPr>
          <a:xfrm>
            <a:off x="4635500" y="762000"/>
            <a:ext cx="4508500" cy="533400"/>
          </a:xfrm>
        </p:spPr>
        <p:txBody>
          <a:bodyPr>
            <a:normAutofit lnSpcReduction="10000"/>
          </a:bodyPr>
          <a:lstStyle/>
          <a:p>
            <a:pPr>
              <a:defRPr/>
            </a:pPr>
            <a:r>
              <a:rPr lang="en-US" sz="1600">
                <a:latin typeface="Rockwell"/>
                <a:cs typeface="Rockwell"/>
              </a:rPr>
              <a:t>K. Ross Toole – </a:t>
            </a:r>
            <a:r>
              <a:rPr lang="ja-JP" altLang="en-US" sz="1600" i="1">
                <a:latin typeface="Rockwell"/>
                <a:cs typeface="Rockwell"/>
              </a:rPr>
              <a:t>“</a:t>
            </a:r>
            <a:r>
              <a:rPr lang="en-US" sz="1600" i="1">
                <a:latin typeface="Rockwell"/>
                <a:cs typeface="Rockwell"/>
              </a:rPr>
              <a:t>An Angry Man Talks Up to Youth</a:t>
            </a:r>
            <a:r>
              <a:rPr lang="ja-JP" altLang="en-US" sz="1600" i="1">
                <a:latin typeface="Rockwell"/>
                <a:cs typeface="Rockwell"/>
              </a:rPr>
              <a:t>”</a:t>
            </a:r>
            <a:r>
              <a:rPr lang="en-US" sz="1600">
                <a:latin typeface="Rockwell"/>
                <a:cs typeface="Rockwell"/>
              </a:rPr>
              <a:t> (1970)</a:t>
            </a:r>
          </a:p>
        </p:txBody>
      </p:sp>
      <p:sp>
        <p:nvSpPr>
          <p:cNvPr id="10" name="Content Placeholder 9"/>
          <p:cNvSpPr>
            <a:spLocks noGrp="1"/>
          </p:cNvSpPr>
          <p:nvPr>
            <p:ph sz="quarter" idx="4"/>
          </p:nvPr>
        </p:nvSpPr>
        <p:spPr>
          <a:xfrm>
            <a:off x="4635500" y="1295400"/>
            <a:ext cx="4508500" cy="5562600"/>
          </a:xfrm>
        </p:spPr>
        <p:txBody>
          <a:bodyPr>
            <a:normAutofit fontScale="92500" lnSpcReduction="10000"/>
          </a:bodyPr>
          <a:lstStyle/>
          <a:p>
            <a:pPr>
              <a:defRPr/>
            </a:pPr>
            <a:r>
              <a:rPr lang="en-US" sz="1600" dirty="0">
                <a:latin typeface="Rockwell"/>
                <a:cs typeface="Rockwell"/>
              </a:rPr>
              <a:t>Common courtesy and a regard for the opinions of others is not merely a decoration on the pie crust of society, it is the heart of the pie. Too many </a:t>
            </a:r>
            <a:r>
              <a:rPr lang="ja-JP" altLang="en-US" sz="1600" dirty="0">
                <a:latin typeface="Rockwell"/>
                <a:cs typeface="Rockwell"/>
              </a:rPr>
              <a:t>“</a:t>
            </a:r>
            <a:r>
              <a:rPr lang="en-US" sz="1600" dirty="0">
                <a:latin typeface="Rockwell"/>
                <a:cs typeface="Rockwell"/>
              </a:rPr>
              <a:t>youngsters</a:t>
            </a:r>
            <a:r>
              <a:rPr lang="ja-JP" altLang="en-US" sz="1600" dirty="0">
                <a:latin typeface="Rockwell"/>
                <a:cs typeface="Rockwell"/>
              </a:rPr>
              <a:t>”</a:t>
            </a:r>
            <a:r>
              <a:rPr lang="en-US" sz="1600" dirty="0">
                <a:latin typeface="Rockwell"/>
                <a:cs typeface="Rockwell"/>
              </a:rPr>
              <a:t> are egocentric boors. They will not listen, they will only shout down. They will not discuss but, like four-year-olds, they throw rocks and shout</a:t>
            </a:r>
            <a:r>
              <a:rPr lang="is-IS" sz="1600" dirty="0">
                <a:latin typeface="Rockwell"/>
                <a:cs typeface="Rockwell"/>
              </a:rPr>
              <a:t>… Society, “the Establishment,” is not a foreign thing we seek to impose on the young. </a:t>
            </a:r>
            <a:r>
              <a:rPr lang="is-IS" sz="1600" i="1" dirty="0">
                <a:latin typeface="Rockwell"/>
                <a:cs typeface="Rockwell"/>
              </a:rPr>
              <a:t>We </a:t>
            </a:r>
            <a:r>
              <a:rPr lang="is-IS" sz="1600" dirty="0">
                <a:latin typeface="Rockwell"/>
                <a:cs typeface="Rockwell"/>
              </a:rPr>
              <a:t>know it is far from perfect. We did not make it; we have only sought to change it. The fact that we have been only minimally successful is the story of </a:t>
            </a:r>
            <a:r>
              <a:rPr lang="is-IS" sz="1600" i="1" dirty="0">
                <a:latin typeface="Rockwell"/>
                <a:cs typeface="Rockwell"/>
              </a:rPr>
              <a:t>all</a:t>
            </a:r>
            <a:r>
              <a:rPr lang="is-IS" sz="1600" dirty="0">
                <a:latin typeface="Rockwell"/>
                <a:cs typeface="Rockwell"/>
              </a:rPr>
              <a:t> generations, as it will be the story of the generation coming up. Yet we </a:t>
            </a:r>
            <a:r>
              <a:rPr lang="is-IS" sz="1600" i="1" dirty="0">
                <a:latin typeface="Rockwell"/>
                <a:cs typeface="Rockwell"/>
              </a:rPr>
              <a:t>have </a:t>
            </a:r>
            <a:r>
              <a:rPr lang="is-IS" sz="1600" dirty="0">
                <a:latin typeface="Rockwell"/>
                <a:cs typeface="Rockwell"/>
              </a:rPr>
              <a:t>worked a number of wonders with it. We </a:t>
            </a:r>
            <a:r>
              <a:rPr lang="is-IS" sz="1600" i="1" dirty="0">
                <a:latin typeface="Rockwell"/>
                <a:cs typeface="Rockwell"/>
              </a:rPr>
              <a:t>have</a:t>
            </a:r>
            <a:r>
              <a:rPr lang="is-IS" sz="1600" dirty="0">
                <a:latin typeface="Rockwell"/>
                <a:cs typeface="Rockwell"/>
              </a:rPr>
              <a:t> changed it. We are deeply concerned about our failures...But we </a:t>
            </a:r>
            <a:r>
              <a:rPr lang="is-IS" sz="1600" i="1" dirty="0">
                <a:latin typeface="Rockwell"/>
                <a:cs typeface="Rockwell"/>
              </a:rPr>
              <a:t>have</a:t>
            </a:r>
            <a:r>
              <a:rPr lang="is-IS" sz="1600" dirty="0">
                <a:latin typeface="Rockwell"/>
                <a:cs typeface="Rockwell"/>
              </a:rPr>
              <a:t> attacked these things. All our lives we have taken arms against our sea of troubles...But we also have fought with a </a:t>
            </a:r>
            <a:r>
              <a:rPr lang="is-IS" sz="1600" i="1" dirty="0">
                <a:latin typeface="Rockwell"/>
                <a:cs typeface="Rockwell"/>
              </a:rPr>
              <a:t>rational</a:t>
            </a:r>
            <a:r>
              <a:rPr lang="is-IS" sz="1600" dirty="0">
                <a:latin typeface="Rockwell"/>
                <a:cs typeface="Rockwell"/>
              </a:rPr>
              <a:t> knowledge of the strength of our adversary.</a:t>
            </a:r>
            <a:endParaRPr lang="en-US" sz="1600" dirty="0">
              <a:latin typeface="Rockwell"/>
              <a:cs typeface="Rockwell"/>
            </a:endParaRPr>
          </a:p>
        </p:txBody>
      </p:sp>
    </p:spTree>
    <p:extLst>
      <p:ext uri="{BB962C8B-B14F-4D97-AF65-F5344CB8AC3E}">
        <p14:creationId xmlns:p14="http://schemas.microsoft.com/office/powerpoint/2010/main" val="17159411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963" y="150813"/>
            <a:ext cx="9056688" cy="6018058"/>
          </a:xfrm>
          <a:prstGeom prst="rect">
            <a:avLst/>
          </a:prstGeom>
        </p:spPr>
        <p:txBody>
          <a:bodyPr>
            <a:spAutoFit/>
          </a:bodyPr>
          <a:lstStyle/>
          <a:p>
            <a:pPr algn="ctr" eaLnBrk="1" fontAlgn="auto" hangingPunct="1">
              <a:lnSpc>
                <a:spcPct val="80000"/>
              </a:lnSpc>
              <a:spcBef>
                <a:spcPts val="0"/>
              </a:spcBef>
              <a:spcAft>
                <a:spcPts val="0"/>
              </a:spcAft>
              <a:defRPr/>
            </a:pPr>
            <a:r>
              <a:rPr lang="en-US" altLang="en-US" sz="3200" b="0" dirty="0">
                <a:latin typeface="Rockwell"/>
                <a:cs typeface="Rockwell"/>
              </a:rPr>
              <a:t>One impact of the 1960s was the rise of the </a:t>
            </a:r>
            <a:r>
              <a:rPr lang="ja-JP" altLang="en-US" sz="3200" dirty="0">
                <a:latin typeface="Rockwell"/>
                <a:ea typeface="ＭＳ Ｐゴシック"/>
                <a:cs typeface="Rockwell"/>
              </a:rPr>
              <a:t>“</a:t>
            </a:r>
            <a:r>
              <a:rPr lang="en-US" altLang="ja-JP" sz="3200" dirty="0">
                <a:latin typeface="Rockwell"/>
                <a:ea typeface="ＭＳ Ｐゴシック"/>
                <a:cs typeface="Rockwell"/>
              </a:rPr>
              <a:t>New Left</a:t>
            </a:r>
            <a:r>
              <a:rPr lang="ja-JP" altLang="en-US" sz="3200" dirty="0">
                <a:latin typeface="Rockwell"/>
                <a:ea typeface="ＭＳ Ｐゴシック"/>
                <a:cs typeface="Rockwell"/>
              </a:rPr>
              <a:t>” </a:t>
            </a:r>
            <a:r>
              <a:rPr lang="en-US" altLang="ja-JP" sz="3200" b="0" dirty="0">
                <a:latin typeface="Rockwell"/>
                <a:ea typeface="ＭＳ Ｐゴシック"/>
                <a:cs typeface="Rockwell"/>
              </a:rPr>
              <a:t>– youth and minority movements focusing on liberalism, anti-militarism and awareness of injustices (poor, minorities, adolescences, etc.).</a:t>
            </a:r>
          </a:p>
          <a:p>
            <a:pPr algn="ctr" eaLnBrk="1" fontAlgn="auto" hangingPunct="1">
              <a:lnSpc>
                <a:spcPct val="80000"/>
              </a:lnSpc>
              <a:spcBef>
                <a:spcPts val="0"/>
              </a:spcBef>
              <a:spcAft>
                <a:spcPts val="0"/>
              </a:spcAft>
              <a:defRPr/>
            </a:pPr>
            <a:endParaRPr lang="en-US" altLang="en-US" sz="3200" dirty="0">
              <a:latin typeface="Rockwell"/>
              <a:cs typeface="Rockwell"/>
            </a:endParaRPr>
          </a:p>
          <a:p>
            <a:pPr algn="ctr" eaLnBrk="1" fontAlgn="auto" hangingPunct="1">
              <a:lnSpc>
                <a:spcPct val="80000"/>
              </a:lnSpc>
              <a:spcBef>
                <a:spcPts val="0"/>
              </a:spcBef>
              <a:spcAft>
                <a:spcPts val="0"/>
              </a:spcAft>
              <a:defRPr/>
            </a:pPr>
            <a:r>
              <a:rPr lang="en-US" altLang="en-US" sz="3200" dirty="0">
                <a:latin typeface="Rockwell"/>
                <a:cs typeface="Rockwell"/>
              </a:rPr>
              <a:t>VS.</a:t>
            </a:r>
          </a:p>
          <a:p>
            <a:pPr algn="ctr" eaLnBrk="1" fontAlgn="auto" hangingPunct="1">
              <a:lnSpc>
                <a:spcPct val="80000"/>
              </a:lnSpc>
              <a:spcBef>
                <a:spcPts val="0"/>
              </a:spcBef>
              <a:spcAft>
                <a:spcPts val="0"/>
              </a:spcAft>
              <a:defRPr/>
            </a:pPr>
            <a:endParaRPr lang="en-US" altLang="en-US" sz="3200" b="0" dirty="0">
              <a:latin typeface="Rockwell"/>
              <a:cs typeface="Rockwell"/>
            </a:endParaRPr>
          </a:p>
          <a:p>
            <a:pPr algn="ctr" eaLnBrk="1" fontAlgn="auto" hangingPunct="1">
              <a:lnSpc>
                <a:spcPct val="80000"/>
              </a:lnSpc>
              <a:spcBef>
                <a:spcPts val="0"/>
              </a:spcBef>
              <a:spcAft>
                <a:spcPts val="0"/>
              </a:spcAft>
              <a:defRPr/>
            </a:pPr>
            <a:r>
              <a:rPr lang="en-US" altLang="en-US" sz="3200" b="0" dirty="0">
                <a:latin typeface="Rockwell"/>
                <a:cs typeface="Rockwell"/>
              </a:rPr>
              <a:t>By the early 70’s these new movements created such upheaval in society - </a:t>
            </a:r>
            <a:r>
              <a:rPr lang="en-US" altLang="en-US" sz="3200" dirty="0">
                <a:latin typeface="Rockwell"/>
                <a:cs typeface="Rockwell"/>
              </a:rPr>
              <a:t>“The Silent Majority” </a:t>
            </a:r>
            <a:r>
              <a:rPr lang="en-US" altLang="en-US" sz="3200" b="0" dirty="0">
                <a:latin typeface="Rockwell"/>
                <a:cs typeface="Rockwell"/>
              </a:rPr>
              <a:t>pushes back (conservativism, a return to status quo, middle class mainstream, etc.).</a:t>
            </a:r>
          </a:p>
          <a:p>
            <a:pPr algn="ctr" eaLnBrk="1" fontAlgn="auto" hangingPunct="1">
              <a:lnSpc>
                <a:spcPct val="80000"/>
              </a:lnSpc>
              <a:spcBef>
                <a:spcPts val="0"/>
              </a:spcBef>
              <a:spcAft>
                <a:spcPts val="0"/>
              </a:spcAft>
              <a:defRPr/>
            </a:pPr>
            <a:r>
              <a:rPr lang="en-US" altLang="ja-JP" sz="3200" b="0" dirty="0">
                <a:latin typeface="Rockwell"/>
                <a:ea typeface="ＭＳ Ｐゴシック"/>
                <a:cs typeface="Rockwell"/>
              </a:rPr>
              <a:t>- believed the youth movement was destroying traditional American values.</a:t>
            </a:r>
            <a:endParaRPr lang="en-US" altLang="en-US" sz="3200" b="0" dirty="0">
              <a:latin typeface="Rockwell"/>
              <a:cs typeface="Rockwell"/>
            </a:endParaRPr>
          </a:p>
          <a:p>
            <a:pPr algn="ctr" eaLnBrk="1" fontAlgn="auto" hangingPunct="1">
              <a:lnSpc>
                <a:spcPct val="80000"/>
              </a:lnSpc>
              <a:spcBef>
                <a:spcPts val="0"/>
              </a:spcBef>
              <a:spcAft>
                <a:spcPts val="0"/>
              </a:spcAft>
              <a:defRPr/>
            </a:pPr>
            <a:endParaRPr lang="en-US" altLang="en-US" sz="3200" b="0" dirty="0">
              <a:latin typeface="Rockwell"/>
              <a:cs typeface="Rockwell"/>
            </a:endParaRPr>
          </a:p>
        </p:txBody>
      </p:sp>
    </p:spTree>
    <p:extLst>
      <p:ext uri="{BB962C8B-B14F-4D97-AF65-F5344CB8AC3E}">
        <p14:creationId xmlns:p14="http://schemas.microsoft.com/office/powerpoint/2010/main" val="39942136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8" y="7938"/>
            <a:ext cx="9170988" cy="754062"/>
          </a:xfrm>
        </p:spPr>
        <p:txBody>
          <a:bodyPr>
            <a:normAutofit fontScale="90000"/>
          </a:bodyPr>
          <a:lstStyle/>
          <a:p>
            <a:pPr>
              <a:defRPr/>
            </a:pPr>
            <a:r>
              <a:rPr lang="en-US">
                <a:latin typeface="Rockwell"/>
                <a:cs typeface="Rockwell"/>
              </a:rPr>
              <a:t>Sixth Party System (1968-Present)</a:t>
            </a:r>
          </a:p>
        </p:txBody>
      </p:sp>
      <p:sp>
        <p:nvSpPr>
          <p:cNvPr id="7" name="Text Placeholder 6"/>
          <p:cNvSpPr>
            <a:spLocks noGrp="1"/>
          </p:cNvSpPr>
          <p:nvPr>
            <p:ph type="body" idx="1"/>
          </p:nvPr>
        </p:nvSpPr>
        <p:spPr>
          <a:xfrm>
            <a:off x="457200" y="914400"/>
            <a:ext cx="4040188" cy="381000"/>
          </a:xfrm>
        </p:spPr>
        <p:txBody>
          <a:bodyPr/>
          <a:lstStyle/>
          <a:p>
            <a:pPr>
              <a:lnSpc>
                <a:spcPct val="90000"/>
              </a:lnSpc>
              <a:defRPr/>
            </a:pPr>
            <a:r>
              <a:rPr lang="en-US" sz="2000">
                <a:latin typeface="Rockwell"/>
                <a:cs typeface="Rockwell"/>
              </a:rPr>
              <a:t>Republicans</a:t>
            </a:r>
          </a:p>
        </p:txBody>
      </p:sp>
      <p:sp>
        <p:nvSpPr>
          <p:cNvPr id="8" name="Content Placeholder 7"/>
          <p:cNvSpPr>
            <a:spLocks noGrp="1"/>
          </p:cNvSpPr>
          <p:nvPr>
            <p:ph sz="half" idx="2"/>
          </p:nvPr>
        </p:nvSpPr>
        <p:spPr>
          <a:xfrm>
            <a:off x="0" y="1371600"/>
            <a:ext cx="4497388" cy="5486400"/>
          </a:xfrm>
        </p:spPr>
        <p:txBody>
          <a:bodyPr/>
          <a:lstStyle/>
          <a:p>
            <a:pPr>
              <a:defRPr/>
            </a:pPr>
            <a:r>
              <a:rPr lang="en-US" sz="1600" dirty="0">
                <a:latin typeface="Rockwell"/>
                <a:cs typeface="Rockwell"/>
              </a:rPr>
              <a:t>Platform</a:t>
            </a:r>
          </a:p>
          <a:p>
            <a:pPr lvl="1">
              <a:defRPr/>
            </a:pPr>
            <a:r>
              <a:rPr lang="en-US" sz="1400" dirty="0">
                <a:latin typeface="Rockwell"/>
                <a:cs typeface="Rockwell"/>
              </a:rPr>
              <a:t>Conservatism</a:t>
            </a:r>
          </a:p>
          <a:p>
            <a:pPr lvl="1">
              <a:defRPr/>
            </a:pPr>
            <a:r>
              <a:rPr lang="en-US" sz="1400" dirty="0">
                <a:latin typeface="Rockwell"/>
                <a:cs typeface="Rockwell"/>
              </a:rPr>
              <a:t>New Federalism</a:t>
            </a:r>
          </a:p>
          <a:p>
            <a:pPr lvl="1">
              <a:defRPr/>
            </a:pPr>
            <a:r>
              <a:rPr lang="en-US" sz="1400" dirty="0">
                <a:latin typeface="Rockwell"/>
                <a:cs typeface="Rockwell"/>
              </a:rPr>
              <a:t>Supply-Side Economics</a:t>
            </a:r>
          </a:p>
          <a:p>
            <a:pPr lvl="1">
              <a:defRPr/>
            </a:pPr>
            <a:r>
              <a:rPr lang="en-US" sz="1400" dirty="0">
                <a:latin typeface="Rockwell"/>
                <a:cs typeface="Rockwell"/>
              </a:rPr>
              <a:t>Privatization</a:t>
            </a:r>
          </a:p>
          <a:p>
            <a:pPr lvl="1">
              <a:defRPr/>
            </a:pPr>
            <a:r>
              <a:rPr lang="en-US" sz="1400" dirty="0">
                <a:latin typeface="Rockwell"/>
                <a:cs typeface="Rockwell"/>
              </a:rPr>
              <a:t>Southern Strategy</a:t>
            </a:r>
          </a:p>
          <a:p>
            <a:pPr lvl="1">
              <a:defRPr/>
            </a:pPr>
            <a:r>
              <a:rPr lang="en-US" sz="1400" dirty="0">
                <a:latin typeface="Rockwell"/>
                <a:cs typeface="Rockwell"/>
              </a:rPr>
              <a:t>Christian Coalition/Moral Majority</a:t>
            </a:r>
          </a:p>
          <a:p>
            <a:pPr lvl="1">
              <a:defRPr/>
            </a:pPr>
            <a:r>
              <a:rPr lang="en-US" sz="1400" dirty="0">
                <a:latin typeface="Rockwell"/>
                <a:cs typeface="Rockwell"/>
              </a:rPr>
              <a:t>Proactive and expanded military</a:t>
            </a:r>
          </a:p>
          <a:p>
            <a:pPr lvl="1">
              <a:defRPr/>
            </a:pPr>
            <a:r>
              <a:rPr lang="en-US" sz="1400" dirty="0">
                <a:latin typeface="Rockwell"/>
                <a:cs typeface="Rockwell"/>
              </a:rPr>
              <a:t>Judicial restraint</a:t>
            </a:r>
          </a:p>
          <a:p>
            <a:pPr lvl="1">
              <a:defRPr/>
            </a:pPr>
            <a:r>
              <a:rPr lang="en-US" sz="1400" dirty="0">
                <a:latin typeface="Rockwell"/>
                <a:cs typeface="Rockwell"/>
              </a:rPr>
              <a:t>Pro-life</a:t>
            </a:r>
          </a:p>
          <a:p>
            <a:pPr>
              <a:defRPr/>
            </a:pPr>
            <a:r>
              <a:rPr lang="en-US" sz="1600" dirty="0">
                <a:latin typeface="Rockwell"/>
                <a:cs typeface="Rockwell"/>
              </a:rPr>
              <a:t>Electoral Events</a:t>
            </a:r>
          </a:p>
          <a:p>
            <a:pPr lvl="1">
              <a:defRPr/>
            </a:pPr>
            <a:r>
              <a:rPr lang="en-US" sz="1400" dirty="0">
                <a:latin typeface="Rockwell"/>
                <a:cs typeface="Rockwell"/>
              </a:rPr>
              <a:t>Republican Revolution</a:t>
            </a:r>
          </a:p>
          <a:p>
            <a:pPr lvl="2">
              <a:defRPr/>
            </a:pPr>
            <a:r>
              <a:rPr lang="en-US" sz="1200" dirty="0">
                <a:latin typeface="Rockwell"/>
                <a:cs typeface="Rockwell"/>
              </a:rPr>
              <a:t>1994 Mid-Term Elections</a:t>
            </a:r>
          </a:p>
          <a:p>
            <a:pPr lvl="2">
              <a:defRPr/>
            </a:pPr>
            <a:r>
              <a:rPr lang="en-US" sz="1200" i="1" dirty="0">
                <a:latin typeface="Rockwell"/>
                <a:cs typeface="Rockwell"/>
              </a:rPr>
              <a:t>Contract with America</a:t>
            </a:r>
          </a:p>
          <a:p>
            <a:pPr>
              <a:defRPr/>
            </a:pPr>
            <a:r>
              <a:rPr lang="en-US" sz="1600" dirty="0">
                <a:latin typeface="Rockwell"/>
                <a:cs typeface="Rockwell"/>
              </a:rPr>
              <a:t>Demographics</a:t>
            </a:r>
          </a:p>
          <a:p>
            <a:pPr lvl="1">
              <a:defRPr/>
            </a:pPr>
            <a:r>
              <a:rPr lang="en-US" sz="1400" dirty="0">
                <a:latin typeface="Rockwell"/>
                <a:cs typeface="Rockwell"/>
              </a:rPr>
              <a:t>Business Professionals/Corporations</a:t>
            </a:r>
          </a:p>
          <a:p>
            <a:pPr lvl="1">
              <a:defRPr/>
            </a:pPr>
            <a:r>
              <a:rPr lang="en-US" sz="1400" dirty="0">
                <a:latin typeface="Rockwell"/>
                <a:cs typeface="Rockwell"/>
              </a:rPr>
              <a:t>Blue-Collar Workers</a:t>
            </a:r>
          </a:p>
          <a:p>
            <a:pPr lvl="1">
              <a:defRPr/>
            </a:pPr>
            <a:r>
              <a:rPr lang="en-US" sz="1400" dirty="0">
                <a:latin typeface="Rockwell"/>
                <a:cs typeface="Rockwell"/>
              </a:rPr>
              <a:t>Bible Belt, Midwest, Rocky Mountains</a:t>
            </a:r>
          </a:p>
        </p:txBody>
      </p:sp>
      <p:sp>
        <p:nvSpPr>
          <p:cNvPr id="9" name="Text Placeholder 8"/>
          <p:cNvSpPr>
            <a:spLocks noGrp="1"/>
          </p:cNvSpPr>
          <p:nvPr>
            <p:ph type="body" sz="quarter" idx="3"/>
          </p:nvPr>
        </p:nvSpPr>
        <p:spPr>
          <a:xfrm>
            <a:off x="4648200" y="914400"/>
            <a:ext cx="4041775" cy="381000"/>
          </a:xfrm>
        </p:spPr>
        <p:txBody>
          <a:bodyPr/>
          <a:lstStyle/>
          <a:p>
            <a:pPr>
              <a:lnSpc>
                <a:spcPct val="90000"/>
              </a:lnSpc>
              <a:defRPr/>
            </a:pPr>
            <a:r>
              <a:rPr lang="en-US" sz="2000">
                <a:latin typeface="Rockwell"/>
                <a:cs typeface="Rockwell"/>
              </a:rPr>
              <a:t>Democrats</a:t>
            </a:r>
          </a:p>
        </p:txBody>
      </p:sp>
      <p:sp>
        <p:nvSpPr>
          <p:cNvPr id="10" name="Content Placeholder 9"/>
          <p:cNvSpPr>
            <a:spLocks noGrp="1"/>
          </p:cNvSpPr>
          <p:nvPr>
            <p:ph sz="quarter" idx="4"/>
          </p:nvPr>
        </p:nvSpPr>
        <p:spPr>
          <a:xfrm>
            <a:off x="4645025" y="1371600"/>
            <a:ext cx="4498975" cy="5486400"/>
          </a:xfrm>
        </p:spPr>
        <p:txBody>
          <a:bodyPr/>
          <a:lstStyle/>
          <a:p>
            <a:pPr>
              <a:defRPr/>
            </a:pPr>
            <a:r>
              <a:rPr lang="en-US" sz="1600">
                <a:latin typeface="Rockwell"/>
                <a:cs typeface="Rockwell"/>
              </a:rPr>
              <a:t>Platform</a:t>
            </a:r>
          </a:p>
          <a:p>
            <a:pPr lvl="1">
              <a:defRPr/>
            </a:pPr>
            <a:r>
              <a:rPr lang="en-US" sz="1400">
                <a:latin typeface="Rockwell"/>
                <a:cs typeface="Rockwell"/>
              </a:rPr>
              <a:t>Liberalism</a:t>
            </a:r>
          </a:p>
          <a:p>
            <a:pPr lvl="1">
              <a:defRPr/>
            </a:pPr>
            <a:r>
              <a:rPr lang="en-US" sz="1400">
                <a:latin typeface="Rockwell"/>
                <a:cs typeface="Rockwell"/>
              </a:rPr>
              <a:t>Equal opportunity and social welfare</a:t>
            </a:r>
          </a:p>
          <a:p>
            <a:pPr lvl="1">
              <a:defRPr/>
            </a:pPr>
            <a:r>
              <a:rPr lang="en-US" sz="1400">
                <a:latin typeface="Rockwell"/>
                <a:cs typeface="Rockwell"/>
              </a:rPr>
              <a:t>Keynesian economics and progressive taxes</a:t>
            </a:r>
          </a:p>
          <a:p>
            <a:pPr lvl="1">
              <a:defRPr/>
            </a:pPr>
            <a:r>
              <a:rPr lang="en-US" sz="1400">
                <a:latin typeface="Rockwell"/>
                <a:cs typeface="Rockwell"/>
              </a:rPr>
              <a:t>National health insurance</a:t>
            </a:r>
          </a:p>
          <a:p>
            <a:pPr lvl="1">
              <a:defRPr/>
            </a:pPr>
            <a:r>
              <a:rPr lang="en-US" sz="1400">
                <a:latin typeface="Rockwell"/>
                <a:cs typeface="Rockwell"/>
              </a:rPr>
              <a:t>Affirmative action</a:t>
            </a:r>
          </a:p>
          <a:p>
            <a:pPr lvl="1">
              <a:defRPr/>
            </a:pPr>
            <a:r>
              <a:rPr lang="en-US" sz="1400">
                <a:latin typeface="Rockwell"/>
                <a:cs typeface="Rockwell"/>
              </a:rPr>
              <a:t>Environmentalism</a:t>
            </a:r>
          </a:p>
          <a:p>
            <a:pPr lvl="1">
              <a:defRPr/>
            </a:pPr>
            <a:r>
              <a:rPr lang="en-US" sz="1400">
                <a:latin typeface="Rockwell"/>
                <a:cs typeface="Rockwell"/>
              </a:rPr>
              <a:t>Multinational coalitions</a:t>
            </a:r>
          </a:p>
          <a:p>
            <a:pPr lvl="1">
              <a:defRPr/>
            </a:pPr>
            <a:r>
              <a:rPr lang="en-US" sz="1400">
                <a:latin typeface="Rockwell"/>
                <a:cs typeface="Rockwell"/>
              </a:rPr>
              <a:t>Judicial activism</a:t>
            </a:r>
          </a:p>
          <a:p>
            <a:pPr lvl="1">
              <a:defRPr/>
            </a:pPr>
            <a:r>
              <a:rPr lang="en-US" sz="1400">
                <a:latin typeface="Rockwell"/>
                <a:cs typeface="Rockwell"/>
              </a:rPr>
              <a:t>Pro-choice</a:t>
            </a:r>
          </a:p>
          <a:p>
            <a:pPr>
              <a:defRPr/>
            </a:pPr>
            <a:r>
              <a:rPr lang="en-US" sz="1600">
                <a:latin typeface="Rockwell"/>
                <a:cs typeface="Rockwell"/>
              </a:rPr>
              <a:t>Electoral Events</a:t>
            </a:r>
          </a:p>
          <a:p>
            <a:pPr lvl="1">
              <a:defRPr/>
            </a:pPr>
            <a:r>
              <a:rPr lang="en-US" sz="1400">
                <a:latin typeface="Rockwell"/>
                <a:cs typeface="Rockwell"/>
              </a:rPr>
              <a:t>1968 Democratic National Convention</a:t>
            </a:r>
          </a:p>
          <a:p>
            <a:pPr lvl="1">
              <a:defRPr/>
            </a:pPr>
            <a:r>
              <a:rPr lang="en-US" sz="1400">
                <a:latin typeface="Rockwell"/>
                <a:cs typeface="Rockwell"/>
              </a:rPr>
              <a:t>2006 Mid-Term Elections</a:t>
            </a:r>
          </a:p>
          <a:p>
            <a:pPr lvl="1">
              <a:defRPr/>
            </a:pPr>
            <a:r>
              <a:rPr lang="en-US" sz="1400">
                <a:latin typeface="Rockwell"/>
                <a:cs typeface="Rockwell"/>
              </a:rPr>
              <a:t>2008 Presidential Election</a:t>
            </a:r>
          </a:p>
          <a:p>
            <a:pPr>
              <a:defRPr/>
            </a:pPr>
            <a:r>
              <a:rPr lang="en-US" sz="1600">
                <a:latin typeface="Rockwell"/>
                <a:cs typeface="Rockwell"/>
              </a:rPr>
              <a:t>Demographics</a:t>
            </a:r>
          </a:p>
          <a:p>
            <a:pPr lvl="1">
              <a:defRPr/>
            </a:pPr>
            <a:r>
              <a:rPr lang="en-US" sz="1400">
                <a:latin typeface="Rockwell"/>
                <a:cs typeface="Rockwell"/>
              </a:rPr>
              <a:t>Professionals/Academics</a:t>
            </a:r>
          </a:p>
          <a:p>
            <a:pPr lvl="1">
              <a:defRPr/>
            </a:pPr>
            <a:r>
              <a:rPr lang="en-US" sz="1400">
                <a:latin typeface="Rockwell"/>
                <a:cs typeface="Rockwell"/>
              </a:rPr>
              <a:t>Women, Youth, and Minorities</a:t>
            </a:r>
          </a:p>
          <a:p>
            <a:pPr lvl="1">
              <a:defRPr/>
            </a:pPr>
            <a:r>
              <a:rPr lang="en-US" sz="1400">
                <a:latin typeface="Rockwell"/>
                <a:cs typeface="Rockwell"/>
              </a:rPr>
              <a:t>Urban sectors</a:t>
            </a:r>
          </a:p>
          <a:p>
            <a:pPr lvl="1">
              <a:defRPr/>
            </a:pPr>
            <a:r>
              <a:rPr lang="en-US" sz="1400">
                <a:latin typeface="Rockwell"/>
                <a:cs typeface="Rockwell"/>
              </a:rPr>
              <a:t>Unions</a:t>
            </a:r>
          </a:p>
          <a:p>
            <a:pPr lvl="1">
              <a:defRPr/>
            </a:pPr>
            <a:r>
              <a:rPr lang="en-US" sz="1400">
                <a:latin typeface="Rockwell"/>
                <a:cs typeface="Rockwell"/>
              </a:rPr>
              <a:t>Northeast and Pacific West (Left Coast)</a:t>
            </a:r>
          </a:p>
        </p:txBody>
      </p:sp>
    </p:spTree>
    <p:extLst>
      <p:ext uri="{BB962C8B-B14F-4D97-AF65-F5344CB8AC3E}">
        <p14:creationId xmlns:p14="http://schemas.microsoft.com/office/powerpoint/2010/main" val="28503903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p:cNvSpPr>
          <p:nvPr>
            <p:ph type="title"/>
          </p:nvPr>
        </p:nvSpPr>
        <p:spPr>
          <a:xfrm>
            <a:off x="0" y="0"/>
            <a:ext cx="9144000"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Civil Rights Movement</a:t>
            </a:r>
            <a:br>
              <a:rPr lang="en-US">
                <a:effectLst/>
                <a:latin typeface="Rockwell"/>
                <a:cs typeface="Rockwell"/>
              </a:rPr>
            </a:br>
            <a:r>
              <a:rPr lang="en-US">
                <a:effectLst/>
                <a:latin typeface="Rockwell"/>
                <a:cs typeface="Rockwell"/>
              </a:rPr>
              <a:t>Urban Riots</a:t>
            </a:r>
          </a:p>
        </p:txBody>
      </p:sp>
      <p:sp>
        <p:nvSpPr>
          <p:cNvPr id="39938" name="Rectangle 3"/>
          <p:cNvSpPr>
            <a:spLocks noGrp="1" noRot="1" noChangeArrowheads="1"/>
          </p:cNvSpPr>
          <p:nvPr>
            <p:ph type="body" sz="half" idx="1"/>
          </p:nvPr>
        </p:nvSpPr>
        <p:spPr>
          <a:xfrm>
            <a:off x="0" y="1295400"/>
            <a:ext cx="5257800" cy="55626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sz="2800" dirty="0">
                <a:effectLst/>
                <a:latin typeface="Rockwell"/>
                <a:cs typeface="Rockwell"/>
              </a:rPr>
              <a:t>Los Angeles (1965)</a:t>
            </a:r>
          </a:p>
          <a:p>
            <a:pPr lvl="1">
              <a:lnSpc>
                <a:spcPct val="90000"/>
              </a:lnSpc>
            </a:pPr>
            <a:r>
              <a:rPr lang="en-US" sz="2400" dirty="0">
                <a:effectLst/>
                <a:latin typeface="Rockwell"/>
                <a:cs typeface="Rockwell"/>
              </a:rPr>
              <a:t>Watts neighborhood</a:t>
            </a:r>
          </a:p>
          <a:p>
            <a:pPr lvl="1">
              <a:lnSpc>
                <a:spcPct val="90000"/>
              </a:lnSpc>
            </a:pPr>
            <a:r>
              <a:rPr lang="en-US" sz="2400" dirty="0">
                <a:effectLst/>
                <a:latin typeface="Rockwell"/>
                <a:cs typeface="Rockwell"/>
              </a:rPr>
              <a:t>34 deaths, over 1000 injured</a:t>
            </a:r>
          </a:p>
          <a:p>
            <a:pPr>
              <a:lnSpc>
                <a:spcPct val="90000"/>
              </a:lnSpc>
            </a:pPr>
            <a:r>
              <a:rPr lang="en-US" sz="2800" dirty="0">
                <a:effectLst/>
                <a:latin typeface="Rockwell"/>
                <a:cs typeface="Rockwell"/>
              </a:rPr>
              <a:t>Detroit (1967)</a:t>
            </a:r>
          </a:p>
          <a:p>
            <a:pPr lvl="1">
              <a:lnSpc>
                <a:spcPct val="90000"/>
              </a:lnSpc>
            </a:pPr>
            <a:r>
              <a:rPr lang="en-US" sz="2400" dirty="0">
                <a:effectLst/>
                <a:latin typeface="Rockwell"/>
                <a:cs typeface="Rockwell"/>
              </a:rPr>
              <a:t>National guard and federal troops and tanks sent</a:t>
            </a:r>
          </a:p>
          <a:p>
            <a:pPr lvl="1">
              <a:lnSpc>
                <a:spcPct val="90000"/>
              </a:lnSpc>
            </a:pPr>
            <a:r>
              <a:rPr lang="en-US" sz="2400" dirty="0">
                <a:effectLst/>
                <a:latin typeface="Rockwell"/>
                <a:cs typeface="Rockwell"/>
              </a:rPr>
              <a:t>43 deaths, over 1000 injured</a:t>
            </a:r>
          </a:p>
          <a:p>
            <a:pPr>
              <a:lnSpc>
                <a:spcPct val="90000"/>
              </a:lnSpc>
            </a:pPr>
            <a:r>
              <a:rPr lang="en-US" sz="2800" dirty="0" err="1">
                <a:effectLst/>
                <a:latin typeface="Rockwell"/>
                <a:cs typeface="Rockwell"/>
              </a:rPr>
              <a:t>Kerner</a:t>
            </a:r>
            <a:r>
              <a:rPr lang="en-US" sz="2800" dirty="0">
                <a:effectLst/>
                <a:latin typeface="Rockwell"/>
                <a:cs typeface="Rockwell"/>
              </a:rPr>
              <a:t> Commission</a:t>
            </a:r>
          </a:p>
          <a:p>
            <a:pPr lvl="1">
              <a:lnSpc>
                <a:spcPct val="90000"/>
              </a:lnSpc>
            </a:pPr>
            <a:r>
              <a:rPr lang="en-US" sz="2400" dirty="0">
                <a:effectLst/>
                <a:latin typeface="Rockwell"/>
                <a:cs typeface="Rockwell"/>
              </a:rPr>
              <a:t>Frustration among impoverished urban blacks due to white racism</a:t>
            </a:r>
          </a:p>
          <a:p>
            <a:pPr lvl="1">
              <a:lnSpc>
                <a:spcPct val="90000"/>
              </a:lnSpc>
            </a:pPr>
            <a:r>
              <a:rPr lang="en-US" sz="2400" dirty="0">
                <a:effectLst/>
                <a:latin typeface="Rockwell"/>
                <a:cs typeface="Rockwell"/>
              </a:rPr>
              <a:t>Attempt to improve inter-racial communications</a:t>
            </a:r>
          </a:p>
        </p:txBody>
      </p:sp>
      <p:pic>
        <p:nvPicPr>
          <p:cNvPr id="39939" name="Picture 6" descr="LifeMag.jpg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72200" y="1295400"/>
            <a:ext cx="2381250" cy="3276600"/>
          </a:xfrm>
        </p:spPr>
      </p:pic>
      <p:pic>
        <p:nvPicPr>
          <p:cNvPr id="39940" name="Picture 7" descr=" image.jpg                                                      000A84C2Macintosh HD                   C5A9507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34000" y="4560888"/>
            <a:ext cx="3810000" cy="2297112"/>
          </a:xfrm>
        </p:spPr>
      </p:pic>
    </p:spTree>
    <p:extLst>
      <p:ext uri="{BB962C8B-B14F-4D97-AF65-F5344CB8AC3E}">
        <p14:creationId xmlns:p14="http://schemas.microsoft.com/office/powerpoint/2010/main" val="29509743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28600"/>
            <a:ext cx="9144000" cy="762000"/>
          </a:xfrm>
        </p:spPr>
        <p:txBody>
          <a:bodyPr lIns="90000" tIns="46800" rIns="90000" bIns="46800"/>
          <a:lstStyle/>
          <a:p>
            <a:pP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latin typeface="Rockwell"/>
                <a:cs typeface="Rockwell"/>
              </a:rPr>
              <a:t>Newark, NJ  1967</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07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3533918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70</TotalTime>
  <Words>2866</Words>
  <Application>Microsoft Macintosh PowerPoint</Application>
  <PresentationFormat>On-screen Show (4:3)</PresentationFormat>
  <Paragraphs>362</Paragraphs>
  <Slides>39</Slides>
  <Notes>16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Theme</vt:lpstr>
      <vt:lpstr>Do Now</vt:lpstr>
      <vt:lpstr>8. The Response to Liberalism-The 1970s and the Rise of the New Right</vt:lpstr>
      <vt:lpstr>AP Prompt</vt:lpstr>
      <vt:lpstr>Outline</vt:lpstr>
      <vt:lpstr>America’s Youth Must Lead a New Revolution; Student Rebellion Leaders Are a Disgrace</vt:lpstr>
      <vt:lpstr>PowerPoint Presentation</vt:lpstr>
      <vt:lpstr>Sixth Party System (1968-Present)</vt:lpstr>
      <vt:lpstr>Civil Rights Movement Urban Riots</vt:lpstr>
      <vt:lpstr>Newark, NJ  1967</vt:lpstr>
      <vt:lpstr>LBJ’S Reaction</vt:lpstr>
      <vt:lpstr>Protesting the Vietnam War</vt:lpstr>
      <vt:lpstr>Voices of Protest</vt:lpstr>
      <vt:lpstr>Other Movements – Women’s Liberation</vt:lpstr>
      <vt:lpstr>PowerPoint Presentation</vt:lpstr>
      <vt:lpstr>Counter-Culture</vt:lpstr>
      <vt:lpstr>PowerPoint Presentation</vt:lpstr>
      <vt:lpstr>Nixon and World Politics</vt:lpstr>
      <vt:lpstr>Nixon’s Covert Operations</vt:lpstr>
      <vt:lpstr>Daniel Ellsberg’s Pentagon Papers</vt:lpstr>
      <vt:lpstr>Nixon’s Domestic Policy</vt:lpstr>
      <vt:lpstr>Nixon – Domestic Events</vt:lpstr>
      <vt:lpstr>The Election of 1972</vt:lpstr>
      <vt:lpstr>Election 1972</vt:lpstr>
      <vt:lpstr>Bob Woodward &amp; Carl Bernstein of the   Washington Post broke the Watergate story</vt:lpstr>
      <vt:lpstr>The Watergate Scandal</vt:lpstr>
      <vt:lpstr>PowerPoint Presentation</vt:lpstr>
      <vt:lpstr>Conclusions:  Politics After Watergate</vt:lpstr>
      <vt:lpstr>Ford as President</vt:lpstr>
      <vt:lpstr>1970s Energy Crisis: Oil Prices</vt:lpstr>
      <vt:lpstr>Gasoline Crisis of the 1970s</vt:lpstr>
      <vt:lpstr>1970s Energy Crisis: Stagflation</vt:lpstr>
      <vt:lpstr>Election of 1976</vt:lpstr>
      <vt:lpstr>Carter – Domestic Events</vt:lpstr>
      <vt:lpstr>Carter – Foreign Events</vt:lpstr>
      <vt:lpstr>PowerPoint Presentation</vt:lpstr>
      <vt:lpstr>The Cold War Resumes</vt:lpstr>
      <vt:lpstr>A Failed Presidency</vt:lpstr>
      <vt:lpstr>Conclusions on the 60’s and 70’s:</vt:lpstr>
      <vt:lpstr>Election of 1980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19</cp:revision>
  <dcterms:created xsi:type="dcterms:W3CDTF">2018-05-15T21:37:39Z</dcterms:created>
  <dcterms:modified xsi:type="dcterms:W3CDTF">2019-03-19T19:04:25Z</dcterms:modified>
</cp:coreProperties>
</file>