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9"/>
  </p:notesMasterIdLst>
  <p:sldIdLst>
    <p:sldId id="260" r:id="rId2"/>
    <p:sldId id="256"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5" r:id="rId18"/>
    <p:sldId id="274" r:id="rId19"/>
    <p:sldId id="276" r:id="rId20"/>
    <p:sldId id="277" r:id="rId21"/>
    <p:sldId id="278" r:id="rId22"/>
    <p:sldId id="279" r:id="rId23"/>
    <p:sldId id="280" r:id="rId24"/>
    <p:sldId id="281" r:id="rId25"/>
    <p:sldId id="282" r:id="rId26"/>
    <p:sldId id="292" r:id="rId27"/>
    <p:sldId id="284" r:id="rId28"/>
    <p:sldId id="285" r:id="rId29"/>
    <p:sldId id="283" r:id="rId30"/>
    <p:sldId id="286" r:id="rId31"/>
    <p:sldId id="287" r:id="rId32"/>
    <p:sldId id="293" r:id="rId33"/>
    <p:sldId id="288" r:id="rId34"/>
    <p:sldId id="289" r:id="rId35"/>
    <p:sldId id="290" r:id="rId36"/>
    <p:sldId id="294" r:id="rId37"/>
    <p:sldId id="291"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0" d="100"/>
          <a:sy n="40" d="100"/>
        </p:scale>
        <p:origin x="-145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6E78D6-3C0D-FB41-A2F6-D8F8590916CA}" type="datetimeFigureOut">
              <a:rPr lang="en-US" smtClean="0"/>
              <a:t>2/18/20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C028E9-60AB-DF4F-A166-1F1F22DBB4A6}" type="slidenum">
              <a:rPr lang="en-US" smtClean="0"/>
              <a:t>‹#›</a:t>
            </a:fld>
            <a:endParaRPr lang="en-US"/>
          </a:p>
        </p:txBody>
      </p:sp>
    </p:spTree>
    <p:extLst>
      <p:ext uri="{BB962C8B-B14F-4D97-AF65-F5344CB8AC3E}">
        <p14:creationId xmlns:p14="http://schemas.microsoft.com/office/powerpoint/2010/main" val="2383120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50938" y="692150"/>
            <a:ext cx="4556125" cy="3416300"/>
          </a:xfrm>
          <a:ln/>
        </p:spPr>
      </p:sp>
      <p:sp>
        <p:nvSpPr>
          <p:cNvPr id="266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atin typeface="Times New Roman" charset="0"/>
              </a:rPr>
              <a:t>The Great Depression came as a shock to Americans, but there were warning signs: </a:t>
            </a:r>
          </a:p>
          <a:p>
            <a:pPr lvl="1"/>
            <a:r>
              <a:rPr lang="en-US">
                <a:latin typeface="Times New Roman" charset="0"/>
              </a:rPr>
              <a:t>In 1927, the economy had a recession but gov</a:t>
            </a:r>
            <a:r>
              <a:rPr lang="ja-JP" altLang="en-US">
                <a:latin typeface="Times New Roman" charset="0"/>
              </a:rPr>
              <a:t>’</a:t>
            </a:r>
            <a:r>
              <a:rPr lang="en-US">
                <a:latin typeface="Times New Roman" charset="0"/>
              </a:rPr>
              <a:t>t &amp; business leaders failed to respond  </a:t>
            </a:r>
          </a:p>
          <a:p>
            <a:pPr lvl="1"/>
            <a:r>
              <a:rPr lang="en-US">
                <a:latin typeface="Times New Roman" charset="0"/>
              </a:rPr>
              <a:t>The Federal Reserve lowered interest rates for loans to stimulate the economy, but this easy credit led speculators to buy stock </a:t>
            </a:r>
            <a:r>
              <a:rPr lang="ja-JP" altLang="en-US">
                <a:latin typeface="Times New Roman" charset="0"/>
              </a:rPr>
              <a:t>“</a:t>
            </a:r>
            <a:r>
              <a:rPr lang="en-US">
                <a:latin typeface="Times New Roman" charset="0"/>
              </a:rPr>
              <a:t>on-the-margin</a:t>
            </a:r>
            <a:r>
              <a:rPr lang="ja-JP" altLang="en-US">
                <a:latin typeface="Times New Roman" charset="0"/>
              </a:rPr>
              <a:t>”</a:t>
            </a:r>
            <a:endParaRPr lang="en-US">
              <a:latin typeface="Times New Roman" charset="0"/>
            </a:endParaRPr>
          </a:p>
          <a:p>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E25C1EC-C577-E64A-B179-BB8B62229A1E}" type="slidenum">
              <a:rPr lang="en-US" sz="1200"/>
              <a:pPr/>
              <a:t>15</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2A3EB2FC-C88F-8A4C-A660-376A106D3AA2}" type="slidenum">
              <a:rPr lang="en-US" sz="1200" smtClean="0"/>
              <a:pPr>
                <a:defRPr/>
              </a:pPr>
              <a:t>16</a:t>
            </a:fld>
            <a:endParaRPr lang="en-US" sz="120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Times New Roman"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BA9BFC-04FA-49DE-AA72-42077D3B3306}" type="slidenum">
              <a:rPr lang="en-US"/>
              <a:pPr/>
              <a:t>21</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dirty="0" smtClean="0"/>
              <a:t>This is the</a:t>
            </a:r>
            <a:r>
              <a:rPr lang="en-US" baseline="0" dirty="0" smtClean="0"/>
              <a:t> unemployment cycle.  People have less money to spend, so they don’t spend it in businesses.  Businesses lose profit.  Businesses can’t afford to pay workers.  Businesses then lay off workers, so more and more people keep losing money.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9439C27F-33F1-7148-8A00-31F64F0BC6BE}" type="slidenum">
              <a:rPr lang="en-US" sz="1200" smtClean="0"/>
              <a:pPr>
                <a:defRPr/>
              </a:pPr>
              <a:t>24</a:t>
            </a:fld>
            <a:endParaRPr lang="en-US" sz="120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Times New Roman"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ln/>
        </p:spPr>
        <p:txBody>
          <a:bodyPr/>
          <a:lstStyle/>
          <a:p>
            <a:endParaRPr lang="en-US"/>
          </a:p>
        </p:txBody>
      </p:sp>
      <p:sp>
        <p:nvSpPr>
          <p:cNvPr id="11267"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AB1801-ED5F-4E64-910D-347FF2E8E668}" type="slidenum">
              <a:rPr lang="en-US"/>
              <a:pPr/>
              <a:t>7</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dirty="0" smtClean="0"/>
              <a:t>A stock is a percentage</a:t>
            </a:r>
            <a:r>
              <a:rPr lang="en-US" baseline="0" dirty="0" smtClean="0"/>
              <a:t> of a company.  IF you buy stock in a company, you basically own little pieces of that company.  If the company is doing well, people have confidence in it, it may not be the actual profits of the company, or if people predict that company will do well.  So more and more people were buying stock from 1925-1929.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5B72ED-2603-42C6-A014-8C2099D1E7BB}" type="slidenum">
              <a:rPr lang="en-US"/>
              <a:pPr/>
              <a:t>8</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dirty="0" smtClean="0"/>
              <a:t>It</a:t>
            </a:r>
            <a:r>
              <a:rPr lang="en-US" baseline="0" dirty="0" smtClean="0"/>
              <a:t> seemed like Americans were on an upward spiral, or so it seemed. Americans were borrowing money not just to buy goods, but to buy stocks in </a:t>
            </a:r>
            <a:r>
              <a:rPr lang="en-US" baseline="0" dirty="0" err="1" smtClean="0"/>
              <a:t>companys</a:t>
            </a:r>
            <a:r>
              <a:rPr lang="en-US" baseline="0" dirty="0" smtClean="0"/>
              <a:t>.  If you borrow money, you are in debt to people.  However, it increases </a:t>
            </a:r>
            <a:r>
              <a:rPr lang="en-US" baseline="0" dirty="0" err="1" smtClean="0"/>
              <a:t>yoru</a:t>
            </a:r>
            <a:r>
              <a:rPr lang="en-US" baseline="0" dirty="0" smtClean="0"/>
              <a:t> spending. IF </a:t>
            </a:r>
            <a:r>
              <a:rPr lang="en-US" baseline="0" dirty="0" err="1" smtClean="0"/>
              <a:t>peope</a:t>
            </a:r>
            <a:r>
              <a:rPr lang="en-US" baseline="0" dirty="0" smtClean="0"/>
              <a:t> are spending money, the economy looks good so people have confidence in the economy.  If the economy has confidence, people want to invest in stock, here’s the cycle, then people are </a:t>
            </a:r>
            <a:r>
              <a:rPr lang="en-US" baseline="0" dirty="0" err="1" smtClean="0"/>
              <a:t>gonna</a:t>
            </a:r>
            <a:r>
              <a:rPr lang="en-US" baseline="0" dirty="0" smtClean="0"/>
              <a:t> borrow more money, and get in more debt.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9C86519E-BE73-DE43-B58D-4CF67921DF02}" type="slidenum">
              <a:rPr lang="en-US" sz="1200" smtClean="0"/>
              <a:pPr>
                <a:defRPr/>
              </a:pPr>
              <a:t>9</a:t>
            </a:fld>
            <a:endParaRPr lang="en-US" sz="120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Times New Roman"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2FD03EA-48BA-3C43-9328-AD4808478898}" type="slidenum">
              <a:rPr lang="en-US" sz="1200"/>
              <a:pPr/>
              <a:t>10</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3C8DF3C-88D6-1049-A1AD-8F71F42F6CC4}" type="slidenum">
              <a:rPr lang="en-US" sz="1200"/>
              <a:pPr/>
              <a:t>11</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BF8797D-482A-5B4F-B312-D63F371B8387}" type="slidenum">
              <a:rPr lang="en-US" sz="1200"/>
              <a:pPr/>
              <a:t>12</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50938" y="692150"/>
            <a:ext cx="4556125" cy="3416300"/>
          </a:xfrm>
          <a:ln/>
        </p:spPr>
      </p:sp>
      <p:sp>
        <p:nvSpPr>
          <p:cNvPr id="286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atin typeface="Times New Roman" charset="0"/>
              </a:rPr>
              <a:t>Economic conditions in Europe, Agricultural decline since 1919, corporate mismanagement, excessive speculation all contributed to the GD as well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8C1CB22-B353-244A-B366-1B2D006B767B}" type="slidenum">
              <a:rPr lang="en-US" sz="1200"/>
              <a:pPr/>
              <a:t>14</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fld id="{E37B0868-58B0-7B45-956F-850EB10684DE}" type="slidenum">
              <a:rPr lang="en-US"/>
              <a:pPr/>
              <a:t>‹#›</a:t>
            </a:fld>
            <a:endParaRPr lang="en-US"/>
          </a:p>
        </p:txBody>
      </p:sp>
    </p:spTree>
    <p:extLst>
      <p:ext uri="{BB962C8B-B14F-4D97-AF65-F5344CB8AC3E}">
        <p14:creationId xmlns:p14="http://schemas.microsoft.com/office/powerpoint/2010/main" val="954755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242EE73-78B2-4DFD-8A6D-AD6B7CD542D9}" type="slidenum">
              <a:rPr lang="en-US"/>
              <a:pPr/>
              <a:t>‹#›</a:t>
            </a:fld>
            <a:endParaRPr lang="en-US"/>
          </a:p>
        </p:txBody>
      </p:sp>
    </p:spTree>
    <p:extLst>
      <p:ext uri="{BB962C8B-B14F-4D97-AF65-F5344CB8AC3E}">
        <p14:creationId xmlns:p14="http://schemas.microsoft.com/office/powerpoint/2010/main" val="421572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2/18/20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2/18/20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2/18/20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2/18/20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2/18/20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2/18/20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2/18/20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2/18/20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ITmV956F9lDdGM&amp;tbnid=vgI7cqFFpn6DSM:&amp;ved=0CAUQjRw&amp;url=http://thefinancialphysician.com/2009/10/80th-anniversary-of-1929-stock-market-crash/&amp;ei=07dPUaSgH-fM2gW-nYH4BQ&amp;bvm=bv.44158598,d.b2I&amp;psig=AFQjCNGF6xEyjuTkX_nwAVpaGHBntC7Rjw&amp;ust=1364265287521694" TargetMode="External"/><Relationship Id="rId4" Type="http://schemas.openxmlformats.org/officeDocument/2006/relationships/image" Target="../media/image7.png"/><Relationship Id="rId5" Type="http://schemas.openxmlformats.org/officeDocument/2006/relationships/hyperlink" Target="http://www.google.com/url?sa=i&amp;rct=j&amp;q=&amp;esrc=s&amp;frm=1&amp;source=images&amp;cd=&amp;cad=rja&amp;docid=ITmV956F9lDdGM&amp;tbnid=vgI7cqFFpn6DSM:&amp;ved=0CAUQjRw&amp;url=http://hyperbole.es/2012/10/el-otono-vendra-con-caracolas/&amp;ei=8rdPUcrRFuWN2gWc3YGwAw&amp;bvm=bv.44158598,d.b2I&amp;psig=AFQjCNGF6xEyjuTkX_nwAVpaGHBntC7Rjw&amp;ust=1364265287521694" TargetMode="External"/><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1KUnOUjSGBKiXM&amp;tbnid=99NejQv4uX0a2M:&amp;ved=0CAUQjRw&amp;url=http://www.amazon.com/Black-Tuesday-Spotlight-American-History/dp/1562945742&amp;ei=rbhPUdDBGcfx2wWa7YDoCg&amp;bvm=bv.44158598,d.b2I&amp;psig=AFQjCNHJAc-Wzt9-3VP1msl_cijPdw0mWw&amp;ust=1364265444240019" TargetMode="External"/><Relationship Id="rId4" Type="http://schemas.openxmlformats.org/officeDocument/2006/relationships/image" Target="../media/image9.jpeg"/><Relationship Id="rId5" Type="http://schemas.openxmlformats.org/officeDocument/2006/relationships/hyperlink" Target="http://www.google.com/url?sa=i&amp;rct=j&amp;q=&amp;esrc=s&amp;frm=1&amp;source=images&amp;cd=&amp;cad=rja&amp;docid=msd6fps-sQHLhM&amp;tbnid=7lOAnOe-0f5ZjM:&amp;ved=0CAUQjRw&amp;url=http://www.lifesciencesfoundation.org/printer_events-Black_Tuesday.html&amp;ei=ibhPUdynLeOO2gX3vYFg&amp;bvm=bv.44158598,d.b2I&amp;psig=AFQjCNHJAc-Wzt9-3VP1msl_cijPdw0mWw&amp;ust=1364265444240019" TargetMode="External"/><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stock%20market%20crash%20of%201929&amp;source=images&amp;cd=&amp;cad=rja&amp;uact=8&amp;docid=ZVFQefRwN1b3DM&amp;tbnid=4qgPIdJUFqAofM:&amp;ved=0CAUQjRw&amp;url=http://projectsmrj.pbworks.com/w/page/45474568/The%20Stock%20Market%20Crash%20of%201929&amp;ei=OrI4U_a9GcuusAT7kYCwDg&amp;bvm=bv.63808443,d.dmQ&amp;psig=AFQjCNFbQ9RYOlbfU450YR56lCW7z2k_rg&amp;ust=1396310964162852" TargetMode="External"/><Relationship Id="rId4"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jpeg"/><Relationship Id="rId8" Type="http://schemas.openxmlformats.org/officeDocument/2006/relationships/image" Target="../media/image19.jpeg"/><Relationship Id="rId1" Type="http://schemas.microsoft.com/office/2007/relationships/media" Target="file:///\\MS725FS01\groups$\Staff\Social%20Studies\All%20U.S.%20History\AP%20US\Unit_11%201920s%20&amp;%20Great%20Depression\-RudyVallee_BrotherCanYouSpareADime.wav" TargetMode="External"/><Relationship Id="rId2" Type="http://schemas.openxmlformats.org/officeDocument/2006/relationships/audio" Target="file:///\\MS725FS01\groups$\Staff\Social%20Studies\All%20U.S.%20History\AP%20US\Unit_11%201920s%20&amp;%20Great%20Depression\-RudyVallee_BrotherCanYouSpareADime.wa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hoover+political+cartoons&amp;source=images&amp;cd=&amp;cad=rja&amp;docid=pi9aX_PebBpitM&amp;tbnid=Svelzw-GPWHc3M:&amp;ved=0CAUQjRw&amp;url=http://paw.princeton.edu/issues/2008/09/24/pages/2698/index.xml?page=8&amp;ei=q_ZSUfeGBqS22gXuzYFw&amp;bvm=bv.44342787,d.aWM&amp;psig=AFQjCNGKh2vme5UNvg4Am6pU7XbC80HcGQ&amp;ust=1364477973131806" TargetMode="External"/><Relationship Id="rId3"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pload.wikimedia.org/wikipedia/commons/d/dc/Smoot_and_Hawley_standing_together,_April_11,_1929.jpg" TargetMode="External"/><Relationship Id="rId3" Type="http://schemas.openxmlformats.org/officeDocument/2006/relationships/image" Target="../media/image3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xkmo4ygPTjc"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1851"/>
          </a:xfrm>
        </p:spPr>
        <p:txBody>
          <a:bodyPr>
            <a:normAutofit/>
          </a:bodyPr>
          <a:lstStyle/>
          <a:p>
            <a:r>
              <a:rPr lang="en-US" dirty="0" smtClean="0"/>
              <a:t>THESIS QUIZ LET’S GOOOO</a:t>
            </a:r>
            <a:endParaRPr lang="en-US" dirty="0"/>
          </a:p>
        </p:txBody>
      </p:sp>
      <p:sp>
        <p:nvSpPr>
          <p:cNvPr id="3" name="Content Placeholder 2"/>
          <p:cNvSpPr>
            <a:spLocks noGrp="1"/>
          </p:cNvSpPr>
          <p:nvPr>
            <p:ph idx="1"/>
          </p:nvPr>
        </p:nvSpPr>
        <p:spPr>
          <a:xfrm>
            <a:off x="457200" y="961852"/>
            <a:ext cx="8229600" cy="5164312"/>
          </a:xfrm>
        </p:spPr>
        <p:txBody>
          <a:bodyPr/>
          <a:lstStyle/>
          <a:p>
            <a:pPr marL="0" indent="0" algn="ctr">
              <a:buNone/>
            </a:pPr>
            <a:r>
              <a:rPr lang="en-US" dirty="0" smtClean="0"/>
              <a:t>No context unless you feel like it</a:t>
            </a:r>
            <a:r>
              <a:rPr lang="mr-IN" dirty="0" smtClean="0"/>
              <a:t>…</a:t>
            </a:r>
            <a:r>
              <a:rPr lang="en-US" dirty="0" smtClean="0"/>
              <a:t> just thesis: </a:t>
            </a:r>
          </a:p>
          <a:p>
            <a:pPr marL="0" indent="0" algn="ctr">
              <a:buNone/>
            </a:pPr>
            <a:r>
              <a:rPr lang="en-US" dirty="0" smtClean="0"/>
              <a:t>Evaluate </a:t>
            </a:r>
            <a:r>
              <a:rPr lang="en-US" dirty="0"/>
              <a:t>the impact of </a:t>
            </a:r>
            <a:r>
              <a:rPr lang="en-US" dirty="0" smtClean="0"/>
              <a:t>political, economic </a:t>
            </a:r>
            <a:r>
              <a:rPr lang="en-US" dirty="0"/>
              <a:t>and social change on </a:t>
            </a:r>
            <a:r>
              <a:rPr lang="en-US" dirty="0" smtClean="0"/>
              <a:t>America in </a:t>
            </a:r>
            <a:r>
              <a:rPr lang="en-US" dirty="0"/>
              <a:t>the 1920s:</a:t>
            </a:r>
          </a:p>
          <a:p>
            <a:pPr algn="ctr"/>
            <a:endParaRPr lang="en-US" dirty="0"/>
          </a:p>
        </p:txBody>
      </p:sp>
    </p:spTree>
    <p:extLst>
      <p:ext uri="{BB962C8B-B14F-4D97-AF65-F5344CB8AC3E}">
        <p14:creationId xmlns:p14="http://schemas.microsoft.com/office/powerpoint/2010/main" val="22218170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304800"/>
            <a:ext cx="7772400" cy="1143000"/>
          </a:xfrm>
        </p:spPr>
        <p:txBody>
          <a:bodyPr>
            <a:normAutofit fontScale="90000"/>
          </a:bodyPr>
          <a:lstStyle/>
          <a:p>
            <a:pPr eaLnBrk="1" hangingPunct="1"/>
            <a:r>
              <a:rPr lang="en-US">
                <a:latin typeface="Rockwell"/>
                <a:cs typeface="Rockwell"/>
              </a:rPr>
              <a:t>All was calm on the surface</a:t>
            </a:r>
          </a:p>
        </p:txBody>
      </p:sp>
      <p:sp>
        <p:nvSpPr>
          <p:cNvPr id="3075" name="Rectangle 3"/>
          <p:cNvSpPr>
            <a:spLocks noGrp="1" noChangeArrowheads="1"/>
          </p:cNvSpPr>
          <p:nvPr>
            <p:ph sz="quarter" idx="1"/>
          </p:nvPr>
        </p:nvSpPr>
        <p:spPr>
          <a:xfrm>
            <a:off x="228600" y="1219200"/>
            <a:ext cx="5313363" cy="5410200"/>
          </a:xfrm>
        </p:spPr>
        <p:txBody>
          <a:bodyPr>
            <a:normAutofit fontScale="85000" lnSpcReduction="20000"/>
          </a:bodyPr>
          <a:lstStyle/>
          <a:p>
            <a:pPr eaLnBrk="1" hangingPunct="1">
              <a:lnSpc>
                <a:spcPct val="90000"/>
              </a:lnSpc>
            </a:pPr>
            <a:r>
              <a:rPr lang="en-US" dirty="0">
                <a:latin typeface="Rockwell"/>
                <a:cs typeface="Rockwell"/>
              </a:rPr>
              <a:t>Prosperity of 1920s </a:t>
            </a:r>
            <a:r>
              <a:rPr lang="en-US" u="sng" dirty="0">
                <a:latin typeface="Rockwell"/>
                <a:cs typeface="Rockwell"/>
              </a:rPr>
              <a:t>seemed</a:t>
            </a:r>
            <a:r>
              <a:rPr lang="en-US" dirty="0">
                <a:latin typeface="Rockwell"/>
                <a:cs typeface="Rockwell"/>
              </a:rPr>
              <a:t> endless</a:t>
            </a:r>
          </a:p>
          <a:p>
            <a:pPr lvl="1" eaLnBrk="1" hangingPunct="1">
              <a:lnSpc>
                <a:spcPct val="90000"/>
              </a:lnSpc>
            </a:pPr>
            <a:r>
              <a:rPr lang="en-US" dirty="0">
                <a:latin typeface="Rockwell"/>
                <a:cs typeface="Rockwell"/>
              </a:rPr>
              <a:t>Strong economy</a:t>
            </a:r>
          </a:p>
          <a:p>
            <a:pPr lvl="1" eaLnBrk="1" hangingPunct="1">
              <a:lnSpc>
                <a:spcPct val="90000"/>
              </a:lnSpc>
            </a:pPr>
            <a:r>
              <a:rPr lang="en-US" dirty="0">
                <a:latin typeface="Rockwell"/>
                <a:cs typeface="Rockwell"/>
              </a:rPr>
              <a:t>Supportive government</a:t>
            </a:r>
          </a:p>
          <a:p>
            <a:pPr lvl="1" eaLnBrk="1" hangingPunct="1">
              <a:lnSpc>
                <a:spcPct val="90000"/>
              </a:lnSpc>
            </a:pPr>
            <a:r>
              <a:rPr lang="en-US" dirty="0">
                <a:latin typeface="Rockwell"/>
                <a:cs typeface="Rockwell"/>
              </a:rPr>
              <a:t>Happy consumers</a:t>
            </a:r>
          </a:p>
          <a:p>
            <a:pPr eaLnBrk="1" hangingPunct="1">
              <a:lnSpc>
                <a:spcPct val="90000"/>
              </a:lnSpc>
            </a:pPr>
            <a:endParaRPr lang="en-US" dirty="0">
              <a:latin typeface="Rockwell"/>
              <a:cs typeface="Rockwell"/>
            </a:endParaRPr>
          </a:p>
          <a:p>
            <a:pPr eaLnBrk="1" hangingPunct="1">
              <a:lnSpc>
                <a:spcPct val="90000"/>
              </a:lnSpc>
            </a:pPr>
            <a:r>
              <a:rPr lang="en-US" dirty="0">
                <a:latin typeface="Rockwell"/>
                <a:cs typeface="Rockwell"/>
              </a:rPr>
              <a:t>Good standard of living</a:t>
            </a:r>
          </a:p>
          <a:p>
            <a:pPr lvl="1" eaLnBrk="1" hangingPunct="1">
              <a:lnSpc>
                <a:spcPct val="90000"/>
              </a:lnSpc>
            </a:pPr>
            <a:r>
              <a:rPr lang="en-US" dirty="0">
                <a:latin typeface="Rockwell"/>
                <a:cs typeface="Rockwell"/>
              </a:rPr>
              <a:t>More families had electricity and appliances</a:t>
            </a:r>
          </a:p>
          <a:p>
            <a:pPr lvl="1" eaLnBrk="1" hangingPunct="1">
              <a:lnSpc>
                <a:spcPct val="90000"/>
              </a:lnSpc>
            </a:pPr>
            <a:r>
              <a:rPr lang="en-US" dirty="0">
                <a:latin typeface="Rockwell"/>
                <a:cs typeface="Rockwell"/>
              </a:rPr>
              <a:t>More variety of products</a:t>
            </a:r>
          </a:p>
          <a:p>
            <a:pPr lvl="1" eaLnBrk="1" hangingPunct="1">
              <a:lnSpc>
                <a:spcPct val="90000"/>
              </a:lnSpc>
            </a:pPr>
            <a:r>
              <a:rPr lang="en-US" dirty="0">
                <a:latin typeface="Rockwell"/>
                <a:cs typeface="Rockwell"/>
              </a:rPr>
              <a:t>Chain stores offered low prices and installment plans (credit)</a:t>
            </a:r>
          </a:p>
          <a:p>
            <a:pPr lvl="1" eaLnBrk="1" hangingPunct="1">
              <a:lnSpc>
                <a:spcPct val="90000"/>
              </a:lnSpc>
            </a:pPr>
            <a:r>
              <a:rPr lang="en-US" dirty="0">
                <a:latin typeface="Rockwell"/>
                <a:cs typeface="Rockwell"/>
              </a:rPr>
              <a:t>Advertising more sophisticated</a:t>
            </a:r>
          </a:p>
          <a:p>
            <a:pPr lvl="2" eaLnBrk="1" hangingPunct="1">
              <a:lnSpc>
                <a:spcPct val="90000"/>
              </a:lnSpc>
            </a:pPr>
            <a:r>
              <a:rPr lang="en-US" dirty="0">
                <a:latin typeface="Rockwell"/>
                <a:cs typeface="Rockwell"/>
              </a:rPr>
              <a:t>Market research, catchy images &amp; slogans </a:t>
            </a:r>
          </a:p>
        </p:txBody>
      </p:sp>
      <p:pic>
        <p:nvPicPr>
          <p:cNvPr id="18435" name="Picture 4" descr="25che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963" y="1981200"/>
            <a:ext cx="360203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48995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074"/>
                                        </p:tgtEl>
                                        <p:attrNameLst>
                                          <p:attrName>style.visibility</p:attrName>
                                        </p:attrNameLst>
                                      </p:cBhvr>
                                      <p:to>
                                        <p:strVal val="visible"/>
                                      </p:to>
                                    </p:set>
                                    <p:anim calcmode="discrete" valueType="clr">
                                      <p:cBhvr override="childStyle">
                                        <p:cTn id="7" dur="80"/>
                                        <p:tgtEl>
                                          <p:spTgt spid="30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4"/>
                                        </p:tgtEl>
                                        <p:attrNameLst>
                                          <p:attrName>fillcolor</p:attrName>
                                        </p:attrNameLst>
                                      </p:cBhvr>
                                      <p:tavLst>
                                        <p:tav tm="0">
                                          <p:val>
                                            <p:clrVal>
                                              <a:schemeClr val="accent2"/>
                                            </p:clrVal>
                                          </p:val>
                                        </p:tav>
                                        <p:tav tm="50000">
                                          <p:val>
                                            <p:clrVal>
                                              <a:schemeClr val="hlink"/>
                                            </p:clrVal>
                                          </p:val>
                                        </p:tav>
                                      </p:tavLst>
                                    </p:anim>
                                    <p:set>
                                      <p:cBhvr>
                                        <p:cTn id="9" dur="80"/>
                                        <p:tgtEl>
                                          <p:spTgt spid="307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3075">
                                            <p:txEl>
                                              <p:pRg st="0" end="0"/>
                                            </p:txEl>
                                          </p:spTgt>
                                        </p:tgtEl>
                                        <p:attrNameLst>
                                          <p:attrName>style.visibility</p:attrName>
                                        </p:attrNameLst>
                                      </p:cBhvr>
                                      <p:to>
                                        <p:strVal val="visible"/>
                                      </p:to>
                                    </p:set>
                                    <p:animEffect transition="in" filter="fade">
                                      <p:cBhvr>
                                        <p:cTn id="14" dur="2000"/>
                                        <p:tgtEl>
                                          <p:spTgt spid="3075">
                                            <p:txEl>
                                              <p:pRg st="0" end="0"/>
                                            </p:txEl>
                                          </p:spTgt>
                                        </p:tgtEl>
                                      </p:cBhvr>
                                    </p:animEffect>
                                    <p:anim calcmode="lin" valueType="num">
                                      <p:cBhvr>
                                        <p:cTn id="15" dur="2000" fill="hold"/>
                                        <p:tgtEl>
                                          <p:spTgt spid="3075">
                                            <p:txEl>
                                              <p:pRg st="0" end="0"/>
                                            </p:txEl>
                                          </p:spTgt>
                                        </p:tgtEl>
                                        <p:attrNameLst>
                                          <p:attrName>style.rotation</p:attrName>
                                        </p:attrNameLst>
                                      </p:cBhvr>
                                      <p:tavLst>
                                        <p:tav tm="0">
                                          <p:val>
                                            <p:fltVal val="720"/>
                                          </p:val>
                                        </p:tav>
                                        <p:tav tm="100000">
                                          <p:val>
                                            <p:fltVal val="0"/>
                                          </p:val>
                                        </p:tav>
                                      </p:tavLst>
                                    </p:anim>
                                    <p:anim calcmode="lin" valueType="num">
                                      <p:cBhvr>
                                        <p:cTn id="16" dur="2000" fill="hold"/>
                                        <p:tgtEl>
                                          <p:spTgt spid="3075">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3075">
                                            <p:txEl>
                                              <p:pRg st="0" end="0"/>
                                            </p:txEl>
                                          </p:spTgt>
                                        </p:tgtEl>
                                        <p:attrNameLst>
                                          <p:attrName>ppt_w</p:attrName>
                                        </p:attrNameLst>
                                      </p:cBhvr>
                                      <p:tavLst>
                                        <p:tav tm="0">
                                          <p:val>
                                            <p:fltVal val="0"/>
                                          </p:val>
                                        </p:tav>
                                        <p:tav tm="100000">
                                          <p:val>
                                            <p:strVal val="#ppt_w"/>
                                          </p:val>
                                        </p:tav>
                                      </p:tavLst>
                                    </p:anim>
                                  </p:childTnLst>
                                </p:cTn>
                              </p:par>
                              <p:par>
                                <p:cTn id="18" presetID="35" presetClass="entr" presetSubtype="0" fill="hold" grpId="0" nodeType="withEffect">
                                  <p:stCondLst>
                                    <p:cond delay="0"/>
                                  </p:stCondLst>
                                  <p:childTnLst>
                                    <p:set>
                                      <p:cBhvr>
                                        <p:cTn id="19" dur="1" fill="hold">
                                          <p:stCondLst>
                                            <p:cond delay="0"/>
                                          </p:stCondLst>
                                        </p:cTn>
                                        <p:tgtEl>
                                          <p:spTgt spid="3075">
                                            <p:txEl>
                                              <p:pRg st="1" end="1"/>
                                            </p:txEl>
                                          </p:spTgt>
                                        </p:tgtEl>
                                        <p:attrNameLst>
                                          <p:attrName>style.visibility</p:attrName>
                                        </p:attrNameLst>
                                      </p:cBhvr>
                                      <p:to>
                                        <p:strVal val="visible"/>
                                      </p:to>
                                    </p:set>
                                    <p:animEffect transition="in" filter="fade">
                                      <p:cBhvr>
                                        <p:cTn id="20" dur="2000"/>
                                        <p:tgtEl>
                                          <p:spTgt spid="3075">
                                            <p:txEl>
                                              <p:pRg st="1" end="1"/>
                                            </p:txEl>
                                          </p:spTgt>
                                        </p:tgtEl>
                                      </p:cBhvr>
                                    </p:animEffect>
                                    <p:anim calcmode="lin" valueType="num">
                                      <p:cBhvr>
                                        <p:cTn id="21" dur="2000" fill="hold"/>
                                        <p:tgtEl>
                                          <p:spTgt spid="3075">
                                            <p:txEl>
                                              <p:pRg st="1" end="1"/>
                                            </p:txEl>
                                          </p:spTgt>
                                        </p:tgtEl>
                                        <p:attrNameLst>
                                          <p:attrName>style.rotation</p:attrName>
                                        </p:attrNameLst>
                                      </p:cBhvr>
                                      <p:tavLst>
                                        <p:tav tm="0">
                                          <p:val>
                                            <p:fltVal val="720"/>
                                          </p:val>
                                        </p:tav>
                                        <p:tav tm="100000">
                                          <p:val>
                                            <p:fltVal val="0"/>
                                          </p:val>
                                        </p:tav>
                                      </p:tavLst>
                                    </p:anim>
                                    <p:anim calcmode="lin" valueType="num">
                                      <p:cBhvr>
                                        <p:cTn id="22" dur="2000" fill="hold"/>
                                        <p:tgtEl>
                                          <p:spTgt spid="3075">
                                            <p:txEl>
                                              <p:pRg st="1" end="1"/>
                                            </p:txEl>
                                          </p:spTgt>
                                        </p:tgtEl>
                                        <p:attrNameLst>
                                          <p:attrName>ppt_h</p:attrName>
                                        </p:attrNameLst>
                                      </p:cBhvr>
                                      <p:tavLst>
                                        <p:tav tm="0">
                                          <p:val>
                                            <p:fltVal val="0"/>
                                          </p:val>
                                        </p:tav>
                                        <p:tav tm="100000">
                                          <p:val>
                                            <p:strVal val="#ppt_h"/>
                                          </p:val>
                                        </p:tav>
                                      </p:tavLst>
                                    </p:anim>
                                    <p:anim calcmode="lin" valueType="num">
                                      <p:cBhvr>
                                        <p:cTn id="23" dur="2000" fill="hold"/>
                                        <p:tgtEl>
                                          <p:spTgt spid="3075">
                                            <p:txEl>
                                              <p:pRg st="1" end="1"/>
                                            </p:txEl>
                                          </p:spTgt>
                                        </p:tgtEl>
                                        <p:attrNameLst>
                                          <p:attrName>ppt_w</p:attrName>
                                        </p:attrNameLst>
                                      </p:cBhvr>
                                      <p:tavLst>
                                        <p:tav tm="0">
                                          <p:val>
                                            <p:fltVal val="0"/>
                                          </p:val>
                                        </p:tav>
                                        <p:tav tm="100000">
                                          <p:val>
                                            <p:strVal val="#ppt_w"/>
                                          </p:val>
                                        </p:tav>
                                      </p:tavLst>
                                    </p:anim>
                                  </p:childTnLst>
                                </p:cTn>
                              </p:par>
                              <p:par>
                                <p:cTn id="24" presetID="35" presetClass="entr" presetSubtype="0" fill="hold" grpId="0" nodeType="withEffect">
                                  <p:stCondLst>
                                    <p:cond delay="0"/>
                                  </p:stCondLst>
                                  <p:childTnLst>
                                    <p:set>
                                      <p:cBhvr>
                                        <p:cTn id="25" dur="1" fill="hold">
                                          <p:stCondLst>
                                            <p:cond delay="0"/>
                                          </p:stCondLst>
                                        </p:cTn>
                                        <p:tgtEl>
                                          <p:spTgt spid="3075">
                                            <p:txEl>
                                              <p:pRg st="2" end="2"/>
                                            </p:txEl>
                                          </p:spTgt>
                                        </p:tgtEl>
                                        <p:attrNameLst>
                                          <p:attrName>style.visibility</p:attrName>
                                        </p:attrNameLst>
                                      </p:cBhvr>
                                      <p:to>
                                        <p:strVal val="visible"/>
                                      </p:to>
                                    </p:set>
                                    <p:animEffect transition="in" filter="fade">
                                      <p:cBhvr>
                                        <p:cTn id="26" dur="2000"/>
                                        <p:tgtEl>
                                          <p:spTgt spid="3075">
                                            <p:txEl>
                                              <p:pRg st="2" end="2"/>
                                            </p:txEl>
                                          </p:spTgt>
                                        </p:tgtEl>
                                      </p:cBhvr>
                                    </p:animEffect>
                                    <p:anim calcmode="lin" valueType="num">
                                      <p:cBhvr>
                                        <p:cTn id="27" dur="2000" fill="hold"/>
                                        <p:tgtEl>
                                          <p:spTgt spid="3075">
                                            <p:txEl>
                                              <p:pRg st="2" end="2"/>
                                            </p:txEl>
                                          </p:spTgt>
                                        </p:tgtEl>
                                        <p:attrNameLst>
                                          <p:attrName>style.rotation</p:attrName>
                                        </p:attrNameLst>
                                      </p:cBhvr>
                                      <p:tavLst>
                                        <p:tav tm="0">
                                          <p:val>
                                            <p:fltVal val="720"/>
                                          </p:val>
                                        </p:tav>
                                        <p:tav tm="100000">
                                          <p:val>
                                            <p:fltVal val="0"/>
                                          </p:val>
                                        </p:tav>
                                      </p:tavLst>
                                    </p:anim>
                                    <p:anim calcmode="lin" valueType="num">
                                      <p:cBhvr>
                                        <p:cTn id="28" dur="2000" fill="hold"/>
                                        <p:tgtEl>
                                          <p:spTgt spid="3075">
                                            <p:txEl>
                                              <p:pRg st="2" end="2"/>
                                            </p:txEl>
                                          </p:spTgt>
                                        </p:tgtEl>
                                        <p:attrNameLst>
                                          <p:attrName>ppt_h</p:attrName>
                                        </p:attrNameLst>
                                      </p:cBhvr>
                                      <p:tavLst>
                                        <p:tav tm="0">
                                          <p:val>
                                            <p:fltVal val="0"/>
                                          </p:val>
                                        </p:tav>
                                        <p:tav tm="100000">
                                          <p:val>
                                            <p:strVal val="#ppt_h"/>
                                          </p:val>
                                        </p:tav>
                                      </p:tavLst>
                                    </p:anim>
                                    <p:anim calcmode="lin" valueType="num">
                                      <p:cBhvr>
                                        <p:cTn id="29" dur="2000" fill="hold"/>
                                        <p:tgtEl>
                                          <p:spTgt spid="3075">
                                            <p:txEl>
                                              <p:pRg st="2" end="2"/>
                                            </p:txEl>
                                          </p:spTgt>
                                        </p:tgtEl>
                                        <p:attrNameLst>
                                          <p:attrName>ppt_w</p:attrName>
                                        </p:attrNameLst>
                                      </p:cBhvr>
                                      <p:tavLst>
                                        <p:tav tm="0">
                                          <p:val>
                                            <p:fltVal val="0"/>
                                          </p:val>
                                        </p:tav>
                                        <p:tav tm="100000">
                                          <p:val>
                                            <p:strVal val="#ppt_w"/>
                                          </p:val>
                                        </p:tav>
                                      </p:tavLst>
                                    </p:anim>
                                  </p:childTnLst>
                                </p:cTn>
                              </p:par>
                              <p:par>
                                <p:cTn id="30" presetID="35" presetClass="entr" presetSubtype="0" fill="hold" grpId="0" nodeType="withEffect">
                                  <p:stCondLst>
                                    <p:cond delay="0"/>
                                  </p:stCondLst>
                                  <p:childTnLst>
                                    <p:set>
                                      <p:cBhvr>
                                        <p:cTn id="31" dur="1" fill="hold">
                                          <p:stCondLst>
                                            <p:cond delay="0"/>
                                          </p:stCondLst>
                                        </p:cTn>
                                        <p:tgtEl>
                                          <p:spTgt spid="3075">
                                            <p:txEl>
                                              <p:pRg st="3" end="3"/>
                                            </p:txEl>
                                          </p:spTgt>
                                        </p:tgtEl>
                                        <p:attrNameLst>
                                          <p:attrName>style.visibility</p:attrName>
                                        </p:attrNameLst>
                                      </p:cBhvr>
                                      <p:to>
                                        <p:strVal val="visible"/>
                                      </p:to>
                                    </p:set>
                                    <p:animEffect transition="in" filter="fade">
                                      <p:cBhvr>
                                        <p:cTn id="32" dur="2000"/>
                                        <p:tgtEl>
                                          <p:spTgt spid="3075">
                                            <p:txEl>
                                              <p:pRg st="3" end="3"/>
                                            </p:txEl>
                                          </p:spTgt>
                                        </p:tgtEl>
                                      </p:cBhvr>
                                    </p:animEffect>
                                    <p:anim calcmode="lin" valueType="num">
                                      <p:cBhvr>
                                        <p:cTn id="33" dur="2000" fill="hold"/>
                                        <p:tgtEl>
                                          <p:spTgt spid="3075">
                                            <p:txEl>
                                              <p:pRg st="3" end="3"/>
                                            </p:txEl>
                                          </p:spTgt>
                                        </p:tgtEl>
                                        <p:attrNameLst>
                                          <p:attrName>style.rotation</p:attrName>
                                        </p:attrNameLst>
                                      </p:cBhvr>
                                      <p:tavLst>
                                        <p:tav tm="0">
                                          <p:val>
                                            <p:fltVal val="720"/>
                                          </p:val>
                                        </p:tav>
                                        <p:tav tm="100000">
                                          <p:val>
                                            <p:fltVal val="0"/>
                                          </p:val>
                                        </p:tav>
                                      </p:tavLst>
                                    </p:anim>
                                    <p:anim calcmode="lin" valueType="num">
                                      <p:cBhvr>
                                        <p:cTn id="34" dur="2000" fill="hold"/>
                                        <p:tgtEl>
                                          <p:spTgt spid="3075">
                                            <p:txEl>
                                              <p:pRg st="3" end="3"/>
                                            </p:txEl>
                                          </p:spTgt>
                                        </p:tgtEl>
                                        <p:attrNameLst>
                                          <p:attrName>ppt_h</p:attrName>
                                        </p:attrNameLst>
                                      </p:cBhvr>
                                      <p:tavLst>
                                        <p:tav tm="0">
                                          <p:val>
                                            <p:fltVal val="0"/>
                                          </p:val>
                                        </p:tav>
                                        <p:tav tm="100000">
                                          <p:val>
                                            <p:strVal val="#ppt_h"/>
                                          </p:val>
                                        </p:tav>
                                      </p:tavLst>
                                    </p:anim>
                                    <p:anim calcmode="lin" valueType="num">
                                      <p:cBhvr>
                                        <p:cTn id="35" dur="2000" fill="hold"/>
                                        <p:tgtEl>
                                          <p:spTgt spid="3075">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35" presetClass="entr" presetSubtype="0" fill="hold" grpId="0" nodeType="clickEffect">
                                  <p:stCondLst>
                                    <p:cond delay="0"/>
                                  </p:stCondLst>
                                  <p:childTnLst>
                                    <p:set>
                                      <p:cBhvr>
                                        <p:cTn id="39" dur="1" fill="hold">
                                          <p:stCondLst>
                                            <p:cond delay="0"/>
                                          </p:stCondLst>
                                        </p:cTn>
                                        <p:tgtEl>
                                          <p:spTgt spid="3075">
                                            <p:txEl>
                                              <p:pRg st="5" end="5"/>
                                            </p:txEl>
                                          </p:spTgt>
                                        </p:tgtEl>
                                        <p:attrNameLst>
                                          <p:attrName>style.visibility</p:attrName>
                                        </p:attrNameLst>
                                      </p:cBhvr>
                                      <p:to>
                                        <p:strVal val="visible"/>
                                      </p:to>
                                    </p:set>
                                    <p:animEffect transition="in" filter="fade">
                                      <p:cBhvr>
                                        <p:cTn id="40" dur="2000"/>
                                        <p:tgtEl>
                                          <p:spTgt spid="3075">
                                            <p:txEl>
                                              <p:pRg st="5" end="5"/>
                                            </p:txEl>
                                          </p:spTgt>
                                        </p:tgtEl>
                                      </p:cBhvr>
                                    </p:animEffect>
                                    <p:anim calcmode="lin" valueType="num">
                                      <p:cBhvr>
                                        <p:cTn id="41" dur="2000" fill="hold"/>
                                        <p:tgtEl>
                                          <p:spTgt spid="3075">
                                            <p:txEl>
                                              <p:pRg st="5" end="5"/>
                                            </p:txEl>
                                          </p:spTgt>
                                        </p:tgtEl>
                                        <p:attrNameLst>
                                          <p:attrName>style.rotation</p:attrName>
                                        </p:attrNameLst>
                                      </p:cBhvr>
                                      <p:tavLst>
                                        <p:tav tm="0">
                                          <p:val>
                                            <p:fltVal val="720"/>
                                          </p:val>
                                        </p:tav>
                                        <p:tav tm="100000">
                                          <p:val>
                                            <p:fltVal val="0"/>
                                          </p:val>
                                        </p:tav>
                                      </p:tavLst>
                                    </p:anim>
                                    <p:anim calcmode="lin" valueType="num">
                                      <p:cBhvr>
                                        <p:cTn id="42" dur="2000" fill="hold"/>
                                        <p:tgtEl>
                                          <p:spTgt spid="3075">
                                            <p:txEl>
                                              <p:pRg st="5" end="5"/>
                                            </p:txEl>
                                          </p:spTgt>
                                        </p:tgtEl>
                                        <p:attrNameLst>
                                          <p:attrName>ppt_h</p:attrName>
                                        </p:attrNameLst>
                                      </p:cBhvr>
                                      <p:tavLst>
                                        <p:tav tm="0">
                                          <p:val>
                                            <p:fltVal val="0"/>
                                          </p:val>
                                        </p:tav>
                                        <p:tav tm="100000">
                                          <p:val>
                                            <p:strVal val="#ppt_h"/>
                                          </p:val>
                                        </p:tav>
                                      </p:tavLst>
                                    </p:anim>
                                    <p:anim calcmode="lin" valueType="num">
                                      <p:cBhvr>
                                        <p:cTn id="43" dur="2000" fill="hold"/>
                                        <p:tgtEl>
                                          <p:spTgt spid="3075">
                                            <p:txEl>
                                              <p:pRg st="5" end="5"/>
                                            </p:txEl>
                                          </p:spTgt>
                                        </p:tgtEl>
                                        <p:attrNameLst>
                                          <p:attrName>ppt_w</p:attrName>
                                        </p:attrNameLst>
                                      </p:cBhvr>
                                      <p:tavLst>
                                        <p:tav tm="0">
                                          <p:val>
                                            <p:fltVal val="0"/>
                                          </p:val>
                                        </p:tav>
                                        <p:tav tm="100000">
                                          <p:val>
                                            <p:strVal val="#ppt_w"/>
                                          </p:val>
                                        </p:tav>
                                      </p:tavLst>
                                    </p:anim>
                                  </p:childTnLst>
                                </p:cTn>
                              </p:par>
                              <p:par>
                                <p:cTn id="44" presetID="35" presetClass="entr" presetSubtype="0" fill="hold" grpId="0" nodeType="withEffect">
                                  <p:stCondLst>
                                    <p:cond delay="0"/>
                                  </p:stCondLst>
                                  <p:childTnLst>
                                    <p:set>
                                      <p:cBhvr>
                                        <p:cTn id="45" dur="1" fill="hold">
                                          <p:stCondLst>
                                            <p:cond delay="0"/>
                                          </p:stCondLst>
                                        </p:cTn>
                                        <p:tgtEl>
                                          <p:spTgt spid="3075">
                                            <p:txEl>
                                              <p:pRg st="6" end="6"/>
                                            </p:txEl>
                                          </p:spTgt>
                                        </p:tgtEl>
                                        <p:attrNameLst>
                                          <p:attrName>style.visibility</p:attrName>
                                        </p:attrNameLst>
                                      </p:cBhvr>
                                      <p:to>
                                        <p:strVal val="visible"/>
                                      </p:to>
                                    </p:set>
                                    <p:animEffect transition="in" filter="fade">
                                      <p:cBhvr>
                                        <p:cTn id="46" dur="2000"/>
                                        <p:tgtEl>
                                          <p:spTgt spid="3075">
                                            <p:txEl>
                                              <p:pRg st="6" end="6"/>
                                            </p:txEl>
                                          </p:spTgt>
                                        </p:tgtEl>
                                      </p:cBhvr>
                                    </p:animEffect>
                                    <p:anim calcmode="lin" valueType="num">
                                      <p:cBhvr>
                                        <p:cTn id="47" dur="2000" fill="hold"/>
                                        <p:tgtEl>
                                          <p:spTgt spid="3075">
                                            <p:txEl>
                                              <p:pRg st="6" end="6"/>
                                            </p:txEl>
                                          </p:spTgt>
                                        </p:tgtEl>
                                        <p:attrNameLst>
                                          <p:attrName>style.rotation</p:attrName>
                                        </p:attrNameLst>
                                      </p:cBhvr>
                                      <p:tavLst>
                                        <p:tav tm="0">
                                          <p:val>
                                            <p:fltVal val="720"/>
                                          </p:val>
                                        </p:tav>
                                        <p:tav tm="100000">
                                          <p:val>
                                            <p:fltVal val="0"/>
                                          </p:val>
                                        </p:tav>
                                      </p:tavLst>
                                    </p:anim>
                                    <p:anim calcmode="lin" valueType="num">
                                      <p:cBhvr>
                                        <p:cTn id="48" dur="2000" fill="hold"/>
                                        <p:tgtEl>
                                          <p:spTgt spid="3075">
                                            <p:txEl>
                                              <p:pRg st="6" end="6"/>
                                            </p:txEl>
                                          </p:spTgt>
                                        </p:tgtEl>
                                        <p:attrNameLst>
                                          <p:attrName>ppt_h</p:attrName>
                                        </p:attrNameLst>
                                      </p:cBhvr>
                                      <p:tavLst>
                                        <p:tav tm="0">
                                          <p:val>
                                            <p:fltVal val="0"/>
                                          </p:val>
                                        </p:tav>
                                        <p:tav tm="100000">
                                          <p:val>
                                            <p:strVal val="#ppt_h"/>
                                          </p:val>
                                        </p:tav>
                                      </p:tavLst>
                                    </p:anim>
                                    <p:anim calcmode="lin" valueType="num">
                                      <p:cBhvr>
                                        <p:cTn id="49" dur="2000" fill="hold"/>
                                        <p:tgtEl>
                                          <p:spTgt spid="3075">
                                            <p:txEl>
                                              <p:pRg st="6" end="6"/>
                                            </p:txEl>
                                          </p:spTgt>
                                        </p:tgtEl>
                                        <p:attrNameLst>
                                          <p:attrName>ppt_w</p:attrName>
                                        </p:attrNameLst>
                                      </p:cBhvr>
                                      <p:tavLst>
                                        <p:tav tm="0">
                                          <p:val>
                                            <p:fltVal val="0"/>
                                          </p:val>
                                        </p:tav>
                                        <p:tav tm="100000">
                                          <p:val>
                                            <p:strVal val="#ppt_w"/>
                                          </p:val>
                                        </p:tav>
                                      </p:tavLst>
                                    </p:anim>
                                  </p:childTnLst>
                                </p:cTn>
                              </p:par>
                              <p:par>
                                <p:cTn id="50" presetID="35" presetClass="entr" presetSubtype="0" fill="hold" grpId="0" nodeType="withEffect">
                                  <p:stCondLst>
                                    <p:cond delay="0"/>
                                  </p:stCondLst>
                                  <p:childTnLst>
                                    <p:set>
                                      <p:cBhvr>
                                        <p:cTn id="51" dur="1" fill="hold">
                                          <p:stCondLst>
                                            <p:cond delay="0"/>
                                          </p:stCondLst>
                                        </p:cTn>
                                        <p:tgtEl>
                                          <p:spTgt spid="3075">
                                            <p:txEl>
                                              <p:pRg st="7" end="7"/>
                                            </p:txEl>
                                          </p:spTgt>
                                        </p:tgtEl>
                                        <p:attrNameLst>
                                          <p:attrName>style.visibility</p:attrName>
                                        </p:attrNameLst>
                                      </p:cBhvr>
                                      <p:to>
                                        <p:strVal val="visible"/>
                                      </p:to>
                                    </p:set>
                                    <p:animEffect transition="in" filter="fade">
                                      <p:cBhvr>
                                        <p:cTn id="52" dur="2000"/>
                                        <p:tgtEl>
                                          <p:spTgt spid="3075">
                                            <p:txEl>
                                              <p:pRg st="7" end="7"/>
                                            </p:txEl>
                                          </p:spTgt>
                                        </p:tgtEl>
                                      </p:cBhvr>
                                    </p:animEffect>
                                    <p:anim calcmode="lin" valueType="num">
                                      <p:cBhvr>
                                        <p:cTn id="53" dur="2000" fill="hold"/>
                                        <p:tgtEl>
                                          <p:spTgt spid="3075">
                                            <p:txEl>
                                              <p:pRg st="7" end="7"/>
                                            </p:txEl>
                                          </p:spTgt>
                                        </p:tgtEl>
                                        <p:attrNameLst>
                                          <p:attrName>style.rotation</p:attrName>
                                        </p:attrNameLst>
                                      </p:cBhvr>
                                      <p:tavLst>
                                        <p:tav tm="0">
                                          <p:val>
                                            <p:fltVal val="720"/>
                                          </p:val>
                                        </p:tav>
                                        <p:tav tm="100000">
                                          <p:val>
                                            <p:fltVal val="0"/>
                                          </p:val>
                                        </p:tav>
                                      </p:tavLst>
                                    </p:anim>
                                    <p:anim calcmode="lin" valueType="num">
                                      <p:cBhvr>
                                        <p:cTn id="54" dur="2000" fill="hold"/>
                                        <p:tgtEl>
                                          <p:spTgt spid="3075">
                                            <p:txEl>
                                              <p:pRg st="7" end="7"/>
                                            </p:txEl>
                                          </p:spTgt>
                                        </p:tgtEl>
                                        <p:attrNameLst>
                                          <p:attrName>ppt_h</p:attrName>
                                        </p:attrNameLst>
                                      </p:cBhvr>
                                      <p:tavLst>
                                        <p:tav tm="0">
                                          <p:val>
                                            <p:fltVal val="0"/>
                                          </p:val>
                                        </p:tav>
                                        <p:tav tm="100000">
                                          <p:val>
                                            <p:strVal val="#ppt_h"/>
                                          </p:val>
                                        </p:tav>
                                      </p:tavLst>
                                    </p:anim>
                                    <p:anim calcmode="lin" valueType="num">
                                      <p:cBhvr>
                                        <p:cTn id="55" dur="2000" fill="hold"/>
                                        <p:tgtEl>
                                          <p:spTgt spid="3075">
                                            <p:txEl>
                                              <p:pRg st="7" end="7"/>
                                            </p:txEl>
                                          </p:spTgt>
                                        </p:tgtEl>
                                        <p:attrNameLst>
                                          <p:attrName>ppt_w</p:attrName>
                                        </p:attrNameLst>
                                      </p:cBhvr>
                                      <p:tavLst>
                                        <p:tav tm="0">
                                          <p:val>
                                            <p:fltVal val="0"/>
                                          </p:val>
                                        </p:tav>
                                        <p:tav tm="100000">
                                          <p:val>
                                            <p:strVal val="#ppt_w"/>
                                          </p:val>
                                        </p:tav>
                                      </p:tavLst>
                                    </p:anim>
                                  </p:childTnLst>
                                </p:cTn>
                              </p:par>
                              <p:par>
                                <p:cTn id="56" presetID="35" presetClass="entr" presetSubtype="0" fill="hold" grpId="0" nodeType="withEffect">
                                  <p:stCondLst>
                                    <p:cond delay="0"/>
                                  </p:stCondLst>
                                  <p:childTnLst>
                                    <p:set>
                                      <p:cBhvr>
                                        <p:cTn id="57" dur="1" fill="hold">
                                          <p:stCondLst>
                                            <p:cond delay="0"/>
                                          </p:stCondLst>
                                        </p:cTn>
                                        <p:tgtEl>
                                          <p:spTgt spid="3075">
                                            <p:txEl>
                                              <p:pRg st="8" end="8"/>
                                            </p:txEl>
                                          </p:spTgt>
                                        </p:tgtEl>
                                        <p:attrNameLst>
                                          <p:attrName>style.visibility</p:attrName>
                                        </p:attrNameLst>
                                      </p:cBhvr>
                                      <p:to>
                                        <p:strVal val="visible"/>
                                      </p:to>
                                    </p:set>
                                    <p:animEffect transition="in" filter="fade">
                                      <p:cBhvr>
                                        <p:cTn id="58" dur="2000"/>
                                        <p:tgtEl>
                                          <p:spTgt spid="3075">
                                            <p:txEl>
                                              <p:pRg st="8" end="8"/>
                                            </p:txEl>
                                          </p:spTgt>
                                        </p:tgtEl>
                                      </p:cBhvr>
                                    </p:animEffect>
                                    <p:anim calcmode="lin" valueType="num">
                                      <p:cBhvr>
                                        <p:cTn id="59" dur="2000" fill="hold"/>
                                        <p:tgtEl>
                                          <p:spTgt spid="3075">
                                            <p:txEl>
                                              <p:pRg st="8" end="8"/>
                                            </p:txEl>
                                          </p:spTgt>
                                        </p:tgtEl>
                                        <p:attrNameLst>
                                          <p:attrName>style.rotation</p:attrName>
                                        </p:attrNameLst>
                                      </p:cBhvr>
                                      <p:tavLst>
                                        <p:tav tm="0">
                                          <p:val>
                                            <p:fltVal val="720"/>
                                          </p:val>
                                        </p:tav>
                                        <p:tav tm="100000">
                                          <p:val>
                                            <p:fltVal val="0"/>
                                          </p:val>
                                        </p:tav>
                                      </p:tavLst>
                                    </p:anim>
                                    <p:anim calcmode="lin" valueType="num">
                                      <p:cBhvr>
                                        <p:cTn id="60" dur="2000" fill="hold"/>
                                        <p:tgtEl>
                                          <p:spTgt spid="3075">
                                            <p:txEl>
                                              <p:pRg st="8" end="8"/>
                                            </p:txEl>
                                          </p:spTgt>
                                        </p:tgtEl>
                                        <p:attrNameLst>
                                          <p:attrName>ppt_h</p:attrName>
                                        </p:attrNameLst>
                                      </p:cBhvr>
                                      <p:tavLst>
                                        <p:tav tm="0">
                                          <p:val>
                                            <p:fltVal val="0"/>
                                          </p:val>
                                        </p:tav>
                                        <p:tav tm="100000">
                                          <p:val>
                                            <p:strVal val="#ppt_h"/>
                                          </p:val>
                                        </p:tav>
                                      </p:tavLst>
                                    </p:anim>
                                    <p:anim calcmode="lin" valueType="num">
                                      <p:cBhvr>
                                        <p:cTn id="61" dur="2000" fill="hold"/>
                                        <p:tgtEl>
                                          <p:spTgt spid="3075">
                                            <p:txEl>
                                              <p:pRg st="8" end="8"/>
                                            </p:txEl>
                                          </p:spTgt>
                                        </p:tgtEl>
                                        <p:attrNameLst>
                                          <p:attrName>ppt_w</p:attrName>
                                        </p:attrNameLst>
                                      </p:cBhvr>
                                      <p:tavLst>
                                        <p:tav tm="0">
                                          <p:val>
                                            <p:fltVal val="0"/>
                                          </p:val>
                                        </p:tav>
                                        <p:tav tm="100000">
                                          <p:val>
                                            <p:strVal val="#ppt_w"/>
                                          </p:val>
                                        </p:tav>
                                      </p:tavLst>
                                    </p:anim>
                                  </p:childTnLst>
                                </p:cTn>
                              </p:par>
                              <p:par>
                                <p:cTn id="62" presetID="35" presetClass="entr" presetSubtype="0" fill="hold" grpId="0" nodeType="withEffect">
                                  <p:stCondLst>
                                    <p:cond delay="0"/>
                                  </p:stCondLst>
                                  <p:childTnLst>
                                    <p:set>
                                      <p:cBhvr>
                                        <p:cTn id="63" dur="1" fill="hold">
                                          <p:stCondLst>
                                            <p:cond delay="0"/>
                                          </p:stCondLst>
                                        </p:cTn>
                                        <p:tgtEl>
                                          <p:spTgt spid="3075">
                                            <p:txEl>
                                              <p:pRg st="9" end="9"/>
                                            </p:txEl>
                                          </p:spTgt>
                                        </p:tgtEl>
                                        <p:attrNameLst>
                                          <p:attrName>style.visibility</p:attrName>
                                        </p:attrNameLst>
                                      </p:cBhvr>
                                      <p:to>
                                        <p:strVal val="visible"/>
                                      </p:to>
                                    </p:set>
                                    <p:animEffect transition="in" filter="fade">
                                      <p:cBhvr>
                                        <p:cTn id="64" dur="2000"/>
                                        <p:tgtEl>
                                          <p:spTgt spid="3075">
                                            <p:txEl>
                                              <p:pRg st="9" end="9"/>
                                            </p:txEl>
                                          </p:spTgt>
                                        </p:tgtEl>
                                      </p:cBhvr>
                                    </p:animEffect>
                                    <p:anim calcmode="lin" valueType="num">
                                      <p:cBhvr>
                                        <p:cTn id="65" dur="2000" fill="hold"/>
                                        <p:tgtEl>
                                          <p:spTgt spid="3075">
                                            <p:txEl>
                                              <p:pRg st="9" end="9"/>
                                            </p:txEl>
                                          </p:spTgt>
                                        </p:tgtEl>
                                        <p:attrNameLst>
                                          <p:attrName>style.rotation</p:attrName>
                                        </p:attrNameLst>
                                      </p:cBhvr>
                                      <p:tavLst>
                                        <p:tav tm="0">
                                          <p:val>
                                            <p:fltVal val="720"/>
                                          </p:val>
                                        </p:tav>
                                        <p:tav tm="100000">
                                          <p:val>
                                            <p:fltVal val="0"/>
                                          </p:val>
                                        </p:tav>
                                      </p:tavLst>
                                    </p:anim>
                                    <p:anim calcmode="lin" valueType="num">
                                      <p:cBhvr>
                                        <p:cTn id="66" dur="2000" fill="hold"/>
                                        <p:tgtEl>
                                          <p:spTgt spid="3075">
                                            <p:txEl>
                                              <p:pRg st="9" end="9"/>
                                            </p:txEl>
                                          </p:spTgt>
                                        </p:tgtEl>
                                        <p:attrNameLst>
                                          <p:attrName>ppt_h</p:attrName>
                                        </p:attrNameLst>
                                      </p:cBhvr>
                                      <p:tavLst>
                                        <p:tav tm="0">
                                          <p:val>
                                            <p:fltVal val="0"/>
                                          </p:val>
                                        </p:tav>
                                        <p:tav tm="100000">
                                          <p:val>
                                            <p:strVal val="#ppt_h"/>
                                          </p:val>
                                        </p:tav>
                                      </p:tavLst>
                                    </p:anim>
                                    <p:anim calcmode="lin" valueType="num">
                                      <p:cBhvr>
                                        <p:cTn id="67" dur="2000" fill="hold"/>
                                        <p:tgtEl>
                                          <p:spTgt spid="3075">
                                            <p:txEl>
                                              <p:pRg st="9" end="9"/>
                                            </p:txEl>
                                          </p:spTgt>
                                        </p:tgtEl>
                                        <p:attrNameLst>
                                          <p:attrName>ppt_w</p:attrName>
                                        </p:attrNameLst>
                                      </p:cBhvr>
                                      <p:tavLst>
                                        <p:tav tm="0">
                                          <p:val>
                                            <p:fltVal val="0"/>
                                          </p:val>
                                        </p:tav>
                                        <p:tav tm="100000">
                                          <p:val>
                                            <p:strVal val="#ppt_w"/>
                                          </p:val>
                                        </p:tav>
                                      </p:tavLst>
                                    </p:anim>
                                  </p:childTnLst>
                                </p:cTn>
                              </p:par>
                              <p:par>
                                <p:cTn id="68" presetID="35" presetClass="entr" presetSubtype="0" fill="hold" grpId="0" nodeType="withEffect">
                                  <p:stCondLst>
                                    <p:cond delay="0"/>
                                  </p:stCondLst>
                                  <p:childTnLst>
                                    <p:set>
                                      <p:cBhvr>
                                        <p:cTn id="69" dur="1" fill="hold">
                                          <p:stCondLst>
                                            <p:cond delay="0"/>
                                          </p:stCondLst>
                                        </p:cTn>
                                        <p:tgtEl>
                                          <p:spTgt spid="3075">
                                            <p:txEl>
                                              <p:pRg st="10" end="10"/>
                                            </p:txEl>
                                          </p:spTgt>
                                        </p:tgtEl>
                                        <p:attrNameLst>
                                          <p:attrName>style.visibility</p:attrName>
                                        </p:attrNameLst>
                                      </p:cBhvr>
                                      <p:to>
                                        <p:strVal val="visible"/>
                                      </p:to>
                                    </p:set>
                                    <p:animEffect transition="in" filter="fade">
                                      <p:cBhvr>
                                        <p:cTn id="70" dur="2000"/>
                                        <p:tgtEl>
                                          <p:spTgt spid="3075">
                                            <p:txEl>
                                              <p:pRg st="10" end="10"/>
                                            </p:txEl>
                                          </p:spTgt>
                                        </p:tgtEl>
                                      </p:cBhvr>
                                    </p:animEffect>
                                    <p:anim calcmode="lin" valueType="num">
                                      <p:cBhvr>
                                        <p:cTn id="71" dur="2000" fill="hold"/>
                                        <p:tgtEl>
                                          <p:spTgt spid="3075">
                                            <p:txEl>
                                              <p:pRg st="10" end="10"/>
                                            </p:txEl>
                                          </p:spTgt>
                                        </p:tgtEl>
                                        <p:attrNameLst>
                                          <p:attrName>style.rotation</p:attrName>
                                        </p:attrNameLst>
                                      </p:cBhvr>
                                      <p:tavLst>
                                        <p:tav tm="0">
                                          <p:val>
                                            <p:fltVal val="720"/>
                                          </p:val>
                                        </p:tav>
                                        <p:tav tm="100000">
                                          <p:val>
                                            <p:fltVal val="0"/>
                                          </p:val>
                                        </p:tav>
                                      </p:tavLst>
                                    </p:anim>
                                    <p:anim calcmode="lin" valueType="num">
                                      <p:cBhvr>
                                        <p:cTn id="72" dur="2000" fill="hold"/>
                                        <p:tgtEl>
                                          <p:spTgt spid="3075">
                                            <p:txEl>
                                              <p:pRg st="10" end="10"/>
                                            </p:txEl>
                                          </p:spTgt>
                                        </p:tgtEl>
                                        <p:attrNameLst>
                                          <p:attrName>ppt_h</p:attrName>
                                        </p:attrNameLst>
                                      </p:cBhvr>
                                      <p:tavLst>
                                        <p:tav tm="0">
                                          <p:val>
                                            <p:fltVal val="0"/>
                                          </p:val>
                                        </p:tav>
                                        <p:tav tm="100000">
                                          <p:val>
                                            <p:strVal val="#ppt_h"/>
                                          </p:val>
                                        </p:tav>
                                      </p:tavLst>
                                    </p:anim>
                                    <p:anim calcmode="lin" valueType="num">
                                      <p:cBhvr>
                                        <p:cTn id="73" dur="2000" fill="hold"/>
                                        <p:tgtEl>
                                          <p:spTgt spid="3075">
                                            <p:txEl>
                                              <p:pRg st="10" end="1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792163"/>
          </a:xfrm>
        </p:spPr>
        <p:txBody>
          <a:bodyPr>
            <a:normAutofit fontScale="90000"/>
          </a:bodyPr>
          <a:lstStyle/>
          <a:p>
            <a:pPr eaLnBrk="1" hangingPunct="1"/>
            <a:r>
              <a:rPr lang="en-US">
                <a:latin typeface="Rockwell"/>
                <a:cs typeface="Rockwell"/>
              </a:rPr>
              <a:t>But there was danger ahead…</a:t>
            </a:r>
          </a:p>
        </p:txBody>
      </p:sp>
      <p:sp>
        <p:nvSpPr>
          <p:cNvPr id="8195" name="Rectangle 3"/>
          <p:cNvSpPr>
            <a:spLocks noGrp="1" noChangeArrowheads="1"/>
          </p:cNvSpPr>
          <p:nvPr>
            <p:ph sz="quarter" idx="1"/>
          </p:nvPr>
        </p:nvSpPr>
        <p:spPr>
          <a:xfrm>
            <a:off x="152400" y="1011616"/>
            <a:ext cx="3810000" cy="5641597"/>
          </a:xfrm>
        </p:spPr>
        <p:txBody>
          <a:bodyPr>
            <a:normAutofit fontScale="77500" lnSpcReduction="20000"/>
          </a:bodyPr>
          <a:lstStyle/>
          <a:p>
            <a:pPr eaLnBrk="1" hangingPunct="1"/>
            <a:r>
              <a:rPr lang="en-US" sz="2800" b="1" dirty="0">
                <a:latin typeface="Rockwell"/>
                <a:cs typeface="Rockwell"/>
              </a:rPr>
              <a:t>Several key industries were faltering:</a:t>
            </a:r>
          </a:p>
          <a:p>
            <a:pPr lvl="1" eaLnBrk="1" hangingPunct="1"/>
            <a:r>
              <a:rPr lang="en-US" sz="2800" dirty="0">
                <a:latin typeface="Rockwell"/>
                <a:cs typeface="Rockwell"/>
              </a:rPr>
              <a:t>Railroads </a:t>
            </a:r>
          </a:p>
          <a:p>
            <a:pPr lvl="2" eaLnBrk="1" hangingPunct="1"/>
            <a:r>
              <a:rPr lang="en-US" sz="2400" dirty="0">
                <a:latin typeface="Rockwell"/>
                <a:cs typeface="Rockwell"/>
              </a:rPr>
              <a:t>strict controls, competition w/ cars, trucks, and busses</a:t>
            </a:r>
          </a:p>
          <a:p>
            <a:pPr lvl="1" eaLnBrk="1" hangingPunct="1"/>
            <a:r>
              <a:rPr lang="en-US" sz="2800" dirty="0">
                <a:latin typeface="Rockwell"/>
                <a:cs typeface="Rockwell"/>
              </a:rPr>
              <a:t>Textiles</a:t>
            </a:r>
          </a:p>
          <a:p>
            <a:pPr lvl="2" eaLnBrk="1" hangingPunct="1"/>
            <a:r>
              <a:rPr lang="en-US" sz="2400" dirty="0">
                <a:latin typeface="Rockwell"/>
                <a:cs typeface="Rockwell"/>
              </a:rPr>
              <a:t>Union wages drove mills South for cheaper labor</a:t>
            </a:r>
          </a:p>
          <a:p>
            <a:pPr lvl="2" eaLnBrk="1" hangingPunct="1"/>
            <a:r>
              <a:rPr lang="en-US" sz="2400" dirty="0">
                <a:latin typeface="Rockwell"/>
                <a:cs typeface="Rockwell"/>
              </a:rPr>
              <a:t>Foreign competition drove prices down</a:t>
            </a:r>
          </a:p>
          <a:p>
            <a:pPr lvl="1" eaLnBrk="1" hangingPunct="1"/>
            <a:r>
              <a:rPr lang="en-US" sz="2800" dirty="0">
                <a:latin typeface="Rockwell"/>
                <a:cs typeface="Rockwell"/>
              </a:rPr>
              <a:t>Coal</a:t>
            </a:r>
          </a:p>
          <a:p>
            <a:pPr lvl="2" eaLnBrk="1" hangingPunct="1"/>
            <a:r>
              <a:rPr lang="en-US" sz="2400" dirty="0">
                <a:latin typeface="Rockwell"/>
                <a:cs typeface="Rockwell"/>
              </a:rPr>
              <a:t>Alternatives (oil, natural gas, hydroelectric) available</a:t>
            </a:r>
          </a:p>
        </p:txBody>
      </p:sp>
      <p:sp>
        <p:nvSpPr>
          <p:cNvPr id="10245" name="TextBox 1"/>
          <p:cNvSpPr txBox="1">
            <a:spLocks noChangeArrowheads="1"/>
          </p:cNvSpPr>
          <p:nvPr/>
        </p:nvSpPr>
        <p:spPr bwMode="auto">
          <a:xfrm>
            <a:off x="3962400" y="792163"/>
            <a:ext cx="5181600" cy="331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charset="0"/>
                <a:ea typeface="ＭＳ Ｐゴシック" charset="0"/>
                <a:cs typeface="ＭＳ Ｐゴシック" charset="0"/>
              </a:defRPr>
            </a:lvl1pPr>
            <a:lvl2pPr marL="547688" indent="-228600">
              <a:defRPr sz="2400">
                <a:solidFill>
                  <a:schemeClr val="tx1"/>
                </a:solidFill>
                <a:latin typeface="Arial" charset="0"/>
                <a:ea typeface="ＭＳ Ｐゴシック" charset="0"/>
              </a:defRPr>
            </a:lvl2pPr>
            <a:lvl3pPr marL="822325"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spcBef>
                <a:spcPts val="375"/>
              </a:spcBef>
              <a:buClr>
                <a:srgbClr val="71685A"/>
              </a:buClr>
              <a:buSzPct val="85000"/>
              <a:buFont typeface="Wingdings 2" charset="0"/>
              <a:buChar char=""/>
            </a:pPr>
            <a:r>
              <a:rPr lang="en-US" sz="3200" dirty="0">
                <a:latin typeface="Rockwell"/>
                <a:cs typeface="Rockwell"/>
              </a:rPr>
              <a:t>Agriculture</a:t>
            </a:r>
          </a:p>
          <a:p>
            <a:pPr lvl="2" eaLnBrk="1" hangingPunct="1">
              <a:spcBef>
                <a:spcPts val="375"/>
              </a:spcBef>
              <a:buClr>
                <a:srgbClr val="C8DFAA"/>
              </a:buClr>
              <a:buSzPct val="85000"/>
              <a:buFont typeface="Wingdings 2" charset="0"/>
              <a:buChar char=""/>
            </a:pPr>
            <a:r>
              <a:rPr lang="en-US" sz="2800" dirty="0">
                <a:latin typeface="Rockwell"/>
                <a:cs typeface="Rockwell"/>
              </a:rPr>
              <a:t>Overproduction and overextension (in debt)</a:t>
            </a:r>
          </a:p>
          <a:p>
            <a:pPr lvl="2" eaLnBrk="1" hangingPunct="1">
              <a:spcBef>
                <a:spcPts val="375"/>
              </a:spcBef>
              <a:buClr>
                <a:srgbClr val="C8DFAA"/>
              </a:buClr>
              <a:buSzPct val="85000"/>
              <a:buFont typeface="Wingdings 2" charset="0"/>
              <a:buChar char=""/>
            </a:pPr>
            <a:r>
              <a:rPr lang="en-US" sz="2800" dirty="0">
                <a:latin typeface="Rockwell"/>
                <a:cs typeface="Rockwell"/>
              </a:rPr>
              <a:t>World market price and demand both down</a:t>
            </a:r>
          </a:p>
          <a:p>
            <a:pPr lvl="2" eaLnBrk="1" hangingPunct="1">
              <a:spcBef>
                <a:spcPts val="375"/>
              </a:spcBef>
              <a:buClr>
                <a:srgbClr val="C8DFAA"/>
              </a:buClr>
              <a:buSzPct val="85000"/>
              <a:buFont typeface="Wingdings 2" charset="0"/>
              <a:buChar char=""/>
            </a:pPr>
            <a:r>
              <a:rPr lang="en-US" sz="2800" dirty="0">
                <a:latin typeface="Rockwell"/>
                <a:cs typeface="Rockwell"/>
              </a:rPr>
              <a:t>Congressional assistance vetoed by Coolidge</a:t>
            </a:r>
          </a:p>
        </p:txBody>
      </p:sp>
    </p:spTree>
    <p:extLst>
      <p:ext uri="{BB962C8B-B14F-4D97-AF65-F5344CB8AC3E}">
        <p14:creationId xmlns:p14="http://schemas.microsoft.com/office/powerpoint/2010/main" val="5242251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iterate type="lt">
                                    <p:tmPct val="100000"/>
                                  </p:iterate>
                                  <p:childTnLst>
                                    <p:set>
                                      <p:cBhvr>
                                        <p:cTn id="6" dur="1" fill="hold">
                                          <p:stCondLst>
                                            <p:cond delay="0"/>
                                          </p:stCondLst>
                                        </p:cTn>
                                        <p:tgtEl>
                                          <p:spTgt spid="8194"/>
                                        </p:tgtEl>
                                        <p:attrNameLst>
                                          <p:attrName>style.visibility</p:attrName>
                                        </p:attrNameLst>
                                      </p:cBhvr>
                                      <p:to>
                                        <p:strVal val="visible"/>
                                      </p:to>
                                    </p:set>
                                    <p:animEffect transition="in" filter="box(in)">
                                      <p:cBhvr>
                                        <p:cTn id="7" dur="75"/>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8195">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8195">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8195">
                                            <p:txEl>
                                              <p:pRg st="4" end="4"/>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499"/>
                                          </p:stCondLst>
                                        </p:cTn>
                                        <p:tgtEl>
                                          <p:spTgt spid="8195">
                                            <p:txEl>
                                              <p:pRg st="5" end="5"/>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8195">
                                            <p:txEl>
                                              <p:pRg st="6" end="6"/>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8195">
                                            <p:txEl>
                                              <p:pRg st="7" end="7"/>
                                            </p:txEl>
                                          </p:spTgt>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245">
                                            <p:txEl>
                                              <p:pRg st="0" end="0"/>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245">
                                            <p:txEl>
                                              <p:pRg st="1" end="1"/>
                                            </p:txEl>
                                          </p:spTgt>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0245">
                                            <p:txEl>
                                              <p:pRg st="2" end="2"/>
                                            </p:txEl>
                                          </p:spTgt>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0245">
                                            <p:txEl>
                                              <p:pRg st="3" end="3"/>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1" nodeType="clickEffect">
                                  <p:stCondLst>
                                    <p:cond delay="0"/>
                                  </p:stCondLst>
                                  <p:childTnLst>
                                    <p:set>
                                      <p:cBhvr>
                                        <p:cTn id="57" dur="1" fill="hold">
                                          <p:stCondLst>
                                            <p:cond delay="0"/>
                                          </p:stCondLst>
                                        </p:cTn>
                                        <p:tgtEl>
                                          <p:spTgt spid="10245">
                                            <p:txEl>
                                              <p:pRg st="0" end="0"/>
                                            </p:txEl>
                                          </p:spTgt>
                                        </p:tgtEl>
                                        <p:attrNameLst>
                                          <p:attrName>style.visibility</p:attrName>
                                        </p:attrNameLst>
                                      </p:cBhvr>
                                      <p:to>
                                        <p:strVal val="visible"/>
                                      </p:to>
                                    </p:set>
                                  </p:childTnLst>
                                </p:cTn>
                              </p:par>
                              <p:par>
                                <p:cTn id="58" presetID="1" presetClass="entr" presetSubtype="0" fill="hold" grpId="1" nodeType="withEffect">
                                  <p:stCondLst>
                                    <p:cond delay="0"/>
                                  </p:stCondLst>
                                  <p:childTnLst>
                                    <p:set>
                                      <p:cBhvr>
                                        <p:cTn id="59" dur="1" fill="hold">
                                          <p:stCondLst>
                                            <p:cond delay="0"/>
                                          </p:stCondLst>
                                        </p:cTn>
                                        <p:tgtEl>
                                          <p:spTgt spid="10245">
                                            <p:txEl>
                                              <p:pRg st="1" end="1"/>
                                            </p:txEl>
                                          </p:spTgt>
                                        </p:tgtEl>
                                        <p:attrNameLst>
                                          <p:attrName>style.visibility</p:attrName>
                                        </p:attrNameLst>
                                      </p:cBhvr>
                                      <p:to>
                                        <p:strVal val="visible"/>
                                      </p:to>
                                    </p:set>
                                  </p:childTnLst>
                                </p:cTn>
                              </p:par>
                              <p:par>
                                <p:cTn id="60" presetID="1" presetClass="entr" presetSubtype="0" fill="hold" grpId="1" nodeType="withEffect">
                                  <p:stCondLst>
                                    <p:cond delay="0"/>
                                  </p:stCondLst>
                                  <p:childTnLst>
                                    <p:set>
                                      <p:cBhvr>
                                        <p:cTn id="61" dur="1" fill="hold">
                                          <p:stCondLst>
                                            <p:cond delay="0"/>
                                          </p:stCondLst>
                                        </p:cTn>
                                        <p:tgtEl>
                                          <p:spTgt spid="10245">
                                            <p:txEl>
                                              <p:pRg st="2" end="2"/>
                                            </p:txEl>
                                          </p:spTgt>
                                        </p:tgtEl>
                                        <p:attrNameLst>
                                          <p:attrName>style.visibility</p:attrName>
                                        </p:attrNameLst>
                                      </p:cBhvr>
                                      <p:to>
                                        <p:strVal val="visible"/>
                                      </p:to>
                                    </p:set>
                                  </p:childTnLst>
                                </p:cTn>
                              </p:par>
                              <p:par>
                                <p:cTn id="62" presetID="1" presetClass="entr" presetSubtype="0" fill="hold" grpId="1" nodeType="withEffect">
                                  <p:stCondLst>
                                    <p:cond delay="0"/>
                                  </p:stCondLst>
                                  <p:childTnLst>
                                    <p:set>
                                      <p:cBhvr>
                                        <p:cTn id="63" dur="1" fill="hold">
                                          <p:stCondLst>
                                            <p:cond delay="0"/>
                                          </p:stCondLst>
                                        </p:cTn>
                                        <p:tgtEl>
                                          <p:spTgt spid="1024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bldLvl="2" autoUpdateAnimBg="0"/>
      <p:bldP spid="10245" grpId="0" build="p"/>
      <p:bldP spid="10245" grpI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29065" y="-152400"/>
            <a:ext cx="8157735" cy="1143000"/>
          </a:xfrm>
        </p:spPr>
        <p:txBody>
          <a:bodyPr/>
          <a:lstStyle/>
          <a:p>
            <a:pPr eaLnBrk="1" hangingPunct="1"/>
            <a:r>
              <a:rPr lang="en-US" dirty="0">
                <a:latin typeface="Rockwell"/>
                <a:cs typeface="Rockwell"/>
              </a:rPr>
              <a:t>Economic Trouble</a:t>
            </a:r>
          </a:p>
        </p:txBody>
      </p:sp>
      <p:sp>
        <p:nvSpPr>
          <p:cNvPr id="12291" name="Rectangle 3"/>
          <p:cNvSpPr>
            <a:spLocks noGrp="1" noChangeArrowheads="1"/>
          </p:cNvSpPr>
          <p:nvPr>
            <p:ph sz="quarter" idx="1"/>
          </p:nvPr>
        </p:nvSpPr>
        <p:spPr>
          <a:xfrm>
            <a:off x="228600" y="1295400"/>
            <a:ext cx="8763000" cy="5334000"/>
          </a:xfrm>
        </p:spPr>
        <p:txBody>
          <a:bodyPr/>
          <a:lstStyle/>
          <a:p>
            <a:pPr eaLnBrk="1" hangingPunct="1"/>
            <a:r>
              <a:rPr lang="en-US" sz="2800" dirty="0">
                <a:solidFill>
                  <a:srgbClr val="FFFFFF"/>
                </a:solidFill>
                <a:latin typeface="Rockwell"/>
                <a:cs typeface="Rockwell"/>
              </a:rPr>
              <a:t>Unfortunately for Hoover, the economy tumbled</a:t>
            </a:r>
          </a:p>
          <a:p>
            <a:pPr eaLnBrk="1" hangingPunct="1"/>
            <a:r>
              <a:rPr lang="en-US" sz="2800" dirty="0">
                <a:solidFill>
                  <a:srgbClr val="FFFFFF"/>
                </a:solidFill>
                <a:latin typeface="Rockwell"/>
                <a:cs typeface="Rockwell"/>
              </a:rPr>
              <a:t>Trouble in key industries (mentioned earlier)</a:t>
            </a:r>
          </a:p>
          <a:p>
            <a:pPr eaLnBrk="1" hangingPunct="1"/>
            <a:r>
              <a:rPr lang="en-US" sz="2800" dirty="0">
                <a:solidFill>
                  <a:srgbClr val="FFFFFF"/>
                </a:solidFill>
                <a:latin typeface="Rockwell"/>
                <a:cs typeface="Rockwell"/>
              </a:rPr>
              <a:t>Economy slowly slipping for a few years</a:t>
            </a:r>
          </a:p>
          <a:p>
            <a:pPr eaLnBrk="1" hangingPunct="1"/>
            <a:r>
              <a:rPr lang="en-US" sz="2800" dirty="0">
                <a:solidFill>
                  <a:srgbClr val="FFFFFF"/>
                </a:solidFill>
                <a:latin typeface="Rockwell"/>
                <a:cs typeface="Rockwell"/>
              </a:rPr>
              <a:t>Key indicators began showing weakness</a:t>
            </a:r>
          </a:p>
          <a:p>
            <a:pPr lvl="1" eaLnBrk="1" hangingPunct="1"/>
            <a:r>
              <a:rPr lang="en-US" sz="2800" dirty="0">
                <a:solidFill>
                  <a:srgbClr val="FFFFFF"/>
                </a:solidFill>
                <a:latin typeface="Rockwell"/>
                <a:cs typeface="Rockwell"/>
              </a:rPr>
              <a:t>New construction down – meant less biz for related industries</a:t>
            </a:r>
          </a:p>
          <a:p>
            <a:pPr lvl="1" eaLnBrk="1" hangingPunct="1"/>
            <a:r>
              <a:rPr lang="en-US" sz="2800" dirty="0">
                <a:solidFill>
                  <a:srgbClr val="FFFFFF"/>
                </a:solidFill>
                <a:latin typeface="Rockwell"/>
                <a:cs typeface="Rockwell"/>
              </a:rPr>
              <a:t>Consumer purchases dropped off</a:t>
            </a:r>
          </a:p>
          <a:p>
            <a:pPr lvl="2" eaLnBrk="1" hangingPunct="1"/>
            <a:r>
              <a:rPr lang="en-US" sz="2400" dirty="0">
                <a:solidFill>
                  <a:srgbClr val="FFFFFF"/>
                </a:solidFill>
                <a:latin typeface="Rockwell"/>
                <a:cs typeface="Rockwell"/>
              </a:rPr>
              <a:t>Left huge surpluses (incl. farming)</a:t>
            </a:r>
          </a:p>
          <a:p>
            <a:pPr lvl="2" eaLnBrk="1" hangingPunct="1">
              <a:buFontTx/>
              <a:buNone/>
            </a:pPr>
            <a:endParaRPr lang="en-US" dirty="0">
              <a:solidFill>
                <a:srgbClr val="FFFFFF"/>
              </a:solidFill>
              <a:latin typeface="Rockwell"/>
              <a:cs typeface="Rockwell"/>
            </a:endParaRPr>
          </a:p>
        </p:txBody>
      </p:sp>
      <p:sp>
        <p:nvSpPr>
          <p:cNvPr id="12292" name="WordArt 4"/>
          <p:cNvSpPr>
            <a:spLocks noChangeArrowheads="1" noChangeShapeType="1" noTextEdit="1"/>
          </p:cNvSpPr>
          <p:nvPr/>
        </p:nvSpPr>
        <p:spPr bwMode="auto">
          <a:xfrm>
            <a:off x="1371600" y="5743575"/>
            <a:ext cx="6629400" cy="885825"/>
          </a:xfrm>
          <a:prstGeom prst="rect">
            <a:avLst/>
          </a:prstGeom>
        </p:spPr>
        <p:txBody>
          <a:bodyPr wrap="none" fromWordArt="1">
            <a:prstTxWarp prst="textDoubleWave1">
              <a:avLst>
                <a:gd name="adj1" fmla="val 6500"/>
                <a:gd name="adj2" fmla="val 0"/>
              </a:avLst>
            </a:prstTxWarp>
          </a:bodyPr>
          <a:lstStyle/>
          <a:p>
            <a:pPr algn="ctr" eaLnBrk="1" hangingPunct="1">
              <a:defRPr/>
            </a:pPr>
            <a:r>
              <a:rPr lang="en-US" sz="3600" kern="10" spc="50" dirty="0">
                <a:ln w="12700" cmpd="sng">
                  <a:solidFill>
                    <a:schemeClr val="accent6">
                      <a:satMod val="120000"/>
                      <a:shade val="80000"/>
                    </a:schemeClr>
                  </a:solidFill>
                  <a:prstDash val="solid"/>
                </a:ln>
                <a:solidFill>
                  <a:schemeClr val="accent6">
                    <a:tint val="1000"/>
                  </a:schemeClr>
                </a:solidFill>
                <a:effectLst/>
                <a:latin typeface="Rockwell"/>
                <a:ea typeface="+mn-ea"/>
                <a:cs typeface="Rockwell"/>
              </a:rPr>
              <a:t>Surplus = low  prices &amp; less  profit</a:t>
            </a:r>
          </a:p>
        </p:txBody>
      </p:sp>
    </p:spTree>
    <p:extLst>
      <p:ext uri="{BB962C8B-B14F-4D97-AF65-F5344CB8AC3E}">
        <p14:creationId xmlns:p14="http://schemas.microsoft.com/office/powerpoint/2010/main" val="448431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randombar(horizontal)">
                                      <p:cBhvr>
                                        <p:cTn id="7" dur="5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 calcmode="lin" valueType="num">
                                      <p:cBhvr>
                                        <p:cTn id="12" dur="1000" fill="hold"/>
                                        <p:tgtEl>
                                          <p:spTgt spid="12291">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12291">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229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 calcmode="lin" valueType="num">
                                      <p:cBhvr>
                                        <p:cTn id="19" dur="1000" fill="hold"/>
                                        <p:tgtEl>
                                          <p:spTgt spid="12291">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12291">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2291">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12291">
                                            <p:txEl>
                                              <p:pRg st="2" end="2"/>
                                            </p:txEl>
                                          </p:spTgt>
                                        </p:tgtEl>
                                        <p:attrNameLst>
                                          <p:attrName>style.visibility</p:attrName>
                                        </p:attrNameLst>
                                      </p:cBhvr>
                                      <p:to>
                                        <p:strVal val="visible"/>
                                      </p:to>
                                    </p:set>
                                    <p:anim calcmode="lin" valueType="num">
                                      <p:cBhvr>
                                        <p:cTn id="26" dur="1000" fill="hold"/>
                                        <p:tgtEl>
                                          <p:spTgt spid="12291">
                                            <p:txEl>
                                              <p:pRg st="2" end="2"/>
                                            </p:txEl>
                                          </p:spTgt>
                                        </p:tgtEl>
                                        <p:attrNameLst>
                                          <p:attrName>ppt_w</p:attrName>
                                        </p:attrNameLst>
                                      </p:cBhvr>
                                      <p:tavLst>
                                        <p:tav tm="0">
                                          <p:val>
                                            <p:strVal val="#ppt_w+.3"/>
                                          </p:val>
                                        </p:tav>
                                        <p:tav tm="100000">
                                          <p:val>
                                            <p:strVal val="#ppt_w"/>
                                          </p:val>
                                        </p:tav>
                                      </p:tavLst>
                                    </p:anim>
                                    <p:anim calcmode="lin" valueType="num">
                                      <p:cBhvr>
                                        <p:cTn id="27" dur="1000" fill="hold"/>
                                        <p:tgtEl>
                                          <p:spTgt spid="12291">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12291">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12291">
                                            <p:txEl>
                                              <p:pRg st="3" end="3"/>
                                            </p:txEl>
                                          </p:spTgt>
                                        </p:tgtEl>
                                        <p:attrNameLst>
                                          <p:attrName>style.visibility</p:attrName>
                                        </p:attrNameLst>
                                      </p:cBhvr>
                                      <p:to>
                                        <p:strVal val="visible"/>
                                      </p:to>
                                    </p:set>
                                    <p:anim calcmode="lin" valueType="num">
                                      <p:cBhvr>
                                        <p:cTn id="33" dur="1000" fill="hold"/>
                                        <p:tgtEl>
                                          <p:spTgt spid="12291">
                                            <p:txEl>
                                              <p:pRg st="3" end="3"/>
                                            </p:txEl>
                                          </p:spTgt>
                                        </p:tgtEl>
                                        <p:attrNameLst>
                                          <p:attrName>ppt_w</p:attrName>
                                        </p:attrNameLst>
                                      </p:cBhvr>
                                      <p:tavLst>
                                        <p:tav tm="0">
                                          <p:val>
                                            <p:strVal val="#ppt_w+.3"/>
                                          </p:val>
                                        </p:tav>
                                        <p:tav tm="100000">
                                          <p:val>
                                            <p:strVal val="#ppt_w"/>
                                          </p:val>
                                        </p:tav>
                                      </p:tavLst>
                                    </p:anim>
                                    <p:anim calcmode="lin" valueType="num">
                                      <p:cBhvr>
                                        <p:cTn id="34" dur="1000" fill="hold"/>
                                        <p:tgtEl>
                                          <p:spTgt spid="12291">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12291">
                                            <p:txEl>
                                              <p:pRg st="3" end="3"/>
                                            </p:txEl>
                                          </p:spTgt>
                                        </p:tgtEl>
                                      </p:cBhvr>
                                    </p:animEffect>
                                  </p:childTnLst>
                                </p:cTn>
                              </p:par>
                              <p:par>
                                <p:cTn id="36" presetID="50" presetClass="entr" presetSubtype="0" decel="100000" fill="hold" grpId="0" nodeType="withEffect">
                                  <p:stCondLst>
                                    <p:cond delay="0"/>
                                  </p:stCondLst>
                                  <p:childTnLst>
                                    <p:set>
                                      <p:cBhvr>
                                        <p:cTn id="37" dur="1" fill="hold">
                                          <p:stCondLst>
                                            <p:cond delay="0"/>
                                          </p:stCondLst>
                                        </p:cTn>
                                        <p:tgtEl>
                                          <p:spTgt spid="12291">
                                            <p:txEl>
                                              <p:pRg st="4" end="4"/>
                                            </p:txEl>
                                          </p:spTgt>
                                        </p:tgtEl>
                                        <p:attrNameLst>
                                          <p:attrName>style.visibility</p:attrName>
                                        </p:attrNameLst>
                                      </p:cBhvr>
                                      <p:to>
                                        <p:strVal val="visible"/>
                                      </p:to>
                                    </p:set>
                                    <p:anim calcmode="lin" valueType="num">
                                      <p:cBhvr>
                                        <p:cTn id="38" dur="1000" fill="hold"/>
                                        <p:tgtEl>
                                          <p:spTgt spid="12291">
                                            <p:txEl>
                                              <p:pRg st="4" end="4"/>
                                            </p:txEl>
                                          </p:spTgt>
                                        </p:tgtEl>
                                        <p:attrNameLst>
                                          <p:attrName>ppt_w</p:attrName>
                                        </p:attrNameLst>
                                      </p:cBhvr>
                                      <p:tavLst>
                                        <p:tav tm="0">
                                          <p:val>
                                            <p:strVal val="#ppt_w+.3"/>
                                          </p:val>
                                        </p:tav>
                                        <p:tav tm="100000">
                                          <p:val>
                                            <p:strVal val="#ppt_w"/>
                                          </p:val>
                                        </p:tav>
                                      </p:tavLst>
                                    </p:anim>
                                    <p:anim calcmode="lin" valueType="num">
                                      <p:cBhvr>
                                        <p:cTn id="39" dur="1000" fill="hold"/>
                                        <p:tgtEl>
                                          <p:spTgt spid="12291">
                                            <p:txEl>
                                              <p:pRg st="4" end="4"/>
                                            </p:txEl>
                                          </p:spTgt>
                                        </p:tgtEl>
                                        <p:attrNameLst>
                                          <p:attrName>ppt_h</p:attrName>
                                        </p:attrNameLst>
                                      </p:cBhvr>
                                      <p:tavLst>
                                        <p:tav tm="0">
                                          <p:val>
                                            <p:strVal val="#ppt_h"/>
                                          </p:val>
                                        </p:tav>
                                        <p:tav tm="100000">
                                          <p:val>
                                            <p:strVal val="#ppt_h"/>
                                          </p:val>
                                        </p:tav>
                                      </p:tavLst>
                                    </p:anim>
                                    <p:animEffect transition="in" filter="fade">
                                      <p:cBhvr>
                                        <p:cTn id="40" dur="1000"/>
                                        <p:tgtEl>
                                          <p:spTgt spid="12291">
                                            <p:txEl>
                                              <p:pRg st="4" end="4"/>
                                            </p:txEl>
                                          </p:spTgt>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12291">
                                            <p:txEl>
                                              <p:pRg st="5" end="5"/>
                                            </p:txEl>
                                          </p:spTgt>
                                        </p:tgtEl>
                                        <p:attrNameLst>
                                          <p:attrName>style.visibility</p:attrName>
                                        </p:attrNameLst>
                                      </p:cBhvr>
                                      <p:to>
                                        <p:strVal val="visible"/>
                                      </p:to>
                                    </p:set>
                                    <p:anim calcmode="lin" valueType="num">
                                      <p:cBhvr>
                                        <p:cTn id="43" dur="1000" fill="hold"/>
                                        <p:tgtEl>
                                          <p:spTgt spid="12291">
                                            <p:txEl>
                                              <p:pRg st="5" end="5"/>
                                            </p:txEl>
                                          </p:spTgt>
                                        </p:tgtEl>
                                        <p:attrNameLst>
                                          <p:attrName>ppt_w</p:attrName>
                                        </p:attrNameLst>
                                      </p:cBhvr>
                                      <p:tavLst>
                                        <p:tav tm="0">
                                          <p:val>
                                            <p:strVal val="#ppt_w+.3"/>
                                          </p:val>
                                        </p:tav>
                                        <p:tav tm="100000">
                                          <p:val>
                                            <p:strVal val="#ppt_w"/>
                                          </p:val>
                                        </p:tav>
                                      </p:tavLst>
                                    </p:anim>
                                    <p:anim calcmode="lin" valueType="num">
                                      <p:cBhvr>
                                        <p:cTn id="44" dur="1000" fill="hold"/>
                                        <p:tgtEl>
                                          <p:spTgt spid="12291">
                                            <p:txEl>
                                              <p:pRg st="5" end="5"/>
                                            </p:txEl>
                                          </p:spTgt>
                                        </p:tgtEl>
                                        <p:attrNameLst>
                                          <p:attrName>ppt_h</p:attrName>
                                        </p:attrNameLst>
                                      </p:cBhvr>
                                      <p:tavLst>
                                        <p:tav tm="0">
                                          <p:val>
                                            <p:strVal val="#ppt_h"/>
                                          </p:val>
                                        </p:tav>
                                        <p:tav tm="100000">
                                          <p:val>
                                            <p:strVal val="#ppt_h"/>
                                          </p:val>
                                        </p:tav>
                                      </p:tavLst>
                                    </p:anim>
                                    <p:animEffect transition="in" filter="fade">
                                      <p:cBhvr>
                                        <p:cTn id="45" dur="1000"/>
                                        <p:tgtEl>
                                          <p:spTgt spid="12291">
                                            <p:txEl>
                                              <p:pRg st="5" end="5"/>
                                            </p:txEl>
                                          </p:spTgt>
                                        </p:tgtEl>
                                      </p:cBhvr>
                                    </p:animEffect>
                                  </p:childTnLst>
                                </p:cTn>
                              </p:par>
                              <p:par>
                                <p:cTn id="46" presetID="50" presetClass="entr" presetSubtype="0" decel="100000" fill="hold" grpId="0" nodeType="withEffect">
                                  <p:stCondLst>
                                    <p:cond delay="0"/>
                                  </p:stCondLst>
                                  <p:childTnLst>
                                    <p:set>
                                      <p:cBhvr>
                                        <p:cTn id="47" dur="1" fill="hold">
                                          <p:stCondLst>
                                            <p:cond delay="0"/>
                                          </p:stCondLst>
                                        </p:cTn>
                                        <p:tgtEl>
                                          <p:spTgt spid="12291">
                                            <p:txEl>
                                              <p:pRg st="6" end="6"/>
                                            </p:txEl>
                                          </p:spTgt>
                                        </p:tgtEl>
                                        <p:attrNameLst>
                                          <p:attrName>style.visibility</p:attrName>
                                        </p:attrNameLst>
                                      </p:cBhvr>
                                      <p:to>
                                        <p:strVal val="visible"/>
                                      </p:to>
                                    </p:set>
                                    <p:anim calcmode="lin" valueType="num">
                                      <p:cBhvr>
                                        <p:cTn id="48" dur="1000" fill="hold"/>
                                        <p:tgtEl>
                                          <p:spTgt spid="12291">
                                            <p:txEl>
                                              <p:pRg st="6" end="6"/>
                                            </p:txEl>
                                          </p:spTgt>
                                        </p:tgtEl>
                                        <p:attrNameLst>
                                          <p:attrName>ppt_w</p:attrName>
                                        </p:attrNameLst>
                                      </p:cBhvr>
                                      <p:tavLst>
                                        <p:tav tm="0">
                                          <p:val>
                                            <p:strVal val="#ppt_w+.3"/>
                                          </p:val>
                                        </p:tav>
                                        <p:tav tm="100000">
                                          <p:val>
                                            <p:strVal val="#ppt_w"/>
                                          </p:val>
                                        </p:tav>
                                      </p:tavLst>
                                    </p:anim>
                                    <p:anim calcmode="lin" valueType="num">
                                      <p:cBhvr>
                                        <p:cTn id="49" dur="1000" fill="hold"/>
                                        <p:tgtEl>
                                          <p:spTgt spid="12291">
                                            <p:txEl>
                                              <p:pRg st="6" end="6"/>
                                            </p:txEl>
                                          </p:spTgt>
                                        </p:tgtEl>
                                        <p:attrNameLst>
                                          <p:attrName>ppt_h</p:attrName>
                                        </p:attrNameLst>
                                      </p:cBhvr>
                                      <p:tavLst>
                                        <p:tav tm="0">
                                          <p:val>
                                            <p:strVal val="#ppt_h"/>
                                          </p:val>
                                        </p:tav>
                                        <p:tav tm="100000">
                                          <p:val>
                                            <p:strVal val="#ppt_h"/>
                                          </p:val>
                                        </p:tav>
                                      </p:tavLst>
                                    </p:anim>
                                    <p:animEffect transition="in" filter="fade">
                                      <p:cBhvr>
                                        <p:cTn id="50" dur="1000"/>
                                        <p:tgtEl>
                                          <p:spTgt spid="12291">
                                            <p:txEl>
                                              <p:pRg st="6" end="6"/>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nodeType="clickEffect">
                                  <p:stCondLst>
                                    <p:cond delay="0"/>
                                  </p:stCondLst>
                                  <p:childTnLst>
                                    <p:set>
                                      <p:cBhvr>
                                        <p:cTn id="54" dur="1" fill="hold">
                                          <p:stCondLst>
                                            <p:cond delay="0"/>
                                          </p:stCondLst>
                                        </p:cTn>
                                        <p:tgtEl>
                                          <p:spTgt spid="12292"/>
                                        </p:tgtEl>
                                        <p:attrNameLst>
                                          <p:attrName>style.visibility</p:attrName>
                                        </p:attrNameLst>
                                      </p:cBhvr>
                                      <p:to>
                                        <p:strVal val="visible"/>
                                      </p:to>
                                    </p:set>
                                    <p:anim calcmode="lin" valueType="num">
                                      <p:cBhvr>
                                        <p:cTn id="55" dur="500" fill="hold"/>
                                        <p:tgtEl>
                                          <p:spTgt spid="12292"/>
                                        </p:tgtEl>
                                        <p:attrNameLst>
                                          <p:attrName>ppt_w</p:attrName>
                                        </p:attrNameLst>
                                      </p:cBhvr>
                                      <p:tavLst>
                                        <p:tav tm="0">
                                          <p:val>
                                            <p:fltVal val="0"/>
                                          </p:val>
                                        </p:tav>
                                        <p:tav tm="100000">
                                          <p:val>
                                            <p:strVal val="#ppt_w"/>
                                          </p:val>
                                        </p:tav>
                                      </p:tavLst>
                                    </p:anim>
                                    <p:anim calcmode="lin" valueType="num">
                                      <p:cBhvr>
                                        <p:cTn id="56" dur="500" fill="hold"/>
                                        <p:tgtEl>
                                          <p:spTgt spid="122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0" y="994012"/>
            <a:ext cx="9144000" cy="5863987"/>
          </a:xfrm>
        </p:spPr>
        <p:txBody>
          <a:bodyPr>
            <a:normAutofit/>
          </a:bodyPr>
          <a:lstStyle/>
          <a:p>
            <a:pPr marL="457200" lvl="1" indent="0">
              <a:lnSpc>
                <a:spcPct val="90000"/>
              </a:lnSpc>
              <a:buNone/>
              <a:defRPr/>
            </a:pPr>
            <a:r>
              <a:rPr lang="en-US" sz="4000" dirty="0">
                <a:latin typeface="Rockwell"/>
                <a:cs typeface="Rockwell"/>
              </a:rPr>
              <a:t>-</a:t>
            </a:r>
            <a:r>
              <a:rPr lang="en-US" sz="3600" dirty="0" smtClean="0">
                <a:latin typeface="Rockwell"/>
                <a:cs typeface="Rockwell"/>
              </a:rPr>
              <a:t>Overproduction of consumer durable goods &amp; agriculture </a:t>
            </a:r>
          </a:p>
          <a:p>
            <a:pPr lvl="1">
              <a:lnSpc>
                <a:spcPct val="90000"/>
              </a:lnSpc>
              <a:defRPr/>
            </a:pPr>
            <a:r>
              <a:rPr lang="en-US" sz="3600" dirty="0" smtClean="0">
                <a:latin typeface="Rockwell"/>
                <a:cs typeface="Rockwell"/>
              </a:rPr>
              <a:t>The post-war conditions in Europe decreased foreign trade </a:t>
            </a:r>
          </a:p>
          <a:p>
            <a:pPr lvl="1">
              <a:lnSpc>
                <a:spcPct val="90000"/>
              </a:lnSpc>
              <a:defRPr/>
            </a:pPr>
            <a:r>
              <a:rPr lang="en-US" sz="3600" dirty="0" smtClean="0">
                <a:latin typeface="Rockwell"/>
                <a:cs typeface="Rockwell"/>
              </a:rPr>
              <a:t>Unequal distribution of wealth, high consumer debt, stock market over speculation led to  an overall decrease in </a:t>
            </a:r>
            <a:r>
              <a:rPr lang="en-US" sz="3600" u="sng" dirty="0" smtClean="0">
                <a:effectLst>
                  <a:outerShdw blurRad="38100" dist="38100" dir="2700000" algn="tl">
                    <a:srgbClr val="C0C0C0"/>
                  </a:outerShdw>
                </a:effectLst>
                <a:latin typeface="Rockwell"/>
                <a:cs typeface="Rockwell"/>
              </a:rPr>
              <a:t>consumer purchase power</a:t>
            </a:r>
            <a:endParaRPr lang="en-US" sz="3600" dirty="0" smtClean="0">
              <a:latin typeface="Rockwell"/>
              <a:cs typeface="Rockwell"/>
            </a:endParaRPr>
          </a:p>
        </p:txBody>
      </p:sp>
      <p:sp>
        <p:nvSpPr>
          <p:cNvPr id="2" name="Title 1"/>
          <p:cNvSpPr>
            <a:spLocks noGrp="1"/>
          </p:cNvSpPr>
          <p:nvPr>
            <p:ph type="title"/>
          </p:nvPr>
        </p:nvSpPr>
        <p:spPr>
          <a:xfrm>
            <a:off x="457200" y="0"/>
            <a:ext cx="8229600" cy="994013"/>
          </a:xfrm>
        </p:spPr>
        <p:txBody>
          <a:bodyPr>
            <a:normAutofit/>
          </a:bodyPr>
          <a:lstStyle/>
          <a:p>
            <a:r>
              <a:rPr lang="en-US" dirty="0" smtClean="0"/>
              <a:t>The Coming Depression</a:t>
            </a:r>
            <a:endParaRPr lang="en-US" dirty="0"/>
          </a:p>
        </p:txBody>
      </p:sp>
      <p:sp>
        <p:nvSpPr>
          <p:cNvPr id="5" name="AutoShape 4"/>
          <p:cNvSpPr>
            <a:spLocks noChangeArrowheads="1"/>
          </p:cNvSpPr>
          <p:nvPr/>
        </p:nvSpPr>
        <p:spPr bwMode="auto">
          <a:xfrm>
            <a:off x="1524000" y="3352800"/>
            <a:ext cx="6934200" cy="990600"/>
          </a:xfrm>
          <a:prstGeom prst="wedgeRectCallout">
            <a:avLst>
              <a:gd name="adj1" fmla="val 21588"/>
              <a:gd name="adj2" fmla="val -174199"/>
            </a:avLst>
          </a:prstGeom>
          <a:solidFill>
            <a:srgbClr val="CCFFCC"/>
          </a:solidFill>
          <a:ln w="38100">
            <a:solidFill>
              <a:schemeClr val="tx1"/>
            </a:solidFill>
            <a:miter lim="800000"/>
            <a:headEnd/>
            <a:tailEnd/>
          </a:ln>
        </p:spPr>
        <p:txBody>
          <a:bodyPr/>
          <a:lstStyle/>
          <a:p>
            <a:pPr algn="ctr">
              <a:lnSpc>
                <a:spcPct val="80000"/>
              </a:lnSpc>
              <a:spcBef>
                <a:spcPct val="30000"/>
              </a:spcBef>
            </a:pPr>
            <a:r>
              <a:rPr lang="en-US" sz="2800" dirty="0">
                <a:solidFill>
                  <a:srgbClr val="000000"/>
                </a:solidFill>
              </a:rPr>
              <a:t>Consumers already owned durable goods &amp; were not buying more</a:t>
            </a:r>
          </a:p>
        </p:txBody>
      </p:sp>
    </p:spTree>
    <p:extLst>
      <p:ext uri="{BB962C8B-B14F-4D97-AF65-F5344CB8AC3E}">
        <p14:creationId xmlns:p14="http://schemas.microsoft.com/office/powerpoint/2010/main" val="3417222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28600"/>
            <a:ext cx="7772400" cy="1143000"/>
          </a:xfrm>
        </p:spPr>
        <p:txBody>
          <a:bodyPr/>
          <a:lstStyle/>
          <a:p>
            <a:pPr eaLnBrk="1" hangingPunct="1"/>
            <a:r>
              <a:rPr lang="en-US">
                <a:latin typeface="Rockwell"/>
                <a:cs typeface="Rockwell"/>
              </a:rPr>
              <a:t>Wall Street Takes Notice</a:t>
            </a:r>
          </a:p>
        </p:txBody>
      </p:sp>
      <p:sp>
        <p:nvSpPr>
          <p:cNvPr id="13315" name="Rectangle 3"/>
          <p:cNvSpPr>
            <a:spLocks noGrp="1" noChangeArrowheads="1"/>
          </p:cNvSpPr>
          <p:nvPr>
            <p:ph sz="quarter" idx="1"/>
          </p:nvPr>
        </p:nvSpPr>
        <p:spPr>
          <a:xfrm>
            <a:off x="152400" y="990600"/>
            <a:ext cx="5181600" cy="5029200"/>
          </a:xfrm>
        </p:spPr>
        <p:txBody>
          <a:bodyPr>
            <a:normAutofit fontScale="77500" lnSpcReduction="20000"/>
          </a:bodyPr>
          <a:lstStyle/>
          <a:p>
            <a:pPr eaLnBrk="1" hangingPunct="1"/>
            <a:r>
              <a:rPr lang="en-US" dirty="0">
                <a:solidFill>
                  <a:srgbClr val="FFFFFF"/>
                </a:solidFill>
                <a:latin typeface="Rockwell"/>
                <a:cs typeface="Rockwell"/>
              </a:rPr>
              <a:t>A stock sell-off soon began</a:t>
            </a:r>
          </a:p>
          <a:p>
            <a:pPr lvl="1" eaLnBrk="1" hangingPunct="1"/>
            <a:r>
              <a:rPr lang="en-US" dirty="0">
                <a:solidFill>
                  <a:srgbClr val="FFFFFF"/>
                </a:solidFill>
                <a:latin typeface="Rockwell"/>
                <a:cs typeface="Rockwell"/>
              </a:rPr>
              <a:t>Stocks = certificates of partial ownership in a biz</a:t>
            </a:r>
          </a:p>
          <a:p>
            <a:pPr eaLnBrk="1" hangingPunct="1"/>
            <a:r>
              <a:rPr lang="en-US" dirty="0">
                <a:solidFill>
                  <a:srgbClr val="FFFFFF"/>
                </a:solidFill>
                <a:latin typeface="Rockwell"/>
                <a:cs typeface="Rockwell"/>
              </a:rPr>
              <a:t>Investors looking to take what profits they could before stock prices went too low</a:t>
            </a:r>
          </a:p>
          <a:p>
            <a:pPr eaLnBrk="1" hangingPunct="1"/>
            <a:r>
              <a:rPr lang="en-US" dirty="0">
                <a:solidFill>
                  <a:srgbClr val="FFFFFF"/>
                </a:solidFill>
                <a:latin typeface="Rockwell"/>
                <a:cs typeface="Rockwell"/>
              </a:rPr>
              <a:t>Many continued to buy until Oct. 21, 1929</a:t>
            </a:r>
          </a:p>
          <a:p>
            <a:pPr lvl="1" eaLnBrk="1" hangingPunct="1"/>
            <a:r>
              <a:rPr lang="en-US" dirty="0">
                <a:solidFill>
                  <a:srgbClr val="FFFFFF"/>
                </a:solidFill>
                <a:latin typeface="Rockwell"/>
                <a:cs typeface="Rockwell"/>
              </a:rPr>
              <a:t>A sharp dip in market – stock prices plummet</a:t>
            </a:r>
          </a:p>
          <a:p>
            <a:pPr lvl="1" eaLnBrk="1" hangingPunct="1"/>
            <a:r>
              <a:rPr lang="en-US" dirty="0">
                <a:solidFill>
                  <a:srgbClr val="FFFFFF"/>
                </a:solidFill>
                <a:latin typeface="Rockwell"/>
                <a:cs typeface="Rockwell"/>
              </a:rPr>
              <a:t>Those who bought on margin sold to cover debts</a:t>
            </a:r>
          </a:p>
          <a:p>
            <a:pPr eaLnBrk="1" hangingPunct="1"/>
            <a:r>
              <a:rPr lang="en-US" dirty="0">
                <a:solidFill>
                  <a:srgbClr val="FFFFFF"/>
                </a:solidFill>
                <a:latin typeface="Rockwell"/>
                <a:cs typeface="Rockwell"/>
              </a:rPr>
              <a:t>Oct. 29 – 16 million shares of stock sold in one day</a:t>
            </a:r>
          </a:p>
        </p:txBody>
      </p:sp>
      <p:pic>
        <p:nvPicPr>
          <p:cNvPr id="32771" name="Picture 5" descr="http://www.thefinancialphysician.com/wp-content/uploads/2009/10/crash.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5925" y="846137"/>
            <a:ext cx="3648075"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7" descr="https://encrypted-tbn1.gstatic.com/images?q=tbn:ANd9GcQyUv8xbvVz6fUKJPghPpkD75UT3nSjSmgqpN31LMjCL_R2VX59">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5925" y="4102100"/>
            <a:ext cx="372427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6049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iterate type="lt">
                                    <p:tmAbs val="75"/>
                                  </p:iterate>
                                  <p:childTnLst>
                                    <p:set>
                                      <p:cBhvr>
                                        <p:cTn id="12" dur="1" fill="hold">
                                          <p:stCondLst>
                                            <p:cond delay="74"/>
                                          </p:stCondLst>
                                        </p:cTn>
                                        <p:tgtEl>
                                          <p:spTgt spid="1331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iterate type="lt">
                                    <p:tmAbs val="75"/>
                                  </p:iterate>
                                  <p:childTnLst>
                                    <p:set>
                                      <p:cBhvr>
                                        <p:cTn id="14" dur="1" fill="hold">
                                          <p:stCondLst>
                                            <p:cond delay="74"/>
                                          </p:stCondLst>
                                        </p:cTn>
                                        <p:tgtEl>
                                          <p:spTgt spid="1331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iterate type="lt">
                                    <p:tmAbs val="75"/>
                                  </p:iterate>
                                  <p:childTnLst>
                                    <p:set>
                                      <p:cBhvr>
                                        <p:cTn id="18" dur="1" fill="hold">
                                          <p:stCondLst>
                                            <p:cond delay="74"/>
                                          </p:stCondLst>
                                        </p:cTn>
                                        <p:tgtEl>
                                          <p:spTgt spid="1331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iterate type="lt">
                                    <p:tmAbs val="75"/>
                                  </p:iterate>
                                  <p:childTnLst>
                                    <p:set>
                                      <p:cBhvr>
                                        <p:cTn id="22" dur="1" fill="hold">
                                          <p:stCondLst>
                                            <p:cond delay="74"/>
                                          </p:stCondLst>
                                        </p:cTn>
                                        <p:tgtEl>
                                          <p:spTgt spid="13315">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iterate type="lt">
                                    <p:tmAbs val="75"/>
                                  </p:iterate>
                                  <p:childTnLst>
                                    <p:set>
                                      <p:cBhvr>
                                        <p:cTn id="24" dur="1" fill="hold">
                                          <p:stCondLst>
                                            <p:cond delay="74"/>
                                          </p:stCondLst>
                                        </p:cTn>
                                        <p:tgtEl>
                                          <p:spTgt spid="13315">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iterate type="lt">
                                    <p:tmAbs val="75"/>
                                  </p:iterate>
                                  <p:childTnLst>
                                    <p:set>
                                      <p:cBhvr>
                                        <p:cTn id="26" dur="1" fill="hold">
                                          <p:stCondLst>
                                            <p:cond delay="74"/>
                                          </p:stCondLst>
                                        </p:cTn>
                                        <p:tgtEl>
                                          <p:spTgt spid="133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iterate type="lt">
                                    <p:tmAbs val="75"/>
                                  </p:iterate>
                                  <p:childTnLst>
                                    <p:set>
                                      <p:cBhvr>
                                        <p:cTn id="30" dur="1" fill="hold">
                                          <p:stCondLst>
                                            <p:cond delay="74"/>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381000" y="-228600"/>
            <a:ext cx="7772400" cy="1143000"/>
          </a:xfrm>
        </p:spPr>
        <p:txBody>
          <a:bodyPr/>
          <a:lstStyle/>
          <a:p>
            <a:pPr eaLnBrk="1" hangingPunct="1"/>
            <a:r>
              <a:rPr lang="en-US">
                <a:solidFill>
                  <a:srgbClr val="FFFFFF"/>
                </a:solidFill>
                <a:latin typeface="Rockwell"/>
                <a:cs typeface="Rockwell"/>
              </a:rPr>
              <a:t>The Crash</a:t>
            </a:r>
          </a:p>
        </p:txBody>
      </p:sp>
      <p:sp>
        <p:nvSpPr>
          <p:cNvPr id="34818" name="Rectangle 3"/>
          <p:cNvSpPr>
            <a:spLocks noGrp="1" noChangeArrowheads="1"/>
          </p:cNvSpPr>
          <p:nvPr>
            <p:ph sz="quarter" idx="1"/>
          </p:nvPr>
        </p:nvSpPr>
        <p:spPr>
          <a:xfrm>
            <a:off x="228600" y="1219200"/>
            <a:ext cx="4648200" cy="5410200"/>
          </a:xfrm>
        </p:spPr>
        <p:txBody>
          <a:bodyPr>
            <a:normAutofit fontScale="92500" lnSpcReduction="20000"/>
          </a:bodyPr>
          <a:lstStyle/>
          <a:p>
            <a:pPr eaLnBrk="1" hangingPunct="1"/>
            <a:r>
              <a:rPr lang="en-US" sz="3200" dirty="0">
                <a:solidFill>
                  <a:srgbClr val="FFFFFF"/>
                </a:solidFill>
                <a:latin typeface="Rockwell"/>
                <a:cs typeface="Rockwell"/>
              </a:rPr>
              <a:t>The Market sell-off of Oct. 29 known as “Black Tuesday”</a:t>
            </a:r>
          </a:p>
          <a:p>
            <a:pPr eaLnBrk="1" hangingPunct="1"/>
            <a:r>
              <a:rPr lang="en-US" sz="3200" dirty="0">
                <a:solidFill>
                  <a:srgbClr val="FFFFFF"/>
                </a:solidFill>
                <a:latin typeface="Rockwell"/>
                <a:cs typeface="Rockwell"/>
              </a:rPr>
              <a:t>Frantic effort to sell stocks before prices hit rock bottom</a:t>
            </a:r>
          </a:p>
          <a:p>
            <a:pPr eaLnBrk="1" hangingPunct="1"/>
            <a:r>
              <a:rPr lang="en-US" sz="3200" dirty="0">
                <a:solidFill>
                  <a:srgbClr val="FFFFFF"/>
                </a:solidFill>
                <a:latin typeface="Rockwell"/>
                <a:cs typeface="Rockwell"/>
              </a:rPr>
              <a:t>Self-fulfilling – fear of low prices = sell-off = low prices</a:t>
            </a:r>
          </a:p>
          <a:p>
            <a:pPr eaLnBrk="1" hangingPunct="1"/>
            <a:r>
              <a:rPr lang="en-US" sz="3200" dirty="0">
                <a:solidFill>
                  <a:srgbClr val="FFFFFF"/>
                </a:solidFill>
                <a:latin typeface="Rockwell"/>
                <a:cs typeface="Rockwell"/>
              </a:rPr>
              <a:t>Bottom fell out of the market &amp; the prosperity of the 20s ended</a:t>
            </a:r>
          </a:p>
          <a:p>
            <a:pPr eaLnBrk="1" hangingPunct="1"/>
            <a:endParaRPr lang="en-US" dirty="0">
              <a:solidFill>
                <a:srgbClr val="FFFFFF"/>
              </a:solidFill>
              <a:latin typeface="Rockwell"/>
              <a:cs typeface="Rockwell"/>
            </a:endParaRPr>
          </a:p>
        </p:txBody>
      </p:sp>
      <p:pic>
        <p:nvPicPr>
          <p:cNvPr id="34819" name="Picture 8" descr="http://ecx.images-amazon.com/images/I/51DNHRGWHFL._SL500_SS500_.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11511" r="10896"/>
          <a:stretch>
            <a:fillRect/>
          </a:stretch>
        </p:blipFill>
        <p:spPr bwMode="auto">
          <a:xfrm>
            <a:off x="5926137" y="44450"/>
            <a:ext cx="3217863"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6" descr="http://www.lifesciencesfoundation.org/content/media/2011/07/06/1929_Black_Tuesday_wall_st-large.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6776" r="8131"/>
          <a:stretch>
            <a:fillRect/>
          </a:stretch>
        </p:blipFill>
        <p:spPr bwMode="auto">
          <a:xfrm>
            <a:off x="5181600" y="3759200"/>
            <a:ext cx="38862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13704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0" y="58738"/>
            <a:ext cx="2800350" cy="3465512"/>
          </a:xfrm>
        </p:spPr>
        <p:txBody>
          <a:bodyPr>
            <a:normAutofit/>
          </a:bodyPr>
          <a:lstStyle/>
          <a:p>
            <a:pPr eaLnBrk="1" hangingPunct="1"/>
            <a:r>
              <a:rPr lang="en-US" sz="4500" dirty="0">
                <a:latin typeface="Rockwell"/>
                <a:cs typeface="Rockwell"/>
              </a:rPr>
              <a:t>The 1929 Stock Market Crash</a:t>
            </a:r>
          </a:p>
        </p:txBody>
      </p:sp>
      <p:sp>
        <p:nvSpPr>
          <p:cNvPr id="23554" name="AutoShape 5" descr="data:image/jpeg;base64,/9j/4AAQSkZJRgABAQAAAQABAAD/2wCEAAkGBxQTEhQUEBQUFBQUFRUUFBQUFBQUFBQUFBQWFxQUFBQYHCggGBolHBQUITEhJSkrLi4uFx8zODMtNygtLisBCgoKDg0OGxAQGywkHyQsLCwsLCwsLCwsLCwsLCwsLCwsLCwsLCwsLCwsLCwsLCwsLCwsLCwsLCwsLCwsLCwsLP/AABEIAMwA9wMBIgACEQEDEQH/xAAbAAACAwEBAQAAAAAAAAAAAAAAAQIFBgMEB//EAEAQAAICAQIDBAUJBwQBBQAAAAECAAMREiEEBTETIkFRBmFxkdEWIzJigYKSodIUFTNjcrKzQlKxwsEkNENzov/EABgBAQEBAQEAAAAAAAAAAAAAAAABAgME/8QAHhEBAQEAAwEBAAMAAAAAAAAAAAERAhIhQTFRYXH/2gAMAwEAAhEDEQA/ANP2nnIlgTOVZJ6wZ8zwu6Tv5RKcyIE71rmFc0sxIXcYoKqWwzdB57gf8kD7ZN1J8J4ON5ezvWVwuk7vqYHQSuuspjDqwBG5GDgjcREe3ht/j5+ySXiAWZQe8oUsMHYNnSft0n3TNN6OW9mqLYtZFYTUhbK44ZqezXAHcLsLM5Bz4ZwZ7uH5Y63iwCtU0qDUCSEI7XLodA73fwB0wzdPG5E1ZjmFfQuue07IjO/aEagmPPG/s3nayxUVmY4VVLMd9lUZJ29QlFxPKPnDauntO0ByWbTpDEglcfT3x7NszycP6PW4bWa96rlVQzaRZalIVsBAAAa7eg/1+sy+HrWA9MTnZeoKqT9MkINzqwpY7j1AmZ9OT2B07VwwUEZB0knWW7QjTuzA6WAKghR4HSJ3cnZuGoqArDVIVwSwTPYtUGUhc5BbV08PtjIq4vtWsZbYEgDALEk9AAAST7J1YSjq5G4bLMHPbdprY7supmGV0/SXVpGSdh4dJy5fyF1NfaspCBNWC3fZKrFNxyN3ZmRjnP0AckyZE1fq5BxJE+fSUvC8mevh2r1K1hCgsxJRsBVZiNHdLBT4NucnVvnwWejlpUfOKrgFVcFiVBq4ivK7DG9tZwMfQ9QjP7XWnosUkhT9FirddmABI/MTmeKUuUz3lxkYOBncDV0zjfHXErF5c4petRUpe1X0Alqwma9aglOuFbHdxuJ4eE9G7AKtTIXR62L5Yk6eEagtkrnUGbUPZ1EZBpwJ4zzCoMVZ1ypAI3zksqjb2ug9Woec8PK+TGt62fBCI4I1sw7Q9iFdBpUDat/tc9ckzhxPJna17AUAZwwGpiSO04d8YK4Q4oPTrkZ6CMh60Tp5TyrxClBYp7pAIODuD0IGMyn4LlNqsGt7Nxq1MgJVdRQA2AaNmBXI8e8e9kZPu5Dwb0oVsKue7hlzq2UDQdgMDGxHgdxnJZkHfhuKW0BqzqQ9COhyAQR6sEH7Z7K0x1mf4fk1wSpQyDRVRWxDNkGpiSyDTvkN446Dz2893IbNCqrhG0WKX1lwpepa9SLoGk5UNlSpznJbJjIa0aOG1adyrFW2IwQASPzElSSesoK+S26lOKVQWa9KltgTXrVT2Y2Kow20+vOdrHkNBSoByS2TuQQSq9yvOfHQqZ9eT4xZB7GQZnZOm84vv4z0I0io3Tmh853c+qc7bB4CERLwnENvCRVEed2eSe4/GMc7s8k9x+MrMQlbxZfvuzyT3H4ya89sHgnuPxlWIsQYtv3/AG+Se4/GR/f1vknuPxlVHCZFqef2+Se4/GRPPbfJPcfjKsmEGRZDnVnknuPxkhz23yT3H4ysjhcWR53Z5J7j8ZE87s8k9x+Mr5GDFsef2+Se4/GQPO7D4J7j8ZWiEJkWf77s8k9x+MDzmzyT3H4yshmFxYrzmzyT3H4yY55Z5J7j8ZVxQYtjz2w+Ce4/GQXnNgPRfcfjK0QMGLX9+WeSe4/GQ/fVnknuPxlaIQYtF57Z5J7j8ZF+dWHqF9x+MrRHBi0/f1vknuPxkDzmzyT3H4yuIigxZHnVnknuPxkhz2zyT3H4yrhBi1PP7fJPcfjItzpz4L7j8ZWxYgxYjm7+Se4/GKV0IMTixJERYgRMMxkSMBxyIl9y/mVaV1K+CwawM2DmtH7PDK2k94aGAUAghmyQTLJqWqKImXHNObV2Iy10hMsCo2wgFlrZXH+phYinw7g67Yq+JHe+7X+dSE/mTFhKgIQEcimYjCLEAjMQhAIQhmA4oRQGYE+cDLn0VvcXhVZgClzEKSASvD26ScdcHcSybUtyKWOafgFF9XDLeHsLvxmGLtldFFTA/WOUXqcfSyCTt4uYcBVXUuNZZqaLVcKxUmz+IGYnSFGcDG+V3znbXX6nZSyWJoOAR+x4X9mLKXvZeIesZdW1IKA2P9GkudJ2JB8oHl1QNCMGzdfdU1pbSFFXEImpUAxupbqcDMnU7M9mAMv7OWoWbRU2a1uLqwuC92xEr0gZd27+CBgZAOQJLnPLa6q7wlZJTihXrJYlazTrA2wOpxk9do607Rn4YjIixMtIxZkiJCBKEQhA6COERgIznJExAQCEJd8s5XXYlRc6C3EdmzZxqQrnuBti2dsjYePUSyaluKXE68UO992r/DXLLmXCUIjaHzYrAAaskt2losUr4KqrUQ3jqPXwruK+l92r/CktmEuuOI8xGOZUjCPEICAkgsccAopLMqjqxA95xOvM69N9yjoGBHsZFP8AyTPd6O0ars+CAn7TsP8Ak+6dvSypQ1bAAFi+o+JwqgZ9glTfVERFCGJFWvJuXLajkK1tisvzKOqOa9LF3QFTrIIUaR55gOVMAhWxe9w7cQ5HaDs61ZlJYhd91xgZOTjHiYcoZlzYq1fNMlnbW6wK2yRWBpYZyd9ODnT5AybcysTuEI2ip+GdgWYWVM5YgsrY+k2Qy48JvzGbuh+U2KAWdUrArKWFrNB7cEpoCqWGQr52GNJzDmfAaK6WBwhpR+8zEPaz2KwqGMZ0qCemB1O4yWc1tYFHRWUrWFqKuAgpUisrhg3RmySTnUfVjrxnHW9hUjitqmpAQYc9notdRb17tmrWNtiMAg7R4epcn5aLaXKMy8RlhWNQVXVFVrEJ8DpJI3x3TFxXKVNlVdD5VqanUvrIY2sQSiIpKr0O42HUysFzFOzAyAzPkatW6hWBwcacDylsOY2LSrlaNLCqutWFpZ/2N1YMNJxsbRnUQDjocRMS65U8qbXWbnXFlpoK9o3aOK7kqtQYHQa/PGJG3lVhtsRT07WxkJsZlqqYhGsUAkkjTpAyTkHG4zzs5q7PU2lM122XKAH7z22rYwPe3GVGAN/XO787tYsXVGJS2uzKvlqrDvW5DZ0rtg9Rgb+EeHrnxXKGrR2sZQUatQuHywtraxWHd22Xxx45xjeunpHEEVugrQJY6OMBwFatWUaTq3OHbOc9Z5TM3PjU36RnOMmGJFEIQgdcyDGEDAjHCLMBxYjxLPg+TNYqsGAyHbTpfVpQqNSqB3gS3h/tbyMsmluKwTrxR733av8ACk9/MOR2UqxcplCupQScB3tRSDjB3pfbw29eK/ifpfcq/wANcWYm6hHI5jkUERwgRAYnaqhmK4Vu8cA4OM5A69PETiJsuSpiiserP4iT/wCYS3Hi9GqSvbBhhlfQfujII9RDA/bPP6Xj+D7X/tHwmgVACSBuxyfWcAZ9wHulD6Xju0//AGEe9G+ErP1nNMckYpG3v4PiUNFlLnRqeu1HIYrqQMpVwoLYIckYB3HrntXmCBeFqF1nZV2WdtpVkJQ3VujaTsT3CwG5HtlFBTNdkxp6+cVjsu8rAVuluRxIJzxItXs7ctYCB3gxPhuBnA4/vasVmtbH0/s3FVhTrJ123u9XaYGGbSy5O4B1fbn8wl71OsW3K+NRa9Jc1N+0VWmwBzqrQMDX3ATkFgwHQ48Noc75ktqVivKgXcVZ2XeARbnQ1fVyAH6ZxqPnKmGZO3mLnur3h+ZL2dNY1u3YcRSdCkvW11mpWrzgMdO2AehO89V/HVpa5W8oy1V0nK2OruKdFtj9nlXK6ioBONSk5IG+YMaiXsnVf2cYjcNYxDrqq4eiutsaC9bLqao5ycKjsTjY2EZOqZ9osRmZt1ZMRjihmRRCOECRiMIQFNAtVS8Kp7DNlqW95tBwKq3YMnf1AliGLEfRrwA3WUAmtrV/2DZb3BpsbtEoo0IBrDVtcx1he6c4GcHA8pvizyZOdU4xwVOonQcoGOpVI6EK2Rt7JwnQcK+kNobSzaFODgt/tB8T6plpB7GIwzMRktgsSNRzlsE9Tk7+syXFnvfcq/w1yb8I6rqZGC5xqKkDOSMZ9qsPunyM48Ye/wDdq/w1wiGYw056o9Ug65hmcg8ZaFe3llYe1FPQtv6wNyPym5AmT9FaNVpfwQfm2QPyzNZDFEofTAfN1H+cPzrsl9KL0vBNdQHU3D8qrSf+JRU8o4DtmdTthG38mYYU/ZnP2StBPRgVYY1A7EHAOCPtm05DwwSlDjvOoYnxwcsoPsDTM+ki6eKs+stb/wD50f8ASF314sx5nLMeqRXSAM56otcK6l4apz1Q1QjqWgrTlqhqhXUmLMhrgrbwOkMRxQJRRQgMmLMZkYDXeaKtqhwpB7DIR1IYXftYtOrAU/RFeSM+GC2dyZnVON5oU5xxxXtBda6gam0uG0jJ/iKu9YOPHHqmuLPJn5Ycv5wajViusit9ee+GY+JJ141YOAcbYE8nEPqdmAC6mZtI6LqYnSPUM4nEybjWaseO5u9ispChWK5wDnQj2PWhJPRTa2+MnbJlTzBvnD/TV/hrnYzx8zb5w/01f4K5f1n8R1w1zz64a4wejXAvOfDoXYIm7MQAPWZoeJ9GSttCgsyPkWtjZSveOPIEZA9kYa0XIuBFVS4zlgGbPmQNvYJ7rHwCT0AJ23O3qkgJXtzWhi1SXUtadSivtV1agCCpAydsHO3gfKRl56vSbh2TWrMRmrrW6nF501MAwGVJ21dJYX0q5XJB7NixGehKMm/ls7TI8D6J3pVozVnHBgjtLHDNw1odn1smUBA0hANI6xcR6J8S7XEvSvaJavdJUOW4pb0DqqDulQUbdj3id8kTeT+U2tWOY1i0Ug941G0bdzs1ZU2bpnLDaU/P+VPdehTH8MBifIWj88Ox+7PDx3JHvuLUfsyCpGrtpVi9bWNclpquArHcYKCcb5I2IyDsEzgZABxuAcgHxAOBkfZM3wlfNLdmdf8Aa7r+FyP/ABFrnXni6eKvX+Zq/Gqv/wBp4tcY29BeGuebXDXGD064a559cNcYPQXgHnn1w1xg9BeSrfcTy65Ohu8PbGCxEYEUYmWhFJYhAhmOAjgKawWWHloArvdArd4OtVSd9stpXv3L56hpG+4xMniaa9alpetLOHs4qqt0ZuytDitQwtSu0nQ7KpcZx0Bx0m+P1nkzQlvyzjKgER0Gc26rGVcKH7LSwyCWK6LNiP8A5Nt5TiMTMuNWatuacwodGWqnRlgV2UaALLWJ1g6mLK9a6TsNHqEzPNj86f6af8Fc95Mrub/xj/TT/grmpdZsx5dU03CejJK8MzavnHPar001lGZT5j6IB/rj5H6KuSll+Aucmsg6jj6Oryyeo8ptpLUV55PX21dqqFNasgAGAQQAufYNWPbLCEJEEznMOAuNvGNUpUvwiJS4ZV+eQ3EYOcqc2Lv7Zo4RLgxR4TjXJLC5azbQShsUuaxw+l9Omzwt7xGoZ9fSLj+Xcd84KXuctRoVrWVGVhUACjJZpLMcg6hsxLA4xNtCa7pjC2ct4kC4U03KttxdSbvnABwgRCzC4E98eJOMA4O2LDl1F/7VWtlj4aim+5DaS1d1amsrpDYCuzajjYmo+c1UMR2MYr045cwccQoyhVUfp3WBwp9YOoD7JnHqYIrkd12ZVP1lAJH5/kfKfUOY8Gt1T1vnS4wSOo8QR6wQD9kp+N5D/wChNAwz1qXVsYzYpLZHlnJHsMkqsHmLMgrZAI8d48zSp5izI5hmBPVDVIZhmBPM6cKe+vtnDM7cIe+vtgW8MwinNtIQiWEBxSURgAbG8tL/AEj4qxWV7iyurKwK1jIYEEbLtsZUxy7YYQlryvl1dorBsVHe7QwLoCK9KkFUOCWLEgeBO0q4KfL8ohVtzLgKa0JW3LggadSNk67VddA3XSErOo7HX6xLflHL6sJboXtCid8jJ2rUbeRwJkjNtyj+En9Kf2LLrNeyEITLIhCEAhCEAhCEAhCEAhiEIHyg8udaTZgla7Wpbb6On/UfVkY9pE80+qNwCiqytRtZ2pPra0szfmxny7ltXaNUhONbIucZxqIGcZGevnOkuiEJqOY+hrVJxFhtVkqFbUlV34hbGRdQGruAGxQc53z5StHo5xBOFRW7lj6ltpKaam0WnWG091tjvtLlTYqYS65n6OvUiMO982XtzpArYXNT2anURYSyHGN28BGnorxOsIyKpxYSWsTSvZKGsV2B7rAEd077+QJDKbFJO3CfTX2zkR7PsII+wjYj1zrwn019slai4zDEUc5tkIRwgTJkDJ4kcQFiBEcMQIz08FwTWkhSBpUuxOcBQQM4AJO7DoPGeedeFvatg6/SU5Hln1jx9nQ+ORLB7OO5LbUrGzSCmnWoOWUO9iKTtjBap+hJ6ec0vKf4Sf0p/Ysx1nF2MMO7sMlsFiRqJJJx55Zj94+Zmx5R/CT+lP7FlufGbv17IQhMsiEIQCEIQCEIQCEIQCEIQAT5hZwjcO1d2NhxFoUHIHzFvdz6jpb8M+nyi9MOANvD4rXU62IygdSS2lvydjNcaM7yLmNtlrUoK2PEtWii4ua0C3m9UAGe6XJyCD1PnPVxPpDfebVThxZiviqWNY4izTXxVgdzkkkAGsac4AG2MDAreAR+Cv4fiL62wLGYLsGJqPQ56Z8PUCZ7OX+kNNQVVrtKpxNfGAl0DNbWHXs2IGBWQy77kYbrnbrKzYF5txJ4eun9mLVV1hqz2Vp0sHLpxKN4MC7jI7pDYIMhxPpPb+0NbZXhyLVsrZ78ZtQo+EZvmupOAOp+yerl/poURUspWwZ4gWb4DVXFnSkZGyrY5PsAEz/LuHa+9VY5ax8u3icktY3t+kZLVxF+X2YUhDh0e1QoJwiHvHzx0x55HnIcIpyjYOljgNg6ScdA3QmfWFUDGBjAwPUPKVHP+FReEdVUKqaSoAwFOsHI8up9856rK4gRHDEy6IwjhA6RER5igRhmOKAQxAz18p4sU2pYVDaGBwfDB6j6w8M+Mo87UMBqKsBnGSCBkZyMnx2O3qmy5T/CT+lP7Fme47nLWKy6VVWKjO+rRW9r1r1xkG5skdcD15seA51Ulaq2vIVQcKCMhQPP1S/4zdXkJVfKGn+Z+Afqh8oKfr/hH6pMRawlV8oKf5n4B+qMc/p/mef0B+qMRaQlX8oKfr/gH6ofKCn6/wCEfqjFWkJV/v8Ap+v+Efqh8oKfr/hH6oxFpCVXygp/mfhH6ofKGn+Z+AfqjBawlV8oaf5n4B+qHyhp/mfgH6oxVrCVXyhp/mfgH6ofKGn6/wCAfqjBz9LeXm7hmCDLoRYg8SV6gesqWH2zJeh/Bi68ZGpFRi2ehDDSAfbq/KbH5QU/X/CP1TzcHzDhajYa1dTY2p8IME4xsNW3icDxJPjLPxMUl3oTaD83YhXU2NWoEJ/oyQDqONj0no9EeSW13Gy1NIUOoBO+rIGQPFSNW8vPlDT9f8I/VH8oKfr/AIB+qNpi0lb6Sf8AtrfYv96yPygp+v8AhH6p4+cc2rspdF15bGMqANmB339Uis9DMcUjYhAxQJGAMDFAYhEIGARQhmBIS95dxfD9wWIMLWO0YquWKvaWVRnJLK1ShhuCnlkyhEcsuJZq3PF1aCFCHTRpJelFdrSxAK4J6dpnOM4qGSTKiRjzFukmL2niuGKkMgGKlydK5dxTYmlRnIJsZG1jfu74E7V83pRXVA2CoGRWlZYiniKycK+A2blOSCMDoWAY5zMCZeydTxLxeK4YrblAvcAU6EyX7CtBpUHIxaLLMjqGIONhKMGBMkuLZq9fi+HZbsIB3DoY1orO3ZBK+6pOkhwXJXAOSD4ZooCBi3STF9dxfDsLSlYU5PZgrWCzM1Ok75CBQluf9J1777SPNeK4XFq1ICSXClUAXUXrKOGJyAqraukDBLZxg7UeYjL2TqEO4z5+Wfy8ZftxfDMHKVqp7X5sEVAlTcX1HVkIFq7mCCucEZOcZ+OSXFs1Yc5tpJAoAwr35YJoDK1pNWMnJAXbfpPJwbqLELjKh1LDGcqGBYYPXbM4mKLVxo+H4nhjoOhV+eTusK/4Ye1rXYnOAUetdB/293zlbzC6oqq1bkPYS3ZCvIYjSqnUWKgDbVv3jv4SvzCW8kx6uX2IttbWjUiupdcBtSgjUuDscjIlxwF/DEUa1QHWosyEIFaoRa7dSdTFWC7MNLBcbGZ7MYMS4Wa9vMGTs6NOnWEYWaQAc6zpLFdidONuoxuTPEDAxSVYBCAgZAQihAcMxtFABCKSxAiTFGYYgMRxRwE0Io4BAwMR6wHCNREYBCEUBxRxQFHDEZgKEZEiIDhFHiARxGSUQFDMDFAYhFJYgRMIGED/2Q==">
            <a:hlinkClick r:id="rId3"/>
          </p:cNvPr>
          <p:cNvSpPr>
            <a:spLocks noChangeAspect="1" noChangeArrowheads="1"/>
          </p:cNvSpPr>
          <p:nvPr/>
        </p:nvSpPr>
        <p:spPr bwMode="auto">
          <a:xfrm>
            <a:off x="130175" y="-1790700"/>
            <a:ext cx="45339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555" name="AutoShape 7" descr="data:image/jpeg;base64,/9j/4AAQSkZJRgABAQAAAQABAAD/2wCEAAkGBxQTEhQUEBQUFBQUFRUUFBQUFBQUFBQUFBQWFxQUFBQYHCggGBolHBQUITEhJSkrLi4uFx8zODMtNygtLisBCgoKDg0OGxAQGywkHyQsLCwsLCwsLCwsLCwsLCwsLCwsLCwsLCwsLCwsLCwsLCwsLCwsLCwsLCwsLCwsLCwsLP/AABEIAMwA9wMBIgACEQEDEQH/xAAbAAACAwEBAQAAAAAAAAAAAAAAAQIFBgMEB//EAEAQAAICAQIDBAUJBwQBBQAAAAECAAMREiEEBTETIkFRBmFxkdEWIzJigYKSodIUFTNjcrKzQlKxwsEkNENzov/EABgBAQEBAQEAAAAAAAAAAAAAAAABAgME/8QAHhEBAQEAAwEBAAMAAAAAAAAAAAERAhIhQTFRYXH/2gAMAwEAAhEDEQA/ANP2nnIlgTOVZJ6wZ8zwu6Tv5RKcyIE71rmFc0sxIXcYoKqWwzdB57gf8kD7ZN1J8J4ON5ezvWVwuk7vqYHQSuuspjDqwBG5GDgjcREe3ht/j5+ySXiAWZQe8oUsMHYNnSft0n3TNN6OW9mqLYtZFYTUhbK44ZqezXAHcLsLM5Bz4ZwZ7uH5Y63iwCtU0qDUCSEI7XLodA73fwB0wzdPG5E1ZjmFfQuue07IjO/aEagmPPG/s3nayxUVmY4VVLMd9lUZJ29QlFxPKPnDauntO0ByWbTpDEglcfT3x7NszycP6PW4bWa96rlVQzaRZalIVsBAAAa7eg/1+sy+HrWA9MTnZeoKqT9MkINzqwpY7j1AmZ9OT2B07VwwUEZB0knWW7QjTuzA6WAKghR4HSJ3cnZuGoqArDVIVwSwTPYtUGUhc5BbV08PtjIq4vtWsZbYEgDALEk9AAAST7J1YSjq5G4bLMHPbdprY7supmGV0/SXVpGSdh4dJy5fyF1NfaspCBNWC3fZKrFNxyN3ZmRjnP0AckyZE1fq5BxJE+fSUvC8mevh2r1K1hCgsxJRsBVZiNHdLBT4NucnVvnwWejlpUfOKrgFVcFiVBq4ivK7DG9tZwMfQ9QjP7XWnosUkhT9FirddmABI/MTmeKUuUz3lxkYOBncDV0zjfHXErF5c4petRUpe1X0Alqwma9aglOuFbHdxuJ4eE9G7AKtTIXR62L5Yk6eEagtkrnUGbUPZ1EZBpwJ4zzCoMVZ1ypAI3zksqjb2ug9Woec8PK+TGt62fBCI4I1sw7Q9iFdBpUDat/tc9ckzhxPJna17AUAZwwGpiSO04d8YK4Q4oPTrkZ6CMh60Tp5TyrxClBYp7pAIODuD0IGMyn4LlNqsGt7Nxq1MgJVdRQA2AaNmBXI8e8e9kZPu5Dwb0oVsKue7hlzq2UDQdgMDGxHgdxnJZkHfhuKW0BqzqQ9COhyAQR6sEH7Z7K0x1mf4fk1wSpQyDRVRWxDNkGpiSyDTvkN446Dz2893IbNCqrhG0WKX1lwpepa9SLoGk5UNlSpznJbJjIa0aOG1adyrFW2IwQASPzElSSesoK+S26lOKVQWa9KltgTXrVT2Y2Kow20+vOdrHkNBSoByS2TuQQSq9yvOfHQqZ9eT4xZB7GQZnZOm84vv4z0I0io3Tmh853c+qc7bB4CERLwnENvCRVEed2eSe4/GMc7s8k9x+MrMQlbxZfvuzyT3H4ya89sHgnuPxlWIsQYtv3/AG+Se4/GR/f1vknuPxlVHCZFqef2+Se4/GRPPbfJPcfjKsmEGRZDnVnknuPxkhz23yT3H4ysjhcWR53Z5J7j8ZE87s8k9x+Mr5GDFsef2+Se4/GQPO7D4J7j8ZWiEJkWf77s8k9x+MDzmzyT3H4yshmFxYrzmzyT3H4yY55Z5J7j8ZVxQYtjz2w+Ce4/GQXnNgPRfcfjK0QMGLX9+WeSe4/GQ/fVnknuPxlaIQYtF57Z5J7j8ZF+dWHqF9x+MrRHBi0/f1vknuPxkDzmzyT3H4yuIigxZHnVnknuPxkhz2zyT3H4yrhBi1PP7fJPcfjItzpz4L7j8ZWxYgxYjm7+Se4/GKV0IMTixJERYgRMMxkSMBxyIl9y/mVaV1K+CwawM2DmtH7PDK2k94aGAUAghmyQTLJqWqKImXHNObV2Iy10hMsCo2wgFlrZXH+phYinw7g67Yq+JHe+7X+dSE/mTFhKgIQEcimYjCLEAjMQhAIQhmA4oRQGYE+cDLn0VvcXhVZgClzEKSASvD26ScdcHcSybUtyKWOafgFF9XDLeHsLvxmGLtldFFTA/WOUXqcfSyCTt4uYcBVXUuNZZqaLVcKxUmz+IGYnSFGcDG+V3znbXX6nZSyWJoOAR+x4X9mLKXvZeIesZdW1IKA2P9GkudJ2JB8oHl1QNCMGzdfdU1pbSFFXEImpUAxupbqcDMnU7M9mAMv7OWoWbRU2a1uLqwuC92xEr0gZd27+CBgZAOQJLnPLa6q7wlZJTihXrJYlazTrA2wOpxk9do607Rn4YjIixMtIxZkiJCBKEQhA6COERgIznJExAQCEJd8s5XXYlRc6C3EdmzZxqQrnuBti2dsjYePUSyaluKXE68UO992r/DXLLmXCUIjaHzYrAAaskt2losUr4KqrUQ3jqPXwruK+l92r/CktmEuuOI8xGOZUjCPEICAkgsccAopLMqjqxA95xOvM69N9yjoGBHsZFP8AyTPd6O0ars+CAn7TsP8Ak+6dvSypQ1bAAFi+o+JwqgZ9glTfVERFCGJFWvJuXLajkK1tisvzKOqOa9LF3QFTrIIUaR55gOVMAhWxe9w7cQ5HaDs61ZlJYhd91xgZOTjHiYcoZlzYq1fNMlnbW6wK2yRWBpYZyd9ODnT5AybcysTuEI2ip+GdgWYWVM5YgsrY+k2Qy48JvzGbuh+U2KAWdUrArKWFrNB7cEpoCqWGQr52GNJzDmfAaK6WBwhpR+8zEPaz2KwqGMZ0qCemB1O4yWc1tYFHRWUrWFqKuAgpUisrhg3RmySTnUfVjrxnHW9hUjitqmpAQYc9notdRb17tmrWNtiMAg7R4epcn5aLaXKMy8RlhWNQVXVFVrEJ8DpJI3x3TFxXKVNlVdD5VqanUvrIY2sQSiIpKr0O42HUysFzFOzAyAzPkatW6hWBwcacDylsOY2LSrlaNLCqutWFpZ/2N1YMNJxsbRnUQDjocRMS65U8qbXWbnXFlpoK9o3aOK7kqtQYHQa/PGJG3lVhtsRT07WxkJsZlqqYhGsUAkkjTpAyTkHG4zzs5q7PU2lM122XKAH7z22rYwPe3GVGAN/XO787tYsXVGJS2uzKvlqrDvW5DZ0rtg9Rgb+EeHrnxXKGrR2sZQUatQuHywtraxWHd22Xxx45xjeunpHEEVugrQJY6OMBwFatWUaTq3OHbOc9Z5TM3PjU36RnOMmGJFEIQgdcyDGEDAjHCLMBxYjxLPg+TNYqsGAyHbTpfVpQqNSqB3gS3h/tbyMsmluKwTrxR733av8ACk9/MOR2UqxcplCupQScB3tRSDjB3pfbw29eK/ifpfcq/wANcWYm6hHI5jkUERwgRAYnaqhmK4Vu8cA4OM5A69PETiJsuSpiiserP4iT/wCYS3Hi9GqSvbBhhlfQfujII9RDA/bPP6Xj+D7X/tHwmgVACSBuxyfWcAZ9wHulD6Xju0//AGEe9G+ErP1nNMckYpG3v4PiUNFlLnRqeu1HIYrqQMpVwoLYIckYB3HrntXmCBeFqF1nZV2WdtpVkJQ3VujaTsT3CwG5HtlFBTNdkxp6+cVjsu8rAVuluRxIJzxItXs7ctYCB3gxPhuBnA4/vasVmtbH0/s3FVhTrJ123u9XaYGGbSy5O4B1fbn8wl71OsW3K+NRa9Jc1N+0VWmwBzqrQMDX3ATkFgwHQ48Noc75ktqVivKgXcVZ2XeARbnQ1fVyAH6ZxqPnKmGZO3mLnur3h+ZL2dNY1u3YcRSdCkvW11mpWrzgMdO2AehO89V/HVpa5W8oy1V0nK2OruKdFtj9nlXK6ioBONSk5IG+YMaiXsnVf2cYjcNYxDrqq4eiutsaC9bLqao5ycKjsTjY2EZOqZ9osRmZt1ZMRjihmRRCOECRiMIQFNAtVS8Kp7DNlqW95tBwKq3YMnf1AliGLEfRrwA3WUAmtrV/2DZb3BpsbtEoo0IBrDVtcx1he6c4GcHA8pvizyZOdU4xwVOonQcoGOpVI6EK2Rt7JwnQcK+kNobSzaFODgt/tB8T6plpB7GIwzMRktgsSNRzlsE9Tk7+syXFnvfcq/w1yb8I6rqZGC5xqKkDOSMZ9qsPunyM48Ye/wDdq/w1wiGYw056o9Ug65hmcg8ZaFe3llYe1FPQtv6wNyPym5AmT9FaNVpfwQfm2QPyzNZDFEofTAfN1H+cPzrsl9KL0vBNdQHU3D8qrSf+JRU8o4DtmdTthG38mYYU/ZnP2StBPRgVYY1A7EHAOCPtm05DwwSlDjvOoYnxwcsoPsDTM+ki6eKs+stb/wD50f8ASF314sx5nLMeqRXSAM56otcK6l4apz1Q1QjqWgrTlqhqhXUmLMhrgrbwOkMRxQJRRQgMmLMZkYDXeaKtqhwpB7DIR1IYXftYtOrAU/RFeSM+GC2dyZnVON5oU5xxxXtBda6gam0uG0jJ/iKu9YOPHHqmuLPJn5Ycv5wajViusit9ee+GY+JJ141YOAcbYE8nEPqdmAC6mZtI6LqYnSPUM4nEybjWaseO5u9ispChWK5wDnQj2PWhJPRTa2+MnbJlTzBvnD/TV/hrnYzx8zb5w/01f4K5f1n8R1w1zz64a4wejXAvOfDoXYIm7MQAPWZoeJ9GSttCgsyPkWtjZSveOPIEZA9kYa0XIuBFVS4zlgGbPmQNvYJ7rHwCT0AJ23O3qkgJXtzWhi1SXUtadSivtV1agCCpAydsHO3gfKRl56vSbh2TWrMRmrrW6nF501MAwGVJ21dJYX0q5XJB7NixGehKMm/ls7TI8D6J3pVozVnHBgjtLHDNw1odn1smUBA0hANI6xcR6J8S7XEvSvaJavdJUOW4pb0DqqDulQUbdj3id8kTeT+U2tWOY1i0Ug941G0bdzs1ZU2bpnLDaU/P+VPdehTH8MBifIWj88Ox+7PDx3JHvuLUfsyCpGrtpVi9bWNclpquArHcYKCcb5I2IyDsEzgZABxuAcgHxAOBkfZM3wlfNLdmdf8Aa7r+FyP/ABFrnXni6eKvX+Zq/Gqv/wBp4tcY29BeGuebXDXGD064a559cNcYPQXgHnn1w1xg9BeSrfcTy65Ohu8PbGCxEYEUYmWhFJYhAhmOAjgKawWWHloArvdArd4OtVSd9stpXv3L56hpG+4xMniaa9alpetLOHs4qqt0ZuytDitQwtSu0nQ7KpcZx0Bx0m+P1nkzQlvyzjKgER0Gc26rGVcKH7LSwyCWK6LNiP8A5Nt5TiMTMuNWatuacwodGWqnRlgV2UaALLWJ1g6mLK9a6TsNHqEzPNj86f6af8Fc95Mrub/xj/TT/grmpdZsx5dU03CejJK8MzavnHPar001lGZT5j6IB/rj5H6KuSll+Aucmsg6jj6Oryyeo8ptpLUV55PX21dqqFNasgAGAQQAufYNWPbLCEJEEznMOAuNvGNUpUvwiJS4ZV+eQ3EYOcqc2Lv7Zo4RLgxR4TjXJLC5azbQShsUuaxw+l9Omzwt7xGoZ9fSLj+Xcd84KXuctRoVrWVGVhUACjJZpLMcg6hsxLA4xNtCa7pjC2ct4kC4U03KttxdSbvnABwgRCzC4E98eJOMA4O2LDl1F/7VWtlj4aim+5DaS1d1amsrpDYCuzajjYmo+c1UMR2MYr045cwccQoyhVUfp3WBwp9YOoD7JnHqYIrkd12ZVP1lAJH5/kfKfUOY8Gt1T1vnS4wSOo8QR6wQD9kp+N5D/wChNAwz1qXVsYzYpLZHlnJHsMkqsHmLMgrZAI8d48zSp5izI5hmBPVDVIZhmBPM6cKe+vtnDM7cIe+vtgW8MwinNtIQiWEBxSURgAbG8tL/AEj4qxWV7iyurKwK1jIYEEbLtsZUxy7YYQlryvl1dorBsVHe7QwLoCK9KkFUOCWLEgeBO0q4KfL8ohVtzLgKa0JW3LggadSNk67VddA3XSErOo7HX6xLflHL6sJboXtCid8jJ2rUbeRwJkjNtyj+En9Kf2LLrNeyEITLIhCEAhCEAhCEAhCEAhiEIHyg8udaTZgla7Wpbb6On/UfVkY9pE80+qNwCiqytRtZ2pPra0szfmxny7ltXaNUhONbIucZxqIGcZGevnOkuiEJqOY+hrVJxFhtVkqFbUlV34hbGRdQGruAGxQc53z5StHo5xBOFRW7lj6ltpKaam0WnWG091tjvtLlTYqYS65n6OvUiMO982XtzpArYXNT2anURYSyHGN28BGnorxOsIyKpxYSWsTSvZKGsV2B7rAEd077+QJDKbFJO3CfTX2zkR7PsII+wjYj1zrwn019slai4zDEUc5tkIRwgTJkDJ4kcQFiBEcMQIz08FwTWkhSBpUuxOcBQQM4AJO7DoPGeedeFvatg6/SU5Hln1jx9nQ+ORLB7OO5LbUrGzSCmnWoOWUO9iKTtjBap+hJ6ec0vKf4Sf0p/Ysx1nF2MMO7sMlsFiRqJJJx55Zj94+Zmx5R/CT+lP7FlufGbv17IQhMsiEIQCEIQCEIQCEIQCEIQAT5hZwjcO1d2NhxFoUHIHzFvdz6jpb8M+nyi9MOANvD4rXU62IygdSS2lvydjNcaM7yLmNtlrUoK2PEtWii4ua0C3m9UAGe6XJyCD1PnPVxPpDfebVThxZiviqWNY4izTXxVgdzkkkAGsac4AG2MDAreAR+Cv4fiL62wLGYLsGJqPQ56Z8PUCZ7OX+kNNQVVrtKpxNfGAl0DNbWHXs2IGBWQy77kYbrnbrKzYF5txJ4eun9mLVV1hqz2Vp0sHLpxKN4MC7jI7pDYIMhxPpPb+0NbZXhyLVsrZ78ZtQo+EZvmupOAOp+yerl/poURUspWwZ4gWb4DVXFnSkZGyrY5PsAEz/LuHa+9VY5ax8u3icktY3t+kZLVxF+X2YUhDh0e1QoJwiHvHzx0x55HnIcIpyjYOljgNg6ScdA3QmfWFUDGBjAwPUPKVHP+FReEdVUKqaSoAwFOsHI8up9856rK4gRHDEy6IwjhA6RER5igRhmOKAQxAz18p4sU2pYVDaGBwfDB6j6w8M+Mo87UMBqKsBnGSCBkZyMnx2O3qmy5T/CT+lP7Fme47nLWKy6VVWKjO+rRW9r1r1xkG5skdcD15seA51Ulaq2vIVQcKCMhQPP1S/4zdXkJVfKGn+Z+Afqh8oKfr/hH6pMRawlV8oKf5n4B+qMc/p/mef0B+qMRaQlX8oKfr/gH6ofKCn6/wCEfqjFWkJV/v8Ap+v+Efqh8oKfr/hH6oxFpCVXygp/mfhH6ofKGn+Z+AfqjBawlV8oaf5n4B+qHyhp/mfgH6oxVrCVXyhp/mfgH6ofKGn6/wCAfqjBz9LeXm7hmCDLoRYg8SV6gesqWH2zJeh/Bi68ZGpFRi2ehDDSAfbq/KbH5QU/X/CP1TzcHzDhajYa1dTY2p8IME4xsNW3icDxJPjLPxMUl3oTaD83YhXU2NWoEJ/oyQDqONj0no9EeSW13Gy1NIUOoBO+rIGQPFSNW8vPlDT9f8I/VH8oKfr/AIB+qNpi0lb6Sf8AtrfYv96yPygp+v8AhH6p4+cc2rspdF15bGMqANmB339Uis9DMcUjYhAxQJGAMDFAYhEIGARQhmBIS95dxfD9wWIMLWO0YquWKvaWVRnJLK1ShhuCnlkyhEcsuJZq3PF1aCFCHTRpJelFdrSxAK4J6dpnOM4qGSTKiRjzFukmL2niuGKkMgGKlydK5dxTYmlRnIJsZG1jfu74E7V83pRXVA2CoGRWlZYiniKycK+A2blOSCMDoWAY5zMCZeydTxLxeK4YrblAvcAU6EyX7CtBpUHIxaLLMjqGIONhKMGBMkuLZq9fi+HZbsIB3DoY1orO3ZBK+6pOkhwXJXAOSD4ZooCBi3STF9dxfDsLSlYU5PZgrWCzM1Ok75CBQluf9J1777SPNeK4XFq1ICSXClUAXUXrKOGJyAqraukDBLZxg7UeYjL2TqEO4z5+Wfy8ZftxfDMHKVqp7X5sEVAlTcX1HVkIFq7mCCucEZOcZ+OSXFs1Yc5tpJAoAwr35YJoDK1pNWMnJAXbfpPJwbqLELjKh1LDGcqGBYYPXbM4mKLVxo+H4nhjoOhV+eTusK/4Ye1rXYnOAUetdB/293zlbzC6oqq1bkPYS3ZCvIYjSqnUWKgDbVv3jv4SvzCW8kx6uX2IttbWjUiupdcBtSgjUuDscjIlxwF/DEUa1QHWosyEIFaoRa7dSdTFWC7MNLBcbGZ7MYMS4Wa9vMGTs6NOnWEYWaQAc6zpLFdidONuoxuTPEDAxSVYBCAgZAQihAcMxtFABCKSxAiTFGYYgMRxRwE0Io4BAwMR6wHCNREYBCEUBxRxQFHDEZgKEZEiIDhFHiARxGSUQFDMDFAYhFJYgRMIGED/2Q==">
            <a:hlinkClick r:id="rId3"/>
          </p:cNvPr>
          <p:cNvSpPr>
            <a:spLocks noChangeAspect="1" noChangeArrowheads="1"/>
          </p:cNvSpPr>
          <p:nvPr/>
        </p:nvSpPr>
        <p:spPr bwMode="auto">
          <a:xfrm>
            <a:off x="282575" y="-1638300"/>
            <a:ext cx="45339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3556" name="Picture 9" descr="http://projectsmrj.pbworks.com/f/1317753632/stock-market-crash-19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0350" y="-26988"/>
            <a:ext cx="6489493" cy="558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0340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Check</a:t>
            </a:r>
            <a:endParaRPr lang="en-US" dirty="0"/>
          </a:p>
        </p:txBody>
      </p:sp>
      <p:sp>
        <p:nvSpPr>
          <p:cNvPr id="3" name="Content Placeholder 2"/>
          <p:cNvSpPr>
            <a:spLocks noGrp="1"/>
          </p:cNvSpPr>
          <p:nvPr>
            <p:ph idx="1"/>
          </p:nvPr>
        </p:nvSpPr>
        <p:spPr/>
        <p:txBody>
          <a:bodyPr/>
          <a:lstStyle/>
          <a:p>
            <a:pPr marL="0" indent="0" algn="ctr">
              <a:buNone/>
            </a:pPr>
            <a:r>
              <a:rPr lang="en-US" dirty="0" smtClean="0"/>
              <a:t>Evaluate the causes for the Great Depression, accounting for short and long term factors.</a:t>
            </a:r>
            <a:endParaRPr lang="en-US" dirty="0"/>
          </a:p>
        </p:txBody>
      </p:sp>
    </p:spTree>
    <p:extLst>
      <p:ext uri="{BB962C8B-B14F-4D97-AF65-F5344CB8AC3E}">
        <p14:creationId xmlns:p14="http://schemas.microsoft.com/office/powerpoint/2010/main" val="134430638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 xmlns:a16="http://schemas.microsoft.com/office/drawing/2014/main" id="{104BFE60-6CE2-874F-B411-B858BA86CC44}"/>
              </a:ext>
            </a:extLst>
          </p:cNvPr>
          <p:cNvSpPr>
            <a:spLocks noGrp="1" noRot="1" noChangeArrowheads="1"/>
          </p:cNvSpPr>
          <p:nvPr>
            <p:ph type="title"/>
          </p:nvPr>
        </p:nvSpPr>
        <p:spPr>
          <a:xfrm>
            <a:off x="0" y="0"/>
            <a:ext cx="9144000" cy="762000"/>
          </a:xfrm>
        </p:spPr>
        <p:txBody>
          <a:bodyPr/>
          <a:lstStyle/>
          <a:p>
            <a:pPr eaLnBrk="1" hangingPunct="1"/>
            <a:r>
              <a:rPr lang="en-US">
                <a:latin typeface="Rockwell"/>
                <a:cs typeface="Rockwell"/>
              </a:rPr>
              <a:t>Causes of the Great Depression</a:t>
            </a:r>
          </a:p>
        </p:txBody>
      </p:sp>
      <p:sp>
        <p:nvSpPr>
          <p:cNvPr id="53251" name="Rectangle 3">
            <a:extLst>
              <a:ext uri="{FF2B5EF4-FFF2-40B4-BE49-F238E27FC236}">
                <a16:creationId xmlns="" xmlns:a16="http://schemas.microsoft.com/office/drawing/2014/main" id="{2FE57DE2-70B9-F24F-A48E-DCA0BDF35C40}"/>
              </a:ext>
            </a:extLst>
          </p:cNvPr>
          <p:cNvSpPr>
            <a:spLocks noGrp="1" noRot="1" noChangeArrowheads="1"/>
          </p:cNvSpPr>
          <p:nvPr>
            <p:ph type="body" idx="1"/>
          </p:nvPr>
        </p:nvSpPr>
        <p:spPr>
          <a:xfrm>
            <a:off x="0" y="838200"/>
            <a:ext cx="9144000" cy="6019800"/>
          </a:xfrm>
        </p:spPr>
        <p:txBody>
          <a:bodyPr>
            <a:noAutofit/>
          </a:bodyPr>
          <a:lstStyle/>
          <a:p>
            <a:pPr eaLnBrk="1" hangingPunct="1">
              <a:lnSpc>
                <a:spcPct val="90000"/>
              </a:lnSpc>
            </a:pPr>
            <a:r>
              <a:rPr lang="en-US" sz="1800" dirty="0">
                <a:latin typeface="Rockwell"/>
                <a:cs typeface="Rockwell"/>
              </a:rPr>
              <a:t>Political Policies</a:t>
            </a:r>
          </a:p>
          <a:p>
            <a:pPr lvl="1" eaLnBrk="1" hangingPunct="1">
              <a:lnSpc>
                <a:spcPct val="90000"/>
              </a:lnSpc>
            </a:pPr>
            <a:r>
              <a:rPr lang="ja-JP" altLang="en-US" sz="1600" dirty="0">
                <a:latin typeface="Rockwell"/>
                <a:cs typeface="Rockwell"/>
              </a:rPr>
              <a:t>“</a:t>
            </a:r>
            <a:r>
              <a:rPr lang="en-US" sz="1600" dirty="0">
                <a:latin typeface="Rockwell"/>
                <a:cs typeface="Rockwell"/>
              </a:rPr>
              <a:t>The business of the American people is business.</a:t>
            </a:r>
            <a:r>
              <a:rPr lang="ja-JP" altLang="en-US" sz="1600" dirty="0">
                <a:latin typeface="Rockwell"/>
                <a:cs typeface="Rockwell"/>
              </a:rPr>
              <a:t>”</a:t>
            </a:r>
            <a:endParaRPr lang="en-US" sz="1600" dirty="0">
              <a:latin typeface="Rockwell"/>
              <a:cs typeface="Rockwell"/>
            </a:endParaRPr>
          </a:p>
          <a:p>
            <a:pPr lvl="1" eaLnBrk="1" hangingPunct="1">
              <a:lnSpc>
                <a:spcPct val="90000"/>
              </a:lnSpc>
            </a:pPr>
            <a:r>
              <a:rPr lang="en-US" sz="1600" dirty="0">
                <a:latin typeface="Rockwell"/>
                <a:cs typeface="Rockwell"/>
              </a:rPr>
              <a:t>Mellon</a:t>
            </a:r>
            <a:r>
              <a:rPr lang="ja-JP" altLang="en-US" sz="1600" dirty="0">
                <a:latin typeface="Rockwell"/>
                <a:cs typeface="Rockwell"/>
              </a:rPr>
              <a:t>’</a:t>
            </a:r>
            <a:r>
              <a:rPr lang="en-US" sz="1600" dirty="0">
                <a:latin typeface="Rockwell"/>
                <a:cs typeface="Rockwell"/>
              </a:rPr>
              <a:t>s Revenue Acts (Tax Bills)</a:t>
            </a:r>
          </a:p>
          <a:p>
            <a:pPr lvl="2" eaLnBrk="1" hangingPunct="1">
              <a:lnSpc>
                <a:spcPct val="90000"/>
              </a:lnSpc>
            </a:pPr>
            <a:r>
              <a:rPr lang="ja-JP" altLang="en-US" sz="1400" dirty="0">
                <a:latin typeface="Rockwell"/>
                <a:cs typeface="Rockwell"/>
              </a:rPr>
              <a:t>“</a:t>
            </a:r>
            <a:r>
              <a:rPr lang="en-US" sz="1400" dirty="0">
                <a:latin typeface="Rockwell"/>
                <a:cs typeface="Rockwell"/>
              </a:rPr>
              <a:t>The history of taxation shows that taxes which are inherently excessive are not paid. The high rates inevitably put pressure upon the taxpayer to withdraw his capital from productive business.</a:t>
            </a:r>
            <a:r>
              <a:rPr lang="ja-JP" altLang="en-US" sz="1400" dirty="0">
                <a:latin typeface="Rockwell"/>
                <a:cs typeface="Rockwell"/>
              </a:rPr>
              <a:t>”</a:t>
            </a:r>
            <a:r>
              <a:rPr lang="en-US" sz="1400" dirty="0">
                <a:latin typeface="Rockwell"/>
                <a:cs typeface="Rockwell"/>
              </a:rPr>
              <a:t> (1924)</a:t>
            </a:r>
          </a:p>
          <a:p>
            <a:pPr lvl="1" eaLnBrk="1" hangingPunct="1">
              <a:lnSpc>
                <a:spcPct val="90000"/>
              </a:lnSpc>
            </a:pPr>
            <a:r>
              <a:rPr lang="en-US" sz="1600" dirty="0" err="1">
                <a:latin typeface="Rockwell"/>
                <a:cs typeface="Rockwell"/>
              </a:rPr>
              <a:t>Fordney-McCumber</a:t>
            </a:r>
            <a:r>
              <a:rPr lang="en-US" sz="1600" dirty="0">
                <a:latin typeface="Rockwell"/>
                <a:cs typeface="Rockwell"/>
              </a:rPr>
              <a:t> Tariff (1922)</a:t>
            </a:r>
          </a:p>
          <a:p>
            <a:pPr eaLnBrk="1" hangingPunct="1">
              <a:lnSpc>
                <a:spcPct val="90000"/>
              </a:lnSpc>
            </a:pPr>
            <a:r>
              <a:rPr lang="en-US" sz="1800" dirty="0">
                <a:latin typeface="Rockwell"/>
                <a:cs typeface="Rockwell"/>
              </a:rPr>
              <a:t>Financial Practices</a:t>
            </a:r>
          </a:p>
          <a:p>
            <a:pPr lvl="1" eaLnBrk="1" hangingPunct="1">
              <a:lnSpc>
                <a:spcPct val="90000"/>
              </a:lnSpc>
            </a:pPr>
            <a:r>
              <a:rPr lang="en-US" sz="1600" dirty="0">
                <a:latin typeface="Rockwell"/>
                <a:cs typeface="Rockwell"/>
              </a:rPr>
              <a:t>Assumption of Debt</a:t>
            </a:r>
          </a:p>
          <a:p>
            <a:pPr lvl="2" eaLnBrk="1" hangingPunct="1">
              <a:lnSpc>
                <a:spcPct val="90000"/>
              </a:lnSpc>
            </a:pPr>
            <a:r>
              <a:rPr lang="en-US" sz="1400" dirty="0">
                <a:latin typeface="Rockwell"/>
                <a:cs typeface="Rockwell"/>
              </a:rPr>
              <a:t>Installment plans</a:t>
            </a:r>
          </a:p>
          <a:p>
            <a:pPr lvl="2" eaLnBrk="1" hangingPunct="1">
              <a:lnSpc>
                <a:spcPct val="90000"/>
              </a:lnSpc>
            </a:pPr>
            <a:r>
              <a:rPr lang="ja-JP" altLang="en-US" sz="1400" dirty="0">
                <a:latin typeface="Rockwell"/>
                <a:cs typeface="Rockwell"/>
              </a:rPr>
              <a:t>“</a:t>
            </a:r>
            <a:r>
              <a:rPr lang="en-US" sz="1400" dirty="0">
                <a:latin typeface="Rockwell"/>
                <a:cs typeface="Rockwell"/>
              </a:rPr>
              <a:t>Buying on Margin</a:t>
            </a:r>
            <a:r>
              <a:rPr lang="ja-JP" altLang="en-US" sz="1400" dirty="0">
                <a:latin typeface="Rockwell"/>
                <a:cs typeface="Rockwell"/>
              </a:rPr>
              <a:t>”</a:t>
            </a:r>
            <a:endParaRPr lang="en-US" sz="1400" dirty="0">
              <a:latin typeface="Rockwell"/>
              <a:cs typeface="Rockwell"/>
            </a:endParaRPr>
          </a:p>
          <a:p>
            <a:pPr lvl="1" eaLnBrk="1" hangingPunct="1">
              <a:lnSpc>
                <a:spcPct val="90000"/>
              </a:lnSpc>
            </a:pPr>
            <a:r>
              <a:rPr lang="en-US" sz="1600" dirty="0">
                <a:latin typeface="Rockwell"/>
                <a:cs typeface="Rockwell"/>
              </a:rPr>
              <a:t>Crash of 1929</a:t>
            </a:r>
          </a:p>
          <a:p>
            <a:pPr lvl="1" eaLnBrk="1" hangingPunct="1">
              <a:lnSpc>
                <a:spcPct val="90000"/>
              </a:lnSpc>
            </a:pPr>
            <a:r>
              <a:rPr lang="en-US" sz="1600" dirty="0">
                <a:latin typeface="Rockwell"/>
                <a:cs typeface="Rockwell"/>
              </a:rPr>
              <a:t>The Fed</a:t>
            </a:r>
            <a:r>
              <a:rPr lang="ja-JP" altLang="en-US" sz="1600" dirty="0">
                <a:latin typeface="Rockwell"/>
                <a:cs typeface="Rockwell"/>
              </a:rPr>
              <a:t>’</a:t>
            </a:r>
            <a:r>
              <a:rPr lang="en-US" sz="1600" dirty="0">
                <a:latin typeface="Rockwell"/>
                <a:cs typeface="Rockwell"/>
              </a:rPr>
              <a:t>s tight money policy</a:t>
            </a:r>
          </a:p>
          <a:p>
            <a:pPr lvl="1" eaLnBrk="1" hangingPunct="1">
              <a:lnSpc>
                <a:spcPct val="90000"/>
              </a:lnSpc>
            </a:pPr>
            <a:r>
              <a:rPr lang="en-US" sz="1600" dirty="0">
                <a:latin typeface="Rockwell"/>
                <a:cs typeface="Rockwell"/>
              </a:rPr>
              <a:t>Banking panics (1930-1931)</a:t>
            </a:r>
          </a:p>
          <a:p>
            <a:pPr lvl="1" eaLnBrk="1" hangingPunct="1">
              <a:lnSpc>
                <a:spcPct val="90000"/>
              </a:lnSpc>
            </a:pPr>
            <a:r>
              <a:rPr lang="en-US" sz="1600" dirty="0">
                <a:latin typeface="Rockwell"/>
                <a:cs typeface="Rockwell"/>
              </a:rPr>
              <a:t>Dawes Plan and Post-WWI lending</a:t>
            </a:r>
          </a:p>
          <a:p>
            <a:pPr eaLnBrk="1" hangingPunct="1">
              <a:lnSpc>
                <a:spcPct val="90000"/>
              </a:lnSpc>
            </a:pPr>
            <a:r>
              <a:rPr lang="en-US" sz="1800" dirty="0">
                <a:latin typeface="Rockwell"/>
                <a:cs typeface="Rockwell"/>
              </a:rPr>
              <a:t>Economic Situations</a:t>
            </a:r>
          </a:p>
          <a:p>
            <a:pPr lvl="1" eaLnBrk="1" hangingPunct="1">
              <a:lnSpc>
                <a:spcPct val="90000"/>
              </a:lnSpc>
            </a:pPr>
            <a:r>
              <a:rPr lang="en-US" sz="1600" dirty="0">
                <a:latin typeface="Rockwell"/>
                <a:cs typeface="Rockwell"/>
              </a:rPr>
              <a:t>Agricultural overproduction and low prices</a:t>
            </a:r>
          </a:p>
          <a:p>
            <a:pPr lvl="1" eaLnBrk="1" hangingPunct="1">
              <a:lnSpc>
                <a:spcPct val="90000"/>
              </a:lnSpc>
            </a:pPr>
            <a:r>
              <a:rPr lang="en-US" sz="1600" dirty="0">
                <a:latin typeface="Rockwell"/>
                <a:cs typeface="Rockwell"/>
              </a:rPr>
              <a:t>Industrial overproduction</a:t>
            </a:r>
          </a:p>
          <a:p>
            <a:pPr lvl="2" eaLnBrk="1" hangingPunct="1">
              <a:lnSpc>
                <a:spcPct val="90000"/>
              </a:lnSpc>
            </a:pPr>
            <a:r>
              <a:rPr lang="en-US" sz="1400" dirty="0">
                <a:latin typeface="Rockwell"/>
                <a:cs typeface="Rockwell"/>
              </a:rPr>
              <a:t>Welfare capitalism and consumer confidence</a:t>
            </a:r>
          </a:p>
          <a:p>
            <a:pPr eaLnBrk="1" hangingPunct="1">
              <a:lnSpc>
                <a:spcPct val="90000"/>
              </a:lnSpc>
            </a:pPr>
            <a:r>
              <a:rPr lang="en-US" sz="1800" dirty="0">
                <a:latin typeface="Rockwell"/>
                <a:cs typeface="Rockwell"/>
              </a:rPr>
              <a:t>Socioeconomic Conditions</a:t>
            </a:r>
          </a:p>
          <a:p>
            <a:pPr lvl="1" eaLnBrk="1" hangingPunct="1">
              <a:lnSpc>
                <a:spcPct val="90000"/>
              </a:lnSpc>
            </a:pPr>
            <a:r>
              <a:rPr lang="en-US" sz="1600" dirty="0">
                <a:latin typeface="Rockwell"/>
                <a:cs typeface="Rockwell"/>
              </a:rPr>
              <a:t>Top 1% owned 35% of nation</a:t>
            </a:r>
            <a:r>
              <a:rPr lang="ja-JP" altLang="en-US" sz="1600" dirty="0">
                <a:latin typeface="Rockwell"/>
                <a:cs typeface="Rockwell"/>
              </a:rPr>
              <a:t>’</a:t>
            </a:r>
            <a:r>
              <a:rPr lang="en-US" sz="1600" dirty="0">
                <a:latin typeface="Rockwell"/>
                <a:cs typeface="Rockwell"/>
              </a:rPr>
              <a:t>s wealth</a:t>
            </a:r>
          </a:p>
          <a:p>
            <a:pPr lvl="1" eaLnBrk="1" hangingPunct="1">
              <a:lnSpc>
                <a:spcPct val="90000"/>
              </a:lnSpc>
            </a:pPr>
            <a:r>
              <a:rPr lang="en-US" sz="1600" dirty="0">
                <a:latin typeface="Rockwell"/>
                <a:cs typeface="Rockwell"/>
              </a:rPr>
              <a:t>Bottom 20% owned 4% of nation</a:t>
            </a:r>
            <a:r>
              <a:rPr lang="ja-JP" altLang="en-US" sz="1600" dirty="0">
                <a:latin typeface="Rockwell"/>
                <a:cs typeface="Rockwell"/>
              </a:rPr>
              <a:t>’</a:t>
            </a:r>
            <a:r>
              <a:rPr lang="en-US" sz="1600" dirty="0">
                <a:latin typeface="Rockwell"/>
                <a:cs typeface="Rockwell"/>
              </a:rPr>
              <a:t>s wealth</a:t>
            </a:r>
          </a:p>
        </p:txBody>
      </p:sp>
    </p:spTree>
    <p:extLst>
      <p:ext uri="{BB962C8B-B14F-4D97-AF65-F5344CB8AC3E}">
        <p14:creationId xmlns:p14="http://schemas.microsoft.com/office/powerpoint/2010/main" val="36648973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 xmlns:a16="http://schemas.microsoft.com/office/drawing/2014/main" id="{104BFE60-6CE2-874F-B411-B858BA86CC44}"/>
              </a:ext>
            </a:extLst>
          </p:cNvPr>
          <p:cNvSpPr>
            <a:spLocks noGrp="1" noRot="1" noChangeArrowheads="1"/>
          </p:cNvSpPr>
          <p:nvPr>
            <p:ph type="title"/>
          </p:nvPr>
        </p:nvSpPr>
        <p:spPr>
          <a:xfrm>
            <a:off x="0" y="0"/>
            <a:ext cx="9144000" cy="762000"/>
          </a:xfrm>
        </p:spPr>
        <p:txBody>
          <a:bodyPr/>
          <a:lstStyle/>
          <a:p>
            <a:pPr eaLnBrk="1" hangingPunct="1"/>
            <a:r>
              <a:rPr lang="en-US">
                <a:latin typeface="Rockwell"/>
                <a:cs typeface="Rockwell"/>
              </a:rPr>
              <a:t>Causes of the Great Depression</a:t>
            </a:r>
          </a:p>
        </p:txBody>
      </p:sp>
      <p:sp>
        <p:nvSpPr>
          <p:cNvPr id="53251" name="Rectangle 3">
            <a:extLst>
              <a:ext uri="{FF2B5EF4-FFF2-40B4-BE49-F238E27FC236}">
                <a16:creationId xmlns="" xmlns:a16="http://schemas.microsoft.com/office/drawing/2014/main" id="{2FE57DE2-70B9-F24F-A48E-DCA0BDF35C40}"/>
              </a:ext>
            </a:extLst>
          </p:cNvPr>
          <p:cNvSpPr>
            <a:spLocks noGrp="1" noRot="1" noChangeArrowheads="1"/>
          </p:cNvSpPr>
          <p:nvPr>
            <p:ph type="body" idx="1"/>
          </p:nvPr>
        </p:nvSpPr>
        <p:spPr>
          <a:xfrm>
            <a:off x="0" y="838200"/>
            <a:ext cx="9144000" cy="6019800"/>
          </a:xfrm>
        </p:spPr>
        <p:txBody>
          <a:bodyPr>
            <a:noAutofit/>
          </a:bodyPr>
          <a:lstStyle/>
          <a:p>
            <a:pPr eaLnBrk="1" hangingPunct="1">
              <a:lnSpc>
                <a:spcPct val="90000"/>
              </a:lnSpc>
            </a:pPr>
            <a:r>
              <a:rPr lang="en-US" sz="1800" dirty="0">
                <a:latin typeface="Rockwell"/>
                <a:cs typeface="Rockwell"/>
              </a:rPr>
              <a:t>Political Policies</a:t>
            </a:r>
          </a:p>
          <a:p>
            <a:pPr lvl="1" eaLnBrk="1" hangingPunct="1">
              <a:lnSpc>
                <a:spcPct val="90000"/>
              </a:lnSpc>
            </a:pPr>
            <a:r>
              <a:rPr lang="ja-JP" altLang="en-US" sz="1600" dirty="0">
                <a:latin typeface="Rockwell"/>
                <a:cs typeface="Rockwell"/>
              </a:rPr>
              <a:t>“</a:t>
            </a:r>
            <a:r>
              <a:rPr lang="en-US" sz="1600" dirty="0">
                <a:latin typeface="Rockwell"/>
                <a:cs typeface="Rockwell"/>
              </a:rPr>
              <a:t>The business of the American people is business.</a:t>
            </a:r>
            <a:r>
              <a:rPr lang="ja-JP" altLang="en-US" sz="1600" dirty="0">
                <a:latin typeface="Rockwell"/>
                <a:cs typeface="Rockwell"/>
              </a:rPr>
              <a:t>”</a:t>
            </a:r>
            <a:endParaRPr lang="en-US" sz="1600" dirty="0">
              <a:latin typeface="Rockwell"/>
              <a:cs typeface="Rockwell"/>
            </a:endParaRPr>
          </a:p>
          <a:p>
            <a:pPr lvl="1" eaLnBrk="1" hangingPunct="1">
              <a:lnSpc>
                <a:spcPct val="90000"/>
              </a:lnSpc>
            </a:pPr>
            <a:r>
              <a:rPr lang="en-US" sz="1600" dirty="0">
                <a:latin typeface="Rockwell"/>
                <a:cs typeface="Rockwell"/>
              </a:rPr>
              <a:t>Mellon</a:t>
            </a:r>
            <a:r>
              <a:rPr lang="ja-JP" altLang="en-US" sz="1600" dirty="0">
                <a:latin typeface="Rockwell"/>
                <a:cs typeface="Rockwell"/>
              </a:rPr>
              <a:t>’</a:t>
            </a:r>
            <a:r>
              <a:rPr lang="en-US" sz="1600" dirty="0">
                <a:latin typeface="Rockwell"/>
                <a:cs typeface="Rockwell"/>
              </a:rPr>
              <a:t>s Revenue Acts (Tax Bills)</a:t>
            </a:r>
          </a:p>
          <a:p>
            <a:pPr lvl="2" eaLnBrk="1" hangingPunct="1">
              <a:lnSpc>
                <a:spcPct val="90000"/>
              </a:lnSpc>
            </a:pPr>
            <a:r>
              <a:rPr lang="ja-JP" altLang="en-US" sz="1400" dirty="0">
                <a:latin typeface="Rockwell"/>
                <a:cs typeface="Rockwell"/>
              </a:rPr>
              <a:t>“</a:t>
            </a:r>
            <a:r>
              <a:rPr lang="en-US" sz="1400" dirty="0">
                <a:latin typeface="Rockwell"/>
                <a:cs typeface="Rockwell"/>
              </a:rPr>
              <a:t>The history of taxation shows that taxes which are inherently excessive are not paid. The high rates inevitably put pressure upon the taxpayer to withdraw his capital from productive business.</a:t>
            </a:r>
            <a:r>
              <a:rPr lang="ja-JP" altLang="en-US" sz="1400" dirty="0">
                <a:latin typeface="Rockwell"/>
                <a:cs typeface="Rockwell"/>
              </a:rPr>
              <a:t>”</a:t>
            </a:r>
            <a:r>
              <a:rPr lang="en-US" sz="1400" dirty="0">
                <a:latin typeface="Rockwell"/>
                <a:cs typeface="Rockwell"/>
              </a:rPr>
              <a:t> (1924)</a:t>
            </a:r>
          </a:p>
          <a:p>
            <a:pPr lvl="1" eaLnBrk="1" hangingPunct="1">
              <a:lnSpc>
                <a:spcPct val="90000"/>
              </a:lnSpc>
            </a:pPr>
            <a:r>
              <a:rPr lang="en-US" sz="1600" dirty="0" err="1">
                <a:latin typeface="Rockwell"/>
                <a:cs typeface="Rockwell"/>
              </a:rPr>
              <a:t>Fordney-McCumber</a:t>
            </a:r>
            <a:r>
              <a:rPr lang="en-US" sz="1600" dirty="0">
                <a:latin typeface="Rockwell"/>
                <a:cs typeface="Rockwell"/>
              </a:rPr>
              <a:t> Tariff (1922)</a:t>
            </a:r>
          </a:p>
          <a:p>
            <a:pPr eaLnBrk="1" hangingPunct="1">
              <a:lnSpc>
                <a:spcPct val="90000"/>
              </a:lnSpc>
            </a:pPr>
            <a:r>
              <a:rPr lang="en-US" sz="1800" dirty="0">
                <a:latin typeface="Rockwell"/>
                <a:cs typeface="Rockwell"/>
              </a:rPr>
              <a:t>Financial Practices</a:t>
            </a:r>
          </a:p>
          <a:p>
            <a:pPr lvl="1" eaLnBrk="1" hangingPunct="1">
              <a:lnSpc>
                <a:spcPct val="90000"/>
              </a:lnSpc>
            </a:pPr>
            <a:r>
              <a:rPr lang="en-US" sz="1600" dirty="0">
                <a:latin typeface="Rockwell"/>
                <a:cs typeface="Rockwell"/>
              </a:rPr>
              <a:t>Assumption of Debt</a:t>
            </a:r>
          </a:p>
          <a:p>
            <a:pPr lvl="2" eaLnBrk="1" hangingPunct="1">
              <a:lnSpc>
                <a:spcPct val="90000"/>
              </a:lnSpc>
            </a:pPr>
            <a:r>
              <a:rPr lang="en-US" sz="1400" dirty="0">
                <a:latin typeface="Rockwell"/>
                <a:cs typeface="Rockwell"/>
              </a:rPr>
              <a:t>Installment plans</a:t>
            </a:r>
          </a:p>
          <a:p>
            <a:pPr lvl="2" eaLnBrk="1" hangingPunct="1">
              <a:lnSpc>
                <a:spcPct val="90000"/>
              </a:lnSpc>
            </a:pPr>
            <a:r>
              <a:rPr lang="ja-JP" altLang="en-US" sz="1400" dirty="0">
                <a:latin typeface="Rockwell"/>
                <a:cs typeface="Rockwell"/>
              </a:rPr>
              <a:t>“</a:t>
            </a:r>
            <a:r>
              <a:rPr lang="en-US" sz="1400" dirty="0">
                <a:latin typeface="Rockwell"/>
                <a:cs typeface="Rockwell"/>
              </a:rPr>
              <a:t>Buying on Margin</a:t>
            </a:r>
            <a:r>
              <a:rPr lang="ja-JP" altLang="en-US" sz="1400" dirty="0">
                <a:latin typeface="Rockwell"/>
                <a:cs typeface="Rockwell"/>
              </a:rPr>
              <a:t>”</a:t>
            </a:r>
            <a:endParaRPr lang="en-US" sz="1400" dirty="0">
              <a:latin typeface="Rockwell"/>
              <a:cs typeface="Rockwell"/>
            </a:endParaRPr>
          </a:p>
          <a:p>
            <a:pPr lvl="1" eaLnBrk="1" hangingPunct="1">
              <a:lnSpc>
                <a:spcPct val="90000"/>
              </a:lnSpc>
            </a:pPr>
            <a:r>
              <a:rPr lang="en-US" sz="1600" dirty="0">
                <a:latin typeface="Rockwell"/>
                <a:cs typeface="Rockwell"/>
              </a:rPr>
              <a:t>Crash of 1929</a:t>
            </a:r>
          </a:p>
          <a:p>
            <a:pPr lvl="1" eaLnBrk="1" hangingPunct="1">
              <a:lnSpc>
                <a:spcPct val="90000"/>
              </a:lnSpc>
            </a:pPr>
            <a:r>
              <a:rPr lang="en-US" sz="1600" dirty="0">
                <a:latin typeface="Rockwell"/>
                <a:cs typeface="Rockwell"/>
              </a:rPr>
              <a:t>The Fed</a:t>
            </a:r>
            <a:r>
              <a:rPr lang="ja-JP" altLang="en-US" sz="1600" dirty="0">
                <a:latin typeface="Rockwell"/>
                <a:cs typeface="Rockwell"/>
              </a:rPr>
              <a:t>’</a:t>
            </a:r>
            <a:r>
              <a:rPr lang="en-US" sz="1600" dirty="0">
                <a:latin typeface="Rockwell"/>
                <a:cs typeface="Rockwell"/>
              </a:rPr>
              <a:t>s tight money policy</a:t>
            </a:r>
          </a:p>
          <a:p>
            <a:pPr lvl="1" eaLnBrk="1" hangingPunct="1">
              <a:lnSpc>
                <a:spcPct val="90000"/>
              </a:lnSpc>
            </a:pPr>
            <a:r>
              <a:rPr lang="en-US" sz="1600" dirty="0">
                <a:latin typeface="Rockwell"/>
                <a:cs typeface="Rockwell"/>
              </a:rPr>
              <a:t>Banking panics (1930-1931)</a:t>
            </a:r>
          </a:p>
          <a:p>
            <a:pPr lvl="1" eaLnBrk="1" hangingPunct="1">
              <a:lnSpc>
                <a:spcPct val="90000"/>
              </a:lnSpc>
            </a:pPr>
            <a:r>
              <a:rPr lang="en-US" sz="1600" dirty="0">
                <a:latin typeface="Rockwell"/>
                <a:cs typeface="Rockwell"/>
              </a:rPr>
              <a:t>Dawes Plan and Post-WWI lending</a:t>
            </a:r>
          </a:p>
          <a:p>
            <a:pPr eaLnBrk="1" hangingPunct="1">
              <a:lnSpc>
                <a:spcPct val="90000"/>
              </a:lnSpc>
            </a:pPr>
            <a:r>
              <a:rPr lang="en-US" sz="1800" dirty="0">
                <a:latin typeface="Rockwell"/>
                <a:cs typeface="Rockwell"/>
              </a:rPr>
              <a:t>Economic Situations</a:t>
            </a:r>
          </a:p>
          <a:p>
            <a:pPr lvl="1" eaLnBrk="1" hangingPunct="1">
              <a:lnSpc>
                <a:spcPct val="90000"/>
              </a:lnSpc>
            </a:pPr>
            <a:r>
              <a:rPr lang="en-US" sz="1600" dirty="0">
                <a:latin typeface="Rockwell"/>
                <a:cs typeface="Rockwell"/>
              </a:rPr>
              <a:t>Agricultural overproduction and low prices</a:t>
            </a:r>
          </a:p>
          <a:p>
            <a:pPr lvl="1" eaLnBrk="1" hangingPunct="1">
              <a:lnSpc>
                <a:spcPct val="90000"/>
              </a:lnSpc>
            </a:pPr>
            <a:r>
              <a:rPr lang="en-US" sz="1600" dirty="0">
                <a:latin typeface="Rockwell"/>
                <a:cs typeface="Rockwell"/>
              </a:rPr>
              <a:t>Industrial overproduction</a:t>
            </a:r>
          </a:p>
          <a:p>
            <a:pPr lvl="2" eaLnBrk="1" hangingPunct="1">
              <a:lnSpc>
                <a:spcPct val="90000"/>
              </a:lnSpc>
            </a:pPr>
            <a:r>
              <a:rPr lang="en-US" sz="1400" dirty="0">
                <a:latin typeface="Rockwell"/>
                <a:cs typeface="Rockwell"/>
              </a:rPr>
              <a:t>Welfare capitalism and consumer confidence</a:t>
            </a:r>
          </a:p>
          <a:p>
            <a:pPr eaLnBrk="1" hangingPunct="1">
              <a:lnSpc>
                <a:spcPct val="90000"/>
              </a:lnSpc>
            </a:pPr>
            <a:r>
              <a:rPr lang="en-US" sz="1800" dirty="0">
                <a:latin typeface="Rockwell"/>
                <a:cs typeface="Rockwell"/>
              </a:rPr>
              <a:t>Socioeconomic Conditions</a:t>
            </a:r>
          </a:p>
          <a:p>
            <a:pPr lvl="1" eaLnBrk="1" hangingPunct="1">
              <a:lnSpc>
                <a:spcPct val="90000"/>
              </a:lnSpc>
            </a:pPr>
            <a:r>
              <a:rPr lang="en-US" sz="1600" dirty="0">
                <a:latin typeface="Rockwell"/>
                <a:cs typeface="Rockwell"/>
              </a:rPr>
              <a:t>Top 1% owned 35% of nation</a:t>
            </a:r>
            <a:r>
              <a:rPr lang="ja-JP" altLang="en-US" sz="1600" dirty="0">
                <a:latin typeface="Rockwell"/>
                <a:cs typeface="Rockwell"/>
              </a:rPr>
              <a:t>’</a:t>
            </a:r>
            <a:r>
              <a:rPr lang="en-US" sz="1600" dirty="0">
                <a:latin typeface="Rockwell"/>
                <a:cs typeface="Rockwell"/>
              </a:rPr>
              <a:t>s wealth</a:t>
            </a:r>
          </a:p>
          <a:p>
            <a:pPr lvl="1" eaLnBrk="1" hangingPunct="1">
              <a:lnSpc>
                <a:spcPct val="90000"/>
              </a:lnSpc>
            </a:pPr>
            <a:r>
              <a:rPr lang="en-US" sz="1600" dirty="0">
                <a:latin typeface="Rockwell"/>
                <a:cs typeface="Rockwell"/>
              </a:rPr>
              <a:t>Bottom 20% owned 4% of nation</a:t>
            </a:r>
            <a:r>
              <a:rPr lang="ja-JP" altLang="en-US" sz="1600" dirty="0">
                <a:latin typeface="Rockwell"/>
                <a:cs typeface="Rockwell"/>
              </a:rPr>
              <a:t>’</a:t>
            </a:r>
            <a:r>
              <a:rPr lang="en-US" sz="1600" dirty="0">
                <a:latin typeface="Rockwell"/>
                <a:cs typeface="Rockwell"/>
              </a:rPr>
              <a:t>s wealth</a:t>
            </a:r>
          </a:p>
        </p:txBody>
      </p:sp>
      <p:pic>
        <p:nvPicPr>
          <p:cNvPr id="2" name="Picture 1"/>
          <p:cNvPicPr>
            <a:picLocks noChangeAspect="1"/>
          </p:cNvPicPr>
          <p:nvPr/>
        </p:nvPicPr>
        <p:blipFill>
          <a:blip r:embed="rId2"/>
          <a:stretch>
            <a:fillRect/>
          </a:stretch>
        </p:blipFill>
        <p:spPr>
          <a:xfrm>
            <a:off x="0" y="272947"/>
            <a:ext cx="9144000" cy="5389620"/>
          </a:xfrm>
          <a:prstGeom prst="rect">
            <a:avLst/>
          </a:prstGeom>
        </p:spPr>
      </p:pic>
    </p:spTree>
    <p:extLst>
      <p:ext uri="{BB962C8B-B14F-4D97-AF65-F5344CB8AC3E}">
        <p14:creationId xmlns:p14="http://schemas.microsoft.com/office/powerpoint/2010/main" val="4072373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3187"/>
            <a:ext cx="7772400" cy="2577263"/>
          </a:xfrm>
        </p:spPr>
        <p:txBody>
          <a:bodyPr>
            <a:normAutofit fontScale="90000"/>
          </a:bodyPr>
          <a:lstStyle/>
          <a:p>
            <a:r>
              <a:rPr lang="en-US" dirty="0" smtClean="0"/>
              <a:t>6. The Stock Market Crash and Great Depression-Causes, Consequences, and Hoover to the</a:t>
            </a:r>
            <a:r>
              <a:rPr lang="mr-IN" dirty="0" smtClean="0"/>
              <a:t>…</a:t>
            </a:r>
            <a:r>
              <a:rPr lang="en-US" dirty="0" smtClean="0"/>
              <a:t>Rescue?</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 19-20</a:t>
            </a:r>
          </a:p>
          <a:p>
            <a:r>
              <a:rPr lang="en-US" dirty="0" smtClean="0"/>
              <a:t>Period 7</a:t>
            </a:r>
            <a:endParaRPr lang="en-US" dirty="0"/>
          </a:p>
        </p:txBody>
      </p:sp>
    </p:spTree>
    <p:extLst>
      <p:ext uri="{BB962C8B-B14F-4D97-AF65-F5344CB8AC3E}">
        <p14:creationId xmlns:p14="http://schemas.microsoft.com/office/powerpoint/2010/main" val="13329625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4" name="Rectangle 4"/>
          <p:cNvSpPr>
            <a:spLocks noChangeArrowheads="1"/>
          </p:cNvSpPr>
          <p:nvPr/>
        </p:nvSpPr>
        <p:spPr bwMode="auto">
          <a:xfrm>
            <a:off x="0" y="0"/>
            <a:ext cx="9144000" cy="685800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pic>
        <p:nvPicPr>
          <p:cNvPr id="4" name="Picture 5" descr="causes-of-great-depr#FFDFD9.jpg                                000A84C2Macintosh HD                   C5A9507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0"/>
            <a:ext cx="9140514" cy="6858000"/>
          </a:xfrm>
          <a:prstGeom prst="rect">
            <a:avLst/>
          </a:prstGeom>
        </p:spPr>
      </p:pic>
    </p:spTree>
    <p:extLst>
      <p:ext uri="{BB962C8B-B14F-4D97-AF65-F5344CB8AC3E}">
        <p14:creationId xmlns:p14="http://schemas.microsoft.com/office/powerpoint/2010/main" val="10690622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The Downward Spiral</a:t>
            </a:r>
          </a:p>
        </p:txBody>
      </p:sp>
      <p:sp>
        <p:nvSpPr>
          <p:cNvPr id="8198" name="Text Box 6"/>
          <p:cNvSpPr txBox="1">
            <a:spLocks noChangeArrowheads="1"/>
          </p:cNvSpPr>
          <p:nvPr/>
        </p:nvSpPr>
        <p:spPr bwMode="auto">
          <a:xfrm>
            <a:off x="6934200" y="3429000"/>
            <a:ext cx="1828800" cy="822325"/>
          </a:xfrm>
          <a:prstGeom prst="rect">
            <a:avLst/>
          </a:prstGeom>
          <a:noFill/>
          <a:ln w="9525">
            <a:noFill/>
            <a:miter lim="800000"/>
            <a:headEnd/>
            <a:tailEnd/>
          </a:ln>
          <a:effectLst/>
        </p:spPr>
        <p:txBody>
          <a:bodyPr>
            <a:spAutoFit/>
          </a:bodyPr>
          <a:lstStyle/>
          <a:p>
            <a:pPr algn="ctr">
              <a:spcBef>
                <a:spcPct val="50000"/>
              </a:spcBef>
            </a:pPr>
            <a:r>
              <a:rPr lang="en-US"/>
              <a:t>Less money to spend</a:t>
            </a:r>
          </a:p>
        </p:txBody>
      </p:sp>
      <p:sp>
        <p:nvSpPr>
          <p:cNvPr id="8199" name="Text Box 7"/>
          <p:cNvSpPr txBox="1">
            <a:spLocks noChangeArrowheads="1"/>
          </p:cNvSpPr>
          <p:nvPr/>
        </p:nvSpPr>
        <p:spPr bwMode="auto">
          <a:xfrm>
            <a:off x="5105400" y="4572000"/>
            <a:ext cx="1600200" cy="822325"/>
          </a:xfrm>
          <a:prstGeom prst="rect">
            <a:avLst/>
          </a:prstGeom>
          <a:noFill/>
          <a:ln w="9525">
            <a:noFill/>
            <a:miter lim="800000"/>
            <a:headEnd/>
            <a:tailEnd/>
          </a:ln>
          <a:effectLst/>
        </p:spPr>
        <p:txBody>
          <a:bodyPr>
            <a:spAutoFit/>
          </a:bodyPr>
          <a:lstStyle/>
          <a:p>
            <a:pPr algn="ctr">
              <a:spcBef>
                <a:spcPct val="50000"/>
              </a:spcBef>
            </a:pPr>
            <a:r>
              <a:rPr lang="en-US" dirty="0"/>
              <a:t>Businesses lose profit</a:t>
            </a:r>
          </a:p>
        </p:txBody>
      </p:sp>
      <p:sp>
        <p:nvSpPr>
          <p:cNvPr id="8200" name="Text Box 8"/>
          <p:cNvSpPr txBox="1">
            <a:spLocks noChangeArrowheads="1"/>
          </p:cNvSpPr>
          <p:nvPr/>
        </p:nvSpPr>
        <p:spPr bwMode="auto">
          <a:xfrm>
            <a:off x="2057400" y="4114800"/>
            <a:ext cx="1981200" cy="1187450"/>
          </a:xfrm>
          <a:prstGeom prst="rect">
            <a:avLst/>
          </a:prstGeom>
          <a:noFill/>
          <a:ln w="9525">
            <a:noFill/>
            <a:miter lim="800000"/>
            <a:headEnd/>
            <a:tailEnd/>
          </a:ln>
          <a:effectLst/>
        </p:spPr>
        <p:txBody>
          <a:bodyPr>
            <a:spAutoFit/>
          </a:bodyPr>
          <a:lstStyle/>
          <a:p>
            <a:pPr algn="ctr">
              <a:spcBef>
                <a:spcPct val="50000"/>
              </a:spcBef>
            </a:pPr>
            <a:r>
              <a:rPr lang="en-US" dirty="0"/>
              <a:t>Businesses can’t afford to pay workers</a:t>
            </a:r>
          </a:p>
        </p:txBody>
      </p:sp>
      <p:sp>
        <p:nvSpPr>
          <p:cNvPr id="8201" name="Text Box 9"/>
          <p:cNvSpPr txBox="1">
            <a:spLocks noChangeArrowheads="1"/>
          </p:cNvSpPr>
          <p:nvPr/>
        </p:nvSpPr>
        <p:spPr bwMode="auto">
          <a:xfrm>
            <a:off x="0" y="3505200"/>
            <a:ext cx="1981200" cy="822325"/>
          </a:xfrm>
          <a:prstGeom prst="rect">
            <a:avLst/>
          </a:prstGeom>
          <a:noFill/>
          <a:ln w="9525">
            <a:noFill/>
            <a:miter lim="800000"/>
            <a:headEnd/>
            <a:tailEnd/>
          </a:ln>
          <a:effectLst/>
        </p:spPr>
        <p:txBody>
          <a:bodyPr>
            <a:spAutoFit/>
          </a:bodyPr>
          <a:lstStyle/>
          <a:p>
            <a:pPr algn="ctr">
              <a:spcBef>
                <a:spcPct val="50000"/>
              </a:spcBef>
            </a:pPr>
            <a:r>
              <a:rPr lang="en-US" dirty="0"/>
              <a:t>Businesses lay off workers</a:t>
            </a:r>
          </a:p>
        </p:txBody>
      </p:sp>
      <p:sp>
        <p:nvSpPr>
          <p:cNvPr id="8211" name="Line 19"/>
          <p:cNvSpPr>
            <a:spLocks noChangeShapeType="1"/>
          </p:cNvSpPr>
          <p:nvPr/>
        </p:nvSpPr>
        <p:spPr bwMode="auto">
          <a:xfrm>
            <a:off x="7467600" y="2819400"/>
            <a:ext cx="228600" cy="685800"/>
          </a:xfrm>
          <a:prstGeom prst="line">
            <a:avLst/>
          </a:prstGeom>
          <a:noFill/>
          <a:ln w="60325">
            <a:solidFill>
              <a:srgbClr val="FFFF00"/>
            </a:solidFill>
            <a:round/>
            <a:headEnd/>
            <a:tailEnd type="triangle" w="lg" len="lg"/>
          </a:ln>
          <a:effectLst/>
        </p:spPr>
        <p:txBody>
          <a:bodyPr wrap="none"/>
          <a:lstStyle/>
          <a:p>
            <a:endParaRPr lang="en-US"/>
          </a:p>
        </p:txBody>
      </p:sp>
      <p:sp>
        <p:nvSpPr>
          <p:cNvPr id="8212" name="Line 20"/>
          <p:cNvSpPr>
            <a:spLocks noChangeShapeType="1"/>
          </p:cNvSpPr>
          <p:nvPr/>
        </p:nvSpPr>
        <p:spPr bwMode="auto">
          <a:xfrm flipH="1">
            <a:off x="6553200" y="4267200"/>
            <a:ext cx="1143000" cy="762000"/>
          </a:xfrm>
          <a:prstGeom prst="line">
            <a:avLst/>
          </a:prstGeom>
          <a:noFill/>
          <a:ln w="60325">
            <a:solidFill>
              <a:srgbClr val="FFFF00"/>
            </a:solidFill>
            <a:round/>
            <a:headEnd/>
            <a:tailEnd type="triangle" w="lg" len="lg"/>
          </a:ln>
          <a:effectLst/>
        </p:spPr>
        <p:txBody>
          <a:bodyPr wrap="none"/>
          <a:lstStyle/>
          <a:p>
            <a:endParaRPr lang="en-US"/>
          </a:p>
        </p:txBody>
      </p:sp>
      <p:sp>
        <p:nvSpPr>
          <p:cNvPr id="8213" name="Line 21"/>
          <p:cNvSpPr>
            <a:spLocks noChangeShapeType="1"/>
          </p:cNvSpPr>
          <p:nvPr/>
        </p:nvSpPr>
        <p:spPr bwMode="auto">
          <a:xfrm flipH="1">
            <a:off x="3962400" y="5029200"/>
            <a:ext cx="1143000" cy="0"/>
          </a:xfrm>
          <a:prstGeom prst="line">
            <a:avLst/>
          </a:prstGeom>
          <a:noFill/>
          <a:ln w="60325">
            <a:solidFill>
              <a:srgbClr val="FFFF00"/>
            </a:solidFill>
            <a:round/>
            <a:headEnd/>
            <a:tailEnd type="triangle" w="lg" len="lg"/>
          </a:ln>
          <a:effectLst/>
        </p:spPr>
        <p:txBody>
          <a:bodyPr wrap="none"/>
          <a:lstStyle/>
          <a:p>
            <a:endParaRPr lang="en-US"/>
          </a:p>
        </p:txBody>
      </p:sp>
      <p:sp>
        <p:nvSpPr>
          <p:cNvPr id="8214" name="Line 22"/>
          <p:cNvSpPr>
            <a:spLocks noChangeShapeType="1"/>
          </p:cNvSpPr>
          <p:nvPr/>
        </p:nvSpPr>
        <p:spPr bwMode="auto">
          <a:xfrm flipH="1" flipV="1">
            <a:off x="838200" y="4267200"/>
            <a:ext cx="1219200" cy="609600"/>
          </a:xfrm>
          <a:prstGeom prst="line">
            <a:avLst/>
          </a:prstGeom>
          <a:noFill/>
          <a:ln w="60325">
            <a:solidFill>
              <a:srgbClr val="FFFF00"/>
            </a:solidFill>
            <a:round/>
            <a:headEnd/>
            <a:tailEnd type="triangle" w="lg" len="lg"/>
          </a:ln>
          <a:effectLst/>
        </p:spPr>
        <p:txBody>
          <a:bodyPr wrap="none"/>
          <a:lstStyle/>
          <a:p>
            <a:endParaRPr lang="en-US"/>
          </a:p>
        </p:txBody>
      </p:sp>
      <p:sp>
        <p:nvSpPr>
          <p:cNvPr id="8215" name="Line 23"/>
          <p:cNvSpPr>
            <a:spLocks noChangeShapeType="1"/>
          </p:cNvSpPr>
          <p:nvPr/>
        </p:nvSpPr>
        <p:spPr bwMode="auto">
          <a:xfrm flipV="1">
            <a:off x="914400" y="2819400"/>
            <a:ext cx="304800" cy="685800"/>
          </a:xfrm>
          <a:prstGeom prst="line">
            <a:avLst/>
          </a:prstGeom>
          <a:noFill/>
          <a:ln w="60325">
            <a:solidFill>
              <a:srgbClr val="FFFF00"/>
            </a:solidFill>
            <a:round/>
            <a:headEnd/>
            <a:tailEnd type="triangle" w="lg" len="lg"/>
          </a:ln>
          <a:effectLst/>
        </p:spPr>
        <p:txBody>
          <a:bodyPr wrap="none"/>
          <a:lstStyle/>
          <a:p>
            <a:endParaRPr lang="en-US"/>
          </a:p>
        </p:txBody>
      </p:sp>
      <p:sp>
        <p:nvSpPr>
          <p:cNvPr id="8216" name="WordArt 24"/>
          <p:cNvSpPr>
            <a:spLocks noChangeArrowheads="1" noChangeShapeType="1" noTextEdit="1"/>
          </p:cNvSpPr>
          <p:nvPr/>
        </p:nvSpPr>
        <p:spPr bwMode="auto">
          <a:xfrm>
            <a:off x="609600" y="1828800"/>
            <a:ext cx="8001000" cy="7620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latin typeface="Rockwell"/>
                <a:cs typeface="Rockwell"/>
              </a:rPr>
              <a:t>UNEMPLOYMENT</a:t>
            </a:r>
          </a:p>
        </p:txBody>
      </p:sp>
      <p:sp>
        <p:nvSpPr>
          <p:cNvPr id="8220" name="Text Box 28"/>
          <p:cNvSpPr txBox="1">
            <a:spLocks noChangeArrowheads="1"/>
          </p:cNvSpPr>
          <p:nvPr/>
        </p:nvSpPr>
        <p:spPr bwMode="auto">
          <a:xfrm>
            <a:off x="2590800" y="2743200"/>
            <a:ext cx="3886200" cy="457200"/>
          </a:xfrm>
          <a:prstGeom prst="rect">
            <a:avLst/>
          </a:prstGeom>
          <a:noFill/>
          <a:ln w="9525">
            <a:noFill/>
            <a:miter lim="800000"/>
            <a:headEnd/>
            <a:tailEnd/>
          </a:ln>
          <a:effectLst/>
        </p:spPr>
        <p:txBody>
          <a:bodyPr>
            <a:spAutoFit/>
          </a:bodyPr>
          <a:lstStyle/>
          <a:p>
            <a:pPr>
              <a:spcBef>
                <a:spcPct val="50000"/>
              </a:spcBef>
            </a:pPr>
            <a:endParaRPr lang="en-US"/>
          </a:p>
        </p:txBody>
      </p:sp>
      <p:pic>
        <p:nvPicPr>
          <p:cNvPr id="14" name="Picture 3" descr="urd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prstGeom prst="rect">
            <a:avLst/>
          </a:prstGeom>
        </p:spPr>
      </p:pic>
    </p:spTree>
    <p:extLst>
      <p:ext uri="{BB962C8B-B14F-4D97-AF65-F5344CB8AC3E}">
        <p14:creationId xmlns:p14="http://schemas.microsoft.com/office/powerpoint/2010/main" val="1450989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5" name="Rectangle 5"/>
          <p:cNvSpPr>
            <a:spLocks noChangeArrowheads="1"/>
          </p:cNvSpPr>
          <p:nvPr/>
        </p:nvSpPr>
        <p:spPr bwMode="auto">
          <a:xfrm>
            <a:off x="1143000"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kumimoji="1" lang="en-US" sz="4400" dirty="0"/>
              <a:t>Soup Kitchens &amp; Breadlines</a:t>
            </a:r>
          </a:p>
        </p:txBody>
      </p:sp>
      <p:pic>
        <p:nvPicPr>
          <p:cNvPr id="317446" name="-RudyVallee_BrotherCanYouSpareADime.wav">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2781300" y="3886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47" name="Picture 7" descr="gd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914400"/>
            <a:ext cx="44196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48" name="Picture 8" descr="gd8"/>
          <p:cNvPicPr>
            <a:picLocks noChangeAspect="1" noChangeArrowheads="1"/>
          </p:cNvPicPr>
          <p:nvPr/>
        </p:nvPicPr>
        <p:blipFill>
          <a:blip r:embed="rId6">
            <a:extLst>
              <a:ext uri="{28A0092B-C50C-407E-A947-70E740481C1C}">
                <a14:useLocalDpi xmlns:a14="http://schemas.microsoft.com/office/drawing/2010/main" val="0"/>
              </a:ext>
            </a:extLst>
          </a:blip>
          <a:srcRect b="10367"/>
          <a:stretch>
            <a:fillRect/>
          </a:stretch>
        </p:blipFill>
        <p:spPr bwMode="auto">
          <a:xfrm>
            <a:off x="5105400" y="3922713"/>
            <a:ext cx="3733800" cy="2935287"/>
          </a:xfrm>
          <a:prstGeom prst="rect">
            <a:avLst/>
          </a:prstGeom>
          <a:noFill/>
          <a:extLst>
            <a:ext uri="{909E8E84-426E-40dd-AFC4-6F175D3DCCD1}">
              <a14:hiddenFill xmlns:a14="http://schemas.microsoft.com/office/drawing/2010/main">
                <a:solidFill>
                  <a:srgbClr val="FFFFFF"/>
                </a:solidFill>
              </a14:hiddenFill>
            </a:ext>
          </a:extLst>
        </p:spPr>
      </p:pic>
      <p:pic>
        <p:nvPicPr>
          <p:cNvPr id="317449" name="Picture 9" descr="U.S. Depression Bread Line Framed Art Pri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990600"/>
            <a:ext cx="4718050" cy="5867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b-w_liv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579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17447"/>
                                        </p:tgtEl>
                                        <p:attrNameLst>
                                          <p:attrName>style.visibility</p:attrName>
                                        </p:attrNameLst>
                                      </p:cBhvr>
                                      <p:to>
                                        <p:strVal val="visible"/>
                                      </p:to>
                                    </p:set>
                                    <p:anim calcmode="lin" valueType="num">
                                      <p:cBhvr>
                                        <p:cTn id="7" dur="3000" fill="hold"/>
                                        <p:tgtEl>
                                          <p:spTgt spid="317447"/>
                                        </p:tgtEl>
                                        <p:attrNameLst>
                                          <p:attrName>ppt_w</p:attrName>
                                        </p:attrNameLst>
                                      </p:cBhvr>
                                      <p:tavLst>
                                        <p:tav tm="0">
                                          <p:val>
                                            <p:fltVal val="0"/>
                                          </p:val>
                                        </p:tav>
                                        <p:tav tm="100000">
                                          <p:val>
                                            <p:strVal val="#ppt_w"/>
                                          </p:val>
                                        </p:tav>
                                      </p:tavLst>
                                    </p:anim>
                                    <p:anim calcmode="lin" valueType="num">
                                      <p:cBhvr>
                                        <p:cTn id="8" dur="3000" fill="hold"/>
                                        <p:tgtEl>
                                          <p:spTgt spid="317447"/>
                                        </p:tgtEl>
                                        <p:attrNameLst>
                                          <p:attrName>ppt_h</p:attrName>
                                        </p:attrNameLst>
                                      </p:cBhvr>
                                      <p:tavLst>
                                        <p:tav tm="0">
                                          <p:val>
                                            <p:fltVal val="0"/>
                                          </p:val>
                                        </p:tav>
                                        <p:tav tm="100000">
                                          <p:val>
                                            <p:strVal val="#ppt_h"/>
                                          </p:val>
                                        </p:tav>
                                      </p:tavLst>
                                    </p:anim>
                                    <p:animEffect transition="in" filter="fade">
                                      <p:cBhvr>
                                        <p:cTn id="9" dur="3000"/>
                                        <p:tgtEl>
                                          <p:spTgt spid="31744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17448"/>
                                        </p:tgtEl>
                                        <p:attrNameLst>
                                          <p:attrName>style.visibility</p:attrName>
                                        </p:attrNameLst>
                                      </p:cBhvr>
                                      <p:to>
                                        <p:strVal val="visible"/>
                                      </p:to>
                                    </p:set>
                                    <p:anim calcmode="lin" valueType="num">
                                      <p:cBhvr>
                                        <p:cTn id="14" dur="3000" fill="hold"/>
                                        <p:tgtEl>
                                          <p:spTgt spid="317448"/>
                                        </p:tgtEl>
                                        <p:attrNameLst>
                                          <p:attrName>ppt_w</p:attrName>
                                        </p:attrNameLst>
                                      </p:cBhvr>
                                      <p:tavLst>
                                        <p:tav tm="0">
                                          <p:val>
                                            <p:fltVal val="0"/>
                                          </p:val>
                                        </p:tav>
                                        <p:tav tm="100000">
                                          <p:val>
                                            <p:strVal val="#ppt_w"/>
                                          </p:val>
                                        </p:tav>
                                      </p:tavLst>
                                    </p:anim>
                                    <p:anim calcmode="lin" valueType="num">
                                      <p:cBhvr>
                                        <p:cTn id="15" dur="3000" fill="hold"/>
                                        <p:tgtEl>
                                          <p:spTgt spid="317448"/>
                                        </p:tgtEl>
                                        <p:attrNameLst>
                                          <p:attrName>ppt_h</p:attrName>
                                        </p:attrNameLst>
                                      </p:cBhvr>
                                      <p:tavLst>
                                        <p:tav tm="0">
                                          <p:val>
                                            <p:fltVal val="0"/>
                                          </p:val>
                                        </p:tav>
                                        <p:tav tm="100000">
                                          <p:val>
                                            <p:strVal val="#ppt_h"/>
                                          </p:val>
                                        </p:tav>
                                      </p:tavLst>
                                    </p:anim>
                                    <p:animEffect transition="in" filter="fade">
                                      <p:cBhvr>
                                        <p:cTn id="16" dur="3000"/>
                                        <p:tgtEl>
                                          <p:spTgt spid="31744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4" fill="hold" display="0">
                  <p:stCondLst>
                    <p:cond delay="indefinite"/>
                  </p:stCondLst>
                  <p:endCondLst>
                    <p:cond evt="onPrev" delay="0">
                      <p:tgtEl>
                        <p:sldTgt/>
                      </p:tgtEl>
                    </p:cond>
                    <p:cond evt="onStopAudio" delay="0">
                      <p:tgtEl>
                        <p:sldTgt/>
                      </p:tgtEl>
                    </p:cond>
                  </p:endCondLst>
                </p:cTn>
                <p:tgtEl>
                  <p:spTgt spid="31744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endParaRPr lang="en-US"/>
          </a:p>
        </p:txBody>
      </p:sp>
      <p:sp>
        <p:nvSpPr>
          <p:cNvPr id="158723" name="Rectangle 3"/>
          <p:cNvSpPr>
            <a:spLocks noGrp="1" noChangeArrowheads="1"/>
          </p:cNvSpPr>
          <p:nvPr>
            <p:ph type="body" idx="1"/>
          </p:nvPr>
        </p:nvSpPr>
        <p:spPr/>
        <p:txBody>
          <a:bodyPr/>
          <a:lstStyle/>
          <a:p>
            <a:endParaRPr lang="en-US"/>
          </a:p>
        </p:txBody>
      </p:sp>
      <p:pic>
        <p:nvPicPr>
          <p:cNvPr id="158750" name="Picture 30" descr="gd14"/>
          <p:cNvPicPr>
            <a:picLocks noChangeAspect="1" noChangeArrowheads="1"/>
          </p:cNvPicPr>
          <p:nvPr/>
        </p:nvPicPr>
        <p:blipFill>
          <a:blip r:embed="rId2">
            <a:extLst>
              <a:ext uri="{28A0092B-C50C-407E-A947-70E740481C1C}">
                <a14:useLocalDpi xmlns:a14="http://schemas.microsoft.com/office/drawing/2010/main" val="0"/>
              </a:ext>
            </a:extLst>
          </a:blip>
          <a:srcRect t="8000" b="18159"/>
          <a:stretch>
            <a:fillRect/>
          </a:stretch>
        </p:blipFill>
        <p:spPr bwMode="auto">
          <a:xfrm>
            <a:off x="0" y="15875"/>
            <a:ext cx="9144000" cy="68421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8753" name="Picture 33" descr="Hopping a freight"/>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b="6586"/>
          <a:stretch>
            <a:fillRect/>
          </a:stretch>
        </p:blipFill>
        <p:spPr bwMode="auto">
          <a:xfrm>
            <a:off x="304800" y="0"/>
            <a:ext cx="8458200" cy="68500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8754" name="Picture 34" descr="Jobless s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9174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8753"/>
                                        </p:tgtEl>
                                        <p:attrNameLst>
                                          <p:attrName>style.visibility</p:attrName>
                                        </p:attrNameLst>
                                      </p:cBhvr>
                                      <p:to>
                                        <p:strVal val="visible"/>
                                      </p:to>
                                    </p:set>
                                    <p:anim calcmode="lin" valueType="num">
                                      <p:cBhvr>
                                        <p:cTn id="7" dur="3000" fill="hold"/>
                                        <p:tgtEl>
                                          <p:spTgt spid="158753"/>
                                        </p:tgtEl>
                                        <p:attrNameLst>
                                          <p:attrName>ppt_w</p:attrName>
                                        </p:attrNameLst>
                                      </p:cBhvr>
                                      <p:tavLst>
                                        <p:tav tm="0">
                                          <p:val>
                                            <p:fltVal val="0"/>
                                          </p:val>
                                        </p:tav>
                                        <p:tav tm="100000">
                                          <p:val>
                                            <p:strVal val="#ppt_w"/>
                                          </p:val>
                                        </p:tav>
                                      </p:tavLst>
                                    </p:anim>
                                    <p:anim calcmode="lin" valueType="num">
                                      <p:cBhvr>
                                        <p:cTn id="8" dur="3000" fill="hold"/>
                                        <p:tgtEl>
                                          <p:spTgt spid="158753"/>
                                        </p:tgtEl>
                                        <p:attrNameLst>
                                          <p:attrName>ppt_h</p:attrName>
                                        </p:attrNameLst>
                                      </p:cBhvr>
                                      <p:tavLst>
                                        <p:tav tm="0">
                                          <p:val>
                                            <p:fltVal val="0"/>
                                          </p:val>
                                        </p:tav>
                                        <p:tav tm="100000">
                                          <p:val>
                                            <p:strVal val="#ppt_h"/>
                                          </p:val>
                                        </p:tav>
                                      </p:tavLst>
                                    </p:anim>
                                    <p:animEffect transition="in" filter="fade">
                                      <p:cBhvr>
                                        <p:cTn id="9" dur="3000"/>
                                        <p:tgtEl>
                                          <p:spTgt spid="15875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58754"/>
                                        </p:tgtEl>
                                        <p:attrNameLst>
                                          <p:attrName>style.visibility</p:attrName>
                                        </p:attrNameLst>
                                      </p:cBhvr>
                                      <p:to>
                                        <p:strVal val="visible"/>
                                      </p:to>
                                    </p:set>
                                    <p:anim calcmode="lin" valueType="num">
                                      <p:cBhvr>
                                        <p:cTn id="14" dur="3000" fill="hold"/>
                                        <p:tgtEl>
                                          <p:spTgt spid="158754"/>
                                        </p:tgtEl>
                                        <p:attrNameLst>
                                          <p:attrName>ppt_w</p:attrName>
                                        </p:attrNameLst>
                                      </p:cBhvr>
                                      <p:tavLst>
                                        <p:tav tm="0">
                                          <p:val>
                                            <p:fltVal val="0"/>
                                          </p:val>
                                        </p:tav>
                                        <p:tav tm="100000">
                                          <p:val>
                                            <p:strVal val="#ppt_w"/>
                                          </p:val>
                                        </p:tav>
                                      </p:tavLst>
                                    </p:anim>
                                    <p:anim calcmode="lin" valueType="num">
                                      <p:cBhvr>
                                        <p:cTn id="15" dur="3000" fill="hold"/>
                                        <p:tgtEl>
                                          <p:spTgt spid="158754"/>
                                        </p:tgtEl>
                                        <p:attrNameLst>
                                          <p:attrName>ppt_h</p:attrName>
                                        </p:attrNameLst>
                                      </p:cBhvr>
                                      <p:tavLst>
                                        <p:tav tm="0">
                                          <p:val>
                                            <p:fltVal val="0"/>
                                          </p:val>
                                        </p:tav>
                                        <p:tav tm="100000">
                                          <p:val>
                                            <p:strVal val="#ppt_h"/>
                                          </p:val>
                                        </p:tav>
                                      </p:tavLst>
                                    </p:anim>
                                    <p:animEffect transition="in" filter="fade">
                                      <p:cBhvr>
                                        <p:cTn id="16" dur="3000"/>
                                        <p:tgtEl>
                                          <p:spTgt spid="158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3" name="Picture 11" descr="http://www.anydate.com/images/big/newsstock_det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646" y="1519105"/>
            <a:ext cx="4133850"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2"/>
          <p:cNvSpPr>
            <a:spLocks noGrp="1" noChangeArrowheads="1"/>
          </p:cNvSpPr>
          <p:nvPr>
            <p:ph type="title"/>
          </p:nvPr>
        </p:nvSpPr>
        <p:spPr>
          <a:xfrm>
            <a:off x="838200" y="-152400"/>
            <a:ext cx="7772400" cy="1143000"/>
          </a:xfrm>
        </p:spPr>
        <p:txBody>
          <a:bodyPr>
            <a:normAutofit fontScale="90000"/>
          </a:bodyPr>
          <a:lstStyle/>
          <a:p>
            <a:pPr eaLnBrk="1" hangingPunct="1"/>
            <a:r>
              <a:rPr lang="en-US">
                <a:latin typeface="Rockwell"/>
                <a:cs typeface="Rockwell"/>
              </a:rPr>
              <a:t>Consequences of the Crash</a:t>
            </a:r>
          </a:p>
        </p:txBody>
      </p:sp>
      <p:sp>
        <p:nvSpPr>
          <p:cNvPr id="43011" name="Rectangle 3"/>
          <p:cNvSpPr>
            <a:spLocks noGrp="1" noChangeArrowheads="1"/>
          </p:cNvSpPr>
          <p:nvPr>
            <p:ph sz="quarter" idx="1"/>
          </p:nvPr>
        </p:nvSpPr>
        <p:spPr>
          <a:xfrm>
            <a:off x="0" y="1219200"/>
            <a:ext cx="5290646" cy="5638800"/>
          </a:xfrm>
        </p:spPr>
        <p:txBody>
          <a:bodyPr>
            <a:normAutofit fontScale="85000" lnSpcReduction="10000"/>
          </a:bodyPr>
          <a:lstStyle/>
          <a:p>
            <a:pPr marL="274320" indent="-274320" eaLnBrk="1" fontAlgn="auto" hangingPunct="1">
              <a:spcBef>
                <a:spcPts val="580"/>
              </a:spcBef>
              <a:spcAft>
                <a:spcPts val="0"/>
              </a:spcAft>
              <a:buFont typeface="Wingdings 2"/>
              <a:buChar char=""/>
              <a:defRPr/>
            </a:pPr>
            <a:r>
              <a:rPr lang="en-US" altLang="en-US" sz="3600" dirty="0" smtClean="0">
                <a:solidFill>
                  <a:srgbClr val="FFFFFF"/>
                </a:solidFill>
                <a:latin typeface="Rockwell"/>
                <a:ea typeface="+mn-ea"/>
                <a:cs typeface="Rockwell"/>
              </a:rPr>
              <a:t>Within 1 year - 1,300 banks failed</a:t>
            </a:r>
          </a:p>
          <a:p>
            <a:pPr marL="548640" lvl="1" eaLnBrk="1" fontAlgn="auto" hangingPunct="1">
              <a:spcBef>
                <a:spcPts val="370"/>
              </a:spcBef>
              <a:spcAft>
                <a:spcPts val="0"/>
              </a:spcAft>
              <a:buFont typeface="Wingdings 2"/>
              <a:buChar char=""/>
              <a:defRPr/>
            </a:pPr>
            <a:r>
              <a:rPr lang="en-US" altLang="en-US" sz="3200" dirty="0" smtClean="0">
                <a:solidFill>
                  <a:srgbClr val="FFFFFF"/>
                </a:solidFill>
                <a:latin typeface="Rockwell"/>
                <a:ea typeface="+mn-ea"/>
                <a:cs typeface="Rockwell"/>
              </a:rPr>
              <a:t>5,000 more within 3 years</a:t>
            </a:r>
          </a:p>
          <a:p>
            <a:pPr marL="274320" indent="-274320" eaLnBrk="1" fontAlgn="auto" hangingPunct="1">
              <a:spcBef>
                <a:spcPts val="580"/>
              </a:spcBef>
              <a:spcAft>
                <a:spcPts val="0"/>
              </a:spcAft>
              <a:buFont typeface="Wingdings 2"/>
              <a:buChar char=""/>
              <a:defRPr/>
            </a:pPr>
            <a:r>
              <a:rPr lang="en-US" altLang="en-US" sz="3600" dirty="0" smtClean="0">
                <a:solidFill>
                  <a:srgbClr val="FFFFFF"/>
                </a:solidFill>
                <a:latin typeface="Rockwell"/>
                <a:ea typeface="+mn-ea"/>
                <a:cs typeface="Rockwell"/>
              </a:rPr>
              <a:t>9 million savings accounts vanish</a:t>
            </a:r>
          </a:p>
          <a:p>
            <a:pPr marL="274320" indent="-274320" eaLnBrk="1" fontAlgn="auto" hangingPunct="1">
              <a:spcBef>
                <a:spcPts val="580"/>
              </a:spcBef>
              <a:spcAft>
                <a:spcPts val="0"/>
              </a:spcAft>
              <a:buFont typeface="Wingdings 2"/>
              <a:buChar char=""/>
              <a:defRPr/>
            </a:pPr>
            <a:r>
              <a:rPr lang="en-US" altLang="en-US" sz="3600" dirty="0" smtClean="0">
                <a:solidFill>
                  <a:srgbClr val="FFFFFF"/>
                </a:solidFill>
                <a:latin typeface="Rockwell"/>
                <a:ea typeface="+mn-ea"/>
                <a:cs typeface="Rockwell"/>
              </a:rPr>
              <a:t>85K businesses &amp; factories closed</a:t>
            </a:r>
          </a:p>
          <a:p>
            <a:pPr marL="274320" indent="-274320" eaLnBrk="1" fontAlgn="auto" hangingPunct="1">
              <a:spcBef>
                <a:spcPts val="580"/>
              </a:spcBef>
              <a:spcAft>
                <a:spcPts val="0"/>
              </a:spcAft>
              <a:buFont typeface="Wingdings 2"/>
              <a:buChar char=""/>
              <a:defRPr/>
            </a:pPr>
            <a:r>
              <a:rPr lang="en-US" altLang="en-US" sz="3600" dirty="0" smtClean="0">
                <a:solidFill>
                  <a:srgbClr val="FFFFFF"/>
                </a:solidFill>
                <a:latin typeface="Rockwell"/>
                <a:ea typeface="+mn-ea"/>
                <a:cs typeface="Rockwell"/>
              </a:rPr>
              <a:t>Unemployment (25%!)</a:t>
            </a:r>
          </a:p>
          <a:p>
            <a:pPr marL="274320" indent="-274320" eaLnBrk="1" fontAlgn="auto" hangingPunct="1">
              <a:spcBef>
                <a:spcPts val="580"/>
              </a:spcBef>
              <a:spcAft>
                <a:spcPts val="0"/>
              </a:spcAft>
              <a:buFont typeface="Wingdings 2"/>
              <a:buChar char=""/>
              <a:defRPr/>
            </a:pPr>
            <a:r>
              <a:rPr lang="en-US" altLang="en-US" sz="3600" dirty="0" smtClean="0">
                <a:solidFill>
                  <a:srgbClr val="FFFFFF"/>
                </a:solidFill>
                <a:latin typeface="Rockwell"/>
                <a:ea typeface="+mn-ea"/>
                <a:cs typeface="Rockwell"/>
              </a:rPr>
              <a:t>Mortgage foreclosures</a:t>
            </a:r>
          </a:p>
          <a:p>
            <a:pPr marL="548640" lvl="1" eaLnBrk="1" fontAlgn="auto" hangingPunct="1">
              <a:spcBef>
                <a:spcPts val="370"/>
              </a:spcBef>
              <a:spcAft>
                <a:spcPts val="0"/>
              </a:spcAft>
              <a:buFont typeface="Wingdings 2"/>
              <a:buChar char=""/>
              <a:defRPr/>
            </a:pPr>
            <a:r>
              <a:rPr lang="en-US" altLang="en-US" sz="3200" dirty="0" smtClean="0">
                <a:solidFill>
                  <a:srgbClr val="FFFFFF"/>
                </a:solidFill>
                <a:latin typeface="Rockwell"/>
                <a:ea typeface="+mn-ea"/>
                <a:cs typeface="Rockwell"/>
              </a:rPr>
              <a:t>400K farms lost</a:t>
            </a:r>
          </a:p>
          <a:p>
            <a:pPr marL="274320" indent="-274320" eaLnBrk="1" fontAlgn="auto" hangingPunct="1">
              <a:spcBef>
                <a:spcPts val="580"/>
              </a:spcBef>
              <a:spcAft>
                <a:spcPts val="0"/>
              </a:spcAft>
              <a:buFont typeface="Wingdings 2"/>
              <a:buChar char=""/>
              <a:defRPr/>
            </a:pPr>
            <a:r>
              <a:rPr lang="en-US" altLang="en-US" sz="3600" dirty="0" smtClean="0">
                <a:solidFill>
                  <a:srgbClr val="FFFFFF"/>
                </a:solidFill>
                <a:latin typeface="Rockwell"/>
                <a:ea typeface="+mn-ea"/>
                <a:cs typeface="Rockwell"/>
              </a:rPr>
              <a:t>Collapse of foreign markets</a:t>
            </a:r>
          </a:p>
        </p:txBody>
      </p:sp>
      <p:pic>
        <p:nvPicPr>
          <p:cNvPr id="33796" name="Picture 13" descr="http://filebox.vt.edu/users/jabates1/digitaltimeline/Timeline/joble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5988" y="4257542"/>
            <a:ext cx="3478012" cy="260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964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dissolve">
                                      <p:cBhvr>
                                        <p:cTn id="7" dur="500"/>
                                        <p:tgtEl>
                                          <p:spTgt spid="4301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3011">
                                            <p:txEl>
                                              <p:pRg st="1" end="1"/>
                                            </p:txEl>
                                          </p:spTgt>
                                        </p:tgtEl>
                                        <p:attrNameLst>
                                          <p:attrName>style.visibility</p:attrName>
                                        </p:attrNameLst>
                                      </p:cBhvr>
                                      <p:to>
                                        <p:strVal val="visible"/>
                                      </p:to>
                                    </p:set>
                                    <p:animEffect transition="in" filter="dissolve">
                                      <p:cBhvr>
                                        <p:cTn id="10" dur="500"/>
                                        <p:tgtEl>
                                          <p:spTgt spid="4301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animEffect transition="in" filter="dissolve">
                                      <p:cBhvr>
                                        <p:cTn id="15" dur="500"/>
                                        <p:tgtEl>
                                          <p:spTgt spid="4301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3011">
                                            <p:txEl>
                                              <p:pRg st="3" end="3"/>
                                            </p:txEl>
                                          </p:spTgt>
                                        </p:tgtEl>
                                        <p:attrNameLst>
                                          <p:attrName>style.visibility</p:attrName>
                                        </p:attrNameLst>
                                      </p:cBhvr>
                                      <p:to>
                                        <p:strVal val="visible"/>
                                      </p:to>
                                    </p:set>
                                    <p:animEffect transition="in" filter="dissolve">
                                      <p:cBhvr>
                                        <p:cTn id="20" dur="500"/>
                                        <p:tgtEl>
                                          <p:spTgt spid="43011">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3011">
                                            <p:txEl>
                                              <p:pRg st="4" end="4"/>
                                            </p:txEl>
                                          </p:spTgt>
                                        </p:tgtEl>
                                        <p:attrNameLst>
                                          <p:attrName>style.visibility</p:attrName>
                                        </p:attrNameLst>
                                      </p:cBhvr>
                                      <p:to>
                                        <p:strVal val="visible"/>
                                      </p:to>
                                    </p:set>
                                    <p:animEffect transition="in" filter="dissolve">
                                      <p:cBhvr>
                                        <p:cTn id="25" dur="500"/>
                                        <p:tgtEl>
                                          <p:spTgt spid="43011">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3011">
                                            <p:txEl>
                                              <p:pRg st="5" end="5"/>
                                            </p:txEl>
                                          </p:spTgt>
                                        </p:tgtEl>
                                        <p:attrNameLst>
                                          <p:attrName>style.visibility</p:attrName>
                                        </p:attrNameLst>
                                      </p:cBhvr>
                                      <p:to>
                                        <p:strVal val="visible"/>
                                      </p:to>
                                    </p:set>
                                    <p:animEffect transition="in" filter="dissolve">
                                      <p:cBhvr>
                                        <p:cTn id="30" dur="500"/>
                                        <p:tgtEl>
                                          <p:spTgt spid="43011">
                                            <p:txEl>
                                              <p:pRg st="5" end="5"/>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43011">
                                            <p:txEl>
                                              <p:pRg st="6" end="6"/>
                                            </p:txEl>
                                          </p:spTgt>
                                        </p:tgtEl>
                                        <p:attrNameLst>
                                          <p:attrName>style.visibility</p:attrName>
                                        </p:attrNameLst>
                                      </p:cBhvr>
                                      <p:to>
                                        <p:strVal val="visible"/>
                                      </p:to>
                                    </p:set>
                                    <p:animEffect transition="in" filter="dissolve">
                                      <p:cBhvr>
                                        <p:cTn id="33" dur="500"/>
                                        <p:tgtEl>
                                          <p:spTgt spid="43011">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3011">
                                            <p:txEl>
                                              <p:pRg st="7" end="7"/>
                                            </p:txEl>
                                          </p:spTgt>
                                        </p:tgtEl>
                                        <p:attrNameLst>
                                          <p:attrName>style.visibility</p:attrName>
                                        </p:attrNameLst>
                                      </p:cBhvr>
                                      <p:to>
                                        <p:strVal val="visible"/>
                                      </p:to>
                                    </p:set>
                                    <p:animEffect transition="in" filter="dissolve">
                                      <p:cBhvr>
                                        <p:cTn id="38" dur="500"/>
                                        <p:tgtEl>
                                          <p:spTgt spid="430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 xmlns:a16="http://schemas.microsoft.com/office/drawing/2014/main" id="{9B2DA4CC-6DF4-1942-B5A0-FE57EA76C4C9}"/>
              </a:ext>
            </a:extLst>
          </p:cNvPr>
          <p:cNvSpPr>
            <a:spLocks noGrp="1" noRot="1" noChangeArrowheads="1"/>
          </p:cNvSpPr>
          <p:nvPr>
            <p:ph type="title"/>
          </p:nvPr>
        </p:nvSpPr>
        <p:spPr>
          <a:xfrm>
            <a:off x="304800" y="0"/>
            <a:ext cx="8540750" cy="533400"/>
          </a:xfrm>
        </p:spPr>
        <p:txBody>
          <a:bodyPr>
            <a:normAutofit fontScale="90000"/>
          </a:bodyPr>
          <a:lstStyle/>
          <a:p>
            <a:pPr eaLnBrk="1" hangingPunct="1">
              <a:defRPr/>
            </a:pPr>
            <a:r>
              <a:rPr lang="en-US" sz="3600">
                <a:latin typeface="Rockwell"/>
                <a:ea typeface="+mj-ea"/>
                <a:cs typeface="Rockwell"/>
              </a:rPr>
              <a:t>Depression by Numbers</a:t>
            </a:r>
            <a:endParaRPr lang="en-US">
              <a:latin typeface="Rockwell"/>
              <a:ea typeface="+mj-ea"/>
              <a:cs typeface="Rockwell"/>
            </a:endParaRPr>
          </a:p>
        </p:txBody>
      </p:sp>
      <p:sp>
        <p:nvSpPr>
          <p:cNvPr id="86019" name="Rectangle 3">
            <a:extLst>
              <a:ext uri="{FF2B5EF4-FFF2-40B4-BE49-F238E27FC236}">
                <a16:creationId xmlns="" xmlns:a16="http://schemas.microsoft.com/office/drawing/2014/main" id="{363D328E-CD37-7B44-BE03-BB05331114FA}"/>
              </a:ext>
            </a:extLst>
          </p:cNvPr>
          <p:cNvSpPr>
            <a:spLocks noGrp="1" noRot="1" noChangeArrowheads="1"/>
          </p:cNvSpPr>
          <p:nvPr>
            <p:ph type="body" sz="half" idx="1"/>
          </p:nvPr>
        </p:nvSpPr>
        <p:spPr>
          <a:xfrm>
            <a:off x="0" y="609600"/>
            <a:ext cx="3810000" cy="6248400"/>
          </a:xfrm>
        </p:spPr>
        <p:txBody>
          <a:bodyPr>
            <a:normAutofit lnSpcReduction="10000"/>
          </a:bodyPr>
          <a:lstStyle/>
          <a:p>
            <a:pPr eaLnBrk="1" hangingPunct="1">
              <a:lnSpc>
                <a:spcPct val="90000"/>
              </a:lnSpc>
            </a:pPr>
            <a:r>
              <a:rPr lang="en-US" sz="2000" dirty="0">
                <a:latin typeface="Rockwell"/>
                <a:cs typeface="Rockwell"/>
              </a:rPr>
              <a:t>Dow Jones Industrial Average</a:t>
            </a:r>
          </a:p>
          <a:p>
            <a:pPr lvl="1" eaLnBrk="1" hangingPunct="1">
              <a:lnSpc>
                <a:spcPct val="90000"/>
              </a:lnSpc>
            </a:pPr>
            <a:r>
              <a:rPr lang="en-US" sz="1800" dirty="0">
                <a:latin typeface="Rockwell"/>
                <a:cs typeface="Rockwell"/>
              </a:rPr>
              <a:t>1929: 381.17</a:t>
            </a:r>
          </a:p>
          <a:p>
            <a:pPr lvl="1" eaLnBrk="1" hangingPunct="1">
              <a:lnSpc>
                <a:spcPct val="90000"/>
              </a:lnSpc>
            </a:pPr>
            <a:r>
              <a:rPr lang="en-US" sz="1800" dirty="0">
                <a:latin typeface="Rockwell"/>
                <a:cs typeface="Rockwell"/>
              </a:rPr>
              <a:t>1932: 41.22</a:t>
            </a:r>
          </a:p>
          <a:p>
            <a:pPr lvl="1" eaLnBrk="1" hangingPunct="1">
              <a:lnSpc>
                <a:spcPct val="90000"/>
              </a:lnSpc>
            </a:pPr>
            <a:r>
              <a:rPr lang="en-US" sz="1800" dirty="0">
                <a:latin typeface="Rockwell"/>
                <a:cs typeface="Rockwell"/>
              </a:rPr>
              <a:t>The average of stock prices dropped over 90%</a:t>
            </a:r>
          </a:p>
          <a:p>
            <a:pPr eaLnBrk="1" hangingPunct="1">
              <a:lnSpc>
                <a:spcPct val="90000"/>
              </a:lnSpc>
            </a:pPr>
            <a:r>
              <a:rPr lang="en-US" sz="2000" dirty="0">
                <a:latin typeface="Rockwell"/>
                <a:cs typeface="Rockwell"/>
              </a:rPr>
              <a:t>Price Indices</a:t>
            </a:r>
          </a:p>
          <a:p>
            <a:pPr lvl="1" eaLnBrk="1" hangingPunct="1">
              <a:lnSpc>
                <a:spcPct val="90000"/>
              </a:lnSpc>
            </a:pPr>
            <a:r>
              <a:rPr lang="en-US" sz="1800" dirty="0">
                <a:latin typeface="Rockwell"/>
                <a:cs typeface="Rockwell"/>
              </a:rPr>
              <a:t>Consumer prices fell 25%</a:t>
            </a:r>
          </a:p>
          <a:p>
            <a:pPr lvl="1" eaLnBrk="1" hangingPunct="1">
              <a:lnSpc>
                <a:spcPct val="90000"/>
              </a:lnSpc>
            </a:pPr>
            <a:r>
              <a:rPr lang="en-US" sz="1800" dirty="0">
                <a:latin typeface="Rockwell"/>
                <a:cs typeface="Rockwell"/>
              </a:rPr>
              <a:t>Wholesale prices fell 32%</a:t>
            </a:r>
          </a:p>
          <a:p>
            <a:pPr eaLnBrk="1" hangingPunct="1">
              <a:lnSpc>
                <a:spcPct val="90000"/>
              </a:lnSpc>
            </a:pPr>
            <a:r>
              <a:rPr lang="en-US" sz="2000" dirty="0">
                <a:latin typeface="Rockwell"/>
                <a:cs typeface="Rockwell"/>
              </a:rPr>
              <a:t>Unemployment</a:t>
            </a:r>
          </a:p>
          <a:p>
            <a:pPr lvl="1" eaLnBrk="1" hangingPunct="1">
              <a:lnSpc>
                <a:spcPct val="90000"/>
              </a:lnSpc>
            </a:pPr>
            <a:r>
              <a:rPr lang="en-US" sz="1800" dirty="0">
                <a:latin typeface="Rockwell"/>
                <a:cs typeface="Rockwell"/>
              </a:rPr>
              <a:t>1929: 3.2%</a:t>
            </a:r>
          </a:p>
          <a:p>
            <a:pPr lvl="1" eaLnBrk="1" hangingPunct="1">
              <a:lnSpc>
                <a:spcPct val="90000"/>
              </a:lnSpc>
            </a:pPr>
            <a:r>
              <a:rPr lang="en-US" sz="1800" dirty="0">
                <a:latin typeface="Rockwell"/>
                <a:cs typeface="Rockwell"/>
              </a:rPr>
              <a:t>1933: 24.9%</a:t>
            </a:r>
          </a:p>
          <a:p>
            <a:pPr lvl="1" eaLnBrk="1" hangingPunct="1">
              <a:lnSpc>
                <a:spcPct val="90000"/>
              </a:lnSpc>
            </a:pPr>
            <a:r>
              <a:rPr lang="en-US" sz="1800" dirty="0">
                <a:latin typeface="Rockwell"/>
                <a:cs typeface="Rockwell"/>
              </a:rPr>
              <a:t>Unemployment rates higher in specific regions, among different groups</a:t>
            </a:r>
          </a:p>
          <a:p>
            <a:pPr lvl="2" eaLnBrk="1" hangingPunct="1">
              <a:lnSpc>
                <a:spcPct val="90000"/>
              </a:lnSpc>
            </a:pPr>
            <a:r>
              <a:rPr lang="en-US" sz="1600" dirty="0">
                <a:latin typeface="Rockwell"/>
                <a:cs typeface="Rockwell"/>
              </a:rPr>
              <a:t>Toledo, OH: 90%</a:t>
            </a:r>
          </a:p>
          <a:p>
            <a:pPr eaLnBrk="1" hangingPunct="1">
              <a:lnSpc>
                <a:spcPct val="90000"/>
              </a:lnSpc>
            </a:pPr>
            <a:r>
              <a:rPr lang="en-US" sz="2000" dirty="0">
                <a:latin typeface="Rockwell"/>
                <a:cs typeface="Rockwell"/>
              </a:rPr>
              <a:t>GDP</a:t>
            </a:r>
          </a:p>
          <a:p>
            <a:pPr lvl="1" eaLnBrk="1" hangingPunct="1">
              <a:lnSpc>
                <a:spcPct val="90000"/>
              </a:lnSpc>
            </a:pPr>
            <a:r>
              <a:rPr lang="en-US" sz="1800" dirty="0">
                <a:latin typeface="Rockwell"/>
                <a:cs typeface="Rockwell"/>
              </a:rPr>
              <a:t>1929: $103.6B</a:t>
            </a:r>
          </a:p>
          <a:p>
            <a:pPr lvl="1" eaLnBrk="1" hangingPunct="1">
              <a:lnSpc>
                <a:spcPct val="90000"/>
              </a:lnSpc>
            </a:pPr>
            <a:r>
              <a:rPr lang="en-US" sz="1800" dirty="0">
                <a:latin typeface="Rockwell"/>
                <a:cs typeface="Rockwell"/>
              </a:rPr>
              <a:t>1933: $56.4B</a:t>
            </a:r>
          </a:p>
        </p:txBody>
      </p:sp>
      <p:sp>
        <p:nvSpPr>
          <p:cNvPr id="86020" name="Rectangle 4">
            <a:extLst>
              <a:ext uri="{FF2B5EF4-FFF2-40B4-BE49-F238E27FC236}">
                <a16:creationId xmlns="" xmlns:a16="http://schemas.microsoft.com/office/drawing/2014/main" id="{36462D18-D401-E746-8D68-DCE5799927A4}"/>
              </a:ext>
            </a:extLst>
          </p:cNvPr>
          <p:cNvSpPr>
            <a:spLocks noGrp="1" noRot="1" noChangeArrowheads="1"/>
          </p:cNvSpPr>
          <p:nvPr>
            <p:ph type="body" sz="half" idx="2"/>
          </p:nvPr>
        </p:nvSpPr>
        <p:spPr>
          <a:xfrm>
            <a:off x="3810000" y="533400"/>
            <a:ext cx="5334000" cy="6324600"/>
          </a:xfrm>
        </p:spPr>
        <p:txBody>
          <a:bodyPr/>
          <a:lstStyle/>
          <a:p>
            <a:pPr eaLnBrk="1" hangingPunct="1"/>
            <a:r>
              <a:rPr lang="en-US" sz="2400">
                <a:latin typeface="Rockwell"/>
                <a:cs typeface="Rockwell"/>
              </a:rPr>
              <a:t>Bank Failures</a:t>
            </a:r>
          </a:p>
          <a:p>
            <a:pPr lvl="1" eaLnBrk="1" hangingPunct="1"/>
            <a:r>
              <a:rPr lang="en-US" sz="2000">
                <a:latin typeface="Rockwell"/>
                <a:cs typeface="Rockwell"/>
              </a:rPr>
              <a:t>1929: 659 banks ($200,000,000)</a:t>
            </a:r>
          </a:p>
          <a:p>
            <a:pPr lvl="1" eaLnBrk="1" hangingPunct="1"/>
            <a:r>
              <a:rPr lang="en-US" sz="2000">
                <a:latin typeface="Rockwell"/>
                <a:cs typeface="Rockwell"/>
              </a:rPr>
              <a:t>1930: 1,300 banks ($853,000,000)</a:t>
            </a:r>
          </a:p>
          <a:p>
            <a:pPr lvl="1" eaLnBrk="1" hangingPunct="1"/>
            <a:r>
              <a:rPr lang="en-US" sz="2000">
                <a:latin typeface="Rockwell"/>
                <a:cs typeface="Rockwell"/>
              </a:rPr>
              <a:t>1931: 2,294 banks ($1,700,000,000)</a:t>
            </a:r>
          </a:p>
          <a:p>
            <a:pPr eaLnBrk="1" hangingPunct="1"/>
            <a:r>
              <a:rPr lang="en-US" sz="2400">
                <a:latin typeface="Rockwell"/>
                <a:cs typeface="Rockwell"/>
              </a:rPr>
              <a:t>Income</a:t>
            </a:r>
          </a:p>
          <a:p>
            <a:pPr lvl="1" eaLnBrk="1" hangingPunct="1"/>
            <a:r>
              <a:rPr lang="en-US" sz="2000">
                <a:latin typeface="Rockwell"/>
                <a:cs typeface="Rockwell"/>
              </a:rPr>
              <a:t>National income fell $80B to $50B</a:t>
            </a:r>
          </a:p>
          <a:p>
            <a:pPr lvl="1" eaLnBrk="1" hangingPunct="1"/>
            <a:r>
              <a:rPr lang="en-US" sz="2000">
                <a:latin typeface="Rockwell"/>
                <a:cs typeface="Rockwell"/>
              </a:rPr>
              <a:t>Salaries declined 40%</a:t>
            </a:r>
          </a:p>
          <a:p>
            <a:pPr lvl="2" eaLnBrk="1" hangingPunct="1"/>
            <a:r>
              <a:rPr lang="en-US" sz="1800">
                <a:latin typeface="Rockwell"/>
                <a:cs typeface="Rockwell"/>
              </a:rPr>
              <a:t>Manufacturing wages down 60%</a:t>
            </a:r>
          </a:p>
          <a:p>
            <a:pPr lvl="1" eaLnBrk="1" hangingPunct="1"/>
            <a:r>
              <a:rPr lang="en-US" sz="2000">
                <a:latin typeface="Rockwell"/>
                <a:cs typeface="Rockwell"/>
              </a:rPr>
              <a:t>Farmers</a:t>
            </a:r>
            <a:r>
              <a:rPr lang="ja-JP" altLang="en-US" sz="2000">
                <a:latin typeface="Rockwell"/>
                <a:cs typeface="Rockwell"/>
              </a:rPr>
              <a:t>’</a:t>
            </a:r>
            <a:r>
              <a:rPr lang="en-US" sz="2000">
                <a:latin typeface="Rockwell"/>
                <a:cs typeface="Rockwell"/>
              </a:rPr>
              <a:t> income declined 55%</a:t>
            </a:r>
          </a:p>
          <a:p>
            <a:pPr eaLnBrk="1" hangingPunct="1"/>
            <a:r>
              <a:rPr lang="en-US" sz="2400">
                <a:latin typeface="Rockwell"/>
                <a:cs typeface="Rockwell"/>
              </a:rPr>
              <a:t>Industrial production</a:t>
            </a:r>
          </a:p>
          <a:p>
            <a:pPr lvl="1" eaLnBrk="1" hangingPunct="1"/>
            <a:r>
              <a:rPr lang="en-US" sz="2000">
                <a:latin typeface="Rockwell"/>
                <a:cs typeface="Rockwell"/>
              </a:rPr>
              <a:t>Down 26% in 1930; 51% by 1932</a:t>
            </a:r>
          </a:p>
          <a:p>
            <a:pPr eaLnBrk="1" hangingPunct="1"/>
            <a:r>
              <a:rPr lang="en-US" sz="2400">
                <a:latin typeface="Rockwell"/>
                <a:cs typeface="Rockwell"/>
              </a:rPr>
              <a:t>Investments</a:t>
            </a:r>
          </a:p>
          <a:p>
            <a:pPr lvl="1" eaLnBrk="1" hangingPunct="1"/>
            <a:r>
              <a:rPr lang="en-US" sz="2000">
                <a:latin typeface="Rockwell"/>
                <a:cs typeface="Rockwell"/>
              </a:rPr>
              <a:t>$10B in 1929; $1B in 1932</a:t>
            </a:r>
          </a:p>
          <a:p>
            <a:pPr eaLnBrk="1" hangingPunct="1"/>
            <a:r>
              <a:rPr lang="en-US" sz="2400">
                <a:latin typeface="Rockwell"/>
                <a:cs typeface="Rockwell"/>
              </a:rPr>
              <a:t>Fertility Rates</a:t>
            </a:r>
          </a:p>
          <a:p>
            <a:pPr lvl="1" eaLnBrk="1" hangingPunct="1"/>
            <a:r>
              <a:rPr lang="en-US" sz="2000">
                <a:latin typeface="Rockwell"/>
                <a:cs typeface="Rockwell"/>
              </a:rPr>
              <a:t>1928: 93.8</a:t>
            </a:r>
          </a:p>
          <a:p>
            <a:pPr lvl="1" eaLnBrk="1" hangingPunct="1"/>
            <a:r>
              <a:rPr lang="en-US" sz="2000">
                <a:latin typeface="Rockwell"/>
                <a:cs typeface="Rockwell"/>
              </a:rPr>
              <a:t>1933: 76.3</a:t>
            </a:r>
          </a:p>
        </p:txBody>
      </p:sp>
    </p:spTree>
    <p:extLst>
      <p:ext uri="{BB962C8B-B14F-4D97-AF65-F5344CB8AC3E}">
        <p14:creationId xmlns:p14="http://schemas.microsoft.com/office/powerpoint/2010/main" val="127767379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Analysis</a:t>
            </a:r>
            <a:endParaRPr lang="en-US" dirty="0"/>
          </a:p>
        </p:txBody>
      </p:sp>
      <p:sp>
        <p:nvSpPr>
          <p:cNvPr id="3" name="Content Placeholder 2"/>
          <p:cNvSpPr>
            <a:spLocks noGrp="1"/>
          </p:cNvSpPr>
          <p:nvPr>
            <p:ph idx="1"/>
          </p:nvPr>
        </p:nvSpPr>
        <p:spPr/>
        <p:txBody>
          <a:bodyPr/>
          <a:lstStyle/>
          <a:p>
            <a:pPr marL="0" indent="0" algn="ctr">
              <a:buNone/>
            </a:pPr>
            <a:r>
              <a:rPr lang="en-US" dirty="0" smtClean="0"/>
              <a:t>A Black Man’s Perspective on the Great Depression</a:t>
            </a:r>
            <a:endParaRPr lang="en-US" dirty="0"/>
          </a:p>
        </p:txBody>
      </p:sp>
    </p:spTree>
    <p:extLst>
      <p:ext uri="{BB962C8B-B14F-4D97-AF65-F5344CB8AC3E}">
        <p14:creationId xmlns:p14="http://schemas.microsoft.com/office/powerpoint/2010/main" val="255673538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Hoover’s Plan:</a:t>
            </a:r>
            <a:endParaRPr lang="en-US" dirty="0"/>
          </a:p>
        </p:txBody>
      </p:sp>
      <p:sp>
        <p:nvSpPr>
          <p:cNvPr id="3" name="Content Placeholder 2"/>
          <p:cNvSpPr>
            <a:spLocks noGrp="1"/>
          </p:cNvSpPr>
          <p:nvPr>
            <p:ph sz="quarter" idx="1"/>
          </p:nvPr>
        </p:nvSpPr>
        <p:spPr>
          <a:xfrm>
            <a:off x="228600" y="1447800"/>
            <a:ext cx="8915400" cy="5410200"/>
          </a:xfrm>
        </p:spPr>
        <p:txBody>
          <a:bodyPr>
            <a:normAutofit fontScale="92500" lnSpcReduction="20000"/>
          </a:bodyPr>
          <a:lstStyle/>
          <a:p>
            <a:pPr lvl="0"/>
            <a:r>
              <a:rPr lang="en-US" sz="3200" dirty="0">
                <a:solidFill>
                  <a:srgbClr val="FFFFFF"/>
                </a:solidFill>
              </a:rPr>
              <a:t>Hoover favored neither laissez-faire nor govt. intervention in economy</a:t>
            </a:r>
          </a:p>
          <a:p>
            <a:pPr lvl="1"/>
            <a:r>
              <a:rPr lang="en-US" sz="3200" dirty="0">
                <a:solidFill>
                  <a:srgbClr val="FFFFFF"/>
                </a:solidFill>
              </a:rPr>
              <a:t>Preached doctrine of </a:t>
            </a:r>
            <a:r>
              <a:rPr lang="en-US" sz="3200" b="1" dirty="0">
                <a:solidFill>
                  <a:srgbClr val="FFFFFF"/>
                </a:solidFill>
              </a:rPr>
              <a:t>volunteerism</a:t>
            </a:r>
            <a:endParaRPr lang="en-US" sz="3200" dirty="0">
              <a:solidFill>
                <a:srgbClr val="FFFFFF"/>
              </a:solidFill>
            </a:endParaRPr>
          </a:p>
          <a:p>
            <a:pPr lvl="2"/>
            <a:r>
              <a:rPr lang="en-US" sz="2800" dirty="0">
                <a:solidFill>
                  <a:srgbClr val="FFFFFF"/>
                </a:solidFill>
              </a:rPr>
              <a:t>Cooperative, socially responsible economic order to be achieved through voluntary action of capitalist leaders, not govt. coercion</a:t>
            </a:r>
          </a:p>
          <a:p>
            <a:pPr lvl="0"/>
            <a:r>
              <a:rPr lang="en-US" sz="3200" dirty="0">
                <a:solidFill>
                  <a:srgbClr val="FFFFFF"/>
                </a:solidFill>
              </a:rPr>
              <a:t>Cooperation between private &amp; public sector</a:t>
            </a:r>
          </a:p>
          <a:p>
            <a:pPr lvl="1"/>
            <a:r>
              <a:rPr lang="en-US" sz="3200" dirty="0">
                <a:solidFill>
                  <a:srgbClr val="FFFFFF"/>
                </a:solidFill>
              </a:rPr>
              <a:t>Govt. supports but does not control private organizations</a:t>
            </a:r>
          </a:p>
          <a:p>
            <a:r>
              <a:rPr lang="en-US" sz="3200" dirty="0">
                <a:solidFill>
                  <a:srgbClr val="FFFFFF"/>
                </a:solidFill>
              </a:rPr>
              <a:t>Overestimated altruism of biz </a:t>
            </a:r>
          </a:p>
          <a:p>
            <a:pPr lvl="0"/>
            <a:r>
              <a:rPr lang="en-US" sz="3200" dirty="0">
                <a:solidFill>
                  <a:srgbClr val="FFFFFF"/>
                </a:solidFill>
              </a:rPr>
              <a:t>Opposition to govt. econ. intervention will cause him trouble later</a:t>
            </a:r>
          </a:p>
          <a:p>
            <a:endParaRPr lang="en-US" dirty="0">
              <a:solidFill>
                <a:srgbClr val="FFFFFF"/>
              </a:solidFill>
            </a:endParaRPr>
          </a:p>
        </p:txBody>
      </p:sp>
    </p:spTree>
    <p:extLst>
      <p:ext uri="{BB962C8B-B14F-4D97-AF65-F5344CB8AC3E}">
        <p14:creationId xmlns:p14="http://schemas.microsoft.com/office/powerpoint/2010/main" val="7221871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228600"/>
            <a:ext cx="4819650" cy="6477000"/>
          </a:xfrm>
        </p:spPr>
        <p:txBody>
          <a:bodyPr>
            <a:normAutofit fontScale="77500" lnSpcReduction="20000"/>
          </a:bodyPr>
          <a:lstStyle/>
          <a:p>
            <a:pPr lvl="0"/>
            <a:r>
              <a:rPr lang="en-US" sz="3200" dirty="0"/>
              <a:t>Hoover believed in </a:t>
            </a:r>
            <a:r>
              <a:rPr lang="en-US" sz="3200" b="1" dirty="0"/>
              <a:t>“rugged individualism”</a:t>
            </a:r>
            <a:endParaRPr lang="en-US" sz="3200" dirty="0"/>
          </a:p>
          <a:p>
            <a:pPr lvl="0"/>
            <a:endParaRPr lang="en-US" sz="3200" dirty="0" smtClean="0"/>
          </a:p>
          <a:p>
            <a:pPr lvl="0"/>
            <a:r>
              <a:rPr lang="en-US" sz="3200" dirty="0" smtClean="0"/>
              <a:t>People </a:t>
            </a:r>
            <a:r>
              <a:rPr lang="en-US" sz="3200" dirty="0"/>
              <a:t>should be free to succeed alone – limited govt. intervention</a:t>
            </a:r>
          </a:p>
          <a:p>
            <a:pPr lvl="1"/>
            <a:r>
              <a:rPr lang="en-US" sz="3000" dirty="0"/>
              <a:t>Finding solutions outside of govt. builds character &amp; self-govt.</a:t>
            </a:r>
          </a:p>
          <a:p>
            <a:pPr lvl="0"/>
            <a:endParaRPr lang="en-US" sz="3200" dirty="0" smtClean="0"/>
          </a:p>
          <a:p>
            <a:pPr lvl="0"/>
            <a:r>
              <a:rPr lang="en-US" sz="3200" dirty="0" smtClean="0"/>
              <a:t>When </a:t>
            </a:r>
            <a:r>
              <a:rPr lang="en-US" sz="3200" dirty="0"/>
              <a:t>the Crash occurred, Hoover blamed it on </a:t>
            </a:r>
            <a:r>
              <a:rPr lang="en-US" sz="3200" b="1" dirty="0"/>
              <a:t>lack of confidence</a:t>
            </a:r>
            <a:endParaRPr lang="en-US" sz="3200" dirty="0"/>
          </a:p>
          <a:p>
            <a:pPr lvl="0"/>
            <a:endParaRPr lang="en-US" sz="3200" dirty="0" smtClean="0"/>
          </a:p>
          <a:p>
            <a:pPr lvl="0"/>
            <a:r>
              <a:rPr lang="en-US" sz="3200" dirty="0" smtClean="0"/>
              <a:t>Characteristic </a:t>
            </a:r>
            <a:r>
              <a:rPr lang="en-US" sz="3200" dirty="0"/>
              <a:t>of the Recession phase of biz cycle</a:t>
            </a:r>
          </a:p>
          <a:p>
            <a:endParaRPr lang="en-US" dirty="0"/>
          </a:p>
        </p:txBody>
      </p:sp>
      <p:pic>
        <p:nvPicPr>
          <p:cNvPr id="9218" name="Picture 2" descr="http://t1.gstatic.com/images?q=tbn:ANd9GcTpx-9lrwvsY1vNgXGIYHPiVJXHFfQzaOaGtHkLwsKWgnXTBOChR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650" y="609600"/>
            <a:ext cx="4324350" cy="586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80350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228601"/>
            <a:ext cx="3352800" cy="6629400"/>
          </a:xfrm>
        </p:spPr>
        <p:txBody>
          <a:bodyPr>
            <a:normAutofit fontScale="77500" lnSpcReduction="20000"/>
          </a:bodyPr>
          <a:lstStyle/>
          <a:p>
            <a:pPr lvl="0"/>
            <a:r>
              <a:rPr lang="en-US" dirty="0"/>
              <a:t>Like many in his day, Hoover believed in the </a:t>
            </a:r>
            <a:r>
              <a:rPr lang="en-US" b="1" dirty="0"/>
              <a:t>business cycle</a:t>
            </a:r>
            <a:endParaRPr lang="en-US" dirty="0"/>
          </a:p>
          <a:p>
            <a:pPr lvl="1"/>
            <a:r>
              <a:rPr lang="en-US" dirty="0"/>
              <a:t>The classical theory of the business cycle</a:t>
            </a:r>
          </a:p>
          <a:p>
            <a:pPr lvl="0"/>
            <a:r>
              <a:rPr lang="en-US" dirty="0"/>
              <a:t>The market is a </a:t>
            </a:r>
            <a:r>
              <a:rPr lang="en-US" b="1" dirty="0"/>
              <a:t>self-regulating</a:t>
            </a:r>
            <a:r>
              <a:rPr lang="en-US" dirty="0"/>
              <a:t> system governed by natural laws of supply and demand</a:t>
            </a:r>
          </a:p>
          <a:p>
            <a:pPr lvl="1"/>
            <a:r>
              <a:rPr lang="en-US" dirty="0"/>
              <a:t>Beyond anyone’s control </a:t>
            </a:r>
            <a:endParaRPr lang="en-US" dirty="0" smtClean="0"/>
          </a:p>
          <a:p>
            <a:r>
              <a:rPr lang="en-US" dirty="0" smtClean="0"/>
              <a:t>4 </a:t>
            </a:r>
            <a:r>
              <a:rPr lang="en-US" dirty="0"/>
              <a:t>phases to the cycle – each contains seeds of the next</a:t>
            </a:r>
          </a:p>
          <a:p>
            <a:pPr lvl="1"/>
            <a:endParaRPr lang="en-US" dirty="0"/>
          </a:p>
        </p:txBody>
      </p:sp>
      <p:pic>
        <p:nvPicPr>
          <p:cNvPr id="2" name="Picture 1"/>
          <p:cNvPicPr>
            <a:picLocks noChangeAspect="1"/>
          </p:cNvPicPr>
          <p:nvPr/>
        </p:nvPicPr>
        <p:blipFill>
          <a:blip r:embed="rId2"/>
          <a:stretch>
            <a:fillRect/>
          </a:stretch>
        </p:blipFill>
        <p:spPr>
          <a:xfrm>
            <a:off x="3632497" y="-1"/>
            <a:ext cx="6349488" cy="7179777"/>
          </a:xfrm>
          <a:prstGeom prst="rect">
            <a:avLst/>
          </a:prstGeom>
        </p:spPr>
      </p:pic>
    </p:spTree>
    <p:extLst>
      <p:ext uri="{BB962C8B-B14F-4D97-AF65-F5344CB8AC3E}">
        <p14:creationId xmlns:p14="http://schemas.microsoft.com/office/powerpoint/2010/main" val="12258322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a:t>Evaluate the short and long-term causes of the Great Depression</a:t>
            </a:r>
          </a:p>
          <a:p>
            <a:endParaRPr lang="en-US" dirty="0"/>
          </a:p>
          <a:p>
            <a:pPr marL="0" indent="0" algn="ctr">
              <a:buNone/>
            </a:pPr>
            <a:endParaRPr lang="en-US" dirty="0"/>
          </a:p>
        </p:txBody>
      </p:sp>
    </p:spTree>
    <p:extLst>
      <p:ext uri="{BB962C8B-B14F-4D97-AF65-F5344CB8AC3E}">
        <p14:creationId xmlns:p14="http://schemas.microsoft.com/office/powerpoint/2010/main" val="137909571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4" name="Rectangle 4"/>
          <p:cNvSpPr>
            <a:spLocks noGrp="1" noChangeArrowheads="1"/>
          </p:cNvSpPr>
          <p:nvPr>
            <p:ph type="title"/>
          </p:nvPr>
        </p:nvSpPr>
        <p:spPr>
          <a:xfrm>
            <a:off x="1143000" y="0"/>
            <a:ext cx="7772400" cy="762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t>Hoover and Voluntarism</a:t>
            </a:r>
          </a:p>
        </p:txBody>
      </p:sp>
      <p:sp>
        <p:nvSpPr>
          <p:cNvPr id="10245" name="Rectangle 5"/>
          <p:cNvSpPr>
            <a:spLocks noGrp="1" noChangeArrowheads="1"/>
          </p:cNvSpPr>
          <p:nvPr>
            <p:ph type="body" idx="1"/>
          </p:nvPr>
        </p:nvSpPr>
        <p:spPr>
          <a:xfrm>
            <a:off x="0" y="762000"/>
            <a:ext cx="9067800" cy="6053138"/>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a:bodyPr>
          <a:lstStyle/>
          <a:p>
            <a:pPr>
              <a:lnSpc>
                <a:spcPct val="90000"/>
              </a:lnSpc>
              <a:spcBef>
                <a:spcPct val="10000"/>
              </a:spcBef>
            </a:pPr>
            <a:r>
              <a:rPr lang="en-US" sz="3600" dirty="0"/>
              <a:t>President</a:t>
            </a:r>
            <a:r>
              <a:rPr lang="en-US" dirty="0"/>
              <a:t> </a:t>
            </a:r>
            <a:r>
              <a:rPr lang="en-US" sz="3600" dirty="0" smtClean="0"/>
              <a:t>Hoover</a:t>
            </a:r>
            <a:r>
              <a:rPr lang="en-US" sz="3600" dirty="0" smtClean="0">
                <a:latin typeface="Arial"/>
              </a:rPr>
              <a:t>’</a:t>
            </a:r>
            <a:r>
              <a:rPr lang="en-US" sz="3600" dirty="0" smtClean="0"/>
              <a:t>s</a:t>
            </a:r>
            <a:r>
              <a:rPr lang="en-US" sz="2800" dirty="0" smtClean="0"/>
              <a:t> </a:t>
            </a:r>
            <a:r>
              <a:rPr lang="en-US" sz="3600" dirty="0"/>
              <a:t>initial</a:t>
            </a:r>
            <a:r>
              <a:rPr lang="en-US" sz="2800" dirty="0"/>
              <a:t> </a:t>
            </a:r>
            <a:r>
              <a:rPr lang="en-US" sz="3600" dirty="0"/>
              <a:t>response was to reassure Americans that prosperity would return</a:t>
            </a:r>
          </a:p>
          <a:p>
            <a:pPr>
              <a:lnSpc>
                <a:spcPct val="90000"/>
              </a:lnSpc>
              <a:spcBef>
                <a:spcPct val="10000"/>
              </a:spcBef>
            </a:pPr>
            <a:r>
              <a:rPr lang="en-US" sz="3600" dirty="0"/>
              <a:t>Hoover rejected bold </a:t>
            </a:r>
            <a:r>
              <a:rPr lang="en-US" sz="3600" dirty="0" smtClean="0"/>
              <a:t>gov</a:t>
            </a:r>
            <a:r>
              <a:rPr lang="en-US" sz="3600" dirty="0" smtClean="0">
                <a:latin typeface="Arial"/>
              </a:rPr>
              <a:t>’</a:t>
            </a:r>
            <a:r>
              <a:rPr lang="en-US" sz="3600" dirty="0" smtClean="0"/>
              <a:t>t </a:t>
            </a:r>
            <a:r>
              <a:rPr lang="en-US" sz="3600" dirty="0"/>
              <a:t>action &amp; called for volunteerism among charities, local </a:t>
            </a:r>
            <a:r>
              <a:rPr lang="en-US" sz="3600" dirty="0" smtClean="0"/>
              <a:t>gov</a:t>
            </a:r>
            <a:r>
              <a:rPr lang="en-US" sz="3600" dirty="0" smtClean="0">
                <a:latin typeface="Arial"/>
              </a:rPr>
              <a:t>’</a:t>
            </a:r>
            <a:r>
              <a:rPr lang="en-US" sz="3600" dirty="0" smtClean="0"/>
              <a:t>t</a:t>
            </a:r>
            <a:r>
              <a:rPr lang="en-US" sz="3600" dirty="0"/>
              <a:t>, &amp; business</a:t>
            </a:r>
          </a:p>
          <a:p>
            <a:pPr>
              <a:lnSpc>
                <a:spcPct val="90000"/>
              </a:lnSpc>
              <a:spcBef>
                <a:spcPct val="10000"/>
              </a:spcBef>
            </a:pPr>
            <a:r>
              <a:rPr lang="en-US" sz="3600" dirty="0"/>
              <a:t>As the depression worsened, Hoover called for </a:t>
            </a:r>
            <a:r>
              <a:rPr lang="en-US" sz="3600" dirty="0" smtClean="0"/>
              <a:t>gov</a:t>
            </a:r>
            <a:r>
              <a:rPr lang="en-US" sz="3600" dirty="0" smtClean="0">
                <a:latin typeface="Arial"/>
              </a:rPr>
              <a:t>’</a:t>
            </a:r>
            <a:r>
              <a:rPr lang="en-US" sz="3600" dirty="0" smtClean="0"/>
              <a:t>t </a:t>
            </a:r>
            <a:r>
              <a:rPr lang="en-US" sz="3600" dirty="0"/>
              <a:t>projects like the </a:t>
            </a:r>
            <a:r>
              <a:rPr lang="en-US" sz="3600" u="sng" dirty="0"/>
              <a:t>Reconstruction Finance Corps</a:t>
            </a:r>
            <a:r>
              <a:rPr lang="en-US" sz="3600" dirty="0"/>
              <a:t> (RFC) which loaned money to failing businesses</a:t>
            </a:r>
          </a:p>
        </p:txBody>
      </p:sp>
      <p:sp>
        <p:nvSpPr>
          <p:cNvPr id="10246" name="AutoShape 6"/>
          <p:cNvSpPr>
            <a:spLocks noChangeArrowheads="1"/>
          </p:cNvSpPr>
          <p:nvPr/>
        </p:nvSpPr>
        <p:spPr bwMode="auto">
          <a:xfrm>
            <a:off x="2514600" y="1752600"/>
            <a:ext cx="4953000" cy="609600"/>
          </a:xfrm>
          <a:prstGeom prst="wedgeRectCallout">
            <a:avLst>
              <a:gd name="adj1" fmla="val -4454"/>
              <a:gd name="adj2" fmla="val 251301"/>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ja-JP" altLang="en-US" sz="2800" dirty="0">
                <a:solidFill>
                  <a:schemeClr val="bg1"/>
                </a:solidFill>
                <a:latin typeface="Arial"/>
              </a:rPr>
              <a:t>“</a:t>
            </a:r>
            <a:r>
              <a:rPr lang="en-US" sz="2800" dirty="0">
                <a:solidFill>
                  <a:schemeClr val="bg1"/>
                </a:solidFill>
              </a:rPr>
              <a:t>Rugged individualism</a:t>
            </a:r>
            <a:r>
              <a:rPr lang="ja-JP" altLang="en-US" sz="2800" dirty="0">
                <a:solidFill>
                  <a:schemeClr val="bg1"/>
                </a:solidFill>
                <a:latin typeface="Arial"/>
              </a:rPr>
              <a:t>”</a:t>
            </a:r>
            <a:endParaRPr lang="en-US" sz="2800" dirty="0">
              <a:solidFill>
                <a:schemeClr val="bg1"/>
              </a:solidFill>
            </a:endParaRPr>
          </a:p>
        </p:txBody>
      </p:sp>
    </p:spTree>
    <p:extLst>
      <p:ext uri="{BB962C8B-B14F-4D97-AF65-F5344CB8AC3E}">
        <p14:creationId xmlns:p14="http://schemas.microsoft.com/office/powerpoint/2010/main" val="11506060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p:cTn id="7" dur="500" fill="hold"/>
                                        <p:tgtEl>
                                          <p:spTgt spid="10246"/>
                                        </p:tgtEl>
                                        <p:attrNameLst>
                                          <p:attrName>ppt_w</p:attrName>
                                        </p:attrNameLst>
                                      </p:cBhvr>
                                      <p:tavLst>
                                        <p:tav tm="0">
                                          <p:val>
                                            <p:fltVal val="0"/>
                                          </p:val>
                                        </p:tav>
                                        <p:tav tm="100000">
                                          <p:val>
                                            <p:strVal val="#ppt_w"/>
                                          </p:val>
                                        </p:tav>
                                      </p:tavLst>
                                    </p:anim>
                                    <p:anim calcmode="lin" valueType="num">
                                      <p:cBhvr>
                                        <p:cTn id="8" dur="500" fill="hold"/>
                                        <p:tgtEl>
                                          <p:spTgt spid="10246"/>
                                        </p:tgtEl>
                                        <p:attrNameLst>
                                          <p:attrName>ppt_h</p:attrName>
                                        </p:attrNameLst>
                                      </p:cBhvr>
                                      <p:tavLst>
                                        <p:tav tm="0">
                                          <p:val>
                                            <p:fltVal val="0"/>
                                          </p:val>
                                        </p:tav>
                                        <p:tav tm="100000">
                                          <p:val>
                                            <p:strVal val="#ppt_h"/>
                                          </p:val>
                                        </p:tav>
                                      </p:tavLst>
                                    </p:anim>
                                    <p:animEffect transition="in" filter="fade">
                                      <p:cBhvr>
                                        <p:cTn id="9"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143000"/>
          </a:xfrm>
          <a:solidFill>
            <a:srgbClr val="FFFF99"/>
          </a:solidFill>
        </p:spPr>
        <p:txBody>
          <a:bodyPr>
            <a:normAutofit/>
          </a:bodyPr>
          <a:lstStyle/>
          <a:p>
            <a:r>
              <a:rPr lang="ja-JP" altLang="en-US" sz="3600" dirty="0">
                <a:solidFill>
                  <a:srgbClr val="000000"/>
                </a:solidFill>
                <a:latin typeface="Rockwell"/>
                <a:cs typeface="Rockwell"/>
              </a:rPr>
              <a:t>“</a:t>
            </a:r>
            <a:r>
              <a:rPr lang="en-US" sz="3600" dirty="0" err="1">
                <a:solidFill>
                  <a:srgbClr val="000000"/>
                </a:solidFill>
                <a:latin typeface="Rockwell"/>
                <a:cs typeface="Rockwell"/>
              </a:rPr>
              <a:t>Hoovervilles</a:t>
            </a:r>
            <a:r>
              <a:rPr lang="ja-JP" altLang="en-US" sz="3600" dirty="0">
                <a:solidFill>
                  <a:srgbClr val="000000"/>
                </a:solidFill>
                <a:latin typeface="Rockwell"/>
                <a:cs typeface="Rockwell"/>
              </a:rPr>
              <a:t>”</a:t>
            </a:r>
            <a:r>
              <a:rPr lang="en-US" sz="3600" dirty="0">
                <a:solidFill>
                  <a:srgbClr val="000000"/>
                </a:solidFill>
                <a:latin typeface="Rockwell"/>
                <a:cs typeface="Rockwell"/>
              </a:rPr>
              <a:t> &amp; </a:t>
            </a:r>
            <a:r>
              <a:rPr lang="ja-JP" altLang="en-US" sz="3600" dirty="0">
                <a:solidFill>
                  <a:srgbClr val="000000"/>
                </a:solidFill>
                <a:latin typeface="Rockwell"/>
                <a:cs typeface="Rockwell"/>
              </a:rPr>
              <a:t>“</a:t>
            </a:r>
            <a:r>
              <a:rPr lang="en-US" sz="3600" dirty="0">
                <a:solidFill>
                  <a:srgbClr val="000000"/>
                </a:solidFill>
                <a:latin typeface="Rockwell"/>
                <a:cs typeface="Rockwell"/>
              </a:rPr>
              <a:t>Hoover Flags</a:t>
            </a:r>
            <a:r>
              <a:rPr lang="ja-JP" altLang="en-US" sz="3600" dirty="0">
                <a:solidFill>
                  <a:srgbClr val="000000"/>
                </a:solidFill>
                <a:latin typeface="Rockwell"/>
                <a:cs typeface="Rockwell"/>
              </a:rPr>
              <a:t>”</a:t>
            </a:r>
            <a:endParaRPr lang="en-US" sz="3600" dirty="0">
              <a:solidFill>
                <a:srgbClr val="000000"/>
              </a:solidFill>
              <a:latin typeface="Rockwell"/>
              <a:cs typeface="Rockwell"/>
            </a:endParaRPr>
          </a:p>
        </p:txBody>
      </p:sp>
      <p:sp>
        <p:nvSpPr>
          <p:cNvPr id="14339" name="Rectangle 3"/>
          <p:cNvSpPr>
            <a:spLocks noGrp="1" noChangeArrowheads="1"/>
          </p:cNvSpPr>
          <p:nvPr>
            <p:ph type="body" idx="1"/>
          </p:nvPr>
        </p:nvSpPr>
        <p:spPr/>
        <p:txBody>
          <a:bodyPr/>
          <a:lstStyle/>
          <a:p>
            <a:endParaRPr lang="en-US">
              <a:latin typeface="Arial" charset="0"/>
            </a:endParaRPr>
          </a:p>
        </p:txBody>
      </p:sp>
      <p:pic>
        <p:nvPicPr>
          <p:cNvPr id="14340" name="Picture 4" descr="hooverville%201"/>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0" y="1085850"/>
            <a:ext cx="9144000" cy="5772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9751" name="Picture 7" descr="hooverville"/>
          <p:cNvPicPr>
            <a:picLocks noChangeAspect="1" noChangeArrowheads="1"/>
          </p:cNvPicPr>
          <p:nvPr/>
        </p:nvPicPr>
        <p:blipFill>
          <a:blip r:embed="rId3">
            <a:extLst>
              <a:ext uri="{28A0092B-C50C-407E-A947-70E740481C1C}">
                <a14:useLocalDpi xmlns:a14="http://schemas.microsoft.com/office/drawing/2010/main" val="0"/>
              </a:ext>
            </a:extLst>
          </a:blip>
          <a:srcRect t="6264"/>
          <a:stretch>
            <a:fillRect/>
          </a:stretch>
        </p:blipFill>
        <p:spPr bwMode="auto">
          <a:xfrm>
            <a:off x="0" y="990600"/>
            <a:ext cx="9144000" cy="5867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9753" name="Picture 9" descr="Hooverville"/>
          <p:cNvPicPr>
            <a:picLocks noChangeAspect="1" noChangeArrowheads="1"/>
          </p:cNvPicPr>
          <p:nvPr/>
        </p:nvPicPr>
        <p:blipFill>
          <a:blip r:embed="rId4">
            <a:extLst>
              <a:ext uri="{28A0092B-C50C-407E-A947-70E740481C1C}">
                <a14:useLocalDpi xmlns:a14="http://schemas.microsoft.com/office/drawing/2010/main" val="0"/>
              </a:ext>
            </a:extLst>
          </a:blip>
          <a:srcRect t="12297"/>
          <a:stretch>
            <a:fillRect/>
          </a:stretch>
        </p:blipFill>
        <p:spPr bwMode="auto">
          <a:xfrm>
            <a:off x="0" y="909638"/>
            <a:ext cx="9144000" cy="59483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370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9751"/>
                                        </p:tgtEl>
                                        <p:attrNameLst>
                                          <p:attrName>style.visibility</p:attrName>
                                        </p:attrNameLst>
                                      </p:cBhvr>
                                      <p:to>
                                        <p:strVal val="visible"/>
                                      </p:to>
                                    </p:set>
                                    <p:anim calcmode="lin" valueType="num">
                                      <p:cBhvr>
                                        <p:cTn id="7" dur="3000" fill="hold"/>
                                        <p:tgtEl>
                                          <p:spTgt spid="159751"/>
                                        </p:tgtEl>
                                        <p:attrNameLst>
                                          <p:attrName>ppt_w</p:attrName>
                                        </p:attrNameLst>
                                      </p:cBhvr>
                                      <p:tavLst>
                                        <p:tav tm="0">
                                          <p:val>
                                            <p:fltVal val="0"/>
                                          </p:val>
                                        </p:tav>
                                        <p:tav tm="100000">
                                          <p:val>
                                            <p:strVal val="#ppt_w"/>
                                          </p:val>
                                        </p:tav>
                                      </p:tavLst>
                                    </p:anim>
                                    <p:anim calcmode="lin" valueType="num">
                                      <p:cBhvr>
                                        <p:cTn id="8" dur="3000" fill="hold"/>
                                        <p:tgtEl>
                                          <p:spTgt spid="159751"/>
                                        </p:tgtEl>
                                        <p:attrNameLst>
                                          <p:attrName>ppt_h</p:attrName>
                                        </p:attrNameLst>
                                      </p:cBhvr>
                                      <p:tavLst>
                                        <p:tav tm="0">
                                          <p:val>
                                            <p:fltVal val="0"/>
                                          </p:val>
                                        </p:tav>
                                        <p:tav tm="100000">
                                          <p:val>
                                            <p:strVal val="#ppt_h"/>
                                          </p:val>
                                        </p:tav>
                                      </p:tavLst>
                                    </p:anim>
                                    <p:animEffect transition="in" filter="fade">
                                      <p:cBhvr>
                                        <p:cTn id="9" dur="3000"/>
                                        <p:tgtEl>
                                          <p:spTgt spid="15975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59753"/>
                                        </p:tgtEl>
                                        <p:attrNameLst>
                                          <p:attrName>style.visibility</p:attrName>
                                        </p:attrNameLst>
                                      </p:cBhvr>
                                      <p:to>
                                        <p:strVal val="visible"/>
                                      </p:to>
                                    </p:set>
                                    <p:anim calcmode="lin" valueType="num">
                                      <p:cBhvr>
                                        <p:cTn id="14" dur="3000" fill="hold"/>
                                        <p:tgtEl>
                                          <p:spTgt spid="159753"/>
                                        </p:tgtEl>
                                        <p:attrNameLst>
                                          <p:attrName>ppt_w</p:attrName>
                                        </p:attrNameLst>
                                      </p:cBhvr>
                                      <p:tavLst>
                                        <p:tav tm="0">
                                          <p:val>
                                            <p:fltVal val="0"/>
                                          </p:val>
                                        </p:tav>
                                        <p:tav tm="100000">
                                          <p:val>
                                            <p:strVal val="#ppt_w"/>
                                          </p:val>
                                        </p:tav>
                                      </p:tavLst>
                                    </p:anim>
                                    <p:anim calcmode="lin" valueType="num">
                                      <p:cBhvr>
                                        <p:cTn id="15" dur="3000" fill="hold"/>
                                        <p:tgtEl>
                                          <p:spTgt spid="159753"/>
                                        </p:tgtEl>
                                        <p:attrNameLst>
                                          <p:attrName>ppt_h</p:attrName>
                                        </p:attrNameLst>
                                      </p:cBhvr>
                                      <p:tavLst>
                                        <p:tav tm="0">
                                          <p:val>
                                            <p:fltVal val="0"/>
                                          </p:val>
                                        </p:tav>
                                        <p:tav tm="100000">
                                          <p:val>
                                            <p:strVal val="#ppt_h"/>
                                          </p:val>
                                        </p:tav>
                                      </p:tavLst>
                                    </p:anim>
                                    <p:animEffect transition="in" filter="fade">
                                      <p:cBhvr>
                                        <p:cTn id="16" dur="3000"/>
                                        <p:tgtEl>
                                          <p:spTgt spid="159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 y="-1"/>
            <a:ext cx="9144001" cy="5817120"/>
          </a:xfrm>
          <a:prstGeom prst="rect">
            <a:avLst/>
          </a:prstGeom>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36861405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685800"/>
            <a:ext cx="4007624" cy="5943600"/>
          </a:xfrm>
        </p:spPr>
        <p:txBody>
          <a:bodyPr>
            <a:normAutofit fontScale="70000" lnSpcReduction="20000"/>
          </a:bodyPr>
          <a:lstStyle/>
          <a:p>
            <a:pPr lvl="0"/>
            <a:r>
              <a:rPr lang="en-US" sz="3600" b="1" dirty="0">
                <a:solidFill>
                  <a:srgbClr val="FFFFFF"/>
                </a:solidFill>
              </a:rPr>
              <a:t>1930 – Hawley-Smoot Tariff</a:t>
            </a:r>
            <a:r>
              <a:rPr lang="en-US" sz="3600" dirty="0">
                <a:solidFill>
                  <a:srgbClr val="FFFFFF"/>
                </a:solidFill>
              </a:rPr>
              <a:t> </a:t>
            </a:r>
            <a:endParaRPr lang="en-US" sz="3600" dirty="0" smtClean="0">
              <a:solidFill>
                <a:srgbClr val="FFFFFF"/>
              </a:solidFill>
            </a:endParaRPr>
          </a:p>
          <a:p>
            <a:pPr lvl="1"/>
            <a:r>
              <a:rPr lang="en-US" sz="3400" dirty="0" smtClean="0">
                <a:solidFill>
                  <a:srgbClr val="FFFFFF"/>
                </a:solidFill>
              </a:rPr>
              <a:t>(</a:t>
            </a:r>
            <a:r>
              <a:rPr lang="en-US" sz="3400" dirty="0">
                <a:solidFill>
                  <a:srgbClr val="FFFFFF"/>
                </a:solidFill>
              </a:rPr>
              <a:t>highest in U.S. history) passed to protect domestic </a:t>
            </a:r>
            <a:r>
              <a:rPr lang="en-US" sz="3400" dirty="0" smtClean="0">
                <a:solidFill>
                  <a:srgbClr val="FFFFFF"/>
                </a:solidFill>
              </a:rPr>
              <a:t>industry</a:t>
            </a:r>
          </a:p>
          <a:p>
            <a:pPr lvl="2"/>
            <a:r>
              <a:rPr lang="en-US" sz="3000" dirty="0" smtClean="0">
                <a:solidFill>
                  <a:srgbClr val="FFFFFF"/>
                </a:solidFill>
              </a:rPr>
              <a:t>On over 20,000 imported goods</a:t>
            </a:r>
            <a:endParaRPr lang="en-US" sz="3000" dirty="0">
              <a:solidFill>
                <a:srgbClr val="FFFFFF"/>
              </a:solidFill>
            </a:endParaRPr>
          </a:p>
          <a:p>
            <a:pPr lvl="1"/>
            <a:endParaRPr lang="en-US" sz="3400" dirty="0" smtClean="0">
              <a:solidFill>
                <a:srgbClr val="FFFFFF"/>
              </a:solidFill>
            </a:endParaRPr>
          </a:p>
          <a:p>
            <a:pPr lvl="1"/>
            <a:r>
              <a:rPr lang="en-US" sz="3400" dirty="0" smtClean="0">
                <a:solidFill>
                  <a:srgbClr val="FFFFFF"/>
                </a:solidFill>
              </a:rPr>
              <a:t>33 </a:t>
            </a:r>
            <a:r>
              <a:rPr lang="en-US" sz="3400" dirty="0">
                <a:solidFill>
                  <a:srgbClr val="FFFFFF"/>
                </a:solidFill>
              </a:rPr>
              <a:t>countries retaliated </a:t>
            </a:r>
            <a:r>
              <a:rPr lang="en-US" sz="3400" dirty="0" smtClean="0">
                <a:solidFill>
                  <a:srgbClr val="FFFFFF"/>
                </a:solidFill>
              </a:rPr>
              <a:t>with </a:t>
            </a:r>
            <a:r>
              <a:rPr lang="en-US" sz="3400" dirty="0">
                <a:solidFill>
                  <a:srgbClr val="FFFFFF"/>
                </a:solidFill>
              </a:rPr>
              <a:t>tariffs</a:t>
            </a:r>
          </a:p>
          <a:p>
            <a:pPr lvl="0"/>
            <a:endParaRPr lang="en-US" sz="3600" dirty="0" smtClean="0">
              <a:solidFill>
                <a:srgbClr val="FFFFFF"/>
              </a:solidFill>
            </a:endParaRPr>
          </a:p>
          <a:p>
            <a:pPr lvl="0"/>
            <a:r>
              <a:rPr lang="en-US" sz="3600" dirty="0" smtClean="0">
                <a:solidFill>
                  <a:srgbClr val="FFFFFF"/>
                </a:solidFill>
              </a:rPr>
              <a:t>H-S </a:t>
            </a:r>
            <a:r>
              <a:rPr lang="en-US" sz="3600" dirty="0">
                <a:solidFill>
                  <a:srgbClr val="FFFFFF"/>
                </a:solidFill>
              </a:rPr>
              <a:t>Tariff was ruinous to struggling foreign economies</a:t>
            </a:r>
          </a:p>
          <a:p>
            <a:endParaRPr lang="en-US" dirty="0">
              <a:solidFill>
                <a:srgbClr val="FFFFFF"/>
              </a:solidFill>
            </a:endParaRPr>
          </a:p>
        </p:txBody>
      </p:sp>
      <p:pic>
        <p:nvPicPr>
          <p:cNvPr id="7170" name="Picture 2" descr="File:Smoot and Hawley standing together, April 11, 192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7624" y="685800"/>
            <a:ext cx="4869675"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34615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3298" y="0"/>
            <a:ext cx="8682102" cy="685800"/>
          </a:xfrm>
        </p:spPr>
        <p:txBody>
          <a:bodyPr>
            <a:normAutofit fontScale="90000"/>
          </a:bodyPr>
          <a:lstStyle/>
          <a:p>
            <a:r>
              <a:rPr lang="en-US">
                <a:latin typeface="Rockwell"/>
                <a:cs typeface="Rockwell"/>
              </a:rPr>
              <a:t>Hoover and Voluntarism</a:t>
            </a:r>
          </a:p>
        </p:txBody>
      </p:sp>
      <p:sp>
        <p:nvSpPr>
          <p:cNvPr id="181251" name="Rectangle 3"/>
          <p:cNvSpPr>
            <a:spLocks noGrp="1" noChangeArrowheads="1"/>
          </p:cNvSpPr>
          <p:nvPr>
            <p:ph type="body" idx="1"/>
          </p:nvPr>
        </p:nvSpPr>
        <p:spPr>
          <a:xfrm>
            <a:off x="0" y="907056"/>
            <a:ext cx="9144000" cy="5950943"/>
          </a:xfrm>
        </p:spPr>
        <p:txBody>
          <a:bodyPr/>
          <a:lstStyle/>
          <a:p>
            <a:pPr>
              <a:lnSpc>
                <a:spcPct val="95000"/>
              </a:lnSpc>
            </a:pPr>
            <a:r>
              <a:rPr lang="en-US" dirty="0">
                <a:latin typeface="Rockwell"/>
                <a:cs typeface="Rockwell"/>
              </a:rPr>
              <a:t>In 1932, Hoover</a:t>
            </a:r>
            <a:r>
              <a:rPr lang="ja-JP" altLang="en-US" dirty="0">
                <a:latin typeface="Rockwell"/>
                <a:cs typeface="Rockwell"/>
              </a:rPr>
              <a:t>’</a:t>
            </a:r>
            <a:r>
              <a:rPr lang="en-US" dirty="0">
                <a:latin typeface="Rockwell"/>
                <a:cs typeface="Rockwell"/>
              </a:rPr>
              <a:t>s presidency suffered two final blows:</a:t>
            </a:r>
          </a:p>
          <a:p>
            <a:pPr lvl="1">
              <a:lnSpc>
                <a:spcPct val="95000"/>
              </a:lnSpc>
            </a:pPr>
            <a:r>
              <a:rPr lang="en-US" dirty="0">
                <a:latin typeface="Rockwell"/>
                <a:cs typeface="Rockwell"/>
              </a:rPr>
              <a:t>When 22,000 war veterans marched</a:t>
            </a:r>
            <a:r>
              <a:rPr lang="en-US" sz="3000" dirty="0">
                <a:latin typeface="Rockwell"/>
                <a:cs typeface="Rockwell"/>
              </a:rPr>
              <a:t> </a:t>
            </a:r>
            <a:r>
              <a:rPr lang="en-US" dirty="0">
                <a:latin typeface="Rockwell"/>
                <a:cs typeface="Rockwell"/>
              </a:rPr>
              <a:t>to</a:t>
            </a:r>
            <a:r>
              <a:rPr lang="en-US" sz="3000" dirty="0">
                <a:latin typeface="Rockwell"/>
                <a:cs typeface="Rockwell"/>
              </a:rPr>
              <a:t> </a:t>
            </a:r>
            <a:r>
              <a:rPr lang="en-US" dirty="0">
                <a:latin typeface="Rockwell"/>
                <a:cs typeface="Rockwell"/>
              </a:rPr>
              <a:t>the</a:t>
            </a:r>
            <a:r>
              <a:rPr lang="en-US" sz="3000" dirty="0">
                <a:latin typeface="Rockwell"/>
                <a:cs typeface="Rockwell"/>
              </a:rPr>
              <a:t> </a:t>
            </a:r>
            <a:r>
              <a:rPr lang="en-US" dirty="0">
                <a:latin typeface="Rockwell"/>
                <a:cs typeface="Rockwell"/>
              </a:rPr>
              <a:t>capital</a:t>
            </a:r>
            <a:r>
              <a:rPr lang="en-US" sz="3000" dirty="0">
                <a:latin typeface="Rockwell"/>
                <a:cs typeface="Rockwell"/>
              </a:rPr>
              <a:t> </a:t>
            </a:r>
            <a:r>
              <a:rPr lang="en-US" dirty="0">
                <a:latin typeface="Rockwell"/>
                <a:cs typeface="Rockwell"/>
              </a:rPr>
              <a:t>to</a:t>
            </a:r>
            <a:r>
              <a:rPr lang="en-US" sz="3000" dirty="0">
                <a:latin typeface="Rockwell"/>
                <a:cs typeface="Rockwell"/>
              </a:rPr>
              <a:t> </a:t>
            </a:r>
            <a:r>
              <a:rPr lang="en-US" dirty="0">
                <a:latin typeface="Rockwell"/>
                <a:cs typeface="Rockwell"/>
              </a:rPr>
              <a:t>demand their WW1 bonus checks early, Hoover ordered this </a:t>
            </a:r>
            <a:r>
              <a:rPr lang="en-US" u="sng" dirty="0">
                <a:effectLst>
                  <a:outerShdw blurRad="38100" dist="38100" dir="2700000" algn="tl">
                    <a:srgbClr val="DDDDDD"/>
                  </a:outerShdw>
                </a:effectLst>
                <a:latin typeface="Rockwell"/>
                <a:cs typeface="Rockwell"/>
                <a:hlinkClick r:id="rId2"/>
              </a:rPr>
              <a:t>Bonus Army</a:t>
            </a:r>
            <a:r>
              <a:rPr lang="en-US" dirty="0">
                <a:latin typeface="Rockwell"/>
                <a:cs typeface="Rockwell"/>
                <a:hlinkClick r:id="rId2"/>
              </a:rPr>
              <a:t> </a:t>
            </a:r>
            <a:r>
              <a:rPr lang="en-US" dirty="0">
                <a:latin typeface="Rockwell"/>
                <a:cs typeface="Rockwell"/>
              </a:rPr>
              <a:t>to be forcibly removed</a:t>
            </a:r>
          </a:p>
          <a:p>
            <a:pPr lvl="1">
              <a:lnSpc>
                <a:spcPct val="95000"/>
              </a:lnSpc>
            </a:pPr>
            <a:r>
              <a:rPr lang="en-US" dirty="0">
                <a:latin typeface="Rockwell"/>
                <a:cs typeface="Rockwell"/>
              </a:rPr>
              <a:t>The steady rise of bank failures led to a complete collapse of the U.S. banking system</a:t>
            </a:r>
          </a:p>
        </p:txBody>
      </p:sp>
    </p:spTree>
    <p:extLst>
      <p:ext uri="{BB962C8B-B14F-4D97-AF65-F5344CB8AC3E}">
        <p14:creationId xmlns:p14="http://schemas.microsoft.com/office/powerpoint/2010/main" val="125848013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8915400" cy="762000"/>
          </a:xfrm>
        </p:spPr>
        <p:txBody>
          <a:bodyPr/>
          <a:lstStyle/>
          <a:p>
            <a:r>
              <a:rPr lang="en-US">
                <a:latin typeface="Times New Roman" charset="0"/>
              </a:rPr>
              <a:t>Bonus Army</a:t>
            </a:r>
          </a:p>
        </p:txBody>
      </p:sp>
      <p:sp>
        <p:nvSpPr>
          <p:cNvPr id="18435" name="Rectangle 3"/>
          <p:cNvSpPr>
            <a:spLocks noGrp="1" noChangeArrowheads="1"/>
          </p:cNvSpPr>
          <p:nvPr>
            <p:ph type="body" idx="1"/>
          </p:nvPr>
        </p:nvSpPr>
        <p:spPr/>
        <p:txBody>
          <a:bodyPr/>
          <a:lstStyle/>
          <a:p>
            <a:endParaRPr lang="en-US">
              <a:latin typeface="Arial" charset="0"/>
            </a:endParaRPr>
          </a:p>
        </p:txBody>
      </p:sp>
      <p:pic>
        <p:nvPicPr>
          <p:cNvPr id="18436" name="Picture 9" descr="at0058g_2s"/>
          <p:cNvPicPr>
            <a:picLocks noChangeAspect="1" noChangeArrowheads="1"/>
          </p:cNvPicPr>
          <p:nvPr/>
        </p:nvPicPr>
        <p:blipFill>
          <a:blip r:embed="rId2">
            <a:extLst>
              <a:ext uri="{28A0092B-C50C-407E-A947-70E740481C1C}">
                <a14:useLocalDpi xmlns:a14="http://schemas.microsoft.com/office/drawing/2010/main" val="0"/>
              </a:ext>
            </a:extLst>
          </a:blip>
          <a:srcRect b="46800"/>
          <a:stretch>
            <a:fillRect/>
          </a:stretch>
        </p:blipFill>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30" name="Picture 10" descr="bonus_army"/>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b="14998"/>
          <a:stretch>
            <a:fillRect/>
          </a:stretch>
        </p:blipFill>
        <p:spPr bwMode="auto">
          <a:xfrm>
            <a:off x="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31" name="Picture 11" descr="at0058f2b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35" name="Picture 15" descr="MacArthur and Eisenhower"/>
          <p:cNvPicPr>
            <a:picLocks noChangeAspect="1" noChangeArrowheads="1"/>
          </p:cNvPicPr>
          <p:nvPr/>
        </p:nvPicPr>
        <p:blipFill>
          <a:blip r:embed="rId5">
            <a:lum bright="12000"/>
            <a:extLst>
              <a:ext uri="{28A0092B-C50C-407E-A947-70E740481C1C}">
                <a14:useLocalDpi xmlns:a14="http://schemas.microsoft.com/office/drawing/2010/main" val="0"/>
              </a:ext>
            </a:extLst>
          </a:blip>
          <a:srcRect l="5698" r="-1128"/>
          <a:stretch>
            <a:fillRect/>
          </a:stretch>
        </p:blipFill>
        <p:spPr bwMode="auto">
          <a:xfrm>
            <a:off x="0" y="0"/>
            <a:ext cx="510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39" name="AutoShape 19"/>
          <p:cNvSpPr>
            <a:spLocks noChangeArrowheads="1"/>
          </p:cNvSpPr>
          <p:nvPr/>
        </p:nvSpPr>
        <p:spPr bwMode="auto">
          <a:xfrm>
            <a:off x="381000" y="5257800"/>
            <a:ext cx="2514600" cy="990600"/>
          </a:xfrm>
          <a:prstGeom prst="wedgeRectCallout">
            <a:avLst>
              <a:gd name="adj1" fmla="val 34407"/>
              <a:gd name="adj2" fmla="val -175481"/>
            </a:avLst>
          </a:prstGeom>
          <a:solidFill>
            <a:srgbClr val="FFFF99"/>
          </a:solidFill>
          <a:ln w="38100">
            <a:solidFill>
              <a:schemeClr val="tx1"/>
            </a:solidFill>
            <a:miter lim="800000"/>
            <a:headEnd/>
            <a:tailEnd/>
          </a:ln>
        </p:spPr>
        <p:txBody>
          <a:bodyPr/>
          <a:lstStyle/>
          <a:p>
            <a:pPr algn="ctr">
              <a:lnSpc>
                <a:spcPct val="80000"/>
              </a:lnSpc>
            </a:pPr>
            <a:r>
              <a:rPr lang="en-US" sz="3200" dirty="0">
                <a:solidFill>
                  <a:srgbClr val="000000"/>
                </a:solidFill>
              </a:rPr>
              <a:t>Douglas MacArthur</a:t>
            </a:r>
          </a:p>
        </p:txBody>
      </p:sp>
      <p:sp>
        <p:nvSpPr>
          <p:cNvPr id="184340" name="AutoShape 20"/>
          <p:cNvSpPr>
            <a:spLocks noChangeArrowheads="1"/>
          </p:cNvSpPr>
          <p:nvPr/>
        </p:nvSpPr>
        <p:spPr bwMode="auto">
          <a:xfrm>
            <a:off x="3657600" y="5486400"/>
            <a:ext cx="2667000" cy="990600"/>
          </a:xfrm>
          <a:prstGeom prst="wedgeRectCallout">
            <a:avLst>
              <a:gd name="adj1" fmla="val -39644"/>
              <a:gd name="adj2" fmla="val -366185"/>
            </a:avLst>
          </a:prstGeom>
          <a:solidFill>
            <a:srgbClr val="CCFFFF"/>
          </a:solidFill>
          <a:ln w="38100">
            <a:solidFill>
              <a:schemeClr val="tx1"/>
            </a:solidFill>
            <a:miter lim="800000"/>
            <a:headEnd/>
            <a:tailEnd/>
          </a:ln>
        </p:spPr>
        <p:txBody>
          <a:bodyPr/>
          <a:lstStyle/>
          <a:p>
            <a:pPr algn="ctr">
              <a:lnSpc>
                <a:spcPct val="80000"/>
              </a:lnSpc>
            </a:pPr>
            <a:r>
              <a:rPr lang="en-US" sz="3200">
                <a:solidFill>
                  <a:srgbClr val="000000"/>
                </a:solidFill>
              </a:rPr>
              <a:t>Dwight Eisenhower</a:t>
            </a:r>
          </a:p>
        </p:txBody>
      </p:sp>
    </p:spTree>
    <p:extLst>
      <p:ext uri="{BB962C8B-B14F-4D97-AF65-F5344CB8AC3E}">
        <p14:creationId xmlns:p14="http://schemas.microsoft.com/office/powerpoint/2010/main" val="32147782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84330"/>
                                        </p:tgtEl>
                                        <p:attrNameLst>
                                          <p:attrName>style.visibility</p:attrName>
                                        </p:attrNameLst>
                                      </p:cBhvr>
                                      <p:to>
                                        <p:strVal val="visible"/>
                                      </p:to>
                                    </p:set>
                                    <p:anim calcmode="lin" valueType="num">
                                      <p:cBhvr>
                                        <p:cTn id="7" dur="500" fill="hold"/>
                                        <p:tgtEl>
                                          <p:spTgt spid="184330"/>
                                        </p:tgtEl>
                                        <p:attrNameLst>
                                          <p:attrName>ppt_w</p:attrName>
                                        </p:attrNameLst>
                                      </p:cBhvr>
                                      <p:tavLst>
                                        <p:tav tm="0">
                                          <p:val>
                                            <p:fltVal val="0"/>
                                          </p:val>
                                        </p:tav>
                                        <p:tav tm="100000">
                                          <p:val>
                                            <p:strVal val="#ppt_w"/>
                                          </p:val>
                                        </p:tav>
                                      </p:tavLst>
                                    </p:anim>
                                    <p:anim calcmode="lin" valueType="num">
                                      <p:cBhvr>
                                        <p:cTn id="8" dur="500" fill="hold"/>
                                        <p:tgtEl>
                                          <p:spTgt spid="184330"/>
                                        </p:tgtEl>
                                        <p:attrNameLst>
                                          <p:attrName>ppt_h</p:attrName>
                                        </p:attrNameLst>
                                      </p:cBhvr>
                                      <p:tavLst>
                                        <p:tav tm="0">
                                          <p:val>
                                            <p:fltVal val="0"/>
                                          </p:val>
                                        </p:tav>
                                        <p:tav tm="100000">
                                          <p:val>
                                            <p:strVal val="#ppt_h"/>
                                          </p:val>
                                        </p:tav>
                                      </p:tavLst>
                                    </p:anim>
                                    <p:animEffect transition="in" filter="fade">
                                      <p:cBhvr>
                                        <p:cTn id="9" dur="500"/>
                                        <p:tgtEl>
                                          <p:spTgt spid="1843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84331"/>
                                        </p:tgtEl>
                                        <p:attrNameLst>
                                          <p:attrName>style.visibility</p:attrName>
                                        </p:attrNameLst>
                                      </p:cBhvr>
                                      <p:to>
                                        <p:strVal val="visible"/>
                                      </p:to>
                                    </p:set>
                                    <p:anim calcmode="lin" valueType="num">
                                      <p:cBhvr>
                                        <p:cTn id="14" dur="500" fill="hold"/>
                                        <p:tgtEl>
                                          <p:spTgt spid="184331"/>
                                        </p:tgtEl>
                                        <p:attrNameLst>
                                          <p:attrName>ppt_w</p:attrName>
                                        </p:attrNameLst>
                                      </p:cBhvr>
                                      <p:tavLst>
                                        <p:tav tm="0">
                                          <p:val>
                                            <p:fltVal val="0"/>
                                          </p:val>
                                        </p:tav>
                                        <p:tav tm="100000">
                                          <p:val>
                                            <p:strVal val="#ppt_w"/>
                                          </p:val>
                                        </p:tav>
                                      </p:tavLst>
                                    </p:anim>
                                    <p:anim calcmode="lin" valueType="num">
                                      <p:cBhvr>
                                        <p:cTn id="15" dur="500" fill="hold"/>
                                        <p:tgtEl>
                                          <p:spTgt spid="184331"/>
                                        </p:tgtEl>
                                        <p:attrNameLst>
                                          <p:attrName>ppt_h</p:attrName>
                                        </p:attrNameLst>
                                      </p:cBhvr>
                                      <p:tavLst>
                                        <p:tav tm="0">
                                          <p:val>
                                            <p:fltVal val="0"/>
                                          </p:val>
                                        </p:tav>
                                        <p:tav tm="100000">
                                          <p:val>
                                            <p:strVal val="#ppt_h"/>
                                          </p:val>
                                        </p:tav>
                                      </p:tavLst>
                                    </p:anim>
                                    <p:animEffect transition="in" filter="fade">
                                      <p:cBhvr>
                                        <p:cTn id="16" dur="500"/>
                                        <p:tgtEl>
                                          <p:spTgt spid="18433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84335"/>
                                        </p:tgtEl>
                                        <p:attrNameLst>
                                          <p:attrName>style.visibility</p:attrName>
                                        </p:attrNameLst>
                                      </p:cBhvr>
                                      <p:to>
                                        <p:strVal val="visible"/>
                                      </p:to>
                                    </p:set>
                                    <p:anim calcmode="lin" valueType="num">
                                      <p:cBhvr>
                                        <p:cTn id="21" dur="500" fill="hold"/>
                                        <p:tgtEl>
                                          <p:spTgt spid="184335"/>
                                        </p:tgtEl>
                                        <p:attrNameLst>
                                          <p:attrName>ppt_w</p:attrName>
                                        </p:attrNameLst>
                                      </p:cBhvr>
                                      <p:tavLst>
                                        <p:tav tm="0">
                                          <p:val>
                                            <p:fltVal val="0"/>
                                          </p:val>
                                        </p:tav>
                                        <p:tav tm="100000">
                                          <p:val>
                                            <p:strVal val="#ppt_w"/>
                                          </p:val>
                                        </p:tav>
                                      </p:tavLst>
                                    </p:anim>
                                    <p:anim calcmode="lin" valueType="num">
                                      <p:cBhvr>
                                        <p:cTn id="22" dur="500" fill="hold"/>
                                        <p:tgtEl>
                                          <p:spTgt spid="184335"/>
                                        </p:tgtEl>
                                        <p:attrNameLst>
                                          <p:attrName>ppt_h</p:attrName>
                                        </p:attrNameLst>
                                      </p:cBhvr>
                                      <p:tavLst>
                                        <p:tav tm="0">
                                          <p:val>
                                            <p:fltVal val="0"/>
                                          </p:val>
                                        </p:tav>
                                        <p:tav tm="100000">
                                          <p:val>
                                            <p:strVal val="#ppt_h"/>
                                          </p:val>
                                        </p:tav>
                                      </p:tavLst>
                                    </p:anim>
                                    <p:animEffect transition="in" filter="fade">
                                      <p:cBhvr>
                                        <p:cTn id="23" dur="500"/>
                                        <p:tgtEl>
                                          <p:spTgt spid="184335"/>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184339"/>
                                        </p:tgtEl>
                                        <p:attrNameLst>
                                          <p:attrName>style.visibility</p:attrName>
                                        </p:attrNameLst>
                                      </p:cBhvr>
                                      <p:to>
                                        <p:strVal val="visible"/>
                                      </p:to>
                                    </p:set>
                                    <p:anim calcmode="lin" valueType="num">
                                      <p:cBhvr>
                                        <p:cTn id="26" dur="500" fill="hold"/>
                                        <p:tgtEl>
                                          <p:spTgt spid="184339"/>
                                        </p:tgtEl>
                                        <p:attrNameLst>
                                          <p:attrName>ppt_w</p:attrName>
                                        </p:attrNameLst>
                                      </p:cBhvr>
                                      <p:tavLst>
                                        <p:tav tm="0">
                                          <p:val>
                                            <p:fltVal val="0"/>
                                          </p:val>
                                        </p:tav>
                                        <p:tav tm="100000">
                                          <p:val>
                                            <p:strVal val="#ppt_w"/>
                                          </p:val>
                                        </p:tav>
                                      </p:tavLst>
                                    </p:anim>
                                    <p:anim calcmode="lin" valueType="num">
                                      <p:cBhvr>
                                        <p:cTn id="27" dur="500" fill="hold"/>
                                        <p:tgtEl>
                                          <p:spTgt spid="184339"/>
                                        </p:tgtEl>
                                        <p:attrNameLst>
                                          <p:attrName>ppt_h</p:attrName>
                                        </p:attrNameLst>
                                      </p:cBhvr>
                                      <p:tavLst>
                                        <p:tav tm="0">
                                          <p:val>
                                            <p:fltVal val="0"/>
                                          </p:val>
                                        </p:tav>
                                        <p:tav tm="100000">
                                          <p:val>
                                            <p:strVal val="#ppt_h"/>
                                          </p:val>
                                        </p:tav>
                                      </p:tavLst>
                                    </p:anim>
                                    <p:animEffect transition="in" filter="fade">
                                      <p:cBhvr>
                                        <p:cTn id="28" dur="500"/>
                                        <p:tgtEl>
                                          <p:spTgt spid="184339"/>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84340"/>
                                        </p:tgtEl>
                                        <p:attrNameLst>
                                          <p:attrName>style.visibility</p:attrName>
                                        </p:attrNameLst>
                                      </p:cBhvr>
                                      <p:to>
                                        <p:strVal val="visible"/>
                                      </p:to>
                                    </p:set>
                                    <p:anim calcmode="lin" valueType="num">
                                      <p:cBhvr>
                                        <p:cTn id="31" dur="500" fill="hold"/>
                                        <p:tgtEl>
                                          <p:spTgt spid="184340"/>
                                        </p:tgtEl>
                                        <p:attrNameLst>
                                          <p:attrName>ppt_w</p:attrName>
                                        </p:attrNameLst>
                                      </p:cBhvr>
                                      <p:tavLst>
                                        <p:tav tm="0">
                                          <p:val>
                                            <p:fltVal val="0"/>
                                          </p:val>
                                        </p:tav>
                                        <p:tav tm="100000">
                                          <p:val>
                                            <p:strVal val="#ppt_w"/>
                                          </p:val>
                                        </p:tav>
                                      </p:tavLst>
                                    </p:anim>
                                    <p:anim calcmode="lin" valueType="num">
                                      <p:cBhvr>
                                        <p:cTn id="32" dur="500" fill="hold"/>
                                        <p:tgtEl>
                                          <p:spTgt spid="184340"/>
                                        </p:tgtEl>
                                        <p:attrNameLst>
                                          <p:attrName>ppt_h</p:attrName>
                                        </p:attrNameLst>
                                      </p:cBhvr>
                                      <p:tavLst>
                                        <p:tav tm="0">
                                          <p:val>
                                            <p:fltVal val="0"/>
                                          </p:val>
                                        </p:tav>
                                        <p:tav tm="100000">
                                          <p:val>
                                            <p:strVal val="#ppt_h"/>
                                          </p:val>
                                        </p:tav>
                                      </p:tavLst>
                                    </p:anim>
                                    <p:animEffect transition="in" filter="fade">
                                      <p:cBhvr>
                                        <p:cTn id="33" dur="500"/>
                                        <p:tgtEl>
                                          <p:spTgt spid="18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9" grpId="0" animBg="1"/>
      <p:bldP spid="18434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Image result for hoover and depression">
            <a:extLst>
              <a:ext uri="{FF2B5EF4-FFF2-40B4-BE49-F238E27FC236}">
                <a16:creationId xmlns:a16="http://schemas.microsoft.com/office/drawing/2014/main" xmlns="" id="{052BC625-CEA2-B34A-8C35-2200F04DA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153154" y="0"/>
            <a:ext cx="4891932" cy="7449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82713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 xmlns:a16="http://schemas.microsoft.com/office/drawing/2014/main" id="{BE07962E-D72F-D544-9801-645A1F40CB7F}"/>
              </a:ext>
            </a:extLst>
          </p:cNvPr>
          <p:cNvSpPr>
            <a:spLocks noGrp="1" noRot="1" noChangeArrowheads="1"/>
          </p:cNvSpPr>
          <p:nvPr>
            <p:ph type="title"/>
          </p:nvPr>
        </p:nvSpPr>
        <p:spPr>
          <a:xfrm>
            <a:off x="0" y="0"/>
            <a:ext cx="9144000" cy="685800"/>
          </a:xfrm>
        </p:spPr>
        <p:txBody>
          <a:bodyPr>
            <a:normAutofit fontScale="90000"/>
          </a:bodyPr>
          <a:lstStyle/>
          <a:p>
            <a:pPr eaLnBrk="1" hangingPunct="1"/>
            <a:r>
              <a:rPr lang="en-US" dirty="0">
                <a:latin typeface="Rockwell"/>
                <a:cs typeface="Rockwell"/>
              </a:rPr>
              <a:t>Election of 1932</a:t>
            </a:r>
          </a:p>
        </p:txBody>
      </p:sp>
      <p:sp>
        <p:nvSpPr>
          <p:cNvPr id="57347" name="Rectangle 3">
            <a:extLst>
              <a:ext uri="{FF2B5EF4-FFF2-40B4-BE49-F238E27FC236}">
                <a16:creationId xmlns="" xmlns:a16="http://schemas.microsoft.com/office/drawing/2014/main" id="{C2C914E2-511E-E449-83A1-58F79E45C0A3}"/>
              </a:ext>
            </a:extLst>
          </p:cNvPr>
          <p:cNvSpPr>
            <a:spLocks noGrp="1" noRot="1" noChangeArrowheads="1"/>
          </p:cNvSpPr>
          <p:nvPr>
            <p:ph type="body" sz="half" idx="1"/>
          </p:nvPr>
        </p:nvSpPr>
        <p:spPr>
          <a:xfrm>
            <a:off x="0" y="838200"/>
            <a:ext cx="3352800" cy="6019800"/>
          </a:xfrm>
        </p:spPr>
        <p:txBody>
          <a:bodyPr/>
          <a:lstStyle/>
          <a:p>
            <a:pPr eaLnBrk="1" hangingPunct="1"/>
            <a:r>
              <a:rPr lang="en-US" sz="2000" dirty="0">
                <a:latin typeface="Rockwell"/>
                <a:cs typeface="Rockwell"/>
              </a:rPr>
              <a:t>Franklin Delano Roosevelt (FDR) (D)</a:t>
            </a:r>
          </a:p>
          <a:p>
            <a:pPr lvl="1" eaLnBrk="1" hangingPunct="1"/>
            <a:r>
              <a:rPr lang="en-US" sz="1800" dirty="0">
                <a:latin typeface="Rockwell"/>
                <a:cs typeface="Rockwell"/>
              </a:rPr>
              <a:t>Campaign promise of a </a:t>
            </a:r>
            <a:r>
              <a:rPr lang="ja-JP" altLang="en-US" sz="1800" dirty="0">
                <a:latin typeface="Rockwell"/>
                <a:cs typeface="Rockwell"/>
              </a:rPr>
              <a:t>“</a:t>
            </a:r>
            <a:r>
              <a:rPr lang="en-US" sz="1800" dirty="0">
                <a:latin typeface="Rockwell"/>
                <a:cs typeface="Rockwell"/>
              </a:rPr>
              <a:t>new deal</a:t>
            </a:r>
            <a:r>
              <a:rPr lang="ja-JP" altLang="en-US" sz="1800" dirty="0">
                <a:latin typeface="Rockwell"/>
                <a:cs typeface="Rockwell"/>
              </a:rPr>
              <a:t>”</a:t>
            </a:r>
            <a:r>
              <a:rPr lang="en-US" sz="1800" dirty="0">
                <a:latin typeface="Rockwell"/>
                <a:cs typeface="Rockwell"/>
              </a:rPr>
              <a:t> and help for the </a:t>
            </a:r>
            <a:r>
              <a:rPr lang="ja-JP" altLang="en-US" sz="1800" dirty="0">
                <a:latin typeface="Rockwell"/>
                <a:cs typeface="Rockwell"/>
              </a:rPr>
              <a:t>“</a:t>
            </a:r>
            <a:r>
              <a:rPr lang="en-US" sz="1800" dirty="0">
                <a:latin typeface="Rockwell"/>
                <a:cs typeface="Rockwell"/>
              </a:rPr>
              <a:t>forgotten man</a:t>
            </a:r>
            <a:r>
              <a:rPr lang="ja-JP" altLang="en-US" sz="1800" dirty="0">
                <a:latin typeface="Rockwell"/>
                <a:cs typeface="Rockwell"/>
              </a:rPr>
              <a:t>”</a:t>
            </a:r>
            <a:endParaRPr lang="en-US" sz="1800" dirty="0">
              <a:latin typeface="Rockwell"/>
              <a:cs typeface="Rockwell"/>
            </a:endParaRPr>
          </a:p>
          <a:p>
            <a:pPr lvl="1" eaLnBrk="1" hangingPunct="1"/>
            <a:r>
              <a:rPr lang="en-US" sz="1800" dirty="0">
                <a:latin typeface="Rockwell"/>
                <a:cs typeface="Rockwell"/>
              </a:rPr>
              <a:t>New Deal Coalition</a:t>
            </a:r>
          </a:p>
          <a:p>
            <a:pPr eaLnBrk="1" hangingPunct="1"/>
            <a:r>
              <a:rPr lang="en-US" sz="2000" dirty="0">
                <a:latin typeface="Rockwell"/>
                <a:cs typeface="Rockwell"/>
              </a:rPr>
              <a:t>Herbert Hoover (R)</a:t>
            </a:r>
          </a:p>
          <a:p>
            <a:pPr eaLnBrk="1" hangingPunct="1"/>
            <a:r>
              <a:rPr lang="en-US" sz="2000" dirty="0">
                <a:latin typeface="Rockwell"/>
                <a:cs typeface="Rockwell"/>
              </a:rPr>
              <a:t>A Realignment Election</a:t>
            </a:r>
          </a:p>
          <a:p>
            <a:pPr lvl="1" eaLnBrk="1" hangingPunct="1"/>
            <a:r>
              <a:rPr lang="en-US" sz="1800" dirty="0">
                <a:latin typeface="Rockwell"/>
                <a:cs typeface="Rockwell"/>
              </a:rPr>
              <a:t>End of the Republican dominance of the Fourth Party System</a:t>
            </a:r>
          </a:p>
          <a:p>
            <a:pPr lvl="1" eaLnBrk="1" hangingPunct="1"/>
            <a:r>
              <a:rPr lang="en-US" sz="1800" dirty="0">
                <a:latin typeface="Rockwell"/>
                <a:cs typeface="Rockwell"/>
              </a:rPr>
              <a:t>Begin of the Democrat dominance of the Fifth Party System</a:t>
            </a:r>
          </a:p>
        </p:txBody>
      </p:sp>
      <p:pic>
        <p:nvPicPr>
          <p:cNvPr id="30723" name="Picture 7" descr="&#10;USAH073-H.gif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276600" y="838200"/>
            <a:ext cx="5867400" cy="5867400"/>
          </a:xfrm>
        </p:spPr>
      </p:pic>
    </p:spTree>
    <p:extLst>
      <p:ext uri="{BB962C8B-B14F-4D97-AF65-F5344CB8AC3E}">
        <p14:creationId xmlns:p14="http://schemas.microsoft.com/office/powerpoint/2010/main" val="8593844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a:xfrm>
            <a:off x="0" y="0"/>
            <a:ext cx="9144000" cy="990600"/>
          </a:xfrm>
        </p:spPr>
        <p:txBody>
          <a:bodyPr/>
          <a:lstStyle/>
          <a:p>
            <a:r>
              <a:rPr lang="en-US" dirty="0">
                <a:latin typeface="Rockwell"/>
                <a:cs typeface="Rockwell"/>
              </a:rPr>
              <a:t>The Great Crash</a:t>
            </a:r>
          </a:p>
        </p:txBody>
      </p:sp>
      <p:sp>
        <p:nvSpPr>
          <p:cNvPr id="4099" name="Rectangle 1027"/>
          <p:cNvSpPr>
            <a:spLocks noGrp="1" noChangeArrowheads="1"/>
          </p:cNvSpPr>
          <p:nvPr>
            <p:ph type="body" idx="1"/>
          </p:nvPr>
        </p:nvSpPr>
        <p:spPr>
          <a:xfrm>
            <a:off x="0" y="1363080"/>
            <a:ext cx="9144000" cy="5494919"/>
          </a:xfrm>
        </p:spPr>
        <p:txBody>
          <a:bodyPr/>
          <a:lstStyle/>
          <a:p>
            <a:r>
              <a:rPr lang="en-US" dirty="0">
                <a:latin typeface="Rockwell"/>
                <a:cs typeface="Rockwell"/>
              </a:rPr>
              <a:t>Prelude to the stock market crash </a:t>
            </a:r>
          </a:p>
          <a:p>
            <a:pPr lvl="1"/>
            <a:r>
              <a:rPr lang="en-US" dirty="0">
                <a:latin typeface="Rockwell"/>
                <a:cs typeface="Rockwell"/>
              </a:rPr>
              <a:t>In 1927, the economy had a recession but </a:t>
            </a:r>
            <a:r>
              <a:rPr lang="en-US" dirty="0" err="1">
                <a:latin typeface="Rockwell"/>
                <a:cs typeface="Rockwell"/>
              </a:rPr>
              <a:t>gov</a:t>
            </a:r>
            <a:r>
              <a:rPr lang="ja-JP" altLang="en-US" dirty="0">
                <a:latin typeface="Rockwell"/>
                <a:cs typeface="Rockwell"/>
              </a:rPr>
              <a:t>’</a:t>
            </a:r>
            <a:r>
              <a:rPr lang="en-US" dirty="0">
                <a:latin typeface="Rockwell"/>
                <a:cs typeface="Rockwell"/>
              </a:rPr>
              <a:t>t &amp; business leaders ignored warning signs </a:t>
            </a:r>
          </a:p>
          <a:p>
            <a:pPr lvl="1"/>
            <a:r>
              <a:rPr lang="en-US" dirty="0">
                <a:latin typeface="Rockwell"/>
                <a:cs typeface="Rockwell"/>
              </a:rPr>
              <a:t>The Federal Reserve lowered interest rates for loans to stimulate the economy, but this easy credit led speculators to buy stock </a:t>
            </a:r>
            <a:r>
              <a:rPr lang="ja-JP" altLang="en-US" dirty="0">
                <a:latin typeface="Rockwell"/>
                <a:cs typeface="Rockwell"/>
              </a:rPr>
              <a:t>“</a:t>
            </a:r>
            <a:r>
              <a:rPr lang="en-US" dirty="0">
                <a:latin typeface="Rockwell"/>
                <a:cs typeface="Rockwell"/>
              </a:rPr>
              <a:t>on-the-margin</a:t>
            </a:r>
            <a:r>
              <a:rPr lang="ja-JP" altLang="en-US" dirty="0">
                <a:latin typeface="Rockwell"/>
                <a:cs typeface="Rockwell"/>
              </a:rPr>
              <a:t>”</a:t>
            </a:r>
            <a:endParaRPr lang="en-US" dirty="0">
              <a:latin typeface="Rockwell"/>
              <a:cs typeface="Rockwell"/>
            </a:endParaRPr>
          </a:p>
        </p:txBody>
      </p:sp>
    </p:spTree>
    <p:extLst>
      <p:ext uri="{BB962C8B-B14F-4D97-AF65-F5344CB8AC3E}">
        <p14:creationId xmlns:p14="http://schemas.microsoft.com/office/powerpoint/2010/main" val="26453922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0" y="0"/>
            <a:ext cx="9144000" cy="609600"/>
          </a:xfrm>
        </p:spPr>
        <p:txBody>
          <a:bodyPr>
            <a:normAutofit fontScale="90000"/>
          </a:bodyPr>
          <a:lstStyle/>
          <a:p>
            <a:pPr eaLnBrk="1" hangingPunct="1"/>
            <a:r>
              <a:rPr lang="en-US">
                <a:latin typeface="Rockwell"/>
                <a:cs typeface="Rockwell"/>
              </a:rPr>
              <a:t>Election of 1928</a:t>
            </a:r>
          </a:p>
        </p:txBody>
      </p:sp>
      <p:sp>
        <p:nvSpPr>
          <p:cNvPr id="41990" name="Rectangle 6"/>
          <p:cNvSpPr>
            <a:spLocks noGrp="1" noRot="1" noChangeArrowheads="1"/>
          </p:cNvSpPr>
          <p:nvPr>
            <p:ph type="body" sz="half" idx="1"/>
          </p:nvPr>
        </p:nvSpPr>
        <p:spPr>
          <a:xfrm>
            <a:off x="0" y="990600"/>
            <a:ext cx="3429000" cy="5867400"/>
          </a:xfrm>
        </p:spPr>
        <p:txBody>
          <a:bodyPr>
            <a:normAutofit fontScale="92500"/>
          </a:bodyPr>
          <a:lstStyle/>
          <a:p>
            <a:pPr eaLnBrk="1" hangingPunct="1"/>
            <a:r>
              <a:rPr lang="en-US" sz="2400" dirty="0">
                <a:latin typeface="Rockwell"/>
                <a:cs typeface="Rockwell"/>
              </a:rPr>
              <a:t>Democrats</a:t>
            </a:r>
          </a:p>
          <a:p>
            <a:pPr lvl="1" eaLnBrk="1" hangingPunct="1"/>
            <a:r>
              <a:rPr lang="en-US" sz="2000" dirty="0">
                <a:latin typeface="Rockwell"/>
                <a:cs typeface="Rockwell"/>
              </a:rPr>
              <a:t>Al Smith</a:t>
            </a:r>
          </a:p>
          <a:p>
            <a:pPr lvl="2" eaLnBrk="1" hangingPunct="1"/>
            <a:r>
              <a:rPr lang="en-US" sz="1800" dirty="0">
                <a:latin typeface="Rockwell"/>
                <a:cs typeface="Rockwell"/>
              </a:rPr>
              <a:t>First Catholic major party candidate</a:t>
            </a:r>
          </a:p>
          <a:p>
            <a:pPr lvl="2" eaLnBrk="1" hangingPunct="1"/>
            <a:r>
              <a:rPr lang="en-US" sz="1800" dirty="0">
                <a:latin typeface="Rockwell"/>
                <a:cs typeface="Rockwell"/>
              </a:rPr>
              <a:t>Split the party</a:t>
            </a:r>
          </a:p>
          <a:p>
            <a:pPr lvl="3" eaLnBrk="1" hangingPunct="1"/>
            <a:r>
              <a:rPr lang="en-US" sz="1600" dirty="0">
                <a:latin typeface="Rockwell"/>
                <a:cs typeface="Rockwell"/>
              </a:rPr>
              <a:t>Smith</a:t>
            </a:r>
            <a:r>
              <a:rPr lang="ja-JP" altLang="en-US" sz="1600" dirty="0">
                <a:latin typeface="Rockwell"/>
                <a:cs typeface="Rockwell"/>
              </a:rPr>
              <a:t>’</a:t>
            </a:r>
            <a:r>
              <a:rPr lang="en-US" sz="1600" dirty="0">
                <a:latin typeface="Rockwell"/>
                <a:cs typeface="Rockwell"/>
              </a:rPr>
              <a:t>s support for Catholics</a:t>
            </a:r>
          </a:p>
          <a:p>
            <a:pPr lvl="3" eaLnBrk="1" hangingPunct="1"/>
            <a:r>
              <a:rPr lang="en-US" sz="1600" dirty="0">
                <a:latin typeface="Rockwell"/>
                <a:cs typeface="Rockwell"/>
              </a:rPr>
              <a:t>Smith</a:t>
            </a:r>
            <a:r>
              <a:rPr lang="ja-JP" altLang="en-US" sz="1600" dirty="0">
                <a:latin typeface="Rockwell"/>
                <a:cs typeface="Rockwell"/>
              </a:rPr>
              <a:t>’</a:t>
            </a:r>
            <a:r>
              <a:rPr lang="en-US" sz="1600" dirty="0">
                <a:latin typeface="Rockwell"/>
                <a:cs typeface="Rockwell"/>
              </a:rPr>
              <a:t>s support for anti-Prohibitionist</a:t>
            </a:r>
          </a:p>
          <a:p>
            <a:pPr lvl="3" eaLnBrk="1" hangingPunct="1"/>
            <a:r>
              <a:rPr lang="en-US" sz="1600" dirty="0">
                <a:latin typeface="Rockwell"/>
                <a:cs typeface="Rockwell"/>
              </a:rPr>
              <a:t>Smith</a:t>
            </a:r>
            <a:r>
              <a:rPr lang="ja-JP" altLang="en-US" sz="1600" dirty="0">
                <a:latin typeface="Rockwell"/>
                <a:cs typeface="Rockwell"/>
              </a:rPr>
              <a:t>’</a:t>
            </a:r>
            <a:r>
              <a:rPr lang="en-US" sz="1600" dirty="0">
                <a:latin typeface="Rockwell"/>
                <a:cs typeface="Rockwell"/>
              </a:rPr>
              <a:t>s Tammany Hall association</a:t>
            </a:r>
          </a:p>
          <a:p>
            <a:pPr eaLnBrk="1" hangingPunct="1"/>
            <a:r>
              <a:rPr lang="en-US" sz="2400" dirty="0">
                <a:latin typeface="Rockwell"/>
                <a:cs typeface="Rockwell"/>
              </a:rPr>
              <a:t>Republicans</a:t>
            </a:r>
          </a:p>
          <a:p>
            <a:pPr lvl="1" eaLnBrk="1" hangingPunct="1"/>
            <a:r>
              <a:rPr lang="en-US" sz="2000" dirty="0">
                <a:latin typeface="Rockwell"/>
                <a:cs typeface="Rockwell"/>
              </a:rPr>
              <a:t>Herbert Hoover</a:t>
            </a:r>
          </a:p>
          <a:p>
            <a:pPr lvl="1" eaLnBrk="1" hangingPunct="1"/>
            <a:r>
              <a:rPr lang="en-US" sz="2000" dirty="0">
                <a:latin typeface="Rockwell"/>
                <a:cs typeface="Rockwell"/>
              </a:rPr>
              <a:t>Ran on continuing economic prosperity and conservative policies</a:t>
            </a:r>
          </a:p>
        </p:txBody>
      </p:sp>
      <p:pic>
        <p:nvPicPr>
          <p:cNvPr id="9220" name="Picture 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429000" y="914400"/>
            <a:ext cx="5715000" cy="5715000"/>
          </a:xfrm>
        </p:spPr>
      </p:pic>
      <p:pic>
        <p:nvPicPr>
          <p:cNvPr id="2" name="Picture 1"/>
          <p:cNvPicPr>
            <a:picLocks noChangeAspect="1"/>
          </p:cNvPicPr>
          <p:nvPr/>
        </p:nvPicPr>
        <p:blipFill>
          <a:blip r:embed="rId3"/>
          <a:stretch>
            <a:fillRect/>
          </a:stretch>
        </p:blipFill>
        <p:spPr>
          <a:xfrm>
            <a:off x="0" y="0"/>
            <a:ext cx="4392554" cy="4931264"/>
          </a:xfrm>
          <a:prstGeom prst="rect">
            <a:avLst/>
          </a:prstGeom>
        </p:spPr>
      </p:pic>
    </p:spTree>
    <p:extLst>
      <p:ext uri="{BB962C8B-B14F-4D97-AF65-F5344CB8AC3E}">
        <p14:creationId xmlns:p14="http://schemas.microsoft.com/office/powerpoint/2010/main" val="768642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2070"/>
          </a:xfrm>
        </p:spPr>
        <p:txBody>
          <a:bodyPr/>
          <a:lstStyle/>
          <a:p>
            <a:r>
              <a:rPr lang="en-US" dirty="0" smtClean="0"/>
              <a:t>Hoover’s Views</a:t>
            </a:r>
            <a:r>
              <a:rPr lang="mr-IN" dirty="0" smtClean="0"/>
              <a:t>…</a:t>
            </a:r>
            <a:endParaRPr lang="en-US" dirty="0"/>
          </a:p>
        </p:txBody>
      </p:sp>
      <p:sp>
        <p:nvSpPr>
          <p:cNvPr id="3" name="Content Placeholder 2"/>
          <p:cNvSpPr>
            <a:spLocks noGrp="1"/>
          </p:cNvSpPr>
          <p:nvPr>
            <p:ph idx="1"/>
          </p:nvPr>
        </p:nvSpPr>
        <p:spPr>
          <a:xfrm>
            <a:off x="457200" y="1132070"/>
            <a:ext cx="8229600" cy="5725930"/>
          </a:xfrm>
        </p:spPr>
        <p:txBody>
          <a:bodyPr>
            <a:normAutofit fontScale="77500" lnSpcReduction="20000"/>
          </a:bodyPr>
          <a:lstStyle/>
          <a:p>
            <a:r>
              <a:rPr lang="en-US" dirty="0"/>
              <a:t>August 11, 1928</a:t>
            </a:r>
          </a:p>
          <a:p>
            <a:r>
              <a:rPr lang="en-US" dirty="0"/>
              <a:t>"Unemployment in the sense of distress is widely disappearing. . . . We in America today are nearer to the final triumph over poverty than ever before in the history of any land. The poor-house is vanishing from among us. We have not yet reached the goal, but given a change to go forward with the policies of the last eight years, and we shall soon with he help of God be in sight of the day when poverty will be banished from this nation. There is no guarantee against poverty equal to a job for every man. That is the primary purpose of the economic policies we advocate:</a:t>
            </a:r>
          </a:p>
          <a:p>
            <a:r>
              <a:rPr lang="en-US" dirty="0"/>
              <a:t>—Herbert Hoover, speech accepting the Republican nomination, Palo Alto, California.</a:t>
            </a:r>
          </a:p>
          <a:p>
            <a:pPr marL="0" indent="0">
              <a:buNone/>
            </a:pPr>
            <a:endParaRPr lang="en-US" dirty="0"/>
          </a:p>
        </p:txBody>
      </p:sp>
    </p:spTree>
    <p:extLst>
      <p:ext uri="{BB962C8B-B14F-4D97-AF65-F5344CB8AC3E}">
        <p14:creationId xmlns:p14="http://schemas.microsoft.com/office/powerpoint/2010/main" val="25347319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ChangeArrowheads="1"/>
          </p:cNvSpPr>
          <p:nvPr>
            <p:ph type="title"/>
          </p:nvPr>
        </p:nvSpPr>
        <p:spPr>
          <a:xfrm>
            <a:off x="685800" y="0"/>
            <a:ext cx="7772400" cy="1143000"/>
          </a:xfrm>
        </p:spPr>
        <p:txBody>
          <a:bodyPr>
            <a:normAutofit fontScale="90000"/>
          </a:bodyPr>
          <a:lstStyle/>
          <a:p>
            <a:r>
              <a:rPr lang="en-US" dirty="0"/>
              <a:t>The Stock Market in the 1920s</a:t>
            </a:r>
          </a:p>
        </p:txBody>
      </p:sp>
      <p:sp>
        <p:nvSpPr>
          <p:cNvPr id="61443" name="Rectangle 1027"/>
          <p:cNvSpPr>
            <a:spLocks noGrp="1" noChangeArrowheads="1"/>
          </p:cNvSpPr>
          <p:nvPr>
            <p:ph type="body" sz="half" idx="1"/>
          </p:nvPr>
        </p:nvSpPr>
        <p:spPr>
          <a:xfrm>
            <a:off x="152399" y="1143000"/>
            <a:ext cx="4419599" cy="5181600"/>
          </a:xfrm>
        </p:spPr>
        <p:txBody>
          <a:bodyPr>
            <a:normAutofit lnSpcReduction="10000"/>
          </a:bodyPr>
          <a:lstStyle/>
          <a:p>
            <a:pPr>
              <a:lnSpc>
                <a:spcPct val="90000"/>
              </a:lnSpc>
            </a:pPr>
            <a:r>
              <a:rPr lang="en-US" sz="2800" dirty="0"/>
              <a:t>A stock is a </a:t>
            </a:r>
            <a:r>
              <a:rPr lang="en-US" sz="2800" dirty="0" smtClean="0"/>
              <a:t>percentage –  a piece -  </a:t>
            </a:r>
            <a:r>
              <a:rPr lang="en-US" sz="2800" dirty="0"/>
              <a:t>of a </a:t>
            </a:r>
            <a:r>
              <a:rPr lang="en-US" sz="2800" dirty="0" smtClean="0"/>
              <a:t>company</a:t>
            </a:r>
            <a:r>
              <a:rPr lang="en-US" sz="2800" dirty="0"/>
              <a:t> </a:t>
            </a:r>
            <a:r>
              <a:rPr lang="en-US" sz="2800" dirty="0" smtClean="0">
                <a:sym typeface="Wingdings" panose="05000000000000000000" pitchFamily="2" charset="2"/>
              </a:rPr>
              <a:t></a:t>
            </a:r>
            <a:endParaRPr lang="en-US" sz="2800" dirty="0" smtClean="0"/>
          </a:p>
          <a:p>
            <a:pPr>
              <a:lnSpc>
                <a:spcPct val="90000"/>
              </a:lnSpc>
            </a:pPr>
            <a:endParaRPr lang="en-US" sz="2800" dirty="0"/>
          </a:p>
          <a:p>
            <a:pPr>
              <a:lnSpc>
                <a:spcPct val="90000"/>
              </a:lnSpc>
            </a:pPr>
            <a:r>
              <a:rPr lang="en-US" sz="2800" dirty="0"/>
              <a:t>The value of </a:t>
            </a:r>
            <a:r>
              <a:rPr lang="en-US" sz="2800" dirty="0" smtClean="0"/>
              <a:t>the stock market overall is </a:t>
            </a:r>
            <a:r>
              <a:rPr lang="en-US" sz="2800" dirty="0"/>
              <a:t>based on </a:t>
            </a:r>
            <a:r>
              <a:rPr lang="en-US" sz="2800" i="1" u="sng" dirty="0"/>
              <a:t>confidence</a:t>
            </a:r>
            <a:r>
              <a:rPr lang="en-US" sz="2800" dirty="0"/>
              <a:t> in the </a:t>
            </a:r>
            <a:r>
              <a:rPr lang="en-US" sz="2800" dirty="0" smtClean="0"/>
              <a:t>total market for stocks, </a:t>
            </a:r>
            <a:r>
              <a:rPr lang="en-US" sz="2800" dirty="0"/>
              <a:t>not the actual profits of </a:t>
            </a:r>
            <a:r>
              <a:rPr lang="en-US" sz="2800" dirty="0" smtClean="0"/>
              <a:t>one </a:t>
            </a:r>
            <a:r>
              <a:rPr lang="en-US" sz="2800" dirty="0"/>
              <a:t>company.</a:t>
            </a:r>
          </a:p>
          <a:p>
            <a:pPr>
              <a:lnSpc>
                <a:spcPct val="90000"/>
              </a:lnSpc>
            </a:pPr>
            <a:r>
              <a:rPr lang="en-US" sz="2800" dirty="0"/>
              <a:t>The </a:t>
            </a:r>
            <a:r>
              <a:rPr lang="en-US" sz="2800" dirty="0" smtClean="0"/>
              <a:t>overall value </a:t>
            </a:r>
            <a:r>
              <a:rPr lang="en-US" sz="2800" dirty="0"/>
              <a:t>of </a:t>
            </a:r>
            <a:r>
              <a:rPr lang="en-US" sz="2800" dirty="0" smtClean="0"/>
              <a:t>stocks </a:t>
            </a:r>
            <a:r>
              <a:rPr lang="en-US" sz="2800" dirty="0"/>
              <a:t>increased 120% from 1925-1929.</a:t>
            </a:r>
          </a:p>
        </p:txBody>
      </p:sp>
      <p:pic>
        <p:nvPicPr>
          <p:cNvPr id="2" name="Picture 1"/>
          <p:cNvPicPr>
            <a:picLocks noChangeAspect="1"/>
          </p:cNvPicPr>
          <p:nvPr/>
        </p:nvPicPr>
        <p:blipFill>
          <a:blip r:embed="rId3"/>
          <a:stretch>
            <a:fillRect/>
          </a:stretch>
        </p:blipFill>
        <p:spPr>
          <a:xfrm>
            <a:off x="4724400" y="3581400"/>
            <a:ext cx="4336365" cy="3276600"/>
          </a:xfrm>
          <a:prstGeom prst="rect">
            <a:avLst/>
          </a:prstGeom>
        </p:spPr>
      </p:pic>
      <p:sp>
        <p:nvSpPr>
          <p:cNvPr id="4" name="TextBox 3"/>
          <p:cNvSpPr txBox="1"/>
          <p:nvPr/>
        </p:nvSpPr>
        <p:spPr>
          <a:xfrm rot="21200502">
            <a:off x="4785531" y="1284326"/>
            <a:ext cx="2507565" cy="1200329"/>
          </a:xfrm>
          <a:prstGeom prst="rect">
            <a:avLst/>
          </a:prstGeom>
          <a:noFill/>
        </p:spPr>
        <p:txBody>
          <a:bodyPr wrap="square" rtlCol="0">
            <a:spAutoFit/>
          </a:bodyPr>
          <a:lstStyle/>
          <a:p>
            <a:r>
              <a:rPr lang="en-US" dirty="0" smtClean="0"/>
              <a:t>What would make Apple stock go up or down?</a:t>
            </a:r>
            <a:endParaRPr lang="en-US" dirty="0"/>
          </a:p>
        </p:txBody>
      </p:sp>
    </p:spTree>
    <p:extLst>
      <p:ext uri="{BB962C8B-B14F-4D97-AF65-F5344CB8AC3E}">
        <p14:creationId xmlns:p14="http://schemas.microsoft.com/office/powerpoint/2010/main" val="1742058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28600"/>
            <a:ext cx="7772400" cy="1143000"/>
          </a:xfrm>
        </p:spPr>
        <p:txBody>
          <a:bodyPr>
            <a:normAutofit fontScale="90000"/>
          </a:bodyPr>
          <a:lstStyle/>
          <a:p>
            <a:r>
              <a:rPr lang="en-US" dirty="0"/>
              <a:t>The Upward Spiral </a:t>
            </a:r>
            <a:br>
              <a:rPr lang="en-US" dirty="0"/>
            </a:br>
            <a:r>
              <a:rPr lang="en-US" dirty="0"/>
              <a:t>(or so it seemed…)</a:t>
            </a:r>
          </a:p>
        </p:txBody>
      </p:sp>
      <p:sp>
        <p:nvSpPr>
          <p:cNvPr id="62467" name="Rectangle 3"/>
          <p:cNvSpPr>
            <a:spLocks noGrp="1" noChangeArrowheads="1"/>
          </p:cNvSpPr>
          <p:nvPr>
            <p:ph type="body" sz="half" idx="1"/>
          </p:nvPr>
        </p:nvSpPr>
        <p:spPr>
          <a:xfrm>
            <a:off x="838200" y="1524000"/>
            <a:ext cx="8305800" cy="381000"/>
          </a:xfrm>
        </p:spPr>
        <p:txBody>
          <a:bodyPr>
            <a:normAutofit fontScale="47500" lnSpcReduction="20000"/>
          </a:bodyPr>
          <a:lstStyle/>
          <a:p>
            <a:pPr algn="ctr">
              <a:lnSpc>
                <a:spcPct val="90000"/>
              </a:lnSpc>
              <a:buFontTx/>
              <a:buNone/>
            </a:pPr>
            <a:r>
              <a:rPr lang="en-US" dirty="0"/>
              <a:t>Americans borrowed money not just to buy goods, but also </a:t>
            </a:r>
            <a:r>
              <a:rPr lang="en-US" dirty="0" smtClean="0"/>
              <a:t>to buy stocks</a:t>
            </a:r>
            <a:r>
              <a:rPr lang="en-US" dirty="0"/>
              <a:t> </a:t>
            </a:r>
            <a:endParaRPr lang="en-US" dirty="0" smtClean="0"/>
          </a:p>
        </p:txBody>
      </p:sp>
      <p:sp>
        <p:nvSpPr>
          <p:cNvPr id="62471" name="Text Box 7"/>
          <p:cNvSpPr txBox="1">
            <a:spLocks noChangeArrowheads="1"/>
          </p:cNvSpPr>
          <p:nvPr/>
        </p:nvSpPr>
        <p:spPr bwMode="auto">
          <a:xfrm>
            <a:off x="7086600" y="4572000"/>
            <a:ext cx="1676400" cy="1569660"/>
          </a:xfrm>
          <a:prstGeom prst="rect">
            <a:avLst/>
          </a:prstGeom>
          <a:noFill/>
          <a:ln w="9525">
            <a:noFill/>
            <a:miter lim="800000"/>
            <a:headEnd/>
            <a:tailEnd/>
          </a:ln>
          <a:effectLst/>
        </p:spPr>
        <p:txBody>
          <a:bodyPr>
            <a:spAutoFit/>
          </a:bodyPr>
          <a:lstStyle/>
          <a:p>
            <a:pPr algn="ctr">
              <a:spcBef>
                <a:spcPct val="50000"/>
              </a:spcBef>
            </a:pPr>
            <a:r>
              <a:rPr lang="en-US" dirty="0" smtClean="0"/>
              <a:t>More Spending on Goods and Stocks</a:t>
            </a:r>
            <a:endParaRPr lang="en-US" dirty="0"/>
          </a:p>
        </p:txBody>
      </p:sp>
      <p:sp>
        <p:nvSpPr>
          <p:cNvPr id="62472" name="Text Box 8"/>
          <p:cNvSpPr txBox="1">
            <a:spLocks noChangeArrowheads="1"/>
          </p:cNvSpPr>
          <p:nvPr/>
        </p:nvSpPr>
        <p:spPr bwMode="auto">
          <a:xfrm>
            <a:off x="3886200" y="5867400"/>
            <a:ext cx="1828800" cy="830997"/>
          </a:xfrm>
          <a:prstGeom prst="rect">
            <a:avLst/>
          </a:prstGeom>
          <a:noFill/>
          <a:ln w="9525">
            <a:noFill/>
            <a:miter lim="800000"/>
            <a:headEnd/>
            <a:tailEnd/>
          </a:ln>
          <a:effectLst/>
        </p:spPr>
        <p:txBody>
          <a:bodyPr>
            <a:spAutoFit/>
          </a:bodyPr>
          <a:lstStyle/>
          <a:p>
            <a:pPr algn="ctr">
              <a:spcBef>
                <a:spcPct val="50000"/>
              </a:spcBef>
            </a:pPr>
            <a:r>
              <a:rPr lang="en-US" dirty="0"/>
              <a:t>Economic </a:t>
            </a:r>
            <a:r>
              <a:rPr lang="en-US" dirty="0" smtClean="0"/>
              <a:t>Confidence!</a:t>
            </a:r>
            <a:endParaRPr lang="en-US" dirty="0"/>
          </a:p>
        </p:txBody>
      </p:sp>
      <p:sp>
        <p:nvSpPr>
          <p:cNvPr id="62473" name="Text Box 9"/>
          <p:cNvSpPr txBox="1">
            <a:spLocks noChangeArrowheads="1"/>
          </p:cNvSpPr>
          <p:nvPr/>
        </p:nvSpPr>
        <p:spPr bwMode="auto">
          <a:xfrm>
            <a:off x="381000" y="4495800"/>
            <a:ext cx="1905000" cy="1938992"/>
          </a:xfrm>
          <a:prstGeom prst="rect">
            <a:avLst/>
          </a:prstGeom>
          <a:noFill/>
          <a:ln w="9525">
            <a:noFill/>
            <a:miter lim="800000"/>
            <a:headEnd/>
            <a:tailEnd/>
          </a:ln>
          <a:effectLst/>
        </p:spPr>
        <p:txBody>
          <a:bodyPr>
            <a:spAutoFit/>
          </a:bodyPr>
          <a:lstStyle/>
          <a:p>
            <a:pPr algn="ctr">
              <a:spcBef>
                <a:spcPct val="50000"/>
              </a:spcBef>
            </a:pPr>
            <a:r>
              <a:rPr lang="en-US" dirty="0"/>
              <a:t>Desire to invest in </a:t>
            </a:r>
            <a:r>
              <a:rPr lang="en-US" dirty="0" smtClean="0"/>
              <a:t>more stocks and enjoy more goods</a:t>
            </a:r>
            <a:endParaRPr lang="en-US" dirty="0"/>
          </a:p>
        </p:txBody>
      </p:sp>
      <p:pic>
        <p:nvPicPr>
          <p:cNvPr id="62475" name="Picture 11" descr="C:\Documents and Settings\Julie\Application Data\Microsoft\Media Catalog\Downloaded Clips\cl0\dd01516_.wmf"/>
          <p:cNvPicPr>
            <a:picLocks noChangeAspect="1" noChangeArrowheads="1"/>
          </p:cNvPicPr>
          <p:nvPr/>
        </p:nvPicPr>
        <p:blipFill>
          <a:blip r:embed="rId3" cstate="print"/>
          <a:srcRect/>
          <a:stretch>
            <a:fillRect/>
          </a:stretch>
        </p:blipFill>
        <p:spPr bwMode="auto">
          <a:xfrm>
            <a:off x="2493065" y="3072365"/>
            <a:ext cx="4495800" cy="2680735"/>
          </a:xfrm>
          <a:prstGeom prst="rect">
            <a:avLst/>
          </a:prstGeom>
          <a:noFill/>
        </p:spPr>
      </p:pic>
      <p:sp>
        <p:nvSpPr>
          <p:cNvPr id="62474" name="WordArt 10"/>
          <p:cNvSpPr>
            <a:spLocks noChangeArrowheads="1" noChangeShapeType="1" noTextEdit="1"/>
          </p:cNvSpPr>
          <p:nvPr/>
        </p:nvSpPr>
        <p:spPr bwMode="auto">
          <a:xfrm>
            <a:off x="1295400" y="3247717"/>
            <a:ext cx="6858000" cy="64770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latin typeface="Impact"/>
              </a:rPr>
              <a:t>Borrowing </a:t>
            </a:r>
            <a:r>
              <a:rPr lang="en-US" sz="3600" b="1" kern="10" dirty="0" smtClean="0">
                <a:ln w="9525">
                  <a:solidFill>
                    <a:srgbClr val="000000"/>
                  </a:solidFill>
                  <a:round/>
                  <a:headEnd/>
                  <a:tailEnd/>
                </a:ln>
                <a:latin typeface="Impact"/>
              </a:rPr>
              <a:t>Money</a:t>
            </a:r>
            <a:endParaRPr lang="en-US" sz="3600" b="1" kern="10" dirty="0">
              <a:ln w="9525">
                <a:solidFill>
                  <a:srgbClr val="000000"/>
                </a:solidFill>
                <a:round/>
                <a:headEnd/>
                <a:tailEnd/>
              </a:ln>
              <a:latin typeface="Impact"/>
            </a:endParaRPr>
          </a:p>
        </p:txBody>
      </p:sp>
      <p:sp>
        <p:nvSpPr>
          <p:cNvPr id="62477" name="Line 13"/>
          <p:cNvSpPr>
            <a:spLocks noChangeShapeType="1"/>
          </p:cNvSpPr>
          <p:nvPr/>
        </p:nvSpPr>
        <p:spPr bwMode="auto">
          <a:xfrm>
            <a:off x="7620000" y="4038600"/>
            <a:ext cx="304800" cy="609600"/>
          </a:xfrm>
          <a:prstGeom prst="line">
            <a:avLst/>
          </a:prstGeom>
          <a:noFill/>
          <a:ln w="57150">
            <a:solidFill>
              <a:schemeClr val="tx2"/>
            </a:solidFill>
            <a:round/>
            <a:headEnd/>
            <a:tailEnd type="triangle" w="lg" len="med"/>
          </a:ln>
          <a:effectLst/>
        </p:spPr>
        <p:txBody>
          <a:bodyPr wrap="none"/>
          <a:lstStyle/>
          <a:p>
            <a:endParaRPr lang="en-US"/>
          </a:p>
        </p:txBody>
      </p:sp>
      <p:sp>
        <p:nvSpPr>
          <p:cNvPr id="62478" name="Line 14"/>
          <p:cNvSpPr>
            <a:spLocks noChangeShapeType="1"/>
          </p:cNvSpPr>
          <p:nvPr/>
        </p:nvSpPr>
        <p:spPr bwMode="auto">
          <a:xfrm flipH="1">
            <a:off x="5715000" y="5867400"/>
            <a:ext cx="1371600" cy="419100"/>
          </a:xfrm>
          <a:prstGeom prst="line">
            <a:avLst/>
          </a:prstGeom>
          <a:noFill/>
          <a:ln w="57150">
            <a:solidFill>
              <a:schemeClr val="tx2"/>
            </a:solidFill>
            <a:round/>
            <a:headEnd/>
            <a:tailEnd type="triangle" w="lg" len="med"/>
          </a:ln>
          <a:effectLst/>
        </p:spPr>
        <p:txBody>
          <a:bodyPr wrap="none"/>
          <a:lstStyle/>
          <a:p>
            <a:endParaRPr lang="en-US"/>
          </a:p>
        </p:txBody>
      </p:sp>
      <p:sp>
        <p:nvSpPr>
          <p:cNvPr id="62479" name="Line 15"/>
          <p:cNvSpPr>
            <a:spLocks noChangeShapeType="1"/>
          </p:cNvSpPr>
          <p:nvPr/>
        </p:nvSpPr>
        <p:spPr bwMode="auto">
          <a:xfrm flipH="1" flipV="1">
            <a:off x="2057400" y="5753100"/>
            <a:ext cx="1905000" cy="495300"/>
          </a:xfrm>
          <a:prstGeom prst="line">
            <a:avLst/>
          </a:prstGeom>
          <a:noFill/>
          <a:ln w="57150">
            <a:solidFill>
              <a:schemeClr val="tx2"/>
            </a:solidFill>
            <a:round/>
            <a:headEnd/>
            <a:tailEnd type="triangle" w="lg" len="med"/>
          </a:ln>
          <a:effectLst/>
        </p:spPr>
        <p:txBody>
          <a:bodyPr wrap="none"/>
          <a:lstStyle/>
          <a:p>
            <a:endParaRPr lang="en-US"/>
          </a:p>
        </p:txBody>
      </p:sp>
      <p:sp>
        <p:nvSpPr>
          <p:cNvPr id="62480" name="Line 16"/>
          <p:cNvSpPr>
            <a:spLocks noChangeShapeType="1"/>
          </p:cNvSpPr>
          <p:nvPr/>
        </p:nvSpPr>
        <p:spPr bwMode="auto">
          <a:xfrm flipV="1">
            <a:off x="1295400" y="4038600"/>
            <a:ext cx="533400" cy="457200"/>
          </a:xfrm>
          <a:prstGeom prst="line">
            <a:avLst/>
          </a:prstGeom>
          <a:noFill/>
          <a:ln w="57150">
            <a:solidFill>
              <a:schemeClr val="tx2"/>
            </a:solidFill>
            <a:round/>
            <a:headEnd/>
            <a:tailEnd type="triangle" w="lg" len="med"/>
          </a:ln>
          <a:effectLst/>
        </p:spPr>
        <p:txBody>
          <a:bodyPr wrap="none"/>
          <a:lstStyle/>
          <a:p>
            <a:endParaRPr lang="en-US"/>
          </a:p>
        </p:txBody>
      </p:sp>
    </p:spTree>
    <p:extLst>
      <p:ext uri="{BB962C8B-B14F-4D97-AF65-F5344CB8AC3E}">
        <p14:creationId xmlns:p14="http://schemas.microsoft.com/office/powerpoint/2010/main" val="32160235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5" name="Picture 5" descr="http://t3.gstatic.com/images?q=tbn:ANd9GcR5mXAdW0mbdjJDlRLs_GN3dfP0LvvYEHtZpMUOFQG3LU5BkSGp:www.uspropertysplash.com/wp-content/uploads/2012/11/buy-low-sell-high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93506"/>
            <a:ext cx="3458265" cy="186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0" y="867415"/>
            <a:ext cx="2820162" cy="1203348"/>
          </a:xfrm>
        </p:spPr>
        <p:txBody>
          <a:bodyPr>
            <a:normAutofit fontScale="90000"/>
          </a:bodyPr>
          <a:lstStyle/>
          <a:p>
            <a:pPr eaLnBrk="1" hangingPunct="1"/>
            <a:r>
              <a:rPr lang="en-US" u="sng" dirty="0">
                <a:latin typeface="Rockwell"/>
                <a:cs typeface="Rockwell"/>
              </a:rPr>
              <a:t>Hoover’s Bull Market of 1929</a:t>
            </a:r>
          </a:p>
        </p:txBody>
      </p:sp>
      <p:sp>
        <p:nvSpPr>
          <p:cNvPr id="48131" name="Rectangle 3"/>
          <p:cNvSpPr>
            <a:spLocks noGrp="1" noChangeArrowheads="1"/>
          </p:cNvSpPr>
          <p:nvPr>
            <p:ph sz="quarter" idx="1"/>
          </p:nvPr>
        </p:nvSpPr>
        <p:spPr>
          <a:xfrm>
            <a:off x="3733800" y="0"/>
            <a:ext cx="5454650" cy="6858000"/>
          </a:xfrm>
        </p:spPr>
        <p:txBody>
          <a:bodyPr>
            <a:normAutofit fontScale="92500"/>
          </a:bodyPr>
          <a:lstStyle/>
          <a:p>
            <a:pPr eaLnBrk="1" hangingPunct="1"/>
            <a:r>
              <a:rPr lang="en-US" sz="3200" dirty="0">
                <a:latin typeface="Rockwell"/>
                <a:cs typeface="Rockwell"/>
              </a:rPr>
              <a:t>During 1st 6 mos. of Hoover admin.</a:t>
            </a:r>
          </a:p>
          <a:p>
            <a:pPr lvl="1" eaLnBrk="1" hangingPunct="1"/>
            <a:r>
              <a:rPr lang="en-US" sz="3200" dirty="0">
                <a:latin typeface="Rockwell"/>
                <a:cs typeface="Rockwell"/>
              </a:rPr>
              <a:t>Height of stock prices</a:t>
            </a:r>
          </a:p>
          <a:p>
            <a:pPr eaLnBrk="1" hangingPunct="1"/>
            <a:r>
              <a:rPr lang="en-US" sz="3200" dirty="0">
                <a:latin typeface="Rockwell"/>
                <a:cs typeface="Rockwell"/>
              </a:rPr>
              <a:t>Aug. 1929, 300 billion shares bought on margin</a:t>
            </a:r>
          </a:p>
          <a:p>
            <a:pPr eaLnBrk="1" hangingPunct="1"/>
            <a:r>
              <a:rPr lang="en-US" sz="3200" dirty="0">
                <a:latin typeface="Rockwell"/>
                <a:cs typeface="Rockwell"/>
              </a:rPr>
              <a:t>“Get rich quick” </a:t>
            </a:r>
            <a:r>
              <a:rPr lang="en-US" sz="3200" u="sng" dirty="0">
                <a:latin typeface="Rockwell"/>
                <a:cs typeface="Rockwell"/>
              </a:rPr>
              <a:t>gamble</a:t>
            </a:r>
            <a:endParaRPr lang="en-US" sz="3200" dirty="0">
              <a:latin typeface="Rockwell"/>
              <a:cs typeface="Rockwell"/>
            </a:endParaRPr>
          </a:p>
          <a:p>
            <a:pPr lvl="1" eaLnBrk="1" hangingPunct="1"/>
            <a:r>
              <a:rPr lang="en-US" sz="3200" dirty="0">
                <a:latin typeface="Rockwell"/>
                <a:cs typeface="Rockwell"/>
              </a:rPr>
              <a:t>Money normally earned off dividends</a:t>
            </a:r>
          </a:p>
          <a:p>
            <a:pPr lvl="1" eaLnBrk="1" hangingPunct="1"/>
            <a:r>
              <a:rPr lang="en-US" sz="3200" dirty="0">
                <a:latin typeface="Rockwell"/>
                <a:cs typeface="Rockwell"/>
              </a:rPr>
              <a:t>Margin buyers looking to buy low then sell high</a:t>
            </a:r>
          </a:p>
          <a:p>
            <a:pPr lvl="2" eaLnBrk="1" hangingPunct="1"/>
            <a:r>
              <a:rPr lang="en-US" sz="3200" dirty="0">
                <a:latin typeface="Rockwell"/>
                <a:cs typeface="Rockwell"/>
              </a:rPr>
              <a:t>Only works if stock price goes up!</a:t>
            </a:r>
          </a:p>
        </p:txBody>
      </p:sp>
    </p:spTree>
    <p:extLst>
      <p:ext uri="{BB962C8B-B14F-4D97-AF65-F5344CB8AC3E}">
        <p14:creationId xmlns:p14="http://schemas.microsoft.com/office/powerpoint/2010/main" val="2943572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2412</TotalTime>
  <Words>2068</Words>
  <Application>Microsoft Macintosh PowerPoint</Application>
  <PresentationFormat>On-screen Show (4:3)</PresentationFormat>
  <Paragraphs>262</Paragraphs>
  <Slides>37</Slides>
  <Notes>14</Notes>
  <HiddenSlides>0</HiddenSlides>
  <MMClips>1</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Default Theme</vt:lpstr>
      <vt:lpstr>THESIS QUIZ LET’S GOOOO</vt:lpstr>
      <vt:lpstr>6. The Stock Market Crash and Great Depression-Causes, Consequences, and Hoover to the…Rescue?</vt:lpstr>
      <vt:lpstr>AP PROMPT</vt:lpstr>
      <vt:lpstr>The Great Crash</vt:lpstr>
      <vt:lpstr>Election of 1928</vt:lpstr>
      <vt:lpstr>Hoover’s Views…</vt:lpstr>
      <vt:lpstr>The Stock Market in the 1920s</vt:lpstr>
      <vt:lpstr>The Upward Spiral  (or so it seemed…)</vt:lpstr>
      <vt:lpstr>Hoover’s Bull Market of 1929</vt:lpstr>
      <vt:lpstr>All was calm on the surface</vt:lpstr>
      <vt:lpstr>But there was danger ahead…</vt:lpstr>
      <vt:lpstr>Economic Trouble</vt:lpstr>
      <vt:lpstr>The Coming Depression</vt:lpstr>
      <vt:lpstr>Wall Street Takes Notice</vt:lpstr>
      <vt:lpstr>The Crash</vt:lpstr>
      <vt:lpstr>The 1929 Stock Market Crash</vt:lpstr>
      <vt:lpstr>Thesis Check</vt:lpstr>
      <vt:lpstr>Causes of the Great Depression</vt:lpstr>
      <vt:lpstr>Causes of the Great Depression</vt:lpstr>
      <vt:lpstr>PowerPoint Presentation</vt:lpstr>
      <vt:lpstr>The Downward Spiral</vt:lpstr>
      <vt:lpstr>PowerPoint Presentation</vt:lpstr>
      <vt:lpstr>PowerPoint Presentation</vt:lpstr>
      <vt:lpstr>Consequences of the Crash</vt:lpstr>
      <vt:lpstr>Depression by Numbers</vt:lpstr>
      <vt:lpstr>Text Analysis</vt:lpstr>
      <vt:lpstr>Hoover’s Plan:</vt:lpstr>
      <vt:lpstr>PowerPoint Presentation</vt:lpstr>
      <vt:lpstr>PowerPoint Presentation</vt:lpstr>
      <vt:lpstr>Hoover and Voluntarism</vt:lpstr>
      <vt:lpstr>“Hoovervilles” &amp; “Hoover Flags”</vt:lpstr>
      <vt:lpstr>PowerPoint Presentation</vt:lpstr>
      <vt:lpstr>PowerPoint Presentation</vt:lpstr>
      <vt:lpstr>Hoover and Voluntarism</vt:lpstr>
      <vt:lpstr>Bonus Army</vt:lpstr>
      <vt:lpstr>PowerPoint Presentation</vt:lpstr>
      <vt:lpstr>Election of 1932</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34</cp:revision>
  <dcterms:created xsi:type="dcterms:W3CDTF">2019-12-18T18:43:13Z</dcterms:created>
  <dcterms:modified xsi:type="dcterms:W3CDTF">2020-02-18T22:57:25Z</dcterms:modified>
</cp:coreProperties>
</file>