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0"/>
  </p:notesMasterIdLst>
  <p:sldIdLst>
    <p:sldId id="261" r:id="rId2"/>
    <p:sldId id="256" r:id="rId3"/>
    <p:sldId id="258" r:id="rId4"/>
    <p:sldId id="262" r:id="rId5"/>
    <p:sldId id="263" r:id="rId6"/>
    <p:sldId id="264" r:id="rId7"/>
    <p:sldId id="265" r:id="rId8"/>
    <p:sldId id="266" r:id="rId9"/>
    <p:sldId id="260" r:id="rId10"/>
    <p:sldId id="283" r:id="rId11"/>
    <p:sldId id="267" r:id="rId12"/>
    <p:sldId id="268" r:id="rId13"/>
    <p:sldId id="270" r:id="rId14"/>
    <p:sldId id="271" r:id="rId15"/>
    <p:sldId id="282" r:id="rId16"/>
    <p:sldId id="272" r:id="rId17"/>
    <p:sldId id="273" r:id="rId18"/>
    <p:sldId id="274" r:id="rId19"/>
    <p:sldId id="275" r:id="rId20"/>
    <p:sldId id="276" r:id="rId21"/>
    <p:sldId id="284" r:id="rId22"/>
    <p:sldId id="285" r:id="rId23"/>
    <p:sldId id="286" r:id="rId24"/>
    <p:sldId id="277" r:id="rId25"/>
    <p:sldId id="278" r:id="rId26"/>
    <p:sldId id="279" r:id="rId27"/>
    <p:sldId id="280" r:id="rId28"/>
    <p:sldId id="28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59" autoAdjust="0"/>
  </p:normalViewPr>
  <p:slideViewPr>
    <p:cSldViewPr snapToGrid="0" snapToObjects="1">
      <p:cViewPr varScale="1">
        <p:scale>
          <a:sx n="41" d="100"/>
          <a:sy n="41" d="100"/>
        </p:scale>
        <p:origin x="-103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6E78D6-3C0D-FB41-A2F6-D8F8590916CA}" type="datetimeFigureOut">
              <a:rPr lang="en-US" smtClean="0"/>
              <a:t>2/19/20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C028E9-60AB-DF4F-A166-1F1F22DBB4A6}" type="slidenum">
              <a:rPr lang="en-US" smtClean="0"/>
              <a:t>‹#›</a:t>
            </a:fld>
            <a:endParaRPr lang="en-US"/>
          </a:p>
        </p:txBody>
      </p:sp>
    </p:spTree>
    <p:extLst>
      <p:ext uri="{BB962C8B-B14F-4D97-AF65-F5344CB8AC3E}">
        <p14:creationId xmlns:p14="http://schemas.microsoft.com/office/powerpoint/2010/main" val="2383120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PART 1 @14:26</a:t>
            </a:r>
          </a:p>
          <a:p>
            <a:r>
              <a:rPr lang="en-US" dirty="0" smtClean="0"/>
              <a:t>ELECTION</a:t>
            </a:r>
            <a:r>
              <a:rPr lang="en-US" baseline="0" dirty="0" smtClean="0"/>
              <a:t> OF 1932 @9:56</a:t>
            </a:r>
          </a:p>
          <a:p>
            <a:r>
              <a:rPr lang="en-US" dirty="0" smtClean="0"/>
              <a:t>STOP AT 5:00</a:t>
            </a:r>
            <a:endParaRPr lang="en-US" dirty="0"/>
          </a:p>
        </p:txBody>
      </p:sp>
      <p:sp>
        <p:nvSpPr>
          <p:cNvPr id="4" name="Slide Number Placeholder 3"/>
          <p:cNvSpPr>
            <a:spLocks noGrp="1"/>
          </p:cNvSpPr>
          <p:nvPr>
            <p:ph type="sldNum" sz="quarter" idx="10"/>
          </p:nvPr>
        </p:nvSpPr>
        <p:spPr/>
        <p:txBody>
          <a:bodyPr/>
          <a:lstStyle/>
          <a:p>
            <a:fld id="{3DC028E9-60AB-DF4F-A166-1F1F22DBB4A6}" type="slidenum">
              <a:rPr lang="en-US" smtClean="0"/>
              <a:t>4</a:t>
            </a:fld>
            <a:endParaRPr lang="en-US"/>
          </a:p>
        </p:txBody>
      </p:sp>
    </p:spTree>
    <p:extLst>
      <p:ext uri="{BB962C8B-B14F-4D97-AF65-F5344CB8AC3E}">
        <p14:creationId xmlns:p14="http://schemas.microsoft.com/office/powerpoint/2010/main" val="2237399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DD4BF5A3-C74B-2547-AAC5-0EC02A0FD0A4}" type="slidenum">
              <a:rPr lang="en-US" sz="1200" smtClean="0"/>
              <a:pPr>
                <a:defRPr/>
              </a:pPr>
              <a:t>28</a:t>
            </a:fld>
            <a:endParaRPr lang="en-US" sz="120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buFontTx/>
              <a:buChar char="•"/>
              <a:defRPr/>
            </a:pPr>
            <a:r>
              <a:rPr lang="en-US">
                <a:latin typeface="Times New Roman" charset="0"/>
                <a:cs typeface="+mn-cs"/>
              </a:rPr>
              <a:t>1936 campaign marked by a vigorous defense and a bitter denunciation of the New Deal.</a:t>
            </a:r>
          </a:p>
          <a:p>
            <a:pPr>
              <a:buFontTx/>
              <a:buChar char="•"/>
              <a:defRPr/>
            </a:pPr>
            <a:r>
              <a:rPr lang="en-US">
                <a:latin typeface="Times New Roman" charset="0"/>
                <a:cs typeface="+mn-cs"/>
              </a:rPr>
              <a:t>Dems renominated FDR without opposition</a:t>
            </a:r>
          </a:p>
          <a:p>
            <a:pPr>
              <a:buFontTx/>
              <a:buChar char="•"/>
              <a:defRPr/>
            </a:pPr>
            <a:r>
              <a:rPr lang="en-US">
                <a:latin typeface="Times New Roman" charset="0"/>
                <a:cs typeface="+mn-cs"/>
              </a:rPr>
              <a:t>Repubs had little confidence of victory to begin with, regardless of their candidate.  The party chose the centrist Governor of Kansas, Alfred M. Landon</a:t>
            </a:r>
          </a:p>
          <a:p>
            <a:pPr>
              <a:buFontTx/>
              <a:buChar char="•"/>
              <a:defRPr/>
            </a:pPr>
            <a:r>
              <a:rPr lang="en-US">
                <a:latin typeface="Times New Roman" charset="0"/>
                <a:cs typeface="+mn-cs"/>
              </a:rPr>
              <a:t>Neither candidate debated the core issues that separated their parties</a:t>
            </a:r>
          </a:p>
          <a:p>
            <a:pPr lvl="1">
              <a:buFontTx/>
              <a:buChar char="•"/>
              <a:defRPr/>
            </a:pPr>
            <a:r>
              <a:rPr lang="en-US">
                <a:latin typeface="Times New Roman" charset="0"/>
              </a:rPr>
              <a:t>Merits of direct federal aid</a:t>
            </a:r>
          </a:p>
          <a:p>
            <a:pPr lvl="1">
              <a:buFontTx/>
              <a:buChar char="•"/>
              <a:defRPr/>
            </a:pPr>
            <a:r>
              <a:rPr lang="en-US">
                <a:latin typeface="Times New Roman" charset="0"/>
              </a:rPr>
              <a:t>Centralization of power in national govt.</a:t>
            </a:r>
          </a:p>
          <a:p>
            <a:pPr lvl="1">
              <a:buFontTx/>
              <a:buChar char="•"/>
              <a:defRPr/>
            </a:pPr>
            <a:r>
              <a:rPr lang="en-US">
                <a:latin typeface="Times New Roman" charset="0"/>
              </a:rPr>
              <a:t>Delegation of unusual authority to the president</a:t>
            </a:r>
          </a:p>
          <a:p>
            <a:pPr lvl="1">
              <a:buFontTx/>
              <a:buChar char="•"/>
              <a:defRPr/>
            </a:pPr>
            <a:r>
              <a:rPr lang="en-US">
                <a:latin typeface="Times New Roman" charset="0"/>
              </a:rPr>
              <a:t>Deficit spending and the unbalance budget</a:t>
            </a:r>
          </a:p>
          <a:p>
            <a:pPr>
              <a:buFontTx/>
              <a:buChar char="•"/>
              <a:defRPr/>
            </a:pPr>
            <a:r>
              <a:rPr lang="en-US">
                <a:latin typeface="Times New Roman" charset="0"/>
                <a:cs typeface="+mn-cs"/>
              </a:rPr>
              <a:t>Dems simply defended their record</a:t>
            </a:r>
          </a:p>
          <a:p>
            <a:pPr>
              <a:buFontTx/>
              <a:buChar char="•"/>
              <a:defRPr/>
            </a:pPr>
            <a:r>
              <a:rPr lang="en-US">
                <a:latin typeface="Times New Roman" charset="0"/>
                <a:cs typeface="+mn-cs"/>
              </a:rPr>
              <a:t>Repubs attacked the ND as socialistic and reckless experimentation but offered no alternative plan of their own.</a:t>
            </a:r>
          </a:p>
          <a:p>
            <a:pPr>
              <a:buFontTx/>
              <a:buChar char="•"/>
              <a:defRPr/>
            </a:pPr>
            <a:r>
              <a:rPr lang="en-US">
                <a:latin typeface="Times New Roman" charset="0"/>
                <a:cs typeface="+mn-cs"/>
              </a:rPr>
              <a:t>Their campaign was sloppy and hesitant while the Democrats ran a confident and focused campaign.</a:t>
            </a:r>
          </a:p>
          <a:p>
            <a:pPr>
              <a:buFontTx/>
              <a:buChar char="•"/>
              <a:defRPr/>
            </a:pPr>
            <a:r>
              <a:rPr lang="en-US">
                <a:latin typeface="Times New Roman" charset="0"/>
                <a:cs typeface="+mn-cs"/>
              </a:rPr>
              <a:t>Landon was dull while FDR was dynamic.</a:t>
            </a:r>
          </a:p>
          <a:p>
            <a:pPr>
              <a:buFontTx/>
              <a:buChar char="•"/>
              <a:defRPr/>
            </a:pPr>
            <a:r>
              <a:rPr lang="en-US">
                <a:latin typeface="Times New Roman" charset="0"/>
                <a:cs typeface="+mn-cs"/>
              </a:rPr>
              <a:t>FDR easily won a second term with 46 of 48 states.</a:t>
            </a:r>
          </a:p>
          <a:p>
            <a:pPr lvl="1">
              <a:buFontTx/>
              <a:buChar char="•"/>
              <a:defRPr/>
            </a:pPr>
            <a:r>
              <a:rPr lang="en-US">
                <a:latin typeface="Times New Roman" charset="0"/>
              </a:rPr>
              <a:t>The landslide victory gave FDR a mandate to continue the New Deal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1901874D-CA7A-F54A-864C-4036912FE152}" type="slidenum">
              <a:rPr lang="en-US" sz="1200" smtClean="0"/>
              <a:pPr>
                <a:defRPr/>
              </a:pPr>
              <a:t>7</a:t>
            </a:fld>
            <a:endParaRPr lang="en-US" sz="120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buFontTx/>
              <a:buChar char="•"/>
              <a:defRPr/>
            </a:pPr>
            <a:r>
              <a:rPr lang="en-US">
                <a:latin typeface="Times New Roman" charset="0"/>
                <a:cs typeface="+mn-cs"/>
              </a:rPr>
              <a:t>Going into the election of 1932, the Republicans were saddled with the image of being responsible for the Depression</a:t>
            </a:r>
          </a:p>
          <a:p>
            <a:pPr>
              <a:buFontTx/>
              <a:buChar char="•"/>
              <a:defRPr/>
            </a:pPr>
            <a:r>
              <a:rPr lang="en-US">
                <a:latin typeface="Times New Roman" charset="0"/>
                <a:cs typeface="+mn-cs"/>
              </a:rPr>
              <a:t>The Democrats seemed a shoe-in for the presidential race.  They ran Franklin D. Roosevelt on a brief and purposefully vague platform.   The only two issues cited were a commitment to repeal Prohibition and a principle of “continuous responsibility of government for human welfare”</a:t>
            </a:r>
          </a:p>
          <a:p>
            <a:pPr>
              <a:buFontTx/>
              <a:buChar char="•"/>
              <a:defRPr/>
            </a:pPr>
            <a:r>
              <a:rPr lang="en-US">
                <a:latin typeface="Times New Roman" charset="0"/>
                <a:cs typeface="+mn-cs"/>
              </a:rPr>
              <a:t>The Republicans re-nominated Hoover.</a:t>
            </a:r>
          </a:p>
          <a:p>
            <a:pPr lvl="1">
              <a:buFontTx/>
              <a:buChar char="•"/>
              <a:defRPr/>
            </a:pPr>
            <a:r>
              <a:rPr lang="en-US">
                <a:latin typeface="Times New Roman" charset="0"/>
              </a:rPr>
              <a:t>He promised a public referendum on Prohibition and defended his policies for economic recovery.</a:t>
            </a:r>
          </a:p>
          <a:p>
            <a:pPr lvl="1">
              <a:buFontTx/>
              <a:buChar char="•"/>
              <a:defRPr/>
            </a:pPr>
            <a:r>
              <a:rPr lang="en-US">
                <a:latin typeface="Times New Roman" charset="0"/>
              </a:rPr>
              <a:t>He dismissed FDR as a demagogue(appealing to emotions and prejudice of populace)</a:t>
            </a:r>
          </a:p>
          <a:p>
            <a:pPr>
              <a:buFontTx/>
              <a:buChar char="•"/>
              <a:defRPr/>
            </a:pPr>
            <a:r>
              <a:rPr lang="en-US">
                <a:latin typeface="Times New Roman" charset="0"/>
                <a:cs typeface="+mn-cs"/>
              </a:rPr>
              <a:t>FDR promised bold action and stressed a “New Deal” for the “forgotten man” without clearly indicating specific measures of his program.</a:t>
            </a:r>
          </a:p>
          <a:p>
            <a:pPr lvl="1">
              <a:buFontTx/>
              <a:buChar char="•"/>
              <a:defRPr/>
            </a:pPr>
            <a:r>
              <a:rPr lang="en-US">
                <a:latin typeface="Times New Roman" charset="0"/>
              </a:rPr>
              <a:t>He accused the Repubs. of favoring the special interests and emphasized that the Democratic party believed it to be the responsibility of govt. to promote the well being of the great masses.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9B008F-0537-824B-8D07-19C9CDA78C90}" type="slidenum">
              <a:rPr lang="en-US">
                <a:solidFill>
                  <a:prstClr val="black"/>
                </a:solidFill>
              </a:rPr>
              <a:pPr/>
              <a:t>11</a:t>
            </a:fld>
            <a:endParaRPr lang="en-US">
              <a:solidFill>
                <a:prstClr val="black"/>
              </a:solidFill>
            </a:endParaRPr>
          </a:p>
        </p:txBody>
      </p:sp>
      <p:sp>
        <p:nvSpPr>
          <p:cNvPr id="13314" name="Rectangle 2"/>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p>
        </p:txBody>
      </p:sp>
      <p:sp>
        <p:nvSpPr>
          <p:cNvPr id="13315" name="Rectangle 3"/>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27E7F3-A59D-DA44-AABC-C94BEFA1E52F}" type="slidenum">
              <a:rPr lang="en-US"/>
              <a:pPr/>
              <a:t>13</a:t>
            </a:fld>
            <a:endParaRPr lang="en-US"/>
          </a:p>
        </p:txBody>
      </p:sp>
      <p:sp>
        <p:nvSpPr>
          <p:cNvPr id="1843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a:xfrm>
            <a:off x="914400" y="4343400"/>
            <a:ext cx="5029200" cy="4114800"/>
          </a:xfrm>
        </p:spPr>
        <p:txBody>
          <a:bodyPr/>
          <a:lstStyle/>
          <a:p>
            <a:r>
              <a:rPr lang="en-US" b="1" dirty="0"/>
              <a:t>The First Hundred Days</a:t>
            </a:r>
            <a:endParaRPr lang="en-US" dirty="0"/>
          </a:p>
          <a:p>
            <a:r>
              <a:rPr lang="en-US" dirty="0"/>
              <a:t>Americans voted for Franklin Delano Roosevelt in 1932 on the assumption that the Democrats would dole out more federal assistance than Hoover and the Republicans had. Indeed, immediately after taking the oath of office, FDR set out to provide relief, recovery, and reform in his bundle of programs known as the New Deal.</a:t>
            </a:r>
          </a:p>
          <a:p>
            <a:r>
              <a:rPr lang="en-US" dirty="0"/>
              <a:t>Roosevelt drew much of his inspiration for the New Deal from the writings of British economist John Maynard Keynes, who believed that a government</a:t>
            </a:r>
            <a:r>
              <a:rPr lang="ja-JP" altLang="en-US" dirty="0">
                <a:latin typeface="Arial"/>
              </a:rPr>
              <a:t>’</a:t>
            </a:r>
            <a:r>
              <a:rPr lang="en-US" dirty="0"/>
              <a:t>s deficit spending could prime the economic pump and jump-start the economy. With the support of a panicked Democratic Congress, Roosevelt created most of the </a:t>
            </a:r>
            <a:r>
              <a:rPr lang="ja-JP" altLang="en-US" dirty="0">
                <a:latin typeface="Arial"/>
              </a:rPr>
              <a:t>“</a:t>
            </a:r>
            <a:r>
              <a:rPr lang="en-US" dirty="0"/>
              <a:t>alphabet agencies</a:t>
            </a:r>
            <a:r>
              <a:rPr lang="ja-JP" altLang="en-US" dirty="0">
                <a:latin typeface="Arial"/>
              </a:rPr>
              <a:t>”</a:t>
            </a:r>
            <a:r>
              <a:rPr lang="en-US" dirty="0"/>
              <a:t> of the First New Deal within his landmark First Hundred Days in office.</a:t>
            </a:r>
            <a:endParaRPr lang="en-US" b="1" dirty="0"/>
          </a:p>
          <a:p>
            <a:r>
              <a:rPr lang="en-US" b="1" dirty="0"/>
              <a:t>The Banking Acts </a:t>
            </a:r>
            <a:endParaRPr lang="en-US" dirty="0"/>
          </a:p>
          <a:p>
            <a:r>
              <a:rPr lang="en-US" dirty="0"/>
              <a:t>On March 6, 1933, two days after becoming president, Roosevelt declared a five-day national bank holiday to close banks temporarily. During Hoover</a:t>
            </a:r>
            <a:r>
              <a:rPr lang="ja-JP" altLang="en-US" dirty="0">
                <a:latin typeface="Arial"/>
              </a:rPr>
              <a:t>’</a:t>
            </a:r>
            <a:r>
              <a:rPr lang="en-US" dirty="0"/>
              <a:t>s presidency, roughly 1,500 banks had closed each year, and FDR hoped that a short break would give the surviving banks time to reopen on more solid footing. Several days later, Congress passed the Emergency Banking Relief Act, which gave Roosevelt the power to regulate banking transactions and foreign exchange.</a:t>
            </a:r>
          </a:p>
          <a:p>
            <a:r>
              <a:rPr lang="en-US" dirty="0"/>
              <a:t>Several months later, Congress passed the Glass-</a:t>
            </a:r>
            <a:r>
              <a:rPr lang="en-US" dirty="0" err="1"/>
              <a:t>Steagall</a:t>
            </a:r>
            <a:r>
              <a:rPr lang="en-US" dirty="0"/>
              <a:t> Banking Reform Act to protect savings deposits. The act, in turn, created the Federal Deposit Insurance Corporation (FDIC), which insured an individual</a:t>
            </a:r>
            <a:r>
              <a:rPr lang="ja-JP" altLang="en-US" dirty="0">
                <a:latin typeface="Arial"/>
              </a:rPr>
              <a:t>’</a:t>
            </a:r>
            <a:r>
              <a:rPr lang="en-US" dirty="0"/>
              <a:t>s savings of up to $5,000 (today, it insures deposits of up to $100,000). The act also regulated lending policies and forbade banks from investing in the stock market. After the banking crisis was resolved, Roosevelt aired the first of his </a:t>
            </a:r>
            <a:r>
              <a:rPr lang="ja-JP" altLang="en-US" dirty="0">
                <a:latin typeface="Arial"/>
              </a:rPr>
              <a:t>“</a:t>
            </a:r>
            <a:r>
              <a:rPr lang="en-US" dirty="0"/>
              <a:t>fireside chats</a:t>
            </a:r>
            <a:r>
              <a:rPr lang="ja-JP" altLang="en-US" dirty="0">
                <a:latin typeface="Arial"/>
              </a:rPr>
              <a:t>”</a:t>
            </a:r>
            <a:r>
              <a:rPr lang="en-US" dirty="0"/>
              <a:t> to over 50 million radio listeners, encouraging Americans to redeposit their money in the newly opened banks.</a:t>
            </a:r>
          </a:p>
          <a:p>
            <a:r>
              <a:rPr lang="en-US" dirty="0"/>
              <a:t>The president quickly pushed ahead on other fronts. The Federal Emergency Relief Act pumped $500 million into state-run welfare programs. The Homeowners Loan Act provided the first federal mortgage financing and loan guarantees. By the end of Roosevelt's first term, the Homeowners Loan Act provided more than 1 million loans totaling $3 billion. The Glass-</a:t>
            </a:r>
            <a:r>
              <a:rPr lang="en-US" dirty="0" err="1"/>
              <a:t>Steagall</a:t>
            </a:r>
            <a:r>
              <a:rPr lang="en-US" dirty="0"/>
              <a:t> Act provided a federal guarantee of all bank deposits under $5,000, separated commercial and investment banking, and strengthened the Federal Reserve's ability to stabilize the economy. </a:t>
            </a:r>
          </a:p>
          <a:p>
            <a:r>
              <a:rPr lang="en-US" dirty="0"/>
              <a:t>In addition, Roosevelt took the nation off the gold standard, devalued the dollar, and ordered the Federal Reserve System to ease credit. Other important laws passed during the 100 days included the Agricultural Adjustment Act--the nation's first system of agricultural price and production supports; the National Industrial Recovery Act--the first major attempt to plan and regulate the economy; and the Tennessee Valley Authority Act--the first direct government involvement in energy production.</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A261FA-BC58-4341-A79F-19EB1898DE06}" type="slidenum">
              <a:rPr lang="en-US"/>
              <a:pPr/>
              <a:t>16</a:t>
            </a:fld>
            <a:endParaRPr lang="en-US"/>
          </a:p>
        </p:txBody>
      </p:sp>
      <p:sp>
        <p:nvSpPr>
          <p:cNvPr id="135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171" name="Rectangle 3"/>
          <p:cNvSpPr>
            <a:spLocks noGrp="1" noChangeArrowheads="1"/>
          </p:cNvSpPr>
          <p:nvPr>
            <p:ph type="body" idx="1"/>
          </p:nvPr>
        </p:nvSpPr>
        <p:spPr/>
        <p:txBody>
          <a:bodyPr/>
          <a:lstStyle/>
          <a:p>
            <a:r>
              <a:rPr lang="en-US" b="1"/>
              <a:t>The National Industrial Recovery Act</a:t>
            </a:r>
            <a:endParaRPr lang="en-US"/>
          </a:p>
          <a:p>
            <a:r>
              <a:rPr lang="en-US"/>
              <a:t>The 1933 National Industrial Recovery Act was the federal government</a:t>
            </a:r>
            <a:r>
              <a:rPr lang="ja-JP" altLang="en-US">
                <a:latin typeface="Arial"/>
              </a:rPr>
              <a:t>’</a:t>
            </a:r>
            <a:r>
              <a:rPr lang="en-US"/>
              <a:t>s first attempt to revive the economy as a whole. The bill created the National Recovery Administration (NRA) to stimulate industrial production and improve competition by drafting corporate codes of conduct. The NRA also sought to limit production of consumer goods to drive up prices. Furthermore, the act helped set up the Public Works Administration (PWA) to construct public roads, bridges, and buildings. In accordance with Keynesian economic theories, Roosevelt believed that improving the public infrastructure would put more money into the economy.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2B11A3-1006-2B44-A9CF-F2172AA4F5A1}" type="slidenum">
              <a:rPr lang="en-US"/>
              <a:pPr/>
              <a:t>18</a:t>
            </a:fld>
            <a:endParaRPr lang="en-US"/>
          </a:p>
        </p:txBody>
      </p:sp>
      <p:sp>
        <p:nvSpPr>
          <p:cNvPr id="136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6195" name="Rectangle 3"/>
          <p:cNvSpPr>
            <a:spLocks noGrp="1" noChangeArrowheads="1"/>
          </p:cNvSpPr>
          <p:nvPr>
            <p:ph type="body" idx="1"/>
          </p:nvPr>
        </p:nvSpPr>
        <p:spPr/>
        <p:txBody>
          <a:bodyPr/>
          <a:lstStyle/>
          <a:p>
            <a:r>
              <a:rPr lang="en-US" sz="1000" b="1"/>
              <a:t>The Tennessee Valley Authority</a:t>
            </a:r>
            <a:endParaRPr lang="en-US" sz="1000"/>
          </a:p>
          <a:p>
            <a:r>
              <a:rPr lang="en-US" sz="1000"/>
              <a:t>Congress also created the Tennessee Valley Authority (TVA), whose goal was to modernize and reduce unemployment in the Tennessee River valley, one of the poorest and hardest-hit regions in the country. The agency hired local workers to construct a series of dams and hydroelectric power plants, which brought cheap electricity to thousands of people. The public corporation also created affordable employee housing, manufactured cheap fertilizer, and drained thousands of acres for farming. The TVA, like the AAA, was highly controversial. Many conservatives claimed that government production of electricity was a mild form of socialism and that it disrupted market prices too much. Competing electric companies also attacked the TVA for selling cheaper electricity and lowering their profits. Still, the TVA had such a profound impact on the economy and quality of life in the Tennessee River valley region that the federal government initiated similar projects throughout the West and South. Within a decade, many major U.S. rivers were set up to produce hydroelectric power that provided both electricity and jobs. </a:t>
            </a:r>
          </a:p>
          <a:p>
            <a:r>
              <a:rPr lang="en-US" sz="1000" b="1"/>
              <a:t>Restructuring American Finance</a:t>
            </a:r>
            <a:endParaRPr lang="en-US" sz="1000"/>
          </a:p>
          <a:p>
            <a:r>
              <a:rPr lang="en-US" sz="1000"/>
              <a:t>Finally, Roosevelt also lobbied Congress to establish new regulations on the financial sector of the economy. After taking office, he took the country off the gold standard, which allowed citizens and foreign countries to exchange paper money for gold. To prevent people from hoarding the precious metal, the president also ordered all private gold stocks to be turned over to the U.S. Treasury in exchange for paper dollars. Congress also created the Securities and Exchange Commission (SEC) to regulate trading on Wall Street and curb the out-of-control speculation that had led to the Crash of 1929.</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192B5D-43D8-9A46-AD12-FE1D6E7D87F2}" type="slidenum">
              <a:rPr lang="en-US"/>
              <a:pPr/>
              <a:t>20</a:t>
            </a:fld>
            <a:endParaRPr lang="en-US"/>
          </a:p>
        </p:txBody>
      </p:sp>
      <p:sp>
        <p:nvSpPr>
          <p:cNvPr id="2560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a:xfrm>
            <a:off x="914400" y="4343400"/>
            <a:ext cx="5029200" cy="4114800"/>
          </a:xfrm>
        </p:spPr>
        <p:txBody>
          <a:bodyPr/>
          <a:lstStyle/>
          <a:p>
            <a:r>
              <a:rPr lang="en-US"/>
              <a:t>Alf Landon ran against FDR as a Republican candidate in 1936</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C471CA-E4DD-5846-B114-E9DCCA82C9D3}" type="slidenum">
              <a:rPr lang="en-US"/>
              <a:pPr/>
              <a:t>24</a:t>
            </a:fld>
            <a:endParaRPr lang="en-US"/>
          </a:p>
        </p:txBody>
      </p:sp>
      <p:sp>
        <p:nvSpPr>
          <p:cNvPr id="74754" name="Rectangle 2"/>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p>
        </p:txBody>
      </p:sp>
      <p:sp>
        <p:nvSpPr>
          <p:cNvPr id="74755" name="Rectangle 3"/>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54FC34-BD25-DF47-B79F-4D49CF702D64}" type="slidenum">
              <a:rPr lang="en-US"/>
              <a:pPr/>
              <a:t>25</a:t>
            </a:fld>
            <a:endParaRPr lang="en-US"/>
          </a:p>
        </p:txBody>
      </p:sp>
      <p:sp>
        <p:nvSpPr>
          <p:cNvPr id="63490" name="Rectangle 2"/>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p>
        </p:txBody>
      </p:sp>
      <p:sp>
        <p:nvSpPr>
          <p:cNvPr id="63491" name="Rectangle 3"/>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625"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2EC56691-74CA-FC4C-BA56-E1D60F1BD56E}" type="slidenum">
              <a:rPr lang="en-US"/>
              <a:pPr>
                <a:defRPr/>
              </a:pPr>
              <a:t>‹#›</a:t>
            </a:fld>
            <a:endParaRPr lang="en-US"/>
          </a:p>
        </p:txBody>
      </p:sp>
    </p:spTree>
    <p:extLst>
      <p:ext uri="{BB962C8B-B14F-4D97-AF65-F5344CB8AC3E}">
        <p14:creationId xmlns:p14="http://schemas.microsoft.com/office/powerpoint/2010/main" val="1009656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044B39F5-A058-F747-AF5B-EBB7F405F971}" type="slidenum">
              <a:rPr lang="en-US"/>
              <a:pPr>
                <a:defRPr/>
              </a:pPr>
              <a:t>‹#›</a:t>
            </a:fld>
            <a:endParaRPr lang="en-US"/>
          </a:p>
        </p:txBody>
      </p:sp>
    </p:spTree>
    <p:extLst>
      <p:ext uri="{BB962C8B-B14F-4D97-AF65-F5344CB8AC3E}">
        <p14:creationId xmlns:p14="http://schemas.microsoft.com/office/powerpoint/2010/main" val="2455845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Text Placeholder 2"/>
          <p:cNvSpPr>
            <a:spLocks noGrp="1"/>
          </p:cNvSpPr>
          <p:nvPr>
            <p:ph type="body"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194175"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25888"/>
            <a:ext cx="419417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54">
            <a:extLst>
              <a:ext uri="{FF2B5EF4-FFF2-40B4-BE49-F238E27FC236}">
                <a16:creationId xmlns:a16="http://schemas.microsoft.com/office/drawing/2014/main" xmlns="" id="{33044E63-6F48-A146-8A6B-548B9CE975B5}"/>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155">
            <a:extLst>
              <a:ext uri="{FF2B5EF4-FFF2-40B4-BE49-F238E27FC236}">
                <a16:creationId xmlns:a16="http://schemas.microsoft.com/office/drawing/2014/main" xmlns="" id="{2BC6AB8F-AF3E-1948-B47C-82F19D2DD0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156">
            <a:extLst>
              <a:ext uri="{FF2B5EF4-FFF2-40B4-BE49-F238E27FC236}">
                <a16:creationId xmlns:a16="http://schemas.microsoft.com/office/drawing/2014/main" xmlns="" id="{DA737606-3A6E-C245-BD48-F97141375F8A}"/>
              </a:ext>
            </a:extLst>
          </p:cNvPr>
          <p:cNvSpPr>
            <a:spLocks noGrp="1" noChangeArrowheads="1"/>
          </p:cNvSpPr>
          <p:nvPr>
            <p:ph type="sldNum" sz="quarter" idx="12"/>
          </p:nvPr>
        </p:nvSpPr>
        <p:spPr>
          <a:ln/>
        </p:spPr>
        <p:txBody>
          <a:bodyPr/>
          <a:lstStyle>
            <a:lvl1pPr>
              <a:defRPr/>
            </a:lvl1pPr>
          </a:lstStyle>
          <a:p>
            <a:pPr>
              <a:defRPr/>
            </a:pPr>
            <a:fld id="{D045CA22-FBF4-D147-B819-9BCB3449A050}" type="slidenum">
              <a:rPr lang="en-US" altLang="en-US"/>
              <a:pPr>
                <a:defRPr/>
              </a:pPr>
              <a:t>‹#›</a:t>
            </a:fld>
            <a:endParaRPr lang="en-US" altLang="en-US"/>
          </a:p>
        </p:txBody>
      </p:sp>
    </p:spTree>
    <p:extLst>
      <p:ext uri="{BB962C8B-B14F-4D97-AF65-F5344CB8AC3E}">
        <p14:creationId xmlns:p14="http://schemas.microsoft.com/office/powerpoint/2010/main" val="1071636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2/19/20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2/19/20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2/19/20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2/19/20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2/19/20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2/19/20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2/19/20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2/19/20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png"/><Relationship Id="rId6" Type="http://schemas.openxmlformats.org/officeDocument/2006/relationships/image" Target="../media/image15.jpeg"/><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11.jpeg"/><Relationship Id="rId5" Type="http://schemas.openxmlformats.org/officeDocument/2006/relationships/image" Target="../media/image26.jpeg"/><Relationship Id="rId1" Type="http://schemas.openxmlformats.org/officeDocument/2006/relationships/slideLayout" Target="../slideLayouts/slideLayout14.xml"/><Relationship Id="rId2"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hyperlink" Target="http://www.google.com/url?sa=i&amp;rct=j&amp;q=1936+election&amp;source=images&amp;cd=&amp;cad=rja&amp;docid=Cq_ZOU74I9a_uM&amp;tbnid=S89Cr2e-x6SoeM:&amp;ved=0CAUQjRw&amp;url=http://law.rwu.edu/story/goldstein-compares-1936-2012-elections&amp;ei=QEdUUYryC7GO2QX65YCADA&amp;bvm=bv.44342787,d.aWM&amp;psig=AFQjCNHD8BTiCUxYh6czLWrEpQbRv2mcYQ&amp;ust=1364564129537236" TargetMode="External"/><Relationship Id="rId5" Type="http://schemas.openxmlformats.org/officeDocument/2006/relationships/image" Target="../media/image30.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www.youtube.com/watch?v=Wil1ePlT1x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hyperlink" Target="http://www.google.com/url?sa=i&amp;rct=j&amp;q=&amp;esrc=s&amp;frm=1&amp;source=images&amp;cd=&amp;cad=rja&amp;docid=92Hou1VLARxKjM&amp;tbnid=q8LMgoK8pvVCCM:&amp;ved=0CAUQjRw&amp;url=http://en.wikipedia.org/wiki/United_States_presidential_election,_1932&amp;ei=UcFPUaKgB-fY2gWH3oCgDA&amp;bvm=bv.44158598,d.b2I&amp;psig=AFQjCNHNBNL6BFWAeP_FMNptSNOzGnaozg&amp;ust=1364267696374268" TargetMode="External"/><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OPINION</a:t>
            </a:r>
            <a:r>
              <a:rPr lang="mr-IN" dirty="0" smtClean="0"/>
              <a:t>…</a:t>
            </a:r>
            <a:r>
              <a:rPr lang="en-US" dirty="0" smtClean="0"/>
              <a:t> What role SHOULD the government play in supporting Americans in times of struggle? Why?</a:t>
            </a:r>
            <a:endParaRPr lang="en-US" dirty="0"/>
          </a:p>
        </p:txBody>
      </p:sp>
    </p:spTree>
    <p:extLst>
      <p:ext uri="{BB962C8B-B14F-4D97-AF65-F5344CB8AC3E}">
        <p14:creationId xmlns:p14="http://schemas.microsoft.com/office/powerpoint/2010/main" val="1852694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0446260-6558-2248-B5CB-9F033B586DDE}"/>
              </a:ext>
            </a:extLst>
          </p:cNvPr>
          <p:cNvSpPr>
            <a:spLocks noGrp="1"/>
          </p:cNvSpPr>
          <p:nvPr>
            <p:ph type="title"/>
          </p:nvPr>
        </p:nvSpPr>
        <p:spPr>
          <a:xfrm>
            <a:off x="0" y="0"/>
            <a:ext cx="9144000" cy="685800"/>
          </a:xfrm>
        </p:spPr>
        <p:txBody>
          <a:bodyPr>
            <a:normAutofit fontScale="90000"/>
          </a:bodyPr>
          <a:lstStyle/>
          <a:p>
            <a:pPr>
              <a:defRPr/>
            </a:pPr>
            <a:r>
              <a:rPr lang="en-US" dirty="0"/>
              <a:t>The New Deal: The Three R’s</a:t>
            </a:r>
          </a:p>
        </p:txBody>
      </p:sp>
      <p:sp>
        <p:nvSpPr>
          <p:cNvPr id="5" name="Content Placeholder 4">
            <a:extLst>
              <a:ext uri="{FF2B5EF4-FFF2-40B4-BE49-F238E27FC236}">
                <a16:creationId xmlns:a16="http://schemas.microsoft.com/office/drawing/2014/main" xmlns="" id="{A4C10F59-C0CF-614B-A444-5742454E402C}"/>
              </a:ext>
            </a:extLst>
          </p:cNvPr>
          <p:cNvSpPr>
            <a:spLocks noGrp="1"/>
          </p:cNvSpPr>
          <p:nvPr>
            <p:ph sz="half" idx="1"/>
          </p:nvPr>
        </p:nvSpPr>
        <p:spPr>
          <a:xfrm>
            <a:off x="152400" y="838200"/>
            <a:ext cx="4876800" cy="6019800"/>
          </a:xfrm>
        </p:spPr>
        <p:txBody>
          <a:bodyPr>
            <a:normAutofit lnSpcReduction="10000"/>
          </a:bodyPr>
          <a:lstStyle/>
          <a:p>
            <a:pPr>
              <a:defRPr/>
            </a:pPr>
            <a:r>
              <a:rPr lang="en-US" sz="2400" b="1" dirty="0"/>
              <a:t>Relief</a:t>
            </a:r>
          </a:p>
          <a:p>
            <a:pPr lvl="1">
              <a:defRPr/>
            </a:pPr>
            <a:r>
              <a:rPr lang="en-US" sz="2000" dirty="0"/>
              <a:t>Halt the effects of the Depression</a:t>
            </a:r>
          </a:p>
          <a:p>
            <a:pPr lvl="1">
              <a:defRPr/>
            </a:pPr>
            <a:r>
              <a:rPr lang="en-US" sz="2000" dirty="0"/>
              <a:t>Provide immediate relief to unemployed</a:t>
            </a:r>
          </a:p>
          <a:p>
            <a:pPr lvl="1">
              <a:defRPr/>
            </a:pPr>
            <a:r>
              <a:rPr lang="en-US" sz="2000" dirty="0"/>
              <a:t>Prime the pump and reduce unemployment</a:t>
            </a:r>
          </a:p>
          <a:p>
            <a:pPr>
              <a:defRPr/>
            </a:pPr>
            <a:r>
              <a:rPr lang="en-US" sz="2400" b="1" dirty="0"/>
              <a:t>Recovery</a:t>
            </a:r>
          </a:p>
          <a:p>
            <a:pPr lvl="1">
              <a:defRPr/>
            </a:pPr>
            <a:r>
              <a:rPr lang="en-US" sz="2000" dirty="0"/>
              <a:t>Restore the economy to full employment</a:t>
            </a:r>
          </a:p>
          <a:p>
            <a:pPr lvl="1">
              <a:defRPr/>
            </a:pPr>
            <a:r>
              <a:rPr lang="en-US" sz="2000" dirty="0"/>
              <a:t>Restart consumer demand and investment</a:t>
            </a:r>
          </a:p>
          <a:p>
            <a:pPr>
              <a:defRPr/>
            </a:pPr>
            <a:r>
              <a:rPr lang="en-US" sz="2400" b="1" dirty="0"/>
              <a:t>Reform</a:t>
            </a:r>
          </a:p>
          <a:p>
            <a:pPr lvl="1">
              <a:defRPr/>
            </a:pPr>
            <a:r>
              <a:rPr lang="en-US" sz="2000" dirty="0"/>
              <a:t>Target the causes of the Depression</a:t>
            </a:r>
          </a:p>
          <a:p>
            <a:pPr lvl="1">
              <a:defRPr/>
            </a:pPr>
            <a:r>
              <a:rPr lang="en-US" sz="2000" dirty="0"/>
              <a:t>Prevent any future economic catastrophes </a:t>
            </a:r>
          </a:p>
        </p:txBody>
      </p:sp>
      <p:pic>
        <p:nvPicPr>
          <p:cNvPr id="41987" name="Picture 5" descr="Image result for relief recovery reform">
            <a:extLst>
              <a:ext uri="{FF2B5EF4-FFF2-40B4-BE49-F238E27FC236}">
                <a16:creationId xmlns:a16="http://schemas.microsoft.com/office/drawing/2014/main" xmlns="" id="{13A7E6E6-3A38-2846-B94D-393C79CC99F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9200" y="838200"/>
            <a:ext cx="3990975" cy="598011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5792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2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292" name="Rectangle 4"/>
          <p:cNvSpPr>
            <a:spLocks noGrp="1" noChangeArrowheads="1"/>
          </p:cNvSpPr>
          <p:nvPr>
            <p:ph type="title"/>
          </p:nvPr>
        </p:nvSpPr>
        <p:spPr>
          <a:xfrm>
            <a:off x="228600" y="0"/>
            <a:ext cx="8686800" cy="1143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dirty="0"/>
              <a:t>The Hundred Days</a:t>
            </a:r>
          </a:p>
        </p:txBody>
      </p:sp>
      <p:sp>
        <p:nvSpPr>
          <p:cNvPr id="12293" name="Rectangle 5"/>
          <p:cNvSpPr>
            <a:spLocks noGrp="1" noChangeArrowheads="1"/>
          </p:cNvSpPr>
          <p:nvPr>
            <p:ph type="body" idx="1"/>
          </p:nvPr>
        </p:nvSpPr>
        <p:spPr>
          <a:xfrm>
            <a:off x="0" y="914400"/>
            <a:ext cx="9144000" cy="59436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a:bodyPr>
          <a:lstStyle/>
          <a:p>
            <a:pPr>
              <a:spcBef>
                <a:spcPct val="15000"/>
              </a:spcBef>
            </a:pPr>
            <a:r>
              <a:rPr lang="en-US" sz="3600" dirty="0"/>
              <a:t>When FDR took over in 1933, the U.S. economy was on the brink of collapse:</a:t>
            </a:r>
          </a:p>
          <a:p>
            <a:pPr lvl="1">
              <a:spcBef>
                <a:spcPct val="15000"/>
              </a:spcBef>
            </a:pPr>
            <a:r>
              <a:rPr lang="en-US" sz="3200" dirty="0"/>
              <a:t>Unemployment was at 25%</a:t>
            </a:r>
          </a:p>
          <a:p>
            <a:pPr lvl="1">
              <a:spcBef>
                <a:spcPct val="15000"/>
              </a:spcBef>
            </a:pPr>
            <a:r>
              <a:rPr lang="en-US" sz="3200" dirty="0"/>
              <a:t>38 states had total bank failure</a:t>
            </a:r>
          </a:p>
          <a:p>
            <a:pPr>
              <a:spcBef>
                <a:spcPct val="15000"/>
              </a:spcBef>
            </a:pPr>
            <a:r>
              <a:rPr lang="en-US" sz="3600" dirty="0"/>
              <a:t>FDR requested from Congress broad executive power to begin his </a:t>
            </a:r>
            <a:r>
              <a:rPr lang="ja-JP" altLang="en-US" sz="3600" dirty="0">
                <a:latin typeface="Arial"/>
              </a:rPr>
              <a:t>“</a:t>
            </a:r>
            <a:r>
              <a:rPr lang="en-US" sz="3600" dirty="0"/>
              <a:t>New Deal</a:t>
            </a:r>
            <a:r>
              <a:rPr lang="ja-JP" altLang="en-US" sz="3600" dirty="0">
                <a:latin typeface="Arial"/>
              </a:rPr>
              <a:t>”</a:t>
            </a:r>
            <a:r>
              <a:rPr lang="en-US" sz="3600" dirty="0"/>
              <a:t> program of economic relief, recovery &amp; reform</a:t>
            </a:r>
          </a:p>
        </p:txBody>
      </p:sp>
      <p:sp>
        <p:nvSpPr>
          <p:cNvPr id="12294" name="AutoShape 6"/>
          <p:cNvSpPr>
            <a:spLocks noChangeArrowheads="1"/>
          </p:cNvSpPr>
          <p:nvPr/>
        </p:nvSpPr>
        <p:spPr bwMode="auto">
          <a:xfrm>
            <a:off x="1143000" y="1524000"/>
            <a:ext cx="7467600" cy="1447800"/>
          </a:xfrm>
          <a:prstGeom prst="wedgeRectCallout">
            <a:avLst>
              <a:gd name="adj1" fmla="val 14267"/>
              <a:gd name="adj2" fmla="val 93967"/>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pPr>
            <a:r>
              <a:rPr lang="en-US" sz="3100" dirty="0">
                <a:solidFill>
                  <a:srgbClr val="000000"/>
                </a:solidFill>
                <a:latin typeface="Rockwell"/>
                <a:ea typeface="ＭＳ Ｐゴシック" charset="0"/>
                <a:cs typeface="Rockwell"/>
              </a:rPr>
              <a:t>FDR asked for </a:t>
            </a:r>
            <a:r>
              <a:rPr lang="ja-JP" altLang="en-US" sz="3100" dirty="0">
                <a:solidFill>
                  <a:srgbClr val="000000"/>
                </a:solidFill>
                <a:latin typeface="Rockwell"/>
                <a:ea typeface="ＭＳ Ｐゴシック" charset="0"/>
                <a:cs typeface="Rockwell"/>
              </a:rPr>
              <a:t>“</a:t>
            </a:r>
            <a:r>
              <a:rPr lang="en-US" sz="3100" i="1" dirty="0">
                <a:solidFill>
                  <a:srgbClr val="000000"/>
                </a:solidFill>
                <a:latin typeface="Rockwell"/>
                <a:ea typeface="ＭＳ Ｐゴシック" charset="0"/>
                <a:cs typeface="Rockwell"/>
              </a:rPr>
              <a:t>broad executive power that would be given to me if we were in fact invaded by a foreign foe</a:t>
            </a:r>
            <a:r>
              <a:rPr lang="en-US" sz="3100" dirty="0">
                <a:solidFill>
                  <a:srgbClr val="000000"/>
                </a:solidFill>
                <a:latin typeface="Rockwell"/>
                <a:ea typeface="ＭＳ Ｐゴシック" charset="0"/>
                <a:cs typeface="Rockwell"/>
              </a:rPr>
              <a:t>.</a:t>
            </a:r>
            <a:r>
              <a:rPr lang="ja-JP" altLang="en-US" sz="3100" dirty="0">
                <a:solidFill>
                  <a:srgbClr val="000000"/>
                </a:solidFill>
                <a:latin typeface="Rockwell"/>
                <a:ea typeface="ＭＳ Ｐゴシック" charset="0"/>
                <a:cs typeface="Rockwell"/>
              </a:rPr>
              <a:t>”</a:t>
            </a:r>
            <a:endParaRPr lang="en-US" sz="3100" dirty="0">
              <a:solidFill>
                <a:srgbClr val="000000"/>
              </a:solidFill>
              <a:latin typeface="Rockwell"/>
              <a:ea typeface="ＭＳ Ｐゴシック" charset="0"/>
              <a:cs typeface="Rockwell"/>
            </a:endParaRPr>
          </a:p>
        </p:txBody>
      </p:sp>
    </p:spTree>
    <p:extLst>
      <p:ext uri="{BB962C8B-B14F-4D97-AF65-F5344CB8AC3E}">
        <p14:creationId xmlns:p14="http://schemas.microsoft.com/office/powerpoint/2010/main" val="1298205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p:cTn id="7" dur="500" fill="hold"/>
                                        <p:tgtEl>
                                          <p:spTgt spid="12294"/>
                                        </p:tgtEl>
                                        <p:attrNameLst>
                                          <p:attrName>ppt_w</p:attrName>
                                        </p:attrNameLst>
                                      </p:cBhvr>
                                      <p:tavLst>
                                        <p:tav tm="0">
                                          <p:val>
                                            <p:fltVal val="0"/>
                                          </p:val>
                                        </p:tav>
                                        <p:tav tm="100000">
                                          <p:val>
                                            <p:strVal val="#ppt_w"/>
                                          </p:val>
                                        </p:tav>
                                      </p:tavLst>
                                    </p:anim>
                                    <p:anim calcmode="lin" valueType="num">
                                      <p:cBhvr>
                                        <p:cTn id="8" dur="500" fill="hold"/>
                                        <p:tgtEl>
                                          <p:spTgt spid="12294"/>
                                        </p:tgtEl>
                                        <p:attrNameLst>
                                          <p:attrName>ppt_h</p:attrName>
                                        </p:attrNameLst>
                                      </p:cBhvr>
                                      <p:tavLst>
                                        <p:tav tm="0">
                                          <p:val>
                                            <p:fltVal val="0"/>
                                          </p:val>
                                        </p:tav>
                                        <p:tav tm="100000">
                                          <p:val>
                                            <p:strVal val="#ppt_h"/>
                                          </p:val>
                                        </p:tav>
                                      </p:tavLst>
                                    </p:anim>
                                    <p:animEffect transition="in" filter="fade">
                                      <p:cBhvr>
                                        <p:cTn id="9"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0" descr="NewDealAd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165850" y="0"/>
            <a:ext cx="2978150" cy="3733800"/>
          </a:xfrm>
          <a:noFill/>
          <a:extLst>
            <a:ext uri="{909E8E84-426E-40dd-AFC4-6F175D3DCCD1}">
              <a14:hiddenFill xmlns:a14="http://schemas.microsoft.com/office/drawing/2010/main">
                <a:solidFill>
                  <a:srgbClr val="FFFFFF"/>
                </a:solidFill>
              </a14:hiddenFill>
            </a:ext>
          </a:extLst>
        </p:spPr>
      </p:pic>
      <p:pic>
        <p:nvPicPr>
          <p:cNvPr id="40962" name="Picture 11" descr="NewDealAd4"/>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0" y="0"/>
            <a:ext cx="3657600" cy="3463925"/>
          </a:xfrm>
          <a:noFill/>
          <a:extLst>
            <a:ext uri="{909E8E84-426E-40dd-AFC4-6F175D3DCCD1}">
              <a14:hiddenFill xmlns:a14="http://schemas.microsoft.com/office/drawing/2010/main">
                <a:solidFill>
                  <a:srgbClr val="FFFFFF"/>
                </a:solidFill>
              </a14:hiddenFill>
            </a:ext>
          </a:extLst>
        </p:spPr>
      </p:pic>
      <p:pic>
        <p:nvPicPr>
          <p:cNvPr id="40963" name="Picture 12" descr="NewDealAd5"/>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3657600" y="0"/>
            <a:ext cx="2543175" cy="3657600"/>
          </a:xfrm>
          <a:noFill/>
          <a:extLst>
            <a:ext uri="{909E8E84-426E-40dd-AFC4-6F175D3DCCD1}">
              <a14:hiddenFill xmlns:a14="http://schemas.microsoft.com/office/drawing/2010/main">
                <a:solidFill>
                  <a:srgbClr val="FFFFFF"/>
                </a:solidFill>
              </a14:hiddenFill>
            </a:ext>
          </a:extLst>
        </p:spPr>
      </p:pic>
      <p:pic>
        <p:nvPicPr>
          <p:cNvPr id="40964" name="Picture 13" descr="NewDealAd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6576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14"/>
          <p:cNvSpPr txBox="1">
            <a:spLocks noChangeArrowheads="1"/>
          </p:cNvSpPr>
          <p:nvPr/>
        </p:nvSpPr>
        <p:spPr bwMode="auto">
          <a:xfrm>
            <a:off x="6689725" y="4114800"/>
            <a:ext cx="2454275"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dirty="0">
                <a:latin typeface="Rockwell"/>
                <a:cs typeface="Rockwell"/>
              </a:rPr>
              <a:t>Federal government used posters, songs, advertisements, literature to promote and support FDR’s New Deal programs among the American public</a:t>
            </a:r>
          </a:p>
        </p:txBody>
      </p:sp>
      <p:pic>
        <p:nvPicPr>
          <p:cNvPr id="40966" name="Picture 17" descr="sNRAposter1933"/>
          <p:cNvPicPr>
            <a:picLocks noGrp="1" noChangeAspect="1" noChangeArrowheads="1"/>
          </p:cNvPicPr>
          <p:nvPr>
            <p:ph sz="quarter" idx="1"/>
          </p:nvPr>
        </p:nvPicPr>
        <p:blipFill>
          <a:blip r:embed="rId6">
            <a:extLst>
              <a:ext uri="{28A0092B-C50C-407E-A947-70E740481C1C}">
                <a14:useLocalDpi xmlns:a14="http://schemas.microsoft.com/office/drawing/2010/main" val="0"/>
              </a:ext>
            </a:extLst>
          </a:blip>
          <a:srcRect/>
          <a:stretch>
            <a:fillRect/>
          </a:stretch>
        </p:blipFill>
        <p:spPr>
          <a:xfrm>
            <a:off x="0" y="3886200"/>
            <a:ext cx="3429000" cy="2560638"/>
          </a:xfrm>
        </p:spPr>
      </p:pic>
    </p:spTree>
    <p:extLst>
      <p:ext uri="{BB962C8B-B14F-4D97-AF65-F5344CB8AC3E}">
        <p14:creationId xmlns:p14="http://schemas.microsoft.com/office/powerpoint/2010/main" val="12083164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0"/>
            <a:ext cx="8610600" cy="838200"/>
          </a:xfrm>
        </p:spPr>
        <p:txBody>
          <a:bodyPr/>
          <a:lstStyle/>
          <a:p>
            <a:r>
              <a:rPr lang="en-US"/>
              <a:t>The Hundred Days</a:t>
            </a:r>
          </a:p>
        </p:txBody>
      </p:sp>
      <p:sp>
        <p:nvSpPr>
          <p:cNvPr id="17411" name="Rectangle 3"/>
          <p:cNvSpPr>
            <a:spLocks noGrp="1" noChangeArrowheads="1"/>
          </p:cNvSpPr>
          <p:nvPr>
            <p:ph type="body" idx="1"/>
          </p:nvPr>
        </p:nvSpPr>
        <p:spPr>
          <a:xfrm>
            <a:off x="0" y="762000"/>
            <a:ext cx="9144000" cy="6096000"/>
          </a:xfrm>
        </p:spPr>
        <p:txBody>
          <a:bodyPr>
            <a:noAutofit/>
          </a:bodyPr>
          <a:lstStyle/>
          <a:p>
            <a:pPr>
              <a:lnSpc>
                <a:spcPct val="95000"/>
              </a:lnSpc>
              <a:spcBef>
                <a:spcPct val="10000"/>
              </a:spcBef>
            </a:pPr>
            <a:r>
              <a:rPr lang="en-US" sz="4000" dirty="0"/>
              <a:t>In his 1</a:t>
            </a:r>
            <a:r>
              <a:rPr lang="en-US" sz="4000" baseline="30000" dirty="0"/>
              <a:t>st</a:t>
            </a:r>
            <a:r>
              <a:rPr lang="en-US" sz="4000" dirty="0"/>
              <a:t> hundred days, FDR began his 1</a:t>
            </a:r>
            <a:r>
              <a:rPr lang="en-US" sz="4000" baseline="30000" dirty="0"/>
              <a:t>st</a:t>
            </a:r>
            <a:r>
              <a:rPr lang="en-US" sz="4000" dirty="0"/>
              <a:t> New Deal (1934-35)</a:t>
            </a:r>
          </a:p>
          <a:p>
            <a:pPr>
              <a:lnSpc>
                <a:spcPct val="95000"/>
              </a:lnSpc>
              <a:spcBef>
                <a:spcPct val="10000"/>
              </a:spcBef>
            </a:pPr>
            <a:r>
              <a:rPr lang="en-US" sz="4000" dirty="0"/>
              <a:t>FDR</a:t>
            </a:r>
            <a:r>
              <a:rPr lang="ja-JP" altLang="en-US" sz="4000" dirty="0">
                <a:latin typeface="Arial"/>
              </a:rPr>
              <a:t>’</a:t>
            </a:r>
            <a:r>
              <a:rPr lang="en-US" sz="4000" dirty="0"/>
              <a:t>s 1</a:t>
            </a:r>
            <a:r>
              <a:rPr lang="en-US" sz="4000" baseline="30000" dirty="0"/>
              <a:t>st</a:t>
            </a:r>
            <a:r>
              <a:rPr lang="en-US" sz="4000" dirty="0"/>
              <a:t> order of business was to restore confidence in banking: </a:t>
            </a:r>
          </a:p>
          <a:p>
            <a:pPr lvl="1">
              <a:lnSpc>
                <a:spcPct val="95000"/>
              </a:lnSpc>
              <a:spcBef>
                <a:spcPct val="10000"/>
              </a:spcBef>
            </a:pPr>
            <a:r>
              <a:rPr lang="en-US" sz="3600" dirty="0"/>
              <a:t>Declared a </a:t>
            </a:r>
            <a:r>
              <a:rPr lang="en-US" sz="3600" u="sng" dirty="0"/>
              <a:t>4-day bank holiday: </a:t>
            </a:r>
            <a:r>
              <a:rPr lang="en-US" sz="3600" dirty="0"/>
              <a:t>closed or funded weak banks &amp; opened new </a:t>
            </a:r>
            <a:r>
              <a:rPr lang="en-US" sz="3600" dirty="0" err="1"/>
              <a:t>gov</a:t>
            </a:r>
            <a:r>
              <a:rPr lang="ja-JP" altLang="en-US" sz="3600" dirty="0">
                <a:latin typeface="Arial"/>
              </a:rPr>
              <a:t>’</a:t>
            </a:r>
            <a:r>
              <a:rPr lang="en-US" sz="3600" dirty="0"/>
              <a:t>t-aided banks</a:t>
            </a:r>
          </a:p>
          <a:p>
            <a:pPr lvl="1">
              <a:lnSpc>
                <a:spcPct val="95000"/>
              </a:lnSpc>
              <a:spcBef>
                <a:spcPct val="10000"/>
              </a:spcBef>
            </a:pPr>
            <a:r>
              <a:rPr lang="en-US" sz="3600" u="sng" dirty="0"/>
              <a:t>Glass-</a:t>
            </a:r>
            <a:r>
              <a:rPr lang="en-US" sz="3600" u="sng" dirty="0" err="1"/>
              <a:t>Steagall</a:t>
            </a:r>
            <a:r>
              <a:rPr lang="en-US" sz="3600" u="sng" dirty="0"/>
              <a:t> Act</a:t>
            </a:r>
            <a:r>
              <a:rPr lang="en-US" sz="3600" dirty="0"/>
              <a:t> created the FDIC which guaranteed all bank deposits over $5,000</a:t>
            </a:r>
          </a:p>
        </p:txBody>
      </p:sp>
      <p:sp>
        <p:nvSpPr>
          <p:cNvPr id="17413" name="AutoShape 5"/>
          <p:cNvSpPr>
            <a:spLocks noChangeArrowheads="1"/>
          </p:cNvSpPr>
          <p:nvPr/>
        </p:nvSpPr>
        <p:spPr bwMode="auto">
          <a:xfrm>
            <a:off x="457200" y="838200"/>
            <a:ext cx="7772400" cy="1524000"/>
          </a:xfrm>
          <a:prstGeom prst="wedgeRectCallout">
            <a:avLst>
              <a:gd name="adj1" fmla="val 50185"/>
              <a:gd name="adj2" fmla="val 130417"/>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100" dirty="0">
                <a:solidFill>
                  <a:schemeClr val="bg1"/>
                </a:solidFill>
              </a:rPr>
              <a:t>Banks were </a:t>
            </a:r>
            <a:r>
              <a:rPr lang="en-US" sz="3100" i="1" u="sng" dirty="0">
                <a:solidFill>
                  <a:schemeClr val="bg1"/>
                </a:solidFill>
              </a:rPr>
              <a:t>regulated</a:t>
            </a:r>
            <a:r>
              <a:rPr lang="en-US" sz="3100" dirty="0">
                <a:solidFill>
                  <a:schemeClr val="bg1"/>
                </a:solidFill>
              </a:rPr>
              <a:t> (not nationalized); the economic system was </a:t>
            </a:r>
            <a:r>
              <a:rPr lang="en-US" sz="3100" i="1" u="sng" dirty="0">
                <a:solidFill>
                  <a:schemeClr val="bg1"/>
                </a:solidFill>
              </a:rPr>
              <a:t>reformed</a:t>
            </a:r>
            <a:r>
              <a:rPr lang="en-US" sz="3100" dirty="0">
                <a:solidFill>
                  <a:schemeClr val="bg1"/>
                </a:solidFill>
              </a:rPr>
              <a:t>  </a:t>
            </a:r>
          </a:p>
          <a:p>
            <a:pPr algn="ctr">
              <a:lnSpc>
                <a:spcPct val="80000"/>
              </a:lnSpc>
            </a:pPr>
            <a:r>
              <a:rPr lang="en-US" sz="3100" dirty="0">
                <a:solidFill>
                  <a:schemeClr val="bg1"/>
                </a:solidFill>
              </a:rPr>
              <a:t>(not drastically changed)</a:t>
            </a:r>
          </a:p>
        </p:txBody>
      </p:sp>
      <p:sp>
        <p:nvSpPr>
          <p:cNvPr id="17416" name="AutoShape 8"/>
          <p:cNvSpPr>
            <a:spLocks noChangeArrowheads="1"/>
          </p:cNvSpPr>
          <p:nvPr/>
        </p:nvSpPr>
        <p:spPr bwMode="auto">
          <a:xfrm>
            <a:off x="1600200" y="2514600"/>
            <a:ext cx="6629400" cy="609600"/>
          </a:xfrm>
          <a:prstGeom prst="wedgeRectCallout">
            <a:avLst>
              <a:gd name="adj1" fmla="val 44060"/>
              <a:gd name="adj2" fmla="val 117708"/>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3100" dirty="0">
                <a:solidFill>
                  <a:schemeClr val="bg1"/>
                </a:solidFill>
              </a:rPr>
              <a:t>Emergency Banking Act of 1933</a:t>
            </a:r>
          </a:p>
        </p:txBody>
      </p:sp>
      <p:sp>
        <p:nvSpPr>
          <p:cNvPr id="17417" name="AutoShape 9"/>
          <p:cNvSpPr>
            <a:spLocks noChangeArrowheads="1"/>
          </p:cNvSpPr>
          <p:nvPr/>
        </p:nvSpPr>
        <p:spPr bwMode="auto">
          <a:xfrm>
            <a:off x="990600" y="1143000"/>
            <a:ext cx="4876800" cy="1066800"/>
          </a:xfrm>
          <a:prstGeom prst="wedgeRectCallout">
            <a:avLst>
              <a:gd name="adj1" fmla="val -24644"/>
              <a:gd name="adj2" fmla="val 384227"/>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3100" dirty="0">
                <a:solidFill>
                  <a:schemeClr val="bg1"/>
                </a:solidFill>
              </a:rPr>
              <a:t>Now, the FDIC insures deposits up to $100,000</a:t>
            </a:r>
          </a:p>
        </p:txBody>
      </p:sp>
    </p:spTree>
    <p:extLst>
      <p:ext uri="{BB962C8B-B14F-4D97-AF65-F5344CB8AC3E}">
        <p14:creationId xmlns:p14="http://schemas.microsoft.com/office/powerpoint/2010/main" val="2697607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416"/>
                                        </p:tgtEl>
                                        <p:attrNameLst>
                                          <p:attrName>style.visibility</p:attrName>
                                        </p:attrNameLst>
                                      </p:cBhvr>
                                      <p:to>
                                        <p:strVal val="visible"/>
                                      </p:to>
                                    </p:set>
                                    <p:anim calcmode="lin" valueType="num">
                                      <p:cBhvr>
                                        <p:cTn id="7" dur="500" fill="hold"/>
                                        <p:tgtEl>
                                          <p:spTgt spid="17416"/>
                                        </p:tgtEl>
                                        <p:attrNameLst>
                                          <p:attrName>ppt_w</p:attrName>
                                        </p:attrNameLst>
                                      </p:cBhvr>
                                      <p:tavLst>
                                        <p:tav tm="0">
                                          <p:val>
                                            <p:fltVal val="0"/>
                                          </p:val>
                                        </p:tav>
                                        <p:tav tm="100000">
                                          <p:val>
                                            <p:strVal val="#ppt_w"/>
                                          </p:val>
                                        </p:tav>
                                      </p:tavLst>
                                    </p:anim>
                                    <p:anim calcmode="lin" valueType="num">
                                      <p:cBhvr>
                                        <p:cTn id="8" dur="500" fill="hold"/>
                                        <p:tgtEl>
                                          <p:spTgt spid="17416"/>
                                        </p:tgtEl>
                                        <p:attrNameLst>
                                          <p:attrName>ppt_h</p:attrName>
                                        </p:attrNameLst>
                                      </p:cBhvr>
                                      <p:tavLst>
                                        <p:tav tm="0">
                                          <p:val>
                                            <p:fltVal val="0"/>
                                          </p:val>
                                        </p:tav>
                                        <p:tav tm="100000">
                                          <p:val>
                                            <p:strVal val="#ppt_h"/>
                                          </p:val>
                                        </p:tav>
                                      </p:tavLst>
                                    </p:anim>
                                    <p:animEffect transition="in" filter="fade">
                                      <p:cBhvr>
                                        <p:cTn id="9" dur="500"/>
                                        <p:tgtEl>
                                          <p:spTgt spid="1741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7413"/>
                                        </p:tgtEl>
                                        <p:attrNameLst>
                                          <p:attrName>style.visibility</p:attrName>
                                        </p:attrNameLst>
                                      </p:cBhvr>
                                      <p:to>
                                        <p:strVal val="visible"/>
                                      </p:to>
                                    </p:set>
                                    <p:anim calcmode="lin" valueType="num">
                                      <p:cBhvr>
                                        <p:cTn id="14" dur="500" fill="hold"/>
                                        <p:tgtEl>
                                          <p:spTgt spid="17413"/>
                                        </p:tgtEl>
                                        <p:attrNameLst>
                                          <p:attrName>ppt_w</p:attrName>
                                        </p:attrNameLst>
                                      </p:cBhvr>
                                      <p:tavLst>
                                        <p:tav tm="0">
                                          <p:val>
                                            <p:fltVal val="0"/>
                                          </p:val>
                                        </p:tav>
                                        <p:tav tm="100000">
                                          <p:val>
                                            <p:strVal val="#ppt_w"/>
                                          </p:val>
                                        </p:tav>
                                      </p:tavLst>
                                    </p:anim>
                                    <p:anim calcmode="lin" valueType="num">
                                      <p:cBhvr>
                                        <p:cTn id="15" dur="500" fill="hold"/>
                                        <p:tgtEl>
                                          <p:spTgt spid="17413"/>
                                        </p:tgtEl>
                                        <p:attrNameLst>
                                          <p:attrName>ppt_h</p:attrName>
                                        </p:attrNameLst>
                                      </p:cBhvr>
                                      <p:tavLst>
                                        <p:tav tm="0">
                                          <p:val>
                                            <p:fltVal val="0"/>
                                          </p:val>
                                        </p:tav>
                                        <p:tav tm="100000">
                                          <p:val>
                                            <p:strVal val="#ppt_h"/>
                                          </p:val>
                                        </p:tav>
                                      </p:tavLst>
                                    </p:anim>
                                    <p:animEffect transition="in" filter="fade">
                                      <p:cBhvr>
                                        <p:cTn id="16" dur="500"/>
                                        <p:tgtEl>
                                          <p:spTgt spid="174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7417"/>
                                        </p:tgtEl>
                                        <p:attrNameLst>
                                          <p:attrName>style.visibility</p:attrName>
                                        </p:attrNameLst>
                                      </p:cBhvr>
                                      <p:to>
                                        <p:strVal val="visible"/>
                                      </p:to>
                                    </p:set>
                                    <p:anim calcmode="lin" valueType="num">
                                      <p:cBhvr>
                                        <p:cTn id="21" dur="500" fill="hold"/>
                                        <p:tgtEl>
                                          <p:spTgt spid="17417"/>
                                        </p:tgtEl>
                                        <p:attrNameLst>
                                          <p:attrName>ppt_w</p:attrName>
                                        </p:attrNameLst>
                                      </p:cBhvr>
                                      <p:tavLst>
                                        <p:tav tm="0">
                                          <p:val>
                                            <p:fltVal val="0"/>
                                          </p:val>
                                        </p:tav>
                                        <p:tav tm="100000">
                                          <p:val>
                                            <p:strVal val="#ppt_w"/>
                                          </p:val>
                                        </p:tav>
                                      </p:tavLst>
                                    </p:anim>
                                    <p:anim calcmode="lin" valueType="num">
                                      <p:cBhvr>
                                        <p:cTn id="22" dur="500" fill="hold"/>
                                        <p:tgtEl>
                                          <p:spTgt spid="17417"/>
                                        </p:tgtEl>
                                        <p:attrNameLst>
                                          <p:attrName>ppt_h</p:attrName>
                                        </p:attrNameLst>
                                      </p:cBhvr>
                                      <p:tavLst>
                                        <p:tav tm="0">
                                          <p:val>
                                            <p:fltVal val="0"/>
                                          </p:val>
                                        </p:tav>
                                        <p:tav tm="100000">
                                          <p:val>
                                            <p:strVal val="#ppt_h"/>
                                          </p:val>
                                        </p:tav>
                                      </p:tavLst>
                                    </p:anim>
                                    <p:animEffect transition="in" filter="fade">
                                      <p:cBhvr>
                                        <p:cTn id="23" dur="500"/>
                                        <p:tgtEl>
                                          <p:spTgt spid="17417"/>
                                        </p:tgtEl>
                                      </p:cBhvr>
                                    </p:animEffect>
                                  </p:childTnLst>
                                </p:cTn>
                              </p:par>
                              <p:par>
                                <p:cTn id="24" presetID="53" presetClass="exit" presetSubtype="0" fill="hold" grpId="1" nodeType="withEffect">
                                  <p:stCondLst>
                                    <p:cond delay="0"/>
                                  </p:stCondLst>
                                  <p:childTnLst>
                                    <p:anim calcmode="lin" valueType="num">
                                      <p:cBhvr>
                                        <p:cTn id="25" dur="500"/>
                                        <p:tgtEl>
                                          <p:spTgt spid="17416"/>
                                        </p:tgtEl>
                                        <p:attrNameLst>
                                          <p:attrName>ppt_w</p:attrName>
                                        </p:attrNameLst>
                                      </p:cBhvr>
                                      <p:tavLst>
                                        <p:tav tm="0">
                                          <p:val>
                                            <p:strVal val="ppt_w"/>
                                          </p:val>
                                        </p:tav>
                                        <p:tav tm="100000">
                                          <p:val>
                                            <p:fltVal val="0"/>
                                          </p:val>
                                        </p:tav>
                                      </p:tavLst>
                                    </p:anim>
                                    <p:anim calcmode="lin" valueType="num">
                                      <p:cBhvr>
                                        <p:cTn id="26" dur="500"/>
                                        <p:tgtEl>
                                          <p:spTgt spid="17416"/>
                                        </p:tgtEl>
                                        <p:attrNameLst>
                                          <p:attrName>ppt_h</p:attrName>
                                        </p:attrNameLst>
                                      </p:cBhvr>
                                      <p:tavLst>
                                        <p:tav tm="0">
                                          <p:val>
                                            <p:strVal val="ppt_h"/>
                                          </p:val>
                                        </p:tav>
                                        <p:tav tm="100000">
                                          <p:val>
                                            <p:fltVal val="0"/>
                                          </p:val>
                                        </p:tav>
                                      </p:tavLst>
                                    </p:anim>
                                    <p:animEffect transition="out" filter="fade">
                                      <p:cBhvr>
                                        <p:cTn id="27" dur="500"/>
                                        <p:tgtEl>
                                          <p:spTgt spid="17416"/>
                                        </p:tgtEl>
                                      </p:cBhvr>
                                    </p:animEffect>
                                    <p:set>
                                      <p:cBhvr>
                                        <p:cTn id="28" dur="1" fill="hold">
                                          <p:stCondLst>
                                            <p:cond delay="499"/>
                                          </p:stCondLst>
                                        </p:cTn>
                                        <p:tgtEl>
                                          <p:spTgt spid="17416"/>
                                        </p:tgtEl>
                                        <p:attrNameLst>
                                          <p:attrName>style.visibility</p:attrName>
                                        </p:attrNameLst>
                                      </p:cBhvr>
                                      <p:to>
                                        <p:strVal val="hidden"/>
                                      </p:to>
                                    </p:set>
                                  </p:childTnLst>
                                </p:cTn>
                              </p:par>
                              <p:par>
                                <p:cTn id="29" presetID="53" presetClass="exit" presetSubtype="0" fill="hold" grpId="1" nodeType="withEffect">
                                  <p:stCondLst>
                                    <p:cond delay="0"/>
                                  </p:stCondLst>
                                  <p:childTnLst>
                                    <p:anim calcmode="lin" valueType="num">
                                      <p:cBhvr>
                                        <p:cTn id="30" dur="500"/>
                                        <p:tgtEl>
                                          <p:spTgt spid="17413"/>
                                        </p:tgtEl>
                                        <p:attrNameLst>
                                          <p:attrName>ppt_w</p:attrName>
                                        </p:attrNameLst>
                                      </p:cBhvr>
                                      <p:tavLst>
                                        <p:tav tm="0">
                                          <p:val>
                                            <p:strVal val="ppt_w"/>
                                          </p:val>
                                        </p:tav>
                                        <p:tav tm="100000">
                                          <p:val>
                                            <p:fltVal val="0"/>
                                          </p:val>
                                        </p:tav>
                                      </p:tavLst>
                                    </p:anim>
                                    <p:anim calcmode="lin" valueType="num">
                                      <p:cBhvr>
                                        <p:cTn id="31" dur="500"/>
                                        <p:tgtEl>
                                          <p:spTgt spid="17413"/>
                                        </p:tgtEl>
                                        <p:attrNameLst>
                                          <p:attrName>ppt_h</p:attrName>
                                        </p:attrNameLst>
                                      </p:cBhvr>
                                      <p:tavLst>
                                        <p:tav tm="0">
                                          <p:val>
                                            <p:strVal val="ppt_h"/>
                                          </p:val>
                                        </p:tav>
                                        <p:tav tm="100000">
                                          <p:val>
                                            <p:fltVal val="0"/>
                                          </p:val>
                                        </p:tav>
                                      </p:tavLst>
                                    </p:anim>
                                    <p:animEffect transition="out" filter="fade">
                                      <p:cBhvr>
                                        <p:cTn id="32" dur="500"/>
                                        <p:tgtEl>
                                          <p:spTgt spid="17413"/>
                                        </p:tgtEl>
                                      </p:cBhvr>
                                    </p:animEffect>
                                    <p:set>
                                      <p:cBhvr>
                                        <p:cTn id="33" dur="1" fill="hold">
                                          <p:stCondLst>
                                            <p:cond delay="499"/>
                                          </p:stCondLst>
                                        </p:cTn>
                                        <p:tgtEl>
                                          <p:spTgt spid="174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13" grpId="1" animBg="1"/>
      <p:bldP spid="17416" grpId="0" animBg="1"/>
      <p:bldP spid="17416" grpId="1" animBg="1"/>
      <p:bldP spid="174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US"/>
          </a:p>
        </p:txBody>
      </p:sp>
      <p:pic>
        <p:nvPicPr>
          <p:cNvPr id="19460" name="Picture 4"/>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l="21097" t="35379" r="33566" b="22878"/>
          <a:stretch>
            <a:fillRect/>
          </a:stretch>
        </p:blipFill>
        <p:spPr bwMode="auto">
          <a:xfrm>
            <a:off x="457200" y="-6350"/>
            <a:ext cx="8234363" cy="68707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9461" name="AutoShape 5"/>
          <p:cNvSpPr>
            <a:spLocks noChangeArrowheads="1"/>
          </p:cNvSpPr>
          <p:nvPr/>
        </p:nvSpPr>
        <p:spPr bwMode="auto">
          <a:xfrm>
            <a:off x="1143000" y="838200"/>
            <a:ext cx="7162800" cy="609600"/>
          </a:xfrm>
          <a:prstGeom prst="wedgeRectCallout">
            <a:avLst>
              <a:gd name="adj1" fmla="val 4852"/>
              <a:gd name="adj2" fmla="val 757551"/>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ja-JP" altLang="en-US" sz="2800" dirty="0">
                <a:solidFill>
                  <a:srgbClr val="000000"/>
                </a:solidFill>
                <a:latin typeface="Arial"/>
              </a:rPr>
              <a:t>“</a:t>
            </a:r>
            <a:r>
              <a:rPr lang="en-US" sz="2800" dirty="0">
                <a:solidFill>
                  <a:srgbClr val="000000"/>
                </a:solidFill>
              </a:rPr>
              <a:t>Capitalism was saved in eight days</a:t>
            </a:r>
            <a:r>
              <a:rPr lang="ja-JP" altLang="en-US" sz="2800" dirty="0">
                <a:solidFill>
                  <a:srgbClr val="000000"/>
                </a:solidFill>
                <a:latin typeface="Arial"/>
              </a:rPr>
              <a:t>”</a:t>
            </a:r>
            <a:endParaRPr lang="en-US" sz="2800" dirty="0">
              <a:solidFill>
                <a:srgbClr val="000000"/>
              </a:solidFill>
            </a:endParaRPr>
          </a:p>
        </p:txBody>
      </p:sp>
    </p:spTree>
    <p:extLst>
      <p:ext uri="{BB962C8B-B14F-4D97-AF65-F5344CB8AC3E}">
        <p14:creationId xmlns:p14="http://schemas.microsoft.com/office/powerpoint/2010/main" val="1773407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p:cTn id="7" dur="500" fill="hold"/>
                                        <p:tgtEl>
                                          <p:spTgt spid="19461"/>
                                        </p:tgtEl>
                                        <p:attrNameLst>
                                          <p:attrName>ppt_w</p:attrName>
                                        </p:attrNameLst>
                                      </p:cBhvr>
                                      <p:tavLst>
                                        <p:tav tm="0">
                                          <p:val>
                                            <p:fltVal val="0"/>
                                          </p:val>
                                        </p:tav>
                                        <p:tav tm="100000">
                                          <p:val>
                                            <p:strVal val="#ppt_w"/>
                                          </p:val>
                                        </p:tav>
                                      </p:tavLst>
                                    </p:anim>
                                    <p:anim calcmode="lin" valueType="num">
                                      <p:cBhvr>
                                        <p:cTn id="8" dur="500" fill="hold"/>
                                        <p:tgtEl>
                                          <p:spTgt spid="19461"/>
                                        </p:tgtEl>
                                        <p:attrNameLst>
                                          <p:attrName>ppt_h</p:attrName>
                                        </p:attrNameLst>
                                      </p:cBhvr>
                                      <p:tavLst>
                                        <p:tav tm="0">
                                          <p:val>
                                            <p:fltVal val="0"/>
                                          </p:val>
                                        </p:tav>
                                        <p:tav tm="100000">
                                          <p:val>
                                            <p:strVal val="#ppt_h"/>
                                          </p:val>
                                        </p:tav>
                                      </p:tavLst>
                                    </p:anim>
                                    <p:animEffect transition="in" filter="fade">
                                      <p:cBhvr>
                                        <p:cTn id="9"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reynoldsm.files.wordpress.com/2008/02/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6221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9911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304800" y="0"/>
            <a:ext cx="8610600" cy="762000"/>
          </a:xfrm>
        </p:spPr>
        <p:txBody>
          <a:bodyPr/>
          <a:lstStyle/>
          <a:p>
            <a:r>
              <a:rPr lang="en-US" dirty="0" smtClean="0"/>
              <a:t>First 100 Days</a:t>
            </a:r>
            <a:endParaRPr lang="en-US" dirty="0"/>
          </a:p>
        </p:txBody>
      </p:sp>
      <p:sp>
        <p:nvSpPr>
          <p:cNvPr id="134147" name="Rectangle 3"/>
          <p:cNvSpPr>
            <a:spLocks noGrp="1" noChangeArrowheads="1"/>
          </p:cNvSpPr>
          <p:nvPr>
            <p:ph type="body" idx="1"/>
          </p:nvPr>
        </p:nvSpPr>
        <p:spPr>
          <a:xfrm>
            <a:off x="0" y="1049236"/>
            <a:ext cx="9144000" cy="5808764"/>
          </a:xfrm>
        </p:spPr>
        <p:txBody>
          <a:bodyPr/>
          <a:lstStyle/>
          <a:p>
            <a:pPr>
              <a:lnSpc>
                <a:spcPct val="90000"/>
              </a:lnSpc>
              <a:spcBef>
                <a:spcPct val="5000"/>
              </a:spcBef>
            </a:pPr>
            <a:r>
              <a:rPr lang="en-US" dirty="0"/>
              <a:t>The </a:t>
            </a:r>
            <a:r>
              <a:rPr lang="en-US" u="sng" dirty="0"/>
              <a:t>National Industrial Recovery Act (NIRA)</a:t>
            </a:r>
            <a:r>
              <a:rPr lang="en-US" dirty="0"/>
              <a:t> was the 1</a:t>
            </a:r>
            <a:r>
              <a:rPr lang="en-US" baseline="30000" dirty="0"/>
              <a:t>st</a:t>
            </a:r>
            <a:r>
              <a:rPr lang="en-US" dirty="0"/>
              <a:t> attempt at economic </a:t>
            </a:r>
            <a:r>
              <a:rPr lang="en-US" i="1" u="sng" dirty="0"/>
              <a:t>recovery</a:t>
            </a:r>
            <a:r>
              <a:rPr lang="en-US" dirty="0"/>
              <a:t>:</a:t>
            </a:r>
          </a:p>
          <a:p>
            <a:pPr lvl="1">
              <a:lnSpc>
                <a:spcPct val="90000"/>
              </a:lnSpc>
              <a:spcBef>
                <a:spcPct val="5000"/>
              </a:spcBef>
            </a:pPr>
            <a:r>
              <a:rPr lang="en-US" dirty="0"/>
              <a:t>Created the </a:t>
            </a:r>
            <a:r>
              <a:rPr lang="en-US" u="sng" dirty="0"/>
              <a:t>National Recovery Admin (NRA)</a:t>
            </a:r>
            <a:r>
              <a:rPr lang="en-US" dirty="0"/>
              <a:t> set max hours &amp; minimum wages for workers &amp; stimulated industry by fixing prices &amp; setting production limits</a:t>
            </a:r>
          </a:p>
          <a:p>
            <a:pPr lvl="1">
              <a:lnSpc>
                <a:spcPct val="90000"/>
              </a:lnSpc>
              <a:spcBef>
                <a:spcPct val="5000"/>
              </a:spcBef>
            </a:pPr>
            <a:r>
              <a:rPr lang="en-US" dirty="0"/>
              <a:t>Created the </a:t>
            </a:r>
            <a:r>
              <a:rPr lang="en-US" u="sng" dirty="0"/>
              <a:t>Public Works Admin (PWA)</a:t>
            </a:r>
            <a:r>
              <a:rPr lang="en-US" dirty="0"/>
              <a:t> to build public roads, bridges, &amp; buildings </a:t>
            </a:r>
          </a:p>
        </p:txBody>
      </p:sp>
      <p:sp>
        <p:nvSpPr>
          <p:cNvPr id="134148" name="AutoShape 4"/>
          <p:cNvSpPr>
            <a:spLocks noChangeArrowheads="1"/>
          </p:cNvSpPr>
          <p:nvPr/>
        </p:nvSpPr>
        <p:spPr bwMode="auto">
          <a:xfrm>
            <a:off x="228600" y="4876800"/>
            <a:ext cx="8763000" cy="1524000"/>
          </a:xfrm>
          <a:prstGeom prst="wedgeRectCallout">
            <a:avLst>
              <a:gd name="adj1" fmla="val -5523"/>
              <a:gd name="adj2" fmla="val -209273"/>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000" dirty="0">
                <a:solidFill>
                  <a:srgbClr val="000000"/>
                </a:solidFill>
              </a:rPr>
              <a:t>Additional attempts to stimulate the economy include taking the U.S. off the gold standard &amp; ending prohibition (21</a:t>
            </a:r>
            <a:r>
              <a:rPr lang="en-US" sz="3000" baseline="30000" dirty="0">
                <a:solidFill>
                  <a:srgbClr val="000000"/>
                </a:solidFill>
              </a:rPr>
              <a:t>st</a:t>
            </a:r>
            <a:r>
              <a:rPr lang="en-US" sz="3000" dirty="0">
                <a:solidFill>
                  <a:srgbClr val="000000"/>
                </a:solidFill>
              </a:rPr>
              <a:t> amendment)</a:t>
            </a:r>
          </a:p>
        </p:txBody>
      </p:sp>
    </p:spTree>
    <p:extLst>
      <p:ext uri="{BB962C8B-B14F-4D97-AF65-F5344CB8AC3E}">
        <p14:creationId xmlns:p14="http://schemas.microsoft.com/office/powerpoint/2010/main" val="37763746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4148"/>
                                        </p:tgtEl>
                                        <p:attrNameLst>
                                          <p:attrName>style.visibility</p:attrName>
                                        </p:attrNameLst>
                                      </p:cBhvr>
                                      <p:to>
                                        <p:strVal val="visible"/>
                                      </p:to>
                                    </p:set>
                                    <p:anim calcmode="lin" valueType="num">
                                      <p:cBhvr>
                                        <p:cTn id="7" dur="500" fill="hold"/>
                                        <p:tgtEl>
                                          <p:spTgt spid="134148"/>
                                        </p:tgtEl>
                                        <p:attrNameLst>
                                          <p:attrName>ppt_w</p:attrName>
                                        </p:attrNameLst>
                                      </p:cBhvr>
                                      <p:tavLst>
                                        <p:tav tm="0">
                                          <p:val>
                                            <p:fltVal val="0"/>
                                          </p:val>
                                        </p:tav>
                                        <p:tav tm="100000">
                                          <p:val>
                                            <p:strVal val="#ppt_w"/>
                                          </p:val>
                                        </p:tav>
                                      </p:tavLst>
                                    </p:anim>
                                    <p:anim calcmode="lin" valueType="num">
                                      <p:cBhvr>
                                        <p:cTn id="8" dur="500" fill="hold"/>
                                        <p:tgtEl>
                                          <p:spTgt spid="134148"/>
                                        </p:tgtEl>
                                        <p:attrNameLst>
                                          <p:attrName>ppt_h</p:attrName>
                                        </p:attrNameLst>
                                      </p:cBhvr>
                                      <p:tavLst>
                                        <p:tav tm="0">
                                          <p:val>
                                            <p:fltVal val="0"/>
                                          </p:val>
                                        </p:tav>
                                        <p:tav tm="100000">
                                          <p:val>
                                            <p:strVal val="#ppt_h"/>
                                          </p:val>
                                        </p:tav>
                                      </p:tavLst>
                                    </p:anim>
                                    <p:animEffect transition="in" filter="fade">
                                      <p:cBhvr>
                                        <p:cTn id="9" dur="500"/>
                                        <p:tgtEl>
                                          <p:spTgt spid="134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First 100 Days</a:t>
            </a:r>
            <a:endParaRPr lang="en-US" dirty="0"/>
          </a:p>
        </p:txBody>
      </p:sp>
      <p:sp>
        <p:nvSpPr>
          <p:cNvPr id="3" name="Content Placeholder 2"/>
          <p:cNvSpPr>
            <a:spLocks noGrp="1"/>
          </p:cNvSpPr>
          <p:nvPr>
            <p:ph idx="1"/>
          </p:nvPr>
        </p:nvSpPr>
        <p:spPr>
          <a:xfrm>
            <a:off x="457200" y="1143000"/>
            <a:ext cx="8229600" cy="5262862"/>
          </a:xfrm>
        </p:spPr>
        <p:txBody>
          <a:bodyPr>
            <a:normAutofit fontScale="92500"/>
          </a:bodyPr>
          <a:lstStyle/>
          <a:p>
            <a:r>
              <a:rPr lang="en-US" dirty="0" smtClean="0"/>
              <a:t>FERA-Relief for the poor. $500 million for soup kitchens and people’s needs</a:t>
            </a:r>
          </a:p>
          <a:p>
            <a:r>
              <a:rPr lang="en-US" dirty="0" smtClean="0"/>
              <a:t>CCC-Put men to work on conservation</a:t>
            </a:r>
          </a:p>
          <a:p>
            <a:r>
              <a:rPr lang="en-US" dirty="0" smtClean="0"/>
              <a:t>AAA-Control farm prices by setting quotas to reduce production</a:t>
            </a:r>
          </a:p>
          <a:p>
            <a:r>
              <a:rPr lang="en-US" dirty="0" smtClean="0"/>
              <a:t>NIRA-Government money to build infrastructure</a:t>
            </a:r>
          </a:p>
          <a:p>
            <a:r>
              <a:rPr lang="en-US" dirty="0" smtClean="0"/>
              <a:t>TVA-Build dams on the Tennessee River to conserve the valley and sell electricity</a:t>
            </a:r>
            <a:endParaRPr lang="en-US" dirty="0"/>
          </a:p>
        </p:txBody>
      </p:sp>
    </p:spTree>
    <p:extLst>
      <p:ext uri="{BB962C8B-B14F-4D97-AF65-F5344CB8AC3E}">
        <p14:creationId xmlns:p14="http://schemas.microsoft.com/office/powerpoint/2010/main" val="11787347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81000" y="0"/>
            <a:ext cx="8534400" cy="990600"/>
          </a:xfrm>
        </p:spPr>
        <p:txBody>
          <a:bodyPr/>
          <a:lstStyle/>
          <a:p>
            <a:r>
              <a:rPr lang="en-US"/>
              <a:t>The Hundred Days</a:t>
            </a:r>
          </a:p>
        </p:txBody>
      </p:sp>
      <p:sp>
        <p:nvSpPr>
          <p:cNvPr id="123907" name="Rectangle 3"/>
          <p:cNvSpPr>
            <a:spLocks noGrp="1" noChangeArrowheads="1"/>
          </p:cNvSpPr>
          <p:nvPr>
            <p:ph type="body" idx="1"/>
          </p:nvPr>
        </p:nvSpPr>
        <p:spPr>
          <a:xfrm>
            <a:off x="0" y="990600"/>
            <a:ext cx="9144000" cy="5867400"/>
          </a:xfrm>
        </p:spPr>
        <p:txBody>
          <a:bodyPr/>
          <a:lstStyle/>
          <a:p>
            <a:pPr>
              <a:lnSpc>
                <a:spcPct val="95000"/>
              </a:lnSpc>
              <a:spcBef>
                <a:spcPct val="10000"/>
              </a:spcBef>
            </a:pPr>
            <a:r>
              <a:rPr lang="en-US" dirty="0"/>
              <a:t>Some of FDR</a:t>
            </a:r>
            <a:r>
              <a:rPr lang="ja-JP" altLang="en-US" dirty="0">
                <a:latin typeface="Arial"/>
              </a:rPr>
              <a:t>’</a:t>
            </a:r>
            <a:r>
              <a:rPr lang="en-US" dirty="0"/>
              <a:t>s First New Deal focused on long-term </a:t>
            </a:r>
            <a:r>
              <a:rPr lang="en-US" i="1" u="sng" dirty="0"/>
              <a:t>reforms</a:t>
            </a:r>
            <a:r>
              <a:rPr lang="en-US" u="sng" dirty="0"/>
              <a:t> </a:t>
            </a:r>
          </a:p>
          <a:p>
            <a:pPr lvl="1">
              <a:lnSpc>
                <a:spcPct val="95000"/>
              </a:lnSpc>
              <a:spcBef>
                <a:spcPct val="10000"/>
              </a:spcBef>
            </a:pPr>
            <a:r>
              <a:rPr lang="en-US" u="sng" dirty="0"/>
              <a:t>Tennessee Valley Authority (TVA)</a:t>
            </a:r>
            <a:r>
              <a:rPr lang="en-US" dirty="0"/>
              <a:t> created dams in 7 states to provide cheap hydroelectric power &amp; create jobs </a:t>
            </a:r>
            <a:endParaRPr lang="en-US" dirty="0" smtClean="0"/>
          </a:p>
          <a:p>
            <a:pPr lvl="1">
              <a:lnSpc>
                <a:spcPct val="95000"/>
              </a:lnSpc>
              <a:spcBef>
                <a:spcPct val="10000"/>
              </a:spcBef>
            </a:pPr>
            <a:r>
              <a:rPr lang="en-US" u="sng" dirty="0" smtClean="0"/>
              <a:t>Glass </a:t>
            </a:r>
            <a:r>
              <a:rPr lang="en-US" u="sng" dirty="0" err="1" smtClean="0"/>
              <a:t>Steagall</a:t>
            </a:r>
            <a:r>
              <a:rPr lang="en-US" u="sng" dirty="0" smtClean="0"/>
              <a:t> Act</a:t>
            </a:r>
            <a:r>
              <a:rPr lang="en-US" dirty="0" smtClean="0"/>
              <a:t>-guaranteed bank deposits and regulated investments by banks</a:t>
            </a:r>
            <a:endParaRPr lang="en-US" dirty="0"/>
          </a:p>
          <a:p>
            <a:pPr lvl="1">
              <a:lnSpc>
                <a:spcPct val="95000"/>
              </a:lnSpc>
              <a:spcBef>
                <a:spcPct val="10000"/>
              </a:spcBef>
            </a:pPr>
            <a:r>
              <a:rPr lang="en-US" u="sng" dirty="0"/>
              <a:t>Securities &amp; Exchange Commission (SEC)</a:t>
            </a:r>
            <a:r>
              <a:rPr lang="en-US" dirty="0"/>
              <a:t> to regulate the stock market &amp; prevent another stock market crash </a:t>
            </a:r>
          </a:p>
        </p:txBody>
      </p:sp>
    </p:spTree>
    <p:extLst>
      <p:ext uri="{BB962C8B-B14F-4D97-AF65-F5344CB8AC3E}">
        <p14:creationId xmlns:p14="http://schemas.microsoft.com/office/powerpoint/2010/main" val="20719367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2" descr="DIVI723356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7938"/>
            <a:ext cx="9144000" cy="6865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0483" name="Rectangle 3"/>
          <p:cNvSpPr>
            <a:spLocks noGrp="1" noChangeArrowheads="1"/>
          </p:cNvSpPr>
          <p:nvPr>
            <p:ph type="title"/>
          </p:nvPr>
        </p:nvSpPr>
        <p:spPr>
          <a:xfrm>
            <a:off x="0" y="0"/>
            <a:ext cx="8991600" cy="609600"/>
          </a:xfrm>
          <a:solidFill>
            <a:schemeClr val="bg1"/>
          </a:solidFill>
          <a:ln w="38100">
            <a:solidFill>
              <a:schemeClr val="tx1"/>
            </a:solidFill>
            <a:miter lim="800000"/>
            <a:headEnd/>
            <a:tailEnd/>
          </a:ln>
        </p:spPr>
        <p:txBody>
          <a:bodyPr>
            <a:normAutofit fontScale="90000"/>
          </a:bodyPr>
          <a:lstStyle/>
          <a:p>
            <a:r>
              <a:rPr lang="en-US" sz="4000">
                <a:solidFill>
                  <a:schemeClr val="tx1"/>
                </a:solidFill>
              </a:rPr>
              <a:t>The Tennessee Valley Authority</a:t>
            </a:r>
          </a:p>
        </p:txBody>
      </p:sp>
      <p:pic>
        <p:nvPicPr>
          <p:cNvPr id="20484" name="Picture 4" descr="b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b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extLst>
            <a:ext uri="{909E8E84-426E-40dd-AFC4-6F175D3DCCD1}">
              <a14:hiddenFill xmlns:a14="http://schemas.microsoft.com/office/drawing/2010/main">
                <a:solidFill>
                  <a:srgbClr val="FFFFFF"/>
                </a:solidFill>
              </a14:hiddenFill>
            </a:ext>
          </a:extLst>
        </p:spPr>
      </p:pic>
      <p:sp>
        <p:nvSpPr>
          <p:cNvPr id="20486" name="Text Box 6"/>
          <p:cNvSpPr txBox="1">
            <a:spLocks noChangeArrowheads="1"/>
          </p:cNvSpPr>
          <p:nvPr/>
        </p:nvSpPr>
        <p:spPr bwMode="auto">
          <a:xfrm>
            <a:off x="457200" y="4892675"/>
            <a:ext cx="8458200" cy="1485535"/>
          </a:xfrm>
          <a:prstGeom prst="rect">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50000"/>
              </a:spcBef>
            </a:pPr>
            <a:r>
              <a:rPr lang="en-US" sz="2800" dirty="0">
                <a:solidFill>
                  <a:schemeClr val="bg1"/>
                </a:solidFill>
              </a:rPr>
              <a:t>Critics claimed the TVA was too socialistic; Competing electric companies attacked the TVA for selling cheaper electricity &amp; eliminating competition </a:t>
            </a:r>
          </a:p>
        </p:txBody>
      </p:sp>
    </p:spTree>
    <p:extLst>
      <p:ext uri="{BB962C8B-B14F-4D97-AF65-F5344CB8AC3E}">
        <p14:creationId xmlns:p14="http://schemas.microsoft.com/office/powerpoint/2010/main" val="3560269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fltVal val="0"/>
                                          </p:val>
                                        </p:tav>
                                        <p:tav tm="100000">
                                          <p:val>
                                            <p:strVal val="#ppt_w"/>
                                          </p:val>
                                        </p:tav>
                                      </p:tavLst>
                                    </p:anim>
                                    <p:anim calcmode="lin" valueType="num">
                                      <p:cBhvr>
                                        <p:cTn id="8" dur="500" fill="hold"/>
                                        <p:tgtEl>
                                          <p:spTgt spid="20484"/>
                                        </p:tgtEl>
                                        <p:attrNameLst>
                                          <p:attrName>ppt_h</p:attrName>
                                        </p:attrNameLst>
                                      </p:cBhvr>
                                      <p:tavLst>
                                        <p:tav tm="0">
                                          <p:val>
                                            <p:fltVal val="0"/>
                                          </p:val>
                                        </p:tav>
                                        <p:tav tm="100000">
                                          <p:val>
                                            <p:strVal val="#ppt_h"/>
                                          </p:val>
                                        </p:tav>
                                      </p:tavLst>
                                    </p:anim>
                                    <p:animEffect transition="in" filter="fade">
                                      <p:cBhvr>
                                        <p:cTn id="9" dur="500"/>
                                        <p:tgtEl>
                                          <p:spTgt spid="2048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0485"/>
                                        </p:tgtEl>
                                        <p:attrNameLst>
                                          <p:attrName>style.visibility</p:attrName>
                                        </p:attrNameLst>
                                      </p:cBhvr>
                                      <p:to>
                                        <p:strVal val="visible"/>
                                      </p:to>
                                    </p:set>
                                    <p:anim calcmode="lin" valueType="num">
                                      <p:cBhvr>
                                        <p:cTn id="14" dur="500" fill="hold"/>
                                        <p:tgtEl>
                                          <p:spTgt spid="20485"/>
                                        </p:tgtEl>
                                        <p:attrNameLst>
                                          <p:attrName>ppt_w</p:attrName>
                                        </p:attrNameLst>
                                      </p:cBhvr>
                                      <p:tavLst>
                                        <p:tav tm="0">
                                          <p:val>
                                            <p:fltVal val="0"/>
                                          </p:val>
                                        </p:tav>
                                        <p:tav tm="100000">
                                          <p:val>
                                            <p:strVal val="#ppt_w"/>
                                          </p:val>
                                        </p:tav>
                                      </p:tavLst>
                                    </p:anim>
                                    <p:anim calcmode="lin" valueType="num">
                                      <p:cBhvr>
                                        <p:cTn id="15" dur="500" fill="hold"/>
                                        <p:tgtEl>
                                          <p:spTgt spid="20485"/>
                                        </p:tgtEl>
                                        <p:attrNameLst>
                                          <p:attrName>ppt_h</p:attrName>
                                        </p:attrNameLst>
                                      </p:cBhvr>
                                      <p:tavLst>
                                        <p:tav tm="0">
                                          <p:val>
                                            <p:fltVal val="0"/>
                                          </p:val>
                                        </p:tav>
                                        <p:tav tm="100000">
                                          <p:val>
                                            <p:strVal val="#ppt_h"/>
                                          </p:val>
                                        </p:tav>
                                      </p:tavLst>
                                    </p:anim>
                                    <p:animEffect transition="in" filter="fade">
                                      <p:cBhvr>
                                        <p:cTn id="16" dur="500"/>
                                        <p:tgtEl>
                                          <p:spTgt spid="2048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0486"/>
                                        </p:tgtEl>
                                        <p:attrNameLst>
                                          <p:attrName>style.visibility</p:attrName>
                                        </p:attrNameLst>
                                      </p:cBhvr>
                                      <p:to>
                                        <p:strVal val="visible"/>
                                      </p:to>
                                    </p:set>
                                    <p:anim calcmode="lin" valueType="num">
                                      <p:cBhvr>
                                        <p:cTn id="21" dur="500" fill="hold"/>
                                        <p:tgtEl>
                                          <p:spTgt spid="20486"/>
                                        </p:tgtEl>
                                        <p:attrNameLst>
                                          <p:attrName>ppt_w</p:attrName>
                                        </p:attrNameLst>
                                      </p:cBhvr>
                                      <p:tavLst>
                                        <p:tav tm="0">
                                          <p:val>
                                            <p:fltVal val="0"/>
                                          </p:val>
                                        </p:tav>
                                        <p:tav tm="100000">
                                          <p:val>
                                            <p:strVal val="#ppt_w"/>
                                          </p:val>
                                        </p:tav>
                                      </p:tavLst>
                                    </p:anim>
                                    <p:anim calcmode="lin" valueType="num">
                                      <p:cBhvr>
                                        <p:cTn id="22" dur="500" fill="hold"/>
                                        <p:tgtEl>
                                          <p:spTgt spid="20486"/>
                                        </p:tgtEl>
                                        <p:attrNameLst>
                                          <p:attrName>ppt_h</p:attrName>
                                        </p:attrNameLst>
                                      </p:cBhvr>
                                      <p:tavLst>
                                        <p:tav tm="0">
                                          <p:val>
                                            <p:fltVal val="0"/>
                                          </p:val>
                                        </p:tav>
                                        <p:tav tm="100000">
                                          <p:val>
                                            <p:strVal val="#ppt_h"/>
                                          </p:val>
                                        </p:tav>
                                      </p:tavLst>
                                    </p:anim>
                                    <p:animEffect transition="in" filter="fade">
                                      <p:cBhvr>
                                        <p:cTn id="23"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3187"/>
            <a:ext cx="7772400" cy="2577263"/>
          </a:xfrm>
        </p:spPr>
        <p:txBody>
          <a:bodyPr>
            <a:normAutofit/>
          </a:bodyPr>
          <a:lstStyle/>
          <a:p>
            <a:r>
              <a:rPr lang="en-US" dirty="0" smtClean="0"/>
              <a:t>7. FDR and the New Deal-The Creation of the Welfare State</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 19-20</a:t>
            </a:r>
          </a:p>
          <a:p>
            <a:r>
              <a:rPr lang="en-US" dirty="0" smtClean="0"/>
              <a:t>Period 7</a:t>
            </a:r>
            <a:endParaRPr lang="en-US" dirty="0"/>
          </a:p>
        </p:txBody>
      </p:sp>
    </p:spTree>
    <p:extLst>
      <p:ext uri="{BB962C8B-B14F-4D97-AF65-F5344CB8AC3E}">
        <p14:creationId xmlns:p14="http://schemas.microsoft.com/office/powerpoint/2010/main" val="13329625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0" y="2438400"/>
            <a:ext cx="3048000" cy="1371600"/>
          </a:xfrm>
        </p:spPr>
        <p:txBody>
          <a:bodyPr>
            <a:normAutofit fontScale="90000"/>
          </a:bodyPr>
          <a:lstStyle/>
          <a:p>
            <a:r>
              <a:rPr lang="en-US" sz="4000"/>
              <a:t>The Hundred Days</a:t>
            </a:r>
          </a:p>
        </p:txBody>
      </p:sp>
      <p:sp>
        <p:nvSpPr>
          <p:cNvPr id="24579" name="Rectangle 3"/>
          <p:cNvSpPr>
            <a:spLocks noGrp="1" noChangeArrowheads="1"/>
          </p:cNvSpPr>
          <p:nvPr>
            <p:ph type="body" idx="1"/>
          </p:nvPr>
        </p:nvSpPr>
        <p:spPr/>
        <p:txBody>
          <a:bodyPr/>
          <a:lstStyle/>
          <a:p>
            <a:endParaRPr lang="en-US"/>
          </a:p>
        </p:txBody>
      </p:sp>
      <p:pic>
        <p:nvPicPr>
          <p:cNvPr id="24580" name="Picture 4" descr="p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038"/>
            <a:ext cx="6143625" cy="68119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1" name="Picture 5" descr="FDR04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2238" y="1219200"/>
            <a:ext cx="3941762" cy="5181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2" name="AutoShape 6"/>
          <p:cNvSpPr>
            <a:spLocks noChangeArrowheads="1"/>
          </p:cNvSpPr>
          <p:nvPr/>
        </p:nvSpPr>
        <p:spPr bwMode="auto">
          <a:xfrm>
            <a:off x="533400" y="4800600"/>
            <a:ext cx="8534400" cy="1524000"/>
          </a:xfrm>
          <a:prstGeom prst="wedgeRectCallout">
            <a:avLst>
              <a:gd name="adj1" fmla="val 23588"/>
              <a:gd name="adj2" fmla="val -146250"/>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ja-JP" altLang="en-US" sz="3200" i="1" dirty="0">
                <a:solidFill>
                  <a:srgbClr val="000000"/>
                </a:solidFill>
                <a:latin typeface="Arial"/>
              </a:rPr>
              <a:t>“</a:t>
            </a:r>
            <a:r>
              <a:rPr lang="en-US" sz="3200" i="1" dirty="0">
                <a:solidFill>
                  <a:srgbClr val="000000"/>
                </a:solidFill>
              </a:rPr>
              <a:t>Even the hand of an iron dictator is in preference to a paralytic stroke</a:t>
            </a:r>
            <a:r>
              <a:rPr lang="ja-JP" altLang="en-US" sz="3200" i="1" dirty="0">
                <a:solidFill>
                  <a:srgbClr val="000000"/>
                </a:solidFill>
                <a:latin typeface="Arial"/>
              </a:rPr>
              <a:t>”</a:t>
            </a:r>
            <a:endParaRPr lang="en-US" sz="3200" i="1" dirty="0">
              <a:solidFill>
                <a:srgbClr val="000000"/>
              </a:solidFill>
            </a:endParaRPr>
          </a:p>
          <a:p>
            <a:pPr algn="r">
              <a:lnSpc>
                <a:spcPct val="80000"/>
              </a:lnSpc>
            </a:pPr>
            <a:r>
              <a:rPr lang="en-US" sz="3200" dirty="0">
                <a:solidFill>
                  <a:srgbClr val="000000"/>
                </a:solidFill>
              </a:rPr>
              <a:t>—Alf Landon (</a:t>
            </a:r>
            <a:r>
              <a:rPr lang="en-US" sz="3200" dirty="0" err="1">
                <a:solidFill>
                  <a:srgbClr val="000000"/>
                </a:solidFill>
              </a:rPr>
              <a:t>Repub</a:t>
            </a:r>
            <a:r>
              <a:rPr lang="en-US" sz="3200" dirty="0">
                <a:solidFill>
                  <a:srgbClr val="000000"/>
                </a:solidFill>
              </a:rPr>
              <a:t> nominee in 1936)</a:t>
            </a:r>
          </a:p>
        </p:txBody>
      </p:sp>
      <p:sp>
        <p:nvSpPr>
          <p:cNvPr id="24583" name="AutoShape 7"/>
          <p:cNvSpPr>
            <a:spLocks noChangeArrowheads="1"/>
          </p:cNvSpPr>
          <p:nvPr/>
        </p:nvSpPr>
        <p:spPr bwMode="auto">
          <a:xfrm>
            <a:off x="76200" y="4419600"/>
            <a:ext cx="7924800" cy="2362200"/>
          </a:xfrm>
          <a:prstGeom prst="wedgeRectCallout">
            <a:avLst>
              <a:gd name="adj1" fmla="val 30731"/>
              <a:gd name="adj2" fmla="val -94556"/>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ja-JP" altLang="en-US" sz="3200" i="1" dirty="0">
                <a:solidFill>
                  <a:srgbClr val="000000"/>
                </a:solidFill>
                <a:latin typeface="Arial"/>
              </a:rPr>
              <a:t>“</a:t>
            </a:r>
            <a:r>
              <a:rPr lang="en-US" sz="3200" i="1" dirty="0">
                <a:solidFill>
                  <a:srgbClr val="000000"/>
                </a:solidFill>
              </a:rPr>
              <a:t>The whole country is with him, just so he does something. If he burned down the capitol we would cheer and say </a:t>
            </a:r>
            <a:r>
              <a:rPr lang="ja-JP" altLang="en-US" sz="3200" i="1" dirty="0">
                <a:solidFill>
                  <a:srgbClr val="000000"/>
                </a:solidFill>
                <a:latin typeface="Arial"/>
              </a:rPr>
              <a:t>‘</a:t>
            </a:r>
            <a:r>
              <a:rPr lang="en-US" sz="3200" i="1" dirty="0">
                <a:solidFill>
                  <a:srgbClr val="000000"/>
                </a:solidFill>
              </a:rPr>
              <a:t>well, we at least got a fire started anyhow.</a:t>
            </a:r>
            <a:r>
              <a:rPr lang="ja-JP" altLang="en-US" sz="3200" i="1" dirty="0">
                <a:solidFill>
                  <a:srgbClr val="000000"/>
                </a:solidFill>
                <a:latin typeface="Arial"/>
              </a:rPr>
              <a:t>’”</a:t>
            </a:r>
            <a:endParaRPr lang="en-US" sz="3200" i="1" dirty="0">
              <a:solidFill>
                <a:srgbClr val="000000"/>
              </a:solidFill>
            </a:endParaRPr>
          </a:p>
          <a:p>
            <a:pPr algn="r">
              <a:lnSpc>
                <a:spcPct val="80000"/>
              </a:lnSpc>
              <a:spcBef>
                <a:spcPct val="10000"/>
              </a:spcBef>
            </a:pPr>
            <a:r>
              <a:rPr lang="en-US" sz="3200" dirty="0">
                <a:solidFill>
                  <a:srgbClr val="000000"/>
                </a:solidFill>
              </a:rPr>
              <a:t>—Will Rogers</a:t>
            </a:r>
          </a:p>
        </p:txBody>
      </p:sp>
    </p:spTree>
    <p:extLst>
      <p:ext uri="{BB962C8B-B14F-4D97-AF65-F5344CB8AC3E}">
        <p14:creationId xmlns:p14="http://schemas.microsoft.com/office/powerpoint/2010/main" val="3191825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anim calcmode="lin" valueType="num">
                                      <p:cBhvr>
                                        <p:cTn id="7" dur="500" fill="hold"/>
                                        <p:tgtEl>
                                          <p:spTgt spid="24582"/>
                                        </p:tgtEl>
                                        <p:attrNameLst>
                                          <p:attrName>ppt_w</p:attrName>
                                        </p:attrNameLst>
                                      </p:cBhvr>
                                      <p:tavLst>
                                        <p:tav tm="0">
                                          <p:val>
                                            <p:fltVal val="0"/>
                                          </p:val>
                                        </p:tav>
                                        <p:tav tm="100000">
                                          <p:val>
                                            <p:strVal val="#ppt_w"/>
                                          </p:val>
                                        </p:tav>
                                      </p:tavLst>
                                    </p:anim>
                                    <p:anim calcmode="lin" valueType="num">
                                      <p:cBhvr>
                                        <p:cTn id="8" dur="500" fill="hold"/>
                                        <p:tgtEl>
                                          <p:spTgt spid="24582"/>
                                        </p:tgtEl>
                                        <p:attrNameLst>
                                          <p:attrName>ppt_h</p:attrName>
                                        </p:attrNameLst>
                                      </p:cBhvr>
                                      <p:tavLst>
                                        <p:tav tm="0">
                                          <p:val>
                                            <p:fltVal val="0"/>
                                          </p:val>
                                        </p:tav>
                                        <p:tav tm="100000">
                                          <p:val>
                                            <p:strVal val="#ppt_h"/>
                                          </p:val>
                                        </p:tav>
                                      </p:tavLst>
                                    </p:anim>
                                    <p:animEffect transition="in" filter="fade">
                                      <p:cBhvr>
                                        <p:cTn id="9" dur="500"/>
                                        <p:tgtEl>
                                          <p:spTgt spid="245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4583"/>
                                        </p:tgtEl>
                                        <p:attrNameLst>
                                          <p:attrName>style.visibility</p:attrName>
                                        </p:attrNameLst>
                                      </p:cBhvr>
                                      <p:to>
                                        <p:strVal val="visible"/>
                                      </p:to>
                                    </p:set>
                                    <p:anim calcmode="lin" valueType="num">
                                      <p:cBhvr>
                                        <p:cTn id="14" dur="500" fill="hold"/>
                                        <p:tgtEl>
                                          <p:spTgt spid="24583"/>
                                        </p:tgtEl>
                                        <p:attrNameLst>
                                          <p:attrName>ppt_w</p:attrName>
                                        </p:attrNameLst>
                                      </p:cBhvr>
                                      <p:tavLst>
                                        <p:tav tm="0">
                                          <p:val>
                                            <p:fltVal val="0"/>
                                          </p:val>
                                        </p:tav>
                                        <p:tav tm="100000">
                                          <p:val>
                                            <p:strVal val="#ppt_w"/>
                                          </p:val>
                                        </p:tav>
                                      </p:tavLst>
                                    </p:anim>
                                    <p:anim calcmode="lin" valueType="num">
                                      <p:cBhvr>
                                        <p:cTn id="15" dur="500" fill="hold"/>
                                        <p:tgtEl>
                                          <p:spTgt spid="24583"/>
                                        </p:tgtEl>
                                        <p:attrNameLst>
                                          <p:attrName>ppt_h</p:attrName>
                                        </p:attrNameLst>
                                      </p:cBhvr>
                                      <p:tavLst>
                                        <p:tav tm="0">
                                          <p:val>
                                            <p:fltVal val="0"/>
                                          </p:val>
                                        </p:tav>
                                        <p:tav tm="100000">
                                          <p:val>
                                            <p:strVal val="#ppt_h"/>
                                          </p:val>
                                        </p:tav>
                                      </p:tavLst>
                                    </p:anim>
                                    <p:animEffect transition="in" filter="fade">
                                      <p:cBhvr>
                                        <p:cTn id="16"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P spid="2458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086A55-5A60-1549-B4A0-731A810A2592}"/>
              </a:ext>
            </a:extLst>
          </p:cNvPr>
          <p:cNvSpPr>
            <a:spLocks noGrp="1"/>
          </p:cNvSpPr>
          <p:nvPr>
            <p:ph type="title"/>
          </p:nvPr>
        </p:nvSpPr>
        <p:spPr>
          <a:xfrm>
            <a:off x="0" y="0"/>
            <a:ext cx="9144000" cy="533400"/>
          </a:xfrm>
        </p:spPr>
        <p:txBody>
          <a:bodyPr>
            <a:normAutofit fontScale="90000"/>
          </a:bodyPr>
          <a:lstStyle/>
          <a:p>
            <a:pPr>
              <a:defRPr/>
            </a:pPr>
            <a:r>
              <a:rPr lang="en-US" dirty="0"/>
              <a:t>Revenue Acts</a:t>
            </a:r>
          </a:p>
        </p:txBody>
      </p:sp>
      <p:sp>
        <p:nvSpPr>
          <p:cNvPr id="3" name="Content Placeholder 2">
            <a:extLst>
              <a:ext uri="{FF2B5EF4-FFF2-40B4-BE49-F238E27FC236}">
                <a16:creationId xmlns:a16="http://schemas.microsoft.com/office/drawing/2014/main" xmlns="" id="{D428F307-F0AF-FD48-8F2A-9AD2BBF13083}"/>
              </a:ext>
            </a:extLst>
          </p:cNvPr>
          <p:cNvSpPr>
            <a:spLocks noGrp="1"/>
          </p:cNvSpPr>
          <p:nvPr>
            <p:ph sz="half" idx="1"/>
          </p:nvPr>
        </p:nvSpPr>
        <p:spPr>
          <a:xfrm>
            <a:off x="0" y="609600"/>
            <a:ext cx="9144000" cy="6248400"/>
          </a:xfrm>
        </p:spPr>
        <p:txBody>
          <a:bodyPr>
            <a:normAutofit/>
          </a:bodyPr>
          <a:lstStyle/>
          <a:p>
            <a:pPr>
              <a:defRPr/>
            </a:pPr>
            <a:r>
              <a:rPr lang="en-US" sz="1800" dirty="0"/>
              <a:t>Revenue Act of 1932 (Hoover)</a:t>
            </a:r>
          </a:p>
          <a:p>
            <a:pPr lvl="1">
              <a:defRPr/>
            </a:pPr>
            <a:r>
              <a:rPr lang="en-US" sz="1600" dirty="0"/>
              <a:t>Increased corporate tax rates and income tax rates</a:t>
            </a:r>
          </a:p>
          <a:p>
            <a:pPr lvl="2">
              <a:defRPr/>
            </a:pPr>
            <a:r>
              <a:rPr lang="en-US" sz="1400" dirty="0"/>
              <a:t>Top rate of 25% to 63%</a:t>
            </a:r>
          </a:p>
          <a:p>
            <a:pPr lvl="2">
              <a:defRPr/>
            </a:pPr>
            <a:r>
              <a:rPr lang="en-US" sz="1400" dirty="0"/>
              <a:t>Corporate tax rate from 12% to 13.75%</a:t>
            </a:r>
          </a:p>
          <a:p>
            <a:pPr lvl="1">
              <a:defRPr/>
            </a:pPr>
            <a:r>
              <a:rPr lang="en-US" sz="1600" dirty="0"/>
              <a:t>Estate tax</a:t>
            </a:r>
          </a:p>
          <a:p>
            <a:pPr>
              <a:defRPr/>
            </a:pPr>
            <a:r>
              <a:rPr lang="en-US" sz="1800" dirty="0"/>
              <a:t>Revenue Act of 1934</a:t>
            </a:r>
          </a:p>
          <a:p>
            <a:pPr lvl="1">
              <a:defRPr/>
            </a:pPr>
            <a:r>
              <a:rPr lang="en-US" sz="1600" dirty="0"/>
              <a:t>Increased rates on higher incomes; top rate at 63%</a:t>
            </a:r>
          </a:p>
          <a:p>
            <a:pPr>
              <a:defRPr/>
            </a:pPr>
            <a:r>
              <a:rPr lang="en-US" sz="1800" dirty="0"/>
              <a:t>Revenue Act of 1935</a:t>
            </a:r>
          </a:p>
          <a:p>
            <a:pPr lvl="1">
              <a:defRPr/>
            </a:pPr>
            <a:r>
              <a:rPr lang="en-US" sz="1600" dirty="0"/>
              <a:t>Wealth Tax / “Soak the Rich” Tax</a:t>
            </a:r>
          </a:p>
          <a:p>
            <a:pPr lvl="1">
              <a:defRPr/>
            </a:pPr>
            <a:r>
              <a:rPr lang="en-US" sz="1600" dirty="0"/>
              <a:t>Raised top income rate to 75%</a:t>
            </a:r>
          </a:p>
          <a:p>
            <a:pPr lvl="1">
              <a:defRPr/>
            </a:pPr>
            <a:r>
              <a:rPr lang="en-US" sz="1600" dirty="0"/>
              <a:t>Corporate tax rate up to 15%</a:t>
            </a:r>
          </a:p>
          <a:p>
            <a:pPr>
              <a:defRPr/>
            </a:pPr>
            <a:r>
              <a:rPr lang="en-US" sz="1800" dirty="0"/>
              <a:t>Revenue Act of 1936</a:t>
            </a:r>
          </a:p>
          <a:p>
            <a:pPr lvl="1">
              <a:defRPr/>
            </a:pPr>
            <a:r>
              <a:rPr lang="en-US" sz="1600" dirty="0"/>
              <a:t>Raised top income rate to 79%</a:t>
            </a:r>
          </a:p>
          <a:p>
            <a:pPr lvl="1">
              <a:defRPr/>
            </a:pPr>
            <a:r>
              <a:rPr lang="en-US" sz="1600" dirty="0"/>
              <a:t>Levied tax on corporate undistributed profits</a:t>
            </a:r>
          </a:p>
          <a:p>
            <a:pPr>
              <a:defRPr/>
            </a:pPr>
            <a:r>
              <a:rPr lang="en-US" sz="2000" dirty="0"/>
              <a:t>Purpose</a:t>
            </a:r>
          </a:p>
          <a:p>
            <a:pPr lvl="1">
              <a:defRPr/>
            </a:pPr>
            <a:r>
              <a:rPr lang="en-US" sz="1600" dirty="0"/>
              <a:t>Generate revenue for spending programs</a:t>
            </a:r>
          </a:p>
          <a:p>
            <a:pPr lvl="1">
              <a:defRPr/>
            </a:pPr>
            <a:r>
              <a:rPr lang="en-US" sz="1600" dirty="0"/>
              <a:t>Alleviate tax burden on middle class</a:t>
            </a:r>
          </a:p>
          <a:p>
            <a:pPr>
              <a:defRPr/>
            </a:pPr>
            <a:r>
              <a:rPr lang="en-US" sz="2000" dirty="0"/>
              <a:t>Criticism</a:t>
            </a:r>
          </a:p>
          <a:p>
            <a:pPr lvl="1">
              <a:defRPr/>
            </a:pPr>
            <a:r>
              <a:rPr lang="en-US" sz="1600" dirty="0"/>
              <a:t>Wealthy and corporations overburdened</a:t>
            </a:r>
          </a:p>
          <a:p>
            <a:pPr lvl="1">
              <a:defRPr/>
            </a:pPr>
            <a:r>
              <a:rPr lang="en-US" sz="1600" dirty="0"/>
              <a:t>Limited incentives for work, investment, entrepreneurship</a:t>
            </a:r>
          </a:p>
          <a:p>
            <a:pPr>
              <a:defRPr/>
            </a:pPr>
            <a:endParaRPr lang="en-US" sz="1800" dirty="0"/>
          </a:p>
        </p:txBody>
      </p:sp>
      <p:pic>
        <p:nvPicPr>
          <p:cNvPr id="52227" name="Picture 2" descr="Image result for tax rates great depression">
            <a:extLst>
              <a:ext uri="{FF2B5EF4-FFF2-40B4-BE49-F238E27FC236}">
                <a16:creationId xmlns:a16="http://schemas.microsoft.com/office/drawing/2014/main" xmlns="" id="{351915CF-9F0C-394C-8AC3-5D43BA71980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42417" y="609600"/>
            <a:ext cx="7401583" cy="5829506"/>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1885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8DBB0A-0188-1A41-A29A-64DC1D0B161C}"/>
              </a:ext>
            </a:extLst>
          </p:cNvPr>
          <p:cNvSpPr>
            <a:spLocks noGrp="1"/>
          </p:cNvSpPr>
          <p:nvPr>
            <p:ph type="title"/>
          </p:nvPr>
        </p:nvSpPr>
        <p:spPr>
          <a:xfrm>
            <a:off x="0" y="0"/>
            <a:ext cx="9144000" cy="1371600"/>
          </a:xfrm>
        </p:spPr>
        <p:txBody>
          <a:bodyPr/>
          <a:lstStyle/>
          <a:p>
            <a:pPr>
              <a:defRPr/>
            </a:pPr>
            <a:r>
              <a:rPr lang="en-US" sz="3600" dirty="0"/>
              <a:t>The Second New Deal</a:t>
            </a:r>
            <a:br>
              <a:rPr lang="en-US" sz="3600" dirty="0"/>
            </a:br>
            <a:r>
              <a:rPr lang="en-US" sz="3600" dirty="0"/>
              <a:t>Works Progress Administration (WPA)</a:t>
            </a:r>
          </a:p>
        </p:txBody>
      </p:sp>
      <p:sp>
        <p:nvSpPr>
          <p:cNvPr id="3" name="Text Placeholder 2">
            <a:extLst>
              <a:ext uri="{FF2B5EF4-FFF2-40B4-BE49-F238E27FC236}">
                <a16:creationId xmlns:a16="http://schemas.microsoft.com/office/drawing/2014/main" xmlns="" id="{97028F7D-EEE9-C047-A787-9F1D6AB3D29D}"/>
              </a:ext>
            </a:extLst>
          </p:cNvPr>
          <p:cNvSpPr>
            <a:spLocks noGrp="1"/>
          </p:cNvSpPr>
          <p:nvPr>
            <p:ph type="body" sz="half" idx="1"/>
          </p:nvPr>
        </p:nvSpPr>
        <p:spPr>
          <a:xfrm>
            <a:off x="0" y="1357313"/>
            <a:ext cx="5811838" cy="5448300"/>
          </a:xfrm>
        </p:spPr>
        <p:txBody>
          <a:bodyPr>
            <a:normAutofit lnSpcReduction="10000"/>
          </a:bodyPr>
          <a:lstStyle/>
          <a:p>
            <a:pPr>
              <a:defRPr/>
            </a:pPr>
            <a:r>
              <a:rPr lang="en-US" sz="2400" dirty="0"/>
              <a:t>Congress appropriated $5 billion</a:t>
            </a:r>
          </a:p>
          <a:p>
            <a:pPr>
              <a:defRPr/>
            </a:pPr>
            <a:r>
              <a:rPr lang="en-US" sz="2400" dirty="0"/>
              <a:t>Purpose to employ unemployed people until the economy recovered</a:t>
            </a:r>
          </a:p>
          <a:p>
            <a:pPr>
              <a:defRPr/>
            </a:pPr>
            <a:r>
              <a:rPr lang="en-US" sz="2400" dirty="0"/>
              <a:t>Established a national work relief program through large-scale public works projects</a:t>
            </a:r>
          </a:p>
          <a:p>
            <a:pPr lvl="1">
              <a:defRPr/>
            </a:pPr>
            <a:r>
              <a:rPr lang="en-US" sz="2000" dirty="0"/>
              <a:t>Employed more than 8 million</a:t>
            </a:r>
          </a:p>
          <a:p>
            <a:pPr lvl="1">
              <a:defRPr/>
            </a:pPr>
            <a:r>
              <a:rPr lang="en-US" sz="2000" dirty="0"/>
              <a:t>850 airports; 651,000 miles of road; 110,000 libraries, schools, and hospitals</a:t>
            </a:r>
          </a:p>
          <a:p>
            <a:pPr>
              <a:defRPr/>
            </a:pPr>
            <a:r>
              <a:rPr lang="en-US" sz="2400" dirty="0"/>
              <a:t>National Youth Administration (NYA)</a:t>
            </a:r>
          </a:p>
          <a:p>
            <a:pPr lvl="1">
              <a:defRPr/>
            </a:pPr>
            <a:r>
              <a:rPr lang="en-US" sz="2000" dirty="0"/>
              <a:t>Provide work-relief and education for Americans 16-25 years old</a:t>
            </a:r>
          </a:p>
        </p:txBody>
      </p:sp>
      <p:pic>
        <p:nvPicPr>
          <p:cNvPr id="53251" name="Picture 9" descr="NewDealAd8">
            <a:extLst>
              <a:ext uri="{FF2B5EF4-FFF2-40B4-BE49-F238E27FC236}">
                <a16:creationId xmlns:a16="http://schemas.microsoft.com/office/drawing/2014/main" xmlns="" id="{CB5C6B71-B456-8349-B01D-3A5CCE6B45B1}"/>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494463" y="1357313"/>
            <a:ext cx="2057400" cy="1541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12" descr="NewDealAd5">
            <a:extLst>
              <a:ext uri="{FF2B5EF4-FFF2-40B4-BE49-F238E27FC236}">
                <a16:creationId xmlns:a16="http://schemas.microsoft.com/office/drawing/2014/main" xmlns="" id="{904CB5A4-D157-E246-BC79-3998102240C5}"/>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543800" y="4659313"/>
            <a:ext cx="1511300" cy="2171700"/>
          </a:xfrm>
          <a:noFill/>
          <a:extLst>
            <a:ext uri="{909E8E84-426E-40dd-AFC4-6F175D3DCCD1}">
              <a14:hiddenFill xmlns:a14="http://schemas.microsoft.com/office/drawing/2010/main">
                <a:solidFill>
                  <a:srgbClr val="FFFFFF"/>
                </a:solidFill>
              </a14:hiddenFill>
            </a:ext>
          </a:extLst>
        </p:spPr>
      </p:pic>
      <p:pic>
        <p:nvPicPr>
          <p:cNvPr id="53253" name="Picture 10" descr="NewDealAd2">
            <a:extLst>
              <a:ext uri="{FF2B5EF4-FFF2-40B4-BE49-F238E27FC236}">
                <a16:creationId xmlns:a16="http://schemas.microsoft.com/office/drawing/2014/main" xmlns="" id="{AFC3DD4A-73F2-F048-A1D7-CA9E43D79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475" y="4684713"/>
            <a:ext cx="16906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2" descr="https://upload.wikimedia.org/wikipedia/commons/a/a6/NYA_Inaugural_Parade_Float_1937.jpg">
            <a:extLst>
              <a:ext uri="{FF2B5EF4-FFF2-40B4-BE49-F238E27FC236}">
                <a16:creationId xmlns:a16="http://schemas.microsoft.com/office/drawing/2014/main" xmlns="" id="{D65522EE-F134-A940-BA5F-52D45B5B5C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900" y="2897188"/>
            <a:ext cx="22098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69018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CC4C98-7378-9B4C-AA62-FA736777885B}"/>
              </a:ext>
            </a:extLst>
          </p:cNvPr>
          <p:cNvSpPr>
            <a:spLocks noGrp="1"/>
          </p:cNvSpPr>
          <p:nvPr>
            <p:ph type="title"/>
          </p:nvPr>
        </p:nvSpPr>
        <p:spPr>
          <a:xfrm>
            <a:off x="0" y="0"/>
            <a:ext cx="9144000" cy="1371600"/>
          </a:xfrm>
        </p:spPr>
        <p:txBody>
          <a:bodyPr>
            <a:normAutofit fontScale="90000"/>
          </a:bodyPr>
          <a:lstStyle/>
          <a:p>
            <a:pPr>
              <a:defRPr/>
            </a:pPr>
            <a:r>
              <a:rPr lang="en-US" dirty="0"/>
              <a:t>The Second New Deal</a:t>
            </a:r>
            <a:br>
              <a:rPr lang="en-US" dirty="0"/>
            </a:br>
            <a:r>
              <a:rPr lang="en-US" dirty="0"/>
              <a:t>Social </a:t>
            </a:r>
            <a:r>
              <a:rPr lang="en-US"/>
              <a:t>Security Act</a:t>
            </a:r>
            <a:endParaRPr lang="en-US" dirty="0"/>
          </a:p>
        </p:txBody>
      </p:sp>
      <p:sp>
        <p:nvSpPr>
          <p:cNvPr id="3" name="Text Placeholder 2">
            <a:extLst>
              <a:ext uri="{FF2B5EF4-FFF2-40B4-BE49-F238E27FC236}">
                <a16:creationId xmlns:a16="http://schemas.microsoft.com/office/drawing/2014/main" xmlns="" id="{2B3D32B9-F9AC-0441-9AF6-7446CE4D021E}"/>
              </a:ext>
            </a:extLst>
          </p:cNvPr>
          <p:cNvSpPr>
            <a:spLocks noGrp="1"/>
          </p:cNvSpPr>
          <p:nvPr>
            <p:ph type="body" sz="half" idx="1"/>
          </p:nvPr>
        </p:nvSpPr>
        <p:spPr>
          <a:xfrm>
            <a:off x="152400" y="1397000"/>
            <a:ext cx="5181600" cy="5308600"/>
          </a:xfrm>
        </p:spPr>
        <p:txBody>
          <a:bodyPr>
            <a:normAutofit lnSpcReduction="10000"/>
          </a:bodyPr>
          <a:lstStyle/>
          <a:p>
            <a:pPr>
              <a:defRPr/>
            </a:pPr>
            <a:r>
              <a:rPr lang="en-US" sz="2800" dirty="0"/>
              <a:t>Created a fund to provide for old-age pensions, disabilities, and unemployment compensation</a:t>
            </a:r>
          </a:p>
          <a:p>
            <a:pPr>
              <a:defRPr/>
            </a:pPr>
            <a:r>
              <a:rPr lang="en-US" sz="2800" dirty="0"/>
              <a:t>Funded by a payroll tax on workers and employers</a:t>
            </a:r>
          </a:p>
          <a:p>
            <a:pPr>
              <a:defRPr/>
            </a:pPr>
            <a:r>
              <a:rPr lang="en-US" sz="2800" dirty="0"/>
              <a:t>Administered by Social Security Administration through state-federal cooperation</a:t>
            </a:r>
          </a:p>
        </p:txBody>
      </p:sp>
      <p:pic>
        <p:nvPicPr>
          <p:cNvPr id="55299" name="Picture 7" descr="apr27-1-img.jpg                                                000A84C2Macintosh HD                   C5A9507E:">
            <a:extLst>
              <a:ext uri="{FF2B5EF4-FFF2-40B4-BE49-F238E27FC236}">
                <a16:creationId xmlns:a16="http://schemas.microsoft.com/office/drawing/2014/main" xmlns="" id="{A1F48C2F-B059-4646-9083-E498962AE36B}"/>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334000" y="1397000"/>
            <a:ext cx="3714750" cy="5367338"/>
          </a:xfrm>
        </p:spPr>
      </p:pic>
    </p:spTree>
    <p:extLst>
      <p:ext uri="{BB962C8B-B14F-4D97-AF65-F5344CB8AC3E}">
        <p14:creationId xmlns:p14="http://schemas.microsoft.com/office/powerpoint/2010/main" val="11437470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37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3732" name="Rectangle 4"/>
          <p:cNvSpPr>
            <a:spLocks noGrp="1" noChangeArrowheads="1"/>
          </p:cNvSpPr>
          <p:nvPr>
            <p:ph type="title"/>
          </p:nvPr>
        </p:nvSpPr>
        <p:spPr>
          <a:xfrm>
            <a:off x="381000" y="0"/>
            <a:ext cx="8534400" cy="762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Labor Legislation</a:t>
            </a:r>
          </a:p>
        </p:txBody>
      </p:sp>
      <p:sp>
        <p:nvSpPr>
          <p:cNvPr id="73733" name="Rectangle 5"/>
          <p:cNvSpPr>
            <a:spLocks noGrp="1" noChangeArrowheads="1"/>
          </p:cNvSpPr>
          <p:nvPr>
            <p:ph type="body" idx="1"/>
          </p:nvPr>
        </p:nvSpPr>
        <p:spPr>
          <a:xfrm>
            <a:off x="0" y="685800"/>
            <a:ext cx="9144000" cy="6172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spcBef>
                <a:spcPct val="10000"/>
              </a:spcBef>
            </a:pPr>
            <a:r>
              <a:rPr lang="en-US" u="sng" dirty="0"/>
              <a:t>Wagner Act</a:t>
            </a:r>
            <a:r>
              <a:rPr lang="en-US" dirty="0"/>
              <a:t> (1935) created the Nat</a:t>
            </a:r>
            <a:r>
              <a:rPr lang="ja-JP" altLang="en-US" dirty="0">
                <a:latin typeface="Arial"/>
              </a:rPr>
              <a:t>’</a:t>
            </a:r>
            <a:r>
              <a:rPr lang="en-US" dirty="0"/>
              <a:t>l Labor Relations Board to oversee labor-management affairs</a:t>
            </a:r>
          </a:p>
          <a:p>
            <a:pPr lvl="1">
              <a:lnSpc>
                <a:spcPct val="90000"/>
              </a:lnSpc>
              <a:spcBef>
                <a:spcPct val="10000"/>
              </a:spcBef>
            </a:pPr>
            <a:r>
              <a:rPr lang="en-US" dirty="0"/>
              <a:t>Mandated management to negotiate with unions regarding pay, hours, conditions if majority of workers vote for a union</a:t>
            </a:r>
          </a:p>
          <a:p>
            <a:pPr>
              <a:lnSpc>
                <a:spcPct val="90000"/>
              </a:lnSpc>
              <a:spcBef>
                <a:spcPct val="10000"/>
              </a:spcBef>
            </a:pPr>
            <a:r>
              <a:rPr lang="en-US" u="sng" dirty="0"/>
              <a:t>Fair Labor Standards Act</a:t>
            </a:r>
            <a:r>
              <a:rPr lang="en-US" dirty="0"/>
              <a:t> (1938) created 1</a:t>
            </a:r>
            <a:r>
              <a:rPr lang="en-US" baseline="30000" dirty="0"/>
              <a:t>st</a:t>
            </a:r>
            <a:r>
              <a:rPr lang="en-US" dirty="0"/>
              <a:t> minimum wage &amp; maximum hour laws (aimed at helping non-unionized workers)</a:t>
            </a:r>
          </a:p>
        </p:txBody>
      </p:sp>
      <p:sp>
        <p:nvSpPr>
          <p:cNvPr id="73734" name="AutoShape 6"/>
          <p:cNvSpPr>
            <a:spLocks noChangeArrowheads="1"/>
          </p:cNvSpPr>
          <p:nvPr/>
        </p:nvSpPr>
        <p:spPr bwMode="auto">
          <a:xfrm>
            <a:off x="3505200" y="5181600"/>
            <a:ext cx="2667000" cy="609600"/>
          </a:xfrm>
          <a:prstGeom prst="wedgeRectCallout">
            <a:avLst>
              <a:gd name="adj1" fmla="val -65516"/>
              <a:gd name="adj2" fmla="val -207810"/>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2800" dirty="0">
                <a:solidFill>
                  <a:srgbClr val="000000"/>
                </a:solidFill>
              </a:rPr>
              <a:t>40</a:t>
            </a:r>
            <a:r>
              <a:rPr lang="en-US" sz="2800" dirty="0">
                <a:solidFill>
                  <a:srgbClr val="000000"/>
                </a:solidFill>
                <a:cs typeface="Times New Roman" charset="0"/>
              </a:rPr>
              <a:t>¢ per hour</a:t>
            </a:r>
          </a:p>
        </p:txBody>
      </p:sp>
      <p:sp>
        <p:nvSpPr>
          <p:cNvPr id="73735" name="AutoShape 7"/>
          <p:cNvSpPr>
            <a:spLocks noChangeArrowheads="1"/>
          </p:cNvSpPr>
          <p:nvPr/>
        </p:nvSpPr>
        <p:spPr bwMode="auto">
          <a:xfrm>
            <a:off x="381000" y="4495800"/>
            <a:ext cx="2209800" cy="990600"/>
          </a:xfrm>
          <a:prstGeom prst="wedgeRectCallout">
            <a:avLst>
              <a:gd name="adj1" fmla="val 118966"/>
              <a:gd name="adj2" fmla="val -86111"/>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200" dirty="0">
                <a:solidFill>
                  <a:srgbClr val="000000"/>
                </a:solidFill>
              </a:rPr>
              <a:t>40</a:t>
            </a:r>
            <a:r>
              <a:rPr lang="en-US" sz="3200" dirty="0">
                <a:solidFill>
                  <a:srgbClr val="000000"/>
                </a:solidFill>
                <a:cs typeface="Times New Roman" charset="0"/>
              </a:rPr>
              <a:t> hours per week</a:t>
            </a:r>
          </a:p>
        </p:txBody>
      </p:sp>
      <p:sp>
        <p:nvSpPr>
          <p:cNvPr id="73736" name="AutoShape 8"/>
          <p:cNvSpPr>
            <a:spLocks noChangeArrowheads="1"/>
          </p:cNvSpPr>
          <p:nvPr/>
        </p:nvSpPr>
        <p:spPr bwMode="auto">
          <a:xfrm>
            <a:off x="3352800" y="1905000"/>
            <a:ext cx="5791200" cy="609600"/>
          </a:xfrm>
          <a:prstGeom prst="wedgeRectCallout">
            <a:avLst>
              <a:gd name="adj1" fmla="val -43164"/>
              <a:gd name="adj2" fmla="val -180644"/>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2800" dirty="0">
                <a:solidFill>
                  <a:srgbClr val="000000"/>
                </a:solidFill>
              </a:rPr>
              <a:t>The </a:t>
            </a:r>
            <a:r>
              <a:rPr lang="ja-JP" altLang="en-US" sz="2800" dirty="0">
                <a:solidFill>
                  <a:srgbClr val="000000"/>
                </a:solidFill>
                <a:latin typeface="Arial"/>
              </a:rPr>
              <a:t>“</a:t>
            </a:r>
            <a:r>
              <a:rPr lang="en-US" sz="2800" dirty="0">
                <a:solidFill>
                  <a:srgbClr val="000000"/>
                </a:solidFill>
              </a:rPr>
              <a:t>Magna </a:t>
            </a:r>
            <a:r>
              <a:rPr lang="en-US" sz="2800" dirty="0" err="1">
                <a:solidFill>
                  <a:srgbClr val="000000"/>
                </a:solidFill>
              </a:rPr>
              <a:t>Carta</a:t>
            </a:r>
            <a:r>
              <a:rPr lang="ja-JP" altLang="en-US" sz="2800" dirty="0">
                <a:solidFill>
                  <a:srgbClr val="000000"/>
                </a:solidFill>
                <a:latin typeface="Arial"/>
              </a:rPr>
              <a:t>”</a:t>
            </a:r>
            <a:r>
              <a:rPr lang="en-US" sz="2800" dirty="0">
                <a:solidFill>
                  <a:srgbClr val="000000"/>
                </a:solidFill>
              </a:rPr>
              <a:t> for labor</a:t>
            </a:r>
            <a:endParaRPr lang="en-US" sz="2800" dirty="0">
              <a:solidFill>
                <a:srgbClr val="000000"/>
              </a:solidFill>
              <a:cs typeface="Times New Roman" charset="0"/>
            </a:endParaRPr>
          </a:p>
        </p:txBody>
      </p:sp>
    </p:spTree>
    <p:extLst>
      <p:ext uri="{BB962C8B-B14F-4D97-AF65-F5344CB8AC3E}">
        <p14:creationId xmlns:p14="http://schemas.microsoft.com/office/powerpoint/2010/main" val="19794824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3736"/>
                                        </p:tgtEl>
                                        <p:attrNameLst>
                                          <p:attrName>style.visibility</p:attrName>
                                        </p:attrNameLst>
                                      </p:cBhvr>
                                      <p:to>
                                        <p:strVal val="visible"/>
                                      </p:to>
                                    </p:set>
                                    <p:anim calcmode="lin" valueType="num">
                                      <p:cBhvr>
                                        <p:cTn id="7" dur="500" fill="hold"/>
                                        <p:tgtEl>
                                          <p:spTgt spid="73736"/>
                                        </p:tgtEl>
                                        <p:attrNameLst>
                                          <p:attrName>ppt_w</p:attrName>
                                        </p:attrNameLst>
                                      </p:cBhvr>
                                      <p:tavLst>
                                        <p:tav tm="0">
                                          <p:val>
                                            <p:fltVal val="0"/>
                                          </p:val>
                                        </p:tav>
                                        <p:tav tm="100000">
                                          <p:val>
                                            <p:strVal val="#ppt_w"/>
                                          </p:val>
                                        </p:tav>
                                      </p:tavLst>
                                    </p:anim>
                                    <p:anim calcmode="lin" valueType="num">
                                      <p:cBhvr>
                                        <p:cTn id="8" dur="500" fill="hold"/>
                                        <p:tgtEl>
                                          <p:spTgt spid="73736"/>
                                        </p:tgtEl>
                                        <p:attrNameLst>
                                          <p:attrName>ppt_h</p:attrName>
                                        </p:attrNameLst>
                                      </p:cBhvr>
                                      <p:tavLst>
                                        <p:tav tm="0">
                                          <p:val>
                                            <p:fltVal val="0"/>
                                          </p:val>
                                        </p:tav>
                                        <p:tav tm="100000">
                                          <p:val>
                                            <p:strVal val="#ppt_h"/>
                                          </p:val>
                                        </p:tav>
                                      </p:tavLst>
                                    </p:anim>
                                    <p:animEffect transition="in" filter="fade">
                                      <p:cBhvr>
                                        <p:cTn id="9" dur="500"/>
                                        <p:tgtEl>
                                          <p:spTgt spid="7373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73736"/>
                                        </p:tgtEl>
                                        <p:attrNameLst>
                                          <p:attrName>ppt_w</p:attrName>
                                        </p:attrNameLst>
                                      </p:cBhvr>
                                      <p:tavLst>
                                        <p:tav tm="0">
                                          <p:val>
                                            <p:strVal val="ppt_w"/>
                                          </p:val>
                                        </p:tav>
                                        <p:tav tm="100000">
                                          <p:val>
                                            <p:fltVal val="0"/>
                                          </p:val>
                                        </p:tav>
                                      </p:tavLst>
                                    </p:anim>
                                    <p:anim calcmode="lin" valueType="num">
                                      <p:cBhvr>
                                        <p:cTn id="14" dur="500"/>
                                        <p:tgtEl>
                                          <p:spTgt spid="73736"/>
                                        </p:tgtEl>
                                        <p:attrNameLst>
                                          <p:attrName>ppt_h</p:attrName>
                                        </p:attrNameLst>
                                      </p:cBhvr>
                                      <p:tavLst>
                                        <p:tav tm="0">
                                          <p:val>
                                            <p:strVal val="ppt_h"/>
                                          </p:val>
                                        </p:tav>
                                        <p:tav tm="100000">
                                          <p:val>
                                            <p:fltVal val="0"/>
                                          </p:val>
                                        </p:tav>
                                      </p:tavLst>
                                    </p:anim>
                                    <p:animEffect transition="out" filter="fade">
                                      <p:cBhvr>
                                        <p:cTn id="15" dur="500"/>
                                        <p:tgtEl>
                                          <p:spTgt spid="73736"/>
                                        </p:tgtEl>
                                      </p:cBhvr>
                                    </p:animEffect>
                                    <p:set>
                                      <p:cBhvr>
                                        <p:cTn id="16" dur="1" fill="hold">
                                          <p:stCondLst>
                                            <p:cond delay="499"/>
                                          </p:stCondLst>
                                        </p:cTn>
                                        <p:tgtEl>
                                          <p:spTgt spid="73736"/>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73734"/>
                                        </p:tgtEl>
                                        <p:attrNameLst>
                                          <p:attrName>style.visibility</p:attrName>
                                        </p:attrNameLst>
                                      </p:cBhvr>
                                      <p:to>
                                        <p:strVal val="visible"/>
                                      </p:to>
                                    </p:set>
                                    <p:anim calcmode="lin" valueType="num">
                                      <p:cBhvr>
                                        <p:cTn id="19" dur="500" fill="hold"/>
                                        <p:tgtEl>
                                          <p:spTgt spid="73734"/>
                                        </p:tgtEl>
                                        <p:attrNameLst>
                                          <p:attrName>ppt_w</p:attrName>
                                        </p:attrNameLst>
                                      </p:cBhvr>
                                      <p:tavLst>
                                        <p:tav tm="0">
                                          <p:val>
                                            <p:fltVal val="0"/>
                                          </p:val>
                                        </p:tav>
                                        <p:tav tm="100000">
                                          <p:val>
                                            <p:strVal val="#ppt_w"/>
                                          </p:val>
                                        </p:tav>
                                      </p:tavLst>
                                    </p:anim>
                                    <p:anim calcmode="lin" valueType="num">
                                      <p:cBhvr>
                                        <p:cTn id="20" dur="500" fill="hold"/>
                                        <p:tgtEl>
                                          <p:spTgt spid="73734"/>
                                        </p:tgtEl>
                                        <p:attrNameLst>
                                          <p:attrName>ppt_h</p:attrName>
                                        </p:attrNameLst>
                                      </p:cBhvr>
                                      <p:tavLst>
                                        <p:tav tm="0">
                                          <p:val>
                                            <p:fltVal val="0"/>
                                          </p:val>
                                        </p:tav>
                                        <p:tav tm="100000">
                                          <p:val>
                                            <p:strVal val="#ppt_h"/>
                                          </p:val>
                                        </p:tav>
                                      </p:tavLst>
                                    </p:anim>
                                    <p:animEffect transition="in" filter="fade">
                                      <p:cBhvr>
                                        <p:cTn id="21" dur="500"/>
                                        <p:tgtEl>
                                          <p:spTgt spid="73734"/>
                                        </p:tgtEl>
                                      </p:cBhvr>
                                    </p:animEffect>
                                  </p:childTnLst>
                                </p:cTn>
                              </p:par>
                            </p:childTnLst>
                          </p:cTn>
                        </p:par>
                        <p:par>
                          <p:cTn id="22" fill="hold" nodeType="afterGroup">
                            <p:stCondLst>
                              <p:cond delay="500"/>
                            </p:stCondLst>
                            <p:childTnLst>
                              <p:par>
                                <p:cTn id="23" presetID="53" presetClass="entr" presetSubtype="0" fill="hold" grpId="0" nodeType="afterEffect">
                                  <p:stCondLst>
                                    <p:cond delay="0"/>
                                  </p:stCondLst>
                                  <p:childTnLst>
                                    <p:set>
                                      <p:cBhvr>
                                        <p:cTn id="24" dur="1" fill="hold">
                                          <p:stCondLst>
                                            <p:cond delay="0"/>
                                          </p:stCondLst>
                                        </p:cTn>
                                        <p:tgtEl>
                                          <p:spTgt spid="73735"/>
                                        </p:tgtEl>
                                        <p:attrNameLst>
                                          <p:attrName>style.visibility</p:attrName>
                                        </p:attrNameLst>
                                      </p:cBhvr>
                                      <p:to>
                                        <p:strVal val="visible"/>
                                      </p:to>
                                    </p:set>
                                    <p:anim calcmode="lin" valueType="num">
                                      <p:cBhvr>
                                        <p:cTn id="25" dur="500" fill="hold"/>
                                        <p:tgtEl>
                                          <p:spTgt spid="73735"/>
                                        </p:tgtEl>
                                        <p:attrNameLst>
                                          <p:attrName>ppt_w</p:attrName>
                                        </p:attrNameLst>
                                      </p:cBhvr>
                                      <p:tavLst>
                                        <p:tav tm="0">
                                          <p:val>
                                            <p:fltVal val="0"/>
                                          </p:val>
                                        </p:tav>
                                        <p:tav tm="100000">
                                          <p:val>
                                            <p:strVal val="#ppt_w"/>
                                          </p:val>
                                        </p:tav>
                                      </p:tavLst>
                                    </p:anim>
                                    <p:anim calcmode="lin" valueType="num">
                                      <p:cBhvr>
                                        <p:cTn id="26" dur="500" fill="hold"/>
                                        <p:tgtEl>
                                          <p:spTgt spid="73735"/>
                                        </p:tgtEl>
                                        <p:attrNameLst>
                                          <p:attrName>ppt_h</p:attrName>
                                        </p:attrNameLst>
                                      </p:cBhvr>
                                      <p:tavLst>
                                        <p:tav tm="0">
                                          <p:val>
                                            <p:fltVal val="0"/>
                                          </p:val>
                                        </p:tav>
                                        <p:tav tm="100000">
                                          <p:val>
                                            <p:strVal val="#ppt_h"/>
                                          </p:val>
                                        </p:tav>
                                      </p:tavLst>
                                    </p:anim>
                                    <p:animEffect transition="in" filter="fade">
                                      <p:cBhvr>
                                        <p:cTn id="27" dur="500"/>
                                        <p:tgtEl>
                                          <p:spTgt spid="73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4" grpId="0" animBg="1"/>
      <p:bldP spid="73735" grpId="0" animBg="1"/>
      <p:bldP spid="73736" grpId="0" animBg="1"/>
      <p:bldP spid="73736" grpId="1"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68" name="Rectangle 4"/>
          <p:cNvSpPr>
            <a:spLocks noGrp="1" noChangeArrowheads="1"/>
          </p:cNvSpPr>
          <p:nvPr>
            <p:ph type="title"/>
          </p:nvPr>
        </p:nvSpPr>
        <p:spPr>
          <a:xfrm>
            <a:off x="381000" y="0"/>
            <a:ext cx="8534400" cy="9144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Challenges to FDR</a:t>
            </a:r>
          </a:p>
        </p:txBody>
      </p:sp>
      <p:sp>
        <p:nvSpPr>
          <p:cNvPr id="62469" name="Rectangle 5"/>
          <p:cNvSpPr>
            <a:spLocks noGrp="1" noChangeArrowheads="1"/>
          </p:cNvSpPr>
          <p:nvPr>
            <p:ph type="body" idx="1"/>
          </p:nvPr>
        </p:nvSpPr>
        <p:spPr>
          <a:xfrm>
            <a:off x="0" y="914400"/>
            <a:ext cx="9144000" cy="59436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lnSpcReduction="10000"/>
          </a:bodyPr>
          <a:lstStyle/>
          <a:p>
            <a:pPr>
              <a:lnSpc>
                <a:spcPct val="95000"/>
              </a:lnSpc>
              <a:spcBef>
                <a:spcPct val="15000"/>
              </a:spcBef>
            </a:pPr>
            <a:r>
              <a:rPr lang="en-US" dirty="0"/>
              <a:t>By 1935, signs of discontent with the New Deal were evidenced as  3 critics gained national attention: </a:t>
            </a:r>
          </a:p>
          <a:p>
            <a:pPr lvl="1">
              <a:lnSpc>
                <a:spcPct val="95000"/>
              </a:lnSpc>
              <a:spcBef>
                <a:spcPct val="15000"/>
              </a:spcBef>
            </a:pPr>
            <a:r>
              <a:rPr lang="en-US" u="sng" dirty="0"/>
              <a:t>Father Charles Coughlin</a:t>
            </a:r>
            <a:r>
              <a:rPr lang="en-US" dirty="0"/>
              <a:t> called for</a:t>
            </a:r>
            <a:r>
              <a:rPr lang="en-US" sz="3000" dirty="0"/>
              <a:t> </a:t>
            </a:r>
            <a:r>
              <a:rPr lang="en-US" dirty="0"/>
              <a:t>nationalizing</a:t>
            </a:r>
            <a:r>
              <a:rPr lang="en-US" sz="3000" dirty="0"/>
              <a:t> </a:t>
            </a:r>
            <a:r>
              <a:rPr lang="en-US" dirty="0"/>
              <a:t>U.S.</a:t>
            </a:r>
            <a:r>
              <a:rPr lang="en-US" sz="3000" dirty="0"/>
              <a:t> </a:t>
            </a:r>
            <a:r>
              <a:rPr lang="en-US" dirty="0"/>
              <a:t>banks;</a:t>
            </a:r>
            <a:r>
              <a:rPr lang="en-US" sz="3000" dirty="0"/>
              <a:t> </a:t>
            </a:r>
            <a:r>
              <a:rPr lang="en-US" dirty="0"/>
              <a:t>used anti-Semitism in radio sermons </a:t>
            </a:r>
          </a:p>
          <a:p>
            <a:pPr lvl="1">
              <a:lnSpc>
                <a:spcPct val="95000"/>
              </a:lnSpc>
              <a:spcBef>
                <a:spcPct val="15000"/>
              </a:spcBef>
            </a:pPr>
            <a:r>
              <a:rPr lang="en-US" u="sng" dirty="0"/>
              <a:t>Francis Townsend</a:t>
            </a:r>
            <a:r>
              <a:rPr lang="en-US" dirty="0"/>
              <a:t> appealed to the elderly with a $200/</a:t>
            </a:r>
            <a:r>
              <a:rPr lang="en-US" dirty="0" err="1"/>
              <a:t>mo</a:t>
            </a:r>
            <a:r>
              <a:rPr lang="en-US" dirty="0"/>
              <a:t> payment plan to anyone over 60 in</a:t>
            </a:r>
            <a:r>
              <a:rPr lang="en-US" sz="3500" dirty="0"/>
              <a:t> </a:t>
            </a:r>
            <a:r>
              <a:rPr lang="en-US" dirty="0"/>
              <a:t>order</a:t>
            </a:r>
            <a:r>
              <a:rPr lang="en-US" sz="3500" dirty="0"/>
              <a:t> </a:t>
            </a:r>
            <a:r>
              <a:rPr lang="en-US" dirty="0"/>
              <a:t>to</a:t>
            </a:r>
            <a:r>
              <a:rPr lang="en-US" sz="3500" dirty="0"/>
              <a:t> </a:t>
            </a:r>
            <a:r>
              <a:rPr lang="en-US" dirty="0"/>
              <a:t>stimulate</a:t>
            </a:r>
            <a:r>
              <a:rPr lang="en-US" sz="3500" dirty="0"/>
              <a:t> </a:t>
            </a:r>
            <a:r>
              <a:rPr lang="en-US" dirty="0"/>
              <a:t>the</a:t>
            </a:r>
            <a:r>
              <a:rPr lang="en-US" sz="3500" dirty="0"/>
              <a:t> </a:t>
            </a:r>
            <a:r>
              <a:rPr lang="en-US" dirty="0" smtClean="0"/>
              <a:t>economy</a:t>
            </a:r>
          </a:p>
          <a:p>
            <a:pPr lvl="1">
              <a:lnSpc>
                <a:spcPct val="95000"/>
              </a:lnSpc>
              <a:spcBef>
                <a:spcPct val="15000"/>
              </a:spcBef>
            </a:pPr>
            <a:r>
              <a:rPr lang="en-US" u="sng" dirty="0" smtClean="0"/>
              <a:t>Louisiana Sen. Huey Long</a:t>
            </a:r>
            <a:r>
              <a:rPr lang="en-US" dirty="0" smtClean="0"/>
              <a:t>-Share the Wealth</a:t>
            </a:r>
          </a:p>
          <a:p>
            <a:pPr lvl="2">
              <a:lnSpc>
                <a:spcPct val="95000"/>
              </a:lnSpc>
              <a:spcBef>
                <a:spcPct val="15000"/>
              </a:spcBef>
            </a:pPr>
            <a:r>
              <a:rPr lang="en-US" dirty="0" smtClean="0"/>
              <a:t>Tax the rich to give away $2,500 to each American</a:t>
            </a:r>
          </a:p>
          <a:p>
            <a:pPr>
              <a:lnSpc>
                <a:spcPct val="70000"/>
              </a:lnSpc>
            </a:pPr>
            <a:r>
              <a:rPr lang="en-US" sz="3000" dirty="0">
                <a:solidFill>
                  <a:srgbClr val="FFFFFF"/>
                </a:solidFill>
                <a:cs typeface="Rockwell"/>
              </a:rPr>
              <a:t>American Liberty League</a:t>
            </a:r>
          </a:p>
          <a:p>
            <a:pPr lvl="1">
              <a:lnSpc>
                <a:spcPct val="70000"/>
              </a:lnSpc>
            </a:pPr>
            <a:r>
              <a:rPr lang="en-US" sz="3000" dirty="0">
                <a:solidFill>
                  <a:srgbClr val="FFFFFF"/>
                </a:solidFill>
                <a:cs typeface="Rockwell"/>
              </a:rPr>
              <a:t>Industrialists opposed to dictatorial policies</a:t>
            </a:r>
          </a:p>
          <a:p>
            <a:pPr>
              <a:lnSpc>
                <a:spcPct val="95000"/>
              </a:lnSpc>
              <a:spcBef>
                <a:spcPct val="15000"/>
              </a:spcBef>
            </a:pPr>
            <a:endParaRPr lang="en-US" dirty="0"/>
          </a:p>
        </p:txBody>
      </p:sp>
    </p:spTree>
    <p:extLst>
      <p:ext uri="{BB962C8B-B14F-4D97-AF65-F5344CB8AC3E}">
        <p14:creationId xmlns:p14="http://schemas.microsoft.com/office/powerpoint/2010/main" val="1803971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2303" y="0"/>
            <a:ext cx="9206303" cy="4983727"/>
          </a:xfrm>
          <a:prstGeom prst="rect">
            <a:avLst/>
          </a:prstGeom>
        </p:spPr>
      </p:pic>
    </p:spTree>
    <p:extLst>
      <p:ext uri="{BB962C8B-B14F-4D97-AF65-F5344CB8AC3E}">
        <p14:creationId xmlns:p14="http://schemas.microsoft.com/office/powerpoint/2010/main" val="195994668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xfrm>
            <a:off x="304800" y="0"/>
            <a:ext cx="8540750" cy="685800"/>
          </a:xfrm>
        </p:spPr>
        <p:txBody>
          <a:bodyPr>
            <a:normAutofit fontScale="90000"/>
          </a:bodyPr>
          <a:lstStyle/>
          <a:p>
            <a:pPr eaLnBrk="1" hangingPunct="1">
              <a:defRPr/>
            </a:pPr>
            <a:r>
              <a:rPr lang="en-US">
                <a:latin typeface="Rockwell"/>
                <a:cs typeface="Rockwell"/>
              </a:rPr>
              <a:t>Election of 1936</a:t>
            </a:r>
          </a:p>
        </p:txBody>
      </p:sp>
      <p:sp>
        <p:nvSpPr>
          <p:cNvPr id="67587" name="Rectangle 3"/>
          <p:cNvSpPr>
            <a:spLocks noGrp="1" noRot="1" noChangeArrowheads="1"/>
          </p:cNvSpPr>
          <p:nvPr>
            <p:ph type="body" sz="half" idx="1"/>
          </p:nvPr>
        </p:nvSpPr>
        <p:spPr>
          <a:xfrm>
            <a:off x="0" y="762000"/>
            <a:ext cx="3124200" cy="6096000"/>
          </a:xfrm>
        </p:spPr>
        <p:txBody>
          <a:bodyPr/>
          <a:lstStyle/>
          <a:p>
            <a:pPr eaLnBrk="1" hangingPunct="1">
              <a:defRPr/>
            </a:pPr>
            <a:r>
              <a:rPr lang="en-US" sz="2800" dirty="0">
                <a:latin typeface="Rockwell"/>
                <a:cs typeface="Rockwell"/>
              </a:rPr>
              <a:t>Franklin D. Roosevelt (D)</a:t>
            </a:r>
          </a:p>
          <a:p>
            <a:pPr eaLnBrk="1" hangingPunct="1">
              <a:defRPr/>
            </a:pPr>
            <a:r>
              <a:rPr lang="en-US" sz="2800" dirty="0">
                <a:latin typeface="Rockwell"/>
                <a:cs typeface="Rockwell"/>
              </a:rPr>
              <a:t>Alfred Landon (R)</a:t>
            </a:r>
          </a:p>
        </p:txBody>
      </p:sp>
      <p:pic>
        <p:nvPicPr>
          <p:cNvPr id="46083" name="Picture 5" descr="USAPElect1936.gif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048000" y="762000"/>
            <a:ext cx="6096000" cy="6096000"/>
          </a:xfrm>
        </p:spPr>
      </p:pic>
    </p:spTree>
    <p:extLst>
      <p:ext uri="{BB962C8B-B14F-4D97-AF65-F5344CB8AC3E}">
        <p14:creationId xmlns:p14="http://schemas.microsoft.com/office/powerpoint/2010/main" val="125377905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a:latin typeface="Rockwell"/>
                <a:cs typeface="Rockwell"/>
              </a:rPr>
              <a:t>1936 Election</a:t>
            </a:r>
          </a:p>
        </p:txBody>
      </p:sp>
      <p:sp>
        <p:nvSpPr>
          <p:cNvPr id="7171" name="Rectangle 3"/>
          <p:cNvSpPr>
            <a:spLocks noGrp="1" noChangeArrowheads="1"/>
          </p:cNvSpPr>
          <p:nvPr>
            <p:ph sz="quarter" idx="1"/>
          </p:nvPr>
        </p:nvSpPr>
        <p:spPr>
          <a:xfrm>
            <a:off x="366713" y="1600200"/>
            <a:ext cx="5348287" cy="5257800"/>
          </a:xfrm>
        </p:spPr>
        <p:txBody>
          <a:bodyPr>
            <a:normAutofit fontScale="92500" lnSpcReduction="20000"/>
          </a:bodyPr>
          <a:lstStyle/>
          <a:p>
            <a:pPr marL="274320" indent="-274320" eaLnBrk="1" fontAlgn="auto" hangingPunct="1">
              <a:spcBef>
                <a:spcPts val="580"/>
              </a:spcBef>
              <a:spcAft>
                <a:spcPts val="0"/>
              </a:spcAft>
              <a:buFont typeface="Wingdings 2"/>
              <a:buChar char=""/>
              <a:defRPr/>
            </a:pPr>
            <a:r>
              <a:rPr lang="en-US" sz="4000" dirty="0" smtClean="0">
                <a:latin typeface="Rockwell"/>
                <a:ea typeface="+mn-ea"/>
                <a:cs typeface="Rockwell"/>
              </a:rPr>
              <a:t>FDR v Alfred Landon</a:t>
            </a:r>
          </a:p>
          <a:p>
            <a:pPr marL="548640" lvl="1" eaLnBrk="1" fontAlgn="auto" hangingPunct="1">
              <a:spcBef>
                <a:spcPts val="370"/>
              </a:spcBef>
              <a:spcAft>
                <a:spcPts val="0"/>
              </a:spcAft>
              <a:buFont typeface="Wingdings 2"/>
              <a:buChar char=""/>
              <a:defRPr/>
            </a:pPr>
            <a:r>
              <a:rPr lang="en-US" sz="3800" dirty="0" smtClean="0">
                <a:latin typeface="Rockwell"/>
                <a:ea typeface="+mn-ea"/>
                <a:cs typeface="Rockwell"/>
              </a:rPr>
              <a:t>Both sides avoided real issues</a:t>
            </a:r>
          </a:p>
          <a:p>
            <a:pPr marL="548640" lvl="1" eaLnBrk="1" fontAlgn="auto" hangingPunct="1">
              <a:spcBef>
                <a:spcPts val="370"/>
              </a:spcBef>
              <a:spcAft>
                <a:spcPts val="0"/>
              </a:spcAft>
              <a:buFont typeface="Wingdings 2"/>
              <a:buChar char=""/>
              <a:defRPr/>
            </a:pPr>
            <a:r>
              <a:rPr lang="en-US" sz="3800" dirty="0" smtClean="0">
                <a:latin typeface="Rockwell"/>
                <a:ea typeface="+mn-ea"/>
                <a:cs typeface="Rockwell"/>
              </a:rPr>
              <a:t>Republicans attacked New Deal as socialistic</a:t>
            </a:r>
          </a:p>
          <a:p>
            <a:pPr marL="822960" lvl="2" eaLnBrk="1" fontAlgn="auto" hangingPunct="1">
              <a:spcBef>
                <a:spcPts val="370"/>
              </a:spcBef>
              <a:spcAft>
                <a:spcPts val="0"/>
              </a:spcAft>
              <a:buClr>
                <a:schemeClr val="accent1">
                  <a:tint val="60000"/>
                </a:schemeClr>
              </a:buClr>
              <a:buFont typeface="Wingdings 2"/>
              <a:buChar char=""/>
              <a:defRPr/>
            </a:pPr>
            <a:r>
              <a:rPr lang="en-US" sz="3600" dirty="0" smtClean="0">
                <a:latin typeface="Rockwell"/>
                <a:ea typeface="+mn-ea"/>
                <a:cs typeface="Rockwell"/>
              </a:rPr>
              <a:t>But have no alternative plan</a:t>
            </a:r>
          </a:p>
          <a:p>
            <a:pPr marL="274320" indent="-274320" eaLnBrk="1" fontAlgn="auto" hangingPunct="1">
              <a:spcBef>
                <a:spcPts val="580"/>
              </a:spcBef>
              <a:spcAft>
                <a:spcPts val="0"/>
              </a:spcAft>
              <a:buFont typeface="Wingdings 2"/>
              <a:buChar char=""/>
              <a:defRPr/>
            </a:pPr>
            <a:r>
              <a:rPr lang="en-US" sz="4000" dirty="0" smtClean="0">
                <a:latin typeface="Rockwell"/>
                <a:ea typeface="+mn-ea"/>
                <a:cs typeface="Rockwell"/>
              </a:rPr>
              <a:t>FDR win 46 out of 48 states (523 to 8) - a mandate!</a:t>
            </a:r>
          </a:p>
        </p:txBody>
      </p:sp>
      <p:pic>
        <p:nvPicPr>
          <p:cNvPr id="22531" name="Picture 5" descr="http://law.rwu.edu/sites/law/files/FDR_1936.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524000"/>
            <a:ext cx="3086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9391711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17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a:t>Evaluate the extent to which the New Deal demonstrate change in the role of government from 1932-1940.</a:t>
            </a:r>
          </a:p>
          <a:p>
            <a:pPr marL="0" indent="0" algn="ctr">
              <a:buNone/>
            </a:pPr>
            <a:endParaRPr lang="en-US" dirty="0"/>
          </a:p>
        </p:txBody>
      </p:sp>
    </p:spTree>
    <p:extLst>
      <p:ext uri="{BB962C8B-B14F-4D97-AF65-F5344CB8AC3E}">
        <p14:creationId xmlns:p14="http://schemas.microsoft.com/office/powerpoint/2010/main" val="13790957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hlinkClick r:id="rId3"/>
              </a:rPr>
              <a:t>The New Deal</a:t>
            </a:r>
            <a:endParaRPr lang="en-US" dirty="0" smtClean="0"/>
          </a:p>
          <a:p>
            <a:pPr marL="0" indent="0" algn="ctr">
              <a:buNone/>
            </a:pPr>
            <a:endParaRPr lang="en-US" dirty="0"/>
          </a:p>
        </p:txBody>
      </p:sp>
    </p:spTree>
    <p:extLst>
      <p:ext uri="{BB962C8B-B14F-4D97-AF65-F5344CB8AC3E}">
        <p14:creationId xmlns:p14="http://schemas.microsoft.com/office/powerpoint/2010/main" val="5201262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a:xfrm>
            <a:off x="304800" y="0"/>
            <a:ext cx="8540750" cy="838200"/>
          </a:xfrm>
        </p:spPr>
        <p:txBody>
          <a:bodyPr/>
          <a:lstStyle/>
          <a:p>
            <a:pPr eaLnBrk="1" hangingPunct="1">
              <a:defRPr/>
            </a:pPr>
            <a:r>
              <a:rPr lang="en-US" b="1" dirty="0">
                <a:latin typeface="Rockwell"/>
                <a:cs typeface="Rockwell"/>
              </a:rPr>
              <a:t>The Dust Bowl</a:t>
            </a:r>
            <a:r>
              <a:rPr lang="en-US" dirty="0">
                <a:latin typeface="Rockwell"/>
                <a:cs typeface="Rockwell"/>
              </a:rPr>
              <a:t> (1930-1936)</a:t>
            </a:r>
          </a:p>
        </p:txBody>
      </p:sp>
      <p:sp>
        <p:nvSpPr>
          <p:cNvPr id="79875" name="Rectangle 3"/>
          <p:cNvSpPr>
            <a:spLocks noGrp="1" noRot="1" noChangeArrowheads="1"/>
          </p:cNvSpPr>
          <p:nvPr>
            <p:ph type="body" idx="1"/>
          </p:nvPr>
        </p:nvSpPr>
        <p:spPr>
          <a:xfrm>
            <a:off x="0" y="990600"/>
            <a:ext cx="3562350" cy="5867400"/>
          </a:xfrm>
        </p:spPr>
        <p:txBody>
          <a:bodyPr>
            <a:normAutofit/>
          </a:bodyPr>
          <a:lstStyle/>
          <a:p>
            <a:pPr eaLnBrk="1" hangingPunct="1">
              <a:lnSpc>
                <a:spcPct val="90000"/>
              </a:lnSpc>
              <a:defRPr/>
            </a:pPr>
            <a:r>
              <a:rPr lang="en-US" sz="2400" dirty="0">
                <a:latin typeface="Rockwell"/>
                <a:cs typeface="Rockwell"/>
              </a:rPr>
              <a:t>Causes</a:t>
            </a:r>
          </a:p>
          <a:p>
            <a:pPr lvl="1" eaLnBrk="1" hangingPunct="1">
              <a:lnSpc>
                <a:spcPct val="90000"/>
              </a:lnSpc>
              <a:defRPr/>
            </a:pPr>
            <a:r>
              <a:rPr lang="en-US" sz="2000" dirty="0">
                <a:latin typeface="Rockwell"/>
                <a:cs typeface="Rockwell"/>
              </a:rPr>
              <a:t>Overgrazing</a:t>
            </a:r>
          </a:p>
          <a:p>
            <a:pPr lvl="1" eaLnBrk="1" hangingPunct="1">
              <a:lnSpc>
                <a:spcPct val="90000"/>
              </a:lnSpc>
              <a:defRPr/>
            </a:pPr>
            <a:r>
              <a:rPr lang="en-US" sz="2000" dirty="0">
                <a:latin typeface="Rockwell"/>
                <a:cs typeface="Rockwell"/>
              </a:rPr>
              <a:t>Improper farming techniques</a:t>
            </a:r>
          </a:p>
          <a:p>
            <a:pPr lvl="1" eaLnBrk="1" hangingPunct="1">
              <a:lnSpc>
                <a:spcPct val="90000"/>
              </a:lnSpc>
              <a:defRPr/>
            </a:pPr>
            <a:r>
              <a:rPr lang="en-US" sz="2000" dirty="0">
                <a:latin typeface="Rockwell"/>
                <a:cs typeface="Rockwell"/>
              </a:rPr>
              <a:t>Increased cultivation</a:t>
            </a:r>
          </a:p>
          <a:p>
            <a:pPr lvl="1" eaLnBrk="1" hangingPunct="1">
              <a:lnSpc>
                <a:spcPct val="90000"/>
              </a:lnSpc>
              <a:defRPr/>
            </a:pPr>
            <a:r>
              <a:rPr lang="en-US" sz="2000" dirty="0">
                <a:latin typeface="Rockwell"/>
                <a:cs typeface="Rockwell"/>
              </a:rPr>
              <a:t>Drought in 1934</a:t>
            </a:r>
          </a:p>
          <a:p>
            <a:pPr eaLnBrk="1" hangingPunct="1">
              <a:lnSpc>
                <a:spcPct val="90000"/>
              </a:lnSpc>
              <a:defRPr/>
            </a:pPr>
            <a:r>
              <a:rPr lang="en-US" sz="2400" dirty="0">
                <a:latin typeface="Rockwell"/>
                <a:cs typeface="Rockwell"/>
              </a:rPr>
              <a:t>Effects</a:t>
            </a:r>
          </a:p>
          <a:p>
            <a:pPr lvl="1" eaLnBrk="1" hangingPunct="1">
              <a:lnSpc>
                <a:spcPct val="90000"/>
              </a:lnSpc>
              <a:defRPr/>
            </a:pPr>
            <a:r>
              <a:rPr lang="en-US" sz="2000" dirty="0">
                <a:latin typeface="Rockwell"/>
                <a:cs typeface="Rockwell"/>
              </a:rPr>
              <a:t>Dust storms</a:t>
            </a:r>
          </a:p>
          <a:p>
            <a:pPr lvl="1" eaLnBrk="1" hangingPunct="1">
              <a:lnSpc>
                <a:spcPct val="90000"/>
              </a:lnSpc>
              <a:defRPr/>
            </a:pPr>
            <a:r>
              <a:rPr lang="en-US" sz="2000" dirty="0">
                <a:latin typeface="Rockwell"/>
                <a:cs typeface="Rockwell"/>
              </a:rPr>
              <a:t>Black Sunday - April 14, 1935</a:t>
            </a:r>
          </a:p>
          <a:p>
            <a:pPr lvl="2" eaLnBrk="1" hangingPunct="1">
              <a:lnSpc>
                <a:spcPct val="90000"/>
              </a:lnSpc>
              <a:defRPr/>
            </a:pPr>
            <a:r>
              <a:rPr lang="en-US" sz="1600" dirty="0">
                <a:latin typeface="Rockwell"/>
                <a:cs typeface="Rockwell"/>
              </a:rPr>
              <a:t>300 million tons of topsoil blown across southern Plains region</a:t>
            </a:r>
            <a:endParaRPr lang="en-US" sz="1800" dirty="0">
              <a:latin typeface="Rockwell"/>
              <a:cs typeface="Rockwell"/>
            </a:endParaRPr>
          </a:p>
          <a:p>
            <a:pPr lvl="1" eaLnBrk="1" hangingPunct="1">
              <a:lnSpc>
                <a:spcPct val="90000"/>
              </a:lnSpc>
              <a:defRPr/>
            </a:pPr>
            <a:r>
              <a:rPr lang="en-US" sz="2000" dirty="0">
                <a:latin typeface="Rockwell"/>
                <a:cs typeface="Rockwell"/>
              </a:rPr>
              <a:t>Migration west</a:t>
            </a:r>
          </a:p>
          <a:p>
            <a:pPr lvl="2" eaLnBrk="1" hangingPunct="1">
              <a:lnSpc>
                <a:spcPct val="90000"/>
              </a:lnSpc>
              <a:defRPr/>
            </a:pPr>
            <a:r>
              <a:rPr lang="ja-JP" altLang="en-US" sz="1600" dirty="0">
                <a:latin typeface="Rockwell"/>
                <a:cs typeface="Rockwell"/>
              </a:rPr>
              <a:t>“</a:t>
            </a:r>
            <a:r>
              <a:rPr lang="en-US" sz="1600" dirty="0">
                <a:latin typeface="Rockwell"/>
                <a:cs typeface="Rockwell"/>
              </a:rPr>
              <a:t>Okies</a:t>
            </a:r>
            <a:r>
              <a:rPr lang="ja-JP" altLang="en-US" sz="1600" dirty="0">
                <a:latin typeface="Rockwell"/>
                <a:cs typeface="Rockwell"/>
              </a:rPr>
              <a:t>”</a:t>
            </a:r>
            <a:endParaRPr lang="en-US" sz="1600" dirty="0">
              <a:latin typeface="Rockwell"/>
              <a:cs typeface="Rockwell"/>
            </a:endParaRPr>
          </a:p>
          <a:p>
            <a:pPr lvl="2" eaLnBrk="1" hangingPunct="1">
              <a:lnSpc>
                <a:spcPct val="90000"/>
              </a:lnSpc>
              <a:defRPr/>
            </a:pPr>
            <a:r>
              <a:rPr lang="en-US" sz="1600" dirty="0">
                <a:latin typeface="Rockwell"/>
                <a:cs typeface="Rockwell"/>
              </a:rPr>
              <a:t>Mexican Repatriation</a:t>
            </a:r>
          </a:p>
        </p:txBody>
      </p:sp>
      <p:pic>
        <p:nvPicPr>
          <p:cNvPr id="286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057400"/>
            <a:ext cx="66992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7462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sz="quarter"/>
          </p:nvPr>
        </p:nvSpPr>
        <p:spPr>
          <a:xfrm>
            <a:off x="304800" y="76200"/>
            <a:ext cx="8540750" cy="685800"/>
          </a:xfrm>
        </p:spPr>
        <p:txBody>
          <a:bodyPr>
            <a:normAutofit fontScale="90000"/>
          </a:bodyPr>
          <a:lstStyle/>
          <a:p>
            <a:pPr eaLnBrk="1" hangingPunct="1">
              <a:defRPr/>
            </a:pPr>
            <a:r>
              <a:rPr lang="en-US" dirty="0">
                <a:latin typeface="Rockwell"/>
                <a:cs typeface="Rockwell"/>
              </a:rPr>
              <a:t>Dust Turns Day Into Night</a:t>
            </a:r>
          </a:p>
        </p:txBody>
      </p:sp>
      <p:pic>
        <p:nvPicPr>
          <p:cNvPr id="29698" name="Picture 7"/>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724400" y="4114800"/>
            <a:ext cx="3962400" cy="2743200"/>
          </a:xfrm>
        </p:spPr>
      </p:pic>
      <p:pic>
        <p:nvPicPr>
          <p:cNvPr id="29699" name="Picture 8"/>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0" y="838200"/>
            <a:ext cx="4267200" cy="2792413"/>
          </a:xfrm>
        </p:spPr>
      </p:pic>
      <p:pic>
        <p:nvPicPr>
          <p:cNvPr id="29700" name="Picture 9"/>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267200" y="838200"/>
            <a:ext cx="4876800" cy="3251200"/>
          </a:xfrm>
        </p:spPr>
      </p:pic>
      <p:pic>
        <p:nvPicPr>
          <p:cNvPr id="29701" name="Picture 10" descr="image?id=91332&amp;rendTypeI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14738"/>
            <a:ext cx="4267200"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1895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85800" y="304800"/>
            <a:ext cx="7772400" cy="1143000"/>
          </a:xfrm>
        </p:spPr>
        <p:txBody>
          <a:bodyPr/>
          <a:lstStyle/>
          <a:p>
            <a:pPr eaLnBrk="1" hangingPunct="1"/>
            <a:r>
              <a:rPr lang="en-US" sz="4800">
                <a:latin typeface="Rockwell"/>
                <a:cs typeface="Rockwell"/>
              </a:rPr>
              <a:t>The Election of 1932</a:t>
            </a:r>
          </a:p>
        </p:txBody>
      </p:sp>
      <p:sp>
        <p:nvSpPr>
          <p:cNvPr id="21506" name="Rectangle 3"/>
          <p:cNvSpPr>
            <a:spLocks noGrp="1" noChangeArrowheads="1"/>
          </p:cNvSpPr>
          <p:nvPr>
            <p:ph sz="quarter" idx="1"/>
          </p:nvPr>
        </p:nvSpPr>
        <p:spPr>
          <a:xfrm>
            <a:off x="228600" y="1600200"/>
            <a:ext cx="6553200" cy="5257800"/>
          </a:xfrm>
        </p:spPr>
        <p:txBody>
          <a:bodyPr>
            <a:normAutofit fontScale="85000" lnSpcReduction="10000"/>
          </a:bodyPr>
          <a:lstStyle/>
          <a:p>
            <a:pPr eaLnBrk="1" hangingPunct="1"/>
            <a:r>
              <a:rPr lang="en-US" sz="3200" dirty="0">
                <a:solidFill>
                  <a:srgbClr val="FFFFFF"/>
                </a:solidFill>
                <a:latin typeface="Rockwell"/>
                <a:cs typeface="Rockwell"/>
              </a:rPr>
              <a:t>Republicans re-nominate Hoover</a:t>
            </a:r>
          </a:p>
          <a:p>
            <a:pPr eaLnBrk="1" hangingPunct="1"/>
            <a:r>
              <a:rPr lang="en-US" sz="3200" dirty="0">
                <a:solidFill>
                  <a:srgbClr val="FFFFFF"/>
                </a:solidFill>
                <a:latin typeface="Rockwell"/>
                <a:cs typeface="Rockwell"/>
              </a:rPr>
              <a:t>Democrat platform brief and vague</a:t>
            </a:r>
          </a:p>
          <a:p>
            <a:pPr lvl="1" eaLnBrk="1" hangingPunct="1"/>
            <a:r>
              <a:rPr lang="en-US" sz="3200" dirty="0">
                <a:solidFill>
                  <a:srgbClr val="FFFFFF"/>
                </a:solidFill>
                <a:latin typeface="Rockwell"/>
                <a:cs typeface="Rockwell"/>
              </a:rPr>
              <a:t>“Wet” and “govt. responsibility for human welfare”</a:t>
            </a:r>
          </a:p>
          <a:p>
            <a:pPr eaLnBrk="1" hangingPunct="1"/>
            <a:r>
              <a:rPr lang="en-US" sz="3200" dirty="0">
                <a:solidFill>
                  <a:srgbClr val="FFFFFF"/>
                </a:solidFill>
                <a:latin typeface="Rockwell"/>
                <a:cs typeface="Rockwell"/>
              </a:rPr>
              <a:t>Democrats nominate Franklin Roosevelt (FDR) </a:t>
            </a:r>
          </a:p>
          <a:p>
            <a:pPr lvl="1" eaLnBrk="1" hangingPunct="1"/>
            <a:r>
              <a:rPr lang="en-US" sz="3000" dirty="0">
                <a:solidFill>
                  <a:srgbClr val="FFFFFF"/>
                </a:solidFill>
                <a:latin typeface="Rockwell"/>
                <a:cs typeface="Rockwell"/>
              </a:rPr>
              <a:t>Captured nomination from Al Smith</a:t>
            </a:r>
          </a:p>
          <a:p>
            <a:pPr eaLnBrk="1" hangingPunct="1"/>
            <a:r>
              <a:rPr lang="en-US" sz="3200" dirty="0">
                <a:solidFill>
                  <a:srgbClr val="FFFFFF"/>
                </a:solidFill>
                <a:latin typeface="Rockwell"/>
                <a:cs typeface="Rockwell"/>
              </a:rPr>
              <a:t>He promised “Bold Action”</a:t>
            </a:r>
          </a:p>
          <a:p>
            <a:pPr eaLnBrk="1" hangingPunct="1"/>
            <a:r>
              <a:rPr lang="en-US" sz="3200" dirty="0">
                <a:solidFill>
                  <a:srgbClr val="FFFFFF"/>
                </a:solidFill>
                <a:latin typeface="Rockwell"/>
                <a:cs typeface="Rockwell"/>
              </a:rPr>
              <a:t>A “New Deal”</a:t>
            </a:r>
          </a:p>
        </p:txBody>
      </p:sp>
      <p:pic>
        <p:nvPicPr>
          <p:cNvPr id="21507" name="Picture 5" descr="http://educationviews.org/wp-content/uploads/2011/09/new-deal-30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1148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7" descr="http://1.bp.blogspot.com/-huTIp4JGAVM/TtBY7kvdQ-I/AAAAAAAAA0o/5ST6VGbyZBk/s1600/hoover+elec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600200"/>
            <a:ext cx="20891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upload.wikimedia.org/wikipedia/commons/thumb/0/00/ElectoralCollege1932.svg/400px-ElectoralCollege1932.svg.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600200"/>
            <a:ext cx="7423589" cy="4305300"/>
          </a:xfrm>
          <a:prstGeom prst="rect">
            <a:avLst/>
          </a:prstGeom>
          <a:solidFill>
            <a:schemeClr val="tx1"/>
          </a:solidFill>
          <a:ln>
            <a:noFill/>
          </a:ln>
        </p:spPr>
      </p:pic>
    </p:spTree>
    <p:extLst>
      <p:ext uri="{BB962C8B-B14F-4D97-AF65-F5344CB8AC3E}">
        <p14:creationId xmlns:p14="http://schemas.microsoft.com/office/powerpoint/2010/main" val="205720883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a:xfrm>
            <a:off x="304800" y="0"/>
            <a:ext cx="8540750" cy="685800"/>
          </a:xfrm>
        </p:spPr>
        <p:txBody>
          <a:bodyPr>
            <a:normAutofit fontScale="90000"/>
          </a:bodyPr>
          <a:lstStyle/>
          <a:p>
            <a:pPr eaLnBrk="1" hangingPunct="1">
              <a:defRPr/>
            </a:pPr>
            <a:r>
              <a:rPr lang="en-US">
                <a:latin typeface="Rockwell"/>
                <a:cs typeface="Rockwell"/>
              </a:rPr>
              <a:t>Fifth Party System (1932-1968)</a:t>
            </a:r>
          </a:p>
        </p:txBody>
      </p:sp>
      <p:sp>
        <p:nvSpPr>
          <p:cNvPr id="98307" name="Rectangle 3"/>
          <p:cNvSpPr>
            <a:spLocks noGrp="1" noRot="1" noChangeArrowheads="1"/>
          </p:cNvSpPr>
          <p:nvPr>
            <p:ph type="body" sz="half" idx="1"/>
          </p:nvPr>
        </p:nvSpPr>
        <p:spPr>
          <a:xfrm>
            <a:off x="0" y="838200"/>
            <a:ext cx="4876800" cy="6019800"/>
          </a:xfrm>
        </p:spPr>
        <p:txBody>
          <a:bodyPr/>
          <a:lstStyle/>
          <a:p>
            <a:pPr eaLnBrk="1" hangingPunct="1">
              <a:defRPr/>
            </a:pPr>
            <a:r>
              <a:rPr lang="en-US" sz="2000" dirty="0">
                <a:latin typeface="Rockwell"/>
                <a:cs typeface="Rockwell"/>
              </a:rPr>
              <a:t>Democrats</a:t>
            </a:r>
          </a:p>
          <a:p>
            <a:pPr lvl="1" eaLnBrk="1" hangingPunct="1">
              <a:defRPr/>
            </a:pPr>
            <a:r>
              <a:rPr lang="en-US" sz="1800" dirty="0">
                <a:latin typeface="Rockwell"/>
                <a:cs typeface="Rockwell"/>
              </a:rPr>
              <a:t>New Deal Coalition</a:t>
            </a:r>
          </a:p>
          <a:p>
            <a:pPr lvl="2" eaLnBrk="1" hangingPunct="1">
              <a:defRPr/>
            </a:pPr>
            <a:r>
              <a:rPr lang="en-US" sz="1600" dirty="0">
                <a:latin typeface="Rockwell"/>
                <a:cs typeface="Rockwell"/>
              </a:rPr>
              <a:t>Catholics</a:t>
            </a:r>
          </a:p>
          <a:p>
            <a:pPr lvl="2" eaLnBrk="1" hangingPunct="1">
              <a:defRPr/>
            </a:pPr>
            <a:r>
              <a:rPr lang="en-US" sz="1600" dirty="0">
                <a:latin typeface="Rockwell"/>
                <a:cs typeface="Rockwell"/>
              </a:rPr>
              <a:t>Jews</a:t>
            </a:r>
          </a:p>
          <a:p>
            <a:pPr lvl="2" eaLnBrk="1" hangingPunct="1">
              <a:defRPr/>
            </a:pPr>
            <a:r>
              <a:rPr lang="en-US" sz="1600" dirty="0">
                <a:latin typeface="Rockwell"/>
                <a:cs typeface="Rockwell"/>
              </a:rPr>
              <a:t>Blacks</a:t>
            </a:r>
          </a:p>
          <a:p>
            <a:pPr lvl="2" eaLnBrk="1" hangingPunct="1">
              <a:defRPr/>
            </a:pPr>
            <a:r>
              <a:rPr lang="en-US" sz="1600" dirty="0">
                <a:latin typeface="Rockwell"/>
                <a:cs typeface="Rockwell"/>
              </a:rPr>
              <a:t>Progressive Intellectuals</a:t>
            </a:r>
          </a:p>
          <a:p>
            <a:pPr lvl="2" eaLnBrk="1" hangingPunct="1">
              <a:defRPr/>
            </a:pPr>
            <a:r>
              <a:rPr lang="en-US" sz="1600" dirty="0">
                <a:latin typeface="Rockwell"/>
                <a:cs typeface="Rockwell"/>
              </a:rPr>
              <a:t>Urban Machines</a:t>
            </a:r>
          </a:p>
          <a:p>
            <a:pPr lvl="2" eaLnBrk="1" hangingPunct="1">
              <a:defRPr/>
            </a:pPr>
            <a:r>
              <a:rPr lang="en-US" sz="1600" dirty="0">
                <a:latin typeface="Rockwell"/>
                <a:cs typeface="Rockwell"/>
              </a:rPr>
              <a:t>Populist Farmers</a:t>
            </a:r>
          </a:p>
          <a:p>
            <a:pPr lvl="2" eaLnBrk="1" hangingPunct="1">
              <a:defRPr/>
            </a:pPr>
            <a:r>
              <a:rPr lang="en-US" sz="1600" dirty="0">
                <a:latin typeface="Rockwell"/>
                <a:cs typeface="Rockwell"/>
              </a:rPr>
              <a:t>White Southerners</a:t>
            </a:r>
          </a:p>
          <a:p>
            <a:pPr lvl="2" eaLnBrk="1" hangingPunct="1">
              <a:defRPr/>
            </a:pPr>
            <a:r>
              <a:rPr lang="en-US" sz="1600" dirty="0">
                <a:latin typeface="Rockwell"/>
                <a:cs typeface="Rockwell"/>
              </a:rPr>
              <a:t>Labor Unions</a:t>
            </a:r>
          </a:p>
          <a:p>
            <a:pPr lvl="2" eaLnBrk="1" hangingPunct="1">
              <a:defRPr/>
            </a:pPr>
            <a:r>
              <a:rPr lang="en-US" sz="1600" dirty="0">
                <a:latin typeface="Rockwell"/>
                <a:cs typeface="Rockwell"/>
              </a:rPr>
              <a:t>Low-Income</a:t>
            </a:r>
          </a:p>
          <a:p>
            <a:pPr lvl="2" eaLnBrk="1" hangingPunct="1">
              <a:defRPr/>
            </a:pPr>
            <a:r>
              <a:rPr lang="en-US" sz="1600" dirty="0">
                <a:latin typeface="Rockwell"/>
                <a:cs typeface="Rockwell"/>
              </a:rPr>
              <a:t>Immigrants</a:t>
            </a:r>
          </a:p>
          <a:p>
            <a:pPr lvl="1" eaLnBrk="1" hangingPunct="1">
              <a:defRPr/>
            </a:pPr>
            <a:r>
              <a:rPr lang="en-US" sz="1800" dirty="0">
                <a:latin typeface="Rockwell"/>
                <a:cs typeface="Rockwell"/>
              </a:rPr>
              <a:t>Philosophy</a:t>
            </a:r>
          </a:p>
          <a:p>
            <a:pPr lvl="2" eaLnBrk="1" hangingPunct="1">
              <a:defRPr/>
            </a:pPr>
            <a:r>
              <a:rPr lang="en-US" sz="1600" dirty="0">
                <a:latin typeface="Rockwell"/>
                <a:cs typeface="Rockwell"/>
              </a:rPr>
              <a:t>Social liberalism/social democracy</a:t>
            </a:r>
          </a:p>
          <a:p>
            <a:pPr lvl="2" eaLnBrk="1" hangingPunct="1">
              <a:defRPr/>
            </a:pPr>
            <a:r>
              <a:rPr lang="en-US" sz="1600" dirty="0">
                <a:latin typeface="Rockwell"/>
                <a:cs typeface="Rockwell"/>
              </a:rPr>
              <a:t>Social justice</a:t>
            </a:r>
          </a:p>
          <a:p>
            <a:pPr lvl="2" eaLnBrk="1" hangingPunct="1">
              <a:defRPr/>
            </a:pPr>
            <a:r>
              <a:rPr lang="en-US" sz="1600" dirty="0">
                <a:latin typeface="Rockwell"/>
                <a:cs typeface="Rockwell"/>
              </a:rPr>
              <a:t>Keynesian economics</a:t>
            </a:r>
          </a:p>
          <a:p>
            <a:pPr lvl="1" eaLnBrk="1" hangingPunct="1">
              <a:defRPr/>
            </a:pPr>
            <a:r>
              <a:rPr lang="en-US" sz="1800" dirty="0">
                <a:latin typeface="Rockwell"/>
                <a:cs typeface="Rockwell"/>
              </a:rPr>
              <a:t>Dominated Congress and American public for the next 36 years</a:t>
            </a:r>
            <a:endParaRPr lang="en-US" sz="2000" dirty="0">
              <a:latin typeface="Rockwell"/>
              <a:cs typeface="Rockwell"/>
            </a:endParaRPr>
          </a:p>
        </p:txBody>
      </p:sp>
      <p:sp>
        <p:nvSpPr>
          <p:cNvPr id="98308" name="Rectangle 4"/>
          <p:cNvSpPr>
            <a:spLocks noGrp="1" noRot="1" noChangeArrowheads="1"/>
          </p:cNvSpPr>
          <p:nvPr>
            <p:ph type="body" sz="half" idx="2"/>
          </p:nvPr>
        </p:nvSpPr>
        <p:spPr>
          <a:xfrm>
            <a:off x="5029200" y="838200"/>
            <a:ext cx="4114800" cy="2362200"/>
          </a:xfrm>
        </p:spPr>
        <p:txBody>
          <a:bodyPr/>
          <a:lstStyle/>
          <a:p>
            <a:pPr eaLnBrk="1" hangingPunct="1">
              <a:defRPr/>
            </a:pPr>
            <a:r>
              <a:rPr lang="en-US" sz="2400">
                <a:latin typeface="Rockwell"/>
                <a:cs typeface="Rockwell"/>
              </a:rPr>
              <a:t>Republicans</a:t>
            </a:r>
          </a:p>
          <a:p>
            <a:pPr lvl="1" eaLnBrk="1" hangingPunct="1">
              <a:defRPr/>
            </a:pPr>
            <a:r>
              <a:rPr lang="en-US" sz="2000">
                <a:latin typeface="Rockwell"/>
                <a:cs typeface="Rockwell"/>
              </a:rPr>
              <a:t>Pro-business</a:t>
            </a:r>
          </a:p>
          <a:p>
            <a:pPr lvl="1" eaLnBrk="1" hangingPunct="1">
              <a:defRPr/>
            </a:pPr>
            <a:r>
              <a:rPr lang="en-US" sz="2000">
                <a:latin typeface="Rockwell"/>
                <a:cs typeface="Rockwell"/>
              </a:rPr>
              <a:t>Economic conservatives</a:t>
            </a:r>
          </a:p>
          <a:p>
            <a:pPr lvl="1" eaLnBrk="1" hangingPunct="1">
              <a:defRPr/>
            </a:pPr>
            <a:r>
              <a:rPr lang="en-US" sz="2000">
                <a:latin typeface="Rockwell"/>
                <a:cs typeface="Rockwell"/>
              </a:rPr>
              <a:t>Social conservatives</a:t>
            </a:r>
          </a:p>
          <a:p>
            <a:pPr lvl="1" eaLnBrk="1" hangingPunct="1">
              <a:defRPr/>
            </a:pPr>
            <a:r>
              <a:rPr lang="en-US" sz="2000">
                <a:latin typeface="Rockwell"/>
                <a:cs typeface="Rockwell"/>
              </a:rPr>
              <a:t>Northeast, parts of the Midwest</a:t>
            </a:r>
          </a:p>
        </p:txBody>
      </p:sp>
    </p:spTree>
    <p:extLst>
      <p:ext uri="{BB962C8B-B14F-4D97-AF65-F5344CB8AC3E}">
        <p14:creationId xmlns:p14="http://schemas.microsoft.com/office/powerpoint/2010/main" val="18878529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7000" y="88900"/>
            <a:ext cx="6350000" cy="6667500"/>
          </a:xfrm>
          <a:prstGeom prst="rect">
            <a:avLst/>
          </a:prstGeom>
        </p:spPr>
      </p:pic>
    </p:spTree>
    <p:extLst>
      <p:ext uri="{BB962C8B-B14F-4D97-AF65-F5344CB8AC3E}">
        <p14:creationId xmlns:p14="http://schemas.microsoft.com/office/powerpoint/2010/main" val="83377974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2630</TotalTime>
  <Words>2537</Words>
  <Application>Microsoft Macintosh PowerPoint</Application>
  <PresentationFormat>On-screen Show (4:3)</PresentationFormat>
  <Paragraphs>211</Paragraphs>
  <Slides>28</Slides>
  <Notes>10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Theme</vt:lpstr>
      <vt:lpstr>Do Now</vt:lpstr>
      <vt:lpstr>7. FDR and the New Deal-The Creation of the Welfare State</vt:lpstr>
      <vt:lpstr>AP PROMPT</vt:lpstr>
      <vt:lpstr>PowerPoint Presentation</vt:lpstr>
      <vt:lpstr>The Dust Bowl (1930-1936)</vt:lpstr>
      <vt:lpstr>Dust Turns Day Into Night</vt:lpstr>
      <vt:lpstr>The Election of 1932</vt:lpstr>
      <vt:lpstr>Fifth Party System (1932-1968)</vt:lpstr>
      <vt:lpstr>PowerPoint Presentation</vt:lpstr>
      <vt:lpstr>The New Deal: The Three R’s</vt:lpstr>
      <vt:lpstr>The Hundred Days</vt:lpstr>
      <vt:lpstr>PowerPoint Presentation</vt:lpstr>
      <vt:lpstr>The Hundred Days</vt:lpstr>
      <vt:lpstr>PowerPoint Presentation</vt:lpstr>
      <vt:lpstr>PowerPoint Presentation</vt:lpstr>
      <vt:lpstr>First 100 Days</vt:lpstr>
      <vt:lpstr>First 100 Days</vt:lpstr>
      <vt:lpstr>The Hundred Days</vt:lpstr>
      <vt:lpstr>The Tennessee Valley Authority</vt:lpstr>
      <vt:lpstr>The Hundred Days</vt:lpstr>
      <vt:lpstr>Revenue Acts</vt:lpstr>
      <vt:lpstr>The Second New Deal Works Progress Administration (WPA)</vt:lpstr>
      <vt:lpstr>The Second New Deal Social Security Act</vt:lpstr>
      <vt:lpstr>Labor Legislation</vt:lpstr>
      <vt:lpstr>Challenges to FDR</vt:lpstr>
      <vt:lpstr>PowerPoint Presentation</vt:lpstr>
      <vt:lpstr>Election of 1936</vt:lpstr>
      <vt:lpstr>1936 Election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37</cp:revision>
  <dcterms:created xsi:type="dcterms:W3CDTF">2019-12-18T18:43:13Z</dcterms:created>
  <dcterms:modified xsi:type="dcterms:W3CDTF">2020-02-20T01:38:46Z</dcterms:modified>
</cp:coreProperties>
</file>