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4"/>
  </p:notesMasterIdLst>
  <p:sldIdLst>
    <p:sldId id="256" r:id="rId2"/>
    <p:sldId id="282" r:id="rId3"/>
    <p:sldId id="302" r:id="rId4"/>
    <p:sldId id="293" r:id="rId5"/>
    <p:sldId id="294" r:id="rId6"/>
    <p:sldId id="292" r:id="rId7"/>
    <p:sldId id="285" r:id="rId8"/>
    <p:sldId id="300" r:id="rId9"/>
    <p:sldId id="295" r:id="rId10"/>
    <p:sldId id="299" r:id="rId11"/>
    <p:sldId id="296" r:id="rId12"/>
    <p:sldId id="260" r:id="rId13"/>
    <p:sldId id="298" r:id="rId14"/>
    <p:sldId id="284" r:id="rId15"/>
    <p:sldId id="301" r:id="rId16"/>
    <p:sldId id="297" r:id="rId17"/>
    <p:sldId id="305" r:id="rId18"/>
    <p:sldId id="288" r:id="rId19"/>
    <p:sldId id="258" r:id="rId20"/>
    <p:sldId id="257" r:id="rId21"/>
    <p:sldId id="303" r:id="rId22"/>
    <p:sldId id="304" r:id="rId23"/>
    <p:sldId id="271" r:id="rId24"/>
    <p:sldId id="272" r:id="rId25"/>
    <p:sldId id="273" r:id="rId26"/>
    <p:sldId id="274" r:id="rId27"/>
    <p:sldId id="275" r:id="rId28"/>
    <p:sldId id="277" r:id="rId29"/>
    <p:sldId id="306" r:id="rId30"/>
    <p:sldId id="307" r:id="rId31"/>
    <p:sldId id="308" r:id="rId32"/>
    <p:sldId id="309"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31" autoAdjust="0"/>
  </p:normalViewPr>
  <p:slideViewPr>
    <p:cSldViewPr snapToGrid="0" snapToObjects="1">
      <p:cViewPr>
        <p:scale>
          <a:sx n="50" d="100"/>
          <a:sy n="50" d="100"/>
        </p:scale>
        <p:origin x="-1976"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3A7BAE-4929-994E-B2D9-D2E006726A7E}" type="datetimeFigureOut">
              <a:rPr lang="en-US" smtClean="0"/>
              <a:t>10/4/17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FEF828-5A9D-6647-A7B2-764BC6DBFFB7}" type="slidenum">
              <a:rPr lang="en-US" smtClean="0"/>
              <a:t>‹#›</a:t>
            </a:fld>
            <a:endParaRPr lang="en-US"/>
          </a:p>
        </p:txBody>
      </p:sp>
    </p:spTree>
    <p:extLst>
      <p:ext uri="{BB962C8B-B14F-4D97-AF65-F5344CB8AC3E}">
        <p14:creationId xmlns:p14="http://schemas.microsoft.com/office/powerpoint/2010/main" val="41804197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noFill/>
          <a:ln/>
        </p:spPr>
        <p:txBody>
          <a:bodyPr/>
          <a:lstStyle/>
          <a:p>
            <a:r>
              <a:rPr lang="en-US"/>
              <a:t>The banking system at the time Jackson assumed the presidency was completely different than it is today. At that time, the federal government coined only a limited supply of hard money and printed no paper money at all. The principal source of circulating currency, paper bank notes, was private commercial banks (of which there were 329 in 1829), chartered by the various states. These private, state-chartered banks supplied the credit necessary to finance land purchases, business operations, and economic growth. The notes they issued were promises to pay in gold or silver, but they were backed by a limited amount of precious metal and they fluctuated greatly in value.  In 1816, the federal government had chartered the Second Bank of the United States partly in an effort to control the notes issued by state banks. By demanding payment in gold or silver, the national bank could discipline over-speculative private banks. But the very idea of a national bank was unpopular for various reasons. Many people blamed it for causing the Panic of 1819. Others resented its political influence. For example, Senator Daniel Webster was both the bank</a:t>
            </a:r>
            <a:r>
              <a:rPr lang="ja-JP" altLang="en-US">
                <a:latin typeface="Arial"/>
              </a:rPr>
              <a:t>’</a:t>
            </a:r>
            <a:r>
              <a:rPr lang="en-US"/>
              <a:t>s chief lobbyist and a director of the bank</a:t>
            </a:r>
            <a:r>
              <a:rPr lang="ja-JP" altLang="en-US">
                <a:latin typeface="Arial"/>
              </a:rPr>
              <a:t>’</a:t>
            </a:r>
            <a:r>
              <a:rPr lang="en-US"/>
              <a:t>s Boston branch. Wage earners and small-business owners blamed it for economic fluctuations and loan restrictions. Private banks resented its privileged position in the banking industry.</a:t>
            </a:r>
          </a:p>
        </p:txBody>
      </p:sp>
      <p:sp>
        <p:nvSpPr>
          <p:cNvPr id="25603"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54627" name="Rectangle 3"/>
          <p:cNvSpPr>
            <a:spLocks noGrp="1" noChangeArrowheads="1"/>
          </p:cNvSpPr>
          <p:nvPr>
            <p:ph type="body" idx="1"/>
          </p:nvPr>
        </p:nvSpPr>
        <p:spPr/>
        <p:txBody>
          <a:bodyPr/>
          <a:lstStyle/>
          <a:p>
            <a:pPr>
              <a:lnSpc>
                <a:spcPct val="80000"/>
              </a:lnSpc>
            </a:pPr>
            <a:r>
              <a:rPr lang="en-US" sz="900"/>
              <a:t>Jackson</a:t>
            </a:r>
            <a:r>
              <a:rPr lang="ja-JP" altLang="en-US" sz="900">
                <a:latin typeface="Arial"/>
              </a:rPr>
              <a:t>’</a:t>
            </a:r>
            <a:r>
              <a:rPr lang="en-US" sz="900"/>
              <a:t>s decision to divert funds drew strong support from many conservative businesspeople who believed that the bank</a:t>
            </a:r>
            <a:r>
              <a:rPr lang="ja-JP" altLang="en-US" sz="900">
                <a:latin typeface="Arial"/>
              </a:rPr>
              <a:t>’</a:t>
            </a:r>
            <a:r>
              <a:rPr lang="en-US" sz="900"/>
              <a:t>s destruction would increase the availability of credit and open up new business opportunities. Jackson, however, hated all banks, and believed that the only sound currencies were gold and silver. Having crippled the Bank of the United States, he promptly launched a crusade to replace all bank notes with hard money. Denouncing </a:t>
            </a:r>
            <a:r>
              <a:rPr lang="ja-JP" altLang="en-US" sz="900">
                <a:latin typeface="Arial"/>
              </a:rPr>
              <a:t>“</a:t>
            </a:r>
            <a:r>
              <a:rPr lang="en-US" sz="900"/>
              <a:t>the power which the moneyed interest derives from a paper currency,</a:t>
            </a:r>
            <a:r>
              <a:rPr lang="ja-JP" altLang="en-US" sz="900">
                <a:latin typeface="Arial"/>
              </a:rPr>
              <a:t>”</a:t>
            </a:r>
            <a:r>
              <a:rPr lang="en-US" sz="900"/>
              <a:t> the president prohibited banks that received federal deposits from issuing bills valued at less than $5. Then, in the Specie Circular of 1836, Jackson prohibited payment for public lands in anything but gold or silver. That same year, in another anti-banking measure, Congress voted to deprive pet banks of federal deposits. Instead, nearly $35 million in surplus funds was distributed to the states to help finance internal improvements. </a:t>
            </a:r>
          </a:p>
          <a:p>
            <a:pPr>
              <a:lnSpc>
                <a:spcPct val="80000"/>
              </a:lnSpc>
            </a:pPr>
            <a:r>
              <a:rPr lang="en-US" sz="900"/>
              <a:t>To Jackson</a:t>
            </a:r>
            <a:r>
              <a:rPr lang="ja-JP" altLang="en-US" sz="900">
                <a:latin typeface="Arial"/>
              </a:rPr>
              <a:t>’</a:t>
            </a:r>
            <a:r>
              <a:rPr lang="en-US" sz="900"/>
              <a:t>s supporters, the presidential veto of the bank bill was a principled assault on a bastion of wealth and special privilege. His efforts to curtail the circulation of bank notes was an effort to rid the country of a tool used by commercial interests to exploit farmers and working men and women. To his critics, the veto was an act of economic ignorance that destroyed a valuable institution that promoted monetary stability, eased the long-distance transfer of funds, provided a reserve of capital on which other banks drew, and helped regulate the bank notes issued by private banks. Jackson</a:t>
            </a:r>
            <a:r>
              <a:rPr lang="ja-JP" altLang="en-US" sz="900">
                <a:latin typeface="Arial"/>
              </a:rPr>
              <a:t>’</a:t>
            </a:r>
            <a:r>
              <a:rPr lang="en-US" sz="900"/>
              <a:t>s effort to limit the circulation of bank notes was a misguided act of a </a:t>
            </a:r>
            <a:r>
              <a:rPr lang="ja-JP" altLang="en-US" sz="900">
                <a:latin typeface="Arial"/>
              </a:rPr>
              <a:t>“</a:t>
            </a:r>
            <a:r>
              <a:rPr lang="en-US" sz="900"/>
              <a:t>backward-looking</a:t>
            </a:r>
            <a:r>
              <a:rPr lang="ja-JP" altLang="en-US" sz="900">
                <a:latin typeface="Arial"/>
              </a:rPr>
              <a:t>”</a:t>
            </a:r>
            <a:r>
              <a:rPr lang="en-US" sz="900"/>
              <a:t> president, who failed to understand the role of a banking system in a modern economy. </a:t>
            </a:r>
          </a:p>
          <a:p>
            <a:pPr>
              <a:lnSpc>
                <a:spcPct val="80000"/>
              </a:lnSpc>
            </a:pPr>
            <a:r>
              <a:rPr lang="en-US" sz="900"/>
              <a:t>The effect of Jackson</a:t>
            </a:r>
            <a:r>
              <a:rPr lang="ja-JP" altLang="en-US" sz="900">
                <a:latin typeface="Arial"/>
              </a:rPr>
              <a:t>’</a:t>
            </a:r>
            <a:r>
              <a:rPr lang="en-US" sz="900"/>
              <a:t>s banking policies remains a subject of debate. Initially, land sales, canal construction, cotton production, and manufacturing boomed following Jackson</a:t>
            </a:r>
            <a:r>
              <a:rPr lang="ja-JP" altLang="en-US" sz="900">
                <a:latin typeface="Arial"/>
              </a:rPr>
              <a:t>’</a:t>
            </a:r>
            <a:r>
              <a:rPr lang="en-US" sz="900"/>
              <a:t>s decision to divert federal funds from the bank. At the same time, however, state debts rose sharply and inflation increased dramatically. Prices climbed 28 percent in just three years. Then in 1837, just after the election of Jackson</a:t>
            </a:r>
            <a:r>
              <a:rPr lang="ja-JP" altLang="en-US" sz="900">
                <a:latin typeface="Arial"/>
              </a:rPr>
              <a:t>’</a:t>
            </a:r>
            <a:r>
              <a:rPr lang="en-US" sz="900"/>
              <a:t>s successor Democrat Martin Van Buren, a deep financial depression struck the nation. Cotton prices fell by half. In New York City, 50,000 people were thrown out of work and 200,000 lacked adequate means of support. Hungry mobs broke into the city</a:t>
            </a:r>
            <a:r>
              <a:rPr lang="ja-JP" altLang="en-US" sz="900">
                <a:latin typeface="Arial"/>
              </a:rPr>
              <a:t>’</a:t>
            </a:r>
            <a:r>
              <a:rPr lang="en-US" sz="900"/>
              <a:t>s flour warehouse. From across the country came </a:t>
            </a:r>
            <a:r>
              <a:rPr lang="ja-JP" altLang="en-US" sz="900">
                <a:latin typeface="Arial"/>
              </a:rPr>
              <a:t>“</a:t>
            </a:r>
            <a:r>
              <a:rPr lang="en-US" sz="900"/>
              <a:t>rumor after rumor of riot, insurrection, and tumult.</a:t>
            </a:r>
            <a:r>
              <a:rPr lang="ja-JP" altLang="en-US" sz="900">
                <a:latin typeface="Arial"/>
              </a:rPr>
              <a:t>”</a:t>
            </a:r>
            <a:r>
              <a:rPr lang="en-US" sz="900"/>
              <a:t> Not until the mid-1840s would the country fully pull out of the depression. </a:t>
            </a:r>
          </a:p>
          <a:p>
            <a:pPr>
              <a:lnSpc>
                <a:spcPct val="80000"/>
              </a:lnSpc>
            </a:pPr>
            <a:r>
              <a:rPr lang="en-US" sz="900"/>
              <a:t>Who was to blame for the Panic of 1837? One school of thought holds Jackson responsible, arguing that his banking policies removed a vital check on the activities of state-chartered banks. Freed from the regulation of the second Bank of the United States, private banks rapidly expanded the volume of bank notes in circulation, contributing to the rapid increase in inflation. Jackson</a:t>
            </a:r>
            <a:r>
              <a:rPr lang="ja-JP" altLang="en-US" sz="900">
                <a:latin typeface="Arial"/>
              </a:rPr>
              <a:t>’</a:t>
            </a:r>
            <a:r>
              <a:rPr lang="en-US" sz="900"/>
              <a:t>s Specie Circular of 1836, which sought to curb inflation by requiring that public land payments be made in hard currency, forced many Americans to exchange paper bills for gold and silver. Many private banks lacked sufficient reserves of hard currency and were forced to close their doors, triggering a financial crisis.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commentary on the depressed state of the American economy, particularly in New York, during the financial panic of 1837. Again, the blame is laid on the treasury policies of Andrew Jackson, whose hat, spectacles, and clay pipe with the word "Glory" appear in the sky overhead. Clay illustrates some of the effects of the depression in a fanciful street scene, with emphasis on the plight of the working class. A panorama of offices, rooming houses, and shops reflects the hard times. The Customs House, carrying a sign "All Bonds must be paid in Specie," is idle. In contrast, the Mechanics Bank next door, which displays a sign "No specie payments made here," is mobbed by frantic customers. Principal figures are (from left to right): a mother with infant (sprawled on a straw mat), an intoxicated Bowery tough, a militiaman (seated, smoking), a banker or landlord encountering a begging widow with child, a barefoot sailor, a driver or husbandman, a Scotch mason (seated on the ground), and a carpenter. These are in contrast to the prosperous attorney "Peter Pillage," who is collected by an elegant carriage at the far right. In the background are a river, </a:t>
            </a:r>
            <a:r>
              <a:rPr lang="en-US" dirty="0" err="1" smtClean="0"/>
              <a:t>Bridewell</a:t>
            </a:r>
            <a:r>
              <a:rPr lang="en-US" dirty="0" smtClean="0"/>
              <a:t> debtors prison, and an almshouse. A punctured balloon marked "Safety Fund" falls from the sky. The print was issued in July 1837. A flag flying on the left has the sarcastic words, "July 4th 1837 61st Anniversary of our Independence."</a:t>
            </a:r>
            <a:endParaRPr lang="en-US" dirty="0"/>
          </a:p>
        </p:txBody>
      </p:sp>
      <p:sp>
        <p:nvSpPr>
          <p:cNvPr id="4" name="Slide Number Placeholder 3"/>
          <p:cNvSpPr>
            <a:spLocks noGrp="1"/>
          </p:cNvSpPr>
          <p:nvPr>
            <p:ph type="sldNum" sz="quarter" idx="10"/>
          </p:nvPr>
        </p:nvSpPr>
        <p:spPr/>
        <p:txBody>
          <a:bodyPr/>
          <a:lstStyle/>
          <a:p>
            <a:fld id="{55FEF828-5A9D-6647-A7B2-764BC6DBFFB7}" type="slidenum">
              <a:rPr lang="en-US" smtClean="0"/>
              <a:t>17</a:t>
            </a:fld>
            <a:endParaRPr lang="en-US"/>
          </a:p>
        </p:txBody>
      </p:sp>
    </p:spTree>
    <p:extLst>
      <p:ext uri="{BB962C8B-B14F-4D97-AF65-F5344CB8AC3E}">
        <p14:creationId xmlns:p14="http://schemas.microsoft.com/office/powerpoint/2010/main" val="4115186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ln/>
        </p:spPr>
        <p:txBody>
          <a:bodyPr/>
          <a:lstStyle/>
          <a:p>
            <a:endParaRPr lang="en-US"/>
          </a:p>
        </p:txBody>
      </p:sp>
      <p:sp>
        <p:nvSpPr>
          <p:cNvPr id="27651"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noFill/>
          <a:ln/>
        </p:spPr>
        <p:txBody>
          <a:bodyPr/>
          <a:lstStyle/>
          <a:p>
            <a:r>
              <a:rPr lang="en-US"/>
              <a:t>In 1832, Henry Clay, Daniel Webster, and other Jackson opponents in Congress, seeking an issue for that year</a:t>
            </a:r>
            <a:r>
              <a:rPr lang="ja-JP" altLang="en-US">
                <a:latin typeface="Arial"/>
              </a:rPr>
              <a:t>’</a:t>
            </a:r>
            <a:r>
              <a:rPr lang="en-US"/>
              <a:t>s presidential election, passed a bill rechartering the Second Bank of the United States. The bank</a:t>
            </a:r>
            <a:r>
              <a:rPr lang="ja-JP" altLang="en-US">
                <a:latin typeface="Arial"/>
              </a:rPr>
              <a:t>’</a:t>
            </a:r>
            <a:r>
              <a:rPr lang="en-US"/>
              <a:t>s charter was not due to expire until 1836, but Clay and Webster wanted to force Jackson to take a clear pro-bank or anti-bank position. Jackson had frequently attacked the bank as an agency through which speculators, monopolists, and other seekers after economic privilege cheated honest farmers and mechanics. Now, his adversaries wanted to force him either to sign the bill for recharter, alienating voters hostile to the bank, or veto it, antagonizing conservative voters who favored a sound banking system.</a:t>
            </a:r>
          </a:p>
          <a:p>
            <a:r>
              <a:rPr lang="en-US"/>
              <a:t>Jackson vetoed the bill in a forceful message that condemned the bank as a privileged </a:t>
            </a:r>
            <a:r>
              <a:rPr lang="ja-JP" altLang="en-US">
                <a:latin typeface="Arial"/>
              </a:rPr>
              <a:t>“</a:t>
            </a:r>
            <a:r>
              <a:rPr lang="en-US"/>
              <a:t>monopoly</a:t>
            </a:r>
            <a:r>
              <a:rPr lang="ja-JP" altLang="en-US">
                <a:latin typeface="Arial"/>
              </a:rPr>
              <a:t>”</a:t>
            </a:r>
            <a:r>
              <a:rPr lang="en-US"/>
              <a:t> created to make </a:t>
            </a:r>
            <a:r>
              <a:rPr lang="ja-JP" altLang="en-US">
                <a:latin typeface="Arial"/>
              </a:rPr>
              <a:t>“</a:t>
            </a:r>
            <a:r>
              <a:rPr lang="en-US"/>
              <a:t>rich men...richer by act of Congress.</a:t>
            </a:r>
            <a:r>
              <a:rPr lang="ja-JP" altLang="en-US">
                <a:latin typeface="Arial"/>
              </a:rPr>
              <a:t>”</a:t>
            </a:r>
            <a:r>
              <a:rPr lang="en-US"/>
              <a:t> The bank, he declared, was </a:t>
            </a:r>
            <a:r>
              <a:rPr lang="ja-JP" altLang="en-US">
                <a:latin typeface="Arial"/>
              </a:rPr>
              <a:t>“</a:t>
            </a:r>
            <a:r>
              <a:rPr lang="en-US"/>
              <a:t>unauthorized by the Constitution, subversive of the rights of the States, and dangerous to the liberties of the people.</a:t>
            </a:r>
            <a:r>
              <a:rPr lang="ja-JP" altLang="en-US">
                <a:latin typeface="Arial"/>
              </a:rPr>
              <a:t>”</a:t>
            </a:r>
            <a:r>
              <a:rPr lang="en-US"/>
              <a:t> In the presidential campaign of 1832, Henry Clay tried to make an issue of Jackson</a:t>
            </a:r>
            <a:r>
              <a:rPr lang="ja-JP" altLang="en-US">
                <a:latin typeface="Arial"/>
              </a:rPr>
              <a:t>’</a:t>
            </a:r>
            <a:r>
              <a:rPr lang="en-US"/>
              <a:t>s bank veto, but Jackson swept to an easy second-term victory, defeating Clay by 219 electoral votes to 49.</a:t>
            </a:r>
          </a:p>
        </p:txBody>
      </p:sp>
      <p:sp>
        <p:nvSpPr>
          <p:cNvPr id="29699"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406AF6-1B2C-44D0-ABC6-E8F026EE5FAB}" type="slidenum">
              <a:rPr lang="en-US" smtClean="0"/>
              <a:pPr/>
              <a:t>7</a:t>
            </a:fld>
            <a:endParaRPr lang="en-US"/>
          </a:p>
        </p:txBody>
      </p:sp>
    </p:spTree>
    <p:extLst>
      <p:ext uri="{BB962C8B-B14F-4D97-AF65-F5344CB8AC3E}">
        <p14:creationId xmlns:p14="http://schemas.microsoft.com/office/powerpoint/2010/main" val="2697796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noFill/>
          <a:ln/>
        </p:spPr>
        <p:txBody>
          <a:bodyPr/>
          <a:lstStyle/>
          <a:p>
            <a:r>
              <a:rPr lang="en-US"/>
              <a:t>Jackson interpreted his reelection as a mandate to undermine the bank still further. In September 1833, he ordered his Treasury secretary to divert federal revenues from the Bank of the United States to selected state banks, which came to be known as </a:t>
            </a:r>
            <a:r>
              <a:rPr lang="ja-JP" altLang="en-US">
                <a:latin typeface="Arial"/>
              </a:rPr>
              <a:t>“</a:t>
            </a:r>
            <a:r>
              <a:rPr lang="en-US"/>
              <a:t>pet</a:t>
            </a:r>
            <a:r>
              <a:rPr lang="ja-JP" altLang="en-US">
                <a:latin typeface="Arial"/>
              </a:rPr>
              <a:t>”</a:t>
            </a:r>
            <a:r>
              <a:rPr lang="en-US"/>
              <a:t> banks. The secretary of the Treasury and his assistant resigned rather than carry out the president</a:t>
            </a:r>
            <a:r>
              <a:rPr lang="ja-JP" altLang="en-US">
                <a:latin typeface="Arial"/>
              </a:rPr>
              <a:t>’</a:t>
            </a:r>
            <a:r>
              <a:rPr lang="en-US"/>
              <a:t>s order. It was only after Jackson appointed a second new secretary that his order was implemented. Jackson</a:t>
            </a:r>
            <a:r>
              <a:rPr lang="ja-JP" altLang="en-US">
                <a:latin typeface="Arial"/>
              </a:rPr>
              <a:t>’</a:t>
            </a:r>
            <a:r>
              <a:rPr lang="en-US"/>
              <a:t>s decision to divert federal deposits from the national bank prompted his adversaries in the Senate to formally censure the president</a:t>
            </a:r>
            <a:r>
              <a:rPr lang="ja-JP" altLang="en-US">
                <a:latin typeface="Arial"/>
              </a:rPr>
              <a:t>’</a:t>
            </a:r>
            <a:r>
              <a:rPr lang="en-US"/>
              <a:t>s actions as arbitrary and unconstitutional. The bank</a:t>
            </a:r>
            <a:r>
              <a:rPr lang="ja-JP" altLang="en-US">
                <a:latin typeface="Arial"/>
              </a:rPr>
              <a:t>’</a:t>
            </a:r>
            <a:r>
              <a:rPr lang="en-US"/>
              <a:t>s president, Nicholas Biddle, responded to Jackson</a:t>
            </a:r>
            <a:r>
              <a:rPr lang="ja-JP" altLang="en-US">
                <a:latin typeface="Arial"/>
              </a:rPr>
              <a:t>’</a:t>
            </a:r>
            <a:r>
              <a:rPr lang="en-US"/>
              <a:t>s actions by reducing loans and calling in debts. </a:t>
            </a:r>
            <a:r>
              <a:rPr lang="ja-JP" altLang="en-US">
                <a:latin typeface="Arial"/>
              </a:rPr>
              <a:t>“</a:t>
            </a:r>
            <a:r>
              <a:rPr lang="en-US"/>
              <a:t>This worthy President,</a:t>
            </a:r>
            <a:r>
              <a:rPr lang="ja-JP" altLang="en-US">
                <a:latin typeface="Arial"/>
              </a:rPr>
              <a:t>”</a:t>
            </a:r>
            <a:r>
              <a:rPr lang="en-US"/>
              <a:t> said Biddle, </a:t>
            </a:r>
            <a:r>
              <a:rPr lang="ja-JP" altLang="en-US">
                <a:latin typeface="Arial"/>
              </a:rPr>
              <a:t>“</a:t>
            </a:r>
            <a:r>
              <a:rPr lang="en-US"/>
              <a:t>thinks that because he has scalped Indians and imprisoned Judges he is to have his way with the Bank. He is mistaken.</a:t>
            </a:r>
            <a:r>
              <a:rPr lang="ja-JP" altLang="en-US">
                <a:latin typeface="Arial"/>
              </a:rPr>
              <a:t>”</a:t>
            </a:r>
            <a:r>
              <a:rPr lang="en-US"/>
              <a:t> Jackson retorted: </a:t>
            </a:r>
            <a:r>
              <a:rPr lang="ja-JP" altLang="en-US">
                <a:latin typeface="Arial"/>
              </a:rPr>
              <a:t>“</a:t>
            </a:r>
            <a:r>
              <a:rPr lang="en-US"/>
              <a:t>The Bank...is trying to kill me, but I will kill it.</a:t>
            </a:r>
            <a:r>
              <a:rPr lang="ja-JP" altLang="en-US">
                <a:latin typeface="Arial"/>
              </a:rPr>
              <a:t>”</a:t>
            </a:r>
            <a:endParaRPr lang="en-US"/>
          </a:p>
        </p:txBody>
      </p:sp>
      <p:sp>
        <p:nvSpPr>
          <p:cNvPr id="31747"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defRPr/>
            </a:pPr>
            <a:fld id="{C3162104-ED98-ED48-9C2C-5CB22770E6FF}" type="slidenum">
              <a:rPr lang="en-US" smtClean="0">
                <a:latin typeface="Arial" charset="0"/>
              </a:rPr>
              <a:pPr>
                <a:defRPr/>
              </a:pPr>
              <a:t>12</a:t>
            </a:fld>
            <a:endParaRPr lang="en-US" smtClean="0">
              <a:latin typeface="Arial" charset="0"/>
            </a:endParaRPr>
          </a:p>
        </p:txBody>
      </p:sp>
      <p:sp>
        <p:nvSpPr>
          <p:cNvPr id="43011" name="Rectangle 2"/>
          <p:cNvSpPr>
            <a:spLocks noGrp="1" noChangeArrowheads="1"/>
          </p:cNvSpPr>
          <p:nvPr>
            <p:ph type="body" idx="1"/>
          </p:nvPr>
        </p:nvSpPr>
        <p:spPr>
          <a:xfrm>
            <a:off x="914400" y="4343400"/>
            <a:ext cx="5029200" cy="41148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0488" tIns="44450" rIns="90488" bIns="44450"/>
          <a:lstStyle/>
          <a:p>
            <a:pPr eaLnBrk="1" hangingPunct="1">
              <a:defRPr/>
            </a:pPr>
            <a:endParaRPr lang="en-US" sz="1800">
              <a:cs typeface="+mn-cs"/>
            </a:endParaRPr>
          </a:p>
        </p:txBody>
      </p:sp>
      <p:sp>
        <p:nvSpPr>
          <p:cNvPr id="43012"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body" idx="1"/>
          </p:nvPr>
        </p:nvSpPr>
        <p:spPr>
          <a:noFill/>
          <a:ln/>
        </p:spPr>
        <p:txBody>
          <a:bodyPr/>
          <a:lstStyle/>
          <a:p>
            <a:r>
              <a:rPr lang="en-US"/>
              <a:t>Although it took a number of years for Jackson</a:t>
            </a:r>
            <a:r>
              <a:rPr lang="ja-JP" altLang="en-US">
                <a:latin typeface="Arial"/>
              </a:rPr>
              <a:t>’</a:t>
            </a:r>
            <a:r>
              <a:rPr lang="en-US"/>
              <a:t>s opponents to coalesce into an effective national political organization, by the mid-1830s the Whig party, as the opposition came to be known, was able to battle the Democratic party on almost equal terms throughout the country. </a:t>
            </a:r>
          </a:p>
          <a:p>
            <a:r>
              <a:rPr lang="en-US"/>
              <a:t>The Whig party was formed in 1834 as a coalition of National Republicans, Anti-Masons, and disgruntled Democrats, who were united by their hatred of </a:t>
            </a:r>
            <a:r>
              <a:rPr lang="ja-JP" altLang="en-US">
                <a:latin typeface="Arial"/>
              </a:rPr>
              <a:t>“</a:t>
            </a:r>
            <a:r>
              <a:rPr lang="en-US"/>
              <a:t>King Andrew</a:t>
            </a:r>
            <a:r>
              <a:rPr lang="ja-JP" altLang="en-US">
                <a:latin typeface="Arial"/>
              </a:rPr>
              <a:t>”</a:t>
            </a:r>
            <a:r>
              <a:rPr lang="en-US"/>
              <a:t> Jackson and his </a:t>
            </a:r>
            <a:r>
              <a:rPr lang="ja-JP" altLang="en-US">
                <a:latin typeface="Arial"/>
              </a:rPr>
              <a:t>“</a:t>
            </a:r>
            <a:r>
              <a:rPr lang="en-US"/>
              <a:t>usurpations</a:t>
            </a:r>
            <a:r>
              <a:rPr lang="ja-JP" altLang="en-US">
                <a:latin typeface="Arial"/>
              </a:rPr>
              <a:t>”</a:t>
            </a:r>
            <a:r>
              <a:rPr lang="en-US"/>
              <a:t> of congressional and judicial authority, came together in 1834 to form the Whig party. The party took its name from the seventeenth-century British Whig group that had defended English liberties against the usurpations of pro-Catholic Stuart Kings.</a:t>
            </a:r>
          </a:p>
          <a:p>
            <a:r>
              <a:rPr lang="en-US"/>
              <a:t>Whigs tended to be educators and professionals; manufacturers; business-oriented farmers; British and German Protestant immigrants; upwardly aspiring manual laborers; free blacks; and active members of Presbyterian, Unitarian, and Congregational churches. </a:t>
            </a:r>
          </a:p>
          <a:p>
            <a:r>
              <a:rPr lang="en-US"/>
              <a:t>The Whig coalition included supporters of Henry Clay</a:t>
            </a:r>
            <a:r>
              <a:rPr lang="ja-JP" altLang="en-US">
                <a:latin typeface="Arial"/>
              </a:rPr>
              <a:t>’</a:t>
            </a:r>
            <a:r>
              <a:rPr lang="en-US"/>
              <a:t>s American System, states</a:t>
            </a:r>
            <a:r>
              <a:rPr lang="ja-JP" altLang="en-US">
                <a:latin typeface="Arial"/>
              </a:rPr>
              <a:t>’</a:t>
            </a:r>
            <a:r>
              <a:rPr lang="en-US"/>
              <a:t> righters, religious groups alienated by Jackson</a:t>
            </a:r>
            <a:r>
              <a:rPr lang="ja-JP" altLang="en-US">
                <a:latin typeface="Arial"/>
              </a:rPr>
              <a:t>’</a:t>
            </a:r>
            <a:r>
              <a:rPr lang="en-US"/>
              <a:t>s Indian removal policies, and bankers and businesspeople frightened by the Democrats</a:t>
            </a:r>
            <a:r>
              <a:rPr lang="ja-JP" altLang="en-US">
                <a:latin typeface="Arial"/>
              </a:rPr>
              <a:t>’</a:t>
            </a:r>
            <a:r>
              <a:rPr lang="en-US"/>
              <a:t> anti-monopoly and anti-bank rhetoric. </a:t>
            </a:r>
          </a:p>
          <a:p>
            <a:r>
              <a:rPr lang="en-US"/>
              <a:t>Whereas the Democrats stressed class conflict, Whigs emphasized the harmony of interests between labor and capital, the need for humanitarian reform, and leadership by men of talent. The Whigs also idealized the </a:t>
            </a:r>
            <a:r>
              <a:rPr lang="ja-JP" altLang="en-US">
                <a:latin typeface="Arial"/>
              </a:rPr>
              <a:t>“</a:t>
            </a:r>
            <a:r>
              <a:rPr lang="en-US"/>
              <a:t>self-made man,</a:t>
            </a:r>
            <a:r>
              <a:rPr lang="ja-JP" altLang="en-US">
                <a:latin typeface="Arial"/>
              </a:rPr>
              <a:t>”</a:t>
            </a:r>
            <a:r>
              <a:rPr lang="en-US"/>
              <a:t> who starts </a:t>
            </a:r>
            <a:r>
              <a:rPr lang="ja-JP" altLang="en-US">
                <a:latin typeface="Arial"/>
              </a:rPr>
              <a:t>“</a:t>
            </a:r>
            <a:r>
              <a:rPr lang="en-US"/>
              <a:t>from an humble origin, and from small beginnings rise[s] gradually in the world, as a result of merit and industry.</a:t>
            </a:r>
            <a:r>
              <a:rPr lang="ja-JP" altLang="en-US">
                <a:latin typeface="Arial"/>
              </a:rPr>
              <a:t>”</a:t>
            </a:r>
            <a:r>
              <a:rPr lang="en-US"/>
              <a:t> Finally, the Whigs viewed technology and factory enterprise as forces for increasing national wealth and improving living conditions.</a:t>
            </a:r>
          </a:p>
        </p:txBody>
      </p:sp>
      <p:sp>
        <p:nvSpPr>
          <p:cNvPr id="141315"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406AF6-1B2C-44D0-ABC6-E8F026EE5FAB}" type="slidenum">
              <a:rPr lang="en-US" smtClean="0"/>
              <a:pPr/>
              <a:t>14</a:t>
            </a:fld>
            <a:endParaRPr lang="en-US"/>
          </a:p>
        </p:txBody>
      </p:sp>
    </p:spTree>
    <p:extLst>
      <p:ext uri="{BB962C8B-B14F-4D97-AF65-F5344CB8AC3E}">
        <p14:creationId xmlns:p14="http://schemas.microsoft.com/office/powerpoint/2010/main" val="2505354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10/4/17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10/4/17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10/4/17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10/4/17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10/4/17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10/4/17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1" Type="http://schemas.openxmlformats.org/officeDocument/2006/relationships/image" Target="../media/image15.jpeg"/><Relationship Id="rId12" Type="http://schemas.openxmlformats.org/officeDocument/2006/relationships/image" Target="../media/image16.jpeg"/><Relationship Id="rId13"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jpeg"/><Relationship Id="rId10"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hyperlink" Target="file://localhost//upload.wikimedia.org/wikipedia/commons/a/af/Mvanburen.jpe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jpeg"/><Relationship Id="rId3" Type="http://schemas.openxmlformats.org/officeDocument/2006/relationships/image" Target="../media/image3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slide" Target="slide17.xml"/><Relationship Id="rId5" Type="http://schemas.openxmlformats.org/officeDocument/2006/relationships/slide" Target="slide6.xml"/><Relationship Id="rId6" Type="http://schemas.openxmlformats.org/officeDocument/2006/relationships/slide" Target="slide28.xml"/><Relationship Id="rId7" Type="http://schemas.openxmlformats.org/officeDocument/2006/relationships/image" Target="../media/image37.png"/><Relationship Id="rId1" Type="http://schemas.openxmlformats.org/officeDocument/2006/relationships/slideLayout" Target="../slideLayouts/slideLayout5.xml"/><Relationship Id="rId2"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xml"/><Relationship Id="rId5" Type="http://schemas.openxmlformats.org/officeDocument/2006/relationships/image" Target="../media/image2.png"/><Relationship Id="rId6" Type="http://schemas.openxmlformats.org/officeDocument/2006/relationships/image" Target="../media/image3.jpeg"/><Relationship Id="rId1" Type="http://schemas.microsoft.com/office/2007/relationships/media" Target="file:///E:\APUSH\Unit%2006%20-%20The%20Age%20of%20Jackson\hercules.mp3" TargetMode="External"/><Relationship Id="rId2" Type="http://schemas.openxmlformats.org/officeDocument/2006/relationships/audio" Target="file:///E:\APUSH\Unit%2006%20-%20The%20Age%20of%20Jackson\hercules.mp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Jackson’s 2</a:t>
            </a:r>
            <a:r>
              <a:rPr lang="en-US" baseline="30000" dirty="0" smtClean="0"/>
              <a:t>nd</a:t>
            </a:r>
            <a:r>
              <a:rPr lang="en-US" dirty="0" smtClean="0"/>
              <a:t> Term and the 2</a:t>
            </a:r>
            <a:r>
              <a:rPr lang="en-US" baseline="30000" dirty="0" smtClean="0"/>
              <a:t>nd</a:t>
            </a:r>
            <a:r>
              <a:rPr lang="en-US" dirty="0" smtClean="0"/>
              <a:t> Two Party System</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4</a:t>
            </a:r>
            <a:endParaRPr lang="en-US" dirty="0"/>
          </a:p>
        </p:txBody>
      </p:sp>
    </p:spTree>
    <p:extLst>
      <p:ext uri="{BB962C8B-B14F-4D97-AF65-F5344CB8AC3E}">
        <p14:creationId xmlns:p14="http://schemas.microsoft.com/office/powerpoint/2010/main" val="29482168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endParaRPr lang="en-US"/>
          </a:p>
        </p:txBody>
      </p:sp>
      <p:sp>
        <p:nvSpPr>
          <p:cNvPr id="153603" name="Rectangle 3"/>
          <p:cNvSpPr>
            <a:spLocks noGrp="1" noChangeArrowheads="1"/>
          </p:cNvSpPr>
          <p:nvPr>
            <p:ph idx="1"/>
          </p:nvPr>
        </p:nvSpPr>
        <p:spPr/>
        <p:txBody>
          <a:bodyPr/>
          <a:lstStyle/>
          <a:p>
            <a:endParaRPr lang="en-US"/>
          </a:p>
        </p:txBody>
      </p:sp>
      <p:pic>
        <p:nvPicPr>
          <p:cNvPr id="153606" name="Picture 6" descr="1832_Electoral_Map"/>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l="3220"/>
          <a:stretch>
            <a:fillRect/>
          </a:stretch>
        </p:blipFill>
        <p:spPr bwMode="auto">
          <a:xfrm>
            <a:off x="0" y="-55563"/>
            <a:ext cx="9144000" cy="691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0537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2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24" name="Rectangle 4"/>
          <p:cNvSpPr>
            <a:spLocks noGrp="1" noChangeArrowheads="1"/>
          </p:cNvSpPr>
          <p:nvPr>
            <p:ph type="title"/>
          </p:nvPr>
        </p:nvSpPr>
        <p:spPr>
          <a:xfrm>
            <a:off x="211694" y="0"/>
            <a:ext cx="8779906" cy="762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r>
              <a:rPr lang="en-US" dirty="0"/>
              <a:t>The Bank War</a:t>
            </a:r>
          </a:p>
        </p:txBody>
      </p:sp>
      <p:sp>
        <p:nvSpPr>
          <p:cNvPr id="30725" name="Rectangle 5"/>
          <p:cNvSpPr>
            <a:spLocks noGrp="1" noChangeArrowheads="1"/>
          </p:cNvSpPr>
          <p:nvPr>
            <p:ph idx="1"/>
          </p:nvPr>
        </p:nvSpPr>
        <p:spPr>
          <a:xfrm>
            <a:off x="211694" y="762000"/>
            <a:ext cx="8932306" cy="6096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5000"/>
              </a:lnSpc>
              <a:spcBef>
                <a:spcPct val="10000"/>
              </a:spcBef>
            </a:pPr>
            <a:r>
              <a:rPr lang="en-US" dirty="0" smtClean="0"/>
              <a:t>Jackson took his election win as a MANDATE by the American people and </a:t>
            </a:r>
            <a:r>
              <a:rPr lang="en-US" dirty="0"/>
              <a:t>attacked the BUS by withdrawing all federal money &amp; moved</a:t>
            </a:r>
            <a:r>
              <a:rPr lang="en-US" sz="3000" dirty="0"/>
              <a:t> </a:t>
            </a:r>
            <a:r>
              <a:rPr lang="en-US" dirty="0"/>
              <a:t>the</a:t>
            </a:r>
            <a:r>
              <a:rPr lang="en-US" sz="3000" dirty="0"/>
              <a:t> </a:t>
            </a:r>
            <a:r>
              <a:rPr lang="en-US" dirty="0"/>
              <a:t>funds</a:t>
            </a:r>
            <a:r>
              <a:rPr lang="en-US" sz="3000" dirty="0"/>
              <a:t> </a:t>
            </a:r>
            <a:r>
              <a:rPr lang="en-US" dirty="0"/>
              <a:t>to</a:t>
            </a:r>
            <a:r>
              <a:rPr lang="en-US" sz="3000" dirty="0"/>
              <a:t> </a:t>
            </a:r>
            <a:r>
              <a:rPr lang="en-US" dirty="0"/>
              <a:t>23</a:t>
            </a:r>
            <a:r>
              <a:rPr lang="en-US" sz="3000" dirty="0"/>
              <a:t> </a:t>
            </a:r>
            <a:r>
              <a:rPr lang="en-US" dirty="0"/>
              <a:t>state</a:t>
            </a:r>
            <a:r>
              <a:rPr lang="en-US" sz="3000" dirty="0"/>
              <a:t> </a:t>
            </a:r>
            <a:r>
              <a:rPr lang="en-US" dirty="0"/>
              <a:t>banks </a:t>
            </a:r>
          </a:p>
          <a:p>
            <a:pPr>
              <a:lnSpc>
                <a:spcPct val="95000"/>
              </a:lnSpc>
              <a:spcBef>
                <a:spcPct val="10000"/>
              </a:spcBef>
            </a:pPr>
            <a:r>
              <a:rPr lang="en-US" dirty="0" smtClean="0"/>
              <a:t>Jackson</a:t>
            </a:r>
            <a:r>
              <a:rPr lang="en-US" dirty="0" smtClean="0">
                <a:latin typeface="Arial"/>
              </a:rPr>
              <a:t>’</a:t>
            </a:r>
            <a:r>
              <a:rPr lang="en-US" dirty="0" smtClean="0"/>
              <a:t>s </a:t>
            </a:r>
            <a:r>
              <a:rPr lang="en-US" dirty="0"/>
              <a:t>opponents argued that  he overstepped his authority:</a:t>
            </a:r>
          </a:p>
          <a:p>
            <a:pPr lvl="1">
              <a:lnSpc>
                <a:spcPct val="95000"/>
              </a:lnSpc>
              <a:spcBef>
                <a:spcPct val="10000"/>
              </a:spcBef>
            </a:pPr>
            <a:r>
              <a:rPr lang="en-US" dirty="0"/>
              <a:t>Unpopular in Jackson</a:t>
            </a:r>
            <a:r>
              <a:rPr lang="ja-JP" altLang="en-US" dirty="0">
                <a:latin typeface="Arial"/>
              </a:rPr>
              <a:t>’</a:t>
            </a:r>
            <a:r>
              <a:rPr lang="en-US" dirty="0"/>
              <a:t>s cabinet</a:t>
            </a:r>
          </a:p>
          <a:p>
            <a:pPr lvl="1">
              <a:lnSpc>
                <a:spcPct val="95000"/>
              </a:lnSpc>
              <a:spcBef>
                <a:spcPct val="10000"/>
              </a:spcBef>
            </a:pPr>
            <a:r>
              <a:rPr lang="en-US" dirty="0"/>
              <a:t>Some who supported his veto of the re-charter now questioned whether Jackson had gone too far &amp; overstepped his powers</a:t>
            </a:r>
          </a:p>
        </p:txBody>
      </p:sp>
      <p:sp>
        <p:nvSpPr>
          <p:cNvPr id="12" name="AutoShape 1"/>
          <p:cNvSpPr>
            <a:spLocks noChangeArrowheads="1"/>
          </p:cNvSpPr>
          <p:nvPr/>
        </p:nvSpPr>
        <p:spPr bwMode="auto">
          <a:xfrm>
            <a:off x="1295400" y="5257800"/>
            <a:ext cx="6248400" cy="990600"/>
          </a:xfrm>
          <a:prstGeom prst="wedgeRectCallout">
            <a:avLst>
              <a:gd name="adj1" fmla="val -24977"/>
              <a:gd name="adj2" fmla="val -385579"/>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000" dirty="0">
                <a:solidFill>
                  <a:srgbClr val="000000"/>
                </a:solidFill>
              </a:rPr>
              <a:t>This move effectively ended Henry Clay</a:t>
            </a:r>
            <a:r>
              <a:rPr lang="ja-JP" altLang="en-US" sz="3000" dirty="0">
                <a:solidFill>
                  <a:srgbClr val="000000"/>
                </a:solidFill>
                <a:latin typeface="Arial"/>
              </a:rPr>
              <a:t>’</a:t>
            </a:r>
            <a:r>
              <a:rPr lang="en-US" sz="3000" dirty="0">
                <a:solidFill>
                  <a:srgbClr val="000000"/>
                </a:solidFill>
              </a:rPr>
              <a:t>s American System</a:t>
            </a:r>
          </a:p>
        </p:txBody>
      </p:sp>
      <p:sp>
        <p:nvSpPr>
          <p:cNvPr id="13" name="AutoShape 2"/>
          <p:cNvSpPr>
            <a:spLocks noChangeArrowheads="1"/>
          </p:cNvSpPr>
          <p:nvPr/>
        </p:nvSpPr>
        <p:spPr bwMode="auto">
          <a:xfrm>
            <a:off x="2438400" y="4038600"/>
            <a:ext cx="6248400" cy="990600"/>
          </a:xfrm>
          <a:prstGeom prst="wedgeRectCallout">
            <a:avLst>
              <a:gd name="adj1" fmla="val 19588"/>
              <a:gd name="adj2" fmla="val -208333"/>
            </a:avLst>
          </a:prstGeom>
          <a:solidFill>
            <a:srgbClr val="FFCCCC"/>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2800" dirty="0">
                <a:solidFill>
                  <a:srgbClr val="000000"/>
                </a:solidFill>
              </a:rPr>
              <a:t>Favorable state banks were called </a:t>
            </a:r>
            <a:r>
              <a:rPr lang="ja-JP" altLang="en-US" sz="2800" dirty="0">
                <a:solidFill>
                  <a:srgbClr val="000000"/>
                </a:solidFill>
                <a:latin typeface="Arial"/>
              </a:rPr>
              <a:t>“</a:t>
            </a:r>
            <a:r>
              <a:rPr lang="en-US" sz="2800" dirty="0">
                <a:solidFill>
                  <a:srgbClr val="000000"/>
                </a:solidFill>
              </a:rPr>
              <a:t>pet</a:t>
            </a:r>
            <a:r>
              <a:rPr lang="ja-JP" altLang="en-US" sz="2800" dirty="0">
                <a:solidFill>
                  <a:srgbClr val="000000"/>
                </a:solidFill>
                <a:latin typeface="Arial"/>
              </a:rPr>
              <a:t>”</a:t>
            </a:r>
            <a:r>
              <a:rPr lang="en-US" sz="2800" dirty="0">
                <a:solidFill>
                  <a:srgbClr val="000000"/>
                </a:solidFill>
              </a:rPr>
              <a:t> or </a:t>
            </a:r>
            <a:r>
              <a:rPr lang="ja-JP" altLang="en-US" sz="2800" dirty="0">
                <a:solidFill>
                  <a:srgbClr val="000000"/>
                </a:solidFill>
                <a:latin typeface="Arial"/>
              </a:rPr>
              <a:t>“</a:t>
            </a:r>
            <a:r>
              <a:rPr lang="en-US" sz="2800" dirty="0">
                <a:solidFill>
                  <a:srgbClr val="000000"/>
                </a:solidFill>
              </a:rPr>
              <a:t>wildcat</a:t>
            </a:r>
            <a:r>
              <a:rPr lang="ja-JP" altLang="en-US" sz="2800" dirty="0">
                <a:solidFill>
                  <a:srgbClr val="000000"/>
                </a:solidFill>
                <a:latin typeface="Arial"/>
              </a:rPr>
              <a:t>”</a:t>
            </a:r>
            <a:r>
              <a:rPr lang="en-US" sz="2800" dirty="0">
                <a:solidFill>
                  <a:srgbClr val="000000"/>
                </a:solidFill>
              </a:rPr>
              <a:t> banks</a:t>
            </a:r>
          </a:p>
        </p:txBody>
      </p:sp>
      <p:sp>
        <p:nvSpPr>
          <p:cNvPr id="14" name="Text Box 5"/>
          <p:cNvSpPr txBox="1">
            <a:spLocks noChangeArrowheads="1"/>
          </p:cNvSpPr>
          <p:nvPr/>
        </p:nvSpPr>
        <p:spPr bwMode="auto">
          <a:xfrm>
            <a:off x="3276600" y="4800600"/>
            <a:ext cx="3124200" cy="707886"/>
          </a:xfrm>
          <a:prstGeom prst="rect">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4000" dirty="0" smtClean="0">
                <a:solidFill>
                  <a:srgbClr val="000000"/>
                </a:solidFill>
              </a:rPr>
              <a:t>Irony? </a:t>
            </a:r>
            <a:endParaRPr lang="en-US" sz="4000" dirty="0">
              <a:solidFill>
                <a:srgbClr val="000000"/>
              </a:solidFill>
            </a:endParaRPr>
          </a:p>
        </p:txBody>
      </p:sp>
      <p:pic>
        <p:nvPicPr>
          <p:cNvPr id="15" name="Picture 4" descr="Photo of CURRENCY: U.S. $20 BILL. &#10;A 2004 Series Twenty-Dollar Bill showing the new color background and watermarking anti-counterfeit features."/>
          <p:cNvPicPr>
            <a:picLocks noChangeAspect="1" noChangeArrowheads="1"/>
          </p:cNvPicPr>
          <p:nvPr/>
        </p:nvPicPr>
        <p:blipFill>
          <a:blip r:embed="rId3">
            <a:extLst>
              <a:ext uri="{28A0092B-C50C-407E-A947-70E740481C1C}">
                <a14:useLocalDpi xmlns:a14="http://schemas.microsoft.com/office/drawing/2010/main" val="0"/>
              </a:ext>
            </a:extLst>
          </a:blip>
          <a:srcRect b="19403"/>
          <a:stretch>
            <a:fillRect/>
          </a:stretch>
        </p:blipFill>
        <p:spPr bwMode="auto">
          <a:xfrm>
            <a:off x="0" y="838200"/>
            <a:ext cx="9144000" cy="394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70473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0" fill="hold" grpId="1" nodeType="click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par>
                                <p:cTn id="24" presetID="53" presetClass="exit" presetSubtype="0" fill="hold" grpId="1" nodeType="withEffect">
                                  <p:stCondLst>
                                    <p:cond delay="0"/>
                                  </p:stCondLst>
                                  <p:childTnLst>
                                    <p:anim calcmode="lin" valueType="num">
                                      <p:cBhvr>
                                        <p:cTn id="25" dur="500"/>
                                        <p:tgtEl>
                                          <p:spTgt spid="13"/>
                                        </p:tgtEl>
                                        <p:attrNameLst>
                                          <p:attrName>ppt_w</p:attrName>
                                        </p:attrNameLst>
                                      </p:cBhvr>
                                      <p:tavLst>
                                        <p:tav tm="0">
                                          <p:val>
                                            <p:strVal val="ppt_w"/>
                                          </p:val>
                                        </p:tav>
                                        <p:tav tm="100000">
                                          <p:val>
                                            <p:fltVal val="0"/>
                                          </p:val>
                                        </p:tav>
                                      </p:tavLst>
                                    </p:anim>
                                    <p:anim calcmode="lin" valueType="num">
                                      <p:cBhvr>
                                        <p:cTn id="26" dur="500"/>
                                        <p:tgtEl>
                                          <p:spTgt spid="13"/>
                                        </p:tgtEl>
                                        <p:attrNameLst>
                                          <p:attrName>ppt_h</p:attrName>
                                        </p:attrNameLst>
                                      </p:cBhvr>
                                      <p:tavLst>
                                        <p:tav tm="0">
                                          <p:val>
                                            <p:strVal val="ppt_h"/>
                                          </p:val>
                                        </p:tav>
                                        <p:tav tm="100000">
                                          <p:val>
                                            <p:fltVal val="0"/>
                                          </p:val>
                                        </p:tav>
                                      </p:tavLst>
                                    </p:anim>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descr="http://www.nebraskahistory.org/images/sites/mnh/weird/des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4670425"/>
            <a:ext cx="461645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0" descr="http://www.marketoracle.co.uk/images/2010/Jan/outlook-2010_image0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819400"/>
            <a:ext cx="5078413"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2" descr="http://www.mansfieldnumismaticsociety.org/images/Voluntow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5399088"/>
            <a:ext cx="3429000"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16" descr="http://ferrebeekeeper.files.wordpress.com/2010/07/3bill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6588" y="3597275"/>
            <a:ext cx="4600575"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20" descr="http://1.bp.blogspot.com/-md7p-fgeC3I/TxvppUlgyvI/AAAAAAAAAvE/F9ehgocoypA/s1600/wildcatbankinternation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7788" y="1981200"/>
            <a:ext cx="383381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6" descr="Andrew_Jackson"/>
          <p:cNvPicPr>
            <a:picLocks noChangeAspect="1" noChangeArrowheads="1"/>
          </p:cNvPicPr>
          <p:nvPr/>
        </p:nvPicPr>
        <p:blipFill>
          <a:blip r:embed="rId8">
            <a:extLst>
              <a:ext uri="{28A0092B-C50C-407E-A947-70E740481C1C}">
                <a14:useLocalDpi xmlns:a14="http://schemas.microsoft.com/office/drawing/2010/main" val="0"/>
              </a:ext>
            </a:extLst>
          </a:blip>
          <a:srcRect t="3139" b="9558"/>
          <a:stretch>
            <a:fillRect/>
          </a:stretch>
        </p:blipFill>
        <p:spPr bwMode="auto">
          <a:xfrm>
            <a:off x="273050" y="88900"/>
            <a:ext cx="323215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3667125" y="1814513"/>
            <a:ext cx="5324475" cy="477054"/>
          </a:xfrm>
          <a:prstGeom prst="rect">
            <a:avLst/>
          </a:prstGeom>
          <a:solidFill>
            <a:srgbClr val="FFCC99"/>
          </a:solidFill>
          <a:ln w="9525">
            <a:solidFill>
              <a:schemeClr val="tx1"/>
            </a:solidFill>
            <a:miter lim="800000"/>
            <a:headEnd/>
            <a:tailEnd/>
          </a:ln>
        </p:spPr>
        <p:txBody>
          <a:bodyPr>
            <a:spAutoFit/>
          </a:bodyPr>
          <a:lstStyle/>
          <a:p>
            <a:pPr algn="ctr">
              <a:lnSpc>
                <a:spcPct val="80000"/>
              </a:lnSpc>
            </a:pPr>
            <a:r>
              <a:rPr lang="en-US" sz="3000">
                <a:solidFill>
                  <a:srgbClr val="000000"/>
                </a:solidFill>
                <a:latin typeface="Calibri" charset="0"/>
                <a:cs typeface="Calibri" charset="0"/>
              </a:rPr>
              <a:t>This action killed the BUS</a:t>
            </a:r>
          </a:p>
        </p:txBody>
      </p:sp>
      <p:sp>
        <p:nvSpPr>
          <p:cNvPr id="31752" name="Rectangle 19"/>
          <p:cNvSpPr>
            <a:spLocks noChangeArrowheads="1"/>
          </p:cNvSpPr>
          <p:nvPr/>
        </p:nvSpPr>
        <p:spPr bwMode="auto">
          <a:xfrm>
            <a:off x="3667125" y="152400"/>
            <a:ext cx="5324475" cy="1570038"/>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000">
                <a:solidFill>
                  <a:srgbClr val="000000"/>
                </a:solidFill>
                <a:latin typeface="Calibri" charset="0"/>
                <a:cs typeface="Calibri" charset="0"/>
              </a:rPr>
              <a:t>In 1833, Jackson ordered all federal money to be removed from the BUS and put the funds in 23 “pet” state banks</a:t>
            </a:r>
          </a:p>
        </p:txBody>
      </p:sp>
      <p:pic>
        <p:nvPicPr>
          <p:cNvPr id="24" name="Picture 22" descr="http://www.goldmoney.com/images/coins/Wildcat%203%20dollar%20not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84463" y="2514600"/>
            <a:ext cx="41592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4" descr="http://www.kshs.org/cool/graphics/currency_merchantsbank.jpg"/>
          <p:cNvPicPr>
            <a:picLocks noChangeAspect="1" noChangeArrowheads="1"/>
          </p:cNvPicPr>
          <p:nvPr/>
        </p:nvPicPr>
        <p:blipFill>
          <a:blip r:embed="rId10">
            <a:extLst>
              <a:ext uri="{28A0092B-C50C-407E-A947-70E740481C1C}">
                <a14:useLocalDpi xmlns:a14="http://schemas.microsoft.com/office/drawing/2010/main" val="0"/>
              </a:ext>
            </a:extLst>
          </a:blip>
          <a:srcRect l="5177" t="5856" r="4367" b="11545"/>
          <a:stretch>
            <a:fillRect/>
          </a:stretch>
        </p:blipFill>
        <p:spPr bwMode="auto">
          <a:xfrm>
            <a:off x="120650" y="3813175"/>
            <a:ext cx="503555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8" descr="http://upload.wikimedia.org/wikipedia/commons/thumb/b/b0/Specimen_of_Wildcat_Currency_-_History_of_Iowa.jpg/600px-Specimen_of_Wildcat_Currency_-_History_of_Iowa.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26000" y="4498975"/>
            <a:ext cx="40894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a:spLocks noChangeArrowheads="1"/>
          </p:cNvSpPr>
          <p:nvPr/>
        </p:nvSpPr>
        <p:spPr bwMode="auto">
          <a:xfrm>
            <a:off x="3657600" y="2362200"/>
            <a:ext cx="5324475" cy="1579563"/>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3000" dirty="0">
                <a:solidFill>
                  <a:srgbClr val="000000"/>
                </a:solidFill>
                <a:latin typeface="Calibri" charset="0"/>
                <a:cs typeface="Calibri" charset="0"/>
              </a:rPr>
              <a:t>Without the BUS, banking went unregulated from 1833 to 1913 and the economy entered a number</a:t>
            </a:r>
            <a:r>
              <a:rPr lang="en-US" sz="2400" dirty="0">
                <a:solidFill>
                  <a:srgbClr val="000000"/>
                </a:solidFill>
                <a:latin typeface="Calibri" charset="0"/>
                <a:cs typeface="Calibri" charset="0"/>
              </a:rPr>
              <a:t> </a:t>
            </a:r>
            <a:r>
              <a:rPr lang="en-US" sz="3000" dirty="0">
                <a:solidFill>
                  <a:srgbClr val="000000"/>
                </a:solidFill>
                <a:latin typeface="Calibri" charset="0"/>
                <a:cs typeface="Calibri" charset="0"/>
              </a:rPr>
              <a:t>of</a:t>
            </a:r>
            <a:r>
              <a:rPr lang="en-US" sz="2400" dirty="0">
                <a:solidFill>
                  <a:srgbClr val="000000"/>
                </a:solidFill>
                <a:latin typeface="Calibri" charset="0"/>
                <a:cs typeface="Calibri" charset="0"/>
              </a:rPr>
              <a:t> </a:t>
            </a:r>
            <a:r>
              <a:rPr lang="en-US" sz="3000" dirty="0">
                <a:solidFill>
                  <a:srgbClr val="000000"/>
                </a:solidFill>
                <a:latin typeface="Calibri" charset="0"/>
                <a:cs typeface="Calibri" charset="0"/>
              </a:rPr>
              <a:t>“panics”</a:t>
            </a:r>
            <a:r>
              <a:rPr lang="en-US" altLang="ja-JP" sz="2400" dirty="0">
                <a:solidFill>
                  <a:srgbClr val="000000"/>
                </a:solidFill>
                <a:latin typeface="Calibri" charset="0"/>
                <a:cs typeface="Calibri" charset="0"/>
              </a:rPr>
              <a:t> </a:t>
            </a:r>
            <a:r>
              <a:rPr lang="en-US" altLang="ja-JP" sz="3000" dirty="0">
                <a:solidFill>
                  <a:srgbClr val="000000"/>
                </a:solidFill>
                <a:latin typeface="Calibri" charset="0"/>
                <a:cs typeface="Calibri" charset="0"/>
              </a:rPr>
              <a:t>(depressions)</a:t>
            </a:r>
            <a:endParaRPr lang="en-US" sz="3000" dirty="0">
              <a:solidFill>
                <a:srgbClr val="000000"/>
              </a:solidFill>
              <a:latin typeface="Calibri" charset="0"/>
              <a:cs typeface="Calibri" charset="0"/>
            </a:endParaRPr>
          </a:p>
        </p:txBody>
      </p:sp>
      <p:pic>
        <p:nvPicPr>
          <p:cNvPr id="28" name="Picture 24" descr="http://cdn.thebluecollarinvestor.com/wp-content/uploads/2008/11/business-cycle-graph-better.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075" y="4019550"/>
            <a:ext cx="3846513"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6" descr="http://3.bp.blogspot.com/_rFs0uVY_4rE/S19FLnq7LRI/AAAAAAAAHPM/a4lrY4htrqQ/s400/Panics.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38600" y="4019550"/>
            <a:ext cx="498792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970525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8"/>
                                        </p:tgtEl>
                                        <p:attrNameLst>
                                          <p:attrName>style.visibility</p:attrName>
                                        </p:attrNameLst>
                                      </p:cBhvr>
                                      <p:to>
                                        <p:strVal val="visible"/>
                                      </p:to>
                                    </p:set>
                                    <p:animEffect transition="in" filter="fade">
                                      <p:cBhvr>
                                        <p:cTn id="7" dur="500"/>
                                        <p:tgtEl>
                                          <p:spTgt spid="204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490"/>
                                        </p:tgtEl>
                                        <p:attrNameLst>
                                          <p:attrName>style.visibility</p:attrName>
                                        </p:attrNameLst>
                                      </p:cBhvr>
                                      <p:to>
                                        <p:strVal val="visible"/>
                                      </p:to>
                                    </p:set>
                                    <p:animEffect transition="in" filter="fade">
                                      <p:cBhvr>
                                        <p:cTn id="12" dur="500"/>
                                        <p:tgtEl>
                                          <p:spTgt spid="204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492"/>
                                        </p:tgtEl>
                                        <p:attrNameLst>
                                          <p:attrName>style.visibility</p:attrName>
                                        </p:attrNameLst>
                                      </p:cBhvr>
                                      <p:to>
                                        <p:strVal val="visible"/>
                                      </p:to>
                                    </p:set>
                                    <p:animEffect transition="in" filter="fade">
                                      <p:cBhvr>
                                        <p:cTn id="17" dur="500"/>
                                        <p:tgtEl>
                                          <p:spTgt spid="204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496"/>
                                        </p:tgtEl>
                                        <p:attrNameLst>
                                          <p:attrName>style.visibility</p:attrName>
                                        </p:attrNameLst>
                                      </p:cBhvr>
                                      <p:to>
                                        <p:strVal val="visible"/>
                                      </p:to>
                                    </p:set>
                                    <p:animEffect transition="in" filter="fade">
                                      <p:cBhvr>
                                        <p:cTn id="22" dur="500"/>
                                        <p:tgtEl>
                                          <p:spTgt spid="204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0500"/>
                                        </p:tgtEl>
                                        <p:attrNameLst>
                                          <p:attrName>style.visibility</p:attrName>
                                        </p:attrNameLst>
                                      </p:cBhvr>
                                      <p:to>
                                        <p:strVal val="visible"/>
                                      </p:to>
                                    </p:set>
                                    <p:animEffect transition="in" filter="fade">
                                      <p:cBhvr>
                                        <p:cTn id="27" dur="500"/>
                                        <p:tgtEl>
                                          <p:spTgt spid="2050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xit" presetSubtype="0" fill="hold" nodeType="clickEffect">
                                  <p:stCondLst>
                                    <p:cond delay="0"/>
                                  </p:stCondLst>
                                  <p:childTnLst>
                                    <p:animEffect transition="out" filter="fade">
                                      <p:cBhvr>
                                        <p:cTn id="51" dur="500"/>
                                        <p:tgtEl>
                                          <p:spTgt spid="20488"/>
                                        </p:tgtEl>
                                      </p:cBhvr>
                                    </p:animEffect>
                                    <p:set>
                                      <p:cBhvr>
                                        <p:cTn id="52" dur="1" fill="hold">
                                          <p:stCondLst>
                                            <p:cond delay="499"/>
                                          </p:stCondLst>
                                        </p:cTn>
                                        <p:tgtEl>
                                          <p:spTgt spid="20488"/>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0490"/>
                                        </p:tgtEl>
                                      </p:cBhvr>
                                    </p:animEffect>
                                    <p:set>
                                      <p:cBhvr>
                                        <p:cTn id="55" dur="1" fill="hold">
                                          <p:stCondLst>
                                            <p:cond delay="499"/>
                                          </p:stCondLst>
                                        </p:cTn>
                                        <p:tgtEl>
                                          <p:spTgt spid="20490"/>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0492"/>
                                        </p:tgtEl>
                                      </p:cBhvr>
                                    </p:animEffect>
                                    <p:set>
                                      <p:cBhvr>
                                        <p:cTn id="58" dur="1" fill="hold">
                                          <p:stCondLst>
                                            <p:cond delay="499"/>
                                          </p:stCondLst>
                                        </p:cTn>
                                        <p:tgtEl>
                                          <p:spTgt spid="2049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0496"/>
                                        </p:tgtEl>
                                      </p:cBhvr>
                                    </p:animEffect>
                                    <p:set>
                                      <p:cBhvr>
                                        <p:cTn id="61" dur="1" fill="hold">
                                          <p:stCondLst>
                                            <p:cond delay="499"/>
                                          </p:stCondLst>
                                        </p:cTn>
                                        <p:tgtEl>
                                          <p:spTgt spid="20496"/>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0500"/>
                                        </p:tgtEl>
                                      </p:cBhvr>
                                    </p:animEffect>
                                    <p:set>
                                      <p:cBhvr>
                                        <p:cTn id="64" dur="1" fill="hold">
                                          <p:stCondLst>
                                            <p:cond delay="499"/>
                                          </p:stCondLst>
                                        </p:cTn>
                                        <p:tgtEl>
                                          <p:spTgt spid="20500"/>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24"/>
                                        </p:tgtEl>
                                      </p:cBhvr>
                                    </p:animEffect>
                                    <p:set>
                                      <p:cBhvr>
                                        <p:cTn id="67" dur="1" fill="hold">
                                          <p:stCondLst>
                                            <p:cond delay="499"/>
                                          </p:stCondLst>
                                        </p:cTn>
                                        <p:tgtEl>
                                          <p:spTgt spid="24"/>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25"/>
                                        </p:tgtEl>
                                      </p:cBhvr>
                                    </p:animEffect>
                                    <p:set>
                                      <p:cBhvr>
                                        <p:cTn id="70" dur="1" fill="hold">
                                          <p:stCondLst>
                                            <p:cond delay="499"/>
                                          </p:stCondLst>
                                        </p:cTn>
                                        <p:tgtEl>
                                          <p:spTgt spid="25"/>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par>
                                <p:cTn id="77" presetID="10" presetClass="entr" presetSubtype="0"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par>
                                <p:cTn id="80" presetID="10" presetClass="entr" presetSubtype="0"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2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292" name="Rectangle 4"/>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r>
              <a:rPr lang="en-US"/>
              <a:t>The Emergence of the Whigs</a:t>
            </a:r>
          </a:p>
        </p:txBody>
      </p:sp>
      <p:sp>
        <p:nvSpPr>
          <p:cNvPr id="140293" name="Rectangle 5"/>
          <p:cNvSpPr>
            <a:spLocks noGrp="1" noChangeArrowheads="1"/>
          </p:cNvSpPr>
          <p:nvPr>
            <p:ph idx="1"/>
          </p:nvPr>
        </p:nvSpPr>
        <p:spPr>
          <a:xfrm>
            <a:off x="457200" y="1417638"/>
            <a:ext cx="8305800" cy="6019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pPr>
            <a:r>
              <a:rPr lang="en-US" dirty="0"/>
              <a:t>In 1834, an anti-Jackson coalition formed a new party, the </a:t>
            </a:r>
            <a:r>
              <a:rPr lang="en-US" u="sng" dirty="0">
                <a:effectLst>
                  <a:outerShdw blurRad="38100" dist="38100" dir="2700000" algn="tl">
                    <a:srgbClr val="DDDDDD"/>
                  </a:outerShdw>
                </a:effectLst>
              </a:rPr>
              <a:t>Whigs</a:t>
            </a:r>
            <a:r>
              <a:rPr lang="en-US" dirty="0"/>
              <a:t>:</a:t>
            </a:r>
          </a:p>
          <a:p>
            <a:pPr lvl="1">
              <a:lnSpc>
                <a:spcPct val="90000"/>
              </a:lnSpc>
            </a:pPr>
            <a:r>
              <a:rPr lang="en-US" dirty="0"/>
              <a:t>Supported by ex-Federalists, </a:t>
            </a:r>
            <a:r>
              <a:rPr lang="ja-JP" altLang="en-US" dirty="0">
                <a:latin typeface="Arial"/>
              </a:rPr>
              <a:t>“</a:t>
            </a:r>
            <a:r>
              <a:rPr lang="en-US" dirty="0"/>
              <a:t>Clay Republicans,</a:t>
            </a:r>
            <a:r>
              <a:rPr lang="ja-JP" altLang="en-US" dirty="0">
                <a:latin typeface="Arial"/>
              </a:rPr>
              <a:t>”</a:t>
            </a:r>
            <a:r>
              <a:rPr lang="en-US" dirty="0"/>
              <a:t> commercial farmers in the West &amp; South, industrialists in the North</a:t>
            </a:r>
          </a:p>
          <a:p>
            <a:pPr lvl="1">
              <a:lnSpc>
                <a:spcPct val="90000"/>
              </a:lnSpc>
            </a:pPr>
            <a:r>
              <a:rPr lang="en-US" dirty="0"/>
              <a:t>Supported a strong national </a:t>
            </a:r>
            <a:r>
              <a:rPr lang="en-US" dirty="0" err="1"/>
              <a:t>gov</a:t>
            </a:r>
            <a:r>
              <a:rPr lang="ja-JP" altLang="en-US" dirty="0">
                <a:latin typeface="Arial"/>
              </a:rPr>
              <a:t>’</a:t>
            </a:r>
            <a:r>
              <a:rPr lang="en-US" dirty="0"/>
              <a:t>t &amp; economic regulation</a:t>
            </a:r>
          </a:p>
          <a:p>
            <a:pPr>
              <a:lnSpc>
                <a:spcPct val="90000"/>
              </a:lnSpc>
            </a:pPr>
            <a:r>
              <a:rPr lang="en-US" dirty="0"/>
              <a:t>The Whigs gained support during the Panic of 1837 &amp; the recession</a:t>
            </a:r>
          </a:p>
        </p:txBody>
      </p:sp>
      <p:sp>
        <p:nvSpPr>
          <p:cNvPr id="140294" name="AutoShape 6"/>
          <p:cNvSpPr>
            <a:spLocks noChangeArrowheads="1"/>
          </p:cNvSpPr>
          <p:nvPr/>
        </p:nvSpPr>
        <p:spPr bwMode="auto">
          <a:xfrm>
            <a:off x="4191000" y="3246507"/>
            <a:ext cx="4572000" cy="990600"/>
          </a:xfrm>
          <a:prstGeom prst="wedgeRectCallout">
            <a:avLst>
              <a:gd name="adj1" fmla="val -39269"/>
              <a:gd name="adj2" fmla="val -136537"/>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200" dirty="0">
                <a:solidFill>
                  <a:srgbClr val="000000"/>
                </a:solidFill>
              </a:rPr>
              <a:t>Were strongly opposed </a:t>
            </a:r>
            <a:r>
              <a:rPr lang="en-US" sz="3200" dirty="0" smtClean="0">
                <a:solidFill>
                  <a:srgbClr val="000000"/>
                </a:solidFill>
              </a:rPr>
              <a:t>to</a:t>
            </a:r>
            <a:r>
              <a:rPr lang="en-US" sz="3200" dirty="0">
                <a:solidFill>
                  <a:srgbClr val="000000"/>
                </a:solidFill>
                <a:latin typeface="Arial"/>
              </a:rPr>
              <a:t> </a:t>
            </a:r>
            <a:r>
              <a:rPr lang="en-US" sz="3200" dirty="0" smtClean="0">
                <a:solidFill>
                  <a:srgbClr val="000000"/>
                </a:solidFill>
                <a:latin typeface="Arial"/>
              </a:rPr>
              <a:t>“</a:t>
            </a:r>
            <a:r>
              <a:rPr lang="en-US" sz="3200" dirty="0" smtClean="0">
                <a:solidFill>
                  <a:srgbClr val="000000"/>
                </a:solidFill>
              </a:rPr>
              <a:t>King </a:t>
            </a:r>
            <a:r>
              <a:rPr lang="en-US" sz="3200" dirty="0">
                <a:solidFill>
                  <a:srgbClr val="000000"/>
                </a:solidFill>
              </a:rPr>
              <a:t>Andrew</a:t>
            </a:r>
            <a:r>
              <a:rPr lang="ja-JP" altLang="en-US" sz="3200" dirty="0">
                <a:solidFill>
                  <a:srgbClr val="000000"/>
                </a:solidFill>
                <a:latin typeface="Arial"/>
              </a:rPr>
              <a:t>”</a:t>
            </a:r>
            <a:endParaRPr lang="en-US" sz="3200" dirty="0">
              <a:solidFill>
                <a:srgbClr val="000000"/>
              </a:solidFill>
            </a:endParaRPr>
          </a:p>
        </p:txBody>
      </p:sp>
    </p:spTree>
    <p:extLst>
      <p:ext uri="{BB962C8B-B14F-4D97-AF65-F5344CB8AC3E}">
        <p14:creationId xmlns:p14="http://schemas.microsoft.com/office/powerpoint/2010/main" val="321688822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0294"/>
                                        </p:tgtEl>
                                        <p:attrNameLst>
                                          <p:attrName>style.visibility</p:attrName>
                                        </p:attrNameLst>
                                      </p:cBhvr>
                                      <p:to>
                                        <p:strVal val="visible"/>
                                      </p:to>
                                    </p:set>
                                    <p:anim calcmode="lin" valueType="num">
                                      <p:cBhvr>
                                        <p:cTn id="7" dur="500" fill="hold"/>
                                        <p:tgtEl>
                                          <p:spTgt spid="140294"/>
                                        </p:tgtEl>
                                        <p:attrNameLst>
                                          <p:attrName>ppt_w</p:attrName>
                                        </p:attrNameLst>
                                      </p:cBhvr>
                                      <p:tavLst>
                                        <p:tav tm="0">
                                          <p:val>
                                            <p:fltVal val="0"/>
                                          </p:val>
                                        </p:tav>
                                        <p:tav tm="100000">
                                          <p:val>
                                            <p:strVal val="#ppt_w"/>
                                          </p:val>
                                        </p:tav>
                                      </p:tavLst>
                                    </p:anim>
                                    <p:anim calcmode="lin" valueType="num">
                                      <p:cBhvr>
                                        <p:cTn id="8" dur="500" fill="hold"/>
                                        <p:tgtEl>
                                          <p:spTgt spid="140294"/>
                                        </p:tgtEl>
                                        <p:attrNameLst>
                                          <p:attrName>ppt_h</p:attrName>
                                        </p:attrNameLst>
                                      </p:cBhvr>
                                      <p:tavLst>
                                        <p:tav tm="0">
                                          <p:val>
                                            <p:fltVal val="0"/>
                                          </p:val>
                                        </p:tav>
                                        <p:tav tm="100000">
                                          <p:val>
                                            <p:strVal val="#ppt_h"/>
                                          </p:val>
                                        </p:tav>
                                      </p:tavLst>
                                    </p:anim>
                                    <p:animEffect transition="in" filter="fade">
                                      <p:cBhvr>
                                        <p:cTn id="9" dur="500"/>
                                        <p:tgtEl>
                                          <p:spTgt spid="1402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40294"/>
                                        </p:tgtEl>
                                        <p:attrNameLst>
                                          <p:attrName>ppt_w</p:attrName>
                                        </p:attrNameLst>
                                      </p:cBhvr>
                                      <p:tavLst>
                                        <p:tav tm="0">
                                          <p:val>
                                            <p:strVal val="ppt_w"/>
                                          </p:val>
                                        </p:tav>
                                        <p:tav tm="100000">
                                          <p:val>
                                            <p:fltVal val="0"/>
                                          </p:val>
                                        </p:tav>
                                      </p:tavLst>
                                    </p:anim>
                                    <p:anim calcmode="lin" valueType="num">
                                      <p:cBhvr>
                                        <p:cTn id="14" dur="500"/>
                                        <p:tgtEl>
                                          <p:spTgt spid="140294"/>
                                        </p:tgtEl>
                                        <p:attrNameLst>
                                          <p:attrName>ppt_h</p:attrName>
                                        </p:attrNameLst>
                                      </p:cBhvr>
                                      <p:tavLst>
                                        <p:tav tm="0">
                                          <p:val>
                                            <p:strVal val="ppt_h"/>
                                          </p:val>
                                        </p:tav>
                                        <p:tav tm="100000">
                                          <p:val>
                                            <p:fltVal val="0"/>
                                          </p:val>
                                        </p:tav>
                                      </p:tavLst>
                                    </p:anim>
                                    <p:animEffect transition="out" filter="fade">
                                      <p:cBhvr>
                                        <p:cTn id="15" dur="500"/>
                                        <p:tgtEl>
                                          <p:spTgt spid="140294"/>
                                        </p:tgtEl>
                                      </p:cBhvr>
                                    </p:animEffect>
                                    <p:set>
                                      <p:cBhvr>
                                        <p:cTn id="16" dur="1" fill="hold">
                                          <p:stCondLst>
                                            <p:cond delay="499"/>
                                          </p:stCondLst>
                                        </p:cTn>
                                        <p:tgtEl>
                                          <p:spTgt spid="1402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4" grpId="0" animBg="1"/>
      <p:bldP spid="14029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152400"/>
            <a:ext cx="8763000" cy="1143000"/>
          </a:xfrm>
        </p:spPr>
        <p:txBody>
          <a:bodyPr>
            <a:noAutofit/>
          </a:bodyPr>
          <a:lstStyle/>
          <a:p>
            <a:pPr algn="ctr"/>
            <a:r>
              <a:rPr lang="en-US" sz="4400" b="1" dirty="0"/>
              <a:t>The Second Two Party System</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108817885"/>
              </p:ext>
            </p:extLst>
          </p:nvPr>
        </p:nvGraphicFramePr>
        <p:xfrm>
          <a:off x="1033866" y="1676401"/>
          <a:ext cx="7729134" cy="4175047"/>
        </p:xfrm>
        <a:graphic>
          <a:graphicData uri="http://schemas.openxmlformats.org/drawingml/2006/table">
            <a:tbl>
              <a:tblPr firstRow="1" bandRow="1">
                <a:tableStyleId>{5C22544A-7EE6-4342-B048-85BDC9FD1C3A}</a:tableStyleId>
              </a:tblPr>
              <a:tblGrid>
                <a:gridCol w="2010394">
                  <a:extLst>
                    <a:ext uri="{9D8B030D-6E8A-4147-A177-3AD203B41FA5}">
                      <a16:colId xmlns:a16="http://schemas.microsoft.com/office/drawing/2014/main" xmlns="" val="20000"/>
                    </a:ext>
                  </a:extLst>
                </a:gridCol>
                <a:gridCol w="2823140">
                  <a:extLst>
                    <a:ext uri="{9D8B030D-6E8A-4147-A177-3AD203B41FA5}">
                      <a16:colId xmlns:a16="http://schemas.microsoft.com/office/drawing/2014/main" xmlns="" val="20001"/>
                    </a:ext>
                  </a:extLst>
                </a:gridCol>
                <a:gridCol w="2895600">
                  <a:extLst>
                    <a:ext uri="{9D8B030D-6E8A-4147-A177-3AD203B41FA5}">
                      <a16:colId xmlns:a16="http://schemas.microsoft.com/office/drawing/2014/main" xmlns="" val="20002"/>
                    </a:ext>
                  </a:extLst>
                </a:gridCol>
              </a:tblGrid>
              <a:tr h="761999">
                <a:tc>
                  <a:txBody>
                    <a:bodyPr/>
                    <a:lstStyle/>
                    <a:p>
                      <a:r>
                        <a:rPr lang="en-US" sz="2800" b="1" dirty="0">
                          <a:solidFill>
                            <a:schemeClr val="bg1"/>
                          </a:solidFill>
                        </a:rPr>
                        <a:t>1790-1816</a:t>
                      </a:r>
                      <a:endParaRPr lang="en-US" sz="3600" b="1" dirty="0">
                        <a:solidFill>
                          <a:schemeClr val="bg1"/>
                        </a:solidFill>
                      </a:endParaRPr>
                    </a:p>
                  </a:txBody>
                  <a:tcPr anchor="ctr">
                    <a:solidFill>
                      <a:srgbClr val="EFF5FF"/>
                    </a:solidFill>
                  </a:tcPr>
                </a:tc>
                <a:tc>
                  <a:txBody>
                    <a:bodyPr/>
                    <a:lstStyle/>
                    <a:p>
                      <a:pPr algn="ctr"/>
                      <a:r>
                        <a:rPr lang="en-US" sz="3200" b="1" dirty="0">
                          <a:solidFill>
                            <a:schemeClr val="bg1"/>
                          </a:solidFill>
                        </a:rPr>
                        <a:t>Federalists</a:t>
                      </a:r>
                    </a:p>
                  </a:txBody>
                  <a:tcPr>
                    <a:solidFill>
                      <a:srgbClr val="EFF5FF"/>
                    </a:solidFill>
                  </a:tcPr>
                </a:tc>
                <a:tc>
                  <a:txBody>
                    <a:bodyPr/>
                    <a:lstStyle/>
                    <a:p>
                      <a:pPr algn="ctr"/>
                      <a:r>
                        <a:rPr lang="en-US" sz="3200" b="1" dirty="0">
                          <a:solidFill>
                            <a:schemeClr val="bg1"/>
                          </a:solidFill>
                        </a:rPr>
                        <a:t>Republicans</a:t>
                      </a:r>
                    </a:p>
                    <a:p>
                      <a:pPr algn="ctr"/>
                      <a:r>
                        <a:rPr lang="en-US" sz="1500" b="0" dirty="0">
                          <a:solidFill>
                            <a:schemeClr val="bg1"/>
                          </a:solidFill>
                        </a:rPr>
                        <a:t>[Jeffersonian or Democratic]</a:t>
                      </a:r>
                    </a:p>
                  </a:txBody>
                  <a:tcPr anchor="ctr">
                    <a:solidFill>
                      <a:srgbClr val="EFF5FF"/>
                    </a:solidFill>
                  </a:tcPr>
                </a:tc>
                <a:extLst>
                  <a:ext uri="{0D108BD9-81ED-4DB2-BD59-A6C34878D82A}">
                    <a16:rowId xmlns:a16="http://schemas.microsoft.com/office/drawing/2014/main" xmlns="" val="10000"/>
                  </a:ext>
                </a:extLst>
              </a:tr>
              <a:tr h="802875">
                <a:tc>
                  <a:txBody>
                    <a:bodyPr/>
                    <a:lstStyle/>
                    <a:p>
                      <a:r>
                        <a:rPr lang="en-US" sz="2800" b="1" kern="1200" dirty="0">
                          <a:solidFill>
                            <a:schemeClr val="tx1"/>
                          </a:solidFill>
                          <a:latin typeface="+mn-lt"/>
                          <a:ea typeface="+mn-ea"/>
                          <a:cs typeface="+mn-cs"/>
                        </a:rPr>
                        <a:t>1816-1824</a:t>
                      </a:r>
                    </a:p>
                  </a:txBody>
                  <a:tcPr anchor="ctr">
                    <a:solidFill>
                      <a:schemeClr val="bg1"/>
                    </a:solidFill>
                  </a:tcPr>
                </a:tc>
                <a:tc gridSpan="2">
                  <a:txBody>
                    <a:bodyPr/>
                    <a:lstStyle/>
                    <a:p>
                      <a:pPr algn="ctr"/>
                      <a:r>
                        <a:rPr lang="en-US" sz="3200" b="1" dirty="0">
                          <a:solidFill>
                            <a:schemeClr val="tx1"/>
                          </a:solidFill>
                        </a:rPr>
                        <a:t>“Republicans”</a:t>
                      </a:r>
                    </a:p>
                  </a:txBody>
                  <a:tcPr anchor="ctr">
                    <a:solidFill>
                      <a:schemeClr val="bg1"/>
                    </a:solidFill>
                  </a:tcPr>
                </a:tc>
                <a:tc hMerge="1">
                  <a:txBody>
                    <a:bodyPr/>
                    <a:lstStyle/>
                    <a:p>
                      <a:endParaRPr lang="en-US"/>
                    </a:p>
                  </a:txBody>
                  <a:tcPr/>
                </a:tc>
                <a:extLst>
                  <a:ext uri="{0D108BD9-81ED-4DB2-BD59-A6C34878D82A}">
                    <a16:rowId xmlns:a16="http://schemas.microsoft.com/office/drawing/2014/main" xmlns="" val="10001"/>
                  </a:ext>
                </a:extLst>
              </a:tr>
              <a:tr h="1334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dk1"/>
                          </a:solidFill>
                          <a:latin typeface="+mn-lt"/>
                          <a:ea typeface="+mn-ea"/>
                          <a:cs typeface="+mn-cs"/>
                        </a:rPr>
                        <a:t>1828-1833</a:t>
                      </a:r>
                    </a:p>
                  </a:txBody>
                  <a:tcPr anchor="ctr">
                    <a:solidFill>
                      <a:schemeClr val="accent2">
                        <a:lumMod val="40000"/>
                        <a:lumOff val="60000"/>
                      </a:schemeClr>
                    </a:solidFill>
                  </a:tcPr>
                </a:tc>
                <a:tc>
                  <a:txBody>
                    <a:bodyPr/>
                    <a:lstStyle/>
                    <a:p>
                      <a:pPr algn="ctr"/>
                      <a:endParaRPr lang="en-US" sz="3200" b="1" dirty="0"/>
                    </a:p>
                  </a:txBody>
                  <a:tcPr anchor="ctr">
                    <a:solidFill>
                      <a:schemeClr val="accent2">
                        <a:lumMod val="40000"/>
                        <a:lumOff val="60000"/>
                      </a:schemeClr>
                    </a:solidFill>
                  </a:tcPr>
                </a:tc>
                <a:tc>
                  <a:txBody>
                    <a:bodyPr/>
                    <a:lstStyle/>
                    <a:p>
                      <a:pPr algn="ctr"/>
                      <a:endParaRPr lang="en-US" sz="3200" b="1" dirty="0"/>
                    </a:p>
                  </a:txBody>
                  <a:tcPr anchor="ctr">
                    <a:solidFill>
                      <a:schemeClr val="accent2">
                        <a:lumMod val="40000"/>
                        <a:lumOff val="60000"/>
                      </a:schemeClr>
                    </a:solidFill>
                  </a:tcPr>
                </a:tc>
                <a:extLst>
                  <a:ext uri="{0D108BD9-81ED-4DB2-BD59-A6C34878D82A}">
                    <a16:rowId xmlns:a16="http://schemas.microsoft.com/office/drawing/2014/main" xmlns="" val="10002"/>
                  </a:ext>
                </a:extLst>
              </a:tr>
              <a:tr h="1229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dk1"/>
                          </a:solidFill>
                          <a:latin typeface="+mn-lt"/>
                          <a:ea typeface="+mn-ea"/>
                          <a:cs typeface="+mn-cs"/>
                        </a:rPr>
                        <a:t>1833-1854</a:t>
                      </a:r>
                    </a:p>
                  </a:txBody>
                  <a:tcPr anchor="ctr">
                    <a:solidFill>
                      <a:schemeClr val="accent2">
                        <a:lumMod val="40000"/>
                        <a:lumOff val="60000"/>
                      </a:schemeClr>
                    </a:solidFill>
                  </a:tcPr>
                </a:tc>
                <a:tc>
                  <a:txBody>
                    <a:bodyPr/>
                    <a:lstStyle/>
                    <a:p>
                      <a:pPr algn="ctr"/>
                      <a:endParaRPr lang="en-US" sz="3200" b="1" dirty="0"/>
                    </a:p>
                  </a:txBody>
                  <a:tcPr anchor="ctr">
                    <a:solidFill>
                      <a:schemeClr val="accent2">
                        <a:lumMod val="40000"/>
                        <a:lumOff val="60000"/>
                      </a:schemeClr>
                    </a:solidFill>
                  </a:tcPr>
                </a:tc>
                <a:tc>
                  <a:txBody>
                    <a:bodyPr/>
                    <a:lstStyle/>
                    <a:p>
                      <a:pPr algn="ctr"/>
                      <a:endParaRPr lang="en-US" sz="3200" b="1" dirty="0"/>
                    </a:p>
                  </a:txBody>
                  <a:tcPr anchor="ctr">
                    <a:solidFill>
                      <a:schemeClr val="accent2">
                        <a:lumMod val="40000"/>
                        <a:lumOff val="60000"/>
                      </a:schemeClr>
                    </a:solidFill>
                  </a:tcPr>
                </a:tc>
                <a:extLst>
                  <a:ext uri="{0D108BD9-81ED-4DB2-BD59-A6C34878D82A}">
                    <a16:rowId xmlns:a16="http://schemas.microsoft.com/office/drawing/2014/main" xmlns="" val="10003"/>
                  </a:ext>
                </a:extLst>
              </a:tr>
            </a:tbl>
          </a:graphicData>
        </a:graphic>
      </p:graphicFrame>
      <p:sp>
        <p:nvSpPr>
          <p:cNvPr id="5" name="TextBox 4"/>
          <p:cNvSpPr txBox="1"/>
          <p:nvPr/>
        </p:nvSpPr>
        <p:spPr>
          <a:xfrm>
            <a:off x="0" y="1600200"/>
            <a:ext cx="1033866" cy="1015663"/>
          </a:xfrm>
          <a:prstGeom prst="rect">
            <a:avLst/>
          </a:prstGeom>
          <a:solidFill>
            <a:srgbClr val="002060"/>
          </a:solidFill>
          <a:effectLst>
            <a:softEdge rad="317500"/>
          </a:effectLst>
        </p:spPr>
        <p:style>
          <a:lnRef idx="2">
            <a:schemeClr val="dk1">
              <a:shade val="50000"/>
            </a:schemeClr>
          </a:lnRef>
          <a:fillRef idx="1">
            <a:schemeClr val="dk1"/>
          </a:fillRef>
          <a:effectRef idx="0">
            <a:schemeClr val="dk1"/>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p>
        </p:txBody>
      </p:sp>
      <p:sp>
        <p:nvSpPr>
          <p:cNvPr id="6" name="TextBox 5"/>
          <p:cNvSpPr txBox="1"/>
          <p:nvPr/>
        </p:nvSpPr>
        <p:spPr>
          <a:xfrm>
            <a:off x="1" y="4623137"/>
            <a:ext cx="1028126" cy="1015663"/>
          </a:xfrm>
          <a:prstGeom prst="rect">
            <a:avLst/>
          </a:prstGeom>
          <a:solidFill>
            <a:srgbClr val="002060"/>
          </a:solidFill>
          <a:effectLst>
            <a:softEdge rad="317500"/>
          </a:effectLst>
        </p:spPr>
        <p:style>
          <a:lnRef idx="2">
            <a:schemeClr val="dk1">
              <a:shade val="50000"/>
            </a:schemeClr>
          </a:lnRef>
          <a:fillRef idx="1">
            <a:schemeClr val="dk1"/>
          </a:fillRef>
          <a:effectRef idx="0">
            <a:schemeClr val="dk1"/>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p:txBody>
      </p:sp>
      <p:sp>
        <p:nvSpPr>
          <p:cNvPr id="3" name="Rectangle 2"/>
          <p:cNvSpPr/>
          <p:nvPr/>
        </p:nvSpPr>
        <p:spPr>
          <a:xfrm>
            <a:off x="3048000" y="3352800"/>
            <a:ext cx="2819400" cy="1077218"/>
          </a:xfrm>
          <a:prstGeom prst="rect">
            <a:avLst/>
          </a:prstGeom>
        </p:spPr>
        <p:txBody>
          <a:bodyPr wrap="square">
            <a:spAutoFit/>
          </a:bodyPr>
          <a:lstStyle/>
          <a:p>
            <a:pPr lvl="0" algn="ctr"/>
            <a:r>
              <a:rPr lang="en-US" sz="3200" b="1" i="1" dirty="0">
                <a:solidFill>
                  <a:srgbClr val="030102"/>
                </a:solidFill>
              </a:rPr>
              <a:t>National</a:t>
            </a:r>
            <a:r>
              <a:rPr lang="en-US" sz="3200" b="1" dirty="0">
                <a:solidFill>
                  <a:srgbClr val="030102"/>
                </a:solidFill>
              </a:rPr>
              <a:t> Republicans</a:t>
            </a:r>
          </a:p>
        </p:txBody>
      </p:sp>
      <p:sp>
        <p:nvSpPr>
          <p:cNvPr id="9" name="Rectangle 8"/>
          <p:cNvSpPr/>
          <p:nvPr/>
        </p:nvSpPr>
        <p:spPr>
          <a:xfrm>
            <a:off x="5867400" y="3352800"/>
            <a:ext cx="2895600" cy="1077218"/>
          </a:xfrm>
          <a:prstGeom prst="rect">
            <a:avLst/>
          </a:prstGeom>
        </p:spPr>
        <p:txBody>
          <a:bodyPr wrap="square">
            <a:spAutoFit/>
          </a:bodyPr>
          <a:lstStyle/>
          <a:p>
            <a:pPr lvl="0" algn="ctr"/>
            <a:r>
              <a:rPr lang="en-US" sz="3200" b="1" i="1" dirty="0">
                <a:solidFill>
                  <a:srgbClr val="030102"/>
                </a:solidFill>
              </a:rPr>
              <a:t>Democratic</a:t>
            </a:r>
            <a:r>
              <a:rPr lang="en-US" sz="3200" b="1" dirty="0">
                <a:solidFill>
                  <a:srgbClr val="030102"/>
                </a:solidFill>
              </a:rPr>
              <a:t> Republicans</a:t>
            </a:r>
          </a:p>
        </p:txBody>
      </p:sp>
      <p:sp>
        <p:nvSpPr>
          <p:cNvPr id="8" name="Rectangle 7"/>
          <p:cNvSpPr/>
          <p:nvPr/>
        </p:nvSpPr>
        <p:spPr>
          <a:xfrm>
            <a:off x="3048000" y="4901624"/>
            <a:ext cx="2819399" cy="584775"/>
          </a:xfrm>
          <a:prstGeom prst="rect">
            <a:avLst/>
          </a:prstGeom>
        </p:spPr>
        <p:txBody>
          <a:bodyPr wrap="square">
            <a:spAutoFit/>
          </a:bodyPr>
          <a:lstStyle/>
          <a:p>
            <a:pPr lvl="0" algn="ctr"/>
            <a:r>
              <a:rPr lang="en-US" sz="3200" b="1" dirty="0">
                <a:solidFill>
                  <a:srgbClr val="030102"/>
                </a:solidFill>
              </a:rPr>
              <a:t>“Whigs”</a:t>
            </a:r>
          </a:p>
        </p:txBody>
      </p:sp>
      <p:sp>
        <p:nvSpPr>
          <p:cNvPr id="11" name="Rectangle 10"/>
          <p:cNvSpPr/>
          <p:nvPr/>
        </p:nvSpPr>
        <p:spPr>
          <a:xfrm>
            <a:off x="5873138" y="4901625"/>
            <a:ext cx="2884123" cy="584775"/>
          </a:xfrm>
          <a:prstGeom prst="rect">
            <a:avLst/>
          </a:prstGeom>
        </p:spPr>
        <p:txBody>
          <a:bodyPr wrap="none">
            <a:spAutoFit/>
          </a:bodyPr>
          <a:lstStyle/>
          <a:p>
            <a:pPr lvl="0" algn="ctr"/>
            <a:r>
              <a:rPr lang="en-US" sz="3200" b="1" dirty="0">
                <a:solidFill>
                  <a:srgbClr val="030102"/>
                </a:solidFill>
              </a:rPr>
              <a:t>“Democrats”</a:t>
            </a:r>
          </a:p>
        </p:txBody>
      </p:sp>
      <p:sp>
        <p:nvSpPr>
          <p:cNvPr id="7" name="Arrow: Down 6"/>
          <p:cNvSpPr/>
          <p:nvPr/>
        </p:nvSpPr>
        <p:spPr>
          <a:xfrm>
            <a:off x="4114800" y="4453464"/>
            <a:ext cx="609600" cy="471606"/>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Arrow: Down 11"/>
          <p:cNvSpPr/>
          <p:nvPr/>
        </p:nvSpPr>
        <p:spPr>
          <a:xfrm>
            <a:off x="7027984" y="4453464"/>
            <a:ext cx="609600" cy="471606"/>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0930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P spid="8"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3" name="Picture 3" descr="King Andrew cartoon - 1832"/>
          <p:cNvPicPr>
            <a:picLocks noChangeAspect="1" noChangeArrowheads="1"/>
          </p:cNvPicPr>
          <p:nvPr/>
        </p:nvPicPr>
        <p:blipFill>
          <a:blip r:embed="rId2">
            <a:lum contrast="24000"/>
            <a:extLst>
              <a:ext uri="{28A0092B-C50C-407E-A947-70E740481C1C}">
                <a14:useLocalDpi xmlns:a14="http://schemas.microsoft.com/office/drawing/2010/main" val="0"/>
              </a:ext>
            </a:extLst>
          </a:blip>
          <a:srcRect l="3600" t="2670" r="5200" b="2670"/>
          <a:stretch>
            <a:fillRect/>
          </a:stretch>
        </p:blipFill>
        <p:spPr bwMode="auto">
          <a:xfrm>
            <a:off x="1892291" y="24904"/>
            <a:ext cx="5410200" cy="68580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3096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64651" y="0"/>
            <a:ext cx="8826949" cy="762000"/>
          </a:xfrm>
        </p:spPr>
        <p:txBody>
          <a:bodyPr/>
          <a:lstStyle/>
          <a:p>
            <a:pPr algn="ctr"/>
            <a:r>
              <a:rPr lang="en-US" dirty="0"/>
              <a:t>Killing the Bank</a:t>
            </a:r>
          </a:p>
        </p:txBody>
      </p:sp>
      <p:sp>
        <p:nvSpPr>
          <p:cNvPr id="143363" name="Rectangle 3"/>
          <p:cNvSpPr>
            <a:spLocks noGrp="1" noChangeArrowheads="1"/>
          </p:cNvSpPr>
          <p:nvPr>
            <p:ph idx="1"/>
          </p:nvPr>
        </p:nvSpPr>
        <p:spPr>
          <a:xfrm>
            <a:off x="1" y="762000"/>
            <a:ext cx="9144000" cy="6096000"/>
          </a:xfrm>
          <a:noFill/>
        </p:spPr>
        <p:txBody>
          <a:bodyPr>
            <a:normAutofit fontScale="92500" lnSpcReduction="20000"/>
          </a:bodyPr>
          <a:lstStyle/>
          <a:p>
            <a:r>
              <a:rPr lang="en-US" sz="3300" dirty="0"/>
              <a:t>Jackson issued the </a:t>
            </a:r>
            <a:r>
              <a:rPr lang="en-US" sz="3300" u="sng" dirty="0">
                <a:effectLst>
                  <a:outerShdw blurRad="38100" dist="38100" dir="2700000" algn="tl">
                    <a:srgbClr val="DDDDDD"/>
                  </a:outerShdw>
                </a:effectLst>
              </a:rPr>
              <a:t>Specie Circular</a:t>
            </a:r>
            <a:r>
              <a:rPr lang="en-US" sz="3300" dirty="0"/>
              <a:t> in 1836 to move U.S. away from paper money by accepting only gold or silver (specie) for land sales</a:t>
            </a:r>
          </a:p>
          <a:p>
            <a:r>
              <a:rPr lang="en-US" sz="3300" dirty="0"/>
              <a:t>The economy sank &amp; </a:t>
            </a:r>
            <a:r>
              <a:rPr lang="en-US" sz="3300" u="sng" dirty="0">
                <a:effectLst>
                  <a:outerShdw blurRad="38100" dist="38100" dir="2700000" algn="tl">
                    <a:srgbClr val="DDDDDD"/>
                  </a:outerShdw>
                </a:effectLst>
              </a:rPr>
              <a:t>Panic of 1837</a:t>
            </a:r>
            <a:r>
              <a:rPr lang="en-US" sz="3300" dirty="0"/>
              <a:t> led to a 6-year recession due to: </a:t>
            </a:r>
          </a:p>
          <a:p>
            <a:pPr lvl="1"/>
            <a:r>
              <a:rPr lang="en-US" sz="3300" dirty="0"/>
              <a:t>Price inflation &amp; the inconsistent extension of credit by </a:t>
            </a:r>
            <a:r>
              <a:rPr lang="ja-JP" altLang="en-US" sz="3300" dirty="0">
                <a:latin typeface="Arial"/>
              </a:rPr>
              <a:t>“</a:t>
            </a:r>
            <a:r>
              <a:rPr lang="en-US" sz="3300" dirty="0"/>
              <a:t>pet</a:t>
            </a:r>
            <a:r>
              <a:rPr lang="ja-JP" altLang="en-US" sz="3300" dirty="0">
                <a:latin typeface="Arial"/>
              </a:rPr>
              <a:t>”</a:t>
            </a:r>
            <a:r>
              <a:rPr lang="en-US" sz="3300" dirty="0"/>
              <a:t> banks</a:t>
            </a:r>
          </a:p>
          <a:p>
            <a:pPr lvl="1"/>
            <a:r>
              <a:rPr lang="en-US" sz="3300" dirty="0"/>
              <a:t>Drop in worldwide cotton prices </a:t>
            </a:r>
            <a:endParaRPr lang="en-US" sz="3300" dirty="0" smtClean="0"/>
          </a:p>
          <a:p>
            <a:pPr lvl="1"/>
            <a:r>
              <a:rPr lang="en-US" sz="3600" dirty="0"/>
              <a:t>This decrease in spending power led many industries/manufacturers to fail as well, leading to a nationwide financial </a:t>
            </a:r>
            <a:r>
              <a:rPr lang="en-US" sz="3600" dirty="0" smtClean="0"/>
              <a:t>crisis</a:t>
            </a:r>
            <a:endParaRPr lang="en-US" sz="3600" dirty="0"/>
          </a:p>
        </p:txBody>
      </p:sp>
      <p:sp>
        <p:nvSpPr>
          <p:cNvPr id="143364" name="AutoShape 4"/>
          <p:cNvSpPr>
            <a:spLocks noChangeArrowheads="1"/>
          </p:cNvSpPr>
          <p:nvPr/>
        </p:nvSpPr>
        <p:spPr bwMode="auto">
          <a:xfrm>
            <a:off x="1828800" y="1447800"/>
            <a:ext cx="6705600" cy="990600"/>
          </a:xfrm>
          <a:prstGeom prst="wedgeRectCallout">
            <a:avLst>
              <a:gd name="adj1" fmla="val 2273"/>
              <a:gd name="adj2" fmla="val 205287"/>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000" dirty="0">
                <a:solidFill>
                  <a:srgbClr val="000000"/>
                </a:solidFill>
              </a:rPr>
              <a:t>…and </a:t>
            </a:r>
            <a:r>
              <a:rPr lang="en-US" sz="3000" dirty="0" smtClean="0">
                <a:solidFill>
                  <a:srgbClr val="000000"/>
                </a:solidFill>
              </a:rPr>
              <a:t>Jackson</a:t>
            </a:r>
            <a:r>
              <a:rPr lang="en-US" sz="3000" dirty="0" smtClean="0">
                <a:solidFill>
                  <a:srgbClr val="000000"/>
                </a:solidFill>
                <a:latin typeface="Arial"/>
              </a:rPr>
              <a:t>’</a:t>
            </a:r>
            <a:r>
              <a:rPr lang="en-US" sz="3000" dirty="0" smtClean="0">
                <a:solidFill>
                  <a:srgbClr val="000000"/>
                </a:solidFill>
              </a:rPr>
              <a:t>s </a:t>
            </a:r>
            <a:r>
              <a:rPr lang="en-US" sz="3000" dirty="0">
                <a:solidFill>
                  <a:srgbClr val="000000"/>
                </a:solidFill>
              </a:rPr>
              <a:t>successor, Martin Van Buren, will have to deal with </a:t>
            </a:r>
          </a:p>
        </p:txBody>
      </p:sp>
    </p:spTree>
    <p:extLst>
      <p:ext uri="{BB962C8B-B14F-4D97-AF65-F5344CB8AC3E}">
        <p14:creationId xmlns:p14="http://schemas.microsoft.com/office/powerpoint/2010/main" val="25133190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3364"/>
                                        </p:tgtEl>
                                        <p:attrNameLst>
                                          <p:attrName>style.visibility</p:attrName>
                                        </p:attrNameLst>
                                      </p:cBhvr>
                                      <p:to>
                                        <p:strVal val="visible"/>
                                      </p:to>
                                    </p:set>
                                    <p:anim calcmode="lin" valueType="num">
                                      <p:cBhvr>
                                        <p:cTn id="7" dur="500" fill="hold"/>
                                        <p:tgtEl>
                                          <p:spTgt spid="143364"/>
                                        </p:tgtEl>
                                        <p:attrNameLst>
                                          <p:attrName>ppt_w</p:attrName>
                                        </p:attrNameLst>
                                      </p:cBhvr>
                                      <p:tavLst>
                                        <p:tav tm="0">
                                          <p:val>
                                            <p:fltVal val="0"/>
                                          </p:val>
                                        </p:tav>
                                        <p:tav tm="100000">
                                          <p:val>
                                            <p:strVal val="#ppt_w"/>
                                          </p:val>
                                        </p:tav>
                                      </p:tavLst>
                                    </p:anim>
                                    <p:anim calcmode="lin" valueType="num">
                                      <p:cBhvr>
                                        <p:cTn id="8" dur="500" fill="hold"/>
                                        <p:tgtEl>
                                          <p:spTgt spid="143364"/>
                                        </p:tgtEl>
                                        <p:attrNameLst>
                                          <p:attrName>ppt_h</p:attrName>
                                        </p:attrNameLst>
                                      </p:cBhvr>
                                      <p:tavLst>
                                        <p:tav tm="0">
                                          <p:val>
                                            <p:fltVal val="0"/>
                                          </p:val>
                                        </p:tav>
                                        <p:tav tm="100000">
                                          <p:val>
                                            <p:strVal val="#ppt_h"/>
                                          </p:val>
                                        </p:tav>
                                      </p:tavLst>
                                    </p:anim>
                                    <p:animEffect transition="in" filter="fade">
                                      <p:cBhvr>
                                        <p:cTn id="9" dur="500"/>
                                        <p:tgtEl>
                                          <p:spTgt spid="143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03-big.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619" t="1" r="-2644" b="577"/>
          <a:stretch/>
        </p:blipFill>
        <p:spPr>
          <a:xfrm>
            <a:off x="0" y="0"/>
            <a:ext cx="9144000" cy="6858000"/>
          </a:xfrm>
        </p:spPr>
      </p:pic>
    </p:spTree>
    <p:extLst>
      <p:ext uri="{BB962C8B-B14F-4D97-AF65-F5344CB8AC3E}">
        <p14:creationId xmlns:p14="http://schemas.microsoft.com/office/powerpoint/2010/main" val="23368571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xfrm>
            <a:off x="301625" y="0"/>
            <a:ext cx="8540750" cy="990600"/>
          </a:xfrm>
        </p:spPr>
        <p:txBody>
          <a:bodyPr/>
          <a:lstStyle/>
          <a:p>
            <a:pPr eaLnBrk="1" hangingPunct="1"/>
            <a:r>
              <a:rPr lang="en-US">
                <a:latin typeface="Arial" charset="0"/>
              </a:rPr>
              <a:t>Jacksonian Democracy</a:t>
            </a:r>
          </a:p>
        </p:txBody>
      </p:sp>
      <p:sp>
        <p:nvSpPr>
          <p:cNvPr id="46083" name="Rectangle 3"/>
          <p:cNvSpPr>
            <a:spLocks noGrp="1" noRot="1" noChangeArrowheads="1"/>
          </p:cNvSpPr>
          <p:nvPr>
            <p:ph sz="half" idx="1"/>
          </p:nvPr>
        </p:nvSpPr>
        <p:spPr>
          <a:xfrm>
            <a:off x="0" y="1066800"/>
            <a:ext cx="3733800" cy="5791200"/>
          </a:xfrm>
        </p:spPr>
        <p:txBody>
          <a:bodyPr/>
          <a:lstStyle/>
          <a:p>
            <a:pPr eaLnBrk="1" hangingPunct="1">
              <a:lnSpc>
                <a:spcPct val="80000"/>
              </a:lnSpc>
            </a:pPr>
            <a:r>
              <a:rPr lang="en-US" sz="2000" dirty="0">
                <a:latin typeface="Arial" charset="0"/>
              </a:rPr>
              <a:t>The “Common Man”</a:t>
            </a:r>
            <a:endParaRPr lang="en-US" sz="2000" b="1" dirty="0">
              <a:latin typeface="Arial" charset="0"/>
            </a:endParaRPr>
          </a:p>
          <a:p>
            <a:pPr eaLnBrk="1" hangingPunct="1">
              <a:lnSpc>
                <a:spcPct val="80000"/>
              </a:lnSpc>
            </a:pPr>
            <a:r>
              <a:rPr lang="en-US" sz="2000" b="1" dirty="0">
                <a:latin typeface="Arial" charset="0"/>
              </a:rPr>
              <a:t>Universal male suffrage</a:t>
            </a:r>
          </a:p>
          <a:p>
            <a:pPr eaLnBrk="1" hangingPunct="1">
              <a:lnSpc>
                <a:spcPct val="80000"/>
              </a:lnSpc>
            </a:pPr>
            <a:r>
              <a:rPr lang="en-US" sz="2000" dirty="0">
                <a:latin typeface="Arial" charset="0"/>
              </a:rPr>
              <a:t>Strict constructionism</a:t>
            </a:r>
          </a:p>
          <a:p>
            <a:pPr eaLnBrk="1" hangingPunct="1">
              <a:lnSpc>
                <a:spcPct val="80000"/>
              </a:lnSpc>
            </a:pPr>
            <a:r>
              <a:rPr lang="en-US" sz="2000" dirty="0">
                <a:latin typeface="Arial" charset="0"/>
              </a:rPr>
              <a:t>Laissez-faire economics</a:t>
            </a:r>
          </a:p>
          <a:p>
            <a:pPr eaLnBrk="1" hangingPunct="1">
              <a:lnSpc>
                <a:spcPct val="80000"/>
              </a:lnSpc>
            </a:pPr>
            <a:r>
              <a:rPr lang="en-US" sz="2000" dirty="0">
                <a:latin typeface="Arial" charset="0"/>
              </a:rPr>
              <a:t>Democratization of nominations for elected office</a:t>
            </a:r>
          </a:p>
          <a:p>
            <a:pPr lvl="1" eaLnBrk="1" hangingPunct="1">
              <a:lnSpc>
                <a:spcPct val="80000"/>
              </a:lnSpc>
            </a:pPr>
            <a:r>
              <a:rPr lang="en-US" sz="1800" dirty="0">
                <a:latin typeface="Arial" charset="0"/>
              </a:rPr>
              <a:t>Party caucuses to national conventions</a:t>
            </a:r>
          </a:p>
          <a:p>
            <a:pPr eaLnBrk="1" hangingPunct="1">
              <a:lnSpc>
                <a:spcPct val="80000"/>
              </a:lnSpc>
            </a:pPr>
            <a:r>
              <a:rPr lang="en-US" sz="2000" dirty="0">
                <a:latin typeface="Arial" charset="0"/>
              </a:rPr>
              <a:t>Increase in local and state elected offices</a:t>
            </a:r>
          </a:p>
          <a:p>
            <a:pPr eaLnBrk="1" hangingPunct="1">
              <a:lnSpc>
                <a:spcPct val="80000"/>
              </a:lnSpc>
            </a:pPr>
            <a:r>
              <a:rPr lang="en-US" sz="2000" b="1" dirty="0" smtClean="0">
                <a:latin typeface="Arial" charset="0"/>
              </a:rPr>
              <a:t>Spoils </a:t>
            </a:r>
            <a:r>
              <a:rPr lang="en-US" sz="2000" b="1" dirty="0">
                <a:latin typeface="Arial" charset="0"/>
              </a:rPr>
              <a:t>system</a:t>
            </a:r>
          </a:p>
          <a:p>
            <a:pPr eaLnBrk="1" hangingPunct="1">
              <a:lnSpc>
                <a:spcPct val="80000"/>
              </a:lnSpc>
            </a:pPr>
            <a:r>
              <a:rPr lang="en-US" sz="2000" b="1" dirty="0">
                <a:latin typeface="Arial" charset="0"/>
              </a:rPr>
              <a:t>Manifest Destiny</a:t>
            </a:r>
          </a:p>
          <a:p>
            <a:pPr eaLnBrk="1" hangingPunct="1">
              <a:lnSpc>
                <a:spcPct val="80000"/>
              </a:lnSpc>
            </a:pPr>
            <a:r>
              <a:rPr lang="en-US" sz="2000" dirty="0">
                <a:latin typeface="Arial" charset="0"/>
              </a:rPr>
              <a:t>Industrial Revolution</a:t>
            </a:r>
          </a:p>
          <a:p>
            <a:pPr eaLnBrk="1" hangingPunct="1">
              <a:lnSpc>
                <a:spcPct val="80000"/>
              </a:lnSpc>
            </a:pPr>
            <a:r>
              <a:rPr lang="en-US" sz="2000" dirty="0">
                <a:latin typeface="Arial" charset="0"/>
              </a:rPr>
              <a:t>Market Revolution</a:t>
            </a:r>
          </a:p>
          <a:p>
            <a:pPr eaLnBrk="1" hangingPunct="1">
              <a:lnSpc>
                <a:spcPct val="80000"/>
              </a:lnSpc>
            </a:pPr>
            <a:r>
              <a:rPr lang="en-US" sz="2000" dirty="0">
                <a:latin typeface="Arial" charset="0"/>
              </a:rPr>
              <a:t>Transportation Revolution</a:t>
            </a:r>
          </a:p>
        </p:txBody>
      </p:sp>
      <p:pic>
        <p:nvPicPr>
          <p:cNvPr id="18435" name="Content Placeholder 4" descr="topics7and86.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733800" y="1066800"/>
            <a:ext cx="5410200" cy="3754438"/>
          </a:xfrm>
        </p:spPr>
      </p:pic>
      <p:sp>
        <p:nvSpPr>
          <p:cNvPr id="18436" name="TextBox 5"/>
          <p:cNvSpPr txBox="1">
            <a:spLocks noChangeArrowheads="1"/>
          </p:cNvSpPr>
          <p:nvPr/>
        </p:nvSpPr>
        <p:spPr bwMode="auto">
          <a:xfrm>
            <a:off x="6553200" y="4897438"/>
            <a:ext cx="2590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lr>
                <a:schemeClr val="hlink"/>
              </a:buClr>
              <a:buSzPct val="80000"/>
              <a:buFont typeface="Wingdings 3" charset="0"/>
              <a:buChar char=""/>
              <a:defRPr sz="2000">
                <a:solidFill>
                  <a:schemeClr val="tx1"/>
                </a:solidFill>
                <a:latin typeface="Arial" charset="0"/>
                <a:ea typeface="ＭＳ Ｐゴシック" charset="0"/>
              </a:defRPr>
            </a:lvl6pPr>
            <a:lvl7pPr eaLnBrk="0" fontAlgn="base" hangingPunct="0">
              <a:spcBef>
                <a:spcPct val="20000"/>
              </a:spcBef>
              <a:spcAft>
                <a:spcPct val="0"/>
              </a:spcAft>
              <a:buClr>
                <a:schemeClr val="hlink"/>
              </a:buClr>
              <a:buSzPct val="80000"/>
              <a:buFont typeface="Wingdings 3" charset="0"/>
              <a:buChar char=""/>
              <a:defRPr sz="2000">
                <a:solidFill>
                  <a:schemeClr val="tx1"/>
                </a:solidFill>
                <a:latin typeface="Arial" charset="0"/>
                <a:ea typeface="ＭＳ Ｐゴシック" charset="0"/>
              </a:defRPr>
            </a:lvl7pPr>
            <a:lvl8pPr eaLnBrk="0" fontAlgn="base" hangingPunct="0">
              <a:spcBef>
                <a:spcPct val="20000"/>
              </a:spcBef>
              <a:spcAft>
                <a:spcPct val="0"/>
              </a:spcAft>
              <a:buClr>
                <a:schemeClr val="hlink"/>
              </a:buClr>
              <a:buSzPct val="80000"/>
              <a:buFont typeface="Wingdings 3" charset="0"/>
              <a:buChar char=""/>
              <a:defRPr sz="2000">
                <a:solidFill>
                  <a:schemeClr val="tx1"/>
                </a:solidFill>
                <a:latin typeface="Arial" charset="0"/>
                <a:ea typeface="ＭＳ Ｐゴシック" charset="0"/>
              </a:defRPr>
            </a:lvl8pPr>
            <a:lvl9pPr eaLnBrk="0" fontAlgn="base" hangingPunct="0">
              <a:spcBef>
                <a:spcPct val="20000"/>
              </a:spcBef>
              <a:spcAft>
                <a:spcPct val="0"/>
              </a:spcAft>
              <a:buClr>
                <a:schemeClr val="hlink"/>
              </a:buClr>
              <a:buSzPct val="80000"/>
              <a:buFont typeface="Wingdings 3" charset="0"/>
              <a:buChar char=""/>
              <a:defRPr sz="2000">
                <a:solidFill>
                  <a:schemeClr val="tx1"/>
                </a:solidFill>
                <a:latin typeface="Arial" charset="0"/>
                <a:ea typeface="ＭＳ Ｐゴシック" charset="0"/>
              </a:defRPr>
            </a:lvl9pPr>
          </a:lstStyle>
          <a:p>
            <a:r>
              <a:rPr lang="en-US" sz="2000">
                <a:latin typeface="Times" charset="0"/>
              </a:rPr>
              <a:t>“County Election”</a:t>
            </a:r>
          </a:p>
          <a:p>
            <a:r>
              <a:rPr lang="en-US" sz="2000">
                <a:latin typeface="Times" charset="0"/>
              </a:rPr>
              <a:t>George Caleb Bingham</a:t>
            </a:r>
          </a:p>
          <a:p>
            <a:r>
              <a:rPr lang="en-US" sz="2000">
                <a:latin typeface="Times" charset="0"/>
              </a:rPr>
              <a:t>1852</a:t>
            </a:r>
          </a:p>
        </p:txBody>
      </p:sp>
    </p:spTree>
    <p:extLst>
      <p:ext uri="{BB962C8B-B14F-4D97-AF65-F5344CB8AC3E}">
        <p14:creationId xmlns:p14="http://schemas.microsoft.com/office/powerpoint/2010/main" val="146867590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davidwalbert.com/wp-content/uploads/2011/07/political_parties_poster.jpg"/>
          <p:cNvPicPr>
            <a:picLocks noChangeAspect="1" noChangeArrowheads="1"/>
          </p:cNvPicPr>
          <p:nvPr/>
        </p:nvPicPr>
        <p:blipFill>
          <a:blip r:embed="rId2">
            <a:extLst>
              <a:ext uri="{28A0092B-C50C-407E-A947-70E740481C1C}">
                <a14:useLocalDpi xmlns:a14="http://schemas.microsoft.com/office/drawing/2010/main" val="0"/>
              </a:ext>
            </a:extLst>
          </a:blip>
          <a:srcRect l="12920" t="4510" r="30818" b="71237"/>
          <a:stretch>
            <a:fillRect/>
          </a:stretch>
        </p:blipFill>
        <p:spPr bwMode="auto">
          <a:xfrm>
            <a:off x="0" y="2362200"/>
            <a:ext cx="1352391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23825" y="104775"/>
            <a:ext cx="8791575" cy="889000"/>
          </a:xfrm>
          <a:prstGeom prst="rect">
            <a:avLst/>
          </a:prstGeom>
          <a:solidFill>
            <a:schemeClr val="accent1">
              <a:lumMod val="20000"/>
              <a:lumOff val="80000"/>
            </a:schemeClr>
          </a:solidFill>
          <a:ln w="12700">
            <a:solidFill>
              <a:schemeClr val="tx1"/>
            </a:solidFill>
            <a:miter lim="800000"/>
            <a:headEnd/>
            <a:tailEnd/>
          </a:ln>
        </p:spPr>
        <p:txBody>
          <a:bodyPr>
            <a:spAutoFit/>
          </a:bodyPr>
          <a:lstStyle/>
          <a:p>
            <a:pPr algn="ctr">
              <a:lnSpc>
                <a:spcPct val="80000"/>
              </a:lnSpc>
              <a:buSzPct val="75000"/>
              <a:defRPr/>
            </a:pPr>
            <a:r>
              <a:rPr lang="en-US" sz="3200" dirty="0">
                <a:solidFill>
                  <a:srgbClr val="000000"/>
                </a:solidFill>
                <a:latin typeface="Calibri" pitchFamily="34" charset="0"/>
                <a:ea typeface="+mn-ea"/>
                <a:cs typeface="Calibri" pitchFamily="34" charset="0"/>
              </a:rPr>
              <a:t>But, during his eight years in office, Andrew Jackson greatly expanded presidential power </a:t>
            </a:r>
          </a:p>
        </p:txBody>
      </p:sp>
      <p:sp>
        <p:nvSpPr>
          <p:cNvPr id="28676" name="Rectangle 3"/>
          <p:cNvSpPr>
            <a:spLocks noChangeArrowheads="1"/>
          </p:cNvSpPr>
          <p:nvPr/>
        </p:nvSpPr>
        <p:spPr bwMode="auto">
          <a:xfrm>
            <a:off x="123825" y="1166813"/>
            <a:ext cx="8791575" cy="890587"/>
          </a:xfrm>
          <a:prstGeom prst="rect">
            <a:avLst/>
          </a:prstGeom>
          <a:solidFill>
            <a:srgbClr val="FFFFCC"/>
          </a:solidFill>
          <a:ln w="12700">
            <a:solidFill>
              <a:schemeClr val="tx1"/>
            </a:solidFill>
            <a:miter lim="800000"/>
            <a:headEnd/>
            <a:tailEnd/>
          </a:ln>
        </p:spPr>
        <p:txBody>
          <a:bodyPr>
            <a:spAutoFit/>
          </a:bodyPr>
          <a:lstStyle/>
          <a:p>
            <a:pPr algn="ctr">
              <a:lnSpc>
                <a:spcPct val="80000"/>
              </a:lnSpc>
              <a:buSzPct val="75000"/>
            </a:pPr>
            <a:r>
              <a:rPr lang="en-US" sz="3200" dirty="0">
                <a:solidFill>
                  <a:srgbClr val="000000"/>
                </a:solidFill>
                <a:latin typeface="Calibri" charset="0"/>
                <a:cs typeface="Calibri" charset="0"/>
              </a:rPr>
              <a:t>Opposition to Jackson led to the formation of the Whig Party and the return of the two-party system</a:t>
            </a:r>
          </a:p>
        </p:txBody>
      </p:sp>
    </p:spTree>
    <p:extLst>
      <p:ext uri="{BB962C8B-B14F-4D97-AF65-F5344CB8AC3E}">
        <p14:creationId xmlns:p14="http://schemas.microsoft.com/office/powerpoint/2010/main" val="1478519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2.77778E-7 2.22222E-6 L -0.47274 0.00069 " pathEditMode="relative" rAng="0" ptsTypes="AA">
                                      <p:cBhvr>
                                        <p:cTn id="6" dur="4000" fill="hold"/>
                                        <p:tgtEl>
                                          <p:spTgt spid="52226"/>
                                        </p:tgtEl>
                                        <p:attrNameLst>
                                          <p:attrName>ppt_x</p:attrName>
                                          <p:attrName>ppt_y</p:attrName>
                                        </p:attrNameLst>
                                      </p:cBhvr>
                                      <p:rCtr x="-23646"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Jackson on Indian Removal</a:t>
            </a:r>
          </a:p>
          <a:p>
            <a:r>
              <a:rPr lang="en-US" dirty="0" smtClean="0"/>
              <a:t>Jackson on States’ Rights</a:t>
            </a:r>
          </a:p>
          <a:p>
            <a:pPr lvl="1"/>
            <a:r>
              <a:rPr lang="en-US" dirty="0" smtClean="0"/>
              <a:t>Jackson on Nullification v. Union</a:t>
            </a:r>
          </a:p>
          <a:p>
            <a:r>
              <a:rPr lang="en-US" dirty="0" smtClean="0"/>
              <a:t>Jackson v. Clay</a:t>
            </a:r>
            <a:endParaRPr lang="en-US" dirty="0"/>
          </a:p>
        </p:txBody>
      </p:sp>
    </p:spTree>
    <p:extLst>
      <p:ext uri="{BB962C8B-B14F-4D97-AF65-F5344CB8AC3E}">
        <p14:creationId xmlns:p14="http://schemas.microsoft.com/office/powerpoint/2010/main" val="13200515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ChangeArrowheads="1"/>
          </p:cNvSpPr>
          <p:nvPr/>
        </p:nvSpPr>
        <p:spPr bwMode="auto">
          <a:xfrm>
            <a:off x="914400" y="5486400"/>
            <a:ext cx="1905000" cy="838200"/>
          </a:xfrm>
          <a:prstGeom prst="rect">
            <a:avLst/>
          </a:prstGeom>
          <a:solidFill>
            <a:schemeClr val="bg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9699" name="Picture 7"/>
          <p:cNvPicPr>
            <a:picLocks noChangeAspect="1" noChangeArrowheads="1"/>
          </p:cNvPicPr>
          <p:nvPr/>
        </p:nvPicPr>
        <p:blipFill>
          <a:blip r:embed="rId2">
            <a:extLst>
              <a:ext uri="{28A0092B-C50C-407E-A947-70E740481C1C}">
                <a14:useLocalDpi xmlns:a14="http://schemas.microsoft.com/office/drawing/2010/main" val="0"/>
              </a:ext>
            </a:extLst>
          </a:blip>
          <a:srcRect l="61125" t="40625" r="21001" b="40500"/>
          <a:stretch>
            <a:fillRect/>
          </a:stretch>
        </p:blipFill>
        <p:spPr bwMode="auto">
          <a:xfrm>
            <a:off x="4119563" y="4495800"/>
            <a:ext cx="22082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29700" name="Picture 2" descr="http://www.trinityhistory.org/AmH/images/Party%20system.png"/>
          <p:cNvPicPr>
            <a:picLocks noChangeAspect="1" noChangeArrowheads="1"/>
          </p:cNvPicPr>
          <p:nvPr/>
        </p:nvPicPr>
        <p:blipFill>
          <a:blip r:embed="rId3">
            <a:extLst>
              <a:ext uri="{28A0092B-C50C-407E-A947-70E740481C1C}">
                <a14:useLocalDpi xmlns:a14="http://schemas.microsoft.com/office/drawing/2010/main" val="0"/>
              </a:ext>
            </a:extLst>
          </a:blip>
          <a:srcRect l="1775" r="11684"/>
          <a:stretch>
            <a:fillRect/>
          </a:stretch>
        </p:blipFill>
        <p:spPr bwMode="auto">
          <a:xfrm>
            <a:off x="-12700" y="376238"/>
            <a:ext cx="9156700" cy="600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5985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(Jacksonian) Democrats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Were </a:t>
            </a:r>
            <a:r>
              <a:rPr lang="en-US" dirty="0"/>
              <a:t>very similar to the </a:t>
            </a:r>
            <a:r>
              <a:rPr lang="en-US" dirty="0" err="1" smtClean="0"/>
              <a:t>Jeffersonians</a:t>
            </a:r>
            <a:endParaRPr lang="en-US" dirty="0"/>
          </a:p>
          <a:p>
            <a:r>
              <a:rPr lang="en-US" dirty="0"/>
              <a:t>Favored limited </a:t>
            </a:r>
            <a:r>
              <a:rPr lang="en-US" dirty="0" smtClean="0"/>
              <a:t>government</a:t>
            </a:r>
            <a:endParaRPr lang="en-US" dirty="0"/>
          </a:p>
          <a:p>
            <a:pPr lvl="1"/>
            <a:r>
              <a:rPr lang="en-US" dirty="0"/>
              <a:t>Wanted equal political and economic opportunities for all </a:t>
            </a:r>
            <a:r>
              <a:rPr lang="en-US" dirty="0" smtClean="0"/>
              <a:t>(</a:t>
            </a:r>
            <a:r>
              <a:rPr lang="en-US" dirty="0"/>
              <a:t>that is, white males</a:t>
            </a:r>
            <a:r>
              <a:rPr lang="en-US" dirty="0" smtClean="0"/>
              <a:t>)</a:t>
            </a:r>
            <a:endParaRPr lang="en-US" dirty="0"/>
          </a:p>
          <a:p>
            <a:pPr lvl="1"/>
            <a:r>
              <a:rPr lang="en-US" dirty="0"/>
              <a:t>Opposed elitist, big government policies such as the </a:t>
            </a:r>
            <a:r>
              <a:rPr lang="en-US" dirty="0" smtClean="0"/>
              <a:t>National </a:t>
            </a:r>
            <a:r>
              <a:rPr lang="en-US" dirty="0"/>
              <a:t>Bank and high tariffs that protected Northern </a:t>
            </a:r>
            <a:r>
              <a:rPr lang="en-US" dirty="0" smtClean="0"/>
              <a:t>manufacturers (anything seen as supporting the wealthy)</a:t>
            </a:r>
            <a:endParaRPr lang="en-US" dirty="0"/>
          </a:p>
          <a:p>
            <a:r>
              <a:rPr lang="en-US" dirty="0"/>
              <a:t>Most strong in the South and the West, also in </a:t>
            </a:r>
            <a:r>
              <a:rPr lang="en-US" dirty="0" smtClean="0"/>
              <a:t>the </a:t>
            </a:r>
            <a:r>
              <a:rPr lang="en-US" dirty="0"/>
              <a:t>working classes of the North</a:t>
            </a:r>
          </a:p>
          <a:p>
            <a:endParaRPr lang="en-US" dirty="0"/>
          </a:p>
        </p:txBody>
      </p:sp>
    </p:spTree>
    <p:extLst>
      <p:ext uri="{BB962C8B-B14F-4D97-AF65-F5344CB8AC3E}">
        <p14:creationId xmlns:p14="http://schemas.microsoft.com/office/powerpoint/2010/main" val="27554498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Whigs</a:t>
            </a:r>
            <a:endParaRPr lang="en-US" dirty="0"/>
          </a:p>
        </p:txBody>
      </p:sp>
      <p:sp>
        <p:nvSpPr>
          <p:cNvPr id="3" name="Content Placeholder 2"/>
          <p:cNvSpPr>
            <a:spLocks noGrp="1"/>
          </p:cNvSpPr>
          <p:nvPr>
            <p:ph idx="1"/>
          </p:nvPr>
        </p:nvSpPr>
        <p:spPr/>
        <p:txBody>
          <a:bodyPr>
            <a:normAutofit fontScale="85000" lnSpcReduction="10000"/>
          </a:bodyPr>
          <a:lstStyle/>
          <a:p>
            <a:r>
              <a:rPr lang="en-US" dirty="0"/>
              <a:t>Were very similar to the </a:t>
            </a:r>
            <a:r>
              <a:rPr lang="en-US" dirty="0" smtClean="0"/>
              <a:t>Federalists</a:t>
            </a:r>
            <a:endParaRPr lang="en-US" dirty="0"/>
          </a:p>
          <a:p>
            <a:r>
              <a:rPr lang="en-US" dirty="0"/>
              <a:t>Pushed for policies that would lead to a powerful </a:t>
            </a:r>
          </a:p>
          <a:p>
            <a:r>
              <a:rPr lang="en-US" dirty="0"/>
              <a:t>and active federal </a:t>
            </a:r>
            <a:r>
              <a:rPr lang="en-US" dirty="0" smtClean="0"/>
              <a:t>government</a:t>
            </a:r>
            <a:endParaRPr lang="en-US" dirty="0"/>
          </a:p>
          <a:p>
            <a:pPr lvl="1"/>
            <a:r>
              <a:rPr lang="en-US" dirty="0"/>
              <a:t>Supported the policies of Clay’s American </a:t>
            </a:r>
            <a:r>
              <a:rPr lang="en-US" dirty="0" smtClean="0"/>
              <a:t>System</a:t>
            </a:r>
            <a:endParaRPr lang="en-US" dirty="0"/>
          </a:p>
          <a:p>
            <a:pPr lvl="1"/>
            <a:r>
              <a:rPr lang="en-US" dirty="0"/>
              <a:t>Opposed anything associated with “immigrants</a:t>
            </a:r>
            <a:r>
              <a:rPr lang="en-US" dirty="0" smtClean="0"/>
              <a:t>”</a:t>
            </a:r>
            <a:endParaRPr lang="en-US" dirty="0"/>
          </a:p>
          <a:p>
            <a:pPr lvl="2"/>
            <a:r>
              <a:rPr lang="en-US" dirty="0"/>
              <a:t>Crime, immoral acts (drinking, gambling), radical </a:t>
            </a:r>
            <a:r>
              <a:rPr lang="en-US" dirty="0" smtClean="0"/>
              <a:t>government </a:t>
            </a:r>
            <a:r>
              <a:rPr lang="en-US" dirty="0"/>
              <a:t>that empowered the lower </a:t>
            </a:r>
            <a:r>
              <a:rPr lang="en-US" dirty="0" smtClean="0"/>
              <a:t>classes</a:t>
            </a:r>
            <a:endParaRPr lang="en-US" dirty="0"/>
          </a:p>
          <a:p>
            <a:r>
              <a:rPr lang="en-US" dirty="0"/>
              <a:t>Were strongest in the New England region and </a:t>
            </a:r>
            <a:r>
              <a:rPr lang="en-US" dirty="0" smtClean="0"/>
              <a:t>in </a:t>
            </a:r>
            <a:r>
              <a:rPr lang="en-US" dirty="0"/>
              <a:t>the upper classes of all regions, also with </a:t>
            </a:r>
            <a:r>
              <a:rPr lang="en-US" dirty="0" smtClean="0"/>
              <a:t>pious </a:t>
            </a:r>
            <a:r>
              <a:rPr lang="en-US" dirty="0"/>
              <a:t>Protestants</a:t>
            </a:r>
          </a:p>
          <a:p>
            <a:endParaRPr lang="en-US" dirty="0"/>
          </a:p>
        </p:txBody>
      </p:sp>
    </p:spTree>
    <p:extLst>
      <p:ext uri="{BB962C8B-B14F-4D97-AF65-F5344CB8AC3E}">
        <p14:creationId xmlns:p14="http://schemas.microsoft.com/office/powerpoint/2010/main" val="238372107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0475" y="2701375"/>
            <a:ext cx="8686800" cy="1184825"/>
          </a:xfrm>
        </p:spPr>
        <p:txBody>
          <a:bodyPr>
            <a:noAutofit/>
          </a:bodyPr>
          <a:lstStyle/>
          <a:p>
            <a:r>
              <a:rPr lang="en-US" sz="5400" dirty="0" smtClean="0">
                <a:effectLst/>
              </a:rPr>
              <a:t>Martin Van Buren</a:t>
            </a:r>
            <a:endParaRPr lang="en-US" sz="5400" dirty="0">
              <a:effectLst/>
            </a:endParaRPr>
          </a:p>
        </p:txBody>
      </p:sp>
      <p:sp>
        <p:nvSpPr>
          <p:cNvPr id="4" name="Text Placeholder 1"/>
          <p:cNvSpPr>
            <a:spLocks noGrp="1"/>
          </p:cNvSpPr>
          <p:nvPr>
            <p:ph type="body" idx="1"/>
          </p:nvPr>
        </p:nvSpPr>
        <p:spPr>
          <a:xfrm>
            <a:off x="381000" y="2819400"/>
            <a:ext cx="8458200" cy="1219200"/>
          </a:xfrm>
        </p:spPr>
        <p:txBody>
          <a:bodyPr>
            <a:normAutofit/>
          </a:bodyPr>
          <a:lstStyle/>
          <a:p>
            <a:r>
              <a:rPr lang="en-US" sz="3600" dirty="0" smtClean="0"/>
              <a:t>1837-1841</a:t>
            </a:r>
            <a:endParaRPr lang="en-US" sz="3600" dirty="0"/>
          </a:p>
        </p:txBody>
      </p:sp>
    </p:spTree>
    <p:extLst>
      <p:ext uri="{BB962C8B-B14F-4D97-AF65-F5344CB8AC3E}">
        <p14:creationId xmlns:p14="http://schemas.microsoft.com/office/powerpoint/2010/main" val="473470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Election of 1836</a:t>
            </a:r>
            <a:endParaRPr lang="en-US" dirty="0">
              <a:effectLst/>
            </a:endParaRPr>
          </a:p>
        </p:txBody>
      </p:sp>
      <p:sp>
        <p:nvSpPr>
          <p:cNvPr id="5" name="TextBox 7"/>
          <p:cNvSpPr txBox="1">
            <a:spLocks noChangeArrowheads="1"/>
          </p:cNvSpPr>
          <p:nvPr/>
        </p:nvSpPr>
        <p:spPr bwMode="auto">
          <a:xfrm>
            <a:off x="2209800" y="5906869"/>
            <a:ext cx="1981200" cy="646331"/>
          </a:xfrm>
          <a:prstGeom prst="rect">
            <a:avLst/>
          </a:prstGeom>
          <a:noFill/>
          <a:ln w="9525">
            <a:noFill/>
            <a:miter lim="800000"/>
            <a:headEnd/>
            <a:tailEnd/>
          </a:ln>
        </p:spPr>
        <p:txBody>
          <a:bodyPr>
            <a:spAutoFit/>
          </a:bodyPr>
          <a:lstStyle/>
          <a:p>
            <a:pPr algn="ctr"/>
            <a:r>
              <a:rPr lang="en-US" b="1" dirty="0" smtClean="0"/>
              <a:t>Martin Van Buren</a:t>
            </a:r>
            <a:endParaRPr lang="en-US" b="1" dirty="0"/>
          </a:p>
          <a:p>
            <a:pPr algn="ctr"/>
            <a:r>
              <a:rPr lang="en-US" dirty="0" smtClean="0"/>
              <a:t>Democrat</a:t>
            </a:r>
            <a:endParaRPr lang="en-US" dirty="0"/>
          </a:p>
        </p:txBody>
      </p:sp>
      <p:sp>
        <p:nvSpPr>
          <p:cNvPr id="6" name="TextBox 7"/>
          <p:cNvSpPr txBox="1">
            <a:spLocks noChangeArrowheads="1"/>
          </p:cNvSpPr>
          <p:nvPr/>
        </p:nvSpPr>
        <p:spPr bwMode="auto">
          <a:xfrm>
            <a:off x="260300" y="4210050"/>
            <a:ext cx="1905000" cy="923330"/>
          </a:xfrm>
          <a:prstGeom prst="rect">
            <a:avLst/>
          </a:prstGeom>
          <a:noFill/>
          <a:ln w="9525">
            <a:noFill/>
            <a:miter lim="800000"/>
            <a:headEnd/>
            <a:tailEnd/>
          </a:ln>
        </p:spPr>
        <p:txBody>
          <a:bodyPr wrap="square">
            <a:spAutoFit/>
          </a:bodyPr>
          <a:lstStyle/>
          <a:p>
            <a:pPr algn="ctr"/>
            <a:r>
              <a:rPr lang="en-US" b="1" dirty="0" smtClean="0"/>
              <a:t>William H. Harrison</a:t>
            </a:r>
            <a:endParaRPr lang="en-US" b="1" dirty="0"/>
          </a:p>
          <a:p>
            <a:pPr algn="ctr"/>
            <a:r>
              <a:rPr lang="en-US" dirty="0" smtClean="0"/>
              <a:t>Whig</a:t>
            </a:r>
            <a:endParaRPr lang="en-US" dirty="0"/>
          </a:p>
        </p:txBody>
      </p:sp>
      <p:pic>
        <p:nvPicPr>
          <p:cNvPr id="10" name="Picture 8" descr="File:Mvanburen.jpeg">
            <a:hlinkClick r:id="rId2"/>
          </p:cNvPr>
          <p:cNvPicPr>
            <a:picLocks noChangeAspect="1" noChangeArrowheads="1"/>
          </p:cNvPicPr>
          <p:nvPr/>
        </p:nvPicPr>
        <p:blipFill>
          <a:blip r:embed="rId3" cstate="print"/>
          <a:srcRect l="36494" t="7846" r="36559" b="55685"/>
          <a:stretch>
            <a:fillRect/>
          </a:stretch>
        </p:blipFill>
        <p:spPr bwMode="auto">
          <a:xfrm>
            <a:off x="2362200" y="2895600"/>
            <a:ext cx="1676400" cy="3033487"/>
          </a:xfrm>
          <a:prstGeom prst="rect">
            <a:avLst/>
          </a:prstGeom>
          <a:noFill/>
        </p:spPr>
      </p:pic>
      <p:pic>
        <p:nvPicPr>
          <p:cNvPr id="84994" name="Picture 2"/>
          <p:cNvPicPr>
            <a:picLocks noChangeAspect="1" noChangeArrowheads="1"/>
          </p:cNvPicPr>
          <p:nvPr/>
        </p:nvPicPr>
        <p:blipFill>
          <a:blip r:embed="rId4" cstate="print"/>
          <a:srcRect l="45648"/>
          <a:stretch>
            <a:fillRect/>
          </a:stretch>
        </p:blipFill>
        <p:spPr bwMode="auto">
          <a:xfrm>
            <a:off x="4162625" y="1562100"/>
            <a:ext cx="4828975" cy="4914900"/>
          </a:xfrm>
          <a:prstGeom prst="rect">
            <a:avLst/>
          </a:prstGeom>
          <a:noFill/>
          <a:ln w="9525">
            <a:noFill/>
            <a:miter lim="800000"/>
            <a:headEnd/>
            <a:tailEnd/>
          </a:ln>
        </p:spPr>
      </p:pic>
      <p:pic>
        <p:nvPicPr>
          <p:cNvPr id="84996" name="Picture 4" descr="http://upload.wikimedia.org/wikipedia/en/3/3e/WHenryHarrison.png"/>
          <p:cNvPicPr>
            <a:picLocks noChangeAspect="1" noChangeArrowheads="1"/>
          </p:cNvPicPr>
          <p:nvPr/>
        </p:nvPicPr>
        <p:blipFill>
          <a:blip r:embed="rId5" cstate="print"/>
          <a:srcRect/>
          <a:stretch>
            <a:fillRect/>
          </a:stretch>
        </p:blipFill>
        <p:spPr bwMode="auto">
          <a:xfrm>
            <a:off x="228600" y="1752600"/>
            <a:ext cx="2012900" cy="2440074"/>
          </a:xfrm>
          <a:prstGeom prst="rect">
            <a:avLst/>
          </a:prstGeom>
          <a:noFill/>
        </p:spPr>
      </p:pic>
    </p:spTree>
    <p:extLst>
      <p:ext uri="{BB962C8B-B14F-4D97-AF65-F5344CB8AC3E}">
        <p14:creationId xmlns:p14="http://schemas.microsoft.com/office/powerpoint/2010/main" val="1619930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rPr>
              <a:t>Jackson Carries Van Buren</a:t>
            </a:r>
            <a:endParaRPr lang="en-US" dirty="0">
              <a:effectLst/>
            </a:endParaRPr>
          </a:p>
        </p:txBody>
      </p:sp>
      <p:pic>
        <p:nvPicPr>
          <p:cNvPr id="2050" name="Picture 2" descr="http://upload.wikimedia.org/wikipedia/commons/0/0d/The_rejected_Minister.jpg"/>
          <p:cNvPicPr>
            <a:picLocks noChangeAspect="1" noChangeArrowheads="1"/>
          </p:cNvPicPr>
          <p:nvPr/>
        </p:nvPicPr>
        <p:blipFill>
          <a:blip r:embed="rId2" cstate="print"/>
          <a:srcRect b="18226"/>
          <a:stretch>
            <a:fillRect/>
          </a:stretch>
        </p:blipFill>
        <p:spPr bwMode="auto">
          <a:xfrm>
            <a:off x="1673180" y="1219200"/>
            <a:ext cx="5718220" cy="5486400"/>
          </a:xfrm>
          <a:prstGeom prst="rect">
            <a:avLst/>
          </a:prstGeom>
          <a:noFill/>
        </p:spPr>
      </p:pic>
    </p:spTree>
    <p:extLst>
      <p:ext uri="{BB962C8B-B14F-4D97-AF65-F5344CB8AC3E}">
        <p14:creationId xmlns:p14="http://schemas.microsoft.com/office/powerpoint/2010/main" val="834656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rPr>
              <a:t>Texas War for Independence</a:t>
            </a:r>
            <a:endParaRPr lang="en-US" dirty="0">
              <a:effectLst/>
            </a:endParaRPr>
          </a:p>
        </p:txBody>
      </p:sp>
      <p:sp>
        <p:nvSpPr>
          <p:cNvPr id="3" name="Content Placeholder 2"/>
          <p:cNvSpPr>
            <a:spLocks noGrp="1"/>
          </p:cNvSpPr>
          <p:nvPr>
            <p:ph idx="1"/>
          </p:nvPr>
        </p:nvSpPr>
        <p:spPr>
          <a:xfrm>
            <a:off x="457200" y="1554162"/>
            <a:ext cx="4114800" cy="5303838"/>
          </a:xfrm>
        </p:spPr>
        <p:txBody>
          <a:bodyPr>
            <a:normAutofit fontScale="92500" lnSpcReduction="10000"/>
          </a:bodyPr>
          <a:lstStyle/>
          <a:p>
            <a:r>
              <a:rPr lang="en-US" dirty="0" smtClean="0">
                <a:effectLst/>
              </a:rPr>
              <a:t>1836-1837</a:t>
            </a:r>
          </a:p>
          <a:p>
            <a:r>
              <a:rPr lang="en-US" dirty="0" smtClean="0">
                <a:effectLst/>
              </a:rPr>
              <a:t>“Remember the Alamo”</a:t>
            </a:r>
          </a:p>
          <a:p>
            <a:r>
              <a:rPr lang="en-US" dirty="0" smtClean="0">
                <a:effectLst/>
              </a:rPr>
              <a:t>Controversies</a:t>
            </a:r>
          </a:p>
          <a:p>
            <a:pPr lvl="1"/>
            <a:r>
              <a:rPr lang="en-US" dirty="0" smtClean="0">
                <a:effectLst/>
              </a:rPr>
              <a:t>U.S.-Mexico relations</a:t>
            </a:r>
          </a:p>
          <a:p>
            <a:pPr lvl="1"/>
            <a:r>
              <a:rPr lang="en-US" dirty="0" smtClean="0">
                <a:effectLst/>
              </a:rPr>
              <a:t>Expansion of slavery into west</a:t>
            </a:r>
          </a:p>
          <a:p>
            <a:r>
              <a:rPr lang="en-US" dirty="0" smtClean="0">
                <a:effectLst/>
              </a:rPr>
              <a:t>Van Buren opposed annexation</a:t>
            </a:r>
          </a:p>
          <a:p>
            <a:pPr lvl="1"/>
            <a:r>
              <a:rPr lang="en-US" dirty="0" smtClean="0">
                <a:effectLst/>
              </a:rPr>
              <a:t>Most Democrats supported annexation</a:t>
            </a:r>
          </a:p>
        </p:txBody>
      </p:sp>
      <p:pic>
        <p:nvPicPr>
          <p:cNvPr id="80898" name="Picture 2" descr="http://hauensteincenter.org/wp-content/uploads/2011/02/thealamo_550.jpg"/>
          <p:cNvPicPr>
            <a:picLocks noChangeAspect="1" noChangeArrowheads="1"/>
          </p:cNvPicPr>
          <p:nvPr/>
        </p:nvPicPr>
        <p:blipFill>
          <a:blip r:embed="rId2" cstate="print"/>
          <a:srcRect/>
          <a:stretch>
            <a:fillRect/>
          </a:stretch>
        </p:blipFill>
        <p:spPr bwMode="auto">
          <a:xfrm>
            <a:off x="4529536" y="1576993"/>
            <a:ext cx="3547664" cy="2309207"/>
          </a:xfrm>
          <a:prstGeom prst="rect">
            <a:avLst/>
          </a:prstGeom>
          <a:noFill/>
        </p:spPr>
      </p:pic>
      <p:pic>
        <p:nvPicPr>
          <p:cNvPr id="80899" name="Picture 3"/>
          <p:cNvPicPr>
            <a:picLocks noChangeAspect="1" noChangeArrowheads="1"/>
          </p:cNvPicPr>
          <p:nvPr/>
        </p:nvPicPr>
        <p:blipFill>
          <a:blip r:embed="rId3" cstate="print"/>
          <a:srcRect/>
          <a:stretch>
            <a:fillRect/>
          </a:stretch>
        </p:blipFill>
        <p:spPr bwMode="auto">
          <a:xfrm>
            <a:off x="6400800" y="4101028"/>
            <a:ext cx="2590800" cy="2528371"/>
          </a:xfrm>
          <a:prstGeom prst="rect">
            <a:avLst/>
          </a:prstGeom>
          <a:noFill/>
          <a:ln w="9525">
            <a:noFill/>
            <a:miter lim="800000"/>
            <a:headEnd/>
            <a:tailEnd/>
          </a:ln>
        </p:spPr>
      </p:pic>
    </p:spTree>
    <p:extLst>
      <p:ext uri="{BB962C8B-B14F-4D97-AF65-F5344CB8AC3E}">
        <p14:creationId xmlns:p14="http://schemas.microsoft.com/office/powerpoint/2010/main" val="4032539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rPr>
              <a:t>U.S.-Canadian Border Conflict</a:t>
            </a:r>
            <a:endParaRPr lang="en-US" dirty="0">
              <a:effectLst/>
            </a:endParaRPr>
          </a:p>
        </p:txBody>
      </p:sp>
      <p:sp>
        <p:nvSpPr>
          <p:cNvPr id="3" name="Content Placeholder 2"/>
          <p:cNvSpPr>
            <a:spLocks noGrp="1"/>
          </p:cNvSpPr>
          <p:nvPr>
            <p:ph idx="1"/>
          </p:nvPr>
        </p:nvSpPr>
        <p:spPr>
          <a:xfrm>
            <a:off x="457200" y="1554162"/>
            <a:ext cx="3733800" cy="4999038"/>
          </a:xfrm>
        </p:spPr>
        <p:txBody>
          <a:bodyPr>
            <a:normAutofit/>
          </a:bodyPr>
          <a:lstStyle/>
          <a:p>
            <a:r>
              <a:rPr lang="en-US" dirty="0" smtClean="0"/>
              <a:t>Aroostook (Pork and Beans) </a:t>
            </a:r>
            <a:r>
              <a:rPr lang="en-US" dirty="0" smtClean="0"/>
              <a:t>War, 1838-1839</a:t>
            </a:r>
          </a:p>
          <a:p>
            <a:pPr lvl="1"/>
            <a:r>
              <a:rPr lang="en-US" dirty="0" smtClean="0"/>
              <a:t>“lumberjack war”</a:t>
            </a:r>
          </a:p>
          <a:p>
            <a:r>
              <a:rPr lang="en-US" dirty="0" smtClean="0"/>
              <a:t>Webster-</a:t>
            </a:r>
            <a:r>
              <a:rPr lang="en-US" dirty="0" err="1" smtClean="0"/>
              <a:t>Ashburton</a:t>
            </a:r>
            <a:r>
              <a:rPr lang="en-US" dirty="0" smtClean="0"/>
              <a:t> Treaty, 1842</a:t>
            </a:r>
          </a:p>
          <a:p>
            <a:pPr lvl="1"/>
            <a:r>
              <a:rPr lang="en-US" dirty="0" smtClean="0"/>
              <a:t>Settled U.S.-Canadian border</a:t>
            </a:r>
            <a:endParaRPr lang="en-US" dirty="0"/>
          </a:p>
        </p:txBody>
      </p:sp>
      <p:pic>
        <p:nvPicPr>
          <p:cNvPr id="3074" name="Picture 2" descr="https://i.chzbgr.com/maxW500/4450842624/h16EC6A9D/"/>
          <p:cNvPicPr>
            <a:picLocks noChangeAspect="1" noChangeArrowheads="1"/>
          </p:cNvPicPr>
          <p:nvPr/>
        </p:nvPicPr>
        <p:blipFill>
          <a:blip r:embed="rId2" cstate="print"/>
          <a:srcRect l="14222" t="7299" r="14667" b="22628"/>
          <a:stretch>
            <a:fillRect/>
          </a:stretch>
        </p:blipFill>
        <p:spPr bwMode="auto">
          <a:xfrm>
            <a:off x="4191000" y="1508760"/>
            <a:ext cx="4267200" cy="5120640"/>
          </a:xfrm>
          <a:prstGeom prst="rect">
            <a:avLst/>
          </a:prstGeom>
          <a:noFill/>
        </p:spPr>
      </p:pic>
    </p:spTree>
    <p:extLst>
      <p:ext uri="{BB962C8B-B14F-4D97-AF65-F5344CB8AC3E}">
        <p14:creationId xmlns:p14="http://schemas.microsoft.com/office/powerpoint/2010/main" val="1390616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rPr>
              <a:t>“Martin Van Ruin”</a:t>
            </a:r>
            <a:endParaRPr lang="en-US" dirty="0">
              <a:effectLst/>
            </a:endParaRPr>
          </a:p>
        </p:txBody>
      </p:sp>
      <p:pic>
        <p:nvPicPr>
          <p:cNvPr id="83970" name="Picture 2" descr="http://www.vahistorical.org/elections/vanburen.jpg"/>
          <p:cNvPicPr>
            <a:picLocks noChangeAspect="1" noChangeArrowheads="1"/>
          </p:cNvPicPr>
          <p:nvPr/>
        </p:nvPicPr>
        <p:blipFill>
          <a:blip r:embed="rId2" cstate="print"/>
          <a:srcRect l="51897" t="2442" r="1333" b="27037"/>
          <a:stretch>
            <a:fillRect/>
          </a:stretch>
        </p:blipFill>
        <p:spPr bwMode="auto">
          <a:xfrm>
            <a:off x="457200" y="1558046"/>
            <a:ext cx="3733800" cy="5084323"/>
          </a:xfrm>
          <a:prstGeom prst="rect">
            <a:avLst/>
          </a:prstGeom>
          <a:noFill/>
        </p:spPr>
      </p:pic>
      <p:sp>
        <p:nvSpPr>
          <p:cNvPr id="5" name="Content Placeholder 2"/>
          <p:cNvSpPr>
            <a:spLocks noGrp="1"/>
          </p:cNvSpPr>
          <p:nvPr>
            <p:ph idx="1"/>
          </p:nvPr>
        </p:nvSpPr>
        <p:spPr>
          <a:xfrm>
            <a:off x="4343400" y="1554162"/>
            <a:ext cx="4267200" cy="4999038"/>
          </a:xfrm>
        </p:spPr>
        <p:txBody>
          <a:bodyPr>
            <a:normAutofit/>
          </a:bodyPr>
          <a:lstStyle/>
          <a:p>
            <a:r>
              <a:rPr lang="en-US" dirty="0" smtClean="0"/>
              <a:t>Unpopular president</a:t>
            </a:r>
          </a:p>
          <a:p>
            <a:pPr lvl="1"/>
            <a:r>
              <a:rPr lang="en-US" dirty="0" smtClean="0"/>
              <a:t>Economic recession</a:t>
            </a:r>
          </a:p>
          <a:p>
            <a:pPr lvl="1"/>
            <a:r>
              <a:rPr lang="en-US" dirty="0" smtClean="0"/>
              <a:t>Border conflicts</a:t>
            </a:r>
          </a:p>
          <a:p>
            <a:pPr lvl="1"/>
            <a:r>
              <a:rPr lang="en-US" dirty="0" smtClean="0"/>
              <a:t>Angered Democrats by opposing Texas annexation</a:t>
            </a:r>
          </a:p>
          <a:p>
            <a:pPr lvl="1"/>
            <a:r>
              <a:rPr lang="en-US" dirty="0" smtClean="0"/>
              <a:t>Weak leadership compared to Jackson</a:t>
            </a:r>
            <a:endParaRPr lang="en-US" dirty="0"/>
          </a:p>
        </p:txBody>
      </p:sp>
    </p:spTree>
    <p:extLst>
      <p:ext uri="{BB962C8B-B14F-4D97-AF65-F5344CB8AC3E}">
        <p14:creationId xmlns:p14="http://schemas.microsoft.com/office/powerpoint/2010/main" val="110833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5562600" cy="1143000"/>
          </a:xfrm>
        </p:spPr>
        <p:txBody>
          <a:bodyPr anchor="ctr">
            <a:noAutofit/>
          </a:bodyPr>
          <a:lstStyle/>
          <a:p>
            <a:pPr algn="l"/>
            <a:r>
              <a:rPr lang="en-US" sz="5400" b="1" dirty="0"/>
              <a:t>Election of 1840</a:t>
            </a:r>
          </a:p>
        </p:txBody>
      </p:sp>
      <p:sp>
        <p:nvSpPr>
          <p:cNvPr id="9" name="Text Placeholder 8"/>
          <p:cNvSpPr>
            <a:spLocks noGrp="1"/>
          </p:cNvSpPr>
          <p:nvPr>
            <p:ph type="body" idx="4294967295"/>
          </p:nvPr>
        </p:nvSpPr>
        <p:spPr>
          <a:xfrm>
            <a:off x="533400" y="838200"/>
            <a:ext cx="4191000" cy="685800"/>
          </a:xfrm>
        </p:spPr>
        <p:txBody>
          <a:bodyPr>
            <a:normAutofit/>
          </a:bodyPr>
          <a:lstStyle/>
          <a:p>
            <a:pPr algn="l">
              <a:buNone/>
            </a:pPr>
            <a:r>
              <a:rPr lang="en-US" sz="2800" b="1" dirty="0"/>
              <a:t>Elitist Whigs Regroup</a:t>
            </a:r>
          </a:p>
        </p:txBody>
      </p:sp>
      <p:sp>
        <p:nvSpPr>
          <p:cNvPr id="6" name="Title 1"/>
          <p:cNvSpPr txBox="1">
            <a:spLocks/>
          </p:cNvSpPr>
          <p:nvPr/>
        </p:nvSpPr>
        <p:spPr>
          <a:xfrm>
            <a:off x="5371564" y="1219200"/>
            <a:ext cx="3276600" cy="114300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rIns="91440" anchor="b">
            <a:noAutofit/>
            <a:scene3d>
              <a:camera prst="orthographicFront"/>
              <a:lightRig rig="soft" dir="t">
                <a:rot lat="0" lon="0" rev="2400000"/>
              </a:lightRig>
            </a:scene3d>
            <a:sp3d>
              <a:bevelT w="19050" h="127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t>Tippecanoe</a:t>
            </a:r>
            <a:r>
              <a:rPr kumimoji="0" lang="en-US" sz="3600" b="1" i="1" u="none" strike="noStrike" kern="1200" cap="none" spc="0" normalizeH="0" baseline="0" noProof="0" dirty="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t> </a:t>
            </a:r>
            <a:r>
              <a:rPr kumimoji="0" lang="en-US" sz="3200" b="1" i="1" u="none" strike="noStrike" kern="1200" cap="none" spc="0" normalizeH="0" baseline="0" noProof="0" dirty="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rPr>
              <a:t>and Tyler Too!</a:t>
            </a:r>
            <a:endParaRPr kumimoji="0" lang="en-US" sz="4000" b="1" i="1" u="none" strike="noStrike" kern="1200" cap="none" spc="0" normalizeH="0" baseline="0" noProof="0" dirty="0">
              <a:ln>
                <a:noFill/>
              </a:ln>
              <a:solidFill>
                <a:schemeClr val="lt1"/>
              </a:solidFill>
              <a:effectLst>
                <a:outerShdw blurRad="38100" dist="25500" dir="5400000" algn="tl" rotWithShape="0">
                  <a:srgbClr val="000000">
                    <a:satMod val="180000"/>
                    <a:alpha val="75000"/>
                  </a:srgbClr>
                </a:outerShdw>
              </a:effectLst>
              <a:uLnTx/>
              <a:uFillTx/>
              <a:latin typeface="+mn-lt"/>
              <a:ea typeface="+mn-ea"/>
              <a:cs typeface="+mn-cs"/>
            </a:endParaRPr>
          </a:p>
        </p:txBody>
      </p:sp>
      <p:grpSp>
        <p:nvGrpSpPr>
          <p:cNvPr id="18" name="Group 17"/>
          <p:cNvGrpSpPr/>
          <p:nvPr/>
        </p:nvGrpSpPr>
        <p:grpSpPr>
          <a:xfrm>
            <a:off x="5334000" y="2514600"/>
            <a:ext cx="3314164" cy="3962400"/>
            <a:chOff x="5029200" y="2514600"/>
            <a:chExt cx="3314164" cy="3962400"/>
          </a:xfrm>
        </p:grpSpPr>
        <p:pic>
          <p:nvPicPr>
            <p:cNvPr id="17" name="Picture 4" descr="http://www.historyplace.com/specials/calendar/docs-pix/whharrison.jpg"/>
            <p:cNvPicPr>
              <a:picLocks noChangeAspect="1" noChangeArrowheads="1"/>
            </p:cNvPicPr>
            <p:nvPr/>
          </p:nvPicPr>
          <p:blipFill>
            <a:blip r:embed="rId2" cstate="print"/>
            <a:srcRect/>
            <a:stretch>
              <a:fillRect/>
            </a:stretch>
          </p:blipFill>
          <p:spPr bwMode="auto">
            <a:xfrm>
              <a:off x="5029200" y="2514600"/>
              <a:ext cx="3314164" cy="3940266"/>
            </a:xfrm>
            <a:prstGeom prst="rect">
              <a:avLst/>
            </a:prstGeom>
            <a:noFill/>
          </p:spPr>
        </p:pic>
        <p:sp>
          <p:nvSpPr>
            <p:cNvPr id="13" name="Rectangle 12"/>
            <p:cNvSpPr/>
            <p:nvPr/>
          </p:nvSpPr>
          <p:spPr>
            <a:xfrm>
              <a:off x="5029200" y="5399782"/>
              <a:ext cx="3276600" cy="1077218"/>
            </a:xfrm>
            <a:prstGeom prst="rect">
              <a:avLst/>
            </a:prstGeom>
          </p:spPr>
          <p:txBody>
            <a:bodyPr wrap="square">
              <a:spAutoFit/>
            </a:bodyPr>
            <a:lstStyle/>
            <a:p>
              <a:pPr lvl="0" algn="ctr">
                <a:buClr>
                  <a:schemeClr val="accent1"/>
                </a:buClr>
                <a:buSzPct val="70000"/>
                <a:defRPr/>
              </a:pPr>
              <a:r>
                <a:rPr lang="en-US" sz="2800" b="1" dirty="0">
                  <a:effectLst>
                    <a:glow rad="101600">
                      <a:schemeClr val="bg1">
                        <a:alpha val="60000"/>
                      </a:schemeClr>
                    </a:glow>
                  </a:effectLst>
                </a:rPr>
                <a:t>William Henry </a:t>
              </a:r>
              <a:br>
                <a:rPr lang="en-US" sz="2800" b="1" dirty="0">
                  <a:effectLst>
                    <a:glow rad="101600">
                      <a:schemeClr val="bg1">
                        <a:alpha val="60000"/>
                      </a:schemeClr>
                    </a:glow>
                  </a:effectLst>
                </a:rPr>
              </a:br>
              <a:r>
                <a:rPr lang="en-US" sz="3600" b="1" dirty="0">
                  <a:effectLst>
                    <a:glow rad="101600">
                      <a:schemeClr val="bg1">
                        <a:alpha val="60000"/>
                      </a:schemeClr>
                    </a:glow>
                  </a:effectLst>
                </a:rPr>
                <a:t>Harrison</a:t>
              </a:r>
            </a:p>
          </p:txBody>
        </p:sp>
      </p:grpSp>
      <p:sp>
        <p:nvSpPr>
          <p:cNvPr id="21" name="TextBox 20"/>
          <p:cNvSpPr txBox="1"/>
          <p:nvPr/>
        </p:nvSpPr>
        <p:spPr>
          <a:xfrm>
            <a:off x="381000" y="4191000"/>
            <a:ext cx="4648200" cy="2369880"/>
          </a:xfrm>
          <a:prstGeom prst="rect">
            <a:avLst/>
          </a:prstGeom>
          <a:noFill/>
        </p:spPr>
        <p:txBody>
          <a:bodyPr wrap="square" rtlCol="0">
            <a:spAutoFit/>
          </a:bodyPr>
          <a:lstStyle/>
          <a:p>
            <a:pPr algn="ctr"/>
            <a:r>
              <a:rPr lang="en-US" sz="3600" b="1" dirty="0"/>
              <a:t>The “Log Cabin” Campaign</a:t>
            </a:r>
          </a:p>
          <a:p>
            <a:pPr algn="ctr"/>
            <a:endParaRPr lang="en-US" sz="2000" b="1" dirty="0"/>
          </a:p>
          <a:p>
            <a:r>
              <a:rPr lang="en-US" sz="2800" b="1" i="1" dirty="0"/>
              <a:t>Whigs beat the Democrats at their own game.</a:t>
            </a:r>
            <a:endParaRPr lang="en-US" sz="3200" b="1" i="1" dirty="0"/>
          </a:p>
        </p:txBody>
      </p:sp>
      <p:pic>
        <p:nvPicPr>
          <p:cNvPr id="52225" name="Picture 1" descr="C:\Users\Tom\AppData\Local\Microsoft\Windows\Temporary Internet Files\Content.IE5\CKT9UPW3\MC900367338[1].wmf"/>
          <p:cNvPicPr>
            <a:picLocks noChangeAspect="1" noChangeArrowheads="1"/>
          </p:cNvPicPr>
          <p:nvPr/>
        </p:nvPicPr>
        <p:blipFill>
          <a:blip r:embed="rId3" cstate="print"/>
          <a:srcRect/>
          <a:stretch>
            <a:fillRect/>
          </a:stretch>
        </p:blipFill>
        <p:spPr bwMode="auto">
          <a:xfrm>
            <a:off x="656427" y="1752600"/>
            <a:ext cx="4144173" cy="2362200"/>
          </a:xfrm>
          <a:prstGeom prst="rect">
            <a:avLst/>
          </a:prstGeom>
          <a:noFill/>
        </p:spPr>
      </p:pic>
    </p:spTree>
    <p:extLst>
      <p:ext uri="{BB962C8B-B14F-4D97-AF65-F5344CB8AC3E}">
        <p14:creationId xmlns:p14="http://schemas.microsoft.com/office/powerpoint/2010/main" val="23221654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457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000000"/>
              </a:solidFill>
            </a:endParaRPr>
          </a:p>
        </p:txBody>
      </p:sp>
      <p:sp>
        <p:nvSpPr>
          <p:cNvPr id="24580" name="Rectangle 4"/>
          <p:cNvSpPr>
            <a:spLocks noGrp="1" noChangeArrowheads="1"/>
          </p:cNvSpPr>
          <p:nvPr>
            <p:ph type="title"/>
          </p:nvPr>
        </p:nvSpPr>
        <p:spPr>
          <a:xfrm>
            <a:off x="838200" y="0"/>
            <a:ext cx="8305800" cy="9144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r>
              <a:rPr lang="en-US" sz="3200" dirty="0">
                <a:solidFill>
                  <a:srgbClr val="000000"/>
                </a:solidFill>
              </a:rPr>
              <a:t>The Bank War</a:t>
            </a:r>
          </a:p>
        </p:txBody>
      </p:sp>
      <p:sp>
        <p:nvSpPr>
          <p:cNvPr id="24581" name="Rectangle 5"/>
          <p:cNvSpPr>
            <a:spLocks noGrp="1" noChangeArrowheads="1"/>
          </p:cNvSpPr>
          <p:nvPr>
            <p:ph idx="1"/>
          </p:nvPr>
        </p:nvSpPr>
        <p:spPr>
          <a:xfrm>
            <a:off x="914400" y="838200"/>
            <a:ext cx="8229600" cy="6019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a:bodyPr>
          <a:lstStyle/>
          <a:p>
            <a:pPr>
              <a:lnSpc>
                <a:spcPct val="90000"/>
              </a:lnSpc>
            </a:pPr>
            <a:r>
              <a:rPr lang="en-US" sz="3600" dirty="0"/>
              <a:t>The major political issue of Jackson</a:t>
            </a:r>
            <a:r>
              <a:rPr lang="ja-JP" altLang="en-US" sz="3600" dirty="0">
                <a:latin typeface="Arial"/>
              </a:rPr>
              <a:t>’</a:t>
            </a:r>
            <a:r>
              <a:rPr lang="en-US" sz="3600" dirty="0"/>
              <a:t>s reign was his killing of the </a:t>
            </a:r>
            <a:r>
              <a:rPr lang="en-US" sz="3600" u="sng" dirty="0">
                <a:effectLst>
                  <a:outerShdw blurRad="38100" dist="38100" dir="2700000" algn="tl">
                    <a:srgbClr val="DDDDDD"/>
                  </a:outerShdw>
                </a:effectLst>
              </a:rPr>
              <a:t>Second Bank of the U.S.</a:t>
            </a:r>
            <a:r>
              <a:rPr lang="en-US" sz="3600" dirty="0"/>
              <a:t>:</a:t>
            </a:r>
          </a:p>
          <a:p>
            <a:pPr lvl="1">
              <a:lnSpc>
                <a:spcPct val="90000"/>
              </a:lnSpc>
            </a:pPr>
            <a:r>
              <a:rPr lang="en-US" sz="3200" dirty="0"/>
              <a:t>The BUS held ~$10 million in </a:t>
            </a:r>
            <a:r>
              <a:rPr lang="en-US" sz="3200" dirty="0" err="1"/>
              <a:t>gov</a:t>
            </a:r>
            <a:r>
              <a:rPr lang="ja-JP" altLang="en-US" sz="3200" dirty="0">
                <a:latin typeface="Arial"/>
              </a:rPr>
              <a:t>’</a:t>
            </a:r>
            <a:r>
              <a:rPr lang="en-US" sz="3200" dirty="0"/>
              <a:t>t money &amp; made loans to people &amp; businesses</a:t>
            </a:r>
          </a:p>
          <a:p>
            <a:pPr lvl="1">
              <a:lnSpc>
                <a:spcPct val="90000"/>
              </a:lnSpc>
            </a:pPr>
            <a:r>
              <a:rPr lang="en-US" sz="3200" dirty="0"/>
              <a:t>The BUS helped control America</a:t>
            </a:r>
            <a:r>
              <a:rPr lang="ja-JP" altLang="en-US" sz="3200" dirty="0">
                <a:latin typeface="Arial"/>
              </a:rPr>
              <a:t>’</a:t>
            </a:r>
            <a:r>
              <a:rPr lang="en-US" sz="3200" dirty="0"/>
              <a:t>s 329 private, state-chartered banks by forcing them to be smart when issuing loans</a:t>
            </a:r>
          </a:p>
        </p:txBody>
      </p:sp>
      <p:sp>
        <p:nvSpPr>
          <p:cNvPr id="24582" name="AutoShape 6"/>
          <p:cNvSpPr>
            <a:spLocks noChangeArrowheads="1"/>
          </p:cNvSpPr>
          <p:nvPr/>
        </p:nvSpPr>
        <p:spPr bwMode="auto">
          <a:xfrm>
            <a:off x="1905000" y="2895600"/>
            <a:ext cx="6172200" cy="990600"/>
          </a:xfrm>
          <a:prstGeom prst="wedgeRectCallout">
            <a:avLst>
              <a:gd name="adj1" fmla="val -21759"/>
              <a:gd name="adj2" fmla="val -184454"/>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000" dirty="0">
                <a:solidFill>
                  <a:srgbClr val="000000"/>
                </a:solidFill>
              </a:rPr>
              <a:t>The 2</a:t>
            </a:r>
            <a:r>
              <a:rPr lang="en-US" sz="3000" baseline="30000" dirty="0">
                <a:solidFill>
                  <a:srgbClr val="000000"/>
                </a:solidFill>
              </a:rPr>
              <a:t>nd</a:t>
            </a:r>
            <a:r>
              <a:rPr lang="en-US" sz="3000" dirty="0">
                <a:solidFill>
                  <a:srgbClr val="000000"/>
                </a:solidFill>
              </a:rPr>
              <a:t> BUS had 30 branches &amp; was biggest bank in America</a:t>
            </a:r>
          </a:p>
        </p:txBody>
      </p:sp>
      <p:sp>
        <p:nvSpPr>
          <p:cNvPr id="24587" name="AutoShape 11"/>
          <p:cNvSpPr>
            <a:spLocks noChangeArrowheads="1"/>
          </p:cNvSpPr>
          <p:nvPr/>
        </p:nvSpPr>
        <p:spPr bwMode="auto">
          <a:xfrm>
            <a:off x="1524000" y="30854"/>
            <a:ext cx="7010400" cy="1447800"/>
          </a:xfrm>
          <a:prstGeom prst="wedgeRectCallout">
            <a:avLst>
              <a:gd name="adj1" fmla="val -4981"/>
              <a:gd name="adj2" fmla="val 309542"/>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000" dirty="0">
                <a:solidFill>
                  <a:srgbClr val="000000"/>
                </a:solidFill>
              </a:rPr>
              <a:t>In 1828, the national </a:t>
            </a:r>
            <a:r>
              <a:rPr lang="en-US" sz="3000" dirty="0" err="1">
                <a:solidFill>
                  <a:srgbClr val="000000"/>
                </a:solidFill>
              </a:rPr>
              <a:t>gov</a:t>
            </a:r>
            <a:r>
              <a:rPr lang="ja-JP" altLang="en-US" sz="3000" dirty="0">
                <a:solidFill>
                  <a:srgbClr val="000000"/>
                </a:solidFill>
                <a:latin typeface="Arial"/>
              </a:rPr>
              <a:t>’</a:t>
            </a:r>
            <a:r>
              <a:rPr lang="en-US" sz="3000" dirty="0">
                <a:solidFill>
                  <a:srgbClr val="000000"/>
                </a:solidFill>
              </a:rPr>
              <a:t>t coined only a limited supply of hard money &amp; printed no paper money at all</a:t>
            </a:r>
          </a:p>
        </p:txBody>
      </p:sp>
      <p:sp>
        <p:nvSpPr>
          <p:cNvPr id="24589" name="AutoShape 13"/>
          <p:cNvSpPr>
            <a:spLocks noChangeArrowheads="1"/>
          </p:cNvSpPr>
          <p:nvPr/>
        </p:nvSpPr>
        <p:spPr bwMode="auto">
          <a:xfrm>
            <a:off x="762000" y="457200"/>
            <a:ext cx="8153400" cy="1371600"/>
          </a:xfrm>
          <a:prstGeom prst="wedgeRectCallout">
            <a:avLst>
              <a:gd name="adj1" fmla="val -991"/>
              <a:gd name="adj2" fmla="val 326157"/>
            </a:avLst>
          </a:prstGeom>
          <a:solidFill>
            <a:srgbClr val="CC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000" dirty="0">
                <a:solidFill>
                  <a:srgbClr val="000000"/>
                </a:solidFill>
              </a:rPr>
              <a:t>These state-chartered banks had tendency to issue more loans than they could support with their </a:t>
            </a:r>
            <a:r>
              <a:rPr lang="ja-JP" altLang="en-US" sz="3000" dirty="0">
                <a:solidFill>
                  <a:srgbClr val="000000"/>
                </a:solidFill>
                <a:latin typeface="Arial"/>
              </a:rPr>
              <a:t>“</a:t>
            </a:r>
            <a:r>
              <a:rPr lang="en-US" sz="3000" dirty="0">
                <a:solidFill>
                  <a:srgbClr val="000000"/>
                </a:solidFill>
              </a:rPr>
              <a:t>hard currency</a:t>
            </a:r>
            <a:r>
              <a:rPr lang="ja-JP" altLang="en-US" sz="3000" dirty="0">
                <a:solidFill>
                  <a:srgbClr val="000000"/>
                </a:solidFill>
                <a:latin typeface="Arial"/>
              </a:rPr>
              <a:t>”</a:t>
            </a:r>
            <a:r>
              <a:rPr lang="en-US" sz="3000" dirty="0">
                <a:solidFill>
                  <a:srgbClr val="000000"/>
                </a:solidFill>
              </a:rPr>
              <a:t> reserves</a:t>
            </a:r>
          </a:p>
        </p:txBody>
      </p:sp>
      <p:sp>
        <p:nvSpPr>
          <p:cNvPr id="24590" name="AutoShape 14"/>
          <p:cNvSpPr>
            <a:spLocks noChangeArrowheads="1"/>
          </p:cNvSpPr>
          <p:nvPr/>
        </p:nvSpPr>
        <p:spPr bwMode="auto">
          <a:xfrm>
            <a:off x="1143000" y="1905000"/>
            <a:ext cx="7696200" cy="1828800"/>
          </a:xfrm>
          <a:prstGeom prst="wedgeRectCallout">
            <a:avLst>
              <a:gd name="adj1" fmla="val 782"/>
              <a:gd name="adj2" fmla="val 149481"/>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000" dirty="0">
                <a:solidFill>
                  <a:srgbClr val="000000"/>
                </a:solidFill>
              </a:rPr>
              <a:t>All of America</a:t>
            </a:r>
            <a:r>
              <a:rPr lang="ja-JP" altLang="en-US" sz="3000" dirty="0">
                <a:solidFill>
                  <a:srgbClr val="000000"/>
                </a:solidFill>
                <a:latin typeface="Arial"/>
              </a:rPr>
              <a:t>’</a:t>
            </a:r>
            <a:r>
              <a:rPr lang="en-US" sz="3000" dirty="0">
                <a:solidFill>
                  <a:srgbClr val="000000"/>
                </a:solidFill>
              </a:rPr>
              <a:t>s paper bank notes which financed land purchases, businesses, &amp; economic growth came from these private, state-chartered banks</a:t>
            </a:r>
          </a:p>
        </p:txBody>
      </p:sp>
      <p:sp>
        <p:nvSpPr>
          <p:cNvPr id="2" name="TextBox 1"/>
          <p:cNvSpPr txBox="1"/>
          <p:nvPr/>
        </p:nvSpPr>
        <p:spPr>
          <a:xfrm>
            <a:off x="1575943" y="65375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8911626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anim calcmode="lin" valueType="num">
                                      <p:cBhvr>
                                        <p:cTn id="7" dur="500" fill="hold"/>
                                        <p:tgtEl>
                                          <p:spTgt spid="24582"/>
                                        </p:tgtEl>
                                        <p:attrNameLst>
                                          <p:attrName>ppt_w</p:attrName>
                                        </p:attrNameLst>
                                      </p:cBhvr>
                                      <p:tavLst>
                                        <p:tav tm="0">
                                          <p:val>
                                            <p:fltVal val="0"/>
                                          </p:val>
                                        </p:tav>
                                        <p:tav tm="100000">
                                          <p:val>
                                            <p:strVal val="#ppt_w"/>
                                          </p:val>
                                        </p:tav>
                                      </p:tavLst>
                                    </p:anim>
                                    <p:anim calcmode="lin" valueType="num">
                                      <p:cBhvr>
                                        <p:cTn id="8" dur="500" fill="hold"/>
                                        <p:tgtEl>
                                          <p:spTgt spid="24582"/>
                                        </p:tgtEl>
                                        <p:attrNameLst>
                                          <p:attrName>ppt_h</p:attrName>
                                        </p:attrNameLst>
                                      </p:cBhvr>
                                      <p:tavLst>
                                        <p:tav tm="0">
                                          <p:val>
                                            <p:fltVal val="0"/>
                                          </p:val>
                                        </p:tav>
                                        <p:tav tm="100000">
                                          <p:val>
                                            <p:strVal val="#ppt_h"/>
                                          </p:val>
                                        </p:tav>
                                      </p:tavLst>
                                    </p:anim>
                                    <p:animEffect transition="in" filter="fade">
                                      <p:cBhvr>
                                        <p:cTn id="9" dur="500"/>
                                        <p:tgtEl>
                                          <p:spTgt spid="245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24582"/>
                                        </p:tgtEl>
                                        <p:attrNameLst>
                                          <p:attrName>ppt_w</p:attrName>
                                        </p:attrNameLst>
                                      </p:cBhvr>
                                      <p:tavLst>
                                        <p:tav tm="0">
                                          <p:val>
                                            <p:strVal val="ppt_w"/>
                                          </p:val>
                                        </p:tav>
                                        <p:tav tm="100000">
                                          <p:val>
                                            <p:fltVal val="0"/>
                                          </p:val>
                                        </p:tav>
                                      </p:tavLst>
                                    </p:anim>
                                    <p:anim calcmode="lin" valueType="num">
                                      <p:cBhvr>
                                        <p:cTn id="14" dur="500"/>
                                        <p:tgtEl>
                                          <p:spTgt spid="24582"/>
                                        </p:tgtEl>
                                        <p:attrNameLst>
                                          <p:attrName>ppt_h</p:attrName>
                                        </p:attrNameLst>
                                      </p:cBhvr>
                                      <p:tavLst>
                                        <p:tav tm="0">
                                          <p:val>
                                            <p:strVal val="ppt_h"/>
                                          </p:val>
                                        </p:tav>
                                        <p:tav tm="100000">
                                          <p:val>
                                            <p:fltVal val="0"/>
                                          </p:val>
                                        </p:tav>
                                      </p:tavLst>
                                    </p:anim>
                                    <p:animEffect transition="out" filter="fade">
                                      <p:cBhvr>
                                        <p:cTn id="15" dur="500"/>
                                        <p:tgtEl>
                                          <p:spTgt spid="24582"/>
                                        </p:tgtEl>
                                      </p:cBhvr>
                                    </p:animEffect>
                                    <p:set>
                                      <p:cBhvr>
                                        <p:cTn id="16" dur="1" fill="hold">
                                          <p:stCondLst>
                                            <p:cond delay="499"/>
                                          </p:stCondLst>
                                        </p:cTn>
                                        <p:tgtEl>
                                          <p:spTgt spid="24582"/>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24587"/>
                                        </p:tgtEl>
                                        <p:attrNameLst>
                                          <p:attrName>style.visibility</p:attrName>
                                        </p:attrNameLst>
                                      </p:cBhvr>
                                      <p:to>
                                        <p:strVal val="visible"/>
                                      </p:to>
                                    </p:set>
                                    <p:anim calcmode="lin" valueType="num">
                                      <p:cBhvr>
                                        <p:cTn id="19" dur="500" fill="hold"/>
                                        <p:tgtEl>
                                          <p:spTgt spid="24587"/>
                                        </p:tgtEl>
                                        <p:attrNameLst>
                                          <p:attrName>ppt_w</p:attrName>
                                        </p:attrNameLst>
                                      </p:cBhvr>
                                      <p:tavLst>
                                        <p:tav tm="0">
                                          <p:val>
                                            <p:fltVal val="0"/>
                                          </p:val>
                                        </p:tav>
                                        <p:tav tm="100000">
                                          <p:val>
                                            <p:strVal val="#ppt_w"/>
                                          </p:val>
                                        </p:tav>
                                      </p:tavLst>
                                    </p:anim>
                                    <p:anim calcmode="lin" valueType="num">
                                      <p:cBhvr>
                                        <p:cTn id="20" dur="500" fill="hold"/>
                                        <p:tgtEl>
                                          <p:spTgt spid="24587"/>
                                        </p:tgtEl>
                                        <p:attrNameLst>
                                          <p:attrName>ppt_h</p:attrName>
                                        </p:attrNameLst>
                                      </p:cBhvr>
                                      <p:tavLst>
                                        <p:tav tm="0">
                                          <p:val>
                                            <p:fltVal val="0"/>
                                          </p:val>
                                        </p:tav>
                                        <p:tav tm="100000">
                                          <p:val>
                                            <p:strVal val="#ppt_h"/>
                                          </p:val>
                                        </p:tav>
                                      </p:tavLst>
                                    </p:anim>
                                    <p:animEffect transition="in" filter="fade">
                                      <p:cBhvr>
                                        <p:cTn id="21" dur="500"/>
                                        <p:tgtEl>
                                          <p:spTgt spid="2458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24590"/>
                                        </p:tgtEl>
                                        <p:attrNameLst>
                                          <p:attrName>style.visibility</p:attrName>
                                        </p:attrNameLst>
                                      </p:cBhvr>
                                      <p:to>
                                        <p:strVal val="visible"/>
                                      </p:to>
                                    </p:set>
                                    <p:anim calcmode="lin" valueType="num">
                                      <p:cBhvr>
                                        <p:cTn id="26" dur="500" fill="hold"/>
                                        <p:tgtEl>
                                          <p:spTgt spid="24590"/>
                                        </p:tgtEl>
                                        <p:attrNameLst>
                                          <p:attrName>ppt_w</p:attrName>
                                        </p:attrNameLst>
                                      </p:cBhvr>
                                      <p:tavLst>
                                        <p:tav tm="0">
                                          <p:val>
                                            <p:fltVal val="0"/>
                                          </p:val>
                                        </p:tav>
                                        <p:tav tm="100000">
                                          <p:val>
                                            <p:strVal val="#ppt_w"/>
                                          </p:val>
                                        </p:tav>
                                      </p:tavLst>
                                    </p:anim>
                                    <p:anim calcmode="lin" valueType="num">
                                      <p:cBhvr>
                                        <p:cTn id="27" dur="500" fill="hold"/>
                                        <p:tgtEl>
                                          <p:spTgt spid="24590"/>
                                        </p:tgtEl>
                                        <p:attrNameLst>
                                          <p:attrName>ppt_h</p:attrName>
                                        </p:attrNameLst>
                                      </p:cBhvr>
                                      <p:tavLst>
                                        <p:tav tm="0">
                                          <p:val>
                                            <p:fltVal val="0"/>
                                          </p:val>
                                        </p:tav>
                                        <p:tav tm="100000">
                                          <p:val>
                                            <p:strVal val="#ppt_h"/>
                                          </p:val>
                                        </p:tav>
                                      </p:tavLst>
                                    </p:anim>
                                    <p:animEffect transition="in" filter="fade">
                                      <p:cBhvr>
                                        <p:cTn id="28" dur="500"/>
                                        <p:tgtEl>
                                          <p:spTgt spid="2459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xit" presetSubtype="0" fill="hold" grpId="1" nodeType="clickEffect">
                                  <p:stCondLst>
                                    <p:cond delay="0"/>
                                  </p:stCondLst>
                                  <p:childTnLst>
                                    <p:anim calcmode="lin" valueType="num">
                                      <p:cBhvr>
                                        <p:cTn id="32" dur="500"/>
                                        <p:tgtEl>
                                          <p:spTgt spid="24587"/>
                                        </p:tgtEl>
                                        <p:attrNameLst>
                                          <p:attrName>ppt_w</p:attrName>
                                        </p:attrNameLst>
                                      </p:cBhvr>
                                      <p:tavLst>
                                        <p:tav tm="0">
                                          <p:val>
                                            <p:strVal val="ppt_w"/>
                                          </p:val>
                                        </p:tav>
                                        <p:tav tm="100000">
                                          <p:val>
                                            <p:fltVal val="0"/>
                                          </p:val>
                                        </p:tav>
                                      </p:tavLst>
                                    </p:anim>
                                    <p:anim calcmode="lin" valueType="num">
                                      <p:cBhvr>
                                        <p:cTn id="33" dur="500"/>
                                        <p:tgtEl>
                                          <p:spTgt spid="24587"/>
                                        </p:tgtEl>
                                        <p:attrNameLst>
                                          <p:attrName>ppt_h</p:attrName>
                                        </p:attrNameLst>
                                      </p:cBhvr>
                                      <p:tavLst>
                                        <p:tav tm="0">
                                          <p:val>
                                            <p:strVal val="ppt_h"/>
                                          </p:val>
                                        </p:tav>
                                        <p:tav tm="100000">
                                          <p:val>
                                            <p:fltVal val="0"/>
                                          </p:val>
                                        </p:tav>
                                      </p:tavLst>
                                    </p:anim>
                                    <p:animEffect transition="out" filter="fade">
                                      <p:cBhvr>
                                        <p:cTn id="34" dur="500"/>
                                        <p:tgtEl>
                                          <p:spTgt spid="24587"/>
                                        </p:tgtEl>
                                      </p:cBhvr>
                                    </p:animEffect>
                                    <p:set>
                                      <p:cBhvr>
                                        <p:cTn id="35" dur="1" fill="hold">
                                          <p:stCondLst>
                                            <p:cond delay="499"/>
                                          </p:stCondLst>
                                        </p:cTn>
                                        <p:tgtEl>
                                          <p:spTgt spid="24587"/>
                                        </p:tgtEl>
                                        <p:attrNameLst>
                                          <p:attrName>style.visibility</p:attrName>
                                        </p:attrNameLst>
                                      </p:cBhvr>
                                      <p:to>
                                        <p:strVal val="hidden"/>
                                      </p:to>
                                    </p:set>
                                  </p:childTnLst>
                                </p:cTn>
                              </p:par>
                              <p:par>
                                <p:cTn id="36" presetID="53" presetClass="entr" presetSubtype="0" fill="hold" grpId="0" nodeType="withEffect">
                                  <p:stCondLst>
                                    <p:cond delay="0"/>
                                  </p:stCondLst>
                                  <p:childTnLst>
                                    <p:set>
                                      <p:cBhvr>
                                        <p:cTn id="37" dur="1" fill="hold">
                                          <p:stCondLst>
                                            <p:cond delay="0"/>
                                          </p:stCondLst>
                                        </p:cTn>
                                        <p:tgtEl>
                                          <p:spTgt spid="24589"/>
                                        </p:tgtEl>
                                        <p:attrNameLst>
                                          <p:attrName>style.visibility</p:attrName>
                                        </p:attrNameLst>
                                      </p:cBhvr>
                                      <p:to>
                                        <p:strVal val="visible"/>
                                      </p:to>
                                    </p:set>
                                    <p:anim calcmode="lin" valueType="num">
                                      <p:cBhvr>
                                        <p:cTn id="38" dur="500" fill="hold"/>
                                        <p:tgtEl>
                                          <p:spTgt spid="24589"/>
                                        </p:tgtEl>
                                        <p:attrNameLst>
                                          <p:attrName>ppt_w</p:attrName>
                                        </p:attrNameLst>
                                      </p:cBhvr>
                                      <p:tavLst>
                                        <p:tav tm="0">
                                          <p:val>
                                            <p:fltVal val="0"/>
                                          </p:val>
                                        </p:tav>
                                        <p:tav tm="100000">
                                          <p:val>
                                            <p:strVal val="#ppt_w"/>
                                          </p:val>
                                        </p:tav>
                                      </p:tavLst>
                                    </p:anim>
                                    <p:anim calcmode="lin" valueType="num">
                                      <p:cBhvr>
                                        <p:cTn id="39" dur="500" fill="hold"/>
                                        <p:tgtEl>
                                          <p:spTgt spid="24589"/>
                                        </p:tgtEl>
                                        <p:attrNameLst>
                                          <p:attrName>ppt_h</p:attrName>
                                        </p:attrNameLst>
                                      </p:cBhvr>
                                      <p:tavLst>
                                        <p:tav tm="0">
                                          <p:val>
                                            <p:fltVal val="0"/>
                                          </p:val>
                                        </p:tav>
                                        <p:tav tm="100000">
                                          <p:val>
                                            <p:strVal val="#ppt_h"/>
                                          </p:val>
                                        </p:tav>
                                      </p:tavLst>
                                    </p:anim>
                                    <p:animEffect transition="in" filter="fade">
                                      <p:cBhvr>
                                        <p:cTn id="40" dur="500"/>
                                        <p:tgtEl>
                                          <p:spTgt spid="24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P spid="24582" grpId="1" animBg="1"/>
      <p:bldP spid="24587" grpId="0" animBg="1"/>
      <p:bldP spid="24587" grpId="1" animBg="1"/>
      <p:bldP spid="24589" grpId="0" animBg="1"/>
      <p:bldP spid="2459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4.bp.blogspot.com/_kwm6w8FJxRY/S_3Iy58RAyI/AAAAAAAABMA/RUy4jvmsHAE/s1600/Harrison+log+cabin+campaign.jpg"/>
          <p:cNvPicPr>
            <a:picLocks noChangeAspect="1" noChangeArrowheads="1"/>
          </p:cNvPicPr>
          <p:nvPr/>
        </p:nvPicPr>
        <p:blipFill>
          <a:blip r:embed="rId2" cstate="print"/>
          <a:srcRect/>
          <a:stretch>
            <a:fillRect/>
          </a:stretch>
        </p:blipFill>
        <p:spPr bwMode="auto">
          <a:xfrm>
            <a:off x="0" y="609600"/>
            <a:ext cx="9144000" cy="4115211"/>
          </a:xfrm>
          <a:prstGeom prst="rect">
            <a:avLst/>
          </a:prstGeom>
          <a:noFill/>
        </p:spPr>
      </p:pic>
      <p:sp>
        <p:nvSpPr>
          <p:cNvPr id="10" name="TextBox 9"/>
          <p:cNvSpPr txBox="1"/>
          <p:nvPr/>
        </p:nvSpPr>
        <p:spPr>
          <a:xfrm>
            <a:off x="1219200" y="4876800"/>
            <a:ext cx="7467600" cy="1569660"/>
          </a:xfrm>
          <a:prstGeom prst="rect">
            <a:avLst/>
          </a:prstGeom>
          <a:noFill/>
        </p:spPr>
        <p:txBody>
          <a:bodyPr wrap="square" rtlCol="0" anchor="ctr">
            <a:spAutoFit/>
          </a:bodyPr>
          <a:lstStyle/>
          <a:p>
            <a:r>
              <a:rPr lang="en-US" sz="3200" b="1" i="1" dirty="0"/>
              <a:t>Looks like democracy… </a:t>
            </a:r>
          </a:p>
          <a:p>
            <a:r>
              <a:rPr lang="en-US" sz="3200" b="1" i="1" dirty="0"/>
              <a:t>	smells like democracy… </a:t>
            </a:r>
          </a:p>
          <a:p>
            <a:r>
              <a:rPr lang="en-US" sz="3200" b="1" i="1" dirty="0"/>
              <a:t>		tastes like democracy…</a:t>
            </a:r>
          </a:p>
        </p:txBody>
      </p:sp>
    </p:spTree>
    <p:extLst>
      <p:ext uri="{BB962C8B-B14F-4D97-AF65-F5344CB8AC3E}">
        <p14:creationId xmlns:p14="http://schemas.microsoft.com/office/powerpoint/2010/main" val="1241237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20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20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2"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200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008" y="1107996"/>
            <a:ext cx="1872385" cy="180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9474" y="0"/>
            <a:ext cx="6684526" cy="6858000"/>
          </a:xfrm>
          <a:prstGeom prst="rect">
            <a:avLst/>
          </a:prstGeom>
        </p:spPr>
      </p:pic>
      <p:sp>
        <p:nvSpPr>
          <p:cNvPr id="16" name="TextBox 15">
            <a:hlinkClick r:id="rId4" action="ppaction://hlinksldjump"/>
          </p:cNvPr>
          <p:cNvSpPr txBox="1"/>
          <p:nvPr/>
        </p:nvSpPr>
        <p:spPr>
          <a:xfrm>
            <a:off x="1600200" y="5334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prstClr val="black"/>
                </a:solidFill>
                <a:latin typeface="Calibri"/>
              </a:rPr>
              <a:t>1828</a:t>
            </a: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7" name="TextBox 16">
            <a:hlinkClick r:id="rId5" action="ppaction://hlinksldjump"/>
          </p:cNvPr>
          <p:cNvSpPr txBox="1"/>
          <p:nvPr/>
        </p:nvSpPr>
        <p:spPr>
          <a:xfrm>
            <a:off x="838200" y="5334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ea typeface="+mn-ea"/>
                <a:cs typeface="+mn-cs"/>
              </a:rPr>
              <a:t>1824</a:t>
            </a:r>
          </a:p>
        </p:txBody>
      </p:sp>
      <p:sp>
        <p:nvSpPr>
          <p:cNvPr id="18" name="TextBox 17">
            <a:hlinkClick r:id="rId6" action="ppaction://hlinksldjump"/>
          </p:cNvPr>
          <p:cNvSpPr txBox="1"/>
          <p:nvPr/>
        </p:nvSpPr>
        <p:spPr>
          <a:xfrm>
            <a:off x="76200" y="5334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ea typeface="+mn-ea"/>
                <a:cs typeface="+mn-cs"/>
              </a:rPr>
              <a:t>1820</a:t>
            </a:r>
          </a:p>
        </p:txBody>
      </p:sp>
      <p:sp>
        <p:nvSpPr>
          <p:cNvPr id="19" name="TextBox 18">
            <a:hlinkClick r:id="" action="ppaction://noaction"/>
          </p:cNvPr>
          <p:cNvSpPr txBox="1"/>
          <p:nvPr/>
        </p:nvSpPr>
        <p:spPr>
          <a:xfrm>
            <a:off x="76200" y="5715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ea typeface="+mn-ea"/>
                <a:cs typeface="+mn-cs"/>
              </a:rPr>
              <a:t>1832</a:t>
            </a:r>
          </a:p>
        </p:txBody>
      </p:sp>
      <p:sp>
        <p:nvSpPr>
          <p:cNvPr id="20" name="TextBox 19">
            <a:hlinkClick r:id="" action="ppaction://noaction"/>
          </p:cNvPr>
          <p:cNvSpPr txBox="1"/>
          <p:nvPr/>
        </p:nvSpPr>
        <p:spPr>
          <a:xfrm>
            <a:off x="838200" y="5715000"/>
            <a:ext cx="76200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ea typeface="+mn-ea"/>
                <a:cs typeface="+mn-cs"/>
              </a:rPr>
              <a:t>1836</a:t>
            </a:r>
          </a:p>
        </p:txBody>
      </p:sp>
      <p:sp>
        <p:nvSpPr>
          <p:cNvPr id="21" name="TextBox 20">
            <a:hlinkClick r:id="" action="ppaction://noaction"/>
          </p:cNvPr>
          <p:cNvSpPr txBox="1"/>
          <p:nvPr/>
        </p:nvSpPr>
        <p:spPr>
          <a:xfrm>
            <a:off x="1600200" y="5715000"/>
            <a:ext cx="762000" cy="40011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ea typeface="+mn-ea"/>
                <a:cs typeface="+mn-cs"/>
              </a:rPr>
              <a:t>1840</a:t>
            </a:r>
          </a:p>
        </p:txBody>
      </p:sp>
      <p:sp>
        <p:nvSpPr>
          <p:cNvPr id="22" name="TextBox 21"/>
          <p:cNvSpPr txBox="1"/>
          <p:nvPr/>
        </p:nvSpPr>
        <p:spPr>
          <a:xfrm>
            <a:off x="0" y="0"/>
            <a:ext cx="2459474" cy="1107996"/>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6600" b="1" spc="150" dirty="0">
                <a:ln w="11430"/>
                <a:solidFill>
                  <a:srgbClr val="F8F8F8"/>
                </a:solidFill>
                <a:effectLst>
                  <a:outerShdw blurRad="25400" algn="tl" rotWithShape="0">
                    <a:srgbClr val="000000">
                      <a:alpha val="43000"/>
                    </a:srgbClr>
                  </a:outerShdw>
                </a:effectLst>
              </a:rPr>
              <a:t>1840</a:t>
            </a:r>
          </a:p>
        </p:txBody>
      </p:sp>
      <p:sp>
        <p:nvSpPr>
          <p:cNvPr id="23" name="TextBox 22"/>
          <p:cNvSpPr txBox="1"/>
          <p:nvPr/>
        </p:nvSpPr>
        <p:spPr>
          <a:xfrm>
            <a:off x="1229738" y="1369923"/>
            <a:ext cx="729155" cy="523220"/>
          </a:xfrm>
          <a:prstGeom prst="rect">
            <a:avLst/>
          </a:prstGeom>
          <a:noFill/>
        </p:spPr>
        <p:txBody>
          <a:bodyPr wrap="square" rtlCol="0">
            <a:spAutoFit/>
          </a:bodyPr>
          <a:lstStyle/>
          <a:p>
            <a:pPr algn="ctr"/>
            <a:r>
              <a:rPr lang="en-US" sz="2800" b="1" dirty="0">
                <a:solidFill>
                  <a:schemeClr val="tx2"/>
                </a:solidFill>
              </a:rPr>
              <a:t>73</a:t>
            </a:r>
          </a:p>
        </p:txBody>
      </p:sp>
      <p:sp>
        <p:nvSpPr>
          <p:cNvPr id="24" name="TextBox 23"/>
          <p:cNvSpPr txBox="1"/>
          <p:nvPr/>
        </p:nvSpPr>
        <p:spPr>
          <a:xfrm>
            <a:off x="381000" y="1991380"/>
            <a:ext cx="871045" cy="523220"/>
          </a:xfrm>
          <a:prstGeom prst="rect">
            <a:avLst/>
          </a:prstGeom>
          <a:noFill/>
        </p:spPr>
        <p:txBody>
          <a:bodyPr wrap="square" rtlCol="0">
            <a:spAutoFit/>
          </a:bodyPr>
          <a:lstStyle/>
          <a:p>
            <a:pPr algn="ctr"/>
            <a:r>
              <a:rPr lang="en-US" sz="2800" b="1" dirty="0">
                <a:solidFill>
                  <a:schemeClr val="bg1"/>
                </a:solidFill>
              </a:rPr>
              <a:t>234</a:t>
            </a:r>
          </a:p>
        </p:txBody>
      </p:sp>
      <p:sp>
        <p:nvSpPr>
          <p:cNvPr id="25" name="TextBox 24"/>
          <p:cNvSpPr txBox="1"/>
          <p:nvPr/>
        </p:nvSpPr>
        <p:spPr>
          <a:xfrm>
            <a:off x="1" y="2891135"/>
            <a:ext cx="2459474" cy="461665"/>
          </a:xfrm>
          <a:prstGeom prst="rect">
            <a:avLst/>
          </a:prstGeom>
          <a:noFill/>
        </p:spPr>
        <p:txBody>
          <a:bodyPr wrap="square" rtlCol="0">
            <a:spAutoFit/>
          </a:bodyPr>
          <a:lstStyle/>
          <a:p>
            <a:pPr algn="ctr"/>
            <a:r>
              <a:rPr lang="en-US" sz="2400" b="1" dirty="0"/>
              <a:t>Electoral Vote</a:t>
            </a:r>
          </a:p>
        </p:txBody>
      </p:sp>
      <p:sp>
        <p:nvSpPr>
          <p:cNvPr id="26" name="Rectangle 25"/>
          <p:cNvSpPr/>
          <p:nvPr/>
        </p:nvSpPr>
        <p:spPr>
          <a:xfrm>
            <a:off x="170037" y="3821668"/>
            <a:ext cx="2115963" cy="33855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1600" b="1" i="1" dirty="0">
                <a:solidFill>
                  <a:schemeClr val="bg1"/>
                </a:solidFill>
              </a:rPr>
              <a:t>View Popular Vote</a:t>
            </a:r>
            <a:endParaRPr lang="en-US" sz="1600" i="1" dirty="0"/>
          </a:p>
        </p:txBody>
      </p:sp>
      <p:sp>
        <p:nvSpPr>
          <p:cNvPr id="27" name="Rectangle 26"/>
          <p:cNvSpPr/>
          <p:nvPr/>
        </p:nvSpPr>
        <p:spPr>
          <a:xfrm>
            <a:off x="170037" y="3810000"/>
            <a:ext cx="2115963" cy="64633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b="1" i="1" dirty="0">
                <a:solidFill>
                  <a:schemeClr val="tx1"/>
                </a:solidFill>
              </a:rPr>
              <a:t>View Electoral Vote</a:t>
            </a:r>
            <a:endParaRPr lang="en-US" i="1" dirty="0">
              <a:solidFill>
                <a:schemeClr val="tx1"/>
              </a:solidFill>
            </a:endParaRPr>
          </a:p>
        </p:txBody>
      </p:sp>
      <p:grpSp>
        <p:nvGrpSpPr>
          <p:cNvPr id="2048" name="Group 2047"/>
          <p:cNvGrpSpPr/>
          <p:nvPr/>
        </p:nvGrpSpPr>
        <p:grpSpPr>
          <a:xfrm>
            <a:off x="0" y="990600"/>
            <a:ext cx="2459474" cy="2639199"/>
            <a:chOff x="0" y="990600"/>
            <a:chExt cx="2459474" cy="2639199"/>
          </a:xfrm>
        </p:grpSpPr>
        <p:sp>
          <p:nvSpPr>
            <p:cNvPr id="44" name="Rectangle 43"/>
            <p:cNvSpPr/>
            <p:nvPr/>
          </p:nvSpPr>
          <p:spPr>
            <a:xfrm>
              <a:off x="1" y="990600"/>
              <a:ext cx="2438399" cy="2362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TextBox 44"/>
            <p:cNvSpPr txBox="1"/>
            <p:nvPr/>
          </p:nvSpPr>
          <p:spPr>
            <a:xfrm>
              <a:off x="0" y="2891135"/>
              <a:ext cx="2459474" cy="738664"/>
            </a:xfrm>
            <a:prstGeom prst="rect">
              <a:avLst/>
            </a:prstGeom>
          </p:spPr>
          <p:txBody>
            <a:bodyPr wrap="square" rtlCol="0">
              <a:spAutoFit/>
            </a:bodyPr>
            <a:lstStyle/>
            <a:p>
              <a:pPr algn="ctr"/>
              <a:r>
                <a:rPr lang="en-US" sz="2400" b="1" dirty="0"/>
                <a:t>Popular Vote</a:t>
              </a:r>
            </a:p>
            <a:p>
              <a:pPr algn="ctr"/>
              <a:r>
                <a:rPr lang="en-US" b="1" i="1" dirty="0"/>
                <a:t>(2,411,187 Votes)</a:t>
              </a:r>
            </a:p>
          </p:txBody>
        </p:sp>
        <p:pic>
          <p:nvPicPr>
            <p:cNvPr id="16388" name="Picture 4"/>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887" y="1144634"/>
              <a:ext cx="1790478" cy="1746501"/>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219200" y="1710035"/>
              <a:ext cx="965716" cy="461665"/>
            </a:xfrm>
            <a:prstGeom prst="rect">
              <a:avLst/>
            </a:prstGeom>
            <a:noFill/>
          </p:spPr>
          <p:txBody>
            <a:bodyPr wrap="square" rtlCol="0">
              <a:spAutoFit/>
            </a:bodyPr>
            <a:lstStyle/>
            <a:p>
              <a:pPr algn="ctr"/>
              <a:r>
                <a:rPr lang="en-US" sz="2400" b="1" dirty="0">
                  <a:solidFill>
                    <a:schemeClr val="tx2"/>
                  </a:solidFill>
                </a:rPr>
                <a:t>47%</a:t>
              </a:r>
            </a:p>
          </p:txBody>
        </p:sp>
        <p:sp>
          <p:nvSpPr>
            <p:cNvPr id="48" name="TextBox 47"/>
            <p:cNvSpPr txBox="1"/>
            <p:nvPr/>
          </p:nvSpPr>
          <p:spPr>
            <a:xfrm>
              <a:off x="381000" y="1940867"/>
              <a:ext cx="871045" cy="461665"/>
            </a:xfrm>
            <a:prstGeom prst="rect">
              <a:avLst/>
            </a:prstGeom>
            <a:noFill/>
          </p:spPr>
          <p:txBody>
            <a:bodyPr wrap="square" rtlCol="0">
              <a:spAutoFit/>
            </a:bodyPr>
            <a:lstStyle/>
            <a:p>
              <a:pPr algn="ctr"/>
              <a:r>
                <a:rPr lang="en-US" sz="2400" b="1" dirty="0">
                  <a:solidFill>
                    <a:schemeClr val="bg1"/>
                  </a:solidFill>
                </a:rPr>
                <a:t>53%</a:t>
              </a:r>
            </a:p>
          </p:txBody>
        </p:sp>
      </p:grpSp>
    </p:spTree>
    <p:extLst>
      <p:ext uri="{BB962C8B-B14F-4D97-AF65-F5344CB8AC3E}">
        <p14:creationId xmlns:p14="http://schemas.microsoft.com/office/powerpoint/2010/main" val="363082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
                                        </p:tgtEl>
                                        <p:attrNameLst>
                                          <p:attrName>style.visibility</p:attrName>
                                        </p:attrNameLst>
                                      </p:cBhvr>
                                      <p:to>
                                        <p:strVal val="visible"/>
                                      </p:to>
                                    </p:set>
                                    <p:animEffect transition="in" filter="fade">
                                      <p:cBhvr>
                                        <p:cTn id="7" dur="500"/>
                                        <p:tgtEl>
                                          <p:spTgt spid="20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nextCondLst>
                <p:cond evt="onClick" delay="0">
                  <p:tgtEl>
                    <p:spTgt spid="26"/>
                  </p:tgtEl>
                </p:cond>
              </p:nextCondLst>
            </p:seq>
            <p:seq concurrent="1" nextAc="seek">
              <p:cTn id="11" restart="whenNotActive" fill="hold" evtFilter="cancelBubble" nodeType="interactiveSeq">
                <p:stCondLst>
                  <p:cond evt="onClick" delay="0">
                    <p:tgtEl>
                      <p:spTgt spid="27"/>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048"/>
                                        </p:tgtEl>
                                      </p:cBhvr>
                                    </p:animEffect>
                                    <p:set>
                                      <p:cBhvr>
                                        <p:cTn id="16" dur="1" fill="hold">
                                          <p:stCondLst>
                                            <p:cond delay="499"/>
                                          </p:stCondLst>
                                        </p:cTn>
                                        <p:tgtEl>
                                          <p:spTgt spid="2048"/>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Whigs Gain Power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Election of 1840</a:t>
            </a:r>
          </a:p>
          <a:p>
            <a:pPr lvl="1"/>
            <a:r>
              <a:rPr lang="en-US" dirty="0" smtClean="0"/>
              <a:t>With his image hurt by the financial crisis that had embraced the country, Van Buren faced an uphill battle for reelection as president in 1840</a:t>
            </a:r>
          </a:p>
          <a:p>
            <a:pPr lvl="1"/>
            <a:r>
              <a:rPr lang="en-US" dirty="0" smtClean="0"/>
              <a:t>The Whigs chose as their candidate the war hero William Henry Harrison (“</a:t>
            </a:r>
            <a:r>
              <a:rPr lang="en-US" dirty="0" err="1" smtClean="0"/>
              <a:t>Ol</a:t>
            </a:r>
            <a:r>
              <a:rPr lang="en-US" dirty="0" smtClean="0"/>
              <a:t>’ Tippecanoe”)</a:t>
            </a:r>
          </a:p>
          <a:p>
            <a:pPr lvl="2"/>
            <a:r>
              <a:rPr lang="en-US" dirty="0" smtClean="0"/>
              <a:t>The Whigs stole a play from the Jackson playbook and portrayed Harrison as a common man (they played on his being born in a log cabin and being raised on hard cider)</a:t>
            </a:r>
          </a:p>
          <a:p>
            <a:pPr lvl="1"/>
            <a:r>
              <a:rPr lang="en-US" dirty="0" smtClean="0"/>
              <a:t>Harrison swept the electoral vote and the Whigs won the election, bringing and end to the age of Jackson</a:t>
            </a:r>
            <a:r>
              <a:rPr lang="mr-IN" dirty="0" smtClean="0"/>
              <a:t>…</a:t>
            </a:r>
            <a:endParaRPr lang="en-US" dirty="0" smtClean="0"/>
          </a:p>
          <a:p>
            <a:pPr lvl="2"/>
            <a:r>
              <a:rPr lang="en-US" dirty="0" smtClean="0"/>
              <a:t>And then Harrison died. 32 DAYS LATER!</a:t>
            </a:r>
            <a:endParaRPr lang="en-US" dirty="0"/>
          </a:p>
        </p:txBody>
      </p:sp>
    </p:spTree>
    <p:extLst>
      <p:ext uri="{BB962C8B-B14F-4D97-AF65-F5344CB8AC3E}">
        <p14:creationId xmlns:p14="http://schemas.microsoft.com/office/powerpoint/2010/main" val="18886736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endParaRPr>
          </a:p>
        </p:txBody>
      </p:sp>
      <p:sp>
        <p:nvSpPr>
          <p:cNvPr id="2662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endParaRPr>
          </a:p>
        </p:txBody>
      </p:sp>
      <p:sp>
        <p:nvSpPr>
          <p:cNvPr id="26628" name="Rectangle 4"/>
          <p:cNvSpPr>
            <a:spLocks noGrp="1" noChangeArrowheads="1"/>
          </p:cNvSpPr>
          <p:nvPr>
            <p:ph type="title"/>
          </p:nvPr>
        </p:nvSpPr>
        <p:spPr>
          <a:xfrm>
            <a:off x="178256" y="0"/>
            <a:ext cx="8813344" cy="685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fontScale="90000"/>
          </a:bodyPr>
          <a:lstStyle/>
          <a:p>
            <a:pPr algn="ctr"/>
            <a:r>
              <a:rPr lang="en-US" dirty="0"/>
              <a:t>The Bank War</a:t>
            </a:r>
          </a:p>
        </p:txBody>
      </p:sp>
      <p:sp>
        <p:nvSpPr>
          <p:cNvPr id="26629" name="Rectangle 5"/>
          <p:cNvSpPr>
            <a:spLocks noGrp="1" noChangeArrowheads="1"/>
          </p:cNvSpPr>
          <p:nvPr>
            <p:ph idx="1"/>
          </p:nvPr>
        </p:nvSpPr>
        <p:spPr>
          <a:xfrm>
            <a:off x="0" y="980510"/>
            <a:ext cx="9144000" cy="587749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spcBef>
                <a:spcPct val="10000"/>
              </a:spcBef>
            </a:pPr>
            <a:r>
              <a:rPr lang="en-US" sz="3300" dirty="0"/>
              <a:t>But the BUS was controversial:</a:t>
            </a:r>
          </a:p>
          <a:p>
            <a:pPr lvl="1">
              <a:lnSpc>
                <a:spcPct val="90000"/>
              </a:lnSpc>
              <a:spcBef>
                <a:spcPct val="10000"/>
              </a:spcBef>
            </a:pPr>
            <a:r>
              <a:rPr lang="en-US" sz="3300" dirty="0"/>
              <a:t>Many blamed it for a depression in 1819 by overextending credit &amp; too quickly calling in loans</a:t>
            </a:r>
          </a:p>
          <a:p>
            <a:pPr lvl="1">
              <a:lnSpc>
                <a:spcPct val="90000"/>
              </a:lnSpc>
              <a:spcBef>
                <a:spcPct val="10000"/>
              </a:spcBef>
            </a:pPr>
            <a:r>
              <a:rPr lang="en-US" sz="3300" dirty="0"/>
              <a:t>Many people still viewed the BUS as an unconstitutional monopoly that gave too much power to the upper class</a:t>
            </a:r>
          </a:p>
          <a:p>
            <a:pPr lvl="1">
              <a:lnSpc>
                <a:spcPct val="90000"/>
              </a:lnSpc>
              <a:spcBef>
                <a:spcPct val="10000"/>
              </a:spcBef>
            </a:pPr>
            <a:r>
              <a:rPr lang="en-US" sz="3300" dirty="0"/>
              <a:t>BUS manager Nicholas Biddle was effective, but seen as arrogant, vain, &amp; </a:t>
            </a:r>
            <a:r>
              <a:rPr lang="ja-JP" altLang="en-US" sz="3300" dirty="0">
                <a:latin typeface="Arial"/>
              </a:rPr>
              <a:t>“</a:t>
            </a:r>
            <a:r>
              <a:rPr lang="en-US" sz="3300" dirty="0"/>
              <a:t>aristocratic</a:t>
            </a:r>
            <a:r>
              <a:rPr lang="ja-JP" altLang="en-US" sz="3300" dirty="0">
                <a:latin typeface="Arial"/>
              </a:rPr>
              <a:t>”</a:t>
            </a:r>
            <a:endParaRPr lang="en-US" sz="3300" dirty="0"/>
          </a:p>
        </p:txBody>
      </p:sp>
    </p:spTree>
    <p:extLst>
      <p:ext uri="{BB962C8B-B14F-4D97-AF65-F5344CB8AC3E}">
        <p14:creationId xmlns:p14="http://schemas.microsoft.com/office/powerpoint/2010/main" val="185911380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7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76" name="Rectangle 4"/>
          <p:cNvSpPr>
            <a:spLocks noGrp="1" noChangeArrowheads="1"/>
          </p:cNvSpPr>
          <p:nvPr>
            <p:ph type="title"/>
          </p:nvPr>
        </p:nvSpPr>
        <p:spPr>
          <a:xfrm>
            <a:off x="0" y="0"/>
            <a:ext cx="9144000" cy="838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r>
              <a:rPr lang="en-US" dirty="0"/>
              <a:t>The Bank Veto</a:t>
            </a:r>
          </a:p>
        </p:txBody>
      </p:sp>
      <p:sp>
        <p:nvSpPr>
          <p:cNvPr id="28677" name="Rectangle 5"/>
          <p:cNvSpPr>
            <a:spLocks noGrp="1" noChangeArrowheads="1"/>
          </p:cNvSpPr>
          <p:nvPr>
            <p:ph idx="1"/>
          </p:nvPr>
        </p:nvSpPr>
        <p:spPr>
          <a:xfrm>
            <a:off x="914400" y="762000"/>
            <a:ext cx="8229600" cy="6096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5000"/>
              </a:lnSpc>
              <a:spcBef>
                <a:spcPct val="10000"/>
              </a:spcBef>
            </a:pPr>
            <a:r>
              <a:rPr lang="en-US" sz="3600" dirty="0"/>
              <a:t>Since entering office in 1828, Jackson disliked the BUS</a:t>
            </a:r>
          </a:p>
          <a:p>
            <a:pPr>
              <a:lnSpc>
                <a:spcPct val="95000"/>
              </a:lnSpc>
              <a:spcBef>
                <a:spcPct val="10000"/>
              </a:spcBef>
            </a:pPr>
            <a:r>
              <a:rPr lang="en-US" sz="3600" dirty="0"/>
              <a:t>Clay, Webster, &amp; Biddle worried about the future of the BUS whose expiration was up in 1836</a:t>
            </a:r>
          </a:p>
          <a:p>
            <a:pPr>
              <a:lnSpc>
                <a:spcPct val="95000"/>
              </a:lnSpc>
              <a:spcBef>
                <a:spcPct val="10000"/>
              </a:spcBef>
            </a:pPr>
            <a:r>
              <a:rPr lang="en-US" sz="3600" dirty="0"/>
              <a:t>Congress re-chartered the BUS in 1832 but Jackson vetoed it:</a:t>
            </a:r>
          </a:p>
          <a:p>
            <a:pPr lvl="1">
              <a:lnSpc>
                <a:spcPct val="95000"/>
              </a:lnSpc>
              <a:spcBef>
                <a:spcPct val="10000"/>
              </a:spcBef>
              <a:buSzPct val="75000"/>
            </a:pPr>
            <a:r>
              <a:rPr lang="en-US" sz="3600" dirty="0"/>
              <a:t>Claimed it unconstitutional, a violation of states</a:t>
            </a:r>
            <a:r>
              <a:rPr lang="ja-JP" altLang="en-US" sz="3600" dirty="0">
                <a:latin typeface="Arial"/>
              </a:rPr>
              <a:t>’</a:t>
            </a:r>
            <a:r>
              <a:rPr lang="en-US" sz="3600" dirty="0"/>
              <a:t> rights, &amp; </a:t>
            </a:r>
            <a:r>
              <a:rPr lang="ja-JP" altLang="en-US" sz="3600" dirty="0">
                <a:latin typeface="Arial"/>
              </a:rPr>
              <a:t>“</a:t>
            </a:r>
            <a:r>
              <a:rPr lang="en-US" sz="3600" dirty="0"/>
              <a:t>dangerous to </a:t>
            </a:r>
            <a:r>
              <a:rPr lang="en-US" sz="3600" dirty="0" smtClean="0"/>
              <a:t>people</a:t>
            </a:r>
            <a:r>
              <a:rPr lang="en-US" sz="3600" dirty="0" smtClean="0">
                <a:latin typeface="Arial"/>
              </a:rPr>
              <a:t>’</a:t>
            </a:r>
            <a:r>
              <a:rPr lang="en-US" sz="3600" dirty="0" smtClean="0"/>
              <a:t>s </a:t>
            </a:r>
            <a:r>
              <a:rPr lang="en-US" sz="3600" dirty="0"/>
              <a:t>liberties</a:t>
            </a:r>
            <a:r>
              <a:rPr lang="ja-JP" altLang="en-US" sz="3600" dirty="0">
                <a:latin typeface="Arial"/>
              </a:rPr>
              <a:t>”</a:t>
            </a:r>
            <a:endParaRPr lang="en-US" sz="3600" dirty="0"/>
          </a:p>
        </p:txBody>
      </p:sp>
      <p:sp>
        <p:nvSpPr>
          <p:cNvPr id="28679" name="AutoShape 7"/>
          <p:cNvSpPr>
            <a:spLocks noChangeArrowheads="1"/>
          </p:cNvSpPr>
          <p:nvPr/>
        </p:nvSpPr>
        <p:spPr bwMode="auto">
          <a:xfrm>
            <a:off x="990600" y="1219200"/>
            <a:ext cx="7848600" cy="609600"/>
          </a:xfrm>
          <a:prstGeom prst="wedgeRectCallout">
            <a:avLst>
              <a:gd name="adj1" fmla="val 15616"/>
              <a:gd name="adj2" fmla="val 475259"/>
            </a:avLst>
          </a:prstGeom>
          <a:solidFill>
            <a:srgbClr val="CC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buClr>
                <a:schemeClr val="accent1"/>
              </a:buClr>
              <a:buSzPct val="80000"/>
              <a:buFont typeface="Wingdings" charset="0"/>
              <a:buNone/>
            </a:pPr>
            <a:r>
              <a:rPr lang="en-US" sz="2800" dirty="0">
                <a:solidFill>
                  <a:schemeClr val="bg1"/>
                </a:solidFill>
              </a:rPr>
              <a:t>Congress was unable to override the veto</a:t>
            </a:r>
          </a:p>
        </p:txBody>
      </p:sp>
      <p:sp>
        <p:nvSpPr>
          <p:cNvPr id="28680" name="AutoShape 8"/>
          <p:cNvSpPr>
            <a:spLocks noChangeArrowheads="1"/>
          </p:cNvSpPr>
          <p:nvPr/>
        </p:nvSpPr>
        <p:spPr bwMode="auto">
          <a:xfrm>
            <a:off x="533400" y="1905000"/>
            <a:ext cx="8458200" cy="1066800"/>
          </a:xfrm>
          <a:prstGeom prst="wedgeRectCallout">
            <a:avLst>
              <a:gd name="adj1" fmla="val 22579"/>
              <a:gd name="adj2" fmla="val 189139"/>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buClr>
                <a:schemeClr val="accent1"/>
              </a:buClr>
              <a:buSzPct val="80000"/>
              <a:buFont typeface="Wingdings" charset="0"/>
              <a:buNone/>
            </a:pPr>
            <a:r>
              <a:rPr lang="en-US" sz="3200" dirty="0">
                <a:solidFill>
                  <a:schemeClr val="bg1"/>
                </a:solidFill>
              </a:rPr>
              <a:t>Jackson</a:t>
            </a:r>
            <a:r>
              <a:rPr lang="ja-JP" altLang="en-US" sz="3200" dirty="0">
                <a:solidFill>
                  <a:schemeClr val="bg1"/>
                </a:solidFill>
                <a:latin typeface="Arial"/>
              </a:rPr>
              <a:t>’</a:t>
            </a:r>
            <a:r>
              <a:rPr lang="en-US" sz="3200" dirty="0">
                <a:solidFill>
                  <a:schemeClr val="bg1"/>
                </a:solidFill>
              </a:rPr>
              <a:t>s veto did not immediately kill the BUS…its charter would not end for 4 years</a:t>
            </a:r>
          </a:p>
        </p:txBody>
      </p:sp>
      <p:sp>
        <p:nvSpPr>
          <p:cNvPr id="28681" name="AutoShape 9"/>
          <p:cNvSpPr>
            <a:spLocks noChangeArrowheads="1"/>
          </p:cNvSpPr>
          <p:nvPr/>
        </p:nvSpPr>
        <p:spPr bwMode="auto">
          <a:xfrm>
            <a:off x="1066800" y="4343400"/>
            <a:ext cx="7696200" cy="1447800"/>
          </a:xfrm>
          <a:prstGeom prst="wedgeRectCallout">
            <a:avLst>
              <a:gd name="adj1" fmla="val -12231"/>
              <a:gd name="adj2" fmla="val -219296"/>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200" dirty="0">
                <a:solidFill>
                  <a:schemeClr val="bg1"/>
                </a:solidFill>
              </a:rPr>
              <a:t>Jackson frequently attacked the bank as an agency through which speculators &amp; monopolists cheated honest farmers</a:t>
            </a:r>
          </a:p>
        </p:txBody>
      </p:sp>
    </p:spTree>
    <p:extLst>
      <p:ext uri="{BB962C8B-B14F-4D97-AF65-F5344CB8AC3E}">
        <p14:creationId xmlns:p14="http://schemas.microsoft.com/office/powerpoint/2010/main" val="56766244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681"/>
                                        </p:tgtEl>
                                        <p:attrNameLst>
                                          <p:attrName>style.visibility</p:attrName>
                                        </p:attrNameLst>
                                      </p:cBhvr>
                                      <p:to>
                                        <p:strVal val="visible"/>
                                      </p:to>
                                    </p:set>
                                    <p:anim calcmode="lin" valueType="num">
                                      <p:cBhvr>
                                        <p:cTn id="7" dur="500" fill="hold"/>
                                        <p:tgtEl>
                                          <p:spTgt spid="28681"/>
                                        </p:tgtEl>
                                        <p:attrNameLst>
                                          <p:attrName>ppt_w</p:attrName>
                                        </p:attrNameLst>
                                      </p:cBhvr>
                                      <p:tavLst>
                                        <p:tav tm="0">
                                          <p:val>
                                            <p:fltVal val="0"/>
                                          </p:val>
                                        </p:tav>
                                        <p:tav tm="100000">
                                          <p:val>
                                            <p:strVal val="#ppt_w"/>
                                          </p:val>
                                        </p:tav>
                                      </p:tavLst>
                                    </p:anim>
                                    <p:anim calcmode="lin" valueType="num">
                                      <p:cBhvr>
                                        <p:cTn id="8" dur="500" fill="hold"/>
                                        <p:tgtEl>
                                          <p:spTgt spid="28681"/>
                                        </p:tgtEl>
                                        <p:attrNameLst>
                                          <p:attrName>ppt_h</p:attrName>
                                        </p:attrNameLst>
                                      </p:cBhvr>
                                      <p:tavLst>
                                        <p:tav tm="0">
                                          <p:val>
                                            <p:fltVal val="0"/>
                                          </p:val>
                                        </p:tav>
                                        <p:tav tm="100000">
                                          <p:val>
                                            <p:strVal val="#ppt_h"/>
                                          </p:val>
                                        </p:tav>
                                      </p:tavLst>
                                    </p:anim>
                                    <p:animEffect transition="in" filter="fade">
                                      <p:cBhvr>
                                        <p:cTn id="9" dur="500"/>
                                        <p:tgtEl>
                                          <p:spTgt spid="2868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28681"/>
                                        </p:tgtEl>
                                        <p:attrNameLst>
                                          <p:attrName>ppt_w</p:attrName>
                                        </p:attrNameLst>
                                      </p:cBhvr>
                                      <p:tavLst>
                                        <p:tav tm="0">
                                          <p:val>
                                            <p:strVal val="ppt_w"/>
                                          </p:val>
                                        </p:tav>
                                        <p:tav tm="100000">
                                          <p:val>
                                            <p:fltVal val="0"/>
                                          </p:val>
                                        </p:tav>
                                      </p:tavLst>
                                    </p:anim>
                                    <p:anim calcmode="lin" valueType="num">
                                      <p:cBhvr>
                                        <p:cTn id="14" dur="500"/>
                                        <p:tgtEl>
                                          <p:spTgt spid="28681"/>
                                        </p:tgtEl>
                                        <p:attrNameLst>
                                          <p:attrName>ppt_h</p:attrName>
                                        </p:attrNameLst>
                                      </p:cBhvr>
                                      <p:tavLst>
                                        <p:tav tm="0">
                                          <p:val>
                                            <p:strVal val="ppt_h"/>
                                          </p:val>
                                        </p:tav>
                                        <p:tav tm="100000">
                                          <p:val>
                                            <p:fltVal val="0"/>
                                          </p:val>
                                        </p:tav>
                                      </p:tavLst>
                                    </p:anim>
                                    <p:animEffect transition="out" filter="fade">
                                      <p:cBhvr>
                                        <p:cTn id="15" dur="500"/>
                                        <p:tgtEl>
                                          <p:spTgt spid="28681"/>
                                        </p:tgtEl>
                                      </p:cBhvr>
                                    </p:animEffect>
                                    <p:set>
                                      <p:cBhvr>
                                        <p:cTn id="16" dur="1" fill="hold">
                                          <p:stCondLst>
                                            <p:cond delay="499"/>
                                          </p:stCondLst>
                                        </p:cTn>
                                        <p:tgtEl>
                                          <p:spTgt spid="28681"/>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8679"/>
                                        </p:tgtEl>
                                        <p:attrNameLst>
                                          <p:attrName>style.visibility</p:attrName>
                                        </p:attrNameLst>
                                      </p:cBhvr>
                                      <p:to>
                                        <p:strVal val="visible"/>
                                      </p:to>
                                    </p:set>
                                    <p:anim calcmode="lin" valueType="num">
                                      <p:cBhvr>
                                        <p:cTn id="21" dur="500" fill="hold"/>
                                        <p:tgtEl>
                                          <p:spTgt spid="28679"/>
                                        </p:tgtEl>
                                        <p:attrNameLst>
                                          <p:attrName>ppt_w</p:attrName>
                                        </p:attrNameLst>
                                      </p:cBhvr>
                                      <p:tavLst>
                                        <p:tav tm="0">
                                          <p:val>
                                            <p:fltVal val="0"/>
                                          </p:val>
                                        </p:tav>
                                        <p:tav tm="100000">
                                          <p:val>
                                            <p:strVal val="#ppt_w"/>
                                          </p:val>
                                        </p:tav>
                                      </p:tavLst>
                                    </p:anim>
                                    <p:anim calcmode="lin" valueType="num">
                                      <p:cBhvr>
                                        <p:cTn id="22" dur="500" fill="hold"/>
                                        <p:tgtEl>
                                          <p:spTgt spid="28679"/>
                                        </p:tgtEl>
                                        <p:attrNameLst>
                                          <p:attrName>ppt_h</p:attrName>
                                        </p:attrNameLst>
                                      </p:cBhvr>
                                      <p:tavLst>
                                        <p:tav tm="0">
                                          <p:val>
                                            <p:fltVal val="0"/>
                                          </p:val>
                                        </p:tav>
                                        <p:tav tm="100000">
                                          <p:val>
                                            <p:strVal val="#ppt_h"/>
                                          </p:val>
                                        </p:tav>
                                      </p:tavLst>
                                    </p:anim>
                                    <p:animEffect transition="in" filter="fade">
                                      <p:cBhvr>
                                        <p:cTn id="23" dur="500"/>
                                        <p:tgtEl>
                                          <p:spTgt spid="2867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8680"/>
                                        </p:tgtEl>
                                        <p:attrNameLst>
                                          <p:attrName>style.visibility</p:attrName>
                                        </p:attrNameLst>
                                      </p:cBhvr>
                                      <p:to>
                                        <p:strVal val="visible"/>
                                      </p:to>
                                    </p:set>
                                    <p:anim calcmode="lin" valueType="num">
                                      <p:cBhvr>
                                        <p:cTn id="28" dur="500" fill="hold"/>
                                        <p:tgtEl>
                                          <p:spTgt spid="28680"/>
                                        </p:tgtEl>
                                        <p:attrNameLst>
                                          <p:attrName>ppt_w</p:attrName>
                                        </p:attrNameLst>
                                      </p:cBhvr>
                                      <p:tavLst>
                                        <p:tav tm="0">
                                          <p:val>
                                            <p:fltVal val="0"/>
                                          </p:val>
                                        </p:tav>
                                        <p:tav tm="100000">
                                          <p:val>
                                            <p:strVal val="#ppt_w"/>
                                          </p:val>
                                        </p:tav>
                                      </p:tavLst>
                                    </p:anim>
                                    <p:anim calcmode="lin" valueType="num">
                                      <p:cBhvr>
                                        <p:cTn id="29" dur="500" fill="hold"/>
                                        <p:tgtEl>
                                          <p:spTgt spid="28680"/>
                                        </p:tgtEl>
                                        <p:attrNameLst>
                                          <p:attrName>ppt_h</p:attrName>
                                        </p:attrNameLst>
                                      </p:cBhvr>
                                      <p:tavLst>
                                        <p:tav tm="0">
                                          <p:val>
                                            <p:fltVal val="0"/>
                                          </p:val>
                                        </p:tav>
                                        <p:tav tm="100000">
                                          <p:val>
                                            <p:strVal val="#ppt_h"/>
                                          </p:val>
                                        </p:tav>
                                      </p:tavLst>
                                    </p:anim>
                                    <p:animEffect transition="in" filter="fade">
                                      <p:cBhvr>
                                        <p:cTn id="30"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animBg="1"/>
      <p:bldP spid="28680" grpId="0" animBg="1"/>
      <p:bldP spid="28681" grpId="0" animBg="1"/>
      <p:bldP spid="2868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http://www.humanitiesweb.org/images/h310/h310n.jpg"/>
          <p:cNvPicPr>
            <a:picLocks noChangeAspect="1" noChangeArrowheads="1"/>
          </p:cNvPicPr>
          <p:nvPr/>
        </p:nvPicPr>
        <p:blipFill>
          <a:blip r:embed="rId2">
            <a:extLst>
              <a:ext uri="{28A0092B-C50C-407E-A947-70E740481C1C}">
                <a14:useLocalDpi xmlns:a14="http://schemas.microsoft.com/office/drawing/2010/main" val="0"/>
              </a:ext>
            </a:extLst>
          </a:blip>
          <a:srcRect l="3786" t="7204" r="4938" b="19438"/>
          <a:stretch>
            <a:fillRect/>
          </a:stretch>
        </p:blipFill>
        <p:spPr bwMode="auto">
          <a:xfrm>
            <a:off x="457200" y="1225550"/>
            <a:ext cx="7010400"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Box 2"/>
          <p:cNvSpPr txBox="1">
            <a:spLocks noChangeArrowheads="1"/>
          </p:cNvSpPr>
          <p:nvPr/>
        </p:nvSpPr>
        <p:spPr bwMode="auto">
          <a:xfrm>
            <a:off x="3886200" y="2066925"/>
            <a:ext cx="1106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400">
                <a:solidFill>
                  <a:srgbClr val="FF0000"/>
                </a:solidFill>
              </a:rPr>
              <a:t>Andrew Jackson</a:t>
            </a:r>
          </a:p>
        </p:txBody>
      </p:sp>
      <p:sp>
        <p:nvSpPr>
          <p:cNvPr id="20483" name="TextBox 3"/>
          <p:cNvSpPr txBox="1">
            <a:spLocks noChangeArrowheads="1"/>
          </p:cNvSpPr>
          <p:nvPr/>
        </p:nvSpPr>
        <p:spPr bwMode="auto">
          <a:xfrm>
            <a:off x="2286000" y="2438400"/>
            <a:ext cx="873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400">
                <a:solidFill>
                  <a:srgbClr val="FF0000"/>
                </a:solidFill>
              </a:rPr>
              <a:t>Nicholas Biddle</a:t>
            </a:r>
          </a:p>
        </p:txBody>
      </p:sp>
      <p:sp>
        <p:nvSpPr>
          <p:cNvPr id="2" name="Title 1"/>
          <p:cNvSpPr>
            <a:spLocks noGrp="1"/>
          </p:cNvSpPr>
          <p:nvPr>
            <p:ph type="title"/>
          </p:nvPr>
        </p:nvSpPr>
        <p:spPr/>
        <p:txBody>
          <a:bodyPr rtlCol="0">
            <a:normAutofit/>
          </a:bodyPr>
          <a:lstStyle/>
          <a:p>
            <a:pPr fontAlgn="auto">
              <a:spcAft>
                <a:spcPts val="0"/>
              </a:spcAft>
              <a:defRPr/>
            </a:pPr>
            <a:r>
              <a:rPr lang="en-US" dirty="0" smtClean="0">
                <a:effectLst>
                  <a:outerShdw blurRad="38100" dist="38100" dir="2700000" algn="tl">
                    <a:srgbClr val="000000">
                      <a:alpha val="43137"/>
                    </a:srgbClr>
                  </a:outerShdw>
                  <a:reflection blurRad="12700" stA="48000" endA="300" endPos="55000" dir="5400000" sy="-90000" algn="bl" rotWithShape="0"/>
                </a:effectLst>
                <a:ea typeface="+mj-ea"/>
                <a:cs typeface="+mj-cs"/>
              </a:rPr>
              <a:t>National Bank Crisis</a:t>
            </a:r>
            <a:endParaRPr lang="en-US" dirty="0">
              <a:effectLst>
                <a:outerShdw blurRad="38100" dist="38100" dir="2700000" algn="tl">
                  <a:srgbClr val="000000">
                    <a:alpha val="43137"/>
                  </a:srgbClr>
                </a:outerShdw>
                <a:reflection blurRad="12700" stA="48000" endA="300" endPos="55000" dir="5400000" sy="-90000" algn="bl" rotWithShape="0"/>
              </a:effectLst>
              <a:ea typeface="+mj-ea"/>
              <a:cs typeface="+mj-cs"/>
            </a:endParaRPr>
          </a:p>
        </p:txBody>
      </p:sp>
      <p:sp>
        <p:nvSpPr>
          <p:cNvPr id="20485" name="TextBox 3"/>
          <p:cNvSpPr txBox="1">
            <a:spLocks noChangeArrowheads="1"/>
          </p:cNvSpPr>
          <p:nvPr/>
        </p:nvSpPr>
        <p:spPr bwMode="auto">
          <a:xfrm>
            <a:off x="1371600" y="2371725"/>
            <a:ext cx="873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400">
                <a:solidFill>
                  <a:srgbClr val="FF0000"/>
                </a:solidFill>
              </a:rPr>
              <a:t>Daniel Webster</a:t>
            </a:r>
          </a:p>
        </p:txBody>
      </p:sp>
      <p:sp>
        <p:nvSpPr>
          <p:cNvPr id="20486" name="TextBox 3"/>
          <p:cNvSpPr txBox="1">
            <a:spLocks noChangeArrowheads="1"/>
          </p:cNvSpPr>
          <p:nvPr/>
        </p:nvSpPr>
        <p:spPr bwMode="auto">
          <a:xfrm>
            <a:off x="4648200" y="2386013"/>
            <a:ext cx="8731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400"/>
              <a:t>Martin Van Buren</a:t>
            </a:r>
          </a:p>
        </p:txBody>
      </p:sp>
      <p:sp>
        <p:nvSpPr>
          <p:cNvPr id="20487" name="TextBox 3"/>
          <p:cNvSpPr txBox="1">
            <a:spLocks noChangeArrowheads="1"/>
          </p:cNvSpPr>
          <p:nvPr/>
        </p:nvSpPr>
        <p:spPr bwMode="auto">
          <a:xfrm>
            <a:off x="533400" y="1905000"/>
            <a:ext cx="873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400">
                <a:solidFill>
                  <a:srgbClr val="FF0000"/>
                </a:solidFill>
              </a:rPr>
              <a:t>Upper classes</a:t>
            </a:r>
          </a:p>
        </p:txBody>
      </p:sp>
      <p:sp>
        <p:nvSpPr>
          <p:cNvPr id="20488" name="TextBox 3"/>
          <p:cNvSpPr txBox="1">
            <a:spLocks noChangeArrowheads="1"/>
          </p:cNvSpPr>
          <p:nvPr/>
        </p:nvSpPr>
        <p:spPr bwMode="auto">
          <a:xfrm>
            <a:off x="6477000" y="2209800"/>
            <a:ext cx="873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400">
                <a:solidFill>
                  <a:srgbClr val="FF0000"/>
                </a:solidFill>
              </a:rPr>
              <a:t>Lower classes</a:t>
            </a:r>
          </a:p>
        </p:txBody>
      </p:sp>
      <p:sp>
        <p:nvSpPr>
          <p:cNvPr id="20489" name="TextBox 2"/>
          <p:cNvSpPr txBox="1">
            <a:spLocks noChangeArrowheads="1"/>
          </p:cNvSpPr>
          <p:nvPr/>
        </p:nvSpPr>
        <p:spPr bwMode="auto">
          <a:xfrm>
            <a:off x="5218113" y="1828800"/>
            <a:ext cx="1106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400">
                <a:solidFill>
                  <a:srgbClr val="FF0000"/>
                </a:solidFill>
              </a:rPr>
              <a:t>Military Veterans</a:t>
            </a:r>
          </a:p>
        </p:txBody>
      </p:sp>
    </p:spTree>
    <p:extLst>
      <p:ext uri="{BB962C8B-B14F-4D97-AF65-F5344CB8AC3E}">
        <p14:creationId xmlns:p14="http://schemas.microsoft.com/office/powerpoint/2010/main" val="405234657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hercules.mp3">
            <a:hlinkClick r:id="" action="ppaction://media"/>
          </p:cNvPr>
          <p:cNvPicPr>
            <a:picLocks noGrp="1" noChangeAspect="1"/>
          </p:cNvPicPr>
          <p:nvPr>
            <p:ph idx="1"/>
            <a:audioFile r:link="rId2"/>
            <p:extLst>
              <p:ext uri="{DAA4B4D4-6D71-4841-9C94-3DE7FCFB9230}">
                <p14:media xmlns:p14="http://schemas.microsoft.com/office/powerpoint/2010/main" r:link="rId1"/>
              </p:ext>
            </p:extLst>
          </p:nvPr>
        </p:nvPicPr>
        <p:blipFill>
          <a:blip r:embed="rId5" cstate="print"/>
          <a:stretch>
            <a:fillRect/>
          </a:stretch>
        </p:blipFill>
        <p:spPr>
          <a:xfrm>
            <a:off x="4267200" y="3605213"/>
            <a:ext cx="609600" cy="609600"/>
          </a:xfrm>
          <a:prstGeom prst="rect">
            <a:avLst/>
          </a:prstGeom>
        </p:spPr>
      </p:pic>
      <p:pic>
        <p:nvPicPr>
          <p:cNvPr id="1026" name="Picture 2" descr="http://upload.wikimedia.org/wikipedia/commons/b/be/General_Jackson_Slaying_the_Many_Headed_Monster.jpg"/>
          <p:cNvPicPr>
            <a:picLocks noChangeAspect="1" noChangeArrowheads="1"/>
          </p:cNvPicPr>
          <p:nvPr/>
        </p:nvPicPr>
        <p:blipFill>
          <a:blip r:embed="rId6" cstate="print"/>
          <a:srcRect l="12889" t="8464" r="14578" b="4477"/>
          <a:stretch>
            <a:fillRect/>
          </a:stretch>
        </p:blipFill>
        <p:spPr bwMode="auto">
          <a:xfrm>
            <a:off x="381000" y="0"/>
            <a:ext cx="8402595" cy="6858000"/>
          </a:xfrm>
          <a:prstGeom prst="rect">
            <a:avLst/>
          </a:prstGeom>
          <a:noFill/>
        </p:spPr>
      </p:pic>
    </p:spTree>
    <p:extLst>
      <p:ext uri="{BB962C8B-B14F-4D97-AF65-F5344CB8AC3E}">
        <p14:creationId xmlns:p14="http://schemas.microsoft.com/office/powerpoint/2010/main" val="3826896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0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wnfall of Mother Ban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1800"/>
            <a:ext cx="9144000" cy="5982891"/>
          </a:xfrm>
          <a:prstGeom prst="rect">
            <a:avLst/>
          </a:prstGeom>
        </p:spPr>
      </p:pic>
    </p:spTree>
    <p:extLst>
      <p:ext uri="{BB962C8B-B14F-4D97-AF65-F5344CB8AC3E}">
        <p14:creationId xmlns:p14="http://schemas.microsoft.com/office/powerpoint/2010/main" val="7680217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gn="ctr"/>
            <a:r>
              <a:rPr lang="en-US"/>
              <a:t>The Election of 1832</a:t>
            </a:r>
          </a:p>
        </p:txBody>
      </p:sp>
      <p:sp>
        <p:nvSpPr>
          <p:cNvPr id="109571" name="Rectangle 3"/>
          <p:cNvSpPr>
            <a:spLocks noGrp="1" noChangeArrowheads="1"/>
          </p:cNvSpPr>
          <p:nvPr>
            <p:ph idx="1"/>
          </p:nvPr>
        </p:nvSpPr>
        <p:spPr>
          <a:xfrm>
            <a:off x="0" y="1417638"/>
            <a:ext cx="9144000" cy="6019800"/>
          </a:xfrm>
        </p:spPr>
        <p:txBody>
          <a:bodyPr/>
          <a:lstStyle/>
          <a:p>
            <a:r>
              <a:rPr lang="en-US" dirty="0" smtClean="0"/>
              <a:t>Jackson</a:t>
            </a:r>
            <a:r>
              <a:rPr lang="en-US" dirty="0" smtClean="0">
                <a:latin typeface="Arial"/>
              </a:rPr>
              <a:t>’</a:t>
            </a:r>
            <a:r>
              <a:rPr lang="en-US" dirty="0" smtClean="0"/>
              <a:t>s </a:t>
            </a:r>
            <a:r>
              <a:rPr lang="en-US" dirty="0"/>
              <a:t>veto surprised the financial community but was very popular in the South &amp; West </a:t>
            </a:r>
          </a:p>
          <a:p>
            <a:r>
              <a:rPr lang="en-US" dirty="0"/>
              <a:t>Jackson made the BUS a key issue in the election of 1832:</a:t>
            </a:r>
          </a:p>
          <a:p>
            <a:pPr lvl="1"/>
            <a:r>
              <a:rPr lang="en-US" dirty="0"/>
              <a:t>Jackson defeated Henry Clay</a:t>
            </a:r>
          </a:p>
          <a:p>
            <a:pPr lvl="1"/>
            <a:r>
              <a:rPr lang="en-US" dirty="0"/>
              <a:t>Jackson viewed his win as a mandate by the people to continue</a:t>
            </a:r>
            <a:r>
              <a:rPr lang="en-US" sz="3500" dirty="0"/>
              <a:t> </a:t>
            </a:r>
            <a:r>
              <a:rPr lang="en-US" dirty="0"/>
              <a:t>his</a:t>
            </a:r>
            <a:r>
              <a:rPr lang="en-US" sz="3500" dirty="0"/>
              <a:t> </a:t>
            </a:r>
            <a:r>
              <a:rPr lang="en-US" dirty="0"/>
              <a:t>war</a:t>
            </a:r>
            <a:r>
              <a:rPr lang="en-US" sz="3500" dirty="0"/>
              <a:t> </a:t>
            </a:r>
            <a:r>
              <a:rPr lang="en-US" dirty="0"/>
              <a:t>against</a:t>
            </a:r>
            <a:r>
              <a:rPr lang="en-US" sz="3500" dirty="0"/>
              <a:t> </a:t>
            </a:r>
            <a:r>
              <a:rPr lang="en-US" dirty="0"/>
              <a:t>the</a:t>
            </a:r>
            <a:r>
              <a:rPr lang="en-US" sz="3000" dirty="0"/>
              <a:t> </a:t>
            </a:r>
            <a:r>
              <a:rPr lang="en-US" dirty="0"/>
              <a:t>BUS</a:t>
            </a:r>
          </a:p>
        </p:txBody>
      </p:sp>
    </p:spTree>
    <p:extLst>
      <p:ext uri="{BB962C8B-B14F-4D97-AF65-F5344CB8AC3E}">
        <p14:creationId xmlns:p14="http://schemas.microsoft.com/office/powerpoint/2010/main" val="15656161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3029</TotalTime>
  <Words>3163</Words>
  <Application>Microsoft Macintosh PowerPoint</Application>
  <PresentationFormat>On-screen Show (4:3)</PresentationFormat>
  <Paragraphs>192</Paragraphs>
  <Slides>32</Slides>
  <Notes>11</Notes>
  <HiddenSlides>0</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Theme</vt:lpstr>
      <vt:lpstr>Jackson’s 2nd Term and the 2nd Two Party System</vt:lpstr>
      <vt:lpstr>Review</vt:lpstr>
      <vt:lpstr>The Bank War</vt:lpstr>
      <vt:lpstr>The Bank War</vt:lpstr>
      <vt:lpstr>The Bank Veto</vt:lpstr>
      <vt:lpstr>National Bank Crisis</vt:lpstr>
      <vt:lpstr>PowerPoint Presentation</vt:lpstr>
      <vt:lpstr>PowerPoint Presentation</vt:lpstr>
      <vt:lpstr>The Election of 1832</vt:lpstr>
      <vt:lpstr>PowerPoint Presentation</vt:lpstr>
      <vt:lpstr>The Bank War</vt:lpstr>
      <vt:lpstr>PowerPoint Presentation</vt:lpstr>
      <vt:lpstr>The Emergence of the Whigs</vt:lpstr>
      <vt:lpstr>The Second Two Party System</vt:lpstr>
      <vt:lpstr>PowerPoint Presentation</vt:lpstr>
      <vt:lpstr>Killing the Bank</vt:lpstr>
      <vt:lpstr>PowerPoint Presentation</vt:lpstr>
      <vt:lpstr>Jacksonian Democracy</vt:lpstr>
      <vt:lpstr>PowerPoint Presentation</vt:lpstr>
      <vt:lpstr>PowerPoint Presentation</vt:lpstr>
      <vt:lpstr>The (Jacksonian) Democrats</vt:lpstr>
      <vt:lpstr>The Whigs</vt:lpstr>
      <vt:lpstr>Martin Van Buren</vt:lpstr>
      <vt:lpstr>Election of 1836</vt:lpstr>
      <vt:lpstr>Jackson Carries Van Buren</vt:lpstr>
      <vt:lpstr>Texas War for Independence</vt:lpstr>
      <vt:lpstr>U.S.-Canadian Border Conflict</vt:lpstr>
      <vt:lpstr>“Martin Van Ruin”</vt:lpstr>
      <vt:lpstr>Election of 1840</vt:lpstr>
      <vt:lpstr>PowerPoint Presentation</vt:lpstr>
      <vt:lpstr>PowerPoint Presentation</vt:lpstr>
      <vt:lpstr>Whigs Gain Power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Jackson’s 2nd Term and the 2nd Two Party System</dc:title>
  <dc:creator>Craig Winchell</dc:creator>
  <cp:lastModifiedBy>Craig Winchell</cp:lastModifiedBy>
  <cp:revision>25</cp:revision>
  <dcterms:created xsi:type="dcterms:W3CDTF">2017-10-03T14:01:11Z</dcterms:created>
  <dcterms:modified xsi:type="dcterms:W3CDTF">2017-10-06T17:04:40Z</dcterms:modified>
</cp:coreProperties>
</file>