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8.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80" r:id="rId3"/>
    <p:sldMasterId id="2147483693" r:id="rId4"/>
    <p:sldMasterId id="2147483711" r:id="rId5"/>
    <p:sldMasterId id="2147483724" r:id="rId6"/>
    <p:sldMasterId id="2147483742" r:id="rId7"/>
    <p:sldMasterId id="2147483760" r:id="rId8"/>
    <p:sldMasterId id="2147483772" r:id="rId9"/>
  </p:sldMasterIdLst>
  <p:notesMasterIdLst>
    <p:notesMasterId r:id="rId43"/>
  </p:notesMasterIdLst>
  <p:sldIdLst>
    <p:sldId id="257" r:id="rId10"/>
    <p:sldId id="256" r:id="rId11"/>
    <p:sldId id="288" r:id="rId12"/>
    <p:sldId id="258" r:id="rId13"/>
    <p:sldId id="259" r:id="rId14"/>
    <p:sldId id="260" r:id="rId15"/>
    <p:sldId id="261" r:id="rId16"/>
    <p:sldId id="262" r:id="rId17"/>
    <p:sldId id="263" r:id="rId18"/>
    <p:sldId id="264" r:id="rId19"/>
    <p:sldId id="265" r:id="rId20"/>
    <p:sldId id="266" r:id="rId21"/>
    <p:sldId id="267" r:id="rId22"/>
    <p:sldId id="282" r:id="rId23"/>
    <p:sldId id="283" r:id="rId24"/>
    <p:sldId id="268" r:id="rId25"/>
    <p:sldId id="281" r:id="rId26"/>
    <p:sldId id="284" r:id="rId27"/>
    <p:sldId id="277" r:id="rId28"/>
    <p:sldId id="285" r:id="rId29"/>
    <p:sldId id="269" r:id="rId30"/>
    <p:sldId id="287" r:id="rId31"/>
    <p:sldId id="270" r:id="rId32"/>
    <p:sldId id="271" r:id="rId33"/>
    <p:sldId id="272" r:id="rId34"/>
    <p:sldId id="286" r:id="rId35"/>
    <p:sldId id="273" r:id="rId36"/>
    <p:sldId id="274" r:id="rId37"/>
    <p:sldId id="275" r:id="rId38"/>
    <p:sldId id="276" r:id="rId39"/>
    <p:sldId id="280" r:id="rId40"/>
    <p:sldId id="278" r:id="rId41"/>
    <p:sldId id="27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56" autoAdjust="0"/>
  </p:normalViewPr>
  <p:slideViewPr>
    <p:cSldViewPr snapToGrid="0" snapToObjects="1">
      <p:cViewPr varScale="1">
        <p:scale>
          <a:sx n="67" d="100"/>
          <a:sy n="67" d="100"/>
        </p:scale>
        <p:origin x="-6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DCBD77-AE3A-094A-A5CF-A4177F9D00B9}" type="datetimeFigureOut">
              <a:rPr lang="en-US" smtClean="0"/>
              <a:t>3/30/17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EE86B6-30CF-8B41-A0FC-026D6925A52B}" type="slidenum">
              <a:rPr lang="en-US" smtClean="0"/>
              <a:t>‹#›</a:t>
            </a:fld>
            <a:endParaRPr lang="en-US"/>
          </a:p>
        </p:txBody>
      </p:sp>
    </p:spTree>
    <p:extLst>
      <p:ext uri="{BB962C8B-B14F-4D97-AF65-F5344CB8AC3E}">
        <p14:creationId xmlns:p14="http://schemas.microsoft.com/office/powerpoint/2010/main" val="28110338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pPr>
              <a:lnSpc>
                <a:spcPct val="85000"/>
              </a:lnSpc>
              <a:spcBef>
                <a:spcPct val="10000"/>
              </a:spcBef>
            </a:pPr>
            <a:endParaRPr lang="en-US">
              <a:latin typeface="Times New Roman" charset="0"/>
            </a:endParaRPr>
          </a:p>
        </p:txBody>
      </p:sp>
      <p:sp>
        <p:nvSpPr>
          <p:cNvPr id="5734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In 1982, 75-year-old Soviet party leader Leonid Brezhnev died. Growing stagnation, corruption, and a huge military buildup had marked his regime. Initially, the post-Brezhnev era seemed to offer little change in U.S.-Soviet relations. KGB leader Yuri Andropov succeeded Brezhnev, but died after only 15 months in power. Another Brezhnev loyalist, Konstantin Chernenko, who died just a year later, replaced him. In 1985, Soviet party leadership passed to Mikhail S. Gorbachev, a 54-year-old agricultural specialist with little formal experience in foreign affairs. Gorbachev pledged to continue the policies of his predecessors. </a:t>
            </a:r>
          </a:p>
          <a:p>
            <a:endParaRPr lang="en-US">
              <a:latin typeface="Times New Roman" charset="0"/>
            </a:endParaRPr>
          </a:p>
          <a:p>
            <a:r>
              <a:rPr lang="en-US">
                <a:latin typeface="Times New Roman" charset="0"/>
              </a:rPr>
              <a:t>Within weeks, however, Gorbachev called for sweeping political liberalization (glasnost) and economic reform (perestroika). He allowed wider freedom of press, assembly, travel, and religion. He persuaded the Communist party leadership to end its monopoly on power; created the Soviet Union's first working legislature; allowed the first nationwide competitive elections in 1989; and freed hundreds of political prisoners. In an effort to boost the sagging Soviet economy, he legalized small private business cooperatives, relaxed laws prohibiting land ownership, and approved foreign investment within the Soviet Union. </a:t>
            </a:r>
          </a:p>
          <a:p>
            <a:endParaRPr lang="en-US">
              <a:latin typeface="Times New Roman" charset="0"/>
            </a:endParaRPr>
          </a:p>
          <a:p>
            <a:r>
              <a:rPr lang="en-US">
                <a:latin typeface="Times New Roman" charset="0"/>
              </a:rPr>
              <a:t>In foreign affairs, Gorbachev completely reshaped world politics. He cut the Soviet defense budget, withdrew Soviet troops from Afghanistan and Eastern Europe, allowed a unified Germany to become a member of NATO, and agreed with the United States to destroy short-range and medium-range nuclear weapons. Most dramatically, Gorbachev actively promoted the democratization of former satellite nations in Eastern Europe. For his accomplishments in defusing Cold War tensions, he was awarded the 1990 Nobel Peace Prize.</a:t>
            </a:r>
          </a:p>
        </p:txBody>
      </p:sp>
      <p:sp>
        <p:nvSpPr>
          <p:cNvPr id="74754"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xfrm>
            <a:off x="1150938" y="692150"/>
            <a:ext cx="4556125" cy="3416300"/>
          </a:xfrm>
          <a:ln/>
        </p:spPr>
      </p:sp>
      <p:sp>
        <p:nvSpPr>
          <p:cNvPr id="788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900">
                <a:latin typeface="Times New Roman" charset="0"/>
              </a:rPr>
              <a:t>For 40 years, Communist Party leaders in Eastern Europe had ruled confidently. Each year their countries fell further behind the West; yet, they remained secure in the knowledge that the Soviet Union, backed by the Red Army, would always send in the tanks when the forces for change became too great. But they had not bargained on a liberal Soviet leader like Mikhail Gorbachev. </a:t>
            </a:r>
          </a:p>
          <a:p>
            <a:pPr>
              <a:lnSpc>
                <a:spcPct val="90000"/>
              </a:lnSpc>
            </a:pPr>
            <a:endParaRPr lang="en-US" sz="900">
              <a:latin typeface="Times New Roman" charset="0"/>
            </a:endParaRPr>
          </a:p>
          <a:p>
            <a:pPr>
              <a:lnSpc>
                <a:spcPct val="90000"/>
              </a:lnSpc>
            </a:pPr>
            <a:r>
              <a:rPr lang="en-US" sz="900">
                <a:latin typeface="Times New Roman" charset="0"/>
              </a:rPr>
              <a:t>As Gorbachev moved toward reform within the Soviet Union and détente with the West, he pushed the conservative regimes of Eastern Europe outside his protective umbrella. By the end of 1989, the Berlin Wall had been smashed. All across Eastern Europe, citizens took to the streets, overthrowing 40 years of Communist rule. Like a series of falling dominos, Communist parties in Poland, East Germany, Hungary, Czechoslovakia, Romania, and Bulgaria fell from power. </a:t>
            </a:r>
          </a:p>
          <a:p>
            <a:pPr>
              <a:lnSpc>
                <a:spcPct val="90000"/>
              </a:lnSpc>
            </a:pPr>
            <a:endParaRPr lang="en-US" sz="900">
              <a:latin typeface="Times New Roman" charset="0"/>
            </a:endParaRPr>
          </a:p>
          <a:p>
            <a:pPr>
              <a:lnSpc>
                <a:spcPct val="90000"/>
              </a:lnSpc>
            </a:pPr>
            <a:r>
              <a:rPr lang="en-US" sz="900">
                <a:latin typeface="Times New Roman" charset="0"/>
              </a:rPr>
              <a:t>Gorbachev, who had wanted to reform communism, may not have anticipated the swift swing toward democracy in Eastern Europe. Nor had he fully foreseen the impact that democracy in Eastern Europe would have on the Soviet Union. By 1990, leaders of several Soviet republics began to demand independence or greater autonomy within the Soviet Union. </a:t>
            </a:r>
          </a:p>
          <a:p>
            <a:pPr>
              <a:lnSpc>
                <a:spcPct val="90000"/>
              </a:lnSpc>
            </a:pPr>
            <a:endParaRPr lang="en-US" sz="900">
              <a:latin typeface="Times New Roman" charset="0"/>
            </a:endParaRPr>
          </a:p>
          <a:p>
            <a:pPr>
              <a:lnSpc>
                <a:spcPct val="90000"/>
              </a:lnSpc>
            </a:pPr>
            <a:r>
              <a:rPr lang="en-US" sz="900">
                <a:latin typeface="Times New Roman" charset="0"/>
              </a:rPr>
              <a:t>Gorbachev had to balance the growing demand for radical political change within the Soviet Union with the demand by Communist hardliners. The hardliners demanded that he contain the new democratic currents and turn back the clock. Faced with dangerous political opposition from the right and the left and with economic failure throughout the Soviet Union, Gorbachev tried to satisfy everyone and, in the process, satisfied no one. </a:t>
            </a:r>
          </a:p>
          <a:p>
            <a:pPr>
              <a:lnSpc>
                <a:spcPct val="90000"/>
              </a:lnSpc>
            </a:pPr>
            <a:endParaRPr lang="en-US" sz="900">
              <a:latin typeface="Times New Roman" charset="0"/>
            </a:endParaRPr>
          </a:p>
          <a:p>
            <a:pPr>
              <a:lnSpc>
                <a:spcPct val="90000"/>
              </a:lnSpc>
            </a:pPr>
            <a:r>
              <a:rPr lang="en-US" sz="900">
                <a:latin typeface="Times New Roman" charset="0"/>
              </a:rPr>
              <a:t>In 1990, following the example of Eastern Europe, the three Baltic states of Lithuania, Latvia, and Estonia announced their independence, and other Soviet republics demanded greater sovereignty. Nine of the 15 Soviet republics agreed to sign a new union treaty, granting far greater freedom and autonomy to individual republics. But in August 1991, before the treaty could be signed, conservative Communists tried to oust Gorbachev in a coup d'etat. Boris Yeltsin, the President of the Russian Republic, and his supporters defeated the coup, undermining support for the Communist Party. Gorbachev fell from power. The Soviet Union ended its existence in December 1991, when Russia and most other republics formed the Commonwealth of Independent States.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xfrm>
            <a:off x="1150938" y="692150"/>
            <a:ext cx="4556125" cy="3416300"/>
          </a:xfrm>
          <a:ln/>
        </p:spPr>
      </p:sp>
      <p:sp>
        <p:nvSpPr>
          <p:cNvPr id="808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1000">
                <a:latin typeface="Times New Roman" charset="0"/>
              </a:rPr>
              <a:t>In the presidential election of 1984, Ronald Reagan and Vice President George Bush won in a landslide over Walter Mondale and Geraldine Ferraro. Ferraro was the first woman nominated for vice president on a major party ticket. Although Reagan's second term was plagued by the Iran-Contra scandal, he left office after eight years more popular than when he arrived. He could claim the distinction of being the first president to serve two full terms since Dwight Eisenhower. </a:t>
            </a:r>
          </a:p>
          <a:p>
            <a:pPr>
              <a:lnSpc>
                <a:spcPct val="90000"/>
              </a:lnSpc>
            </a:pPr>
            <a:endParaRPr lang="en-US" sz="1000">
              <a:latin typeface="Times New Roman" charset="0"/>
            </a:endParaRPr>
          </a:p>
          <a:p>
            <a:pPr>
              <a:lnSpc>
                <a:spcPct val="90000"/>
              </a:lnSpc>
            </a:pPr>
            <a:r>
              <a:rPr lang="en-US" sz="1000">
                <a:latin typeface="Times New Roman" charset="0"/>
              </a:rPr>
              <a:t>Ronald Reagan could also point to an extraordinary string of accomplishments. He dampened inflation, restored public confidence in government, and presided over the beginning of the end of the Cold War. He doubled the defense budget, named the first woman to the Supreme Court, launched a strong economic boom, and created a heightened sense of national unity. In addition, his supporters said that he restored vigor to the national economy and psyche, rebuilt America's military might, regained the nation's place as the world's preeminent power, restored American patriotism, and championed traditional family values. </a:t>
            </a:r>
          </a:p>
          <a:p>
            <a:pPr>
              <a:lnSpc>
                <a:spcPct val="90000"/>
              </a:lnSpc>
            </a:pPr>
            <a:endParaRPr lang="en-US" sz="1000">
              <a:latin typeface="Times New Roman" charset="0"/>
            </a:endParaRPr>
          </a:p>
          <a:p>
            <a:pPr>
              <a:lnSpc>
                <a:spcPct val="90000"/>
              </a:lnSpc>
            </a:pPr>
            <a:r>
              <a:rPr lang="en-US" sz="1000">
                <a:latin typeface="Times New Roman" charset="0"/>
              </a:rPr>
              <a:t>On the other hand, his detractors criticized him for a reckless use of military power and for circumventing Congress in foreign affairs. They accused Reagan of fostering greed and intolerance. His critics also charged that his administration, in its zeal to cut waste from government, ripped the social safety net and skimped on the government's regulatory functions. The administration, they further charged, was insensitive on racial issues. Reagan's detractors were particularly concerned about his economic legacy. During the Reagan years, the national debt tripled, from $909 billion to almost $2.9 trillion (the interest alone amounted to 14 percent of the federal budget). The deficit soaked up savings, caused interest rates to rise, and forced the federal government to shift more and more responsibilities onto the states. Corporate and individual debt also soared. During the early 1990s, the American people consumed $1 trillion more goods and services than they produced. The United States also became the world's biggest debtor nation, as a result of a weak dollar, a low level of exports, and the need to borrow abroad to finance budget deficits.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5778" name="Rectangle 3"/>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lvl="1">
              <a:spcBef>
                <a:spcPct val="10000"/>
              </a:spcBef>
            </a:pPr>
            <a:r>
              <a:rPr lang="en-US">
                <a:latin typeface="Times New Roman" charset="0"/>
                <a:cs typeface="Arial" charset="0"/>
              </a:rPr>
              <a:t>&amp;</a:t>
            </a:r>
          </a:p>
          <a:p>
            <a:endParaRPr lang="en-US">
              <a:latin typeface="Times New Roman" charset="0"/>
            </a:endParaRPr>
          </a:p>
        </p:txBody>
      </p:sp>
      <p:sp>
        <p:nvSpPr>
          <p:cNvPr id="6144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3450" eaLnBrk="0" hangingPunct="0">
              <a:defRPr sz="2400">
                <a:solidFill>
                  <a:schemeClr val="tx1"/>
                </a:solidFill>
                <a:latin typeface="Arial" charset="0"/>
                <a:ea typeface="ＭＳ Ｐゴシック" charset="0"/>
                <a:cs typeface="ＭＳ Ｐゴシック" charset="0"/>
              </a:defRPr>
            </a:lvl1pPr>
            <a:lvl2pPr marL="742950" indent="-285750" defTabSz="933450" eaLnBrk="0" hangingPunct="0">
              <a:defRPr sz="2400">
                <a:solidFill>
                  <a:schemeClr val="tx1"/>
                </a:solidFill>
                <a:latin typeface="Arial" charset="0"/>
                <a:ea typeface="ＭＳ Ｐゴシック" charset="0"/>
              </a:defRPr>
            </a:lvl2pPr>
            <a:lvl3pPr marL="1143000" indent="-228600" defTabSz="933450" eaLnBrk="0" hangingPunct="0">
              <a:defRPr sz="2400">
                <a:solidFill>
                  <a:schemeClr val="tx1"/>
                </a:solidFill>
                <a:latin typeface="Arial" charset="0"/>
                <a:ea typeface="ＭＳ Ｐゴシック" charset="0"/>
              </a:defRPr>
            </a:lvl3pPr>
            <a:lvl4pPr marL="1600200" indent="-228600" defTabSz="933450" eaLnBrk="0" hangingPunct="0">
              <a:defRPr sz="2400">
                <a:solidFill>
                  <a:schemeClr val="tx1"/>
                </a:solidFill>
                <a:latin typeface="Arial" charset="0"/>
                <a:ea typeface="ＭＳ Ｐゴシック" charset="0"/>
              </a:defRPr>
            </a:lvl4pPr>
            <a:lvl5pPr marL="2057400" indent="-228600" defTabSz="933450" eaLnBrk="0" hangingPunct="0">
              <a:defRPr sz="2400">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6039107-9F99-3C46-AD91-FAE21F474C52}" type="slidenum">
              <a:rPr lang="en-US" sz="1200">
                <a:latin typeface="Times New Roman" charset="0"/>
              </a:rPr>
              <a:pPr eaLnBrk="1" hangingPunct="1"/>
              <a:t>19</a:t>
            </a:fld>
            <a:endParaRPr lang="en-US" sz="1200">
              <a:latin typeface="Times New Roman" charset="0"/>
            </a:endParaRPr>
          </a:p>
        </p:txBody>
      </p:sp>
      <p:sp>
        <p:nvSpPr>
          <p:cNvPr id="819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atin typeface="Times New Roman" charset="0"/>
              </a:rPr>
              <a:t>http://www.avert.org/usa-statistics.htm</a:t>
            </a:r>
          </a:p>
        </p:txBody>
      </p:sp>
      <p:sp>
        <p:nvSpPr>
          <p:cNvPr id="6246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5538"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xfrm>
            <a:off x="1150938" y="692150"/>
            <a:ext cx="4556125" cy="3416300"/>
          </a:xfrm>
          <a:ln/>
        </p:spPr>
      </p:sp>
      <p:sp>
        <p:nvSpPr>
          <p:cNvPr id="675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lvl="1">
              <a:lnSpc>
                <a:spcPct val="90000"/>
              </a:lnSpc>
              <a:spcBef>
                <a:spcPct val="10000"/>
              </a:spcBef>
            </a:pPr>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9634"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71682"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37DF48-5DA3-2144-B68A-4E27D5996E85}" type="datetimeFigureOut">
              <a:rPr lang="en-US" smtClean="0"/>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483A3-E1C5-9142-8EBB-85BCA481D96B}" type="slidenum">
              <a:rPr lang="en-US" smtClean="0"/>
              <a:t>‹#›</a:t>
            </a:fld>
            <a:endParaRPr lang="en-US"/>
          </a:p>
        </p:txBody>
      </p:sp>
    </p:spTree>
    <p:extLst>
      <p:ext uri="{BB962C8B-B14F-4D97-AF65-F5344CB8AC3E}">
        <p14:creationId xmlns:p14="http://schemas.microsoft.com/office/powerpoint/2010/main" val="2875121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37DF48-5DA3-2144-B68A-4E27D5996E85}" type="datetimeFigureOut">
              <a:rPr lang="en-US" smtClean="0"/>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483A3-E1C5-9142-8EBB-85BCA481D96B}" type="slidenum">
              <a:rPr lang="en-US" smtClean="0"/>
              <a:t>‹#›</a:t>
            </a:fld>
            <a:endParaRPr lang="en-US"/>
          </a:p>
        </p:txBody>
      </p:sp>
    </p:spTree>
    <p:extLst>
      <p:ext uri="{BB962C8B-B14F-4D97-AF65-F5344CB8AC3E}">
        <p14:creationId xmlns:p14="http://schemas.microsoft.com/office/powerpoint/2010/main" val="30577114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0981E18-8F81-C64A-9456-D336FC35F9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06338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F3D4382-736A-4D48-9151-39F7F715D3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83895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541891A4-BA56-E64A-B624-4E6265D19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03863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7BFF32B5-1EC7-6C47-B7D4-C130EB3766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4236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5133BD2E-62EE-7445-B4B4-52AA9AB3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82363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4319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12788" y="6313488"/>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51188" y="6313488"/>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80188" y="6313488"/>
            <a:ext cx="1905000" cy="457200"/>
          </a:xfrm>
        </p:spPr>
        <p:txBody>
          <a:bodyPr/>
          <a:lstStyle>
            <a:lvl1pPr>
              <a:defRPr/>
            </a:lvl1pPr>
          </a:lstStyle>
          <a:p>
            <a:pPr>
              <a:defRPr/>
            </a:pPr>
            <a:fld id="{C1A474B4-95A1-774B-B9FA-F2A0BAEBA4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930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8" y="-993"/>
                <a:ext cx="624" cy="5745"/>
              </a:xfrm>
              <a:custGeom>
                <a:avLst/>
                <a:gdLst>
                  <a:gd name="T0" fmla="*/ 0 w 1000"/>
                  <a:gd name="T1" fmla="*/ 0 h 720"/>
                  <a:gd name="T2" fmla="*/ 0 w 1000"/>
                  <a:gd name="T3" fmla="*/ 45840 h 720"/>
                  <a:gd name="T4" fmla="*/ 389 w 1000"/>
                  <a:gd name="T5" fmla="*/ 45840 h 720"/>
                  <a:gd name="T6" fmla="*/ 389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9" name="Freeform 5"/>
              <p:cNvSpPr>
                <a:spLocks/>
              </p:cNvSpPr>
              <p:nvPr/>
            </p:nvSpPr>
            <p:spPr bwMode="ltGray">
              <a:xfrm rot="-5400000">
                <a:off x="1322" y="1669"/>
                <a:ext cx="624" cy="421"/>
              </a:xfrm>
              <a:custGeom>
                <a:avLst/>
                <a:gdLst>
                  <a:gd name="T0" fmla="*/ 0 w 624"/>
                  <a:gd name="T1" fmla="*/ 0 h 317"/>
                  <a:gd name="T2" fmla="*/ 0 w 624"/>
                  <a:gd name="T3" fmla="*/ 479 h 317"/>
                  <a:gd name="T4" fmla="*/ 624 w 624"/>
                  <a:gd name="T5" fmla="*/ 4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482 h 317"/>
                  <a:gd name="T4" fmla="*/ 624 w 624"/>
                  <a:gd name="T5" fmla="*/ 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1" name="Freeform 7"/>
              <p:cNvSpPr>
                <a:spLocks/>
              </p:cNvSpPr>
              <p:nvPr/>
            </p:nvSpPr>
            <p:spPr bwMode="ltGray">
              <a:xfrm rot="-5400000">
                <a:off x="-58" y="1752"/>
                <a:ext cx="624" cy="255"/>
              </a:xfrm>
              <a:custGeom>
                <a:avLst/>
                <a:gdLst>
                  <a:gd name="T0" fmla="*/ 0 w 624"/>
                  <a:gd name="T1" fmla="*/ 26 h 370"/>
                  <a:gd name="T2" fmla="*/ 0 w 624"/>
                  <a:gd name="T3" fmla="*/ 154 h 370"/>
                  <a:gd name="T4" fmla="*/ 624 w 624"/>
                  <a:gd name="T5" fmla="*/ 154 h 370"/>
                  <a:gd name="T6" fmla="*/ 624 w 624"/>
                  <a:gd name="T7" fmla="*/ 26 h 370"/>
                  <a:gd name="T8" fmla="*/ 384 w 624"/>
                  <a:gd name="T9" fmla="*/ 4 h 370"/>
                  <a:gd name="T10" fmla="*/ 0 w 624"/>
                  <a:gd name="T11" fmla="*/ 2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34 h 317"/>
                  <a:gd name="T4" fmla="*/ 624 w 624"/>
                  <a:gd name="T5" fmla="*/ 2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482 h 272"/>
                  <a:gd name="T4" fmla="*/ 240 w 624"/>
                  <a:gd name="T5" fmla="*/ 425 h 272"/>
                  <a:gd name="T6" fmla="*/ 624 w 624"/>
                  <a:gd name="T7" fmla="*/ 48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4" name="Freeform 10"/>
              <p:cNvSpPr>
                <a:spLocks/>
              </p:cNvSpPr>
              <p:nvPr/>
            </p:nvSpPr>
            <p:spPr bwMode="ltGray">
              <a:xfrm rot="-5400000">
                <a:off x="155" y="1727"/>
                <a:ext cx="632" cy="315"/>
              </a:xfrm>
              <a:custGeom>
                <a:avLst/>
                <a:gdLst>
                  <a:gd name="T0" fmla="*/ 8 w 632"/>
                  <a:gd name="T1" fmla="*/ 34 h 362"/>
                  <a:gd name="T2" fmla="*/ 8 w 632"/>
                  <a:gd name="T3" fmla="*/ 240 h 362"/>
                  <a:gd name="T4" fmla="*/ 248 w 632"/>
                  <a:gd name="T5" fmla="*/ 240 h 362"/>
                  <a:gd name="T6" fmla="*/ 632 w 632"/>
                  <a:gd name="T7" fmla="*/ 240 h 362"/>
                  <a:gd name="T8" fmla="*/ 632 w 632"/>
                  <a:gd name="T9" fmla="*/ 34 h 362"/>
                  <a:gd name="T10" fmla="*/ 104 w 632"/>
                  <a:gd name="T11" fmla="*/ 34 h 362"/>
                  <a:gd name="T12" fmla="*/ 8 w 632"/>
                  <a:gd name="T13" fmla="*/ 34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5" name="Freeform 11"/>
              <p:cNvSpPr>
                <a:spLocks/>
              </p:cNvSpPr>
              <p:nvPr/>
            </p:nvSpPr>
            <p:spPr bwMode="ltGray">
              <a:xfrm rot="-5400000">
                <a:off x="3210" y="1665"/>
                <a:ext cx="624" cy="421"/>
              </a:xfrm>
              <a:custGeom>
                <a:avLst/>
                <a:gdLst>
                  <a:gd name="T0" fmla="*/ 0 w 624"/>
                  <a:gd name="T1" fmla="*/ 0 h 317"/>
                  <a:gd name="T2" fmla="*/ 0 w 624"/>
                  <a:gd name="T3" fmla="*/ 479 h 317"/>
                  <a:gd name="T4" fmla="*/ 624 w 624"/>
                  <a:gd name="T5" fmla="*/ 4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482 h 317"/>
                  <a:gd name="T4" fmla="*/ 624 w 624"/>
                  <a:gd name="T5" fmla="*/ 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7" name="Freeform 13"/>
              <p:cNvSpPr>
                <a:spLocks/>
              </p:cNvSpPr>
              <p:nvPr/>
            </p:nvSpPr>
            <p:spPr bwMode="ltGray">
              <a:xfrm rot="-5400000">
                <a:off x="1829" y="1748"/>
                <a:ext cx="624" cy="255"/>
              </a:xfrm>
              <a:custGeom>
                <a:avLst/>
                <a:gdLst>
                  <a:gd name="T0" fmla="*/ 0 w 624"/>
                  <a:gd name="T1" fmla="*/ 26 h 370"/>
                  <a:gd name="T2" fmla="*/ 0 w 624"/>
                  <a:gd name="T3" fmla="*/ 154 h 370"/>
                  <a:gd name="T4" fmla="*/ 624 w 624"/>
                  <a:gd name="T5" fmla="*/ 154 h 370"/>
                  <a:gd name="T6" fmla="*/ 624 w 624"/>
                  <a:gd name="T7" fmla="*/ 26 h 370"/>
                  <a:gd name="T8" fmla="*/ 384 w 624"/>
                  <a:gd name="T9" fmla="*/ 4 h 370"/>
                  <a:gd name="T10" fmla="*/ 0 w 624"/>
                  <a:gd name="T11" fmla="*/ 2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34 h 317"/>
                  <a:gd name="T4" fmla="*/ 624 w 624"/>
                  <a:gd name="T5" fmla="*/ 2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9" name="Freeform 15"/>
              <p:cNvSpPr>
                <a:spLocks/>
              </p:cNvSpPr>
              <p:nvPr/>
            </p:nvSpPr>
            <p:spPr bwMode="ltGray">
              <a:xfrm rot="-5400000">
                <a:off x="2329" y="1695"/>
                <a:ext cx="624" cy="361"/>
              </a:xfrm>
              <a:custGeom>
                <a:avLst/>
                <a:gdLst>
                  <a:gd name="T0" fmla="*/ 0 w 624"/>
                  <a:gd name="T1" fmla="*/ 0 h 272"/>
                  <a:gd name="T2" fmla="*/ 0 w 624"/>
                  <a:gd name="T3" fmla="*/ 479 h 272"/>
                  <a:gd name="T4" fmla="*/ 240 w 624"/>
                  <a:gd name="T5" fmla="*/ 423 h 272"/>
                  <a:gd name="T6" fmla="*/ 624 w 624"/>
                  <a:gd name="T7" fmla="*/ 47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20" name="Freeform 16"/>
              <p:cNvSpPr>
                <a:spLocks/>
              </p:cNvSpPr>
              <p:nvPr/>
            </p:nvSpPr>
            <p:spPr bwMode="ltGray">
              <a:xfrm rot="-5400000">
                <a:off x="2043" y="1721"/>
                <a:ext cx="632" cy="316"/>
              </a:xfrm>
              <a:custGeom>
                <a:avLst/>
                <a:gdLst>
                  <a:gd name="T0" fmla="*/ 8 w 632"/>
                  <a:gd name="T1" fmla="*/ 34 h 362"/>
                  <a:gd name="T2" fmla="*/ 8 w 632"/>
                  <a:gd name="T3" fmla="*/ 242 h 362"/>
                  <a:gd name="T4" fmla="*/ 248 w 632"/>
                  <a:gd name="T5" fmla="*/ 242 h 362"/>
                  <a:gd name="T6" fmla="*/ 632 w 632"/>
                  <a:gd name="T7" fmla="*/ 242 h 362"/>
                  <a:gd name="T8" fmla="*/ 632 w 632"/>
                  <a:gd name="T9" fmla="*/ 34 h 362"/>
                  <a:gd name="T10" fmla="*/ 104 w 632"/>
                  <a:gd name="T11" fmla="*/ 34 h 362"/>
                  <a:gd name="T12" fmla="*/ 8 w 632"/>
                  <a:gd name="T13" fmla="*/ 34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21" name="Freeform 17"/>
              <p:cNvSpPr>
                <a:spLocks/>
              </p:cNvSpPr>
              <p:nvPr/>
            </p:nvSpPr>
            <p:spPr bwMode="ltGray">
              <a:xfrm rot="-5400000">
                <a:off x="4076" y="1669"/>
                <a:ext cx="624" cy="421"/>
              </a:xfrm>
              <a:custGeom>
                <a:avLst/>
                <a:gdLst>
                  <a:gd name="T0" fmla="*/ 0 w 624"/>
                  <a:gd name="T1" fmla="*/ 0 h 317"/>
                  <a:gd name="T2" fmla="*/ 0 w 624"/>
                  <a:gd name="T3" fmla="*/ 479 h 317"/>
                  <a:gd name="T4" fmla="*/ 624 w 624"/>
                  <a:gd name="T5" fmla="*/ 4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482 h 317"/>
                  <a:gd name="T4" fmla="*/ 624 w 624"/>
                  <a:gd name="T5" fmla="*/ 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23" name="Freeform 19"/>
              <p:cNvSpPr>
                <a:spLocks/>
              </p:cNvSpPr>
              <p:nvPr/>
            </p:nvSpPr>
            <p:spPr bwMode="ltGray">
              <a:xfrm rot="-5400000">
                <a:off x="4583" y="1748"/>
                <a:ext cx="624" cy="255"/>
              </a:xfrm>
              <a:custGeom>
                <a:avLst/>
                <a:gdLst>
                  <a:gd name="T0" fmla="*/ 0 w 624"/>
                  <a:gd name="T1" fmla="*/ 26 h 370"/>
                  <a:gd name="T2" fmla="*/ 0 w 624"/>
                  <a:gd name="T3" fmla="*/ 154 h 370"/>
                  <a:gd name="T4" fmla="*/ 624 w 624"/>
                  <a:gd name="T5" fmla="*/ 154 h 370"/>
                  <a:gd name="T6" fmla="*/ 624 w 624"/>
                  <a:gd name="T7" fmla="*/ 26 h 370"/>
                  <a:gd name="T8" fmla="*/ 384 w 624"/>
                  <a:gd name="T9" fmla="*/ 4 h 370"/>
                  <a:gd name="T10" fmla="*/ 0 w 624"/>
                  <a:gd name="T11" fmla="*/ 2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25" name="Freeform 21"/>
              <p:cNvSpPr>
                <a:spLocks/>
              </p:cNvSpPr>
              <p:nvPr/>
            </p:nvSpPr>
            <p:spPr bwMode="ltGray">
              <a:xfrm rot="-5400000">
                <a:off x="5083" y="1695"/>
                <a:ext cx="624" cy="361"/>
              </a:xfrm>
              <a:custGeom>
                <a:avLst/>
                <a:gdLst>
                  <a:gd name="T0" fmla="*/ 0 w 624"/>
                  <a:gd name="T1" fmla="*/ 0 h 272"/>
                  <a:gd name="T2" fmla="*/ 0 w 624"/>
                  <a:gd name="T3" fmla="*/ 479 h 272"/>
                  <a:gd name="T4" fmla="*/ 240 w 624"/>
                  <a:gd name="T5" fmla="*/ 423 h 272"/>
                  <a:gd name="T6" fmla="*/ 624 w 624"/>
                  <a:gd name="T7" fmla="*/ 47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26" name="Freeform 22"/>
              <p:cNvSpPr>
                <a:spLocks/>
              </p:cNvSpPr>
              <p:nvPr/>
            </p:nvSpPr>
            <p:spPr bwMode="ltGray">
              <a:xfrm rot="-5400000">
                <a:off x="4797" y="1721"/>
                <a:ext cx="632" cy="316"/>
              </a:xfrm>
              <a:custGeom>
                <a:avLst/>
                <a:gdLst>
                  <a:gd name="T0" fmla="*/ 8 w 632"/>
                  <a:gd name="T1" fmla="*/ 34 h 362"/>
                  <a:gd name="T2" fmla="*/ 8 w 632"/>
                  <a:gd name="T3" fmla="*/ 242 h 362"/>
                  <a:gd name="T4" fmla="*/ 248 w 632"/>
                  <a:gd name="T5" fmla="*/ 242 h 362"/>
                  <a:gd name="T6" fmla="*/ 632 w 632"/>
                  <a:gd name="T7" fmla="*/ 242 h 362"/>
                  <a:gd name="T8" fmla="*/ 632 w 632"/>
                  <a:gd name="T9" fmla="*/ 34 h 362"/>
                  <a:gd name="T10" fmla="*/ 104 w 632"/>
                  <a:gd name="T11" fmla="*/ 34 h 362"/>
                  <a:gd name="T12" fmla="*/ 8 w 632"/>
                  <a:gd name="T13" fmla="*/ 34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grpSp>
        <p:sp>
          <p:nvSpPr>
            <p:cNvPr id="6" name="Freeform 23"/>
            <p:cNvSpPr>
              <a:spLocks/>
            </p:cNvSpPr>
            <p:nvPr/>
          </p:nvSpPr>
          <p:spPr bwMode="ltGray">
            <a:xfrm flipH="1">
              <a:off x="-2" y="1536"/>
              <a:ext cx="5762" cy="412"/>
            </a:xfrm>
            <a:custGeom>
              <a:avLst/>
              <a:gdLst>
                <a:gd name="T0" fmla="*/ 0 w 5762"/>
                <a:gd name="T1" fmla="*/ 225 h 385"/>
                <a:gd name="T2" fmla="*/ 5762 w 5762"/>
                <a:gd name="T3" fmla="*/ 215 h 385"/>
                <a:gd name="T4" fmla="*/ 5762 w 5762"/>
                <a:gd name="T5" fmla="*/ 4 h 385"/>
                <a:gd name="T6" fmla="*/ 0 w 5762"/>
                <a:gd name="T7" fmla="*/ 0 h 385"/>
                <a:gd name="T8" fmla="*/ 0 w 5762"/>
                <a:gd name="T9" fmla="*/ 22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grpSp>
      <p:sp>
        <p:nvSpPr>
          <p:cNvPr id="99353" name="Rectangle 25"/>
          <p:cNvSpPr>
            <a:spLocks noGrp="1" noChangeArrowheads="1"/>
          </p:cNvSpPr>
          <p:nvPr>
            <p:ph type="ctrTitle"/>
          </p:nvPr>
        </p:nvSpPr>
        <p:spPr>
          <a:xfrm>
            <a:off x="381000" y="762000"/>
            <a:ext cx="8564563" cy="1722438"/>
          </a:xfrm>
        </p:spPr>
        <p:txBody>
          <a:bodyPr/>
          <a:lstStyle>
            <a:lvl1pPr>
              <a:defRPr sz="6000"/>
            </a:lvl1pPr>
          </a:lstStyle>
          <a:p>
            <a:r>
              <a:rPr lang="en-US"/>
              <a:t>Click to edit Master title style</a:t>
            </a:r>
          </a:p>
        </p:txBody>
      </p:sp>
      <p:sp>
        <p:nvSpPr>
          <p:cNvPr id="99354"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r>
              <a:rPr lang="en-US"/>
              <a:t>Click to edit Master subtitle style</a:t>
            </a:r>
          </a:p>
        </p:txBody>
      </p:sp>
    </p:spTree>
    <p:extLst>
      <p:ext uri="{BB962C8B-B14F-4D97-AF65-F5344CB8AC3E}">
        <p14:creationId xmlns:p14="http://schemas.microsoft.com/office/powerpoint/2010/main" val="14532372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11080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124851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2572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37DF48-5DA3-2144-B68A-4E27D5996E85}" type="datetimeFigureOut">
              <a:rPr lang="en-US" smtClean="0"/>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483A3-E1C5-9142-8EBB-85BCA481D96B}" type="slidenum">
              <a:rPr lang="en-US" smtClean="0"/>
              <a:t>‹#›</a:t>
            </a:fld>
            <a:endParaRPr lang="en-US"/>
          </a:p>
        </p:txBody>
      </p:sp>
    </p:spTree>
    <p:extLst>
      <p:ext uri="{BB962C8B-B14F-4D97-AF65-F5344CB8AC3E}">
        <p14:creationId xmlns:p14="http://schemas.microsoft.com/office/powerpoint/2010/main" val="60370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38311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23197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671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708823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24018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28549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44972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a:solidFill>
                    <a:srgbClr val="FFFFFF"/>
                  </a:solidFill>
                  <a:latin typeface="Garamond" pitchFamily="18" charset="0"/>
                  <a:ea typeface="ＭＳ Ｐゴシック" charset="0"/>
                  <a:cs typeface="ＭＳ Ｐゴシック" charset="0"/>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a:solidFill>
                    <a:srgbClr val="FFFFFF"/>
                  </a:solidFill>
                  <a:latin typeface="Garamond" pitchFamily="18" charset="0"/>
                  <a:ea typeface="ＭＳ Ｐゴシック" charset="0"/>
                  <a:cs typeface="ＭＳ Ｐゴシック" charset="0"/>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a:solidFill>
                    <a:srgbClr val="FFFFFF"/>
                  </a:solidFill>
                  <a:latin typeface="Garamond" pitchFamily="18" charset="0"/>
                  <a:ea typeface="ＭＳ Ｐゴシック" charset="0"/>
                  <a:cs typeface="ＭＳ Ｐゴシック"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mtClean="0">
                  <a:solidFill>
                    <a:srgbClr val="FFFFFF"/>
                  </a:solidFill>
                  <a:latin typeface="Arial" charset="0"/>
                  <a:ea typeface="ＭＳ Ｐゴシック" charset="0"/>
                  <a:cs typeface="ＭＳ Ｐゴシック" charset="0"/>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a:solidFill>
                    <a:srgbClr val="FFFFFF"/>
                  </a:solidFill>
                  <a:latin typeface="Garamond" pitchFamily="18" charset="0"/>
                  <a:ea typeface="ＭＳ Ｐゴシック" charset="0"/>
                  <a:cs typeface="ＭＳ Ｐゴシック" charset="0"/>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a:solidFill>
                  <a:srgbClr val="FFFFFF"/>
                </a:solidFill>
                <a:latin typeface="Garamond" pitchFamily="18" charset="0"/>
                <a:ea typeface="ＭＳ Ｐゴシック" charset="0"/>
                <a:cs typeface="ＭＳ Ｐゴシック"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661 h 1906"/>
                <a:gd name="T4" fmla="*/ 6016 w 5740"/>
                <a:gd name="T5" fmla="*/ 661 h 1906"/>
                <a:gd name="T6" fmla="*/ 601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mtClean="0">
                <a:solidFill>
                  <a:srgbClr val="FFFFFF"/>
                </a:solidFill>
                <a:latin typeface="Arial" charset="0"/>
                <a:ea typeface="ＭＳ Ｐゴシック" charset="0"/>
                <a:cs typeface="ＭＳ Ｐゴシック" charset="0"/>
              </a:endParaRPr>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smtClean="0"/>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DB00B51E-7B20-0846-AE8B-CEF53D5E793E}" type="slidenum">
              <a:rPr lang="en-US"/>
              <a:pPr>
                <a:defRPr/>
              </a:pPr>
              <a:t>‹#›</a:t>
            </a:fld>
            <a:endParaRPr lang="en-US"/>
          </a:p>
        </p:txBody>
      </p:sp>
    </p:spTree>
    <p:extLst>
      <p:ext uri="{BB962C8B-B14F-4D97-AF65-F5344CB8AC3E}">
        <p14:creationId xmlns:p14="http://schemas.microsoft.com/office/powerpoint/2010/main" val="26579090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AD0C90F-C8EB-1345-8E46-D1AA7D575CE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463111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8C0AFFD-2DC2-8B4D-AF03-BC0075D39AB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08735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0981E18-8F81-C64A-9456-D336FC35F96B}" type="slidenum">
              <a:rPr lang="en-US"/>
              <a:pPr>
                <a:defRPr/>
              </a:pPr>
              <a:t>‹#›</a:t>
            </a:fld>
            <a:endParaRPr lang="en-US"/>
          </a:p>
        </p:txBody>
      </p:sp>
    </p:spTree>
    <p:extLst>
      <p:ext uri="{BB962C8B-B14F-4D97-AF65-F5344CB8AC3E}">
        <p14:creationId xmlns:p14="http://schemas.microsoft.com/office/powerpoint/2010/main" val="5606398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2F16439-697D-3748-8D47-CC394DDDBC9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873124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17EC416E-25EA-1F41-811A-E6033DD0CE74}"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845895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5F3AE2A-AB4D-D049-8222-0ACB7C97D40A}"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2931870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9DF3A24E-B5F7-014F-9CBA-B9502990243E}"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775882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AA85074-FD78-2842-8C2F-47885CE20351}"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465121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995D817-8213-9043-B7B0-B4C2B2DEFF6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902794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FAA2162-382D-E944-9A93-712A72B25C12}"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7028265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4979FD3-B848-EA44-8E07-560EC39B398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06750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1A99990-F74C-034D-A540-CCA795636EB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918109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4C36BEB-7017-834D-8F88-C8788E1FF05C}"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9679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7BFF32B5-1EC7-6C47-B7D4-C130EB3766D5}" type="slidenum">
              <a:rPr lang="en-US"/>
              <a:pPr>
                <a:defRPr/>
              </a:pPr>
              <a:t>‹#›</a:t>
            </a:fld>
            <a:endParaRPr lang="en-US"/>
          </a:p>
        </p:txBody>
      </p:sp>
    </p:spTree>
    <p:extLst>
      <p:ext uri="{BB962C8B-B14F-4D97-AF65-F5344CB8AC3E}">
        <p14:creationId xmlns:p14="http://schemas.microsoft.com/office/powerpoint/2010/main" val="316077249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AE5EF8D9-8AB0-1D48-90A9-1AED9231D450}"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645675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69B8CFA2-3231-6648-B498-285991A1BC6B}"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47339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sp>
        <p:nvSpPr>
          <p:cNvPr id="19467"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1946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solidFill>
                <a:srgbClr val="000000"/>
              </a:solidFill>
            </a:endParaRPr>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5354A194-075A-7A4E-A38A-63161A295A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480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5B0EDF20-C1FC-B347-8648-43105F4B62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1553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1E6EA6C-F16C-E64B-AB7A-599528A321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1523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B4949ADF-D8F0-B842-BE87-215338979F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788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B6AC1862-0691-CF43-8A8D-6C1FCD9583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2210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60297E72-CBE7-A142-92C1-B435FF0BD9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3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37DF48-5DA3-2144-B68A-4E27D5996E85}" type="datetimeFigureOut">
              <a:rPr lang="en-US" smtClean="0"/>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483A3-E1C5-9142-8EBB-85BCA481D96B}" type="slidenum">
              <a:rPr lang="en-US" smtClean="0"/>
              <a:t>‹#›</a:t>
            </a:fld>
            <a:endParaRPr lang="en-US"/>
          </a:p>
        </p:txBody>
      </p:sp>
    </p:spTree>
    <p:extLst>
      <p:ext uri="{BB962C8B-B14F-4D97-AF65-F5344CB8AC3E}">
        <p14:creationId xmlns:p14="http://schemas.microsoft.com/office/powerpoint/2010/main" val="610662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54E54A87-22D2-EA41-9829-6DE640F39E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391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3FDD650-0A52-EC47-B8FD-52048A3934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7318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2A7922C0-C175-7F46-B4D3-AD1EA73138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244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8CC61B6-6D04-0F4F-838A-5F1941FCEE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4401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CC3C161-4917-D441-8890-0004185F5D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5770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0981E18-8F81-C64A-9456-D336FC35F9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3876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F3D4382-736A-4D48-9151-39F7F715D3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2713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541891A4-BA56-E64A-B624-4E6265D19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6797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7BFF32B5-1EC7-6C47-B7D4-C130EB3766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4165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5133BD2E-62EE-7445-B4B4-52AA9AB3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853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37DF48-5DA3-2144-B68A-4E27D5996E85}" type="datetimeFigureOut">
              <a:rPr lang="en-US" smtClean="0"/>
              <a:t>3/30/17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483A3-E1C5-9142-8EBB-85BCA481D96B}" type="slidenum">
              <a:rPr lang="en-US" smtClean="0"/>
              <a:t>‹#›</a:t>
            </a:fld>
            <a:endParaRPr lang="en-US"/>
          </a:p>
        </p:txBody>
      </p:sp>
    </p:spTree>
    <p:extLst>
      <p:ext uri="{BB962C8B-B14F-4D97-AF65-F5344CB8AC3E}">
        <p14:creationId xmlns:p14="http://schemas.microsoft.com/office/powerpoint/2010/main" val="577418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4319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12788" y="6313488"/>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51188" y="6313488"/>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80188" y="6313488"/>
            <a:ext cx="1905000" cy="457200"/>
          </a:xfrm>
        </p:spPr>
        <p:txBody>
          <a:bodyPr/>
          <a:lstStyle>
            <a:lvl1pPr>
              <a:defRPr/>
            </a:lvl1pPr>
          </a:lstStyle>
          <a:p>
            <a:pPr>
              <a:defRPr/>
            </a:pPr>
            <a:fld id="{C1A474B4-95A1-774B-B9FA-F2A0BAEBA4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5939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A54AB5B8-E7B3-7F42-B844-FE948A3AA6B5}" type="slidenum">
              <a:rPr lang="en-US"/>
              <a:pPr>
                <a:defRPr/>
              </a:pPr>
              <a:t>‹#›</a:t>
            </a:fld>
            <a:endParaRPr lang="en-US"/>
          </a:p>
        </p:txBody>
      </p:sp>
    </p:spTree>
    <p:extLst>
      <p:ext uri="{BB962C8B-B14F-4D97-AF65-F5344CB8AC3E}">
        <p14:creationId xmlns:p14="http://schemas.microsoft.com/office/powerpoint/2010/main" val="3668794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5C179AA-D981-1F4A-9845-88CACA424F44}" type="slidenum">
              <a:rPr lang="en-US"/>
              <a:pPr>
                <a:defRPr/>
              </a:pPr>
              <a:t>‹#›</a:t>
            </a:fld>
            <a:endParaRPr lang="en-US"/>
          </a:p>
        </p:txBody>
      </p:sp>
    </p:spTree>
    <p:extLst>
      <p:ext uri="{BB962C8B-B14F-4D97-AF65-F5344CB8AC3E}">
        <p14:creationId xmlns:p14="http://schemas.microsoft.com/office/powerpoint/2010/main" val="59829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3AE3BA3B-1246-F746-A5EE-CFB76CBCFFFD}" type="slidenum">
              <a:rPr lang="en-US"/>
              <a:pPr>
                <a:defRPr/>
              </a:pPr>
              <a:t>‹#›</a:t>
            </a:fld>
            <a:endParaRPr lang="en-US"/>
          </a:p>
        </p:txBody>
      </p:sp>
    </p:spTree>
    <p:extLst>
      <p:ext uri="{BB962C8B-B14F-4D97-AF65-F5344CB8AC3E}">
        <p14:creationId xmlns:p14="http://schemas.microsoft.com/office/powerpoint/2010/main" val="1914429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DD09A3E-30B9-D340-83D4-EB28AF3B3329}" type="slidenum">
              <a:rPr lang="en-US"/>
              <a:pPr>
                <a:defRPr/>
              </a:pPr>
              <a:t>‹#›</a:t>
            </a:fld>
            <a:endParaRPr lang="en-US"/>
          </a:p>
        </p:txBody>
      </p:sp>
    </p:spTree>
    <p:extLst>
      <p:ext uri="{BB962C8B-B14F-4D97-AF65-F5344CB8AC3E}">
        <p14:creationId xmlns:p14="http://schemas.microsoft.com/office/powerpoint/2010/main" val="637115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E42EB34D-B3D5-204F-90A2-DA66B99D4710}" type="slidenum">
              <a:rPr lang="en-US"/>
              <a:pPr>
                <a:defRPr/>
              </a:pPr>
              <a:t>‹#›</a:t>
            </a:fld>
            <a:endParaRPr lang="en-US"/>
          </a:p>
        </p:txBody>
      </p:sp>
    </p:spTree>
    <p:extLst>
      <p:ext uri="{BB962C8B-B14F-4D97-AF65-F5344CB8AC3E}">
        <p14:creationId xmlns:p14="http://schemas.microsoft.com/office/powerpoint/2010/main" val="7999197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4E18D750-9E7A-8549-9B81-74EDE48E74F4}" type="slidenum">
              <a:rPr lang="en-US"/>
              <a:pPr>
                <a:defRPr/>
              </a:pPr>
              <a:t>‹#›</a:t>
            </a:fld>
            <a:endParaRPr lang="en-US"/>
          </a:p>
        </p:txBody>
      </p:sp>
    </p:spTree>
    <p:extLst>
      <p:ext uri="{BB962C8B-B14F-4D97-AF65-F5344CB8AC3E}">
        <p14:creationId xmlns:p14="http://schemas.microsoft.com/office/powerpoint/2010/main" val="3350238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BB43458-F76F-794E-A60F-41E3E5F2CB5F}" type="slidenum">
              <a:rPr lang="en-US"/>
              <a:pPr>
                <a:defRPr/>
              </a:pPr>
              <a:t>‹#›</a:t>
            </a:fld>
            <a:endParaRPr lang="en-US"/>
          </a:p>
        </p:txBody>
      </p:sp>
    </p:spTree>
    <p:extLst>
      <p:ext uri="{BB962C8B-B14F-4D97-AF65-F5344CB8AC3E}">
        <p14:creationId xmlns:p14="http://schemas.microsoft.com/office/powerpoint/2010/main" val="32652498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606C032-9BCA-C74A-BB71-5A02F5BFB3FA}" type="slidenum">
              <a:rPr lang="en-US"/>
              <a:pPr>
                <a:defRPr/>
              </a:pPr>
              <a:t>‹#›</a:t>
            </a:fld>
            <a:endParaRPr lang="en-US"/>
          </a:p>
        </p:txBody>
      </p:sp>
    </p:spTree>
    <p:extLst>
      <p:ext uri="{BB962C8B-B14F-4D97-AF65-F5344CB8AC3E}">
        <p14:creationId xmlns:p14="http://schemas.microsoft.com/office/powerpoint/2010/main" val="25050678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28E36A57-E6F3-3240-95B2-7AEEF05C1C4D}" type="slidenum">
              <a:rPr lang="en-US"/>
              <a:pPr>
                <a:defRPr/>
              </a:pPr>
              <a:t>‹#›</a:t>
            </a:fld>
            <a:endParaRPr lang="en-US"/>
          </a:p>
        </p:txBody>
      </p:sp>
    </p:spTree>
    <p:extLst>
      <p:ext uri="{BB962C8B-B14F-4D97-AF65-F5344CB8AC3E}">
        <p14:creationId xmlns:p14="http://schemas.microsoft.com/office/powerpoint/2010/main" val="262420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37DF48-5DA3-2144-B68A-4E27D5996E85}" type="datetimeFigureOut">
              <a:rPr lang="en-US" smtClean="0"/>
              <a:t>3/30/17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483A3-E1C5-9142-8EBB-85BCA481D96B}" type="slidenum">
              <a:rPr lang="en-US" smtClean="0"/>
              <a:t>‹#›</a:t>
            </a:fld>
            <a:endParaRPr lang="en-US"/>
          </a:p>
        </p:txBody>
      </p:sp>
    </p:spTree>
    <p:extLst>
      <p:ext uri="{BB962C8B-B14F-4D97-AF65-F5344CB8AC3E}">
        <p14:creationId xmlns:p14="http://schemas.microsoft.com/office/powerpoint/2010/main" val="1769088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984CD627-06DC-C74A-8904-C949F744D071}" type="slidenum">
              <a:rPr lang="en-US"/>
              <a:pPr>
                <a:defRPr/>
              </a:pPr>
              <a:t>‹#›</a:t>
            </a:fld>
            <a:endParaRPr lang="en-US"/>
          </a:p>
        </p:txBody>
      </p:sp>
    </p:spTree>
    <p:extLst>
      <p:ext uri="{BB962C8B-B14F-4D97-AF65-F5344CB8AC3E}">
        <p14:creationId xmlns:p14="http://schemas.microsoft.com/office/powerpoint/2010/main" val="20772443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91C352EA-68A7-0649-918D-C3F854C2172B}" type="slidenum">
              <a:rPr lang="en-US"/>
              <a:pPr>
                <a:defRPr/>
              </a:pPr>
              <a:t>‹#›</a:t>
            </a:fld>
            <a:endParaRPr lang="en-US"/>
          </a:p>
        </p:txBody>
      </p:sp>
    </p:spTree>
    <p:extLst>
      <p:ext uri="{BB962C8B-B14F-4D97-AF65-F5344CB8AC3E}">
        <p14:creationId xmlns:p14="http://schemas.microsoft.com/office/powerpoint/2010/main" val="38577741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DCDDDF2F-7FB2-C343-A140-C4019E276772}" type="slidenum">
              <a:rPr lang="en-US"/>
              <a:pPr>
                <a:defRPr/>
              </a:pPr>
              <a:t>‹#›</a:t>
            </a:fld>
            <a:endParaRPr lang="en-US"/>
          </a:p>
        </p:txBody>
      </p:sp>
    </p:spTree>
    <p:extLst>
      <p:ext uri="{BB962C8B-B14F-4D97-AF65-F5344CB8AC3E}">
        <p14:creationId xmlns:p14="http://schemas.microsoft.com/office/powerpoint/2010/main" val="7987414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sp>
        <p:nvSpPr>
          <p:cNvPr id="19467"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1946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solidFill>
                <a:srgbClr val="000000"/>
              </a:solidFill>
            </a:endParaRPr>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5354A194-075A-7A4E-A38A-63161A295A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7225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5B0EDF20-C1FC-B347-8648-43105F4B62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70513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1E6EA6C-F16C-E64B-AB7A-599528A321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04867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B4949ADF-D8F0-B842-BE87-215338979F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77093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B6AC1862-0691-CF43-8A8D-6C1FCD9583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61725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60297E72-CBE7-A142-92C1-B435FF0BD9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5845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54E54A87-22D2-EA41-9829-6DE640F39E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156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37DF48-5DA3-2144-B68A-4E27D5996E85}" type="datetimeFigureOut">
              <a:rPr lang="en-US" smtClean="0"/>
              <a:t>3/30/17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8483A3-E1C5-9142-8EBB-85BCA481D96B}" type="slidenum">
              <a:rPr lang="en-US" smtClean="0"/>
              <a:t>‹#›</a:t>
            </a:fld>
            <a:endParaRPr lang="en-US"/>
          </a:p>
        </p:txBody>
      </p:sp>
    </p:spTree>
    <p:extLst>
      <p:ext uri="{BB962C8B-B14F-4D97-AF65-F5344CB8AC3E}">
        <p14:creationId xmlns:p14="http://schemas.microsoft.com/office/powerpoint/2010/main" val="6653458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3FDD650-0A52-EC47-B8FD-52048A3934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28823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2A7922C0-C175-7F46-B4D3-AD1EA73138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95559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8CC61B6-6D04-0F4F-838A-5F1941FCEE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4416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CC3C161-4917-D441-8890-0004185F5D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41638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0981E18-8F81-C64A-9456-D336FC35F9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65473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F3D4382-736A-4D48-9151-39F7F715D3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24333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541891A4-BA56-E64A-B624-4E6265D19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92220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7BFF32B5-1EC7-6C47-B7D4-C130EB3766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95515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5133BD2E-62EE-7445-B4B4-52AA9AB3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57365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4319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12788" y="6313488"/>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51188" y="6313488"/>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80188" y="6313488"/>
            <a:ext cx="1905000" cy="457200"/>
          </a:xfrm>
        </p:spPr>
        <p:txBody>
          <a:bodyPr/>
          <a:lstStyle>
            <a:lvl1pPr>
              <a:defRPr/>
            </a:lvl1pPr>
          </a:lstStyle>
          <a:p>
            <a:pPr>
              <a:defRPr/>
            </a:pPr>
            <a:fld id="{C1A474B4-95A1-774B-B9FA-F2A0BAEBA4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421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37DF48-5DA3-2144-B68A-4E27D5996E85}" type="datetimeFigureOut">
              <a:rPr lang="en-US" smtClean="0"/>
              <a:t>3/30/17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8483A3-E1C5-9142-8EBB-85BCA481D96B}" type="slidenum">
              <a:rPr lang="en-US" smtClean="0"/>
              <a:t>‹#›</a:t>
            </a:fld>
            <a:endParaRPr lang="en-US"/>
          </a:p>
        </p:txBody>
      </p:sp>
    </p:spTree>
    <p:extLst>
      <p:ext uri="{BB962C8B-B14F-4D97-AF65-F5344CB8AC3E}">
        <p14:creationId xmlns:p14="http://schemas.microsoft.com/office/powerpoint/2010/main" val="9187183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39"/>
              <a:chOff x="-3" y="1562"/>
              <a:chExt cx="5763" cy="639"/>
            </a:xfrm>
          </p:grpSpPr>
          <p:sp>
            <p:nvSpPr>
              <p:cNvPr id="8" name="Freeform 4"/>
              <p:cNvSpPr>
                <a:spLocks/>
              </p:cNvSpPr>
              <p:nvPr/>
            </p:nvSpPr>
            <p:spPr bwMode="ltGray">
              <a:xfrm rot="-5400000">
                <a:off x="2558"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9" name="Freeform 5"/>
              <p:cNvSpPr>
                <a:spLocks/>
              </p:cNvSpPr>
              <p:nvPr/>
            </p:nvSpPr>
            <p:spPr bwMode="ltGray">
              <a:xfrm rot="-5400000">
                <a:off x="1322"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1" name="Freeform 7"/>
              <p:cNvSpPr>
                <a:spLocks/>
              </p:cNvSpPr>
              <p:nvPr/>
            </p:nvSpPr>
            <p:spPr bwMode="ltGray">
              <a:xfrm rot="-5400000">
                <a:off x="-58" y="1753"/>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4" name="Freeform 10"/>
              <p:cNvSpPr>
                <a:spLocks/>
              </p:cNvSpPr>
              <p:nvPr/>
            </p:nvSpPr>
            <p:spPr bwMode="ltGray">
              <a:xfrm rot="-5400000">
                <a:off x="154" y="1727"/>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5" name="Freeform 11"/>
              <p:cNvSpPr>
                <a:spLocks/>
              </p:cNvSpPr>
              <p:nvPr/>
            </p:nvSpPr>
            <p:spPr bwMode="ltGray">
              <a:xfrm rot="-5400000">
                <a:off x="3210" y="1665"/>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7" name="Freeform 13"/>
              <p:cNvSpPr>
                <a:spLocks/>
              </p:cNvSpPr>
              <p:nvPr/>
            </p:nvSpPr>
            <p:spPr bwMode="ltGray">
              <a:xfrm rot="-5400000">
                <a:off x="1828" y="1748"/>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9" name="Freeform 15"/>
              <p:cNvSpPr>
                <a:spLocks/>
              </p:cNvSpPr>
              <p:nvPr/>
            </p:nvSpPr>
            <p:spPr bwMode="ltGray">
              <a:xfrm rot="-5400000">
                <a:off x="2328" y="1695"/>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20"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21" name="Freeform 17"/>
              <p:cNvSpPr>
                <a:spLocks/>
              </p:cNvSpPr>
              <p:nvPr/>
            </p:nvSpPr>
            <p:spPr bwMode="ltGray">
              <a:xfrm rot="-5400000">
                <a:off x="4076"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23" name="Freeform 19"/>
              <p:cNvSpPr>
                <a:spLocks/>
              </p:cNvSpPr>
              <p:nvPr/>
            </p:nvSpPr>
            <p:spPr bwMode="ltGray">
              <a:xfrm rot="-5400000">
                <a:off x="4582" y="1748"/>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25" name="Freeform 21"/>
              <p:cNvSpPr>
                <a:spLocks/>
              </p:cNvSpPr>
              <p:nvPr/>
            </p:nvSpPr>
            <p:spPr bwMode="ltGray">
              <a:xfrm rot="-5400000">
                <a:off x="5082" y="1695"/>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26"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grpSp>
        <p:sp>
          <p:nvSpPr>
            <p:cNvPr id="6"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grpSp>
      <p:sp>
        <p:nvSpPr>
          <p:cNvPr id="122905" name="Rectangle 25"/>
          <p:cNvSpPr>
            <a:spLocks noGrp="1" noChangeArrowheads="1"/>
          </p:cNvSpPr>
          <p:nvPr>
            <p:ph type="ctrTitle"/>
          </p:nvPr>
        </p:nvSpPr>
        <p:spPr>
          <a:xfrm>
            <a:off x="381000" y="762000"/>
            <a:ext cx="8564563" cy="1722438"/>
          </a:xfrm>
        </p:spPr>
        <p:txBody>
          <a:bodyPr/>
          <a:lstStyle>
            <a:lvl1pPr>
              <a:defRPr sz="6000"/>
            </a:lvl1pPr>
          </a:lstStyle>
          <a:p>
            <a:r>
              <a:rPr lang="en-US"/>
              <a:t>Click to edit Master title style</a:t>
            </a:r>
          </a:p>
        </p:txBody>
      </p:sp>
      <p:sp>
        <p:nvSpPr>
          <p:cNvPr id="12290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r>
              <a:rPr lang="en-US"/>
              <a:t>Click to edit Master subtitle style</a:t>
            </a:r>
          </a:p>
        </p:txBody>
      </p:sp>
    </p:spTree>
    <p:extLst>
      <p:ext uri="{BB962C8B-B14F-4D97-AF65-F5344CB8AC3E}">
        <p14:creationId xmlns:p14="http://schemas.microsoft.com/office/powerpoint/2010/main" val="28287661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19295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25801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5646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88187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193481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1738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10871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83671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252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7DF48-5DA3-2144-B68A-4E27D5996E85}" type="datetimeFigureOut">
              <a:rPr lang="en-US" smtClean="0"/>
              <a:t>3/30/17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8483A3-E1C5-9142-8EBB-85BCA481D96B}" type="slidenum">
              <a:rPr lang="en-US" smtClean="0"/>
              <a:t>‹#›</a:t>
            </a:fld>
            <a:endParaRPr lang="en-US"/>
          </a:p>
        </p:txBody>
      </p:sp>
    </p:spTree>
    <p:extLst>
      <p:ext uri="{BB962C8B-B14F-4D97-AF65-F5344CB8AC3E}">
        <p14:creationId xmlns:p14="http://schemas.microsoft.com/office/powerpoint/2010/main" val="14923496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58474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19200"/>
            <a:ext cx="40386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105400" y="1219200"/>
            <a:ext cx="4038600" cy="5638800"/>
          </a:xfrm>
        </p:spPr>
        <p:txBody>
          <a:bodyPr/>
          <a:lstStyle/>
          <a:p>
            <a:pPr lvl="0"/>
            <a:endParaRPr lang="en-US" noProof="0" smtClean="0"/>
          </a:p>
        </p:txBody>
      </p:sp>
    </p:spTree>
    <p:extLst>
      <p:ext uri="{BB962C8B-B14F-4D97-AF65-F5344CB8AC3E}">
        <p14:creationId xmlns:p14="http://schemas.microsoft.com/office/powerpoint/2010/main" val="35062425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sp>
        <p:nvSpPr>
          <p:cNvPr id="19467"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1946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solidFill>
                <a:srgbClr val="000000"/>
              </a:solidFill>
            </a:endParaRPr>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5354A194-075A-7A4E-A38A-63161A295A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90478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5B0EDF20-C1FC-B347-8648-43105F4B62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689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1E6EA6C-F16C-E64B-AB7A-599528A321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53654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B4949ADF-D8F0-B842-BE87-215338979F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24699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B6AC1862-0691-CF43-8A8D-6C1FCD9583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99500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60297E72-CBE7-A142-92C1-B435FF0BD9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73917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54E54A87-22D2-EA41-9829-6DE640F39E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2351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3FDD650-0A52-EC47-B8FD-52048A3934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0840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37DF48-5DA3-2144-B68A-4E27D5996E85}" type="datetimeFigureOut">
              <a:rPr lang="en-US" smtClean="0"/>
              <a:t>3/30/17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483A3-E1C5-9142-8EBB-85BCA481D96B}" type="slidenum">
              <a:rPr lang="en-US" smtClean="0"/>
              <a:t>‹#›</a:t>
            </a:fld>
            <a:endParaRPr lang="en-US"/>
          </a:p>
        </p:txBody>
      </p:sp>
    </p:spTree>
    <p:extLst>
      <p:ext uri="{BB962C8B-B14F-4D97-AF65-F5344CB8AC3E}">
        <p14:creationId xmlns:p14="http://schemas.microsoft.com/office/powerpoint/2010/main" val="11153432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2A7922C0-C175-7F46-B4D3-AD1EA73138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87942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8CC61B6-6D04-0F4F-838A-5F1941FCEE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20916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CC3C161-4917-D441-8890-0004185F5D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14455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0981E18-8F81-C64A-9456-D336FC35F9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87371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F3D4382-736A-4D48-9151-39F7F715D3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35709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541891A4-BA56-E64A-B624-4E6265D19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97996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7BFF32B5-1EC7-6C47-B7D4-C130EB3766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59335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5133BD2E-62EE-7445-B4B4-52AA9AB3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3722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4319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12788" y="6313488"/>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51188" y="6313488"/>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80188" y="6313488"/>
            <a:ext cx="1905000" cy="457200"/>
          </a:xfrm>
        </p:spPr>
        <p:txBody>
          <a:bodyPr/>
          <a:lstStyle>
            <a:lvl1pPr>
              <a:defRPr/>
            </a:lvl1pPr>
          </a:lstStyle>
          <a:p>
            <a:pPr>
              <a:defRPr/>
            </a:pPr>
            <a:fld id="{C1A474B4-95A1-774B-B9FA-F2A0BAEBA4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40594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sp>
        <p:nvSpPr>
          <p:cNvPr id="19467"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1946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solidFill>
                <a:srgbClr val="000000"/>
              </a:solidFill>
            </a:endParaRPr>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5354A194-075A-7A4E-A38A-63161A295A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5154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37DF48-5DA3-2144-B68A-4E27D5996E85}" type="datetimeFigureOut">
              <a:rPr lang="en-US" smtClean="0"/>
              <a:t>3/30/17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483A3-E1C5-9142-8EBB-85BCA481D96B}" type="slidenum">
              <a:rPr lang="en-US" smtClean="0"/>
              <a:t>‹#›</a:t>
            </a:fld>
            <a:endParaRPr lang="en-US"/>
          </a:p>
        </p:txBody>
      </p:sp>
    </p:spTree>
    <p:extLst>
      <p:ext uri="{BB962C8B-B14F-4D97-AF65-F5344CB8AC3E}">
        <p14:creationId xmlns:p14="http://schemas.microsoft.com/office/powerpoint/2010/main" val="11622893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5B0EDF20-C1FC-B347-8648-43105F4B62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1090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1E6EA6C-F16C-E64B-AB7A-599528A321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76543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B4949ADF-D8F0-B842-BE87-215338979F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53920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B6AC1862-0691-CF43-8A8D-6C1FCD9583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38191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60297E72-CBE7-A142-92C1-B435FF0BD9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1088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54E54A87-22D2-EA41-9829-6DE640F39E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11696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3FDD650-0A52-EC47-B8FD-52048A3934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08326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2A7922C0-C175-7F46-B4D3-AD1EA73138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7757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8CC61B6-6D04-0F4F-838A-5F1941FCEE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1570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CC3C161-4917-D441-8890-0004185F5D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63266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slideLayout" Target="../slideLayouts/slideLayout28.xml"/><Relationship Id="rId16" Type="http://schemas.openxmlformats.org/officeDocument/2006/relationships/slideLayout" Target="../slideLayouts/slideLayout29.xml"/><Relationship Id="rId17" Type="http://schemas.openxmlformats.org/officeDocument/2006/relationships/slideLayout" Target="../slideLayouts/slideLayout30.xml"/><Relationship Id="rId18"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theme" Target="../theme/theme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slideLayout" Target="../slideLayouts/slideLayout56.xml"/><Relationship Id="rId15" Type="http://schemas.openxmlformats.org/officeDocument/2006/relationships/slideLayout" Target="../slideLayouts/slideLayout57.xml"/><Relationship Id="rId16" Type="http://schemas.openxmlformats.org/officeDocument/2006/relationships/slideLayout" Target="../slideLayouts/slideLayout58.xml"/><Relationship Id="rId17" Type="http://schemas.openxmlformats.org/officeDocument/2006/relationships/slideLayout" Target="../slideLayouts/slideLayout59.xml"/><Relationship Id="rId18" Type="http://schemas.openxmlformats.org/officeDocument/2006/relationships/theme" Target="../theme/theme4.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theme" Target="../theme/theme5.xml"/><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Relationship Id="rId14" Type="http://schemas.openxmlformats.org/officeDocument/2006/relationships/slideLayout" Target="../slideLayouts/slideLayout85.xml"/><Relationship Id="rId15" Type="http://schemas.openxmlformats.org/officeDocument/2006/relationships/slideLayout" Target="../slideLayouts/slideLayout86.xml"/><Relationship Id="rId16" Type="http://schemas.openxmlformats.org/officeDocument/2006/relationships/slideLayout" Target="../slideLayouts/slideLayout87.xml"/><Relationship Id="rId17" Type="http://schemas.openxmlformats.org/officeDocument/2006/relationships/slideLayout" Target="../slideLayouts/slideLayout88.xml"/><Relationship Id="rId18" Type="http://schemas.openxmlformats.org/officeDocument/2006/relationships/theme" Target="../theme/theme6.xml"/><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slideLayout" Target="../slideLayouts/slideLayout100.xml"/><Relationship Id="rId13" Type="http://schemas.openxmlformats.org/officeDocument/2006/relationships/slideLayout" Target="../slideLayouts/slideLayout101.xml"/><Relationship Id="rId14" Type="http://schemas.openxmlformats.org/officeDocument/2006/relationships/slideLayout" Target="../slideLayouts/slideLayout102.xml"/><Relationship Id="rId15" Type="http://schemas.openxmlformats.org/officeDocument/2006/relationships/slideLayout" Target="../slideLayouts/slideLayout103.xml"/><Relationship Id="rId16" Type="http://schemas.openxmlformats.org/officeDocument/2006/relationships/slideLayout" Target="../slideLayouts/slideLayout104.xml"/><Relationship Id="rId17" Type="http://schemas.openxmlformats.org/officeDocument/2006/relationships/slideLayout" Target="../slideLayouts/slideLayout105.xml"/><Relationship Id="rId18" Type="http://schemas.openxmlformats.org/officeDocument/2006/relationships/theme" Target="../theme/theme7.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16.xml"/><Relationship Id="rId12" Type="http://schemas.openxmlformats.org/officeDocument/2006/relationships/theme" Target="../theme/theme8.xml"/><Relationship Id="rId1" Type="http://schemas.openxmlformats.org/officeDocument/2006/relationships/slideLayout" Target="../slideLayouts/slideLayout106.xml"/><Relationship Id="rId2" Type="http://schemas.openxmlformats.org/officeDocument/2006/relationships/slideLayout" Target="../slideLayouts/slideLayout107.xml"/><Relationship Id="rId3" Type="http://schemas.openxmlformats.org/officeDocument/2006/relationships/slideLayout" Target="../slideLayouts/slideLayout108.xml"/><Relationship Id="rId4" Type="http://schemas.openxmlformats.org/officeDocument/2006/relationships/slideLayout" Target="../slideLayouts/slideLayout109.xml"/><Relationship Id="rId5" Type="http://schemas.openxmlformats.org/officeDocument/2006/relationships/slideLayout" Target="../slideLayouts/slideLayout110.xml"/><Relationship Id="rId6" Type="http://schemas.openxmlformats.org/officeDocument/2006/relationships/slideLayout" Target="../slideLayouts/slideLayout111.xml"/><Relationship Id="rId7" Type="http://schemas.openxmlformats.org/officeDocument/2006/relationships/slideLayout" Target="../slideLayouts/slideLayout112.xml"/><Relationship Id="rId8" Type="http://schemas.openxmlformats.org/officeDocument/2006/relationships/slideLayout" Target="../slideLayouts/slideLayout113.xml"/><Relationship Id="rId9" Type="http://schemas.openxmlformats.org/officeDocument/2006/relationships/slideLayout" Target="../slideLayouts/slideLayout114.xml"/><Relationship Id="rId10" Type="http://schemas.openxmlformats.org/officeDocument/2006/relationships/slideLayout" Target="../slideLayouts/slideLayout115.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27.xml"/><Relationship Id="rId12" Type="http://schemas.openxmlformats.org/officeDocument/2006/relationships/slideLayout" Target="../slideLayouts/slideLayout128.xml"/><Relationship Id="rId13" Type="http://schemas.openxmlformats.org/officeDocument/2006/relationships/slideLayout" Target="../slideLayouts/slideLayout129.xml"/><Relationship Id="rId14" Type="http://schemas.openxmlformats.org/officeDocument/2006/relationships/slideLayout" Target="../slideLayouts/slideLayout130.xml"/><Relationship Id="rId15" Type="http://schemas.openxmlformats.org/officeDocument/2006/relationships/slideLayout" Target="../slideLayouts/slideLayout131.xml"/><Relationship Id="rId16" Type="http://schemas.openxmlformats.org/officeDocument/2006/relationships/theme" Target="../theme/theme9.xml"/><Relationship Id="rId1" Type="http://schemas.openxmlformats.org/officeDocument/2006/relationships/slideLayout" Target="../slideLayouts/slideLayout117.xml"/><Relationship Id="rId2" Type="http://schemas.openxmlformats.org/officeDocument/2006/relationships/slideLayout" Target="../slideLayouts/slideLayout118.xml"/><Relationship Id="rId3" Type="http://schemas.openxmlformats.org/officeDocument/2006/relationships/slideLayout" Target="../slideLayouts/slideLayout119.xml"/><Relationship Id="rId4" Type="http://schemas.openxmlformats.org/officeDocument/2006/relationships/slideLayout" Target="../slideLayouts/slideLayout120.xml"/><Relationship Id="rId5" Type="http://schemas.openxmlformats.org/officeDocument/2006/relationships/slideLayout" Target="../slideLayouts/slideLayout121.xml"/><Relationship Id="rId6" Type="http://schemas.openxmlformats.org/officeDocument/2006/relationships/slideLayout" Target="../slideLayouts/slideLayout122.xml"/><Relationship Id="rId7" Type="http://schemas.openxmlformats.org/officeDocument/2006/relationships/slideLayout" Target="../slideLayouts/slideLayout123.xml"/><Relationship Id="rId8" Type="http://schemas.openxmlformats.org/officeDocument/2006/relationships/slideLayout" Target="../slideLayouts/slideLayout124.xml"/><Relationship Id="rId9" Type="http://schemas.openxmlformats.org/officeDocument/2006/relationships/slideLayout" Target="../slideLayouts/slideLayout125.xml"/><Relationship Id="rId10"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7DF48-5DA3-2144-B68A-4E27D5996E85}" type="datetimeFigureOut">
              <a:rPr lang="en-US" smtClean="0"/>
              <a:t>3/30/17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483A3-E1C5-9142-8EBB-85BCA481D96B}" type="slidenum">
              <a:rPr lang="en-US" smtClean="0"/>
              <a:t>‹#›</a:t>
            </a:fld>
            <a:endParaRPr lang="en-US"/>
          </a:p>
        </p:txBody>
      </p:sp>
    </p:spTree>
    <p:extLst>
      <p:ext uri="{BB962C8B-B14F-4D97-AF65-F5344CB8AC3E}">
        <p14:creationId xmlns:p14="http://schemas.microsoft.com/office/powerpoint/2010/main" val="1473621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41"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a typeface="+mn-ea"/>
                <a:cs typeface="+mn-cs"/>
              </a:defRPr>
            </a:lvl1pPr>
          </a:lstStyle>
          <a:p>
            <a:pPr defTabSz="914400" fontAlgn="base">
              <a:spcBef>
                <a:spcPct val="0"/>
              </a:spcBef>
              <a:spcAft>
                <a:spcPct val="0"/>
              </a:spcAft>
              <a:defRPr/>
            </a:pPr>
            <a:endParaRPr lang="en-US">
              <a:solidFill>
                <a:srgbClr val="000000"/>
              </a:solidFill>
              <a:latin typeface="Arial" charset="0"/>
            </a:endParaRPr>
          </a:p>
        </p:txBody>
      </p:sp>
      <p:sp>
        <p:nvSpPr>
          <p:cNvPr id="18442"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a typeface="+mn-ea"/>
                <a:cs typeface="+mn-cs"/>
              </a:defRPr>
            </a:lvl1pPr>
          </a:lstStyle>
          <a:p>
            <a:pPr defTabSz="914400" fontAlgn="base">
              <a:spcBef>
                <a:spcPct val="0"/>
              </a:spcBef>
              <a:spcAft>
                <a:spcPct val="0"/>
              </a:spcAft>
              <a:defRPr/>
            </a:pPr>
            <a:endParaRPr lang="en-US">
              <a:solidFill>
                <a:srgbClr val="000000"/>
              </a:solidFill>
              <a:latin typeface="Arial" charset="0"/>
            </a:endParaRPr>
          </a:p>
        </p:txBody>
      </p:sp>
      <p:sp>
        <p:nvSpPr>
          <p:cNvPr id="18443"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cs typeface="+mn-cs"/>
              </a:defRPr>
            </a:lvl1pPr>
          </a:lstStyle>
          <a:p>
            <a:pPr defTabSz="914400" fontAlgn="base">
              <a:spcBef>
                <a:spcPct val="0"/>
              </a:spcBef>
              <a:spcAft>
                <a:spcPct val="0"/>
              </a:spcAft>
              <a:defRPr/>
            </a:pPr>
            <a:fld id="{821EC4BC-B4E5-7145-A343-720811E2CED4}" type="slidenum">
              <a:rPr lang="en-US">
                <a:solidFill>
                  <a:srgbClr val="000000"/>
                </a:solidFill>
                <a:latin typeface="Arial" charset="0"/>
                <a:ea typeface="ＭＳ Ｐゴシック" charset="0"/>
              </a:rPr>
              <a:pPr defTabSz="914400" fontAlgn="base">
                <a:spcBef>
                  <a:spcPct val="0"/>
                </a:spcBef>
                <a:spcAft>
                  <a:spcPct val="0"/>
                </a:spcAft>
                <a:defRPr/>
              </a:pPr>
              <a:t>‹#›</a:t>
            </a:fld>
            <a:endParaRPr lang="en-US">
              <a:solidFill>
                <a:srgbClr val="000000"/>
              </a:solidFill>
              <a:latin typeface="Arial" charset="0"/>
              <a:ea typeface="ＭＳ Ｐゴシック" charset="0"/>
            </a:endParaRPr>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0362244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200">
          <a:solidFill>
            <a:schemeClr val="tx2"/>
          </a:solidFill>
          <a:latin typeface="Times New Roman"/>
          <a:ea typeface="ＭＳ Ｐゴシック" charset="0"/>
          <a:cs typeface="ＭＳ Ｐゴシック" charset="0"/>
        </a:defRPr>
      </a:lvl2pPr>
      <a:lvl3pPr algn="l" rtl="0" eaLnBrk="0" fontAlgn="base" hangingPunct="0">
        <a:spcBef>
          <a:spcPct val="0"/>
        </a:spcBef>
        <a:spcAft>
          <a:spcPct val="0"/>
        </a:spcAft>
        <a:defRPr sz="4200">
          <a:solidFill>
            <a:schemeClr val="tx2"/>
          </a:solidFill>
          <a:latin typeface="Times New Roman"/>
          <a:ea typeface="ＭＳ Ｐゴシック" charset="0"/>
          <a:cs typeface="ＭＳ Ｐゴシック" charset="0"/>
        </a:defRPr>
      </a:lvl3pPr>
      <a:lvl4pPr algn="l" rtl="0" eaLnBrk="0" fontAlgn="base" hangingPunct="0">
        <a:spcBef>
          <a:spcPct val="0"/>
        </a:spcBef>
        <a:spcAft>
          <a:spcPct val="0"/>
        </a:spcAft>
        <a:defRPr sz="4200">
          <a:solidFill>
            <a:schemeClr val="tx2"/>
          </a:solidFill>
          <a:latin typeface="Times New Roman"/>
          <a:ea typeface="ＭＳ Ｐゴシック" charset="0"/>
          <a:cs typeface="ＭＳ Ｐゴシック" charset="0"/>
        </a:defRPr>
      </a:lvl4pPr>
      <a:lvl5pPr algn="l" rtl="0" eaLnBrk="0" fontAlgn="base" hangingPunct="0">
        <a:spcBef>
          <a:spcPct val="0"/>
        </a:spcBef>
        <a:spcAft>
          <a:spcPct val="0"/>
        </a:spcAft>
        <a:defRPr sz="4200">
          <a:solidFill>
            <a:schemeClr val="tx2"/>
          </a:solidFill>
          <a:latin typeface="Times New Roman"/>
          <a:ea typeface="ＭＳ Ｐゴシック" charset="0"/>
          <a:cs typeface="ＭＳ Ｐゴシック" charset="0"/>
        </a:defRPr>
      </a:lvl5pPr>
      <a:lvl6pPr marL="457200" algn="l" rtl="0" fontAlgn="base">
        <a:spcBef>
          <a:spcPct val="0"/>
        </a:spcBef>
        <a:spcAft>
          <a:spcPct val="0"/>
        </a:spcAft>
        <a:defRPr sz="4200">
          <a:solidFill>
            <a:schemeClr val="tx2"/>
          </a:solidFill>
          <a:latin typeface="Times New Roman"/>
        </a:defRPr>
      </a:lvl6pPr>
      <a:lvl7pPr marL="914400" algn="l" rtl="0" fontAlgn="base">
        <a:spcBef>
          <a:spcPct val="0"/>
        </a:spcBef>
        <a:spcAft>
          <a:spcPct val="0"/>
        </a:spcAft>
        <a:defRPr sz="4200">
          <a:solidFill>
            <a:schemeClr val="tx2"/>
          </a:solidFill>
          <a:latin typeface="Times New Roman"/>
        </a:defRPr>
      </a:lvl7pPr>
      <a:lvl8pPr marL="1371600" algn="l" rtl="0" fontAlgn="base">
        <a:spcBef>
          <a:spcPct val="0"/>
        </a:spcBef>
        <a:spcAft>
          <a:spcPct val="0"/>
        </a:spcAft>
        <a:defRPr sz="4200">
          <a:solidFill>
            <a:schemeClr val="tx2"/>
          </a:solidFill>
          <a:latin typeface="Times New Roman"/>
        </a:defRPr>
      </a:lvl8pPr>
      <a:lvl9pPr marL="1828800" algn="l" rtl="0" fontAlgn="base">
        <a:spcBef>
          <a:spcPct val="0"/>
        </a:spcBef>
        <a:spcAft>
          <a:spcPct val="0"/>
        </a:spcAft>
        <a:defRPr sz="4200">
          <a:solidFill>
            <a:schemeClr val="tx2"/>
          </a:solidFill>
          <a:latin typeface="Times New Roman"/>
        </a:defRPr>
      </a:lvl9pPr>
    </p:titleStyle>
    <p:bodyStyle>
      <a:lvl1pPr marL="342900" indent="-342900" algn="l" rtl="0" eaLnBrk="0" fontAlgn="base" hangingPunct="0">
        <a:spcBef>
          <a:spcPct val="20000"/>
        </a:spcBef>
        <a:spcAft>
          <a:spcPct val="0"/>
        </a:spcAft>
        <a:buClr>
          <a:schemeClr val="folHlink"/>
        </a:buClr>
        <a:buSzPct val="90000"/>
        <a:buFont typeface="Wingdings" charset="0"/>
        <a:buChar char="n"/>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charset="0"/>
        <a:buChar char="n"/>
        <a:defRPr sz="26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charset="0"/>
        <a:buChar char="n"/>
        <a:defRPr sz="23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ea typeface="+mn-ea"/>
                <a:cs typeface="+mn-cs"/>
              </a:defRPr>
            </a:lvl1pPr>
          </a:lstStyle>
          <a:p>
            <a:pPr defTabSz="914400" fontAlgn="base">
              <a:spcBef>
                <a:spcPct val="0"/>
              </a:spcBef>
              <a:spcAft>
                <a:spcPct val="0"/>
              </a:spcAft>
              <a:defRPr/>
            </a:pPr>
            <a:endParaRPr lang="en-US">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ea typeface="+mn-ea"/>
                <a:cs typeface="+mn-cs"/>
              </a:defRPr>
            </a:lvl1pPr>
          </a:lstStyle>
          <a:p>
            <a:pPr defTabSz="914400" fontAlgn="base">
              <a:spcBef>
                <a:spcPct val="0"/>
              </a:spcBef>
              <a:spcAft>
                <a:spcPct val="0"/>
              </a:spcAft>
              <a:defRPr/>
            </a:pPr>
            <a:endParaRPr lang="en-US">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cs typeface="+mn-cs"/>
              </a:defRPr>
            </a:lvl1pPr>
          </a:lstStyle>
          <a:p>
            <a:pPr defTabSz="914400" fontAlgn="base">
              <a:spcBef>
                <a:spcPct val="0"/>
              </a:spcBef>
              <a:spcAft>
                <a:spcPct val="0"/>
              </a:spcAft>
              <a:defRPr/>
            </a:pPr>
            <a:fld id="{707624EF-FF47-9D4B-B420-596BD8B04318}" type="slidenum">
              <a:rPr lang="en-US">
                <a:latin typeface="Arial" charset="0"/>
                <a:ea typeface="ＭＳ Ｐゴシック" charset="0"/>
              </a:rPr>
              <a:pPr defTabSz="914400" fontAlgn="base">
                <a:spcBef>
                  <a:spcPct val="0"/>
                </a:spcBef>
                <a:spcAft>
                  <a:spcPct val="0"/>
                </a:spcAft>
                <a:defRPr/>
              </a:pPr>
              <a:t>‹#›</a:t>
            </a:fld>
            <a:endParaRPr lang="en-US">
              <a:latin typeface="Arial" charset="0"/>
              <a:ea typeface="ＭＳ Ｐゴシック" charset="0"/>
            </a:endParaRPr>
          </a:p>
        </p:txBody>
      </p:sp>
    </p:spTree>
    <p:extLst>
      <p:ext uri="{BB962C8B-B14F-4D97-AF65-F5344CB8AC3E}">
        <p14:creationId xmlns:p14="http://schemas.microsoft.com/office/powerpoint/2010/main" val="779382276"/>
      </p:ext>
    </p:extLst>
  </p:cSld>
  <p:clrMap bg1="dk2" tx1="lt1" bg2="dk1"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41"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a typeface="+mn-ea"/>
                <a:cs typeface="+mn-cs"/>
              </a:defRPr>
            </a:lvl1pPr>
          </a:lstStyle>
          <a:p>
            <a:pPr defTabSz="914400" fontAlgn="base">
              <a:spcBef>
                <a:spcPct val="0"/>
              </a:spcBef>
              <a:spcAft>
                <a:spcPct val="0"/>
              </a:spcAft>
              <a:defRPr/>
            </a:pPr>
            <a:endParaRPr lang="en-US">
              <a:solidFill>
                <a:srgbClr val="000000"/>
              </a:solidFill>
              <a:latin typeface="Arial" charset="0"/>
            </a:endParaRPr>
          </a:p>
        </p:txBody>
      </p:sp>
      <p:sp>
        <p:nvSpPr>
          <p:cNvPr id="18442"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a typeface="+mn-ea"/>
                <a:cs typeface="+mn-cs"/>
              </a:defRPr>
            </a:lvl1pPr>
          </a:lstStyle>
          <a:p>
            <a:pPr defTabSz="914400" fontAlgn="base">
              <a:spcBef>
                <a:spcPct val="0"/>
              </a:spcBef>
              <a:spcAft>
                <a:spcPct val="0"/>
              </a:spcAft>
              <a:defRPr/>
            </a:pPr>
            <a:endParaRPr lang="en-US">
              <a:solidFill>
                <a:srgbClr val="000000"/>
              </a:solidFill>
              <a:latin typeface="Arial" charset="0"/>
            </a:endParaRPr>
          </a:p>
        </p:txBody>
      </p:sp>
      <p:sp>
        <p:nvSpPr>
          <p:cNvPr id="18443"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cs typeface="+mn-cs"/>
              </a:defRPr>
            </a:lvl1pPr>
          </a:lstStyle>
          <a:p>
            <a:pPr defTabSz="914400" fontAlgn="base">
              <a:spcBef>
                <a:spcPct val="0"/>
              </a:spcBef>
              <a:spcAft>
                <a:spcPct val="0"/>
              </a:spcAft>
              <a:defRPr/>
            </a:pPr>
            <a:fld id="{821EC4BC-B4E5-7145-A343-720811E2CED4}" type="slidenum">
              <a:rPr lang="en-US">
                <a:solidFill>
                  <a:srgbClr val="000000"/>
                </a:solidFill>
                <a:latin typeface="Arial" charset="0"/>
                <a:ea typeface="ＭＳ Ｐゴシック" charset="0"/>
              </a:rPr>
              <a:pPr defTabSz="914400" fontAlgn="base">
                <a:spcBef>
                  <a:spcPct val="0"/>
                </a:spcBef>
                <a:spcAft>
                  <a:spcPct val="0"/>
                </a:spcAft>
                <a:defRPr/>
              </a:pPr>
              <a:t>‹#›</a:t>
            </a:fld>
            <a:endParaRPr lang="en-US">
              <a:solidFill>
                <a:srgbClr val="000000"/>
              </a:solidFill>
              <a:latin typeface="Arial" charset="0"/>
              <a:ea typeface="ＭＳ Ｐゴシック" charset="0"/>
            </a:endParaRPr>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82239196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200">
          <a:solidFill>
            <a:schemeClr val="tx2"/>
          </a:solidFill>
          <a:latin typeface="Times New Roman"/>
          <a:ea typeface="ＭＳ Ｐゴシック" charset="0"/>
          <a:cs typeface="ＭＳ Ｐゴシック" charset="0"/>
        </a:defRPr>
      </a:lvl2pPr>
      <a:lvl3pPr algn="l" rtl="0" eaLnBrk="0" fontAlgn="base" hangingPunct="0">
        <a:spcBef>
          <a:spcPct val="0"/>
        </a:spcBef>
        <a:spcAft>
          <a:spcPct val="0"/>
        </a:spcAft>
        <a:defRPr sz="4200">
          <a:solidFill>
            <a:schemeClr val="tx2"/>
          </a:solidFill>
          <a:latin typeface="Times New Roman"/>
          <a:ea typeface="ＭＳ Ｐゴシック" charset="0"/>
          <a:cs typeface="ＭＳ Ｐゴシック" charset="0"/>
        </a:defRPr>
      </a:lvl3pPr>
      <a:lvl4pPr algn="l" rtl="0" eaLnBrk="0" fontAlgn="base" hangingPunct="0">
        <a:spcBef>
          <a:spcPct val="0"/>
        </a:spcBef>
        <a:spcAft>
          <a:spcPct val="0"/>
        </a:spcAft>
        <a:defRPr sz="4200">
          <a:solidFill>
            <a:schemeClr val="tx2"/>
          </a:solidFill>
          <a:latin typeface="Times New Roman"/>
          <a:ea typeface="ＭＳ Ｐゴシック" charset="0"/>
          <a:cs typeface="ＭＳ Ｐゴシック" charset="0"/>
        </a:defRPr>
      </a:lvl4pPr>
      <a:lvl5pPr algn="l" rtl="0" eaLnBrk="0" fontAlgn="base" hangingPunct="0">
        <a:spcBef>
          <a:spcPct val="0"/>
        </a:spcBef>
        <a:spcAft>
          <a:spcPct val="0"/>
        </a:spcAft>
        <a:defRPr sz="4200">
          <a:solidFill>
            <a:schemeClr val="tx2"/>
          </a:solidFill>
          <a:latin typeface="Times New Roman"/>
          <a:ea typeface="ＭＳ Ｐゴシック" charset="0"/>
          <a:cs typeface="ＭＳ Ｐゴシック" charset="0"/>
        </a:defRPr>
      </a:lvl5pPr>
      <a:lvl6pPr marL="457200" algn="l" rtl="0" fontAlgn="base">
        <a:spcBef>
          <a:spcPct val="0"/>
        </a:spcBef>
        <a:spcAft>
          <a:spcPct val="0"/>
        </a:spcAft>
        <a:defRPr sz="4200">
          <a:solidFill>
            <a:schemeClr val="tx2"/>
          </a:solidFill>
          <a:latin typeface="Times New Roman"/>
        </a:defRPr>
      </a:lvl6pPr>
      <a:lvl7pPr marL="914400" algn="l" rtl="0" fontAlgn="base">
        <a:spcBef>
          <a:spcPct val="0"/>
        </a:spcBef>
        <a:spcAft>
          <a:spcPct val="0"/>
        </a:spcAft>
        <a:defRPr sz="4200">
          <a:solidFill>
            <a:schemeClr val="tx2"/>
          </a:solidFill>
          <a:latin typeface="Times New Roman"/>
        </a:defRPr>
      </a:lvl7pPr>
      <a:lvl8pPr marL="1371600" algn="l" rtl="0" fontAlgn="base">
        <a:spcBef>
          <a:spcPct val="0"/>
        </a:spcBef>
        <a:spcAft>
          <a:spcPct val="0"/>
        </a:spcAft>
        <a:defRPr sz="4200">
          <a:solidFill>
            <a:schemeClr val="tx2"/>
          </a:solidFill>
          <a:latin typeface="Times New Roman"/>
        </a:defRPr>
      </a:lvl8pPr>
      <a:lvl9pPr marL="1828800" algn="l" rtl="0" fontAlgn="base">
        <a:spcBef>
          <a:spcPct val="0"/>
        </a:spcBef>
        <a:spcAft>
          <a:spcPct val="0"/>
        </a:spcAft>
        <a:defRPr sz="4200">
          <a:solidFill>
            <a:schemeClr val="tx2"/>
          </a:solidFill>
          <a:latin typeface="Times New Roman"/>
        </a:defRPr>
      </a:lvl9pPr>
    </p:titleStyle>
    <p:bodyStyle>
      <a:lvl1pPr marL="342900" indent="-342900" algn="l" rtl="0" eaLnBrk="0" fontAlgn="base" hangingPunct="0">
        <a:spcBef>
          <a:spcPct val="20000"/>
        </a:spcBef>
        <a:spcAft>
          <a:spcPct val="0"/>
        </a:spcAft>
        <a:buClr>
          <a:schemeClr val="folHlink"/>
        </a:buClr>
        <a:buSzPct val="90000"/>
        <a:buFont typeface="Wingdings" charset="0"/>
        <a:buChar char="n"/>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charset="0"/>
        <a:buChar char="n"/>
        <a:defRPr sz="26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charset="0"/>
        <a:buChar char="n"/>
        <a:defRPr sz="23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4" y="-991"/>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033" name="Freeform 5"/>
              <p:cNvSpPr>
                <a:spLocks/>
              </p:cNvSpPr>
              <p:nvPr/>
            </p:nvSpPr>
            <p:spPr bwMode="ltGray">
              <a:xfrm rot="-5400000">
                <a:off x="1321"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034" name="Freeform 6"/>
              <p:cNvSpPr>
                <a:spLocks/>
              </p:cNvSpPr>
              <p:nvPr/>
            </p:nvSpPr>
            <p:spPr bwMode="ltGray">
              <a:xfrm rot="-5400000">
                <a:off x="976" y="1670"/>
                <a:ext cx="624" cy="423"/>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035" name="Freeform 7"/>
              <p:cNvSpPr>
                <a:spLocks/>
              </p:cNvSpPr>
              <p:nvPr/>
            </p:nvSpPr>
            <p:spPr bwMode="ltGray">
              <a:xfrm rot="-5400000">
                <a:off x="-63" y="1754"/>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036" name="Freeform 8"/>
              <p:cNvSpPr>
                <a:spLocks/>
              </p:cNvSpPr>
              <p:nvPr/>
            </p:nvSpPr>
            <p:spPr bwMode="ltGray">
              <a:xfrm rot="-5400000">
                <a:off x="662" y="1733"/>
                <a:ext cx="624" cy="293"/>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037" name="Freeform 9"/>
              <p:cNvSpPr>
                <a:spLocks/>
              </p:cNvSpPr>
              <p:nvPr/>
            </p:nvSpPr>
            <p:spPr bwMode="ltGray">
              <a:xfrm rot="-5400000">
                <a:off x="439" y="1699"/>
                <a:ext cx="624" cy="364"/>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038" name="Freeform 10"/>
              <p:cNvSpPr>
                <a:spLocks/>
              </p:cNvSpPr>
              <p:nvPr/>
            </p:nvSpPr>
            <p:spPr bwMode="ltGray">
              <a:xfrm rot="-5400000">
                <a:off x="153" y="1728"/>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039" name="Freeform 11"/>
              <p:cNvSpPr>
                <a:spLocks/>
              </p:cNvSpPr>
              <p:nvPr/>
            </p:nvSpPr>
            <p:spPr bwMode="ltGray">
              <a:xfrm rot="-5400000">
                <a:off x="3205" y="1662"/>
                <a:ext cx="624" cy="420"/>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040" name="Freeform 12"/>
              <p:cNvSpPr>
                <a:spLocks/>
              </p:cNvSpPr>
              <p:nvPr/>
            </p:nvSpPr>
            <p:spPr bwMode="ltGray">
              <a:xfrm rot="-5400000">
                <a:off x="2870" y="1663"/>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041" name="Freeform 13"/>
              <p:cNvSpPr>
                <a:spLocks/>
              </p:cNvSpPr>
              <p:nvPr/>
            </p:nvSpPr>
            <p:spPr bwMode="ltGray">
              <a:xfrm rot="-5400000">
                <a:off x="1828" y="1747"/>
                <a:ext cx="624" cy="256"/>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042" name="Freeform 14"/>
              <p:cNvSpPr>
                <a:spLocks/>
              </p:cNvSpPr>
              <p:nvPr/>
            </p:nvSpPr>
            <p:spPr bwMode="ltGray">
              <a:xfrm rot="-5400000">
                <a:off x="2548" y="1728"/>
                <a:ext cx="624" cy="29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043" name="Freeform 15"/>
              <p:cNvSpPr>
                <a:spLocks/>
              </p:cNvSpPr>
              <p:nvPr/>
            </p:nvSpPr>
            <p:spPr bwMode="ltGray">
              <a:xfrm rot="-5400000">
                <a:off x="2328" y="1695"/>
                <a:ext cx="624" cy="360"/>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044" name="Freeform 16"/>
              <p:cNvSpPr>
                <a:spLocks/>
              </p:cNvSpPr>
              <p:nvPr/>
            </p:nvSpPr>
            <p:spPr bwMode="ltGray">
              <a:xfrm rot="-5400000">
                <a:off x="2039"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045" name="Freeform 17"/>
              <p:cNvSpPr>
                <a:spLocks/>
              </p:cNvSpPr>
              <p:nvPr/>
            </p:nvSpPr>
            <p:spPr bwMode="ltGray">
              <a:xfrm rot="-5400000">
                <a:off x="4074" y="1665"/>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046" name="Freeform 18"/>
              <p:cNvSpPr>
                <a:spLocks/>
              </p:cNvSpPr>
              <p:nvPr/>
            </p:nvSpPr>
            <p:spPr bwMode="ltGray">
              <a:xfrm rot="-5400000">
                <a:off x="3729" y="1666"/>
                <a:ext cx="624" cy="423"/>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047" name="Freeform 19"/>
              <p:cNvSpPr>
                <a:spLocks/>
              </p:cNvSpPr>
              <p:nvPr/>
            </p:nvSpPr>
            <p:spPr bwMode="ltGray">
              <a:xfrm rot="-5400000">
                <a:off x="4576" y="1745"/>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048" name="Freeform 20"/>
              <p:cNvSpPr>
                <a:spLocks/>
              </p:cNvSpPr>
              <p:nvPr/>
            </p:nvSpPr>
            <p:spPr bwMode="ltGray">
              <a:xfrm>
                <a:off x="5469" y="1560"/>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049" name="Freeform 21"/>
              <p:cNvSpPr>
                <a:spLocks/>
              </p:cNvSpPr>
              <p:nvPr/>
            </p:nvSpPr>
            <p:spPr bwMode="ltGray">
              <a:xfrm rot="-5400000">
                <a:off x="5078" y="1690"/>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050" name="Freeform 22"/>
              <p:cNvSpPr>
                <a:spLocks/>
              </p:cNvSpPr>
              <p:nvPr/>
            </p:nvSpPr>
            <p:spPr bwMode="ltGray">
              <a:xfrm rot="-5400000">
                <a:off x="4791" y="1717"/>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grpSp>
        <p:sp>
          <p:nvSpPr>
            <p:cNvPr id="1030"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1031" name="Freeform 24"/>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860221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eaLnBrk="0" fontAlgn="base" hangingPunct="0">
        <a:spcBef>
          <a:spcPct val="0"/>
        </a:spcBef>
        <a:spcAft>
          <a:spcPct val="0"/>
        </a:spcAft>
        <a:defRPr kumimoji="1"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kumimoji="1" sz="4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kumimoji="1" sz="4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kumimoji="1" sz="4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41"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a typeface="+mn-ea"/>
                <a:cs typeface="+mn-cs"/>
              </a:defRPr>
            </a:lvl1pPr>
          </a:lstStyle>
          <a:p>
            <a:pPr defTabSz="914400" fontAlgn="base">
              <a:spcBef>
                <a:spcPct val="0"/>
              </a:spcBef>
              <a:spcAft>
                <a:spcPct val="0"/>
              </a:spcAft>
              <a:defRPr/>
            </a:pPr>
            <a:endParaRPr lang="en-US">
              <a:solidFill>
                <a:srgbClr val="000000"/>
              </a:solidFill>
              <a:latin typeface="Arial" charset="0"/>
            </a:endParaRPr>
          </a:p>
        </p:txBody>
      </p:sp>
      <p:sp>
        <p:nvSpPr>
          <p:cNvPr id="18442"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a typeface="+mn-ea"/>
                <a:cs typeface="+mn-cs"/>
              </a:defRPr>
            </a:lvl1pPr>
          </a:lstStyle>
          <a:p>
            <a:pPr defTabSz="914400" fontAlgn="base">
              <a:spcBef>
                <a:spcPct val="0"/>
              </a:spcBef>
              <a:spcAft>
                <a:spcPct val="0"/>
              </a:spcAft>
              <a:defRPr/>
            </a:pPr>
            <a:endParaRPr lang="en-US">
              <a:solidFill>
                <a:srgbClr val="000000"/>
              </a:solidFill>
              <a:latin typeface="Arial" charset="0"/>
            </a:endParaRPr>
          </a:p>
        </p:txBody>
      </p:sp>
      <p:sp>
        <p:nvSpPr>
          <p:cNvPr id="18443"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cs typeface="+mn-cs"/>
              </a:defRPr>
            </a:lvl1pPr>
          </a:lstStyle>
          <a:p>
            <a:pPr defTabSz="914400" fontAlgn="base">
              <a:spcBef>
                <a:spcPct val="0"/>
              </a:spcBef>
              <a:spcAft>
                <a:spcPct val="0"/>
              </a:spcAft>
              <a:defRPr/>
            </a:pPr>
            <a:fld id="{821EC4BC-B4E5-7145-A343-720811E2CED4}" type="slidenum">
              <a:rPr lang="en-US">
                <a:solidFill>
                  <a:srgbClr val="000000"/>
                </a:solidFill>
                <a:latin typeface="Arial" charset="0"/>
                <a:ea typeface="ＭＳ Ｐゴシック" charset="0"/>
              </a:rPr>
              <a:pPr defTabSz="914400" fontAlgn="base">
                <a:spcBef>
                  <a:spcPct val="0"/>
                </a:spcBef>
                <a:spcAft>
                  <a:spcPct val="0"/>
                </a:spcAft>
                <a:defRPr/>
              </a:pPr>
              <a:t>‹#›</a:t>
            </a:fld>
            <a:endParaRPr lang="en-US">
              <a:solidFill>
                <a:srgbClr val="000000"/>
              </a:solidFill>
              <a:latin typeface="Arial" charset="0"/>
              <a:ea typeface="ＭＳ Ｐゴシック" charset="0"/>
            </a:endParaRPr>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33338860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200">
          <a:solidFill>
            <a:schemeClr val="tx2"/>
          </a:solidFill>
          <a:latin typeface="Times New Roman"/>
          <a:ea typeface="ＭＳ Ｐゴシック" charset="0"/>
          <a:cs typeface="ＭＳ Ｐゴシック" charset="0"/>
        </a:defRPr>
      </a:lvl2pPr>
      <a:lvl3pPr algn="l" rtl="0" eaLnBrk="0" fontAlgn="base" hangingPunct="0">
        <a:spcBef>
          <a:spcPct val="0"/>
        </a:spcBef>
        <a:spcAft>
          <a:spcPct val="0"/>
        </a:spcAft>
        <a:defRPr sz="4200">
          <a:solidFill>
            <a:schemeClr val="tx2"/>
          </a:solidFill>
          <a:latin typeface="Times New Roman"/>
          <a:ea typeface="ＭＳ Ｐゴシック" charset="0"/>
          <a:cs typeface="ＭＳ Ｐゴシック" charset="0"/>
        </a:defRPr>
      </a:lvl3pPr>
      <a:lvl4pPr algn="l" rtl="0" eaLnBrk="0" fontAlgn="base" hangingPunct="0">
        <a:spcBef>
          <a:spcPct val="0"/>
        </a:spcBef>
        <a:spcAft>
          <a:spcPct val="0"/>
        </a:spcAft>
        <a:defRPr sz="4200">
          <a:solidFill>
            <a:schemeClr val="tx2"/>
          </a:solidFill>
          <a:latin typeface="Times New Roman"/>
          <a:ea typeface="ＭＳ Ｐゴシック" charset="0"/>
          <a:cs typeface="ＭＳ Ｐゴシック" charset="0"/>
        </a:defRPr>
      </a:lvl4pPr>
      <a:lvl5pPr algn="l" rtl="0" eaLnBrk="0" fontAlgn="base" hangingPunct="0">
        <a:spcBef>
          <a:spcPct val="0"/>
        </a:spcBef>
        <a:spcAft>
          <a:spcPct val="0"/>
        </a:spcAft>
        <a:defRPr sz="4200">
          <a:solidFill>
            <a:schemeClr val="tx2"/>
          </a:solidFill>
          <a:latin typeface="Times New Roman"/>
          <a:ea typeface="ＭＳ Ｐゴシック" charset="0"/>
          <a:cs typeface="ＭＳ Ｐゴシック" charset="0"/>
        </a:defRPr>
      </a:lvl5pPr>
      <a:lvl6pPr marL="457200" algn="l" rtl="0" fontAlgn="base">
        <a:spcBef>
          <a:spcPct val="0"/>
        </a:spcBef>
        <a:spcAft>
          <a:spcPct val="0"/>
        </a:spcAft>
        <a:defRPr sz="4200">
          <a:solidFill>
            <a:schemeClr val="tx2"/>
          </a:solidFill>
          <a:latin typeface="Times New Roman"/>
        </a:defRPr>
      </a:lvl6pPr>
      <a:lvl7pPr marL="914400" algn="l" rtl="0" fontAlgn="base">
        <a:spcBef>
          <a:spcPct val="0"/>
        </a:spcBef>
        <a:spcAft>
          <a:spcPct val="0"/>
        </a:spcAft>
        <a:defRPr sz="4200">
          <a:solidFill>
            <a:schemeClr val="tx2"/>
          </a:solidFill>
          <a:latin typeface="Times New Roman"/>
        </a:defRPr>
      </a:lvl7pPr>
      <a:lvl8pPr marL="1371600" algn="l" rtl="0" fontAlgn="base">
        <a:spcBef>
          <a:spcPct val="0"/>
        </a:spcBef>
        <a:spcAft>
          <a:spcPct val="0"/>
        </a:spcAft>
        <a:defRPr sz="4200">
          <a:solidFill>
            <a:schemeClr val="tx2"/>
          </a:solidFill>
          <a:latin typeface="Times New Roman"/>
        </a:defRPr>
      </a:lvl8pPr>
      <a:lvl9pPr marL="1828800" algn="l" rtl="0" fontAlgn="base">
        <a:spcBef>
          <a:spcPct val="0"/>
        </a:spcBef>
        <a:spcAft>
          <a:spcPct val="0"/>
        </a:spcAft>
        <a:defRPr sz="4200">
          <a:solidFill>
            <a:schemeClr val="tx2"/>
          </a:solidFill>
          <a:latin typeface="Times New Roman"/>
        </a:defRPr>
      </a:lvl9pPr>
    </p:titleStyle>
    <p:bodyStyle>
      <a:lvl1pPr marL="342900" indent="-342900" algn="l" rtl="0" eaLnBrk="0" fontAlgn="base" hangingPunct="0">
        <a:spcBef>
          <a:spcPct val="20000"/>
        </a:spcBef>
        <a:spcAft>
          <a:spcPct val="0"/>
        </a:spcAft>
        <a:buClr>
          <a:schemeClr val="folHlink"/>
        </a:buClr>
        <a:buSzPct val="90000"/>
        <a:buFont typeface="Wingdings" charset="0"/>
        <a:buChar char="n"/>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charset="0"/>
        <a:buChar char="n"/>
        <a:defRPr sz="26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charset="0"/>
        <a:buChar char="n"/>
        <a:defRPr sz="23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en-US" sz="2400" smtClean="0">
                  <a:solidFill>
                    <a:srgbClr val="000000"/>
                  </a:solidFill>
                  <a:latin typeface="Times New Roman" charset="0"/>
                  <a:ea typeface="ＭＳ Ｐゴシック" charset="0"/>
                  <a:cs typeface="ＭＳ Ｐゴシック"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41"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a typeface="+mn-ea"/>
                <a:cs typeface="+mn-cs"/>
              </a:defRPr>
            </a:lvl1pPr>
          </a:lstStyle>
          <a:p>
            <a:pPr defTabSz="914400" fontAlgn="base">
              <a:spcBef>
                <a:spcPct val="0"/>
              </a:spcBef>
              <a:spcAft>
                <a:spcPct val="0"/>
              </a:spcAft>
              <a:defRPr/>
            </a:pPr>
            <a:endParaRPr lang="en-US">
              <a:solidFill>
                <a:srgbClr val="000000"/>
              </a:solidFill>
              <a:latin typeface="Arial" charset="0"/>
            </a:endParaRPr>
          </a:p>
        </p:txBody>
      </p:sp>
      <p:sp>
        <p:nvSpPr>
          <p:cNvPr id="18442"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a typeface="+mn-ea"/>
                <a:cs typeface="+mn-cs"/>
              </a:defRPr>
            </a:lvl1pPr>
          </a:lstStyle>
          <a:p>
            <a:pPr defTabSz="914400" fontAlgn="base">
              <a:spcBef>
                <a:spcPct val="0"/>
              </a:spcBef>
              <a:spcAft>
                <a:spcPct val="0"/>
              </a:spcAft>
              <a:defRPr/>
            </a:pPr>
            <a:endParaRPr lang="en-US">
              <a:solidFill>
                <a:srgbClr val="000000"/>
              </a:solidFill>
              <a:latin typeface="Arial" charset="0"/>
            </a:endParaRPr>
          </a:p>
        </p:txBody>
      </p:sp>
      <p:sp>
        <p:nvSpPr>
          <p:cNvPr id="18443"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cs typeface="+mn-cs"/>
              </a:defRPr>
            </a:lvl1pPr>
          </a:lstStyle>
          <a:p>
            <a:pPr defTabSz="914400" fontAlgn="base">
              <a:spcBef>
                <a:spcPct val="0"/>
              </a:spcBef>
              <a:spcAft>
                <a:spcPct val="0"/>
              </a:spcAft>
              <a:defRPr/>
            </a:pPr>
            <a:fld id="{821EC4BC-B4E5-7145-A343-720811E2CED4}" type="slidenum">
              <a:rPr lang="en-US">
                <a:solidFill>
                  <a:srgbClr val="000000"/>
                </a:solidFill>
                <a:latin typeface="Arial" charset="0"/>
                <a:ea typeface="ＭＳ Ｐゴシック" charset="0"/>
              </a:rPr>
              <a:pPr defTabSz="914400" fontAlgn="base">
                <a:spcBef>
                  <a:spcPct val="0"/>
                </a:spcBef>
                <a:spcAft>
                  <a:spcPct val="0"/>
                </a:spcAft>
                <a:defRPr/>
              </a:pPr>
              <a:t>‹#›</a:t>
            </a:fld>
            <a:endParaRPr lang="en-US">
              <a:solidFill>
                <a:srgbClr val="000000"/>
              </a:solidFill>
              <a:latin typeface="Arial" charset="0"/>
              <a:ea typeface="ＭＳ Ｐゴシック" charset="0"/>
            </a:endParaRPr>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98972181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200">
          <a:solidFill>
            <a:schemeClr val="tx2"/>
          </a:solidFill>
          <a:latin typeface="Times New Roman"/>
          <a:ea typeface="ＭＳ Ｐゴシック" charset="0"/>
          <a:cs typeface="ＭＳ Ｐゴシック" charset="0"/>
        </a:defRPr>
      </a:lvl2pPr>
      <a:lvl3pPr algn="l" rtl="0" eaLnBrk="0" fontAlgn="base" hangingPunct="0">
        <a:spcBef>
          <a:spcPct val="0"/>
        </a:spcBef>
        <a:spcAft>
          <a:spcPct val="0"/>
        </a:spcAft>
        <a:defRPr sz="4200">
          <a:solidFill>
            <a:schemeClr val="tx2"/>
          </a:solidFill>
          <a:latin typeface="Times New Roman"/>
          <a:ea typeface="ＭＳ Ｐゴシック" charset="0"/>
          <a:cs typeface="ＭＳ Ｐゴシック" charset="0"/>
        </a:defRPr>
      </a:lvl3pPr>
      <a:lvl4pPr algn="l" rtl="0" eaLnBrk="0" fontAlgn="base" hangingPunct="0">
        <a:spcBef>
          <a:spcPct val="0"/>
        </a:spcBef>
        <a:spcAft>
          <a:spcPct val="0"/>
        </a:spcAft>
        <a:defRPr sz="4200">
          <a:solidFill>
            <a:schemeClr val="tx2"/>
          </a:solidFill>
          <a:latin typeface="Times New Roman"/>
          <a:ea typeface="ＭＳ Ｐゴシック" charset="0"/>
          <a:cs typeface="ＭＳ Ｐゴシック" charset="0"/>
        </a:defRPr>
      </a:lvl4pPr>
      <a:lvl5pPr algn="l" rtl="0" eaLnBrk="0" fontAlgn="base" hangingPunct="0">
        <a:spcBef>
          <a:spcPct val="0"/>
        </a:spcBef>
        <a:spcAft>
          <a:spcPct val="0"/>
        </a:spcAft>
        <a:defRPr sz="4200">
          <a:solidFill>
            <a:schemeClr val="tx2"/>
          </a:solidFill>
          <a:latin typeface="Times New Roman"/>
          <a:ea typeface="ＭＳ Ｐゴシック" charset="0"/>
          <a:cs typeface="ＭＳ Ｐゴシック" charset="0"/>
        </a:defRPr>
      </a:lvl5pPr>
      <a:lvl6pPr marL="457200" algn="l" rtl="0" fontAlgn="base">
        <a:spcBef>
          <a:spcPct val="0"/>
        </a:spcBef>
        <a:spcAft>
          <a:spcPct val="0"/>
        </a:spcAft>
        <a:defRPr sz="4200">
          <a:solidFill>
            <a:schemeClr val="tx2"/>
          </a:solidFill>
          <a:latin typeface="Times New Roman"/>
        </a:defRPr>
      </a:lvl6pPr>
      <a:lvl7pPr marL="914400" algn="l" rtl="0" fontAlgn="base">
        <a:spcBef>
          <a:spcPct val="0"/>
        </a:spcBef>
        <a:spcAft>
          <a:spcPct val="0"/>
        </a:spcAft>
        <a:defRPr sz="4200">
          <a:solidFill>
            <a:schemeClr val="tx2"/>
          </a:solidFill>
          <a:latin typeface="Times New Roman"/>
        </a:defRPr>
      </a:lvl7pPr>
      <a:lvl8pPr marL="1371600" algn="l" rtl="0" fontAlgn="base">
        <a:spcBef>
          <a:spcPct val="0"/>
        </a:spcBef>
        <a:spcAft>
          <a:spcPct val="0"/>
        </a:spcAft>
        <a:defRPr sz="4200">
          <a:solidFill>
            <a:schemeClr val="tx2"/>
          </a:solidFill>
          <a:latin typeface="Times New Roman"/>
        </a:defRPr>
      </a:lvl8pPr>
      <a:lvl9pPr marL="1828800" algn="l" rtl="0" fontAlgn="base">
        <a:spcBef>
          <a:spcPct val="0"/>
        </a:spcBef>
        <a:spcAft>
          <a:spcPct val="0"/>
        </a:spcAft>
        <a:defRPr sz="4200">
          <a:solidFill>
            <a:schemeClr val="tx2"/>
          </a:solidFill>
          <a:latin typeface="Times New Roman"/>
        </a:defRPr>
      </a:lvl9pPr>
    </p:titleStyle>
    <p:bodyStyle>
      <a:lvl1pPr marL="342900" indent="-342900" algn="l" rtl="0" eaLnBrk="0" fontAlgn="base" hangingPunct="0">
        <a:spcBef>
          <a:spcPct val="20000"/>
        </a:spcBef>
        <a:spcAft>
          <a:spcPct val="0"/>
        </a:spcAft>
        <a:buClr>
          <a:schemeClr val="folHlink"/>
        </a:buClr>
        <a:buSzPct val="90000"/>
        <a:buFont typeface="Wingdings" charset="0"/>
        <a:buChar char="n"/>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SzPct val="75000"/>
        <a:buFont typeface="Wingdings" charset="0"/>
        <a:buChar char="n"/>
        <a:defRPr sz="26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folHlink"/>
        </a:buClr>
        <a:buSzPct val="55000"/>
        <a:buFont typeface="Wingdings" charset="0"/>
        <a:buChar char="n"/>
        <a:defRPr sz="23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accent1"/>
        </a:buClr>
        <a:buFont typeface="Wingdings" charset="0"/>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7" y="-992"/>
                <a:ext cx="624" cy="5745"/>
              </a:xfrm>
              <a:custGeom>
                <a:avLst/>
                <a:gdLst>
                  <a:gd name="T0" fmla="*/ 0 w 1000"/>
                  <a:gd name="T1" fmla="*/ 0 h 720"/>
                  <a:gd name="T2" fmla="*/ 0 w 1000"/>
                  <a:gd name="T3" fmla="*/ 45840 h 720"/>
                  <a:gd name="T4" fmla="*/ 389 w 1000"/>
                  <a:gd name="T5" fmla="*/ 45840 h 720"/>
                  <a:gd name="T6" fmla="*/ 389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033" name="Freeform 5"/>
              <p:cNvSpPr>
                <a:spLocks/>
              </p:cNvSpPr>
              <p:nvPr/>
            </p:nvSpPr>
            <p:spPr bwMode="ltGray">
              <a:xfrm rot="-5400000">
                <a:off x="1323" y="1669"/>
                <a:ext cx="624" cy="421"/>
              </a:xfrm>
              <a:custGeom>
                <a:avLst/>
                <a:gdLst>
                  <a:gd name="T0" fmla="*/ 0 w 624"/>
                  <a:gd name="T1" fmla="*/ 0 h 317"/>
                  <a:gd name="T2" fmla="*/ 0 w 624"/>
                  <a:gd name="T3" fmla="*/ 479 h 317"/>
                  <a:gd name="T4" fmla="*/ 624 w 624"/>
                  <a:gd name="T5" fmla="*/ 4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034" name="Freeform 6"/>
              <p:cNvSpPr>
                <a:spLocks/>
              </p:cNvSpPr>
              <p:nvPr/>
            </p:nvSpPr>
            <p:spPr bwMode="ltGray">
              <a:xfrm rot="-5400000">
                <a:off x="980" y="1669"/>
                <a:ext cx="624" cy="423"/>
              </a:xfrm>
              <a:custGeom>
                <a:avLst/>
                <a:gdLst>
                  <a:gd name="T0" fmla="*/ 0 w 624"/>
                  <a:gd name="T1" fmla="*/ 0 h 317"/>
                  <a:gd name="T2" fmla="*/ 0 w 624"/>
                  <a:gd name="T3" fmla="*/ 484 h 317"/>
                  <a:gd name="T4" fmla="*/ 624 w 624"/>
                  <a:gd name="T5" fmla="*/ 48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035" name="Freeform 7"/>
              <p:cNvSpPr>
                <a:spLocks/>
              </p:cNvSpPr>
              <p:nvPr/>
            </p:nvSpPr>
            <p:spPr bwMode="ltGray">
              <a:xfrm rot="-5400000">
                <a:off x="-59" y="1753"/>
                <a:ext cx="624" cy="255"/>
              </a:xfrm>
              <a:custGeom>
                <a:avLst/>
                <a:gdLst>
                  <a:gd name="T0" fmla="*/ 0 w 624"/>
                  <a:gd name="T1" fmla="*/ 26 h 370"/>
                  <a:gd name="T2" fmla="*/ 0 w 624"/>
                  <a:gd name="T3" fmla="*/ 154 h 370"/>
                  <a:gd name="T4" fmla="*/ 624 w 624"/>
                  <a:gd name="T5" fmla="*/ 154 h 370"/>
                  <a:gd name="T6" fmla="*/ 624 w 624"/>
                  <a:gd name="T7" fmla="*/ 26 h 370"/>
                  <a:gd name="T8" fmla="*/ 384 w 624"/>
                  <a:gd name="T9" fmla="*/ 4 h 370"/>
                  <a:gd name="T10" fmla="*/ 0 w 624"/>
                  <a:gd name="T11" fmla="*/ 2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036" name="Freeform 8"/>
              <p:cNvSpPr>
                <a:spLocks/>
              </p:cNvSpPr>
              <p:nvPr/>
            </p:nvSpPr>
            <p:spPr bwMode="ltGray">
              <a:xfrm rot="-5400000">
                <a:off x="664" y="1733"/>
                <a:ext cx="624" cy="293"/>
              </a:xfrm>
              <a:custGeom>
                <a:avLst/>
                <a:gdLst>
                  <a:gd name="T0" fmla="*/ 0 w 624"/>
                  <a:gd name="T1" fmla="*/ 0 h 317"/>
                  <a:gd name="T2" fmla="*/ 0 w 624"/>
                  <a:gd name="T3" fmla="*/ 232 h 317"/>
                  <a:gd name="T4" fmla="*/ 624 w 624"/>
                  <a:gd name="T5" fmla="*/ 23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037" name="Freeform 9"/>
              <p:cNvSpPr>
                <a:spLocks/>
              </p:cNvSpPr>
              <p:nvPr/>
            </p:nvSpPr>
            <p:spPr bwMode="ltGray">
              <a:xfrm rot="-5400000">
                <a:off x="442" y="1699"/>
                <a:ext cx="624" cy="363"/>
              </a:xfrm>
              <a:custGeom>
                <a:avLst/>
                <a:gdLst>
                  <a:gd name="T0" fmla="*/ 0 w 624"/>
                  <a:gd name="T1" fmla="*/ 0 h 272"/>
                  <a:gd name="T2" fmla="*/ 0 w 624"/>
                  <a:gd name="T3" fmla="*/ 484 h 272"/>
                  <a:gd name="T4" fmla="*/ 240 w 624"/>
                  <a:gd name="T5" fmla="*/ 427 h 272"/>
                  <a:gd name="T6" fmla="*/ 624 w 624"/>
                  <a:gd name="T7" fmla="*/ 48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038" name="Freeform 10"/>
              <p:cNvSpPr>
                <a:spLocks/>
              </p:cNvSpPr>
              <p:nvPr/>
            </p:nvSpPr>
            <p:spPr bwMode="ltGray">
              <a:xfrm rot="-5400000">
                <a:off x="155" y="1727"/>
                <a:ext cx="632" cy="315"/>
              </a:xfrm>
              <a:custGeom>
                <a:avLst/>
                <a:gdLst>
                  <a:gd name="T0" fmla="*/ 8 w 632"/>
                  <a:gd name="T1" fmla="*/ 34 h 362"/>
                  <a:gd name="T2" fmla="*/ 8 w 632"/>
                  <a:gd name="T3" fmla="*/ 240 h 362"/>
                  <a:gd name="T4" fmla="*/ 248 w 632"/>
                  <a:gd name="T5" fmla="*/ 240 h 362"/>
                  <a:gd name="T6" fmla="*/ 632 w 632"/>
                  <a:gd name="T7" fmla="*/ 240 h 362"/>
                  <a:gd name="T8" fmla="*/ 632 w 632"/>
                  <a:gd name="T9" fmla="*/ 34 h 362"/>
                  <a:gd name="T10" fmla="*/ 104 w 632"/>
                  <a:gd name="T11" fmla="*/ 34 h 362"/>
                  <a:gd name="T12" fmla="*/ 8 w 632"/>
                  <a:gd name="T13" fmla="*/ 34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039" name="Freeform 11"/>
              <p:cNvSpPr>
                <a:spLocks/>
              </p:cNvSpPr>
              <p:nvPr/>
            </p:nvSpPr>
            <p:spPr bwMode="ltGray">
              <a:xfrm rot="-5400000">
                <a:off x="3208" y="1664"/>
                <a:ext cx="624" cy="420"/>
              </a:xfrm>
              <a:custGeom>
                <a:avLst/>
                <a:gdLst>
                  <a:gd name="T0" fmla="*/ 0 w 624"/>
                  <a:gd name="T1" fmla="*/ 0 h 317"/>
                  <a:gd name="T2" fmla="*/ 0 w 624"/>
                  <a:gd name="T3" fmla="*/ 477 h 317"/>
                  <a:gd name="T4" fmla="*/ 624 w 624"/>
                  <a:gd name="T5" fmla="*/ 47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040" name="Freeform 12"/>
              <p:cNvSpPr>
                <a:spLocks/>
              </p:cNvSpPr>
              <p:nvPr/>
            </p:nvSpPr>
            <p:spPr bwMode="ltGray">
              <a:xfrm rot="-5400000">
                <a:off x="2870" y="1664"/>
                <a:ext cx="624" cy="421"/>
              </a:xfrm>
              <a:custGeom>
                <a:avLst/>
                <a:gdLst>
                  <a:gd name="T0" fmla="*/ 0 w 624"/>
                  <a:gd name="T1" fmla="*/ 0 h 317"/>
                  <a:gd name="T2" fmla="*/ 0 w 624"/>
                  <a:gd name="T3" fmla="*/ 479 h 317"/>
                  <a:gd name="T4" fmla="*/ 624 w 624"/>
                  <a:gd name="T5" fmla="*/ 4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041" name="Freeform 13"/>
              <p:cNvSpPr>
                <a:spLocks/>
              </p:cNvSpPr>
              <p:nvPr/>
            </p:nvSpPr>
            <p:spPr bwMode="ltGray">
              <a:xfrm rot="-5400000">
                <a:off x="1829" y="1747"/>
                <a:ext cx="624" cy="256"/>
              </a:xfrm>
              <a:custGeom>
                <a:avLst/>
                <a:gdLst>
                  <a:gd name="T0" fmla="*/ 0 w 624"/>
                  <a:gd name="T1" fmla="*/ 26 h 370"/>
                  <a:gd name="T2" fmla="*/ 0 w 624"/>
                  <a:gd name="T3" fmla="*/ 156 h 370"/>
                  <a:gd name="T4" fmla="*/ 624 w 624"/>
                  <a:gd name="T5" fmla="*/ 156 h 370"/>
                  <a:gd name="T6" fmla="*/ 624 w 624"/>
                  <a:gd name="T7" fmla="*/ 26 h 370"/>
                  <a:gd name="T8" fmla="*/ 384 w 624"/>
                  <a:gd name="T9" fmla="*/ 4 h 370"/>
                  <a:gd name="T10" fmla="*/ 0 w 624"/>
                  <a:gd name="T11" fmla="*/ 2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042" name="Freeform 14"/>
              <p:cNvSpPr>
                <a:spLocks/>
              </p:cNvSpPr>
              <p:nvPr/>
            </p:nvSpPr>
            <p:spPr bwMode="ltGray">
              <a:xfrm rot="-5400000">
                <a:off x="2551" y="1728"/>
                <a:ext cx="624" cy="293"/>
              </a:xfrm>
              <a:custGeom>
                <a:avLst/>
                <a:gdLst>
                  <a:gd name="T0" fmla="*/ 0 w 624"/>
                  <a:gd name="T1" fmla="*/ 0 h 317"/>
                  <a:gd name="T2" fmla="*/ 0 w 624"/>
                  <a:gd name="T3" fmla="*/ 232 h 317"/>
                  <a:gd name="T4" fmla="*/ 624 w 624"/>
                  <a:gd name="T5" fmla="*/ 23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043" name="Freeform 15"/>
              <p:cNvSpPr>
                <a:spLocks/>
              </p:cNvSpPr>
              <p:nvPr/>
            </p:nvSpPr>
            <p:spPr bwMode="ltGray">
              <a:xfrm rot="-5400000">
                <a:off x="2330" y="1695"/>
                <a:ext cx="624" cy="360"/>
              </a:xfrm>
              <a:custGeom>
                <a:avLst/>
                <a:gdLst>
                  <a:gd name="T0" fmla="*/ 0 w 624"/>
                  <a:gd name="T1" fmla="*/ 0 h 272"/>
                  <a:gd name="T2" fmla="*/ 0 w 624"/>
                  <a:gd name="T3" fmla="*/ 476 h 272"/>
                  <a:gd name="T4" fmla="*/ 240 w 624"/>
                  <a:gd name="T5" fmla="*/ 421 h 272"/>
                  <a:gd name="T6" fmla="*/ 624 w 624"/>
                  <a:gd name="T7" fmla="*/ 47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044" name="Freeform 16"/>
              <p:cNvSpPr>
                <a:spLocks/>
              </p:cNvSpPr>
              <p:nvPr/>
            </p:nvSpPr>
            <p:spPr bwMode="ltGray">
              <a:xfrm rot="-5400000">
                <a:off x="2042" y="1721"/>
                <a:ext cx="632" cy="316"/>
              </a:xfrm>
              <a:custGeom>
                <a:avLst/>
                <a:gdLst>
                  <a:gd name="T0" fmla="*/ 8 w 632"/>
                  <a:gd name="T1" fmla="*/ 34 h 362"/>
                  <a:gd name="T2" fmla="*/ 8 w 632"/>
                  <a:gd name="T3" fmla="*/ 242 h 362"/>
                  <a:gd name="T4" fmla="*/ 248 w 632"/>
                  <a:gd name="T5" fmla="*/ 242 h 362"/>
                  <a:gd name="T6" fmla="*/ 632 w 632"/>
                  <a:gd name="T7" fmla="*/ 242 h 362"/>
                  <a:gd name="T8" fmla="*/ 632 w 632"/>
                  <a:gd name="T9" fmla="*/ 34 h 362"/>
                  <a:gd name="T10" fmla="*/ 104 w 632"/>
                  <a:gd name="T11" fmla="*/ 34 h 362"/>
                  <a:gd name="T12" fmla="*/ 8 w 632"/>
                  <a:gd name="T13" fmla="*/ 34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045" name="Freeform 17"/>
              <p:cNvSpPr>
                <a:spLocks/>
              </p:cNvSpPr>
              <p:nvPr/>
            </p:nvSpPr>
            <p:spPr bwMode="ltGray">
              <a:xfrm rot="-5400000">
                <a:off x="4076" y="1667"/>
                <a:ext cx="624" cy="421"/>
              </a:xfrm>
              <a:custGeom>
                <a:avLst/>
                <a:gdLst>
                  <a:gd name="T0" fmla="*/ 0 w 624"/>
                  <a:gd name="T1" fmla="*/ 0 h 317"/>
                  <a:gd name="T2" fmla="*/ 0 w 624"/>
                  <a:gd name="T3" fmla="*/ 479 h 317"/>
                  <a:gd name="T4" fmla="*/ 624 w 624"/>
                  <a:gd name="T5" fmla="*/ 4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046" name="Freeform 18"/>
              <p:cNvSpPr>
                <a:spLocks/>
              </p:cNvSpPr>
              <p:nvPr/>
            </p:nvSpPr>
            <p:spPr bwMode="ltGray">
              <a:xfrm rot="-5400000">
                <a:off x="3733" y="1667"/>
                <a:ext cx="624" cy="423"/>
              </a:xfrm>
              <a:custGeom>
                <a:avLst/>
                <a:gdLst>
                  <a:gd name="T0" fmla="*/ 0 w 624"/>
                  <a:gd name="T1" fmla="*/ 0 h 317"/>
                  <a:gd name="T2" fmla="*/ 0 w 624"/>
                  <a:gd name="T3" fmla="*/ 484 h 317"/>
                  <a:gd name="T4" fmla="*/ 624 w 624"/>
                  <a:gd name="T5" fmla="*/ 48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047" name="Freeform 19"/>
              <p:cNvSpPr>
                <a:spLocks/>
              </p:cNvSpPr>
              <p:nvPr/>
            </p:nvSpPr>
            <p:spPr bwMode="ltGray">
              <a:xfrm rot="-5400000">
                <a:off x="4580" y="1746"/>
                <a:ext cx="624" cy="255"/>
              </a:xfrm>
              <a:custGeom>
                <a:avLst/>
                <a:gdLst>
                  <a:gd name="T0" fmla="*/ 0 w 624"/>
                  <a:gd name="T1" fmla="*/ 26 h 370"/>
                  <a:gd name="T2" fmla="*/ 0 w 624"/>
                  <a:gd name="T3" fmla="*/ 154 h 370"/>
                  <a:gd name="T4" fmla="*/ 624 w 624"/>
                  <a:gd name="T5" fmla="*/ 154 h 370"/>
                  <a:gd name="T6" fmla="*/ 624 w 624"/>
                  <a:gd name="T7" fmla="*/ 26 h 370"/>
                  <a:gd name="T8" fmla="*/ 384 w 624"/>
                  <a:gd name="T9" fmla="*/ 4 h 370"/>
                  <a:gd name="T10" fmla="*/ 0 w 624"/>
                  <a:gd name="T11" fmla="*/ 2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048" name="Freeform 20"/>
              <p:cNvSpPr>
                <a:spLocks/>
              </p:cNvSpPr>
              <p:nvPr/>
            </p:nvSpPr>
            <p:spPr bwMode="ltGray">
              <a:xfrm>
                <a:off x="5469" y="1561"/>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049" name="Freeform 21"/>
              <p:cNvSpPr>
                <a:spLocks/>
              </p:cNvSpPr>
              <p:nvPr/>
            </p:nvSpPr>
            <p:spPr bwMode="ltGray">
              <a:xfrm rot="-5400000">
                <a:off x="5081" y="1692"/>
                <a:ext cx="624" cy="361"/>
              </a:xfrm>
              <a:custGeom>
                <a:avLst/>
                <a:gdLst>
                  <a:gd name="T0" fmla="*/ 0 w 624"/>
                  <a:gd name="T1" fmla="*/ 0 h 272"/>
                  <a:gd name="T2" fmla="*/ 0 w 624"/>
                  <a:gd name="T3" fmla="*/ 479 h 272"/>
                  <a:gd name="T4" fmla="*/ 240 w 624"/>
                  <a:gd name="T5" fmla="*/ 423 h 272"/>
                  <a:gd name="T6" fmla="*/ 624 w 624"/>
                  <a:gd name="T7" fmla="*/ 47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050" name="Freeform 22"/>
              <p:cNvSpPr>
                <a:spLocks/>
              </p:cNvSpPr>
              <p:nvPr/>
            </p:nvSpPr>
            <p:spPr bwMode="ltGray">
              <a:xfrm rot="-5400000">
                <a:off x="4794" y="1719"/>
                <a:ext cx="632" cy="316"/>
              </a:xfrm>
              <a:custGeom>
                <a:avLst/>
                <a:gdLst>
                  <a:gd name="T0" fmla="*/ 8 w 632"/>
                  <a:gd name="T1" fmla="*/ 34 h 362"/>
                  <a:gd name="T2" fmla="*/ 8 w 632"/>
                  <a:gd name="T3" fmla="*/ 242 h 362"/>
                  <a:gd name="T4" fmla="*/ 248 w 632"/>
                  <a:gd name="T5" fmla="*/ 242 h 362"/>
                  <a:gd name="T6" fmla="*/ 632 w 632"/>
                  <a:gd name="T7" fmla="*/ 242 h 362"/>
                  <a:gd name="T8" fmla="*/ 632 w 632"/>
                  <a:gd name="T9" fmla="*/ 34 h 362"/>
                  <a:gd name="T10" fmla="*/ 104 w 632"/>
                  <a:gd name="T11" fmla="*/ 34 h 362"/>
                  <a:gd name="T12" fmla="*/ 8 w 632"/>
                  <a:gd name="T13" fmla="*/ 34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grpSp>
        <p:sp>
          <p:nvSpPr>
            <p:cNvPr id="1030" name="Freeform 23"/>
            <p:cNvSpPr>
              <a:spLocks/>
            </p:cNvSpPr>
            <p:nvPr/>
          </p:nvSpPr>
          <p:spPr bwMode="ltGray">
            <a:xfrm rot="16200000" flipH="1">
              <a:off x="-1954" y="1951"/>
              <a:ext cx="4320" cy="412"/>
            </a:xfrm>
            <a:custGeom>
              <a:avLst/>
              <a:gdLst>
                <a:gd name="T0" fmla="*/ 0 w 5762"/>
                <a:gd name="T1" fmla="*/ 225 h 385"/>
                <a:gd name="T2" fmla="*/ 3239 w 5762"/>
                <a:gd name="T3" fmla="*/ 215 h 385"/>
                <a:gd name="T4" fmla="*/ 3239 w 5762"/>
                <a:gd name="T5" fmla="*/ 4 h 385"/>
                <a:gd name="T6" fmla="*/ 0 w 5762"/>
                <a:gd name="T7" fmla="*/ 0 h 385"/>
                <a:gd name="T8" fmla="*/ 0 w 5762"/>
                <a:gd name="T9" fmla="*/ 22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031" name="Freeform 24"/>
            <p:cNvSpPr>
              <a:spLocks/>
            </p:cNvSpPr>
            <p:nvPr/>
          </p:nvSpPr>
          <p:spPr bwMode="ltGray">
            <a:xfrm rot="16200000" flipH="1">
              <a:off x="-1584" y="2062"/>
              <a:ext cx="4319" cy="189"/>
            </a:xfrm>
            <a:custGeom>
              <a:avLst/>
              <a:gdLst>
                <a:gd name="T0" fmla="*/ 0 w 5761"/>
                <a:gd name="T1" fmla="*/ 28 h 189"/>
                <a:gd name="T2" fmla="*/ 3238 w 5761"/>
                <a:gd name="T3" fmla="*/ 0 h 189"/>
                <a:gd name="T4" fmla="*/ 3238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387831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rtl="0" eaLnBrk="0" fontAlgn="base" hangingPunct="0">
        <a:spcBef>
          <a:spcPct val="0"/>
        </a:spcBef>
        <a:spcAft>
          <a:spcPct val="0"/>
        </a:spcAft>
        <a:defRPr kumimoji="1" sz="4400">
          <a:solidFill>
            <a:schemeClr val="tx2"/>
          </a:solidFill>
          <a:latin typeface="+mj-lt"/>
          <a:ea typeface="ＭＳ Ｐゴシック" charset="0"/>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kumimoji="1" sz="4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kumimoji="1" sz="4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kumimoji="1" sz="4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ea typeface="+mn-ea"/>
                <a:cs typeface="+mn-cs"/>
              </a:defRPr>
            </a:lvl1pPr>
          </a:lstStyle>
          <a:p>
            <a:pPr defTabSz="914400" fontAlgn="base">
              <a:spcBef>
                <a:spcPct val="0"/>
              </a:spcBef>
              <a:spcAft>
                <a:spcPct val="0"/>
              </a:spcAft>
              <a:defRPr/>
            </a:pPr>
            <a:endParaRPr lang="en-US"/>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latin typeface="Arial" charset="0"/>
                <a:cs typeface="+mn-cs"/>
              </a:defRPr>
            </a:lvl1pPr>
          </a:lstStyle>
          <a:p>
            <a:pPr defTabSz="914400" fontAlgn="base">
              <a:spcBef>
                <a:spcPct val="0"/>
              </a:spcBef>
              <a:spcAft>
                <a:spcPct val="0"/>
              </a:spcAft>
              <a:defRPr/>
            </a:pPr>
            <a:fld id="{02660085-4708-404E-B390-090DE21F348D}"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grpSp>
        <p:nvGrpSpPr>
          <p:cNvPr id="19460" name="Group 4"/>
          <p:cNvGrpSpPr>
            <a:grpSpLocks/>
          </p:cNvGrpSpPr>
          <p:nvPr/>
        </p:nvGrpSpPr>
        <p:grpSpPr bwMode="auto">
          <a:xfrm>
            <a:off x="0" y="0"/>
            <a:ext cx="9140825" cy="6850063"/>
            <a:chOff x="0" y="0"/>
            <a:chExt cx="5758" cy="4315"/>
          </a:xfrm>
        </p:grpSpPr>
        <p:grpSp>
          <p:nvGrpSpPr>
            <p:cNvPr id="19464"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a:solidFill>
                    <a:srgbClr val="FFFFFF"/>
                  </a:solidFill>
                  <a:latin typeface="Garamond" pitchFamily="18" charset="0"/>
                  <a:ea typeface="ＭＳ Ｐゴシック" charset="0"/>
                  <a:cs typeface="ＭＳ Ｐゴシック" charset="0"/>
                </a:endParaRPr>
              </a:p>
            </p:txBody>
          </p:sp>
          <p:sp>
            <p:nvSpPr>
              <p:cNvPr id="410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a:solidFill>
                    <a:srgbClr val="FFFFFF"/>
                  </a:solidFill>
                  <a:latin typeface="Garamond" pitchFamily="18" charset="0"/>
                  <a:ea typeface="ＭＳ Ｐゴシック" charset="0"/>
                  <a:cs typeface="ＭＳ Ｐゴシック" charset="0"/>
                </a:endParaRPr>
              </a:p>
            </p:txBody>
          </p:sp>
          <p:sp>
            <p:nvSpPr>
              <p:cNvPr id="410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a:solidFill>
                    <a:srgbClr val="FFFFFF"/>
                  </a:solidFill>
                  <a:latin typeface="Garamond" pitchFamily="18" charset="0"/>
                  <a:ea typeface="ＭＳ Ｐゴシック" charset="0"/>
                  <a:cs typeface="ＭＳ Ｐゴシック" charset="0"/>
                </a:endParaRPr>
              </a:p>
            </p:txBody>
          </p:sp>
          <p:sp>
            <p:nvSpPr>
              <p:cNvPr id="1947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mtClean="0">
                  <a:solidFill>
                    <a:srgbClr val="FFFFFF"/>
                  </a:solidFill>
                  <a:latin typeface="Arial" charset="0"/>
                  <a:ea typeface="ＭＳ Ｐゴシック" charset="0"/>
                  <a:cs typeface="ＭＳ Ｐゴシック" charset="0"/>
                </a:endParaRPr>
              </a:p>
            </p:txBody>
          </p:sp>
          <p:sp>
            <p:nvSpPr>
              <p:cNvPr id="410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a:solidFill>
                    <a:srgbClr val="FFFFFF"/>
                  </a:solidFill>
                  <a:latin typeface="Garamond" pitchFamily="18" charset="0"/>
                  <a:ea typeface="ＭＳ Ｐゴシック" charset="0"/>
                  <a:cs typeface="ＭＳ Ｐゴシック" charset="0"/>
                </a:endParaRPr>
              </a:p>
            </p:txBody>
          </p:sp>
        </p:grpSp>
        <p:sp>
          <p:nvSpPr>
            <p:cNvPr id="410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a:solidFill>
                  <a:srgbClr val="FFFFFF"/>
                </a:solidFill>
                <a:latin typeface="Garamond" pitchFamily="18" charset="0"/>
                <a:ea typeface="ＭＳ Ｐゴシック" charset="0"/>
                <a:cs typeface="ＭＳ Ｐゴシック" charset="0"/>
              </a:endParaRPr>
            </a:p>
          </p:txBody>
        </p:sp>
        <p:sp>
          <p:nvSpPr>
            <p:cNvPr id="19466" name="Freeform 12"/>
            <p:cNvSpPr>
              <a:spLocks/>
            </p:cNvSpPr>
            <p:nvPr/>
          </p:nvSpPr>
          <p:spPr bwMode="hidden">
            <a:xfrm>
              <a:off x="0" y="0"/>
              <a:ext cx="5758" cy="1776"/>
            </a:xfrm>
            <a:custGeom>
              <a:avLst/>
              <a:gdLst>
                <a:gd name="T0" fmla="*/ 0 w 5740"/>
                <a:gd name="T1" fmla="*/ 0 h 1906"/>
                <a:gd name="T2" fmla="*/ 0 w 5740"/>
                <a:gd name="T3" fmla="*/ 661 h 1906"/>
                <a:gd name="T4" fmla="*/ 6016 w 5740"/>
                <a:gd name="T5" fmla="*/ 661 h 1906"/>
                <a:gd name="T6" fmla="*/ 601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mtClean="0">
                <a:solidFill>
                  <a:srgbClr val="FFFFFF"/>
                </a:solidFill>
                <a:latin typeface="Arial" charset="0"/>
                <a:ea typeface="ＭＳ Ｐゴシック" charset="0"/>
                <a:cs typeface="ＭＳ Ｐゴシック" charset="0"/>
              </a:endParaRPr>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ea typeface="+mn-ea"/>
                <a:cs typeface="+mn-cs"/>
              </a:defRPr>
            </a:lvl1pPr>
          </a:lstStyle>
          <a:p>
            <a:pPr defTabSz="914400" fontAlgn="base">
              <a:spcBef>
                <a:spcPct val="0"/>
              </a:spcBef>
              <a:spcAft>
                <a:spcPct val="0"/>
              </a:spcAft>
              <a:defRPr/>
            </a:pPr>
            <a:endParaRPr lang="en-US"/>
          </a:p>
        </p:txBody>
      </p:sp>
      <p:sp>
        <p:nvSpPr>
          <p:cNvPr id="4111"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658465349"/>
      </p:ext>
    </p:extLst>
  </p:cSld>
  <p:clrMap bg1="dk2" tx1="lt1" bg2="dk1"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44.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rrowheads="1"/>
          </p:cNvSpPr>
          <p:nvPr>
            <p:ph type="title"/>
          </p:nvPr>
        </p:nvSpPr>
        <p:spPr>
          <a:xfrm>
            <a:off x="457200" y="122238"/>
            <a:ext cx="8229600" cy="639762"/>
          </a:xfrm>
        </p:spPr>
        <p:txBody>
          <a:bodyPr>
            <a:normAutofit fontScale="90000"/>
          </a:bodyPr>
          <a:lstStyle/>
          <a:p>
            <a:pPr eaLnBrk="1" hangingPunct="1"/>
            <a:r>
              <a:rPr lang="en-US">
                <a:latin typeface="Garamond" charset="0"/>
              </a:rPr>
              <a:t>True or False w/ your partner!</a:t>
            </a:r>
          </a:p>
        </p:txBody>
      </p:sp>
      <p:sp>
        <p:nvSpPr>
          <p:cNvPr id="71683" name="Rectangle 3"/>
          <p:cNvSpPr>
            <a:spLocks noGrp="1" noChangeArrowheads="1"/>
          </p:cNvSpPr>
          <p:nvPr>
            <p:ph type="body" idx="1"/>
          </p:nvPr>
        </p:nvSpPr>
        <p:spPr>
          <a:xfrm>
            <a:off x="304800" y="1524000"/>
            <a:ext cx="8686800" cy="5867400"/>
          </a:xfrm>
        </p:spPr>
        <p:txBody>
          <a:bodyPr/>
          <a:lstStyle/>
          <a:p>
            <a:pPr marL="609600" indent="-609600" eaLnBrk="1" hangingPunct="1">
              <a:lnSpc>
                <a:spcPct val="80000"/>
              </a:lnSpc>
              <a:buFont typeface="Wingdings" charset="0"/>
              <a:buAutoNum type="arabicPeriod"/>
              <a:defRPr/>
            </a:pPr>
            <a:r>
              <a:rPr lang="en-US" b="1" dirty="0">
                <a:latin typeface="Garamond" charset="0"/>
                <a:cs typeface="+mn-cs"/>
              </a:rPr>
              <a:t>President Nixon &amp; Sec. of State Kissinger's diplomacy attempted to play China &amp; the USSR off one another. </a:t>
            </a:r>
          </a:p>
          <a:p>
            <a:pPr marL="609600" indent="-609600" eaLnBrk="1" hangingPunct="1">
              <a:lnSpc>
                <a:spcPct val="80000"/>
              </a:lnSpc>
              <a:buFont typeface="Wingdings" charset="0"/>
              <a:buAutoNum type="arabicPeriod"/>
              <a:defRPr/>
            </a:pPr>
            <a:r>
              <a:rPr lang="en-US" b="1" dirty="0">
                <a:latin typeface="Garamond" charset="0"/>
                <a:cs typeface="+mn-cs"/>
              </a:rPr>
              <a:t>Nixon attempted to reverse what he called the Warren Court</a:t>
            </a:r>
            <a:r>
              <a:rPr lang="ja-JP" altLang="en-US" b="1" dirty="0">
                <a:latin typeface="Garamond" charset="0"/>
                <a:cs typeface="+mn-cs"/>
              </a:rPr>
              <a:t>’</a:t>
            </a:r>
            <a:r>
              <a:rPr lang="en-US" b="1" dirty="0">
                <a:latin typeface="Garamond" charset="0"/>
                <a:cs typeface="+mn-cs"/>
              </a:rPr>
              <a:t>s </a:t>
            </a:r>
            <a:r>
              <a:rPr lang="ja-JP" altLang="en-US" b="1" dirty="0">
                <a:latin typeface="Garamond" charset="0"/>
                <a:cs typeface="+mn-cs"/>
              </a:rPr>
              <a:t>“</a:t>
            </a:r>
            <a:r>
              <a:rPr lang="en-US" b="1" dirty="0">
                <a:latin typeface="Garamond" charset="0"/>
                <a:cs typeface="+mn-cs"/>
              </a:rPr>
              <a:t>judicial activism</a:t>
            </a:r>
            <a:r>
              <a:rPr lang="ja-JP" altLang="en-US" b="1" dirty="0">
                <a:latin typeface="Garamond" charset="0"/>
                <a:cs typeface="+mn-cs"/>
              </a:rPr>
              <a:t>”</a:t>
            </a:r>
            <a:r>
              <a:rPr lang="en-US" b="1" dirty="0">
                <a:latin typeface="Garamond" charset="0"/>
                <a:cs typeface="+mn-cs"/>
              </a:rPr>
              <a:t>. </a:t>
            </a:r>
          </a:p>
          <a:p>
            <a:pPr marL="609600" indent="-609600" eaLnBrk="1" hangingPunct="1">
              <a:lnSpc>
                <a:spcPct val="80000"/>
              </a:lnSpc>
              <a:buFont typeface="Wingdings" charset="0"/>
              <a:buAutoNum type="arabicPeriod"/>
              <a:defRPr/>
            </a:pPr>
            <a:r>
              <a:rPr lang="en-US" b="1" dirty="0">
                <a:latin typeface="Garamond" charset="0"/>
                <a:cs typeface="+mn-cs"/>
              </a:rPr>
              <a:t>Richard Nixon was impeached as a result of the Watergate scandal. </a:t>
            </a:r>
          </a:p>
          <a:p>
            <a:pPr marL="609600" indent="-609600" eaLnBrk="1" hangingPunct="1">
              <a:lnSpc>
                <a:spcPct val="80000"/>
              </a:lnSpc>
              <a:buFont typeface="Wingdings" charset="0"/>
              <a:buAutoNum type="arabicPeriod"/>
              <a:defRPr/>
            </a:pPr>
            <a:r>
              <a:rPr lang="en-US" b="1" dirty="0">
                <a:latin typeface="Garamond" charset="0"/>
                <a:cs typeface="+mn-cs"/>
              </a:rPr>
              <a:t>The 1973 Arab-Israeli War and the OPEC oil embargo added to the inflation that began in the wake of the Vietnam War. </a:t>
            </a:r>
          </a:p>
          <a:p>
            <a:pPr marL="0" indent="0" eaLnBrk="1" hangingPunct="1">
              <a:lnSpc>
                <a:spcPct val="80000"/>
              </a:lnSpc>
              <a:buFont typeface="Wingdings" charset="0"/>
              <a:buNone/>
              <a:defRPr/>
            </a:pPr>
            <a:endParaRPr lang="en-US" b="1" dirty="0">
              <a:latin typeface="Garamond" charset="0"/>
              <a:cs typeface="+mn-cs"/>
            </a:endParaRPr>
          </a:p>
        </p:txBody>
      </p:sp>
    </p:spTree>
    <p:extLst>
      <p:ext uri="{BB962C8B-B14F-4D97-AF65-F5344CB8AC3E}">
        <p14:creationId xmlns:p14="http://schemas.microsoft.com/office/powerpoint/2010/main" val="16555777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1127125" y="1443038"/>
            <a:ext cx="7102475" cy="461962"/>
          </a:xfrm>
          <a:prstGeom prst="rect">
            <a:avLst/>
          </a:prstGeom>
          <a:noFill/>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z="2400" b="1" dirty="0" smtClean="0">
                <a:solidFill>
                  <a:schemeClr val="bg1"/>
                </a:solidFill>
                <a:effectLst>
                  <a:outerShdw blurRad="38100" dist="38100" dir="2700000" algn="tl">
                    <a:srgbClr val="000000"/>
                  </a:outerShdw>
                </a:effectLst>
                <a:cs typeface="+mn-cs"/>
              </a:rPr>
              <a:t>What caused this shift in American political thought?</a:t>
            </a:r>
          </a:p>
        </p:txBody>
      </p:sp>
    </p:spTree>
    <p:extLst>
      <p:ext uri="{BB962C8B-B14F-4D97-AF65-F5344CB8AC3E}">
        <p14:creationId xmlns:p14="http://schemas.microsoft.com/office/powerpoint/2010/main" val="38802853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914400" y="277813"/>
            <a:ext cx="4038600" cy="1143000"/>
          </a:xfrm>
        </p:spPr>
        <p:txBody>
          <a:bodyPr/>
          <a:lstStyle/>
          <a:p>
            <a:pPr eaLnBrk="1" hangingPunct="1"/>
            <a:r>
              <a:rPr lang="en-US" b="1">
                <a:latin typeface="Times New Roman" charset="0"/>
              </a:rPr>
              <a:t>Ronald Reagan</a:t>
            </a:r>
          </a:p>
        </p:txBody>
      </p:sp>
      <p:sp>
        <p:nvSpPr>
          <p:cNvPr id="60418" name="Rectangle 4"/>
          <p:cNvSpPr>
            <a:spLocks noGrp="1" noChangeArrowheads="1"/>
          </p:cNvSpPr>
          <p:nvPr>
            <p:ph type="body" sz="half" idx="1"/>
          </p:nvPr>
        </p:nvSpPr>
        <p:spPr>
          <a:xfrm>
            <a:off x="838200" y="1676400"/>
            <a:ext cx="4038600" cy="4572000"/>
          </a:xfrm>
        </p:spPr>
        <p:txBody>
          <a:bodyPr/>
          <a:lstStyle/>
          <a:p>
            <a:pPr eaLnBrk="1" hangingPunct="1"/>
            <a:r>
              <a:rPr lang="en-US" sz="2400" b="1">
                <a:latin typeface="Arial" charset="0"/>
              </a:rPr>
              <a:t>CA. Governor Reagan </a:t>
            </a:r>
          </a:p>
          <a:p>
            <a:pPr eaLnBrk="1" hangingPunct="1"/>
            <a:r>
              <a:rPr lang="en-US" sz="2400" b="1">
                <a:latin typeface="Arial" charset="0"/>
              </a:rPr>
              <a:t>Anti-communist</a:t>
            </a:r>
          </a:p>
          <a:p>
            <a:pPr eaLnBrk="1" hangingPunct="1"/>
            <a:r>
              <a:rPr lang="ja-JP" altLang="en-US" sz="2400" b="1">
                <a:latin typeface="Arial" charset="0"/>
              </a:rPr>
              <a:t>“</a:t>
            </a:r>
            <a:r>
              <a:rPr lang="en-US" altLang="ja-JP" sz="2400" b="1">
                <a:latin typeface="Arial" charset="0"/>
              </a:rPr>
              <a:t>Black and white</a:t>
            </a:r>
            <a:r>
              <a:rPr lang="ja-JP" altLang="en-US" sz="2400" b="1">
                <a:latin typeface="Arial" charset="0"/>
              </a:rPr>
              <a:t>”</a:t>
            </a:r>
            <a:endParaRPr lang="en-US" altLang="ja-JP" sz="2400" b="1">
              <a:latin typeface="Arial" charset="0"/>
            </a:endParaRPr>
          </a:p>
          <a:p>
            <a:pPr eaLnBrk="1" hangingPunct="1"/>
            <a:r>
              <a:rPr lang="ja-JP" altLang="en-US" sz="2400" b="1">
                <a:latin typeface="Arial" charset="0"/>
              </a:rPr>
              <a:t>“</a:t>
            </a:r>
            <a:r>
              <a:rPr lang="en-US" altLang="ja-JP" sz="2400" b="1">
                <a:latin typeface="Arial" charset="0"/>
              </a:rPr>
              <a:t>New Day in America</a:t>
            </a:r>
            <a:r>
              <a:rPr lang="ja-JP" altLang="en-US" sz="2400" b="1">
                <a:latin typeface="Arial" charset="0"/>
              </a:rPr>
              <a:t>”</a:t>
            </a:r>
            <a:endParaRPr lang="en-US" altLang="ja-JP" sz="2400" b="1">
              <a:latin typeface="Arial" charset="0"/>
            </a:endParaRPr>
          </a:p>
          <a:p>
            <a:pPr eaLnBrk="1" hangingPunct="1"/>
            <a:r>
              <a:rPr lang="en-US" sz="2400" b="1">
                <a:latin typeface="Arial" charset="0"/>
              </a:rPr>
              <a:t>Charismatic </a:t>
            </a:r>
          </a:p>
          <a:p>
            <a:pPr eaLnBrk="1" hangingPunct="1"/>
            <a:r>
              <a:rPr lang="en-US" sz="2400" b="1">
                <a:latin typeface="Arial" charset="0"/>
              </a:rPr>
              <a:t>Channeled anger of mainstream white America at minorities, immigrants, feminists, taxes, affirmative action, big government</a:t>
            </a:r>
          </a:p>
          <a:p>
            <a:pPr eaLnBrk="1" hangingPunct="1"/>
            <a:endParaRPr lang="en-US" sz="2400" b="1">
              <a:latin typeface="Arial" charset="0"/>
            </a:endParaRPr>
          </a:p>
        </p:txBody>
      </p:sp>
      <p:pic>
        <p:nvPicPr>
          <p:cNvPr id="60419" name="Picture 8" descr="reagan7_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248400" y="304800"/>
            <a:ext cx="2422525" cy="3103563"/>
          </a:xfrm>
          <a:noFill/>
        </p:spPr>
      </p:pic>
      <p:pic>
        <p:nvPicPr>
          <p:cNvPr id="60420" name="Picture 9" descr="movie,reagan53"/>
          <p:cNvPicPr>
            <a:picLocks noGrp="1" noChangeAspect="1" noChangeArrowheads="1"/>
          </p:cNvPicPr>
          <p:nvPr>
            <p:ph sz="quarter" idx="3"/>
          </p:nvPr>
        </p:nvPicPr>
        <p:blipFill>
          <a:blip r:embed="rId3">
            <a:lum bright="-4000" contrast="-4000"/>
            <a:extLst>
              <a:ext uri="{28A0092B-C50C-407E-A947-70E740481C1C}">
                <a14:useLocalDpi xmlns:a14="http://schemas.microsoft.com/office/drawing/2010/main" val="0"/>
              </a:ext>
            </a:extLst>
          </a:blip>
          <a:srcRect b="4839"/>
          <a:stretch>
            <a:fillRect/>
          </a:stretch>
        </p:blipFill>
        <p:spPr>
          <a:xfrm>
            <a:off x="5257800" y="3733800"/>
            <a:ext cx="2578100" cy="2895600"/>
          </a:xfrm>
          <a:noFill/>
        </p:spPr>
      </p:pic>
    </p:spTree>
    <p:extLst>
      <p:ext uri="{BB962C8B-B14F-4D97-AF65-F5344CB8AC3E}">
        <p14:creationId xmlns:p14="http://schemas.microsoft.com/office/powerpoint/2010/main" val="8460801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Grp="1" noChangeArrowheads="1"/>
          </p:cNvSpPr>
          <p:nvPr>
            <p:ph type="subTitle" idx="4294967295"/>
          </p:nvPr>
        </p:nvSpPr>
        <p:spPr>
          <a:xfrm>
            <a:off x="0" y="228600"/>
            <a:ext cx="8534400" cy="6400800"/>
          </a:xfrm>
        </p:spPr>
        <p:txBody>
          <a:bodyPr/>
          <a:lstStyle/>
          <a:p>
            <a:pPr marL="609600" indent="-609600" eaLnBrk="1" hangingPunct="1"/>
            <a:r>
              <a:rPr lang="en-US" sz="2400">
                <a:latin typeface="Times New Roman" charset="0"/>
              </a:rPr>
              <a:t>With the close election victory in 1980, the Reagan revolution would bring a significant shift in the political direction of the nation.</a:t>
            </a:r>
          </a:p>
          <a:p>
            <a:pPr marL="990600" lvl="1" indent="-533400" eaLnBrk="1" hangingPunct="1"/>
            <a:endParaRPr lang="en-US" altLang="ja-JP" sz="2400" b="1" u="sng">
              <a:latin typeface="Times New Roman" charset="0"/>
            </a:endParaRPr>
          </a:p>
          <a:p>
            <a:pPr marL="990600" lvl="1" indent="-533400" eaLnBrk="1" hangingPunct="1"/>
            <a:r>
              <a:rPr lang="ja-JP" altLang="en-US" sz="2400" b="1" u="sng">
                <a:latin typeface="Times New Roman" charset="0"/>
              </a:rPr>
              <a:t>“</a:t>
            </a:r>
            <a:r>
              <a:rPr lang="en-US" altLang="ja-JP" sz="2400" b="1" u="sng">
                <a:latin typeface="Times New Roman" charset="0"/>
              </a:rPr>
              <a:t>Reaganomics</a:t>
            </a:r>
            <a:r>
              <a:rPr lang="ja-JP" altLang="en-US" sz="2400" b="1" u="sng">
                <a:latin typeface="Times New Roman" charset="0"/>
              </a:rPr>
              <a:t>”</a:t>
            </a:r>
            <a:r>
              <a:rPr lang="en-US" altLang="ja-JP" sz="2400">
                <a:latin typeface="Times New Roman" charset="0"/>
              </a:rPr>
              <a:t> – Sometimes called the theory of Supply-side economics.</a:t>
            </a:r>
          </a:p>
          <a:p>
            <a:pPr marL="1371600" lvl="2" indent="-457200" eaLnBrk="1" hangingPunct="1"/>
            <a:r>
              <a:rPr lang="en-US" sz="2200">
                <a:latin typeface="Times New Roman" charset="0"/>
              </a:rPr>
              <a:t>Rests on the assumption that if taxes are reduced, people will work more and have more money to spend, causing the economy to grow. </a:t>
            </a:r>
          </a:p>
          <a:p>
            <a:pPr marL="1371600" lvl="2" indent="-457200" eaLnBrk="1" hangingPunct="1"/>
            <a:r>
              <a:rPr lang="en-US" sz="2200">
                <a:latin typeface="Times New Roman" charset="0"/>
              </a:rPr>
              <a:t>The government will then collect more taxes.</a:t>
            </a:r>
          </a:p>
          <a:p>
            <a:pPr marL="1371600" lvl="2" indent="-457200" eaLnBrk="1" hangingPunct="1"/>
            <a:r>
              <a:rPr lang="en-US" sz="2200">
                <a:latin typeface="Times New Roman" charset="0"/>
              </a:rPr>
              <a:t>But in order to cut taxes and balance the budget, Reagan would need to reduce federal spending on programs favored by both democrats and republicans.</a:t>
            </a:r>
          </a:p>
        </p:txBody>
      </p:sp>
    </p:spTree>
    <p:extLst>
      <p:ext uri="{BB962C8B-B14F-4D97-AF65-F5344CB8AC3E}">
        <p14:creationId xmlns:p14="http://schemas.microsoft.com/office/powerpoint/2010/main" val="21308906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ChangeArrowheads="1"/>
          </p:cNvSpPr>
          <p:nvPr>
            <p:ph type="subTitle" idx="1"/>
          </p:nvPr>
        </p:nvSpPr>
        <p:spPr>
          <a:xfrm>
            <a:off x="304800" y="152400"/>
            <a:ext cx="8534400" cy="6477000"/>
          </a:xfrm>
        </p:spPr>
        <p:txBody>
          <a:bodyPr/>
          <a:lstStyle/>
          <a:p>
            <a:pPr marL="990600" lvl="1" indent="-533400" algn="l" eaLnBrk="1" hangingPunct="1">
              <a:buFontTx/>
              <a:buChar char="–"/>
            </a:pPr>
            <a:r>
              <a:rPr lang="en-US" sz="2200" u="sng">
                <a:latin typeface="Times New Roman" charset="0"/>
              </a:rPr>
              <a:t>Economic Recovery Act of 1981</a:t>
            </a:r>
            <a:r>
              <a:rPr lang="en-US" sz="2200">
                <a:latin typeface="Times New Roman" charset="0"/>
              </a:rPr>
              <a:t> – Reduced taxes by 25% over 3 years.</a:t>
            </a:r>
          </a:p>
          <a:p>
            <a:pPr marL="1371600" lvl="2" indent="-457200" algn="l" eaLnBrk="1" hangingPunct="1">
              <a:buFontTx/>
              <a:buChar char="•"/>
            </a:pPr>
            <a:r>
              <a:rPr lang="en-US" sz="2200">
                <a:latin typeface="Times New Roman" charset="0"/>
              </a:rPr>
              <a:t>Richest Americans received the biggest tax cut.  Why?</a:t>
            </a:r>
          </a:p>
          <a:p>
            <a:pPr marL="1752600" lvl="3" indent="-381000" algn="l" eaLnBrk="1" hangingPunct="1">
              <a:buFontTx/>
              <a:buChar char="–"/>
            </a:pPr>
            <a:r>
              <a:rPr lang="en-US" sz="2200">
                <a:latin typeface="Times New Roman" charset="0"/>
              </a:rPr>
              <a:t>Would use the money they saved to invest back in the economy in the form of new businesses.</a:t>
            </a:r>
          </a:p>
          <a:p>
            <a:pPr marL="990600" lvl="1" indent="-533400" algn="l" eaLnBrk="1" hangingPunct="1">
              <a:buFontTx/>
              <a:buChar char="–"/>
            </a:pPr>
            <a:r>
              <a:rPr lang="en-US" sz="2200">
                <a:latin typeface="Times New Roman" charset="0"/>
              </a:rPr>
              <a:t>Cut $40 billion from federal budget.  Mostly on social programs.</a:t>
            </a:r>
          </a:p>
          <a:p>
            <a:pPr marL="990600" lvl="1" indent="-533400" algn="l" eaLnBrk="1" hangingPunct="1">
              <a:buFontTx/>
              <a:buChar char="–"/>
            </a:pPr>
            <a:r>
              <a:rPr lang="en-US" sz="2200" b="1">
                <a:latin typeface="Times New Roman" charset="0"/>
              </a:rPr>
              <a:t>Deregulation – </a:t>
            </a:r>
            <a:r>
              <a:rPr lang="en-US" sz="2200">
                <a:latin typeface="Times New Roman" charset="0"/>
              </a:rPr>
              <a:t>removal of governmental control over industry.  Deregulated airline, tele-communications, and banking industries.  Also cut funding for federal agencies that oversaw many other agencies.</a:t>
            </a:r>
          </a:p>
          <a:p>
            <a:pPr marL="609600" indent="-609600" algn="l" eaLnBrk="1" hangingPunct="1">
              <a:buFontTx/>
              <a:buChar char="•"/>
            </a:pPr>
            <a:r>
              <a:rPr lang="en-US" sz="2200">
                <a:latin typeface="Times New Roman" charset="0"/>
              </a:rPr>
              <a:t>Despite Reagan</a:t>
            </a:r>
            <a:r>
              <a:rPr lang="ja-JP" altLang="en-US" sz="2200">
                <a:latin typeface="Times New Roman" charset="0"/>
              </a:rPr>
              <a:t>’</a:t>
            </a:r>
            <a:r>
              <a:rPr lang="en-US" altLang="ja-JP" sz="2200">
                <a:latin typeface="Times New Roman" charset="0"/>
              </a:rPr>
              <a:t>s economic policies, the economy experienced a severe recession from 1980 – 1982.  10% unemployment!</a:t>
            </a:r>
          </a:p>
          <a:p>
            <a:pPr marL="990600" lvl="1" indent="-533400" algn="l" eaLnBrk="1" hangingPunct="1">
              <a:buFontTx/>
              <a:buChar char="–"/>
            </a:pPr>
            <a:r>
              <a:rPr lang="en-US" sz="2000">
                <a:latin typeface="Times New Roman" charset="0"/>
              </a:rPr>
              <a:t>Loss of blue collar jobs, and farms to oversea competitions.</a:t>
            </a:r>
          </a:p>
          <a:p>
            <a:pPr marL="990600" lvl="1" indent="-533400" algn="l" eaLnBrk="1" hangingPunct="1">
              <a:buFontTx/>
              <a:buChar char="–"/>
            </a:pPr>
            <a:r>
              <a:rPr lang="en-US" sz="2000">
                <a:latin typeface="Times New Roman" charset="0"/>
              </a:rPr>
              <a:t>Policies to fight inflation from the 1970s</a:t>
            </a:r>
          </a:p>
          <a:p>
            <a:pPr marL="990600" lvl="1" indent="-533400" algn="l" eaLnBrk="1" hangingPunct="1">
              <a:buFontTx/>
              <a:buChar char="–"/>
            </a:pPr>
            <a:r>
              <a:rPr lang="en-US" sz="2000">
                <a:latin typeface="Times New Roman" charset="0"/>
              </a:rPr>
              <a:t>Increase in immigration, both legal and illegal </a:t>
            </a:r>
          </a:p>
          <a:p>
            <a:pPr marL="1371600" lvl="2" indent="-457200" algn="l" eaLnBrk="1" hangingPunct="1">
              <a:buFontTx/>
              <a:buChar char="•"/>
            </a:pPr>
            <a:endParaRPr lang="en-US">
              <a:latin typeface="Times New Roman" charset="0"/>
            </a:endParaRPr>
          </a:p>
          <a:p>
            <a:pPr marL="1752600" lvl="3" indent="-381000" algn="l" eaLnBrk="1" hangingPunct="1">
              <a:buFontTx/>
              <a:buChar char="–"/>
            </a:pPr>
            <a:endParaRPr lang="en-US">
              <a:latin typeface="Times New Roman" charset="0"/>
            </a:endParaRPr>
          </a:p>
        </p:txBody>
      </p:sp>
    </p:spTree>
    <p:extLst>
      <p:ext uri="{BB962C8B-B14F-4D97-AF65-F5344CB8AC3E}">
        <p14:creationId xmlns:p14="http://schemas.microsoft.com/office/powerpoint/2010/main" val="9495979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331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3316" name="Rectangle 4"/>
          <p:cNvSpPr>
            <a:spLocks noGrp="1" noChangeArrowheads="1"/>
          </p:cNvSpPr>
          <p:nvPr>
            <p:ph type="title"/>
          </p:nvPr>
        </p:nvSpPr>
        <p:spPr>
          <a:xfrm>
            <a:off x="838200" y="0"/>
            <a:ext cx="8305800" cy="609600"/>
          </a:xfrm>
          <a:noFill/>
        </p:spPr>
        <p:txBody>
          <a:bodyPr lIns="90488" tIns="44450" rIns="90488" bIns="44450"/>
          <a:lstStyle/>
          <a:p>
            <a:r>
              <a:rPr lang="en-US">
                <a:latin typeface="Times New Roman" charset="0"/>
              </a:rPr>
              <a:t>Reaganomics</a:t>
            </a:r>
          </a:p>
        </p:txBody>
      </p:sp>
      <p:sp>
        <p:nvSpPr>
          <p:cNvPr id="18437" name="Rectangle 5"/>
          <p:cNvSpPr>
            <a:spLocks noGrp="1" noChangeArrowheads="1"/>
          </p:cNvSpPr>
          <p:nvPr>
            <p:ph type="body" idx="1"/>
          </p:nvPr>
        </p:nvSpPr>
        <p:spPr>
          <a:xfrm>
            <a:off x="838200" y="685800"/>
            <a:ext cx="8305800" cy="6172200"/>
          </a:xfrm>
        </p:spPr>
        <p:txBody>
          <a:bodyPr lIns="90488" tIns="44450" rIns="90488" bIns="44450"/>
          <a:lstStyle/>
          <a:p>
            <a:pPr>
              <a:lnSpc>
                <a:spcPct val="90000"/>
              </a:lnSpc>
              <a:spcBef>
                <a:spcPct val="15000"/>
              </a:spcBef>
            </a:pPr>
            <a:r>
              <a:rPr lang="en-US" u="sng">
                <a:effectLst>
                  <a:outerShdw blurRad="38100" dist="38100" dir="2700000" algn="tl">
                    <a:srgbClr val="DDDDDD"/>
                  </a:outerShdw>
                </a:effectLst>
                <a:latin typeface="Arial" charset="0"/>
              </a:rPr>
              <a:t>Benefits of </a:t>
            </a:r>
            <a:r>
              <a:rPr lang="ja-JP" altLang="en-US" u="sng">
                <a:effectLst>
                  <a:outerShdw blurRad="38100" dist="38100" dir="2700000" algn="tl">
                    <a:srgbClr val="DDDDDD"/>
                  </a:outerShdw>
                </a:effectLst>
                <a:latin typeface="Arial" charset="0"/>
              </a:rPr>
              <a:t>“</a:t>
            </a:r>
            <a:r>
              <a:rPr lang="en-US" u="sng">
                <a:effectLst>
                  <a:outerShdw blurRad="38100" dist="38100" dir="2700000" algn="tl">
                    <a:srgbClr val="DDDDDD"/>
                  </a:outerShdw>
                </a:effectLst>
                <a:latin typeface="Arial" charset="0"/>
              </a:rPr>
              <a:t>Reaganomics</a:t>
            </a:r>
            <a:r>
              <a:rPr lang="ja-JP" altLang="en-US" u="sng">
                <a:effectLst>
                  <a:outerShdw blurRad="38100" dist="38100" dir="2700000" algn="tl">
                    <a:srgbClr val="DDDDDD"/>
                  </a:outerShdw>
                </a:effectLst>
                <a:latin typeface="Arial" charset="0"/>
              </a:rPr>
              <a:t>”</a:t>
            </a:r>
            <a:r>
              <a:rPr lang="en-US">
                <a:latin typeface="Arial" charset="0"/>
              </a:rPr>
              <a:t> </a:t>
            </a:r>
          </a:p>
          <a:p>
            <a:pPr lvl="1">
              <a:lnSpc>
                <a:spcPct val="90000"/>
              </a:lnSpc>
              <a:spcBef>
                <a:spcPct val="15000"/>
              </a:spcBef>
            </a:pPr>
            <a:r>
              <a:rPr lang="en-US">
                <a:latin typeface="Arial" charset="0"/>
              </a:rPr>
              <a:t>Inflation, unemployment, &amp; the trade deficit all declined by 1990</a:t>
            </a:r>
          </a:p>
          <a:p>
            <a:pPr lvl="1">
              <a:lnSpc>
                <a:spcPct val="90000"/>
              </a:lnSpc>
              <a:spcBef>
                <a:spcPct val="15000"/>
              </a:spcBef>
            </a:pPr>
            <a:r>
              <a:rPr lang="en-US">
                <a:latin typeface="Arial" charset="0"/>
              </a:rPr>
              <a:t>Growth in service sector jobs</a:t>
            </a:r>
          </a:p>
          <a:p>
            <a:pPr>
              <a:lnSpc>
                <a:spcPct val="90000"/>
              </a:lnSpc>
              <a:spcBef>
                <a:spcPct val="15000"/>
              </a:spcBef>
            </a:pPr>
            <a:r>
              <a:rPr lang="en-US" u="sng">
                <a:effectLst>
                  <a:outerShdw blurRad="38100" dist="38100" dir="2700000" algn="tl">
                    <a:srgbClr val="DDDDDD"/>
                  </a:outerShdw>
                </a:effectLst>
                <a:latin typeface="Arial" charset="0"/>
              </a:rPr>
              <a:t>Disadvantages of </a:t>
            </a:r>
            <a:r>
              <a:rPr lang="ja-JP" altLang="en-US" u="sng">
                <a:effectLst>
                  <a:outerShdw blurRad="38100" dist="38100" dir="2700000" algn="tl">
                    <a:srgbClr val="DDDDDD"/>
                  </a:outerShdw>
                </a:effectLst>
                <a:latin typeface="Arial" charset="0"/>
              </a:rPr>
              <a:t>“</a:t>
            </a:r>
            <a:r>
              <a:rPr lang="en-US" u="sng">
                <a:effectLst>
                  <a:outerShdw blurRad="38100" dist="38100" dir="2700000" algn="tl">
                    <a:srgbClr val="DDDDDD"/>
                  </a:outerShdw>
                </a:effectLst>
                <a:latin typeface="Arial" charset="0"/>
              </a:rPr>
              <a:t>Reaganomics</a:t>
            </a:r>
            <a:r>
              <a:rPr lang="ja-JP" altLang="en-US" u="sng">
                <a:effectLst>
                  <a:outerShdw blurRad="38100" dist="38100" dir="2700000" algn="tl">
                    <a:srgbClr val="DDDDDD"/>
                  </a:outerShdw>
                </a:effectLst>
                <a:latin typeface="Arial" charset="0"/>
              </a:rPr>
              <a:t>”</a:t>
            </a:r>
            <a:endParaRPr lang="en-US" u="sng">
              <a:effectLst>
                <a:outerShdw blurRad="38100" dist="38100" dir="2700000" algn="tl">
                  <a:srgbClr val="DDDDDD"/>
                </a:outerShdw>
              </a:effectLst>
              <a:latin typeface="Arial" charset="0"/>
            </a:endParaRPr>
          </a:p>
          <a:p>
            <a:pPr lvl="1">
              <a:lnSpc>
                <a:spcPct val="90000"/>
              </a:lnSpc>
              <a:spcBef>
                <a:spcPct val="15000"/>
              </a:spcBef>
            </a:pPr>
            <a:r>
              <a:rPr lang="en-US">
                <a:latin typeface="Arial" charset="0"/>
              </a:rPr>
              <a:t>Industry jobs fell as companies used off-shore manufacturers with cheaper labor costs</a:t>
            </a:r>
          </a:p>
          <a:p>
            <a:pPr lvl="1">
              <a:lnSpc>
                <a:spcPct val="90000"/>
              </a:lnSpc>
              <a:spcBef>
                <a:spcPct val="15000"/>
              </a:spcBef>
              <a:buSzPct val="75000"/>
            </a:pPr>
            <a:r>
              <a:rPr lang="en-US">
                <a:latin typeface="Arial" charset="0"/>
              </a:rPr>
              <a:t>Increased social inequalities </a:t>
            </a:r>
          </a:p>
          <a:p>
            <a:pPr lvl="1">
              <a:lnSpc>
                <a:spcPct val="90000"/>
              </a:lnSpc>
              <a:spcBef>
                <a:spcPct val="15000"/>
              </a:spcBef>
              <a:buSzPct val="75000"/>
            </a:pPr>
            <a:r>
              <a:rPr lang="en-US">
                <a:latin typeface="Arial" charset="0"/>
              </a:rPr>
              <a:t>Huge federal deficits</a:t>
            </a:r>
          </a:p>
        </p:txBody>
      </p:sp>
      <p:sp>
        <p:nvSpPr>
          <p:cNvPr id="18440" name="AutoShape 8"/>
          <p:cNvSpPr>
            <a:spLocks noChangeArrowheads="1"/>
          </p:cNvSpPr>
          <p:nvPr/>
        </p:nvSpPr>
        <p:spPr bwMode="auto">
          <a:xfrm>
            <a:off x="1600200" y="3124200"/>
            <a:ext cx="7086600" cy="990600"/>
          </a:xfrm>
          <a:prstGeom prst="wedgeRectCallout">
            <a:avLst>
              <a:gd name="adj1" fmla="val 6162"/>
              <a:gd name="adj2" fmla="val -123398"/>
            </a:avLst>
          </a:prstGeom>
          <a:solidFill>
            <a:srgbClr val="FFFF99"/>
          </a:solidFill>
          <a:ln w="38100">
            <a:solidFill>
              <a:schemeClr val="tx1"/>
            </a:solidFill>
            <a:miter lim="800000"/>
            <a:headEnd/>
            <a:tailEnd/>
          </a:ln>
        </p:spPr>
        <p:txBody>
          <a:bodyPr/>
          <a:lstStyle/>
          <a:p>
            <a:pPr algn="ctr" defTabSz="914400" eaLnBrk="0" fontAlgn="base" hangingPunct="0">
              <a:lnSpc>
                <a:spcPct val="80000"/>
              </a:lnSpc>
              <a:spcBef>
                <a:spcPct val="0"/>
              </a:spcBef>
              <a:spcAft>
                <a:spcPct val="0"/>
              </a:spcAft>
            </a:pPr>
            <a:r>
              <a:rPr lang="en-US" sz="3600" smtClean="0">
                <a:solidFill>
                  <a:srgbClr val="000000"/>
                </a:solidFill>
                <a:latin typeface="Times New Roman" charset="0"/>
                <a:ea typeface="ＭＳ Ｐゴシック" charset="0"/>
              </a:rPr>
              <a:t>16 million new jobs, unemployment below 6%, inflation fell to 4%</a:t>
            </a:r>
          </a:p>
        </p:txBody>
      </p:sp>
    </p:spTree>
    <p:extLst>
      <p:ext uri="{BB962C8B-B14F-4D97-AF65-F5344CB8AC3E}">
        <p14:creationId xmlns:p14="http://schemas.microsoft.com/office/powerpoint/2010/main" val="12363700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 calcmode="lin" valueType="num">
                                      <p:cBhvr>
                                        <p:cTn id="7" dur="500" fill="hold"/>
                                        <p:tgtEl>
                                          <p:spTgt spid="18440"/>
                                        </p:tgtEl>
                                        <p:attrNameLst>
                                          <p:attrName>ppt_w</p:attrName>
                                        </p:attrNameLst>
                                      </p:cBhvr>
                                      <p:tavLst>
                                        <p:tav tm="0">
                                          <p:val>
                                            <p:fltVal val="0"/>
                                          </p:val>
                                        </p:tav>
                                        <p:tav tm="100000">
                                          <p:val>
                                            <p:strVal val="#ppt_w"/>
                                          </p:val>
                                        </p:tav>
                                      </p:tavLst>
                                    </p:anim>
                                    <p:anim calcmode="lin" valueType="num">
                                      <p:cBhvr>
                                        <p:cTn id="8" dur="500" fill="hold"/>
                                        <p:tgtEl>
                                          <p:spTgt spid="18440"/>
                                        </p:tgtEl>
                                        <p:attrNameLst>
                                          <p:attrName>ppt_h</p:attrName>
                                        </p:attrNameLst>
                                      </p:cBhvr>
                                      <p:tavLst>
                                        <p:tav tm="0">
                                          <p:val>
                                            <p:fltVal val="0"/>
                                          </p:val>
                                        </p:tav>
                                        <p:tav tm="100000">
                                          <p:val>
                                            <p:strVal val="#ppt_h"/>
                                          </p:val>
                                        </p:tav>
                                      </p:tavLst>
                                    </p:anim>
                                    <p:animEffect transition="in" filter="fade">
                                      <p:cBhvr>
                                        <p:cTn id="9" dur="500"/>
                                        <p:tgtEl>
                                          <p:spTgt spid="184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8440"/>
                                        </p:tgtEl>
                                        <p:attrNameLst>
                                          <p:attrName>ppt_w</p:attrName>
                                        </p:attrNameLst>
                                      </p:cBhvr>
                                      <p:tavLst>
                                        <p:tav tm="0">
                                          <p:val>
                                            <p:strVal val="ppt_w"/>
                                          </p:val>
                                        </p:tav>
                                        <p:tav tm="100000">
                                          <p:val>
                                            <p:fltVal val="0"/>
                                          </p:val>
                                        </p:tav>
                                      </p:tavLst>
                                    </p:anim>
                                    <p:anim calcmode="lin" valueType="num">
                                      <p:cBhvr>
                                        <p:cTn id="14" dur="500"/>
                                        <p:tgtEl>
                                          <p:spTgt spid="18440"/>
                                        </p:tgtEl>
                                        <p:attrNameLst>
                                          <p:attrName>ppt_h</p:attrName>
                                        </p:attrNameLst>
                                      </p:cBhvr>
                                      <p:tavLst>
                                        <p:tav tm="0">
                                          <p:val>
                                            <p:strVal val="ppt_h"/>
                                          </p:val>
                                        </p:tav>
                                        <p:tav tm="100000">
                                          <p:val>
                                            <p:fltVal val="0"/>
                                          </p:val>
                                        </p:tav>
                                      </p:tavLst>
                                    </p:anim>
                                    <p:animEffect transition="out" filter="fade">
                                      <p:cBhvr>
                                        <p:cTn id="15" dur="500"/>
                                        <p:tgtEl>
                                          <p:spTgt spid="18440"/>
                                        </p:tgtEl>
                                      </p:cBhvr>
                                    </p:animEffect>
                                    <p:set>
                                      <p:cBhvr>
                                        <p:cTn id="16" dur="1" fill="hold">
                                          <p:stCondLst>
                                            <p:cond delay="499"/>
                                          </p:stCondLst>
                                        </p:cTn>
                                        <p:tgtEl>
                                          <p:spTgt spid="184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p:bldP spid="1844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3000" y="0"/>
            <a:ext cx="7772400" cy="838200"/>
          </a:xfrm>
        </p:spPr>
        <p:txBody>
          <a:bodyPr/>
          <a:lstStyle/>
          <a:p>
            <a:r>
              <a:rPr lang="en-US">
                <a:latin typeface="Times New Roman" charset="0"/>
              </a:rPr>
              <a:t>Social Programs</a:t>
            </a:r>
          </a:p>
        </p:txBody>
      </p:sp>
      <p:sp>
        <p:nvSpPr>
          <p:cNvPr id="18435" name="Rectangle 3"/>
          <p:cNvSpPr>
            <a:spLocks noGrp="1" noChangeArrowheads="1"/>
          </p:cNvSpPr>
          <p:nvPr>
            <p:ph type="body" idx="1"/>
          </p:nvPr>
        </p:nvSpPr>
        <p:spPr>
          <a:xfrm>
            <a:off x="838200" y="762000"/>
            <a:ext cx="8305800" cy="6096000"/>
          </a:xfrm>
        </p:spPr>
        <p:txBody>
          <a:bodyPr/>
          <a:lstStyle/>
          <a:p>
            <a:pPr>
              <a:spcBef>
                <a:spcPct val="15000"/>
              </a:spcBef>
            </a:pPr>
            <a:r>
              <a:rPr lang="en-US">
                <a:latin typeface="Arial" charset="0"/>
              </a:rPr>
              <a:t>The Reagan administration opposed major social reforms:</a:t>
            </a:r>
          </a:p>
          <a:p>
            <a:pPr lvl="1">
              <a:spcBef>
                <a:spcPct val="15000"/>
              </a:spcBef>
            </a:pPr>
            <a:r>
              <a:rPr lang="en-US">
                <a:latin typeface="Arial" charset="0"/>
              </a:rPr>
              <a:t>High school dropout rates &amp; crime increased in the 1980s</a:t>
            </a:r>
          </a:p>
          <a:p>
            <a:pPr lvl="1">
              <a:spcBef>
                <a:spcPct val="15000"/>
              </a:spcBef>
            </a:pPr>
            <a:r>
              <a:rPr lang="en-US">
                <a:latin typeface="Arial" charset="0"/>
              </a:rPr>
              <a:t>Affirmative action &amp; school busing programs to assist African-Americans were limited</a:t>
            </a:r>
          </a:p>
          <a:p>
            <a:pPr lvl="1">
              <a:spcBef>
                <a:spcPct val="15000"/>
              </a:spcBef>
            </a:pPr>
            <a:r>
              <a:rPr lang="en-US">
                <a:latin typeface="Arial" charset="0"/>
              </a:rPr>
              <a:t>Women</a:t>
            </a:r>
            <a:r>
              <a:rPr lang="ja-JP" altLang="en-US">
                <a:latin typeface="Arial" charset="0"/>
              </a:rPr>
              <a:t>’</a:t>
            </a:r>
            <a:r>
              <a:rPr lang="en-US">
                <a:latin typeface="Arial" charset="0"/>
              </a:rPr>
              <a:t>s abortion rights were attacked</a:t>
            </a:r>
          </a:p>
        </p:txBody>
      </p:sp>
      <p:sp>
        <p:nvSpPr>
          <p:cNvPr id="157701" name="AutoShape 5"/>
          <p:cNvSpPr>
            <a:spLocks noChangeArrowheads="1"/>
          </p:cNvSpPr>
          <p:nvPr/>
        </p:nvSpPr>
        <p:spPr bwMode="auto">
          <a:xfrm>
            <a:off x="2057400" y="838200"/>
            <a:ext cx="5943600" cy="1524000"/>
          </a:xfrm>
          <a:prstGeom prst="wedgeRectCallout">
            <a:avLst>
              <a:gd name="adj1" fmla="val -43347"/>
              <a:gd name="adj2" fmla="val 129167"/>
            </a:avLst>
          </a:prstGeom>
          <a:solidFill>
            <a:srgbClr val="FFCCCC"/>
          </a:solidFill>
          <a:ln w="38100">
            <a:solidFill>
              <a:schemeClr val="tx1"/>
            </a:solidFill>
            <a:miter lim="800000"/>
            <a:headEnd/>
            <a:tailEnd/>
          </a:ln>
        </p:spPr>
        <p:txBody>
          <a:bodyPr/>
          <a:lstStyle/>
          <a:p>
            <a:pPr algn="ctr">
              <a:lnSpc>
                <a:spcPct val="80000"/>
              </a:lnSpc>
            </a:pPr>
            <a:r>
              <a:rPr kumimoji="1" lang="en-US" sz="3200" dirty="0"/>
              <a:t>But…Reagan appointed the 1</a:t>
            </a:r>
            <a:r>
              <a:rPr kumimoji="1" lang="en-US" sz="3200" baseline="30000" dirty="0"/>
              <a:t>st</a:t>
            </a:r>
            <a:r>
              <a:rPr kumimoji="1" lang="en-US" sz="3200" dirty="0"/>
              <a:t> female Supreme Court justice, Sandra Day O</a:t>
            </a:r>
            <a:r>
              <a:rPr kumimoji="1" lang="ja-JP" altLang="en-US" sz="3200" dirty="0"/>
              <a:t>’</a:t>
            </a:r>
            <a:r>
              <a:rPr kumimoji="1" lang="en-US" sz="3200" dirty="0"/>
              <a:t>Conner</a:t>
            </a:r>
          </a:p>
        </p:txBody>
      </p:sp>
      <p:sp>
        <p:nvSpPr>
          <p:cNvPr id="157704" name="AutoShape 8"/>
          <p:cNvSpPr>
            <a:spLocks noChangeArrowheads="1"/>
          </p:cNvSpPr>
          <p:nvPr/>
        </p:nvSpPr>
        <p:spPr bwMode="auto">
          <a:xfrm>
            <a:off x="1143000" y="2743200"/>
            <a:ext cx="7086600" cy="1524000"/>
          </a:xfrm>
          <a:prstGeom prst="wedgeRectCallout">
            <a:avLst>
              <a:gd name="adj1" fmla="val -1704"/>
              <a:gd name="adj2" fmla="val 89690"/>
            </a:avLst>
          </a:prstGeom>
          <a:solidFill>
            <a:srgbClr val="CCFFFF"/>
          </a:solidFill>
          <a:ln w="38100">
            <a:solidFill>
              <a:schemeClr val="tx1"/>
            </a:solidFill>
            <a:miter lim="800000"/>
            <a:headEnd/>
            <a:tailEnd/>
          </a:ln>
        </p:spPr>
        <p:txBody>
          <a:bodyPr/>
          <a:lstStyle/>
          <a:p>
            <a:pPr algn="ctr">
              <a:lnSpc>
                <a:spcPct val="80000"/>
              </a:lnSpc>
            </a:pPr>
            <a:r>
              <a:rPr kumimoji="1" lang="en-US" sz="3200" dirty="0"/>
              <a:t>In </a:t>
            </a:r>
            <a:r>
              <a:rPr kumimoji="1" lang="en-US" sz="3200" i="1" u="sng" dirty="0" err="1"/>
              <a:t>Univ</a:t>
            </a:r>
            <a:r>
              <a:rPr kumimoji="1" lang="en-US" sz="3200" i="1" u="sng" dirty="0"/>
              <a:t> of California v Bakke</a:t>
            </a:r>
            <a:r>
              <a:rPr kumimoji="1" lang="en-US" sz="3200" u="sng" dirty="0"/>
              <a:t> (1978)</a:t>
            </a:r>
            <a:r>
              <a:rPr kumimoji="1" lang="en-US" sz="3200" dirty="0"/>
              <a:t> ruled in favor of affirmative action but not purely quota systems </a:t>
            </a:r>
          </a:p>
        </p:txBody>
      </p:sp>
    </p:spTree>
    <p:extLst>
      <p:ext uri="{BB962C8B-B14F-4D97-AF65-F5344CB8AC3E}">
        <p14:creationId xmlns:p14="http://schemas.microsoft.com/office/powerpoint/2010/main" val="1681716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7701"/>
                                        </p:tgtEl>
                                        <p:attrNameLst>
                                          <p:attrName>style.visibility</p:attrName>
                                        </p:attrNameLst>
                                      </p:cBhvr>
                                      <p:to>
                                        <p:strVal val="visible"/>
                                      </p:to>
                                    </p:set>
                                    <p:anim calcmode="lin" valueType="num">
                                      <p:cBhvr>
                                        <p:cTn id="7" dur="500" fill="hold"/>
                                        <p:tgtEl>
                                          <p:spTgt spid="157701"/>
                                        </p:tgtEl>
                                        <p:attrNameLst>
                                          <p:attrName>ppt_w</p:attrName>
                                        </p:attrNameLst>
                                      </p:cBhvr>
                                      <p:tavLst>
                                        <p:tav tm="0">
                                          <p:val>
                                            <p:fltVal val="0"/>
                                          </p:val>
                                        </p:tav>
                                        <p:tav tm="100000">
                                          <p:val>
                                            <p:strVal val="#ppt_w"/>
                                          </p:val>
                                        </p:tav>
                                      </p:tavLst>
                                    </p:anim>
                                    <p:anim calcmode="lin" valueType="num">
                                      <p:cBhvr>
                                        <p:cTn id="8" dur="500" fill="hold"/>
                                        <p:tgtEl>
                                          <p:spTgt spid="157701"/>
                                        </p:tgtEl>
                                        <p:attrNameLst>
                                          <p:attrName>ppt_h</p:attrName>
                                        </p:attrNameLst>
                                      </p:cBhvr>
                                      <p:tavLst>
                                        <p:tav tm="0">
                                          <p:val>
                                            <p:fltVal val="0"/>
                                          </p:val>
                                        </p:tav>
                                        <p:tav tm="100000">
                                          <p:val>
                                            <p:strVal val="#ppt_h"/>
                                          </p:val>
                                        </p:tav>
                                      </p:tavLst>
                                    </p:anim>
                                    <p:animEffect transition="in" filter="fade">
                                      <p:cBhvr>
                                        <p:cTn id="9" dur="500"/>
                                        <p:tgtEl>
                                          <p:spTgt spid="15770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57701"/>
                                        </p:tgtEl>
                                        <p:attrNameLst>
                                          <p:attrName>ppt_w</p:attrName>
                                        </p:attrNameLst>
                                      </p:cBhvr>
                                      <p:tavLst>
                                        <p:tav tm="0">
                                          <p:val>
                                            <p:strVal val="ppt_w"/>
                                          </p:val>
                                        </p:tav>
                                        <p:tav tm="100000">
                                          <p:val>
                                            <p:fltVal val="0"/>
                                          </p:val>
                                        </p:tav>
                                      </p:tavLst>
                                    </p:anim>
                                    <p:anim calcmode="lin" valueType="num">
                                      <p:cBhvr>
                                        <p:cTn id="14" dur="500"/>
                                        <p:tgtEl>
                                          <p:spTgt spid="157701"/>
                                        </p:tgtEl>
                                        <p:attrNameLst>
                                          <p:attrName>ppt_h</p:attrName>
                                        </p:attrNameLst>
                                      </p:cBhvr>
                                      <p:tavLst>
                                        <p:tav tm="0">
                                          <p:val>
                                            <p:strVal val="ppt_h"/>
                                          </p:val>
                                        </p:tav>
                                        <p:tav tm="100000">
                                          <p:val>
                                            <p:fltVal val="0"/>
                                          </p:val>
                                        </p:tav>
                                      </p:tavLst>
                                    </p:anim>
                                    <p:animEffect transition="out" filter="fade">
                                      <p:cBhvr>
                                        <p:cTn id="15" dur="500"/>
                                        <p:tgtEl>
                                          <p:spTgt spid="157701"/>
                                        </p:tgtEl>
                                      </p:cBhvr>
                                    </p:animEffect>
                                    <p:set>
                                      <p:cBhvr>
                                        <p:cTn id="16" dur="1" fill="hold">
                                          <p:stCondLst>
                                            <p:cond delay="499"/>
                                          </p:stCondLst>
                                        </p:cTn>
                                        <p:tgtEl>
                                          <p:spTgt spid="157701"/>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157704"/>
                                        </p:tgtEl>
                                        <p:attrNameLst>
                                          <p:attrName>style.visibility</p:attrName>
                                        </p:attrNameLst>
                                      </p:cBhvr>
                                      <p:to>
                                        <p:strVal val="visible"/>
                                      </p:to>
                                    </p:set>
                                    <p:anim calcmode="lin" valueType="num">
                                      <p:cBhvr>
                                        <p:cTn id="19" dur="500" fill="hold"/>
                                        <p:tgtEl>
                                          <p:spTgt spid="157704"/>
                                        </p:tgtEl>
                                        <p:attrNameLst>
                                          <p:attrName>ppt_w</p:attrName>
                                        </p:attrNameLst>
                                      </p:cBhvr>
                                      <p:tavLst>
                                        <p:tav tm="0">
                                          <p:val>
                                            <p:fltVal val="0"/>
                                          </p:val>
                                        </p:tav>
                                        <p:tav tm="100000">
                                          <p:val>
                                            <p:strVal val="#ppt_w"/>
                                          </p:val>
                                        </p:tav>
                                      </p:tavLst>
                                    </p:anim>
                                    <p:anim calcmode="lin" valueType="num">
                                      <p:cBhvr>
                                        <p:cTn id="20" dur="500" fill="hold"/>
                                        <p:tgtEl>
                                          <p:spTgt spid="157704"/>
                                        </p:tgtEl>
                                        <p:attrNameLst>
                                          <p:attrName>ppt_h</p:attrName>
                                        </p:attrNameLst>
                                      </p:cBhvr>
                                      <p:tavLst>
                                        <p:tav tm="0">
                                          <p:val>
                                            <p:fltVal val="0"/>
                                          </p:val>
                                        </p:tav>
                                        <p:tav tm="100000">
                                          <p:val>
                                            <p:strVal val="#ppt_h"/>
                                          </p:val>
                                        </p:tav>
                                      </p:tavLst>
                                    </p:anim>
                                    <p:animEffect transition="in" filter="fade">
                                      <p:cBhvr>
                                        <p:cTn id="21" dur="500"/>
                                        <p:tgtEl>
                                          <p:spTgt spid="157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1" grpId="0" animBg="1"/>
      <p:bldP spid="157701" grpId="1" animBg="1"/>
      <p:bldP spid="15770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b="1">
                <a:latin typeface="Times New Roman" charset="0"/>
              </a:rPr>
              <a:t>Reaganomics: </a:t>
            </a:r>
            <a:r>
              <a:rPr lang="ja-JP" altLang="en-US" b="1">
                <a:latin typeface="Times New Roman" charset="0"/>
              </a:rPr>
              <a:t>“</a:t>
            </a:r>
            <a:r>
              <a:rPr lang="en-US" altLang="ja-JP" b="1">
                <a:latin typeface="Times New Roman" charset="0"/>
              </a:rPr>
              <a:t>Trickle-Down</a:t>
            </a:r>
            <a:r>
              <a:rPr lang="ja-JP" altLang="en-US" b="1">
                <a:latin typeface="Times New Roman" charset="0"/>
              </a:rPr>
              <a:t>”</a:t>
            </a:r>
            <a:r>
              <a:rPr lang="en-US" altLang="ja-JP" b="1">
                <a:latin typeface="Times New Roman" charset="0"/>
              </a:rPr>
              <a:t> </a:t>
            </a:r>
            <a:endParaRPr lang="en-US" b="1">
              <a:latin typeface="Times New Roman" charset="0"/>
            </a:endParaRPr>
          </a:p>
        </p:txBody>
      </p:sp>
      <p:sp>
        <p:nvSpPr>
          <p:cNvPr id="65538" name="Rectangle 3"/>
          <p:cNvSpPr>
            <a:spLocks noGrp="1" noChangeArrowheads="1"/>
          </p:cNvSpPr>
          <p:nvPr>
            <p:ph type="body" idx="1"/>
          </p:nvPr>
        </p:nvSpPr>
        <p:spPr>
          <a:xfrm>
            <a:off x="914400" y="1752600"/>
            <a:ext cx="7772400" cy="4606925"/>
          </a:xfrm>
        </p:spPr>
        <p:txBody>
          <a:bodyPr/>
          <a:lstStyle/>
          <a:p>
            <a:pPr eaLnBrk="1" hangingPunct="1"/>
            <a:r>
              <a:rPr lang="en-US" sz="2400" b="1">
                <a:latin typeface="Arial" charset="0"/>
              </a:rPr>
              <a:t>DOD spending up 45%</a:t>
            </a:r>
          </a:p>
          <a:p>
            <a:pPr eaLnBrk="1" hangingPunct="1"/>
            <a:r>
              <a:rPr lang="en-US" sz="2400" b="1">
                <a:latin typeface="Arial" charset="0"/>
              </a:rPr>
              <a:t>$3 trillion debt, 1981-9</a:t>
            </a:r>
          </a:p>
          <a:p>
            <a:pPr eaLnBrk="1" hangingPunct="1"/>
            <a:r>
              <a:rPr lang="en-US" sz="2400" b="1">
                <a:latin typeface="Arial" charset="0"/>
              </a:rPr>
              <a:t>Rising # of Fortune 500 companies</a:t>
            </a:r>
          </a:p>
          <a:p>
            <a:pPr eaLnBrk="1" hangingPunct="1"/>
            <a:r>
              <a:rPr lang="en-US" sz="2400" b="1">
                <a:latin typeface="Arial" charset="0"/>
              </a:rPr>
              <a:t>Expansion of </a:t>
            </a:r>
            <a:r>
              <a:rPr lang="ja-JP" altLang="en-US" sz="2400" b="1">
                <a:latin typeface="Arial" charset="0"/>
              </a:rPr>
              <a:t>“</a:t>
            </a:r>
            <a:r>
              <a:rPr lang="en-US" altLang="ja-JP" sz="2400" b="1">
                <a:latin typeface="Arial" charset="0"/>
              </a:rPr>
              <a:t>working poor</a:t>
            </a:r>
            <a:r>
              <a:rPr lang="ja-JP" altLang="en-US" sz="2400" b="1">
                <a:latin typeface="Arial" charset="0"/>
              </a:rPr>
              <a:t>”</a:t>
            </a:r>
            <a:endParaRPr lang="en-US" altLang="ja-JP" sz="2400" b="1">
              <a:latin typeface="Arial" charset="0"/>
            </a:endParaRPr>
          </a:p>
          <a:p>
            <a:pPr eaLnBrk="1" hangingPunct="1"/>
            <a:r>
              <a:rPr lang="en-US" sz="2400" b="1">
                <a:latin typeface="Arial" charset="0"/>
              </a:rPr>
              <a:t>Decline in real wages</a:t>
            </a:r>
          </a:p>
          <a:p>
            <a:pPr eaLnBrk="1" hangingPunct="1"/>
            <a:r>
              <a:rPr lang="en-US" sz="2400" b="1">
                <a:latin typeface="Arial" charset="0"/>
              </a:rPr>
              <a:t>Household debt</a:t>
            </a:r>
          </a:p>
          <a:p>
            <a:pPr eaLnBrk="1" hangingPunct="1"/>
            <a:r>
              <a:rPr lang="en-US" sz="2400" b="1">
                <a:latin typeface="Arial" charset="0"/>
              </a:rPr>
              <a:t>Deregulation and Savings &amp; Loan Crisis $500 b</a:t>
            </a:r>
          </a:p>
          <a:p>
            <a:pPr eaLnBrk="1" hangingPunct="1"/>
            <a:r>
              <a:rPr lang="en-US" sz="2400" b="1">
                <a:latin typeface="Arial" charset="0"/>
              </a:rPr>
              <a:t>Ketchup is a vegetable</a:t>
            </a:r>
          </a:p>
          <a:p>
            <a:pPr eaLnBrk="1" hangingPunct="1"/>
            <a:r>
              <a:rPr lang="en-US" sz="2400" b="1">
                <a:latin typeface="Arial" charset="0"/>
              </a:rPr>
              <a:t>Tax cuts boosted elite incomes</a:t>
            </a:r>
          </a:p>
          <a:p>
            <a:pPr eaLnBrk="1" hangingPunct="1"/>
            <a:r>
              <a:rPr lang="en-US" sz="2400" b="1">
                <a:latin typeface="Arial" charset="0"/>
              </a:rPr>
              <a:t>Privatization and deregulation</a:t>
            </a:r>
          </a:p>
        </p:txBody>
      </p:sp>
    </p:spTree>
    <p:extLst>
      <p:ext uri="{BB962C8B-B14F-4D97-AF65-F5344CB8AC3E}">
        <p14:creationId xmlns:p14="http://schemas.microsoft.com/office/powerpoint/2010/main" val="28806311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6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4755"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atin typeface="Times New Roman" charset="0"/>
              </a:rPr>
              <a:t>The War on Drugs</a:t>
            </a:r>
          </a:p>
        </p:txBody>
      </p:sp>
      <p:sp>
        <p:nvSpPr>
          <p:cNvPr id="26629" name="Rectangle 5"/>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atin typeface="Arial" charset="0"/>
              </a:rPr>
              <a:t>Mid-1980's--crack cocaine introduced</a:t>
            </a:r>
          </a:p>
          <a:p>
            <a:pPr lvl="1"/>
            <a:r>
              <a:rPr lang="en-US">
                <a:latin typeface="Arial" charset="0"/>
              </a:rPr>
              <a:t>addiction spread through all classes</a:t>
            </a:r>
          </a:p>
          <a:p>
            <a:pPr lvl="1"/>
            <a:r>
              <a:rPr lang="en-US">
                <a:latin typeface="Arial" charset="0"/>
              </a:rPr>
              <a:t>exploding crime rate</a:t>
            </a:r>
          </a:p>
          <a:p>
            <a:r>
              <a:rPr lang="en-US">
                <a:latin typeface="Arial" charset="0"/>
              </a:rPr>
              <a:t>Reagan attempts interdiction of supply</a:t>
            </a:r>
          </a:p>
          <a:p>
            <a:r>
              <a:rPr lang="en-US">
                <a:latin typeface="Arial" charset="0"/>
              </a:rPr>
              <a:t>Bush, Clinton continue Reagan policy</a:t>
            </a:r>
          </a:p>
          <a:p>
            <a:r>
              <a:rPr lang="en-US">
                <a:latin typeface="Arial" charset="0"/>
              </a:rPr>
              <a:t>At the end of the century there seemed to be no end to the war on drugs</a:t>
            </a:r>
          </a:p>
        </p:txBody>
      </p:sp>
    </p:spTree>
    <p:extLst>
      <p:ext uri="{BB962C8B-B14F-4D97-AF65-F5344CB8AC3E}">
        <p14:creationId xmlns:p14="http://schemas.microsoft.com/office/powerpoint/2010/main" val="396383360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2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62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6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bldLvl="3"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945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19460" name="Rectangle 4"/>
          <p:cNvSpPr>
            <a:spLocks noGrp="1" noChangeArrowheads="1"/>
          </p:cNvSpPr>
          <p:nvPr>
            <p:ph type="title"/>
          </p:nvPr>
        </p:nvSpPr>
        <p:spPr>
          <a:xfrm>
            <a:off x="1143000" y="0"/>
            <a:ext cx="7772400" cy="838200"/>
          </a:xfrm>
          <a:noFill/>
        </p:spPr>
        <p:txBody>
          <a:bodyPr lIns="90488" tIns="44450" rIns="90488" bIns="44450"/>
          <a:lstStyle/>
          <a:p>
            <a:r>
              <a:rPr lang="en-US">
                <a:latin typeface="Times New Roman" charset="0"/>
              </a:rPr>
              <a:t>The War on Drugs</a:t>
            </a:r>
          </a:p>
        </p:txBody>
      </p:sp>
      <p:sp>
        <p:nvSpPr>
          <p:cNvPr id="19461" name="Rectangle 5"/>
          <p:cNvSpPr>
            <a:spLocks noGrp="1" noChangeArrowheads="1"/>
          </p:cNvSpPr>
          <p:nvPr>
            <p:ph type="body" idx="1"/>
          </p:nvPr>
        </p:nvSpPr>
        <p:spPr>
          <a:xfrm>
            <a:off x="914400" y="685800"/>
            <a:ext cx="8229600" cy="6172200"/>
          </a:xfrm>
          <a:noFill/>
        </p:spPr>
        <p:txBody>
          <a:bodyPr lIns="90488" tIns="44450" rIns="90488" bIns="44450"/>
          <a:lstStyle/>
          <a:p>
            <a:r>
              <a:rPr lang="en-US">
                <a:latin typeface="Arial" charset="0"/>
              </a:rPr>
              <a:t>In the 1980s, cocaine use boomed, especially with the creation of </a:t>
            </a:r>
            <a:r>
              <a:rPr lang="ja-JP" altLang="en-US">
                <a:latin typeface="Arial" charset="0"/>
              </a:rPr>
              <a:t>“</a:t>
            </a:r>
            <a:r>
              <a:rPr lang="en-US">
                <a:latin typeface="Arial" charset="0"/>
              </a:rPr>
              <a:t>crack</a:t>
            </a:r>
            <a:r>
              <a:rPr lang="ja-JP" altLang="en-US">
                <a:latin typeface="Arial" charset="0"/>
              </a:rPr>
              <a:t>”</a:t>
            </a:r>
            <a:r>
              <a:rPr lang="en-US">
                <a:latin typeface="Arial" charset="0"/>
              </a:rPr>
              <a:t> cocaine </a:t>
            </a:r>
          </a:p>
          <a:p>
            <a:r>
              <a:rPr lang="en-US">
                <a:latin typeface="Arial" charset="0"/>
                <a:cs typeface="Arial" charset="0"/>
              </a:rPr>
              <a:t>The Reagan administration declared a </a:t>
            </a:r>
            <a:r>
              <a:rPr lang="ja-JP" altLang="en-US">
                <a:latin typeface="Arial" charset="0"/>
                <a:cs typeface="Arial" charset="0"/>
              </a:rPr>
              <a:t>“</a:t>
            </a:r>
            <a:r>
              <a:rPr lang="en-US">
                <a:latin typeface="Arial" charset="0"/>
                <a:cs typeface="Arial" charset="0"/>
              </a:rPr>
              <a:t>war on drugs</a:t>
            </a:r>
            <a:r>
              <a:rPr lang="ja-JP" altLang="en-US">
                <a:latin typeface="Arial" charset="0"/>
                <a:cs typeface="Arial" charset="0"/>
              </a:rPr>
              <a:t>”</a:t>
            </a:r>
            <a:r>
              <a:rPr lang="en-US">
                <a:latin typeface="Arial" charset="0"/>
                <a:cs typeface="Arial" charset="0"/>
              </a:rPr>
              <a:t>:</a:t>
            </a:r>
          </a:p>
          <a:p>
            <a:pPr lvl="1"/>
            <a:r>
              <a:rPr lang="en-US">
                <a:latin typeface="Arial" charset="0"/>
                <a:cs typeface="Arial" charset="0"/>
              </a:rPr>
              <a:t>Nancy Reagan</a:t>
            </a:r>
            <a:r>
              <a:rPr lang="ja-JP" altLang="en-US">
                <a:latin typeface="Arial" charset="0"/>
                <a:cs typeface="Arial" charset="0"/>
              </a:rPr>
              <a:t>’</a:t>
            </a:r>
            <a:r>
              <a:rPr lang="en-US">
                <a:latin typeface="Arial" charset="0"/>
                <a:cs typeface="Arial" charset="0"/>
              </a:rPr>
              <a:t>s </a:t>
            </a:r>
            <a:r>
              <a:rPr lang="ja-JP" altLang="en-US">
                <a:latin typeface="Arial" charset="0"/>
                <a:cs typeface="Arial" charset="0"/>
              </a:rPr>
              <a:t>“</a:t>
            </a:r>
            <a:r>
              <a:rPr lang="en-US" u="sng">
                <a:latin typeface="Arial" charset="0"/>
                <a:cs typeface="Arial" charset="0"/>
              </a:rPr>
              <a:t>Just Say No</a:t>
            </a:r>
            <a:r>
              <a:rPr lang="ja-JP" altLang="en-US">
                <a:latin typeface="Arial" charset="0"/>
                <a:cs typeface="Arial" charset="0"/>
              </a:rPr>
              <a:t>”</a:t>
            </a:r>
            <a:r>
              <a:rPr lang="en-US">
                <a:latin typeface="Arial" charset="0"/>
                <a:cs typeface="Arial" charset="0"/>
              </a:rPr>
              <a:t> program helped educate kids </a:t>
            </a:r>
          </a:p>
          <a:p>
            <a:pPr lvl="1"/>
            <a:r>
              <a:rPr lang="en-US">
                <a:latin typeface="Arial" charset="0"/>
                <a:cs typeface="Arial" charset="0"/>
              </a:rPr>
              <a:t>The federal gov</a:t>
            </a:r>
            <a:r>
              <a:rPr lang="ja-JP" altLang="en-US">
                <a:latin typeface="Arial" charset="0"/>
                <a:cs typeface="Arial" charset="0"/>
              </a:rPr>
              <a:t>’</a:t>
            </a:r>
            <a:r>
              <a:rPr lang="en-US">
                <a:latin typeface="Arial" charset="0"/>
                <a:cs typeface="Arial" charset="0"/>
              </a:rPr>
              <a:t>t failed to stop the flow of drugs into the U.S.</a:t>
            </a:r>
          </a:p>
        </p:txBody>
      </p:sp>
      <p:sp>
        <p:nvSpPr>
          <p:cNvPr id="166925" name="AutoShape 13"/>
          <p:cNvSpPr>
            <a:spLocks noChangeArrowheads="1"/>
          </p:cNvSpPr>
          <p:nvPr/>
        </p:nvSpPr>
        <p:spPr bwMode="auto">
          <a:xfrm>
            <a:off x="1295400" y="1371600"/>
            <a:ext cx="6629400" cy="1066800"/>
          </a:xfrm>
          <a:prstGeom prst="wedgeRectCallout">
            <a:avLst>
              <a:gd name="adj1" fmla="val 5222"/>
              <a:gd name="adj2" fmla="val 333333"/>
            </a:avLst>
          </a:prstGeom>
          <a:solidFill>
            <a:srgbClr val="FFFF99"/>
          </a:solidFill>
          <a:ln w="38100">
            <a:solidFill>
              <a:schemeClr val="tx1"/>
            </a:solidFill>
            <a:miter lim="800000"/>
            <a:headEnd/>
            <a:tailEnd/>
          </a:ln>
        </p:spPr>
        <p:txBody>
          <a:bodyPr/>
          <a:lstStyle/>
          <a:p>
            <a:pPr algn="ctr" defTabSz="914400" eaLnBrk="0" fontAlgn="base" hangingPunct="0">
              <a:lnSpc>
                <a:spcPct val="80000"/>
              </a:lnSpc>
              <a:spcBef>
                <a:spcPct val="0"/>
              </a:spcBef>
              <a:spcAft>
                <a:spcPct val="0"/>
              </a:spcAft>
            </a:pPr>
            <a:r>
              <a:rPr lang="en-US" sz="3600" smtClean="0">
                <a:solidFill>
                  <a:srgbClr val="000000"/>
                </a:solidFill>
                <a:latin typeface="Times New Roman" charset="0"/>
                <a:ea typeface="ＭＳ Ｐゴシック" charset="0"/>
              </a:rPr>
              <a:t>DEA, Customs, &amp; Coast Guard attempts to keep drugs out</a:t>
            </a:r>
          </a:p>
        </p:txBody>
      </p:sp>
      <p:sp>
        <p:nvSpPr>
          <p:cNvPr id="166926" name="AutoShape 14"/>
          <p:cNvSpPr>
            <a:spLocks noChangeArrowheads="1"/>
          </p:cNvSpPr>
          <p:nvPr/>
        </p:nvSpPr>
        <p:spPr bwMode="auto">
          <a:xfrm>
            <a:off x="990600" y="2590800"/>
            <a:ext cx="7848600" cy="990600"/>
          </a:xfrm>
          <a:prstGeom prst="wedgeRectCallout">
            <a:avLst>
              <a:gd name="adj1" fmla="val -1435"/>
              <a:gd name="adj2" fmla="val 245833"/>
            </a:avLst>
          </a:prstGeom>
          <a:solidFill>
            <a:srgbClr val="CCFFCC"/>
          </a:solidFill>
          <a:ln w="38100">
            <a:solidFill>
              <a:schemeClr val="tx1"/>
            </a:solidFill>
            <a:miter lim="800000"/>
            <a:headEnd/>
            <a:tailEnd/>
          </a:ln>
        </p:spPr>
        <p:txBody>
          <a:bodyPr/>
          <a:lstStyle/>
          <a:p>
            <a:pPr algn="ctr" defTabSz="914400" eaLnBrk="0" fontAlgn="base" hangingPunct="0">
              <a:lnSpc>
                <a:spcPct val="80000"/>
              </a:lnSpc>
              <a:spcBef>
                <a:spcPct val="0"/>
              </a:spcBef>
              <a:spcAft>
                <a:spcPct val="0"/>
              </a:spcAft>
            </a:pPr>
            <a:r>
              <a:rPr lang="en-US" sz="3600" smtClean="0">
                <a:solidFill>
                  <a:srgbClr val="000000"/>
                </a:solidFill>
                <a:latin typeface="Times New Roman" charset="0"/>
                <a:ea typeface="ＭＳ Ｐゴシック" charset="0"/>
              </a:rPr>
              <a:t>Negotiations with Peru, Bolivia, Colombia failed to limit drug smuggling</a:t>
            </a:r>
          </a:p>
        </p:txBody>
      </p:sp>
    </p:spTree>
    <p:extLst>
      <p:ext uri="{BB962C8B-B14F-4D97-AF65-F5344CB8AC3E}">
        <p14:creationId xmlns:p14="http://schemas.microsoft.com/office/powerpoint/2010/main" val="24008800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6925"/>
                                        </p:tgtEl>
                                        <p:attrNameLst>
                                          <p:attrName>style.visibility</p:attrName>
                                        </p:attrNameLst>
                                      </p:cBhvr>
                                      <p:to>
                                        <p:strVal val="visible"/>
                                      </p:to>
                                    </p:set>
                                    <p:anim calcmode="lin" valueType="num">
                                      <p:cBhvr>
                                        <p:cTn id="7" dur="500" fill="hold"/>
                                        <p:tgtEl>
                                          <p:spTgt spid="166925"/>
                                        </p:tgtEl>
                                        <p:attrNameLst>
                                          <p:attrName>ppt_w</p:attrName>
                                        </p:attrNameLst>
                                      </p:cBhvr>
                                      <p:tavLst>
                                        <p:tav tm="0">
                                          <p:val>
                                            <p:fltVal val="0"/>
                                          </p:val>
                                        </p:tav>
                                        <p:tav tm="100000">
                                          <p:val>
                                            <p:strVal val="#ppt_w"/>
                                          </p:val>
                                        </p:tav>
                                      </p:tavLst>
                                    </p:anim>
                                    <p:anim calcmode="lin" valueType="num">
                                      <p:cBhvr>
                                        <p:cTn id="8" dur="500" fill="hold"/>
                                        <p:tgtEl>
                                          <p:spTgt spid="166925"/>
                                        </p:tgtEl>
                                        <p:attrNameLst>
                                          <p:attrName>ppt_h</p:attrName>
                                        </p:attrNameLst>
                                      </p:cBhvr>
                                      <p:tavLst>
                                        <p:tav tm="0">
                                          <p:val>
                                            <p:fltVal val="0"/>
                                          </p:val>
                                        </p:tav>
                                        <p:tav tm="100000">
                                          <p:val>
                                            <p:strVal val="#ppt_h"/>
                                          </p:val>
                                        </p:tav>
                                      </p:tavLst>
                                    </p:anim>
                                    <p:animEffect transition="in" filter="fade">
                                      <p:cBhvr>
                                        <p:cTn id="9" dur="500"/>
                                        <p:tgtEl>
                                          <p:spTgt spid="166925"/>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66926"/>
                                        </p:tgtEl>
                                        <p:attrNameLst>
                                          <p:attrName>style.visibility</p:attrName>
                                        </p:attrNameLst>
                                      </p:cBhvr>
                                      <p:to>
                                        <p:strVal val="visible"/>
                                      </p:to>
                                    </p:set>
                                    <p:anim calcmode="lin" valueType="num">
                                      <p:cBhvr>
                                        <p:cTn id="13" dur="500" fill="hold"/>
                                        <p:tgtEl>
                                          <p:spTgt spid="166926"/>
                                        </p:tgtEl>
                                        <p:attrNameLst>
                                          <p:attrName>ppt_w</p:attrName>
                                        </p:attrNameLst>
                                      </p:cBhvr>
                                      <p:tavLst>
                                        <p:tav tm="0">
                                          <p:val>
                                            <p:fltVal val="0"/>
                                          </p:val>
                                        </p:tav>
                                        <p:tav tm="100000">
                                          <p:val>
                                            <p:strVal val="#ppt_w"/>
                                          </p:val>
                                        </p:tav>
                                      </p:tavLst>
                                    </p:anim>
                                    <p:anim calcmode="lin" valueType="num">
                                      <p:cBhvr>
                                        <p:cTn id="14" dur="500" fill="hold"/>
                                        <p:tgtEl>
                                          <p:spTgt spid="166926"/>
                                        </p:tgtEl>
                                        <p:attrNameLst>
                                          <p:attrName>ppt_h</p:attrName>
                                        </p:attrNameLst>
                                      </p:cBhvr>
                                      <p:tavLst>
                                        <p:tav tm="0">
                                          <p:val>
                                            <p:fltVal val="0"/>
                                          </p:val>
                                        </p:tav>
                                        <p:tav tm="100000">
                                          <p:val>
                                            <p:strVal val="#ppt_h"/>
                                          </p:val>
                                        </p:tav>
                                      </p:tavLst>
                                    </p:anim>
                                    <p:animEffect transition="in" filter="fade">
                                      <p:cBhvr>
                                        <p:cTn id="15" dur="500"/>
                                        <p:tgtEl>
                                          <p:spTgt spid="166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5" grpId="0" animBg="1"/>
      <p:bldP spid="1669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Inmates grap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52400"/>
            <a:ext cx="8839200" cy="6581775"/>
          </a:xfrm>
          <a:noFill/>
        </p:spPr>
      </p:pic>
    </p:spTree>
    <p:extLst>
      <p:ext uri="{BB962C8B-B14F-4D97-AF65-F5344CB8AC3E}">
        <p14:creationId xmlns:p14="http://schemas.microsoft.com/office/powerpoint/2010/main" val="39437727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Resurgence of Conservatism-Reagan and the 1980s</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smtClean="0"/>
              <a:t>Period 9</a:t>
            </a:r>
            <a:endParaRPr lang="en-US"/>
          </a:p>
        </p:txBody>
      </p:sp>
    </p:spTree>
    <p:extLst>
      <p:ext uri="{BB962C8B-B14F-4D97-AF65-F5344CB8AC3E}">
        <p14:creationId xmlns:p14="http://schemas.microsoft.com/office/powerpoint/2010/main" val="3550174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50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508" name="Rectangle 4"/>
          <p:cNvSpPr>
            <a:spLocks noGrp="1" noChangeArrowheads="1"/>
          </p:cNvSpPr>
          <p:nvPr>
            <p:ph type="title"/>
          </p:nvPr>
        </p:nvSpPr>
        <p:spPr>
          <a:xfrm>
            <a:off x="1143000" y="0"/>
            <a:ext cx="7772400" cy="609600"/>
          </a:xfrm>
          <a:noFill/>
        </p:spPr>
        <p:txBody>
          <a:bodyPr lIns="90488" tIns="44450" rIns="90488" bIns="44450"/>
          <a:lstStyle/>
          <a:p>
            <a:r>
              <a:rPr lang="en-US">
                <a:latin typeface="Times New Roman" charset="0"/>
              </a:rPr>
              <a:t>The AIDS Epidemic</a:t>
            </a:r>
          </a:p>
        </p:txBody>
      </p:sp>
      <p:sp>
        <p:nvSpPr>
          <p:cNvPr id="21509" name="Rectangle 5"/>
          <p:cNvSpPr>
            <a:spLocks noGrp="1" noChangeArrowheads="1"/>
          </p:cNvSpPr>
          <p:nvPr>
            <p:ph type="body" idx="1"/>
          </p:nvPr>
        </p:nvSpPr>
        <p:spPr>
          <a:xfrm>
            <a:off x="838200" y="609600"/>
            <a:ext cx="8305800" cy="6248400"/>
          </a:xfrm>
          <a:noFill/>
        </p:spPr>
        <p:txBody>
          <a:bodyPr lIns="90488" tIns="44450" rIns="90488" bIns="44450"/>
          <a:lstStyle/>
          <a:p>
            <a:pPr>
              <a:lnSpc>
                <a:spcPct val="90000"/>
              </a:lnSpc>
              <a:spcBef>
                <a:spcPct val="5000"/>
              </a:spcBef>
            </a:pPr>
            <a:r>
              <a:rPr lang="en-US">
                <a:latin typeface="Arial" charset="0"/>
              </a:rPr>
              <a:t>The 1</a:t>
            </a:r>
            <a:r>
              <a:rPr lang="en-US" baseline="30000">
                <a:latin typeface="Arial" charset="0"/>
              </a:rPr>
              <a:t>st</a:t>
            </a:r>
            <a:r>
              <a:rPr lang="en-US">
                <a:latin typeface="Arial" charset="0"/>
              </a:rPr>
              <a:t> documented cases of AIDS occurred in the 1980s:</a:t>
            </a:r>
          </a:p>
          <a:p>
            <a:pPr lvl="1">
              <a:lnSpc>
                <a:spcPct val="90000"/>
              </a:lnSpc>
              <a:spcBef>
                <a:spcPct val="5000"/>
              </a:spcBef>
            </a:pPr>
            <a:r>
              <a:rPr lang="en-US">
                <a:latin typeface="Arial" charset="0"/>
              </a:rPr>
              <a:t>1</a:t>
            </a:r>
            <a:r>
              <a:rPr lang="en-US" baseline="30000">
                <a:latin typeface="Arial" charset="0"/>
              </a:rPr>
              <a:t>st</a:t>
            </a:r>
            <a:r>
              <a:rPr lang="en-US">
                <a:latin typeface="Arial" charset="0"/>
              </a:rPr>
              <a:t> cases were among gay men in San Francisco &amp; NY in 1981</a:t>
            </a:r>
          </a:p>
          <a:p>
            <a:pPr lvl="1">
              <a:lnSpc>
                <a:spcPct val="90000"/>
              </a:lnSpc>
              <a:spcBef>
                <a:spcPct val="5000"/>
              </a:spcBef>
            </a:pPr>
            <a:r>
              <a:rPr lang="en-US">
                <a:latin typeface="Arial" charset="0"/>
              </a:rPr>
              <a:t>As cases were found in drug abusers &amp; hemophiliacs, people worried about a contaminated national blood supply</a:t>
            </a:r>
          </a:p>
          <a:p>
            <a:pPr>
              <a:lnSpc>
                <a:spcPct val="90000"/>
              </a:lnSpc>
              <a:spcBef>
                <a:spcPct val="5000"/>
              </a:spcBef>
            </a:pPr>
            <a:r>
              <a:rPr lang="en-US">
                <a:latin typeface="Arial" charset="0"/>
              </a:rPr>
              <a:t>Lack of sympathy for gays, budget cuts, &amp; ignorance about HIV led to a limited government response</a:t>
            </a:r>
          </a:p>
        </p:txBody>
      </p:sp>
      <p:sp>
        <p:nvSpPr>
          <p:cNvPr id="162829" name="AutoShape 13"/>
          <p:cNvSpPr>
            <a:spLocks noChangeArrowheads="1"/>
          </p:cNvSpPr>
          <p:nvPr/>
        </p:nvSpPr>
        <p:spPr bwMode="auto">
          <a:xfrm>
            <a:off x="1066800" y="1524000"/>
            <a:ext cx="3886200" cy="990600"/>
          </a:xfrm>
          <a:prstGeom prst="wedgeRectCallout">
            <a:avLst>
              <a:gd name="adj1" fmla="val 23120"/>
              <a:gd name="adj2" fmla="val 424681"/>
            </a:avLst>
          </a:prstGeom>
          <a:solidFill>
            <a:srgbClr val="CCFFFF"/>
          </a:solidFill>
          <a:ln w="38100">
            <a:solidFill>
              <a:schemeClr val="tx1"/>
            </a:solidFill>
            <a:miter lim="800000"/>
            <a:headEnd/>
            <a:tailEnd/>
          </a:ln>
        </p:spPr>
        <p:txBody>
          <a:bodyPr/>
          <a:lstStyle/>
          <a:p>
            <a:pPr algn="ctr">
              <a:lnSpc>
                <a:spcPct val="80000"/>
              </a:lnSpc>
            </a:pPr>
            <a:r>
              <a:rPr kumimoji="1" lang="en-US" sz="3200" dirty="0"/>
              <a:t>2,800 known AIDS cases by 1983</a:t>
            </a:r>
          </a:p>
        </p:txBody>
      </p:sp>
      <p:sp>
        <p:nvSpPr>
          <p:cNvPr id="162830" name="AutoShape 14"/>
          <p:cNvSpPr>
            <a:spLocks noChangeArrowheads="1"/>
          </p:cNvSpPr>
          <p:nvPr/>
        </p:nvSpPr>
        <p:spPr bwMode="auto">
          <a:xfrm>
            <a:off x="5257800" y="1600200"/>
            <a:ext cx="3048000" cy="990600"/>
          </a:xfrm>
          <a:prstGeom prst="wedgeRectCallout">
            <a:avLst>
              <a:gd name="adj1" fmla="val -79690"/>
              <a:gd name="adj2" fmla="val 419870"/>
            </a:avLst>
          </a:prstGeom>
          <a:solidFill>
            <a:srgbClr val="FFCCCC"/>
          </a:solidFill>
          <a:ln w="38100">
            <a:solidFill>
              <a:schemeClr val="tx1"/>
            </a:solidFill>
            <a:miter lim="800000"/>
            <a:headEnd/>
            <a:tailEnd/>
          </a:ln>
        </p:spPr>
        <p:txBody>
          <a:bodyPr/>
          <a:lstStyle/>
          <a:p>
            <a:pPr algn="ctr">
              <a:lnSpc>
                <a:spcPct val="80000"/>
              </a:lnSpc>
            </a:pPr>
            <a:r>
              <a:rPr kumimoji="1" lang="en-US" sz="3200" dirty="0"/>
              <a:t>12,000 AIDS cases by 1985</a:t>
            </a:r>
          </a:p>
        </p:txBody>
      </p:sp>
      <p:sp>
        <p:nvSpPr>
          <p:cNvPr id="162831" name="AutoShape 15"/>
          <p:cNvSpPr>
            <a:spLocks noChangeArrowheads="1"/>
          </p:cNvSpPr>
          <p:nvPr/>
        </p:nvSpPr>
        <p:spPr bwMode="auto">
          <a:xfrm>
            <a:off x="1524000" y="2590800"/>
            <a:ext cx="3048000" cy="990600"/>
          </a:xfrm>
          <a:prstGeom prst="wedgeRectCallout">
            <a:avLst>
              <a:gd name="adj1" fmla="val 21148"/>
              <a:gd name="adj2" fmla="val 310579"/>
            </a:avLst>
          </a:prstGeom>
          <a:solidFill>
            <a:srgbClr val="CCCCFF"/>
          </a:solidFill>
          <a:ln w="38100">
            <a:solidFill>
              <a:schemeClr val="tx1"/>
            </a:solidFill>
            <a:miter lim="800000"/>
            <a:headEnd/>
            <a:tailEnd/>
          </a:ln>
        </p:spPr>
        <p:txBody>
          <a:bodyPr/>
          <a:lstStyle/>
          <a:p>
            <a:pPr algn="ctr">
              <a:lnSpc>
                <a:spcPct val="80000"/>
              </a:lnSpc>
            </a:pPr>
            <a:r>
              <a:rPr kumimoji="1" lang="en-US" sz="3200" dirty="0"/>
              <a:t>50,000 AIDS cases by 1987</a:t>
            </a:r>
          </a:p>
        </p:txBody>
      </p:sp>
      <p:sp>
        <p:nvSpPr>
          <p:cNvPr id="162832" name="AutoShape 16"/>
          <p:cNvSpPr>
            <a:spLocks noChangeArrowheads="1"/>
          </p:cNvSpPr>
          <p:nvPr/>
        </p:nvSpPr>
        <p:spPr bwMode="auto">
          <a:xfrm>
            <a:off x="4876800" y="2667000"/>
            <a:ext cx="3124200" cy="990600"/>
          </a:xfrm>
          <a:prstGeom prst="wedgeRectCallout">
            <a:avLst>
              <a:gd name="adj1" fmla="val -73171"/>
              <a:gd name="adj2" fmla="val 313463"/>
            </a:avLst>
          </a:prstGeom>
          <a:solidFill>
            <a:srgbClr val="FFFF99"/>
          </a:solidFill>
          <a:ln w="38100">
            <a:solidFill>
              <a:schemeClr val="tx1"/>
            </a:solidFill>
            <a:miter lim="800000"/>
            <a:headEnd/>
            <a:tailEnd/>
          </a:ln>
        </p:spPr>
        <p:txBody>
          <a:bodyPr/>
          <a:lstStyle/>
          <a:p>
            <a:pPr algn="ctr">
              <a:lnSpc>
                <a:spcPct val="80000"/>
              </a:lnSpc>
            </a:pPr>
            <a:r>
              <a:rPr kumimoji="1" lang="en-US" sz="3200" dirty="0"/>
              <a:t>982,498 AIDS cases by 2006 </a:t>
            </a:r>
          </a:p>
        </p:txBody>
      </p:sp>
    </p:spTree>
    <p:extLst>
      <p:ext uri="{BB962C8B-B14F-4D97-AF65-F5344CB8AC3E}">
        <p14:creationId xmlns:p14="http://schemas.microsoft.com/office/powerpoint/2010/main" val="21802763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2829"/>
                                        </p:tgtEl>
                                        <p:attrNameLst>
                                          <p:attrName>style.visibility</p:attrName>
                                        </p:attrNameLst>
                                      </p:cBhvr>
                                      <p:to>
                                        <p:strVal val="visible"/>
                                      </p:to>
                                    </p:set>
                                    <p:anim calcmode="lin" valueType="num">
                                      <p:cBhvr>
                                        <p:cTn id="7" dur="500" fill="hold"/>
                                        <p:tgtEl>
                                          <p:spTgt spid="162829"/>
                                        </p:tgtEl>
                                        <p:attrNameLst>
                                          <p:attrName>ppt_w</p:attrName>
                                        </p:attrNameLst>
                                      </p:cBhvr>
                                      <p:tavLst>
                                        <p:tav tm="0">
                                          <p:val>
                                            <p:fltVal val="0"/>
                                          </p:val>
                                        </p:tav>
                                        <p:tav tm="100000">
                                          <p:val>
                                            <p:strVal val="#ppt_w"/>
                                          </p:val>
                                        </p:tav>
                                      </p:tavLst>
                                    </p:anim>
                                    <p:anim calcmode="lin" valueType="num">
                                      <p:cBhvr>
                                        <p:cTn id="8" dur="500" fill="hold"/>
                                        <p:tgtEl>
                                          <p:spTgt spid="162829"/>
                                        </p:tgtEl>
                                        <p:attrNameLst>
                                          <p:attrName>ppt_h</p:attrName>
                                        </p:attrNameLst>
                                      </p:cBhvr>
                                      <p:tavLst>
                                        <p:tav tm="0">
                                          <p:val>
                                            <p:fltVal val="0"/>
                                          </p:val>
                                        </p:tav>
                                        <p:tav tm="100000">
                                          <p:val>
                                            <p:strVal val="#ppt_h"/>
                                          </p:val>
                                        </p:tav>
                                      </p:tavLst>
                                    </p:anim>
                                    <p:animEffect transition="in" filter="fade">
                                      <p:cBhvr>
                                        <p:cTn id="9" dur="500"/>
                                        <p:tgtEl>
                                          <p:spTgt spid="162829"/>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62830"/>
                                        </p:tgtEl>
                                        <p:attrNameLst>
                                          <p:attrName>style.visibility</p:attrName>
                                        </p:attrNameLst>
                                      </p:cBhvr>
                                      <p:to>
                                        <p:strVal val="visible"/>
                                      </p:to>
                                    </p:set>
                                    <p:anim calcmode="lin" valueType="num">
                                      <p:cBhvr>
                                        <p:cTn id="13" dur="500" fill="hold"/>
                                        <p:tgtEl>
                                          <p:spTgt spid="162830"/>
                                        </p:tgtEl>
                                        <p:attrNameLst>
                                          <p:attrName>ppt_w</p:attrName>
                                        </p:attrNameLst>
                                      </p:cBhvr>
                                      <p:tavLst>
                                        <p:tav tm="0">
                                          <p:val>
                                            <p:fltVal val="0"/>
                                          </p:val>
                                        </p:tav>
                                        <p:tav tm="100000">
                                          <p:val>
                                            <p:strVal val="#ppt_w"/>
                                          </p:val>
                                        </p:tav>
                                      </p:tavLst>
                                    </p:anim>
                                    <p:anim calcmode="lin" valueType="num">
                                      <p:cBhvr>
                                        <p:cTn id="14" dur="500" fill="hold"/>
                                        <p:tgtEl>
                                          <p:spTgt spid="162830"/>
                                        </p:tgtEl>
                                        <p:attrNameLst>
                                          <p:attrName>ppt_h</p:attrName>
                                        </p:attrNameLst>
                                      </p:cBhvr>
                                      <p:tavLst>
                                        <p:tav tm="0">
                                          <p:val>
                                            <p:fltVal val="0"/>
                                          </p:val>
                                        </p:tav>
                                        <p:tav tm="100000">
                                          <p:val>
                                            <p:strVal val="#ppt_h"/>
                                          </p:val>
                                        </p:tav>
                                      </p:tavLst>
                                    </p:anim>
                                    <p:animEffect transition="in" filter="fade">
                                      <p:cBhvr>
                                        <p:cTn id="15" dur="500"/>
                                        <p:tgtEl>
                                          <p:spTgt spid="162830"/>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62831"/>
                                        </p:tgtEl>
                                        <p:attrNameLst>
                                          <p:attrName>style.visibility</p:attrName>
                                        </p:attrNameLst>
                                      </p:cBhvr>
                                      <p:to>
                                        <p:strVal val="visible"/>
                                      </p:to>
                                    </p:set>
                                    <p:anim calcmode="lin" valueType="num">
                                      <p:cBhvr>
                                        <p:cTn id="19" dur="500" fill="hold"/>
                                        <p:tgtEl>
                                          <p:spTgt spid="162831"/>
                                        </p:tgtEl>
                                        <p:attrNameLst>
                                          <p:attrName>ppt_w</p:attrName>
                                        </p:attrNameLst>
                                      </p:cBhvr>
                                      <p:tavLst>
                                        <p:tav tm="0">
                                          <p:val>
                                            <p:fltVal val="0"/>
                                          </p:val>
                                        </p:tav>
                                        <p:tav tm="100000">
                                          <p:val>
                                            <p:strVal val="#ppt_w"/>
                                          </p:val>
                                        </p:tav>
                                      </p:tavLst>
                                    </p:anim>
                                    <p:anim calcmode="lin" valueType="num">
                                      <p:cBhvr>
                                        <p:cTn id="20" dur="500" fill="hold"/>
                                        <p:tgtEl>
                                          <p:spTgt spid="162831"/>
                                        </p:tgtEl>
                                        <p:attrNameLst>
                                          <p:attrName>ppt_h</p:attrName>
                                        </p:attrNameLst>
                                      </p:cBhvr>
                                      <p:tavLst>
                                        <p:tav tm="0">
                                          <p:val>
                                            <p:fltVal val="0"/>
                                          </p:val>
                                        </p:tav>
                                        <p:tav tm="100000">
                                          <p:val>
                                            <p:strVal val="#ppt_h"/>
                                          </p:val>
                                        </p:tav>
                                      </p:tavLst>
                                    </p:anim>
                                    <p:animEffect transition="in" filter="fade">
                                      <p:cBhvr>
                                        <p:cTn id="21" dur="500"/>
                                        <p:tgtEl>
                                          <p:spTgt spid="162831"/>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162832"/>
                                        </p:tgtEl>
                                        <p:attrNameLst>
                                          <p:attrName>style.visibility</p:attrName>
                                        </p:attrNameLst>
                                      </p:cBhvr>
                                      <p:to>
                                        <p:strVal val="visible"/>
                                      </p:to>
                                    </p:set>
                                    <p:anim calcmode="lin" valueType="num">
                                      <p:cBhvr>
                                        <p:cTn id="25" dur="500" fill="hold"/>
                                        <p:tgtEl>
                                          <p:spTgt spid="162832"/>
                                        </p:tgtEl>
                                        <p:attrNameLst>
                                          <p:attrName>ppt_w</p:attrName>
                                        </p:attrNameLst>
                                      </p:cBhvr>
                                      <p:tavLst>
                                        <p:tav tm="0">
                                          <p:val>
                                            <p:fltVal val="0"/>
                                          </p:val>
                                        </p:tav>
                                        <p:tav tm="100000">
                                          <p:val>
                                            <p:strVal val="#ppt_w"/>
                                          </p:val>
                                        </p:tav>
                                      </p:tavLst>
                                    </p:anim>
                                    <p:anim calcmode="lin" valueType="num">
                                      <p:cBhvr>
                                        <p:cTn id="26" dur="500" fill="hold"/>
                                        <p:tgtEl>
                                          <p:spTgt spid="162832"/>
                                        </p:tgtEl>
                                        <p:attrNameLst>
                                          <p:attrName>ppt_h</p:attrName>
                                        </p:attrNameLst>
                                      </p:cBhvr>
                                      <p:tavLst>
                                        <p:tav tm="0">
                                          <p:val>
                                            <p:fltVal val="0"/>
                                          </p:val>
                                        </p:tav>
                                        <p:tav tm="100000">
                                          <p:val>
                                            <p:strVal val="#ppt_h"/>
                                          </p:val>
                                        </p:tav>
                                      </p:tavLst>
                                    </p:anim>
                                    <p:animEffect transition="in" filter="fade">
                                      <p:cBhvr>
                                        <p:cTn id="27" dur="500"/>
                                        <p:tgtEl>
                                          <p:spTgt spid="162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9" grpId="0" animBg="1"/>
      <p:bldP spid="162830" grpId="0" animBg="1"/>
      <p:bldP spid="162831" grpId="0" animBg="1"/>
      <p:bldP spid="1628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cs typeface="+mj-cs"/>
              </a:rPr>
              <a:t>Did Reagan’s Style Equal Substance?</a:t>
            </a:r>
            <a:endParaRPr lang="en-US" dirty="0">
              <a:cs typeface="+mj-cs"/>
            </a:endParaRPr>
          </a:p>
        </p:txBody>
      </p:sp>
      <p:sp>
        <p:nvSpPr>
          <p:cNvPr id="3" name="Content Placeholder 2"/>
          <p:cNvSpPr>
            <a:spLocks noGrp="1"/>
          </p:cNvSpPr>
          <p:nvPr>
            <p:ph idx="1"/>
          </p:nvPr>
        </p:nvSpPr>
        <p:spPr>
          <a:xfrm>
            <a:off x="457200" y="1371600"/>
            <a:ext cx="8229600" cy="6019800"/>
          </a:xfrm>
        </p:spPr>
        <p:txBody>
          <a:bodyPr/>
          <a:lstStyle/>
          <a:p>
            <a:pPr>
              <a:buFont typeface="Wingdings" charset="0"/>
              <a:buNone/>
            </a:pPr>
            <a:r>
              <a:rPr lang="en-US" b="1">
                <a:latin typeface="Arial" charset="0"/>
              </a:rPr>
              <a:t>A. Reagan as an Economic Conservative?</a:t>
            </a:r>
            <a:endParaRPr lang="en-US" sz="2400">
              <a:latin typeface="Arial" charset="0"/>
            </a:endParaRPr>
          </a:p>
          <a:p>
            <a:pPr lvl="2"/>
            <a:r>
              <a:rPr lang="en-US" b="1">
                <a:latin typeface="Arial" charset="0"/>
              </a:rPr>
              <a:t>Tax Cuts But Bigger Debt</a:t>
            </a:r>
          </a:p>
          <a:p>
            <a:pPr lvl="2">
              <a:buFont typeface="Wingdings" charset="0"/>
              <a:buNone/>
            </a:pPr>
            <a:endParaRPr lang="en-US" sz="1800">
              <a:latin typeface="Arial" charset="0"/>
            </a:endParaRPr>
          </a:p>
          <a:p>
            <a:pPr lvl="2">
              <a:buFont typeface="Wingdings" charset="0"/>
              <a:buNone/>
            </a:pPr>
            <a:endParaRPr lang="en-US" sz="1800">
              <a:latin typeface="Arial" charset="0"/>
            </a:endParaRPr>
          </a:p>
          <a:p>
            <a:pPr lvl="2">
              <a:buFont typeface="Wingdings" charset="0"/>
              <a:buNone/>
            </a:pPr>
            <a:endParaRPr lang="en-US" sz="1800">
              <a:latin typeface="Arial" charset="0"/>
            </a:endParaRPr>
          </a:p>
          <a:p>
            <a:pPr lvl="2">
              <a:buFont typeface="Wingdings" charset="0"/>
              <a:buNone/>
            </a:pPr>
            <a:endParaRPr lang="en-US" sz="1800">
              <a:latin typeface="Arial" charset="0"/>
            </a:endParaRPr>
          </a:p>
          <a:p>
            <a:pPr lvl="2">
              <a:buFont typeface="Wingdings" charset="0"/>
              <a:buNone/>
            </a:pPr>
            <a:endParaRPr lang="en-US" sz="1800">
              <a:latin typeface="Arial" charset="0"/>
            </a:endParaRPr>
          </a:p>
          <a:p>
            <a:pPr lvl="2">
              <a:buFont typeface="Wingdings" charset="0"/>
              <a:buNone/>
            </a:pPr>
            <a:endParaRPr lang="en-US" sz="1800">
              <a:latin typeface="Arial" charset="0"/>
            </a:endParaRPr>
          </a:p>
          <a:p>
            <a:pPr lvl="2">
              <a:buFont typeface="Wingdings" charset="0"/>
              <a:buNone/>
            </a:pPr>
            <a:endParaRPr lang="en-US" sz="1800">
              <a:latin typeface="Arial" charset="0"/>
            </a:endParaRPr>
          </a:p>
          <a:p>
            <a:pPr lvl="2">
              <a:buFont typeface="Wingdings" charset="0"/>
              <a:buNone/>
            </a:pPr>
            <a:endParaRPr lang="en-US" sz="1800">
              <a:latin typeface="Arial" charset="0"/>
            </a:endParaRPr>
          </a:p>
          <a:p>
            <a:pPr lvl="2">
              <a:buFont typeface="Wingdings" charset="0"/>
              <a:buNone/>
            </a:pPr>
            <a:endParaRPr lang="en-US" sz="1800">
              <a:latin typeface="Arial" charset="0"/>
            </a:endParaRPr>
          </a:p>
          <a:p>
            <a:pPr lvl="2">
              <a:buFont typeface="Wingdings" charset="0"/>
              <a:buNone/>
            </a:pPr>
            <a:endParaRPr lang="en-US" sz="1800">
              <a:latin typeface="Arial" charset="0"/>
            </a:endParaRPr>
          </a:p>
          <a:p>
            <a:pPr lvl="2">
              <a:buFont typeface="Wingdings" charset="0"/>
              <a:buNone/>
            </a:pPr>
            <a:endParaRPr lang="en-US" sz="1800">
              <a:latin typeface="Arial" charset="0"/>
            </a:endParaRPr>
          </a:p>
          <a:p>
            <a:pPr lvl="2">
              <a:buFont typeface="Wingdings" charset="0"/>
              <a:buNone/>
            </a:pPr>
            <a:endParaRPr lang="en-US" sz="1800">
              <a:latin typeface="Arial" charset="0"/>
            </a:endParaRPr>
          </a:p>
          <a:p>
            <a:endParaRPr lang="en-US">
              <a:latin typeface="Arial" charset="0"/>
            </a:endParaRPr>
          </a:p>
        </p:txBody>
      </p:sp>
      <p:pic>
        <p:nvPicPr>
          <p:cNvPr id="14338" name="Picture 2" descr="http://zfacts.com/metaPage/lib/National-Debt-GDP-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2514600"/>
            <a:ext cx="5595937"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463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6200"/>
            <a:ext cx="8229600" cy="1066800"/>
          </a:xfrm>
          <a:prstGeom prst="rect">
            <a:avLst/>
          </a:prstGeom>
        </p:spPr>
        <p:txBody>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lgn="ctr" defTabSz="914400" fontAlgn="base">
              <a:spcBef>
                <a:spcPct val="0"/>
              </a:spcBef>
              <a:spcAft>
                <a:spcPct val="0"/>
              </a:spcAft>
              <a:defRPr/>
            </a:pPr>
            <a:r>
              <a:rPr lang="en-US" sz="4800" b="1" smtClean="0">
                <a:solidFill>
                  <a:srgbClr val="E5E5FF"/>
                </a:solidFill>
                <a:effectLst>
                  <a:outerShdw blurRad="38100" dist="38100" dir="2700000" algn="tl">
                    <a:srgbClr val="000000"/>
                  </a:outerShdw>
                </a:effectLst>
                <a:cs typeface="ＭＳ Ｐゴシック" charset="0"/>
              </a:rPr>
              <a:t>Reagan's Economic Legacy</a:t>
            </a:r>
          </a:p>
        </p:txBody>
      </p:sp>
      <p:sp>
        <p:nvSpPr>
          <p:cNvPr id="3" name="Content Placeholder 2"/>
          <p:cNvSpPr txBox="1">
            <a:spLocks/>
          </p:cNvSpPr>
          <p:nvPr/>
        </p:nvSpPr>
        <p:spPr>
          <a:xfrm>
            <a:off x="152400" y="1219200"/>
            <a:ext cx="8839200" cy="5486400"/>
          </a:xfrm>
          <a:prstGeom prst="rect">
            <a:avLst/>
          </a:prstGeom>
        </p:spPr>
        <p:txBody>
          <a:bodyPr/>
          <a:lstStyle>
            <a:lvl1pPr marL="342900" indent="-342900">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defTabSz="914400" fontAlgn="base">
              <a:spcBef>
                <a:spcPct val="20000"/>
              </a:spcBef>
              <a:spcAft>
                <a:spcPct val="0"/>
              </a:spcAft>
              <a:buClr>
                <a:srgbClr val="FFCC00"/>
              </a:buClr>
              <a:buSzPct val="70000"/>
              <a:buFont typeface="Wingdings" charset="0"/>
              <a:buChar char="n"/>
              <a:defRPr/>
            </a:pPr>
            <a:r>
              <a:rPr lang="en-US" sz="3000" b="1" smtClean="0">
                <a:solidFill>
                  <a:srgbClr val="FFFFFF"/>
                </a:solidFill>
                <a:effectLst>
                  <a:outerShdw blurRad="38100" dist="38100" dir="2700000" algn="tl">
                    <a:srgbClr val="000000"/>
                  </a:outerShdw>
                </a:effectLst>
                <a:cs typeface="ＭＳ Ｐゴシック" charset="0"/>
              </a:rPr>
              <a:t>The large deficits of the Reagan years were financed by many foreign countries, esp. Japan</a:t>
            </a:r>
          </a:p>
          <a:p>
            <a:pPr lvl="1" defTabSz="914400" fontAlgn="base">
              <a:spcBef>
                <a:spcPct val="20000"/>
              </a:spcBef>
              <a:spcAft>
                <a:spcPct val="0"/>
              </a:spcAft>
              <a:buClr>
                <a:srgbClr val="A886E0"/>
              </a:buClr>
              <a:buSzPct val="70000"/>
              <a:buFont typeface="Wingdings" charset="0"/>
              <a:buChar char="n"/>
              <a:defRPr/>
            </a:pPr>
            <a:r>
              <a:rPr lang="en-US" sz="3000" b="1" smtClean="0">
                <a:solidFill>
                  <a:srgbClr val="FFFFFF"/>
                </a:solidFill>
                <a:effectLst>
                  <a:outerShdw blurRad="38100" dist="38100" dir="2700000" algn="tl">
                    <a:srgbClr val="000000"/>
                  </a:outerShdw>
                </a:effectLst>
                <a:cs typeface="ＭＳ Ｐゴシック" charset="0"/>
              </a:rPr>
              <a:t>Greater dependence on foreign investment for domestic economic stability – </a:t>
            </a:r>
            <a:r>
              <a:rPr lang="en-US" sz="3000" b="1" smtClean="0">
                <a:solidFill>
                  <a:srgbClr val="FFFF00"/>
                </a:solidFill>
                <a:effectLst>
                  <a:outerShdw blurRad="38100" dist="38100" dir="2700000" algn="tl">
                    <a:srgbClr val="000000"/>
                  </a:outerShdw>
                </a:effectLst>
                <a:cs typeface="ＭＳ Ｐゴシック" charset="0"/>
              </a:rPr>
              <a:t>legacy? </a:t>
            </a:r>
          </a:p>
          <a:p>
            <a:pPr defTabSz="914400" fontAlgn="base">
              <a:spcBef>
                <a:spcPct val="20000"/>
              </a:spcBef>
              <a:spcAft>
                <a:spcPct val="0"/>
              </a:spcAft>
              <a:buClr>
                <a:srgbClr val="FFCC00"/>
              </a:buClr>
              <a:buSzPct val="70000"/>
              <a:buFont typeface="Wingdings" charset="0"/>
              <a:buChar char="n"/>
              <a:defRPr/>
            </a:pPr>
            <a:r>
              <a:rPr lang="en-US" sz="3000" b="1" smtClean="0">
                <a:solidFill>
                  <a:srgbClr val="FFFFFF"/>
                </a:solidFill>
                <a:effectLst>
                  <a:outerShdw blurRad="38100" dist="38100" dir="2700000" algn="tl">
                    <a:srgbClr val="000000"/>
                  </a:outerShdw>
                </a:effectLst>
                <a:cs typeface="ＭＳ Ｐゴシック" charset="0"/>
              </a:rPr>
              <a:t>By appearing to make new social spending both practically and politically impossible for the foreseeable future, though, the economic deficits served their purpose</a:t>
            </a:r>
          </a:p>
          <a:p>
            <a:pPr defTabSz="914400" fontAlgn="base">
              <a:spcBef>
                <a:spcPct val="20000"/>
              </a:spcBef>
              <a:spcAft>
                <a:spcPct val="0"/>
              </a:spcAft>
              <a:buClr>
                <a:srgbClr val="FFCC00"/>
              </a:buClr>
              <a:buSzPct val="70000"/>
              <a:buFont typeface="Wingdings" charset="0"/>
              <a:buChar char="n"/>
              <a:defRPr/>
            </a:pPr>
            <a:r>
              <a:rPr lang="en-US" sz="3000" b="1" smtClean="0">
                <a:solidFill>
                  <a:srgbClr val="FFFFFF"/>
                </a:solidFill>
                <a:effectLst>
                  <a:outerShdw blurRad="38100" dist="38100" dir="2700000" algn="tl">
                    <a:srgbClr val="000000"/>
                  </a:outerShdw>
                </a:effectLst>
                <a:cs typeface="ＭＳ Ｐゴシック" charset="0"/>
              </a:rPr>
              <a:t>They achieved Reagan's highest political objective:  the </a:t>
            </a:r>
            <a:r>
              <a:rPr lang="en-US" sz="3000" b="1" u="sng" smtClean="0">
                <a:solidFill>
                  <a:srgbClr val="FFFFFF"/>
                </a:solidFill>
                <a:effectLst>
                  <a:outerShdw blurRad="38100" dist="38100" dir="2700000" algn="tl">
                    <a:srgbClr val="000000"/>
                  </a:outerShdw>
                </a:effectLst>
                <a:cs typeface="ＭＳ Ｐゴシック" charset="0"/>
              </a:rPr>
              <a:t>containment of the welfare state</a:t>
            </a:r>
          </a:p>
        </p:txBody>
      </p:sp>
    </p:spTree>
    <p:extLst>
      <p:ext uri="{BB962C8B-B14F-4D97-AF65-F5344CB8AC3E}">
        <p14:creationId xmlns:p14="http://schemas.microsoft.com/office/powerpoint/2010/main" val="468067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451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4515" name="Rectangle 4"/>
          <p:cNvSpPr>
            <a:spLocks noGrp="1" noChangeArrowheads="1"/>
          </p:cNvSpPr>
          <p:nvPr>
            <p:ph type="title"/>
          </p:nvPr>
        </p:nvSpPr>
        <p:spPr>
          <a:xfrm>
            <a:off x="1143000" y="0"/>
            <a:ext cx="7772400" cy="914400"/>
          </a:xfrm>
          <a:noFill/>
        </p:spPr>
        <p:txBody>
          <a:bodyPr lIns="90488" tIns="44450" rIns="90488" bIns="44450"/>
          <a:lstStyle/>
          <a:p>
            <a:r>
              <a:rPr lang="en-US">
                <a:latin typeface="Times New Roman" charset="0"/>
              </a:rPr>
              <a:t>Reagan &amp; Foreign Policy</a:t>
            </a:r>
          </a:p>
        </p:txBody>
      </p:sp>
      <p:sp>
        <p:nvSpPr>
          <p:cNvPr id="64516" name="Rectangle 5"/>
          <p:cNvSpPr>
            <a:spLocks noGrp="1" noChangeArrowheads="1"/>
          </p:cNvSpPr>
          <p:nvPr>
            <p:ph type="body" idx="1"/>
          </p:nvPr>
        </p:nvSpPr>
        <p:spPr>
          <a:xfrm>
            <a:off x="838200" y="838200"/>
            <a:ext cx="8305800" cy="6019800"/>
          </a:xfrm>
          <a:noFill/>
        </p:spPr>
        <p:txBody>
          <a:bodyPr lIns="90488" tIns="44450" rIns="90488" bIns="44450"/>
          <a:lstStyle/>
          <a:p>
            <a:r>
              <a:rPr lang="en-US" sz="3900">
                <a:latin typeface="Arial" charset="0"/>
              </a:rPr>
              <a:t>Reagan</a:t>
            </a:r>
            <a:r>
              <a:rPr lang="en-US" sz="3500">
                <a:latin typeface="Arial" charset="0"/>
              </a:rPr>
              <a:t> </a:t>
            </a:r>
            <a:r>
              <a:rPr lang="en-US" sz="3900">
                <a:latin typeface="Arial" charset="0"/>
              </a:rPr>
              <a:t>was</a:t>
            </a:r>
            <a:r>
              <a:rPr lang="en-US" sz="3500">
                <a:latin typeface="Arial" charset="0"/>
              </a:rPr>
              <a:t> </a:t>
            </a:r>
            <a:r>
              <a:rPr lang="en-US" sz="3900">
                <a:latin typeface="Arial" charset="0"/>
              </a:rPr>
              <a:t>committed to restoring America</a:t>
            </a:r>
            <a:r>
              <a:rPr lang="ja-JP" altLang="en-US" sz="3900">
                <a:latin typeface="Arial" charset="0"/>
              </a:rPr>
              <a:t>’</a:t>
            </a:r>
            <a:r>
              <a:rPr lang="en-US" altLang="ja-JP" sz="3900">
                <a:latin typeface="Arial" charset="0"/>
              </a:rPr>
              <a:t>s supremacy in the world</a:t>
            </a:r>
          </a:p>
          <a:p>
            <a:pPr lvl="1"/>
            <a:r>
              <a:rPr lang="en-US" sz="3900">
                <a:latin typeface="Arial" charset="0"/>
              </a:rPr>
              <a:t>Blamed Carter for allowing U.S. prestige to drop to an all-time low</a:t>
            </a:r>
          </a:p>
          <a:p>
            <a:pPr lvl="1"/>
            <a:r>
              <a:rPr lang="en-US" sz="3900">
                <a:latin typeface="Arial" charset="0"/>
              </a:rPr>
              <a:t>Increased military spending</a:t>
            </a:r>
          </a:p>
          <a:p>
            <a:pPr lvl="1"/>
            <a:r>
              <a:rPr lang="en-US" sz="3900">
                <a:latin typeface="Arial" charset="0"/>
              </a:rPr>
              <a:t>Confronted challenges in the Middle East &amp; in Latin America</a:t>
            </a:r>
          </a:p>
          <a:p>
            <a:pPr lvl="1"/>
            <a:r>
              <a:rPr lang="en-US" sz="3900">
                <a:latin typeface="Arial" charset="0"/>
              </a:rPr>
              <a:t>Ended the Cold War with the Soviet Union </a:t>
            </a:r>
          </a:p>
        </p:txBody>
      </p:sp>
    </p:spTree>
    <p:extLst>
      <p:ext uri="{BB962C8B-B14F-4D97-AF65-F5344CB8AC3E}">
        <p14:creationId xmlns:p14="http://schemas.microsoft.com/office/powerpoint/2010/main" val="20202217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0" y="0"/>
            <a:ext cx="9144000" cy="1066800"/>
          </a:xfrm>
        </p:spPr>
        <p:txBody>
          <a:bodyPr/>
          <a:lstStyle/>
          <a:p>
            <a:r>
              <a:rPr lang="en-US" sz="3200">
                <a:solidFill>
                  <a:schemeClr val="tx1"/>
                </a:solidFill>
                <a:latin typeface="Times New Roman" charset="0"/>
              </a:rPr>
              <a:t>Trouble Spots in Latin America</a:t>
            </a:r>
          </a:p>
        </p:txBody>
      </p:sp>
      <p:pic>
        <p:nvPicPr>
          <p:cNvPr id="89092" name="Picture 4" descr="DIVI72337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143000"/>
            <a:ext cx="9144000" cy="5092700"/>
          </a:xfrm>
          <a:noFill/>
          <a:ln w="38100">
            <a:solidFill>
              <a:schemeClr val="tx1"/>
            </a:solidFill>
            <a:miter lim="800000"/>
            <a:headEnd/>
            <a:tailEnd/>
          </a:ln>
        </p:spPr>
      </p:pic>
      <p:sp>
        <p:nvSpPr>
          <p:cNvPr id="89096" name="Oval 8"/>
          <p:cNvSpPr>
            <a:spLocks noChangeArrowheads="1"/>
          </p:cNvSpPr>
          <p:nvPr/>
        </p:nvSpPr>
        <p:spPr bwMode="auto">
          <a:xfrm>
            <a:off x="3429000" y="4191000"/>
            <a:ext cx="1371600" cy="10668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89097" name="Oval 9"/>
          <p:cNvSpPr>
            <a:spLocks noChangeArrowheads="1"/>
          </p:cNvSpPr>
          <p:nvPr/>
        </p:nvSpPr>
        <p:spPr bwMode="auto">
          <a:xfrm>
            <a:off x="7696200" y="4419600"/>
            <a:ext cx="533400" cy="533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89098" name="Rectangle 10"/>
          <p:cNvSpPr>
            <a:spLocks noChangeArrowheads="1"/>
          </p:cNvSpPr>
          <p:nvPr/>
        </p:nvSpPr>
        <p:spPr bwMode="auto">
          <a:xfrm>
            <a:off x="1143000" y="57150"/>
            <a:ext cx="7207250" cy="896656"/>
          </a:xfrm>
          <a:prstGeom prst="rect">
            <a:avLst/>
          </a:prstGeom>
          <a:solidFill>
            <a:srgbClr val="FFCCCC"/>
          </a:solidFill>
          <a:ln w="38100">
            <a:solidFill>
              <a:schemeClr val="tx1"/>
            </a:solidFill>
            <a:miter lim="800000"/>
            <a:headEnd/>
            <a:tailEnd/>
          </a:ln>
        </p:spPr>
        <p:txBody>
          <a:bodyPr>
            <a:spAutoFit/>
          </a:bodyPr>
          <a:lstStyle/>
          <a:p>
            <a:pPr algn="ctr">
              <a:lnSpc>
                <a:spcPct val="80000"/>
              </a:lnSpc>
            </a:pPr>
            <a:r>
              <a:rPr kumimoji="1" lang="en-US" sz="3200"/>
              <a:t>Reagan attempted to resist Communism in Latin America</a:t>
            </a:r>
          </a:p>
        </p:txBody>
      </p:sp>
      <p:sp>
        <p:nvSpPr>
          <p:cNvPr id="89099" name="AutoShape 11"/>
          <p:cNvSpPr>
            <a:spLocks noChangeArrowheads="1"/>
          </p:cNvSpPr>
          <p:nvPr/>
        </p:nvSpPr>
        <p:spPr bwMode="auto">
          <a:xfrm>
            <a:off x="990600" y="1219200"/>
            <a:ext cx="7848600" cy="1066800"/>
          </a:xfrm>
          <a:prstGeom prst="wedgeRectCallout">
            <a:avLst>
              <a:gd name="adj1" fmla="val -10579"/>
              <a:gd name="adj2" fmla="val 236014"/>
            </a:avLst>
          </a:prstGeom>
          <a:solidFill>
            <a:srgbClr val="CCCCFF"/>
          </a:solidFill>
          <a:ln w="38100">
            <a:solidFill>
              <a:schemeClr val="tx1"/>
            </a:solidFill>
            <a:miter lim="800000"/>
            <a:headEnd/>
            <a:tailEnd/>
          </a:ln>
        </p:spPr>
        <p:txBody>
          <a:bodyPr/>
          <a:lstStyle/>
          <a:p>
            <a:pPr algn="ctr">
              <a:lnSpc>
                <a:spcPct val="80000"/>
              </a:lnSpc>
            </a:pPr>
            <a:r>
              <a:rPr lang="en-US" sz="3200"/>
              <a:t>In 1979, Nicaraguan Sandinista rebels led a coup against a  U.S.-backed regime</a:t>
            </a:r>
          </a:p>
        </p:txBody>
      </p:sp>
      <p:sp>
        <p:nvSpPr>
          <p:cNvPr id="89100" name="AutoShape 12"/>
          <p:cNvSpPr>
            <a:spLocks noChangeArrowheads="1"/>
          </p:cNvSpPr>
          <p:nvPr/>
        </p:nvSpPr>
        <p:spPr bwMode="auto">
          <a:xfrm>
            <a:off x="304800" y="5334000"/>
            <a:ext cx="7848600" cy="1447800"/>
          </a:xfrm>
          <a:prstGeom prst="wedgeRectCallout">
            <a:avLst>
              <a:gd name="adj1" fmla="val -667"/>
              <a:gd name="adj2" fmla="val -66995"/>
            </a:avLst>
          </a:prstGeom>
          <a:solidFill>
            <a:srgbClr val="CCFFCC"/>
          </a:solidFill>
          <a:ln w="38100">
            <a:solidFill>
              <a:schemeClr val="tx1"/>
            </a:solidFill>
            <a:miter lim="800000"/>
            <a:headEnd/>
            <a:tailEnd/>
          </a:ln>
        </p:spPr>
        <p:txBody>
          <a:bodyPr/>
          <a:lstStyle/>
          <a:p>
            <a:pPr algn="ctr">
              <a:lnSpc>
                <a:spcPct val="80000"/>
              </a:lnSpc>
            </a:pPr>
            <a:r>
              <a:rPr lang="en-US" sz="3200" dirty="0"/>
              <a:t>In 1983, Congress denied Reagan</a:t>
            </a:r>
            <a:r>
              <a:rPr lang="ja-JP" altLang="en-US" sz="3200" dirty="0"/>
              <a:t>’</a:t>
            </a:r>
            <a:r>
              <a:rPr lang="en-US" altLang="ja-JP" sz="3200" dirty="0"/>
              <a:t>s request to aid Nicaraguan efforts to overthrow the Sandinista </a:t>
            </a:r>
            <a:r>
              <a:rPr lang="en-US" altLang="ja-JP" sz="3200" dirty="0" err="1"/>
              <a:t>gov</a:t>
            </a:r>
            <a:r>
              <a:rPr lang="ja-JP" altLang="en-US" sz="3200" dirty="0"/>
              <a:t>’</a:t>
            </a:r>
            <a:r>
              <a:rPr lang="en-US" altLang="ja-JP" sz="3200" dirty="0"/>
              <a:t>t (Contras)</a:t>
            </a:r>
            <a:endParaRPr lang="en-US" sz="3200" dirty="0"/>
          </a:p>
        </p:txBody>
      </p:sp>
      <p:sp>
        <p:nvSpPr>
          <p:cNvPr id="89101" name="AutoShape 13"/>
          <p:cNvSpPr>
            <a:spLocks noChangeArrowheads="1"/>
          </p:cNvSpPr>
          <p:nvPr/>
        </p:nvSpPr>
        <p:spPr bwMode="auto">
          <a:xfrm>
            <a:off x="533400" y="1143000"/>
            <a:ext cx="7848600" cy="1447800"/>
          </a:xfrm>
          <a:prstGeom prst="wedgeRectCallout">
            <a:avLst>
              <a:gd name="adj1" fmla="val 44056"/>
              <a:gd name="adj2" fmla="val 181579"/>
            </a:avLst>
          </a:prstGeom>
          <a:solidFill>
            <a:srgbClr val="FFFF99"/>
          </a:solidFill>
          <a:ln w="38100">
            <a:solidFill>
              <a:schemeClr val="tx1"/>
            </a:solidFill>
            <a:miter lim="800000"/>
            <a:headEnd/>
            <a:tailEnd/>
          </a:ln>
        </p:spPr>
        <p:txBody>
          <a:bodyPr/>
          <a:lstStyle/>
          <a:p>
            <a:pPr algn="ctr">
              <a:lnSpc>
                <a:spcPct val="80000"/>
              </a:lnSpc>
              <a:spcBef>
                <a:spcPct val="10000"/>
              </a:spcBef>
            </a:pPr>
            <a:r>
              <a:rPr lang="en-US" sz="3200" dirty="0"/>
              <a:t>U.S. Marines invaded Grenada in 1983 to keep a radical regime from turning over an airfield to Cuba or the USSR</a:t>
            </a:r>
          </a:p>
        </p:txBody>
      </p:sp>
    </p:spTree>
    <p:extLst>
      <p:ext uri="{BB962C8B-B14F-4D97-AF65-F5344CB8AC3E}">
        <p14:creationId xmlns:p14="http://schemas.microsoft.com/office/powerpoint/2010/main" val="3928383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89092"/>
                                        </p:tgtEl>
                                      </p:cBhvr>
                                      <p:by x="130000" y="130000"/>
                                    </p:animScale>
                                  </p:childTnLst>
                                </p:cTn>
                              </p:par>
                              <p:par>
                                <p:cTn id="7" presetID="63" presetClass="path" presetSubtype="0" accel="50000" decel="50000" fill="hold" nodeType="withEffect">
                                  <p:stCondLst>
                                    <p:cond delay="0"/>
                                  </p:stCondLst>
                                  <p:childTnLst>
                                    <p:animMotion origin="layout" path="M 0 -2.96296E-6 L 0.15 -0.00463 " pathEditMode="relative" rAng="0" ptsTypes="AA">
                                      <p:cBhvr>
                                        <p:cTn id="8" dur="2000" fill="hold"/>
                                        <p:tgtEl>
                                          <p:spTgt spid="89092"/>
                                        </p:tgtEl>
                                        <p:attrNameLst>
                                          <p:attrName>ppt_x</p:attrName>
                                          <p:attrName>ppt_y</p:attrName>
                                        </p:attrNameLst>
                                      </p:cBhvr>
                                      <p:rCtr x="7500" y="-231"/>
                                    </p:animMotion>
                                  </p:childTnLst>
                                </p:cTn>
                              </p:par>
                            </p:childTnLst>
                          </p:cTn>
                        </p:par>
                        <p:par>
                          <p:cTn id="9" fill="hold" nodeType="after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89098"/>
                                        </p:tgtEl>
                                        <p:attrNameLst>
                                          <p:attrName>style.visibility</p:attrName>
                                        </p:attrNameLst>
                                      </p:cBhvr>
                                      <p:to>
                                        <p:strVal val="visible"/>
                                      </p:to>
                                    </p:set>
                                    <p:anim calcmode="lin" valueType="num">
                                      <p:cBhvr>
                                        <p:cTn id="12" dur="500" fill="hold"/>
                                        <p:tgtEl>
                                          <p:spTgt spid="89098"/>
                                        </p:tgtEl>
                                        <p:attrNameLst>
                                          <p:attrName>ppt_w</p:attrName>
                                        </p:attrNameLst>
                                      </p:cBhvr>
                                      <p:tavLst>
                                        <p:tav tm="0">
                                          <p:val>
                                            <p:fltVal val="0"/>
                                          </p:val>
                                        </p:tav>
                                        <p:tav tm="100000">
                                          <p:val>
                                            <p:strVal val="#ppt_w"/>
                                          </p:val>
                                        </p:tav>
                                      </p:tavLst>
                                    </p:anim>
                                    <p:anim calcmode="lin" valueType="num">
                                      <p:cBhvr>
                                        <p:cTn id="13" dur="500" fill="hold"/>
                                        <p:tgtEl>
                                          <p:spTgt spid="89098"/>
                                        </p:tgtEl>
                                        <p:attrNameLst>
                                          <p:attrName>ppt_h</p:attrName>
                                        </p:attrNameLst>
                                      </p:cBhvr>
                                      <p:tavLst>
                                        <p:tav tm="0">
                                          <p:val>
                                            <p:fltVal val="0"/>
                                          </p:val>
                                        </p:tav>
                                        <p:tav tm="100000">
                                          <p:val>
                                            <p:strVal val="#ppt_h"/>
                                          </p:val>
                                        </p:tav>
                                      </p:tavLst>
                                    </p:anim>
                                    <p:animEffect transition="in" filter="fade">
                                      <p:cBhvr>
                                        <p:cTn id="14" dur="500"/>
                                        <p:tgtEl>
                                          <p:spTgt spid="8909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9099"/>
                                        </p:tgtEl>
                                        <p:attrNameLst>
                                          <p:attrName>style.visibility</p:attrName>
                                        </p:attrNameLst>
                                      </p:cBhvr>
                                      <p:to>
                                        <p:strVal val="visible"/>
                                      </p:to>
                                    </p:set>
                                    <p:anim calcmode="lin" valueType="num">
                                      <p:cBhvr>
                                        <p:cTn id="19" dur="500" fill="hold"/>
                                        <p:tgtEl>
                                          <p:spTgt spid="89099"/>
                                        </p:tgtEl>
                                        <p:attrNameLst>
                                          <p:attrName>ppt_w</p:attrName>
                                        </p:attrNameLst>
                                      </p:cBhvr>
                                      <p:tavLst>
                                        <p:tav tm="0">
                                          <p:val>
                                            <p:fltVal val="0"/>
                                          </p:val>
                                        </p:tav>
                                        <p:tav tm="100000">
                                          <p:val>
                                            <p:strVal val="#ppt_w"/>
                                          </p:val>
                                        </p:tav>
                                      </p:tavLst>
                                    </p:anim>
                                    <p:anim calcmode="lin" valueType="num">
                                      <p:cBhvr>
                                        <p:cTn id="20" dur="500" fill="hold"/>
                                        <p:tgtEl>
                                          <p:spTgt spid="89099"/>
                                        </p:tgtEl>
                                        <p:attrNameLst>
                                          <p:attrName>ppt_h</p:attrName>
                                        </p:attrNameLst>
                                      </p:cBhvr>
                                      <p:tavLst>
                                        <p:tav tm="0">
                                          <p:val>
                                            <p:fltVal val="0"/>
                                          </p:val>
                                        </p:tav>
                                        <p:tav tm="100000">
                                          <p:val>
                                            <p:strVal val="#ppt_h"/>
                                          </p:val>
                                        </p:tav>
                                      </p:tavLst>
                                    </p:anim>
                                    <p:animEffect transition="in" filter="fade">
                                      <p:cBhvr>
                                        <p:cTn id="21" dur="500"/>
                                        <p:tgtEl>
                                          <p:spTgt spid="89099"/>
                                        </p:tgtEl>
                                      </p:cBhvr>
                                    </p:animEffect>
                                  </p:childTnLst>
                                </p:cTn>
                              </p:par>
                            </p:childTnLst>
                          </p:cTn>
                        </p:par>
                        <p:par>
                          <p:cTn id="22" fill="hold" nodeType="afterGroup">
                            <p:stCondLst>
                              <p:cond delay="500"/>
                            </p:stCondLst>
                            <p:childTnLst>
                              <p:par>
                                <p:cTn id="23" presetID="53" presetClass="entr" presetSubtype="0" fill="hold" grpId="0" nodeType="afterEffect">
                                  <p:stCondLst>
                                    <p:cond delay="0"/>
                                  </p:stCondLst>
                                  <p:childTnLst>
                                    <p:set>
                                      <p:cBhvr>
                                        <p:cTn id="24" dur="1" fill="hold">
                                          <p:stCondLst>
                                            <p:cond delay="0"/>
                                          </p:stCondLst>
                                        </p:cTn>
                                        <p:tgtEl>
                                          <p:spTgt spid="89096"/>
                                        </p:tgtEl>
                                        <p:attrNameLst>
                                          <p:attrName>style.visibility</p:attrName>
                                        </p:attrNameLst>
                                      </p:cBhvr>
                                      <p:to>
                                        <p:strVal val="visible"/>
                                      </p:to>
                                    </p:set>
                                    <p:anim calcmode="lin" valueType="num">
                                      <p:cBhvr>
                                        <p:cTn id="25" dur="500" fill="hold"/>
                                        <p:tgtEl>
                                          <p:spTgt spid="89096"/>
                                        </p:tgtEl>
                                        <p:attrNameLst>
                                          <p:attrName>ppt_w</p:attrName>
                                        </p:attrNameLst>
                                      </p:cBhvr>
                                      <p:tavLst>
                                        <p:tav tm="0">
                                          <p:val>
                                            <p:fltVal val="0"/>
                                          </p:val>
                                        </p:tav>
                                        <p:tav tm="100000">
                                          <p:val>
                                            <p:strVal val="#ppt_w"/>
                                          </p:val>
                                        </p:tav>
                                      </p:tavLst>
                                    </p:anim>
                                    <p:anim calcmode="lin" valueType="num">
                                      <p:cBhvr>
                                        <p:cTn id="26" dur="500" fill="hold"/>
                                        <p:tgtEl>
                                          <p:spTgt spid="89096"/>
                                        </p:tgtEl>
                                        <p:attrNameLst>
                                          <p:attrName>ppt_h</p:attrName>
                                        </p:attrNameLst>
                                      </p:cBhvr>
                                      <p:tavLst>
                                        <p:tav tm="0">
                                          <p:val>
                                            <p:fltVal val="0"/>
                                          </p:val>
                                        </p:tav>
                                        <p:tav tm="100000">
                                          <p:val>
                                            <p:strVal val="#ppt_h"/>
                                          </p:val>
                                        </p:tav>
                                      </p:tavLst>
                                    </p:anim>
                                    <p:animEffect transition="in" filter="fade">
                                      <p:cBhvr>
                                        <p:cTn id="27" dur="500"/>
                                        <p:tgtEl>
                                          <p:spTgt spid="8909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89100"/>
                                        </p:tgtEl>
                                        <p:attrNameLst>
                                          <p:attrName>style.visibility</p:attrName>
                                        </p:attrNameLst>
                                      </p:cBhvr>
                                      <p:to>
                                        <p:strVal val="visible"/>
                                      </p:to>
                                    </p:set>
                                    <p:anim calcmode="lin" valueType="num">
                                      <p:cBhvr>
                                        <p:cTn id="32" dur="500" fill="hold"/>
                                        <p:tgtEl>
                                          <p:spTgt spid="89100"/>
                                        </p:tgtEl>
                                        <p:attrNameLst>
                                          <p:attrName>ppt_w</p:attrName>
                                        </p:attrNameLst>
                                      </p:cBhvr>
                                      <p:tavLst>
                                        <p:tav tm="0">
                                          <p:val>
                                            <p:fltVal val="0"/>
                                          </p:val>
                                        </p:tav>
                                        <p:tav tm="100000">
                                          <p:val>
                                            <p:strVal val="#ppt_w"/>
                                          </p:val>
                                        </p:tav>
                                      </p:tavLst>
                                    </p:anim>
                                    <p:anim calcmode="lin" valueType="num">
                                      <p:cBhvr>
                                        <p:cTn id="33" dur="500" fill="hold"/>
                                        <p:tgtEl>
                                          <p:spTgt spid="89100"/>
                                        </p:tgtEl>
                                        <p:attrNameLst>
                                          <p:attrName>ppt_h</p:attrName>
                                        </p:attrNameLst>
                                      </p:cBhvr>
                                      <p:tavLst>
                                        <p:tav tm="0">
                                          <p:val>
                                            <p:fltVal val="0"/>
                                          </p:val>
                                        </p:tav>
                                        <p:tav tm="100000">
                                          <p:val>
                                            <p:strVal val="#ppt_h"/>
                                          </p:val>
                                        </p:tav>
                                      </p:tavLst>
                                    </p:anim>
                                    <p:animEffect transition="in" filter="fade">
                                      <p:cBhvr>
                                        <p:cTn id="34" dur="500"/>
                                        <p:tgtEl>
                                          <p:spTgt spid="8910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xit" presetSubtype="0" fill="hold" grpId="1" nodeType="clickEffect">
                                  <p:stCondLst>
                                    <p:cond delay="0"/>
                                  </p:stCondLst>
                                  <p:childTnLst>
                                    <p:anim calcmode="lin" valueType="num">
                                      <p:cBhvr>
                                        <p:cTn id="38" dur="500"/>
                                        <p:tgtEl>
                                          <p:spTgt spid="89096"/>
                                        </p:tgtEl>
                                        <p:attrNameLst>
                                          <p:attrName>ppt_w</p:attrName>
                                        </p:attrNameLst>
                                      </p:cBhvr>
                                      <p:tavLst>
                                        <p:tav tm="0">
                                          <p:val>
                                            <p:strVal val="ppt_w"/>
                                          </p:val>
                                        </p:tav>
                                        <p:tav tm="100000">
                                          <p:val>
                                            <p:fltVal val="0"/>
                                          </p:val>
                                        </p:tav>
                                      </p:tavLst>
                                    </p:anim>
                                    <p:anim calcmode="lin" valueType="num">
                                      <p:cBhvr>
                                        <p:cTn id="39" dur="500"/>
                                        <p:tgtEl>
                                          <p:spTgt spid="89096"/>
                                        </p:tgtEl>
                                        <p:attrNameLst>
                                          <p:attrName>ppt_h</p:attrName>
                                        </p:attrNameLst>
                                      </p:cBhvr>
                                      <p:tavLst>
                                        <p:tav tm="0">
                                          <p:val>
                                            <p:strVal val="ppt_h"/>
                                          </p:val>
                                        </p:tav>
                                        <p:tav tm="100000">
                                          <p:val>
                                            <p:fltVal val="0"/>
                                          </p:val>
                                        </p:tav>
                                      </p:tavLst>
                                    </p:anim>
                                    <p:animEffect transition="out" filter="fade">
                                      <p:cBhvr>
                                        <p:cTn id="40" dur="500"/>
                                        <p:tgtEl>
                                          <p:spTgt spid="89096"/>
                                        </p:tgtEl>
                                      </p:cBhvr>
                                    </p:animEffect>
                                    <p:set>
                                      <p:cBhvr>
                                        <p:cTn id="41" dur="1" fill="hold">
                                          <p:stCondLst>
                                            <p:cond delay="499"/>
                                          </p:stCondLst>
                                        </p:cTn>
                                        <p:tgtEl>
                                          <p:spTgt spid="89096"/>
                                        </p:tgtEl>
                                        <p:attrNameLst>
                                          <p:attrName>style.visibility</p:attrName>
                                        </p:attrNameLst>
                                      </p:cBhvr>
                                      <p:to>
                                        <p:strVal val="hidden"/>
                                      </p:to>
                                    </p:set>
                                  </p:childTnLst>
                                </p:cTn>
                              </p:par>
                              <p:par>
                                <p:cTn id="42" presetID="53" presetClass="exit" presetSubtype="0" fill="hold" grpId="1" nodeType="withEffect">
                                  <p:stCondLst>
                                    <p:cond delay="0"/>
                                  </p:stCondLst>
                                  <p:childTnLst>
                                    <p:anim calcmode="lin" valueType="num">
                                      <p:cBhvr>
                                        <p:cTn id="43" dur="500"/>
                                        <p:tgtEl>
                                          <p:spTgt spid="89100"/>
                                        </p:tgtEl>
                                        <p:attrNameLst>
                                          <p:attrName>ppt_w</p:attrName>
                                        </p:attrNameLst>
                                      </p:cBhvr>
                                      <p:tavLst>
                                        <p:tav tm="0">
                                          <p:val>
                                            <p:strVal val="ppt_w"/>
                                          </p:val>
                                        </p:tav>
                                        <p:tav tm="100000">
                                          <p:val>
                                            <p:fltVal val="0"/>
                                          </p:val>
                                        </p:tav>
                                      </p:tavLst>
                                    </p:anim>
                                    <p:anim calcmode="lin" valueType="num">
                                      <p:cBhvr>
                                        <p:cTn id="44" dur="500"/>
                                        <p:tgtEl>
                                          <p:spTgt spid="89100"/>
                                        </p:tgtEl>
                                        <p:attrNameLst>
                                          <p:attrName>ppt_h</p:attrName>
                                        </p:attrNameLst>
                                      </p:cBhvr>
                                      <p:tavLst>
                                        <p:tav tm="0">
                                          <p:val>
                                            <p:strVal val="ppt_h"/>
                                          </p:val>
                                        </p:tav>
                                        <p:tav tm="100000">
                                          <p:val>
                                            <p:fltVal val="0"/>
                                          </p:val>
                                        </p:tav>
                                      </p:tavLst>
                                    </p:anim>
                                    <p:animEffect transition="out" filter="fade">
                                      <p:cBhvr>
                                        <p:cTn id="45" dur="500"/>
                                        <p:tgtEl>
                                          <p:spTgt spid="89100"/>
                                        </p:tgtEl>
                                      </p:cBhvr>
                                    </p:animEffect>
                                    <p:set>
                                      <p:cBhvr>
                                        <p:cTn id="46" dur="1" fill="hold">
                                          <p:stCondLst>
                                            <p:cond delay="499"/>
                                          </p:stCondLst>
                                        </p:cTn>
                                        <p:tgtEl>
                                          <p:spTgt spid="89100"/>
                                        </p:tgtEl>
                                        <p:attrNameLst>
                                          <p:attrName>style.visibility</p:attrName>
                                        </p:attrNameLst>
                                      </p:cBhvr>
                                      <p:to>
                                        <p:strVal val="hidden"/>
                                      </p:to>
                                    </p:set>
                                  </p:childTnLst>
                                </p:cTn>
                              </p:par>
                              <p:par>
                                <p:cTn id="47" presetID="53" presetClass="exit" presetSubtype="0" fill="hold" grpId="1" nodeType="withEffect">
                                  <p:stCondLst>
                                    <p:cond delay="0"/>
                                  </p:stCondLst>
                                  <p:childTnLst>
                                    <p:anim calcmode="lin" valueType="num">
                                      <p:cBhvr>
                                        <p:cTn id="48" dur="500"/>
                                        <p:tgtEl>
                                          <p:spTgt spid="89099"/>
                                        </p:tgtEl>
                                        <p:attrNameLst>
                                          <p:attrName>ppt_w</p:attrName>
                                        </p:attrNameLst>
                                      </p:cBhvr>
                                      <p:tavLst>
                                        <p:tav tm="0">
                                          <p:val>
                                            <p:strVal val="ppt_w"/>
                                          </p:val>
                                        </p:tav>
                                        <p:tav tm="100000">
                                          <p:val>
                                            <p:fltVal val="0"/>
                                          </p:val>
                                        </p:tav>
                                      </p:tavLst>
                                    </p:anim>
                                    <p:anim calcmode="lin" valueType="num">
                                      <p:cBhvr>
                                        <p:cTn id="49" dur="500"/>
                                        <p:tgtEl>
                                          <p:spTgt spid="89099"/>
                                        </p:tgtEl>
                                        <p:attrNameLst>
                                          <p:attrName>ppt_h</p:attrName>
                                        </p:attrNameLst>
                                      </p:cBhvr>
                                      <p:tavLst>
                                        <p:tav tm="0">
                                          <p:val>
                                            <p:strVal val="ppt_h"/>
                                          </p:val>
                                        </p:tav>
                                        <p:tav tm="100000">
                                          <p:val>
                                            <p:fltVal val="0"/>
                                          </p:val>
                                        </p:tav>
                                      </p:tavLst>
                                    </p:anim>
                                    <p:animEffect transition="out" filter="fade">
                                      <p:cBhvr>
                                        <p:cTn id="50" dur="500"/>
                                        <p:tgtEl>
                                          <p:spTgt spid="89099"/>
                                        </p:tgtEl>
                                      </p:cBhvr>
                                    </p:animEffect>
                                    <p:set>
                                      <p:cBhvr>
                                        <p:cTn id="51" dur="1" fill="hold">
                                          <p:stCondLst>
                                            <p:cond delay="499"/>
                                          </p:stCondLst>
                                        </p:cTn>
                                        <p:tgtEl>
                                          <p:spTgt spid="89099"/>
                                        </p:tgtEl>
                                        <p:attrNameLst>
                                          <p:attrName>style.visibility</p:attrName>
                                        </p:attrNameLst>
                                      </p:cBhvr>
                                      <p:to>
                                        <p:strVal val="hidden"/>
                                      </p:to>
                                    </p:set>
                                  </p:childTnLst>
                                </p:cTn>
                              </p:par>
                              <p:par>
                                <p:cTn id="52" presetID="35" presetClass="path" presetSubtype="0" accel="50000" decel="50000" fill="hold" nodeType="withEffect">
                                  <p:stCondLst>
                                    <p:cond delay="0"/>
                                  </p:stCondLst>
                                  <p:childTnLst>
                                    <p:animMotion origin="layout" path="M 0 -2.96296E-6 L -0.175 0.00648 " pathEditMode="relative" rAng="0" ptsTypes="AA">
                                      <p:cBhvr>
                                        <p:cTn id="53" dur="2000" fill="hold"/>
                                        <p:tgtEl>
                                          <p:spTgt spid="89092"/>
                                        </p:tgtEl>
                                        <p:attrNameLst>
                                          <p:attrName>ppt_x</p:attrName>
                                          <p:attrName>ppt_y</p:attrName>
                                        </p:attrNameLst>
                                      </p:cBhvr>
                                      <p:rCtr x="-8750" y="324"/>
                                    </p:animMotion>
                                  </p:childTnLst>
                                </p:cTn>
                              </p:par>
                            </p:childTnLst>
                          </p:cTn>
                        </p:par>
                        <p:par>
                          <p:cTn id="54" fill="hold" nodeType="afterGroup">
                            <p:stCondLst>
                              <p:cond delay="2000"/>
                            </p:stCondLst>
                            <p:childTnLst>
                              <p:par>
                                <p:cTn id="55" presetID="53" presetClass="entr" presetSubtype="0" fill="hold" grpId="0" nodeType="afterEffect">
                                  <p:stCondLst>
                                    <p:cond delay="0"/>
                                  </p:stCondLst>
                                  <p:childTnLst>
                                    <p:set>
                                      <p:cBhvr>
                                        <p:cTn id="56" dur="1" fill="hold">
                                          <p:stCondLst>
                                            <p:cond delay="0"/>
                                          </p:stCondLst>
                                        </p:cTn>
                                        <p:tgtEl>
                                          <p:spTgt spid="89101"/>
                                        </p:tgtEl>
                                        <p:attrNameLst>
                                          <p:attrName>style.visibility</p:attrName>
                                        </p:attrNameLst>
                                      </p:cBhvr>
                                      <p:to>
                                        <p:strVal val="visible"/>
                                      </p:to>
                                    </p:set>
                                    <p:anim calcmode="lin" valueType="num">
                                      <p:cBhvr>
                                        <p:cTn id="57" dur="500" fill="hold"/>
                                        <p:tgtEl>
                                          <p:spTgt spid="89101"/>
                                        </p:tgtEl>
                                        <p:attrNameLst>
                                          <p:attrName>ppt_w</p:attrName>
                                        </p:attrNameLst>
                                      </p:cBhvr>
                                      <p:tavLst>
                                        <p:tav tm="0">
                                          <p:val>
                                            <p:fltVal val="0"/>
                                          </p:val>
                                        </p:tav>
                                        <p:tav tm="100000">
                                          <p:val>
                                            <p:strVal val="#ppt_w"/>
                                          </p:val>
                                        </p:tav>
                                      </p:tavLst>
                                    </p:anim>
                                    <p:anim calcmode="lin" valueType="num">
                                      <p:cBhvr>
                                        <p:cTn id="58" dur="500" fill="hold"/>
                                        <p:tgtEl>
                                          <p:spTgt spid="89101"/>
                                        </p:tgtEl>
                                        <p:attrNameLst>
                                          <p:attrName>ppt_h</p:attrName>
                                        </p:attrNameLst>
                                      </p:cBhvr>
                                      <p:tavLst>
                                        <p:tav tm="0">
                                          <p:val>
                                            <p:fltVal val="0"/>
                                          </p:val>
                                        </p:tav>
                                        <p:tav tm="100000">
                                          <p:val>
                                            <p:strVal val="#ppt_h"/>
                                          </p:val>
                                        </p:tav>
                                      </p:tavLst>
                                    </p:anim>
                                    <p:animEffect transition="in" filter="fade">
                                      <p:cBhvr>
                                        <p:cTn id="59" dur="500"/>
                                        <p:tgtEl>
                                          <p:spTgt spid="89101"/>
                                        </p:tgtEl>
                                      </p:cBhvr>
                                    </p:animEffect>
                                  </p:childTnLst>
                                </p:cTn>
                              </p:par>
                            </p:childTnLst>
                          </p:cTn>
                        </p:par>
                        <p:par>
                          <p:cTn id="60" fill="hold" nodeType="afterGroup">
                            <p:stCondLst>
                              <p:cond delay="2500"/>
                            </p:stCondLst>
                            <p:childTnLst>
                              <p:par>
                                <p:cTn id="61" presetID="53" presetClass="entr" presetSubtype="0" fill="hold" grpId="0" nodeType="afterEffect">
                                  <p:stCondLst>
                                    <p:cond delay="0"/>
                                  </p:stCondLst>
                                  <p:childTnLst>
                                    <p:set>
                                      <p:cBhvr>
                                        <p:cTn id="62" dur="1" fill="hold">
                                          <p:stCondLst>
                                            <p:cond delay="0"/>
                                          </p:stCondLst>
                                        </p:cTn>
                                        <p:tgtEl>
                                          <p:spTgt spid="89097"/>
                                        </p:tgtEl>
                                        <p:attrNameLst>
                                          <p:attrName>style.visibility</p:attrName>
                                        </p:attrNameLst>
                                      </p:cBhvr>
                                      <p:to>
                                        <p:strVal val="visible"/>
                                      </p:to>
                                    </p:set>
                                    <p:anim calcmode="lin" valueType="num">
                                      <p:cBhvr>
                                        <p:cTn id="63" dur="500" fill="hold"/>
                                        <p:tgtEl>
                                          <p:spTgt spid="89097"/>
                                        </p:tgtEl>
                                        <p:attrNameLst>
                                          <p:attrName>ppt_w</p:attrName>
                                        </p:attrNameLst>
                                      </p:cBhvr>
                                      <p:tavLst>
                                        <p:tav tm="0">
                                          <p:val>
                                            <p:fltVal val="0"/>
                                          </p:val>
                                        </p:tav>
                                        <p:tav tm="100000">
                                          <p:val>
                                            <p:strVal val="#ppt_w"/>
                                          </p:val>
                                        </p:tav>
                                      </p:tavLst>
                                    </p:anim>
                                    <p:anim calcmode="lin" valueType="num">
                                      <p:cBhvr>
                                        <p:cTn id="64" dur="500" fill="hold"/>
                                        <p:tgtEl>
                                          <p:spTgt spid="89097"/>
                                        </p:tgtEl>
                                        <p:attrNameLst>
                                          <p:attrName>ppt_h</p:attrName>
                                        </p:attrNameLst>
                                      </p:cBhvr>
                                      <p:tavLst>
                                        <p:tav tm="0">
                                          <p:val>
                                            <p:fltVal val="0"/>
                                          </p:val>
                                        </p:tav>
                                        <p:tav tm="100000">
                                          <p:val>
                                            <p:strVal val="#ppt_h"/>
                                          </p:val>
                                        </p:tav>
                                      </p:tavLst>
                                    </p:anim>
                                    <p:animEffect transition="in" filter="fade">
                                      <p:cBhvr>
                                        <p:cTn id="65" dur="500"/>
                                        <p:tgtEl>
                                          <p:spTgt spid="89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6" grpId="0" animBg="1"/>
      <p:bldP spid="89096" grpId="1" animBg="1"/>
      <p:bldP spid="89097" grpId="0" animBg="1"/>
      <p:bldP spid="89098" grpId="0" animBg="1"/>
      <p:bldP spid="89099" grpId="0" animBg="1"/>
      <p:bldP spid="89099" grpId="1" animBg="1"/>
      <p:bldP spid="89100" grpId="0" animBg="1"/>
      <p:bldP spid="89100" grpId="1" animBg="1"/>
      <p:bldP spid="89101"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861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8611" name="Rectangle 4"/>
          <p:cNvSpPr>
            <a:spLocks noGrp="1" noChangeArrowheads="1"/>
          </p:cNvSpPr>
          <p:nvPr>
            <p:ph type="title"/>
          </p:nvPr>
        </p:nvSpPr>
        <p:spPr>
          <a:xfrm>
            <a:off x="1143000" y="0"/>
            <a:ext cx="7772400" cy="762000"/>
          </a:xfrm>
          <a:noFill/>
        </p:spPr>
        <p:txBody>
          <a:bodyPr lIns="90488" tIns="44450" rIns="90488" bIns="44450"/>
          <a:lstStyle/>
          <a:p>
            <a:r>
              <a:rPr lang="en-US">
                <a:latin typeface="Times New Roman" charset="0"/>
              </a:rPr>
              <a:t>The Iran-Contra Affair</a:t>
            </a:r>
          </a:p>
        </p:txBody>
      </p:sp>
      <p:sp>
        <p:nvSpPr>
          <p:cNvPr id="36869" name="Rectangle 5"/>
          <p:cNvSpPr>
            <a:spLocks noGrp="1" noChangeArrowheads="1"/>
          </p:cNvSpPr>
          <p:nvPr>
            <p:ph type="body" idx="1"/>
          </p:nvPr>
        </p:nvSpPr>
        <p:spPr>
          <a:xfrm>
            <a:off x="838200" y="762000"/>
            <a:ext cx="8305800" cy="6096000"/>
          </a:xfrm>
        </p:spPr>
        <p:txBody>
          <a:bodyPr lIns="90488" tIns="44450" rIns="90488" bIns="44450"/>
          <a:lstStyle/>
          <a:p>
            <a:pPr>
              <a:defRPr/>
            </a:pPr>
            <a:r>
              <a:rPr lang="en-US">
                <a:latin typeface="Arial" charset="0"/>
                <a:cs typeface="+mn-cs"/>
              </a:rPr>
              <a:t>In 1987, the </a:t>
            </a:r>
            <a:r>
              <a:rPr lang="en-US" u="sng">
                <a:effectLst>
                  <a:outerShdw blurRad="38100" dist="38100" dir="2700000" algn="tl">
                    <a:srgbClr val="DDDDDD"/>
                  </a:outerShdw>
                </a:effectLst>
                <a:latin typeface="Arial" charset="0"/>
                <a:cs typeface="+mn-cs"/>
              </a:rPr>
              <a:t>Iran-Contra Affair</a:t>
            </a:r>
            <a:r>
              <a:rPr lang="en-US">
                <a:latin typeface="Arial" charset="0"/>
                <a:cs typeface="+mn-cs"/>
              </a:rPr>
              <a:t> rocked the Reagan administration:</a:t>
            </a:r>
          </a:p>
          <a:p>
            <a:pPr lvl="1">
              <a:defRPr/>
            </a:pPr>
            <a:r>
              <a:rPr lang="en-US">
                <a:latin typeface="Arial" charset="0"/>
              </a:rPr>
              <a:t>To free 6 U.S. hostages in Iran, the NSC &amp; CIA covertly sold missiles to Khomeini</a:t>
            </a:r>
            <a:r>
              <a:rPr lang="ja-JP" altLang="en-US">
                <a:latin typeface="Arial" charset="0"/>
              </a:rPr>
              <a:t>’</a:t>
            </a:r>
            <a:r>
              <a:rPr lang="en-US">
                <a:latin typeface="Arial" charset="0"/>
              </a:rPr>
              <a:t>s gov</a:t>
            </a:r>
            <a:r>
              <a:rPr lang="ja-JP" altLang="en-US">
                <a:latin typeface="Arial" charset="0"/>
              </a:rPr>
              <a:t>’</a:t>
            </a:r>
            <a:r>
              <a:rPr lang="en-US">
                <a:latin typeface="Arial" charset="0"/>
              </a:rPr>
              <a:t>t </a:t>
            </a:r>
          </a:p>
          <a:p>
            <a:pPr lvl="1">
              <a:defRPr/>
            </a:pPr>
            <a:r>
              <a:rPr lang="en-US">
                <a:latin typeface="Arial" charset="0"/>
              </a:rPr>
              <a:t>Profits from missile sales were used to aid Nicaragua Contras</a:t>
            </a:r>
          </a:p>
          <a:p>
            <a:pPr>
              <a:defRPr/>
            </a:pPr>
            <a:r>
              <a:rPr lang="en-US">
                <a:latin typeface="Arial" charset="0"/>
                <a:cs typeface="+mn-cs"/>
              </a:rPr>
              <a:t>Reagan avoided implication through </a:t>
            </a:r>
            <a:r>
              <a:rPr lang="ja-JP" altLang="en-US">
                <a:latin typeface="Arial" charset="0"/>
                <a:cs typeface="+mn-cs"/>
              </a:rPr>
              <a:t>“</a:t>
            </a:r>
            <a:r>
              <a:rPr lang="en-US">
                <a:latin typeface="Arial" charset="0"/>
                <a:cs typeface="+mn-cs"/>
              </a:rPr>
              <a:t>plausible deniability</a:t>
            </a:r>
            <a:r>
              <a:rPr lang="ja-JP" altLang="en-US">
                <a:latin typeface="Arial" charset="0"/>
                <a:cs typeface="+mn-cs"/>
              </a:rPr>
              <a:t>”</a:t>
            </a:r>
            <a:r>
              <a:rPr lang="en-US">
                <a:latin typeface="Arial" charset="0"/>
                <a:cs typeface="+mn-cs"/>
              </a:rPr>
              <a:t> </a:t>
            </a:r>
          </a:p>
        </p:txBody>
      </p:sp>
      <p:pic>
        <p:nvPicPr>
          <p:cNvPr id="36873" name="Picture 9" descr="Photograph:Lieutenant Colonel Oliver North played a prominent role in the U.S. political scandal known as the Iran-contra affair. During Ronald Reagan's presidency, North and other staff members of the National Security Council became involved in a plan to sell weapons to Iran and to use some of the proceeds to fund rebels fighting the government in Nicarag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447800"/>
            <a:ext cx="3443288" cy="47815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6875" name="Picture 11" descr="ron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2563813"/>
            <a:ext cx="5105400" cy="36655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6880" name="AutoShape 16"/>
          <p:cNvSpPr>
            <a:spLocks noChangeArrowheads="1"/>
          </p:cNvSpPr>
          <p:nvPr/>
        </p:nvSpPr>
        <p:spPr bwMode="auto">
          <a:xfrm>
            <a:off x="381000" y="1143000"/>
            <a:ext cx="4724400" cy="609600"/>
          </a:xfrm>
          <a:prstGeom prst="wedgeRectCallout">
            <a:avLst>
              <a:gd name="adj1" fmla="val 606"/>
              <a:gd name="adj2" fmla="val 184116"/>
            </a:avLst>
          </a:prstGeom>
          <a:solidFill>
            <a:srgbClr val="CCFFFF"/>
          </a:solidFill>
          <a:ln w="38100">
            <a:solidFill>
              <a:schemeClr val="tx1"/>
            </a:solidFill>
            <a:miter lim="800000"/>
            <a:headEnd/>
            <a:tailEnd/>
          </a:ln>
        </p:spPr>
        <p:txBody>
          <a:bodyPr/>
          <a:lstStyle/>
          <a:p>
            <a:pPr algn="ctr">
              <a:lnSpc>
                <a:spcPct val="85000"/>
              </a:lnSpc>
            </a:pPr>
            <a:r>
              <a:rPr lang="en-US" sz="3200" dirty="0"/>
              <a:t>The </a:t>
            </a:r>
            <a:r>
              <a:rPr lang="ja-JP" altLang="en-US" sz="3200" dirty="0"/>
              <a:t>“</a:t>
            </a:r>
            <a:r>
              <a:rPr lang="en-US" altLang="ja-JP" sz="3200" dirty="0"/>
              <a:t>Teflon President</a:t>
            </a:r>
            <a:r>
              <a:rPr lang="ja-JP" altLang="en-US" sz="3200" dirty="0"/>
              <a:t>”</a:t>
            </a:r>
            <a:endParaRPr lang="en-US" sz="3200" dirty="0"/>
          </a:p>
        </p:txBody>
      </p:sp>
    </p:spTree>
    <p:extLst>
      <p:ext uri="{BB962C8B-B14F-4D97-AF65-F5344CB8AC3E}">
        <p14:creationId xmlns:p14="http://schemas.microsoft.com/office/powerpoint/2010/main" val="36968025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p:cTn id="7" dur="500" fill="hold"/>
                                        <p:tgtEl>
                                          <p:spTgt spid="36873"/>
                                        </p:tgtEl>
                                        <p:attrNameLst>
                                          <p:attrName>ppt_w</p:attrName>
                                        </p:attrNameLst>
                                      </p:cBhvr>
                                      <p:tavLst>
                                        <p:tav tm="0">
                                          <p:val>
                                            <p:fltVal val="0"/>
                                          </p:val>
                                        </p:tav>
                                        <p:tav tm="100000">
                                          <p:val>
                                            <p:strVal val="#ppt_w"/>
                                          </p:val>
                                        </p:tav>
                                      </p:tavLst>
                                    </p:anim>
                                    <p:anim calcmode="lin" valueType="num">
                                      <p:cBhvr>
                                        <p:cTn id="8" dur="500" fill="hold"/>
                                        <p:tgtEl>
                                          <p:spTgt spid="36873"/>
                                        </p:tgtEl>
                                        <p:attrNameLst>
                                          <p:attrName>ppt_h</p:attrName>
                                        </p:attrNameLst>
                                      </p:cBhvr>
                                      <p:tavLst>
                                        <p:tav tm="0">
                                          <p:val>
                                            <p:fltVal val="0"/>
                                          </p:val>
                                        </p:tav>
                                        <p:tav tm="100000">
                                          <p:val>
                                            <p:strVal val="#ppt_h"/>
                                          </p:val>
                                        </p:tav>
                                      </p:tavLst>
                                    </p:anim>
                                    <p:animEffect transition="in" filter="fade">
                                      <p:cBhvr>
                                        <p:cTn id="9" dur="500"/>
                                        <p:tgtEl>
                                          <p:spTgt spid="3687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6875"/>
                                        </p:tgtEl>
                                        <p:attrNameLst>
                                          <p:attrName>style.visibility</p:attrName>
                                        </p:attrNameLst>
                                      </p:cBhvr>
                                      <p:to>
                                        <p:strVal val="visible"/>
                                      </p:to>
                                    </p:set>
                                    <p:anim calcmode="lin" valueType="num">
                                      <p:cBhvr>
                                        <p:cTn id="14" dur="500" fill="hold"/>
                                        <p:tgtEl>
                                          <p:spTgt spid="36875"/>
                                        </p:tgtEl>
                                        <p:attrNameLst>
                                          <p:attrName>ppt_w</p:attrName>
                                        </p:attrNameLst>
                                      </p:cBhvr>
                                      <p:tavLst>
                                        <p:tav tm="0">
                                          <p:val>
                                            <p:fltVal val="0"/>
                                          </p:val>
                                        </p:tav>
                                        <p:tav tm="100000">
                                          <p:val>
                                            <p:strVal val="#ppt_w"/>
                                          </p:val>
                                        </p:tav>
                                      </p:tavLst>
                                    </p:anim>
                                    <p:anim calcmode="lin" valueType="num">
                                      <p:cBhvr>
                                        <p:cTn id="15" dur="500" fill="hold"/>
                                        <p:tgtEl>
                                          <p:spTgt spid="36875"/>
                                        </p:tgtEl>
                                        <p:attrNameLst>
                                          <p:attrName>ppt_h</p:attrName>
                                        </p:attrNameLst>
                                      </p:cBhvr>
                                      <p:tavLst>
                                        <p:tav tm="0">
                                          <p:val>
                                            <p:fltVal val="0"/>
                                          </p:val>
                                        </p:tav>
                                        <p:tav tm="100000">
                                          <p:val>
                                            <p:strVal val="#ppt_h"/>
                                          </p:val>
                                        </p:tav>
                                      </p:tavLst>
                                    </p:anim>
                                    <p:animEffect transition="in" filter="fade">
                                      <p:cBhvr>
                                        <p:cTn id="16" dur="500"/>
                                        <p:tgtEl>
                                          <p:spTgt spid="36875"/>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36880"/>
                                        </p:tgtEl>
                                        <p:attrNameLst>
                                          <p:attrName>style.visibility</p:attrName>
                                        </p:attrNameLst>
                                      </p:cBhvr>
                                      <p:to>
                                        <p:strVal val="visible"/>
                                      </p:to>
                                    </p:set>
                                    <p:anim calcmode="lin" valueType="num">
                                      <p:cBhvr>
                                        <p:cTn id="19" dur="500" fill="hold"/>
                                        <p:tgtEl>
                                          <p:spTgt spid="36880"/>
                                        </p:tgtEl>
                                        <p:attrNameLst>
                                          <p:attrName>ppt_w</p:attrName>
                                        </p:attrNameLst>
                                      </p:cBhvr>
                                      <p:tavLst>
                                        <p:tav tm="0">
                                          <p:val>
                                            <p:fltVal val="0"/>
                                          </p:val>
                                        </p:tav>
                                        <p:tav tm="100000">
                                          <p:val>
                                            <p:strVal val="#ppt_w"/>
                                          </p:val>
                                        </p:tav>
                                      </p:tavLst>
                                    </p:anim>
                                    <p:anim calcmode="lin" valueType="num">
                                      <p:cBhvr>
                                        <p:cTn id="20" dur="500" fill="hold"/>
                                        <p:tgtEl>
                                          <p:spTgt spid="36880"/>
                                        </p:tgtEl>
                                        <p:attrNameLst>
                                          <p:attrName>ppt_h</p:attrName>
                                        </p:attrNameLst>
                                      </p:cBhvr>
                                      <p:tavLst>
                                        <p:tav tm="0">
                                          <p:val>
                                            <p:fltVal val="0"/>
                                          </p:val>
                                        </p:tav>
                                        <p:tav tm="100000">
                                          <p:val>
                                            <p:strVal val="#ppt_h"/>
                                          </p:val>
                                        </p:tav>
                                      </p:tavLst>
                                    </p:anim>
                                    <p:animEffect transition="in" filter="fade">
                                      <p:cBhvr>
                                        <p:cTn id="21" dur="500"/>
                                        <p:tgtEl>
                                          <p:spTgt spid="36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0"/>
            <a:ext cx="9144000" cy="69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5486400" y="3581400"/>
            <a:ext cx="3886200" cy="3324225"/>
          </a:xfrm>
          <a:prstGeom prst="rect">
            <a:avLst/>
          </a:prstGeom>
          <a:noFill/>
        </p:spPr>
        <p:txBody>
          <a:bodyPr>
            <a:spAutoFit/>
          </a:bodyPr>
          <a:lstStyle>
            <a:lvl1pPr marL="342900" indent="-342900">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buFont typeface="Garamond" charset="0"/>
              <a:buAutoNum type="arabicPeriod"/>
              <a:defRPr/>
            </a:pPr>
            <a:r>
              <a:rPr lang="en-US" sz="2100" b="1" dirty="0" smtClean="0">
                <a:solidFill>
                  <a:srgbClr val="FFFFFF"/>
                </a:solidFill>
                <a:effectLst>
                  <a:outerShdw blurRad="38100" dist="38100" dir="2700000" algn="tl">
                    <a:srgbClr val="000000"/>
                  </a:outerShdw>
                </a:effectLst>
                <a:cs typeface="+mn-cs"/>
              </a:rPr>
              <a:t>American hostages in Lebanon</a:t>
            </a:r>
          </a:p>
          <a:p>
            <a:pPr>
              <a:buFont typeface="Garamond" charset="0"/>
              <a:buAutoNum type="arabicPeriod"/>
              <a:defRPr/>
            </a:pPr>
            <a:r>
              <a:rPr lang="en-US" sz="2100" b="1" dirty="0" smtClean="0">
                <a:solidFill>
                  <a:srgbClr val="FFFFFF"/>
                </a:solidFill>
                <a:effectLst>
                  <a:outerShdw blurRad="38100" dist="38100" dir="2700000" algn="tl">
                    <a:srgbClr val="000000"/>
                  </a:outerShdw>
                </a:effectLst>
                <a:cs typeface="+mn-cs"/>
              </a:rPr>
              <a:t>Communist Sandinistas in Nicaragua </a:t>
            </a:r>
          </a:p>
          <a:p>
            <a:pPr>
              <a:buFont typeface="Garamond" charset="0"/>
              <a:buAutoNum type="arabicPeriod"/>
              <a:defRPr/>
            </a:pPr>
            <a:r>
              <a:rPr lang="en-US" sz="2100" b="1" dirty="0" smtClean="0">
                <a:solidFill>
                  <a:srgbClr val="FFFFFF"/>
                </a:solidFill>
                <a:effectLst>
                  <a:outerShdw blurRad="38100" dist="38100" dir="2700000" algn="tl">
                    <a:srgbClr val="000000"/>
                  </a:outerShdw>
                </a:effectLst>
                <a:cs typeface="+mn-cs"/>
              </a:rPr>
              <a:t>American weapons sold to Iran – hostages released</a:t>
            </a:r>
          </a:p>
          <a:p>
            <a:pPr>
              <a:buFont typeface="Garamond" charset="0"/>
              <a:buAutoNum type="arabicPeriod"/>
              <a:defRPr/>
            </a:pPr>
            <a:r>
              <a:rPr lang="en-US" sz="2100" b="1" dirty="0" smtClean="0">
                <a:solidFill>
                  <a:srgbClr val="FFFFFF"/>
                </a:solidFill>
                <a:effectLst>
                  <a:outerShdw blurRad="38100" dist="38100" dir="2700000" algn="tl">
                    <a:srgbClr val="000000"/>
                  </a:outerShdw>
                </a:effectLst>
                <a:cs typeface="+mn-cs"/>
              </a:rPr>
              <a:t>$$$ from Iran funneled to Contras in Nicaragua </a:t>
            </a:r>
          </a:p>
          <a:p>
            <a:pPr>
              <a:buFont typeface="Garamond" charset="0"/>
              <a:buAutoNum type="arabicPeriod"/>
              <a:defRPr/>
            </a:pPr>
            <a:r>
              <a:rPr lang="en-US" sz="2100" b="1" dirty="0" smtClean="0">
                <a:solidFill>
                  <a:srgbClr val="FFFFFF"/>
                </a:solidFill>
                <a:effectLst>
                  <a:outerShdw blurRad="38100" dist="38100" dir="2700000" algn="tl">
                    <a:srgbClr val="000000"/>
                  </a:outerShdw>
                </a:effectLst>
                <a:cs typeface="+mn-cs"/>
              </a:rPr>
              <a:t>Reagan denies knowledge - </a:t>
            </a:r>
            <a:br>
              <a:rPr lang="en-US" sz="2100" b="1" dirty="0" smtClean="0">
                <a:solidFill>
                  <a:srgbClr val="FFFFFF"/>
                </a:solidFill>
                <a:effectLst>
                  <a:outerShdw blurRad="38100" dist="38100" dir="2700000" algn="tl">
                    <a:srgbClr val="000000"/>
                  </a:outerShdw>
                </a:effectLst>
                <a:cs typeface="+mn-cs"/>
              </a:rPr>
            </a:br>
            <a:r>
              <a:rPr lang="en-US" sz="2100" b="1" dirty="0" smtClean="0">
                <a:solidFill>
                  <a:srgbClr val="FFFFFF"/>
                </a:solidFill>
                <a:effectLst>
                  <a:outerShdw blurRad="38100" dist="38100" dir="2700000" algn="tl">
                    <a:srgbClr val="000000"/>
                  </a:outerShdw>
                </a:effectLst>
                <a:cs typeface="+mn-cs"/>
              </a:rPr>
              <a:t>Why no 2</a:t>
            </a:r>
            <a:r>
              <a:rPr lang="en-US" sz="2100" b="1" baseline="30000" dirty="0" smtClean="0">
                <a:solidFill>
                  <a:srgbClr val="FFFFFF"/>
                </a:solidFill>
                <a:effectLst>
                  <a:outerShdw blurRad="38100" dist="38100" dir="2700000" algn="tl">
                    <a:srgbClr val="000000"/>
                  </a:outerShdw>
                </a:effectLst>
                <a:cs typeface="+mn-cs"/>
              </a:rPr>
              <a:t>nd</a:t>
            </a:r>
            <a:r>
              <a:rPr lang="en-US" sz="2100" b="1" dirty="0" smtClean="0">
                <a:solidFill>
                  <a:srgbClr val="FFFFFF"/>
                </a:solidFill>
                <a:effectLst>
                  <a:outerShdw blurRad="38100" dist="38100" dir="2700000" algn="tl">
                    <a:srgbClr val="000000"/>
                  </a:outerShdw>
                </a:effectLst>
                <a:cs typeface="+mn-cs"/>
              </a:rPr>
              <a:t> Watergate?</a:t>
            </a:r>
          </a:p>
        </p:txBody>
      </p:sp>
    </p:spTree>
    <p:extLst>
      <p:ext uri="{BB962C8B-B14F-4D97-AF65-F5344CB8AC3E}">
        <p14:creationId xmlns:p14="http://schemas.microsoft.com/office/powerpoint/2010/main" val="24055637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7065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mtClean="0">
              <a:solidFill>
                <a:prstClr val="black"/>
              </a:solidFill>
              <a:latin typeface="Times New Roman" charset="0"/>
              <a:ea typeface="ＭＳ Ｐゴシック" charset="0"/>
              <a:cs typeface="ＭＳ Ｐゴシック" charset="0"/>
            </a:endParaRPr>
          </a:p>
        </p:txBody>
      </p:sp>
      <p:sp>
        <p:nvSpPr>
          <p:cNvPr id="70659" name="Rectangle 4"/>
          <p:cNvSpPr>
            <a:spLocks noGrp="1" noChangeArrowheads="1"/>
          </p:cNvSpPr>
          <p:nvPr>
            <p:ph type="title"/>
          </p:nvPr>
        </p:nvSpPr>
        <p:spPr>
          <a:xfrm>
            <a:off x="1143000" y="0"/>
            <a:ext cx="7772400" cy="914400"/>
          </a:xfrm>
          <a:noFill/>
        </p:spPr>
        <p:txBody>
          <a:bodyPr lIns="90488" tIns="44450" rIns="90488" bIns="44450"/>
          <a:lstStyle/>
          <a:p>
            <a:r>
              <a:rPr lang="en-US">
                <a:latin typeface="Times New Roman" charset="0"/>
              </a:rPr>
              <a:t>Challenging the "Evil Empire"</a:t>
            </a:r>
          </a:p>
        </p:txBody>
      </p:sp>
      <p:sp>
        <p:nvSpPr>
          <p:cNvPr id="30725" name="Rectangle 5"/>
          <p:cNvSpPr>
            <a:spLocks noGrp="1" noChangeArrowheads="1"/>
          </p:cNvSpPr>
          <p:nvPr>
            <p:ph type="body" idx="1"/>
          </p:nvPr>
        </p:nvSpPr>
        <p:spPr>
          <a:xfrm>
            <a:off x="762000" y="914400"/>
            <a:ext cx="8382000" cy="5943600"/>
          </a:xfrm>
        </p:spPr>
        <p:txBody>
          <a:bodyPr lIns="90488" tIns="44450" rIns="90488" bIns="44450"/>
          <a:lstStyle/>
          <a:p>
            <a:pPr>
              <a:lnSpc>
                <a:spcPct val="90000"/>
              </a:lnSpc>
              <a:defRPr/>
            </a:pPr>
            <a:r>
              <a:rPr lang="en-US" dirty="0">
                <a:latin typeface="Arial" charset="0"/>
                <a:cs typeface="+mn-cs"/>
              </a:rPr>
              <a:t>Reagan viewed the USSR as the "</a:t>
            </a:r>
            <a:r>
              <a:rPr lang="en-US" i="1" dirty="0">
                <a:latin typeface="Arial" charset="0"/>
                <a:cs typeface="+mn-cs"/>
              </a:rPr>
              <a:t>focus of evil in the modern world</a:t>
            </a:r>
            <a:r>
              <a:rPr lang="ja-JP" altLang="en-US" dirty="0">
                <a:latin typeface="Arial" charset="0"/>
                <a:cs typeface="+mn-cs"/>
              </a:rPr>
              <a:t>”</a:t>
            </a:r>
            <a:r>
              <a:rPr lang="en-US" dirty="0">
                <a:latin typeface="Arial" charset="0"/>
                <a:cs typeface="+mn-cs"/>
              </a:rPr>
              <a:t> &amp; as a threat to U.S. security</a:t>
            </a:r>
          </a:p>
          <a:p>
            <a:pPr>
              <a:lnSpc>
                <a:spcPct val="90000"/>
              </a:lnSpc>
              <a:defRPr/>
            </a:pPr>
            <a:r>
              <a:rPr lang="en-US" dirty="0">
                <a:latin typeface="Arial" charset="0"/>
                <a:cs typeface="+mn-cs"/>
              </a:rPr>
              <a:t>Maintained a </a:t>
            </a:r>
            <a:r>
              <a:rPr lang="en-US" dirty="0" err="1">
                <a:latin typeface="Arial" charset="0"/>
                <a:cs typeface="+mn-cs"/>
              </a:rPr>
              <a:t>hard-line</a:t>
            </a:r>
            <a:r>
              <a:rPr lang="en-US" dirty="0">
                <a:latin typeface="Arial" charset="0"/>
                <a:cs typeface="+mn-cs"/>
              </a:rPr>
              <a:t> approach</a:t>
            </a:r>
          </a:p>
          <a:p>
            <a:pPr lvl="1">
              <a:lnSpc>
                <a:spcPct val="90000"/>
              </a:lnSpc>
              <a:defRPr/>
            </a:pPr>
            <a:r>
              <a:rPr lang="en-US" dirty="0">
                <a:latin typeface="Arial" charset="0"/>
              </a:rPr>
              <a:t>Sent 572 nukes within range of Moscow to match USSR ICBMs aimed at NATO nations</a:t>
            </a:r>
          </a:p>
          <a:p>
            <a:pPr lvl="1">
              <a:lnSpc>
                <a:spcPct val="90000"/>
              </a:lnSpc>
              <a:defRPr/>
            </a:pPr>
            <a:r>
              <a:rPr lang="en-US" dirty="0">
                <a:latin typeface="Arial" charset="0"/>
              </a:rPr>
              <a:t>Began the</a:t>
            </a:r>
            <a:r>
              <a:rPr lang="en-US" u="sng" dirty="0">
                <a:effectLst>
                  <a:outerShdw blurRad="38100" dist="38100" dir="2700000" algn="tl">
                    <a:srgbClr val="DDDDDD"/>
                  </a:outerShdw>
                </a:effectLst>
                <a:latin typeface="Arial" charset="0"/>
              </a:rPr>
              <a:t> Strategic Defense Initiative</a:t>
            </a:r>
            <a:r>
              <a:rPr lang="en-US" dirty="0">
                <a:latin typeface="Arial" charset="0"/>
              </a:rPr>
              <a:t>, an anti-missile laser system in space to defend U.S.</a:t>
            </a:r>
          </a:p>
        </p:txBody>
      </p:sp>
      <p:sp>
        <p:nvSpPr>
          <p:cNvPr id="30727" name="AutoShape 7"/>
          <p:cNvSpPr>
            <a:spLocks noChangeArrowheads="1"/>
          </p:cNvSpPr>
          <p:nvPr/>
        </p:nvSpPr>
        <p:spPr bwMode="auto">
          <a:xfrm>
            <a:off x="2438400" y="3505200"/>
            <a:ext cx="4648200" cy="990600"/>
          </a:xfrm>
          <a:prstGeom prst="wedgeRectCallout">
            <a:avLst>
              <a:gd name="adj1" fmla="val -5157"/>
              <a:gd name="adj2" fmla="val 122755"/>
            </a:avLst>
          </a:prstGeom>
          <a:solidFill>
            <a:srgbClr val="CCCCFF"/>
          </a:solidFill>
          <a:ln w="38100">
            <a:solidFill>
              <a:schemeClr val="tx1"/>
            </a:solidFill>
            <a:miter lim="800000"/>
            <a:headEnd/>
            <a:tailEnd/>
          </a:ln>
        </p:spPr>
        <p:txBody>
          <a:bodyPr/>
          <a:lstStyle/>
          <a:p>
            <a:pPr algn="ctr" defTabSz="914400" eaLnBrk="0" fontAlgn="base" hangingPunct="0">
              <a:lnSpc>
                <a:spcPct val="80000"/>
              </a:lnSpc>
              <a:spcBef>
                <a:spcPct val="0"/>
              </a:spcBef>
              <a:spcAft>
                <a:spcPct val="0"/>
              </a:spcAft>
            </a:pPr>
            <a:r>
              <a:rPr lang="en-US" sz="3600" smtClean="0">
                <a:solidFill>
                  <a:prstClr val="black"/>
                </a:solidFill>
                <a:latin typeface="Times New Roman" charset="0"/>
                <a:ea typeface="ＭＳ Ｐゴシック" charset="0"/>
                <a:cs typeface="ＭＳ Ｐゴシック" charset="0"/>
              </a:rPr>
              <a:t>SDI was dubbed the </a:t>
            </a:r>
            <a:r>
              <a:rPr lang="ja-JP" altLang="en-US" sz="3600" smtClean="0">
                <a:solidFill>
                  <a:prstClr val="black"/>
                </a:solidFill>
                <a:latin typeface="Times New Roman" charset="0"/>
                <a:ea typeface="ＭＳ Ｐゴシック" charset="0"/>
                <a:cs typeface="ＭＳ Ｐゴシック" charset="0"/>
              </a:rPr>
              <a:t>“</a:t>
            </a:r>
            <a:r>
              <a:rPr lang="en-US" altLang="ja-JP" sz="3600" smtClean="0">
                <a:solidFill>
                  <a:prstClr val="black"/>
                </a:solidFill>
                <a:latin typeface="Times New Roman" charset="0"/>
                <a:ea typeface="ＭＳ Ｐゴシック" charset="0"/>
                <a:cs typeface="ＭＳ Ｐゴシック" charset="0"/>
              </a:rPr>
              <a:t>Star Wars</a:t>
            </a:r>
            <a:r>
              <a:rPr lang="ja-JP" altLang="en-US" sz="3600" smtClean="0">
                <a:solidFill>
                  <a:prstClr val="black"/>
                </a:solidFill>
                <a:latin typeface="Times New Roman" charset="0"/>
                <a:ea typeface="ＭＳ Ｐゴシック" charset="0"/>
                <a:cs typeface="ＭＳ Ｐゴシック" charset="0"/>
              </a:rPr>
              <a:t>”</a:t>
            </a:r>
            <a:r>
              <a:rPr lang="en-US" altLang="ja-JP" sz="3600" smtClean="0">
                <a:solidFill>
                  <a:prstClr val="black"/>
                </a:solidFill>
                <a:latin typeface="Times New Roman" charset="0"/>
                <a:ea typeface="ＭＳ Ｐゴシック" charset="0"/>
                <a:cs typeface="ＭＳ Ｐゴシック" charset="0"/>
              </a:rPr>
              <a:t> program</a:t>
            </a:r>
            <a:endParaRPr lang="en-US" sz="3600" smtClean="0">
              <a:solidFill>
                <a:prstClr val="black"/>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7573370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0727"/>
                                        </p:tgtEl>
                                        <p:attrNameLst>
                                          <p:attrName>style.visibility</p:attrName>
                                        </p:attrNameLst>
                                      </p:cBhvr>
                                      <p:to>
                                        <p:strVal val="visible"/>
                                      </p:to>
                                    </p:set>
                                    <p:anim calcmode="lin" valueType="num">
                                      <p:cBhvr>
                                        <p:cTn id="7" dur="500" fill="hold"/>
                                        <p:tgtEl>
                                          <p:spTgt spid="30727"/>
                                        </p:tgtEl>
                                        <p:attrNameLst>
                                          <p:attrName>ppt_w</p:attrName>
                                        </p:attrNameLst>
                                      </p:cBhvr>
                                      <p:tavLst>
                                        <p:tav tm="0">
                                          <p:val>
                                            <p:fltVal val="0"/>
                                          </p:val>
                                        </p:tav>
                                        <p:tav tm="100000">
                                          <p:val>
                                            <p:strVal val="#ppt_w"/>
                                          </p:val>
                                        </p:tav>
                                      </p:tavLst>
                                    </p:anim>
                                    <p:anim calcmode="lin" valueType="num">
                                      <p:cBhvr>
                                        <p:cTn id="8" dur="500" fill="hold"/>
                                        <p:tgtEl>
                                          <p:spTgt spid="30727"/>
                                        </p:tgtEl>
                                        <p:attrNameLst>
                                          <p:attrName>ppt_h</p:attrName>
                                        </p:attrNameLst>
                                      </p:cBhvr>
                                      <p:tavLst>
                                        <p:tav tm="0">
                                          <p:val>
                                            <p:fltVal val="0"/>
                                          </p:val>
                                        </p:tav>
                                        <p:tav tm="100000">
                                          <p:val>
                                            <p:strVal val="#ppt_h"/>
                                          </p:val>
                                        </p:tav>
                                      </p:tavLst>
                                    </p:anim>
                                    <p:animEffect transition="in" filter="fade">
                                      <p:cBhvr>
                                        <p:cTn id="9"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3200"/>
          </a:p>
        </p:txBody>
      </p:sp>
      <p:sp>
        <p:nvSpPr>
          <p:cNvPr id="7373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3200"/>
          </a:p>
        </p:txBody>
      </p:sp>
      <p:sp>
        <p:nvSpPr>
          <p:cNvPr id="73731" name="Rectangle 4"/>
          <p:cNvSpPr>
            <a:spLocks noGrp="1" noChangeArrowheads="1"/>
          </p:cNvSpPr>
          <p:nvPr>
            <p:ph type="title"/>
          </p:nvPr>
        </p:nvSpPr>
        <p:spPr>
          <a:xfrm>
            <a:off x="1143000" y="0"/>
            <a:ext cx="7772400" cy="838200"/>
          </a:xfrm>
          <a:noFill/>
        </p:spPr>
        <p:txBody>
          <a:bodyPr lIns="90488" tIns="44450" rIns="90488" bIns="44450"/>
          <a:lstStyle/>
          <a:p>
            <a:r>
              <a:rPr lang="en-US" sz="3200">
                <a:latin typeface="Times New Roman" charset="0"/>
              </a:rPr>
              <a:t>Ending the Cold War</a:t>
            </a:r>
          </a:p>
        </p:txBody>
      </p:sp>
      <p:sp>
        <p:nvSpPr>
          <p:cNvPr id="38917" name="Rectangle 5"/>
          <p:cNvSpPr>
            <a:spLocks noGrp="1" noChangeArrowheads="1"/>
          </p:cNvSpPr>
          <p:nvPr>
            <p:ph type="body" idx="1"/>
          </p:nvPr>
        </p:nvSpPr>
        <p:spPr>
          <a:xfrm>
            <a:off x="838200" y="762000"/>
            <a:ext cx="8305800" cy="6096000"/>
          </a:xfrm>
        </p:spPr>
        <p:txBody>
          <a:bodyPr lIns="90488" tIns="44450" rIns="90488" bIns="44450"/>
          <a:lstStyle/>
          <a:p>
            <a:pPr>
              <a:lnSpc>
                <a:spcPct val="95000"/>
              </a:lnSpc>
              <a:spcBef>
                <a:spcPct val="15000"/>
              </a:spcBef>
              <a:defRPr/>
            </a:pPr>
            <a:r>
              <a:rPr lang="en-US" sz="3200" dirty="0">
                <a:latin typeface="Arial" charset="0"/>
                <a:cs typeface="+mn-cs"/>
              </a:rPr>
              <a:t>Reagan</a:t>
            </a:r>
            <a:r>
              <a:rPr lang="ja-JP" altLang="en-US" sz="3200" dirty="0">
                <a:latin typeface="Arial" charset="0"/>
                <a:cs typeface="+mn-cs"/>
              </a:rPr>
              <a:t>’</a:t>
            </a:r>
            <a:r>
              <a:rPr lang="en-US" sz="3200" dirty="0">
                <a:latin typeface="Arial" charset="0"/>
                <a:cs typeface="+mn-cs"/>
              </a:rPr>
              <a:t>s most important foreign policy triumph was working with new USSR leader Mikhail Gorbachev to end the Cold War: </a:t>
            </a:r>
          </a:p>
          <a:p>
            <a:pPr lvl="1">
              <a:lnSpc>
                <a:spcPct val="95000"/>
              </a:lnSpc>
              <a:spcBef>
                <a:spcPct val="15000"/>
              </a:spcBef>
              <a:defRPr/>
            </a:pPr>
            <a:r>
              <a:rPr lang="en-US" sz="3200" dirty="0">
                <a:latin typeface="Arial" charset="0"/>
              </a:rPr>
              <a:t>In 1985, Mikhail Gorbachev began </a:t>
            </a:r>
            <a:r>
              <a:rPr lang="en-US" sz="3200" u="sng" dirty="0">
                <a:effectLst>
                  <a:outerShdw blurRad="38100" dist="38100" dir="2700000" algn="tl">
                    <a:srgbClr val="DDDDDD"/>
                  </a:outerShdw>
                </a:effectLst>
                <a:latin typeface="Arial" charset="0"/>
              </a:rPr>
              <a:t>perestroika</a:t>
            </a:r>
            <a:r>
              <a:rPr lang="en-US" sz="3200" dirty="0">
                <a:latin typeface="Arial" charset="0"/>
              </a:rPr>
              <a:t> &amp; </a:t>
            </a:r>
            <a:r>
              <a:rPr lang="en-US" sz="3200" u="sng" dirty="0">
                <a:effectLst>
                  <a:outerShdw blurRad="38100" dist="38100" dir="2700000" algn="tl">
                    <a:srgbClr val="DDDDDD"/>
                  </a:outerShdw>
                </a:effectLst>
                <a:latin typeface="Arial" charset="0"/>
              </a:rPr>
              <a:t>glasnost </a:t>
            </a:r>
            <a:r>
              <a:rPr lang="en-US" sz="3200" dirty="0">
                <a:latin typeface="Arial" charset="0"/>
              </a:rPr>
              <a:t>&amp; eased Cold War tensions </a:t>
            </a:r>
          </a:p>
          <a:p>
            <a:pPr lvl="1">
              <a:lnSpc>
                <a:spcPct val="95000"/>
              </a:lnSpc>
              <a:spcBef>
                <a:spcPct val="15000"/>
              </a:spcBef>
              <a:defRPr/>
            </a:pPr>
            <a:r>
              <a:rPr lang="en-US" sz="3200" dirty="0">
                <a:latin typeface="Arial" charset="0"/>
              </a:rPr>
              <a:t>The Reagan-Gorbachev summits from 1986 to 1988 led to a reduction of nuclear arms</a:t>
            </a:r>
          </a:p>
        </p:txBody>
      </p:sp>
      <p:sp>
        <p:nvSpPr>
          <p:cNvPr id="38918" name="AutoShape 6"/>
          <p:cNvSpPr>
            <a:spLocks noChangeArrowheads="1"/>
          </p:cNvSpPr>
          <p:nvPr/>
        </p:nvSpPr>
        <p:spPr bwMode="auto">
          <a:xfrm>
            <a:off x="685800" y="304800"/>
            <a:ext cx="8458200" cy="2286000"/>
          </a:xfrm>
          <a:prstGeom prst="wedgeRectCallout">
            <a:avLst>
              <a:gd name="adj1" fmla="val -995"/>
              <a:gd name="adj2" fmla="val 104375"/>
            </a:avLst>
          </a:prstGeom>
          <a:solidFill>
            <a:srgbClr val="FFCCCC"/>
          </a:solidFill>
          <a:ln w="38100">
            <a:solidFill>
              <a:schemeClr val="tx1"/>
            </a:solidFill>
            <a:miter lim="800000"/>
            <a:headEnd/>
            <a:tailEnd/>
          </a:ln>
        </p:spPr>
        <p:txBody>
          <a:bodyPr/>
          <a:lstStyle/>
          <a:p>
            <a:pPr algn="ctr">
              <a:lnSpc>
                <a:spcPct val="80000"/>
              </a:lnSpc>
            </a:pPr>
            <a:r>
              <a:rPr lang="en-US" sz="3200"/>
              <a:t>Introducing moderate capitalism into the Soviet economy such as legalization of small private business cooperatives, relaxed laws prohibiting land ownership, &amp; approval of foreign investment within the USSR</a:t>
            </a:r>
          </a:p>
        </p:txBody>
      </p:sp>
      <p:sp>
        <p:nvSpPr>
          <p:cNvPr id="38919" name="AutoShape 7"/>
          <p:cNvSpPr>
            <a:spLocks noChangeArrowheads="1"/>
          </p:cNvSpPr>
          <p:nvPr/>
        </p:nvSpPr>
        <p:spPr bwMode="auto">
          <a:xfrm>
            <a:off x="228600" y="4800600"/>
            <a:ext cx="8610600" cy="1905000"/>
          </a:xfrm>
          <a:prstGeom prst="wedgeRectCallout">
            <a:avLst>
              <a:gd name="adj1" fmla="val 33519"/>
              <a:gd name="adj2" fmla="val -70500"/>
            </a:avLst>
          </a:prstGeom>
          <a:solidFill>
            <a:srgbClr val="CCFFCC"/>
          </a:solidFill>
          <a:ln w="38100">
            <a:solidFill>
              <a:schemeClr val="tx1"/>
            </a:solidFill>
            <a:miter lim="800000"/>
            <a:headEnd/>
            <a:tailEnd/>
          </a:ln>
        </p:spPr>
        <p:txBody>
          <a:bodyPr/>
          <a:lstStyle/>
          <a:p>
            <a:pPr algn="ctr">
              <a:lnSpc>
                <a:spcPct val="80000"/>
              </a:lnSpc>
            </a:pPr>
            <a:r>
              <a:rPr lang="ja-JP" altLang="en-US" sz="3200" dirty="0"/>
              <a:t>“</a:t>
            </a:r>
            <a:r>
              <a:rPr lang="en-US" altLang="ja-JP" sz="3200" dirty="0"/>
              <a:t>Political openness</a:t>
            </a:r>
            <a:r>
              <a:rPr lang="ja-JP" altLang="en-US" sz="3200" dirty="0"/>
              <a:t>”</a:t>
            </a:r>
            <a:r>
              <a:rPr lang="en-US" altLang="ja-JP" sz="3200" dirty="0"/>
              <a:t> led to freedom of press, assembly, travel, &amp; religion; the 1</a:t>
            </a:r>
            <a:r>
              <a:rPr lang="en-US" altLang="ja-JP" sz="3200" baseline="30000" dirty="0"/>
              <a:t>st</a:t>
            </a:r>
            <a:r>
              <a:rPr lang="en-US" altLang="ja-JP" sz="3200" dirty="0"/>
              <a:t>  working legislature; the 1</a:t>
            </a:r>
            <a:r>
              <a:rPr lang="en-US" altLang="ja-JP" sz="3200" baseline="30000" dirty="0"/>
              <a:t>st</a:t>
            </a:r>
            <a:r>
              <a:rPr lang="en-US" altLang="ja-JP" sz="3200" dirty="0"/>
              <a:t> competitive elections; &amp; liberation of hundreds of political prisoners</a:t>
            </a:r>
            <a:endParaRPr lang="en-US" sz="3200" dirty="0"/>
          </a:p>
        </p:txBody>
      </p:sp>
      <p:sp>
        <p:nvSpPr>
          <p:cNvPr id="38922" name="AutoShape 10"/>
          <p:cNvSpPr>
            <a:spLocks noChangeArrowheads="1"/>
          </p:cNvSpPr>
          <p:nvPr/>
        </p:nvSpPr>
        <p:spPr bwMode="auto">
          <a:xfrm>
            <a:off x="762000" y="0"/>
            <a:ext cx="8382000" cy="1981200"/>
          </a:xfrm>
          <a:prstGeom prst="wedgeRectCallout">
            <a:avLst>
              <a:gd name="adj1" fmla="val 1991"/>
              <a:gd name="adj2" fmla="val 150801"/>
            </a:avLst>
          </a:prstGeom>
          <a:solidFill>
            <a:srgbClr val="CCCCFF"/>
          </a:solidFill>
          <a:ln w="38100">
            <a:solidFill>
              <a:schemeClr val="tx1"/>
            </a:solidFill>
            <a:miter lim="800000"/>
            <a:headEnd/>
            <a:tailEnd/>
          </a:ln>
        </p:spPr>
        <p:txBody>
          <a:bodyPr/>
          <a:lstStyle/>
          <a:p>
            <a:pPr algn="ctr">
              <a:lnSpc>
                <a:spcPct val="80000"/>
              </a:lnSpc>
              <a:spcBef>
                <a:spcPct val="30000"/>
              </a:spcBef>
            </a:pPr>
            <a:r>
              <a:rPr lang="en-US" sz="3200"/>
              <a:t>Gorbachev cut the Soviet defense budget, withdrew Soviet troops from Afghanistan, &amp; promoted the democratization of former satellite nations in Eastern Europe</a:t>
            </a:r>
          </a:p>
        </p:txBody>
      </p:sp>
    </p:spTree>
    <p:extLst>
      <p:ext uri="{BB962C8B-B14F-4D97-AF65-F5344CB8AC3E}">
        <p14:creationId xmlns:p14="http://schemas.microsoft.com/office/powerpoint/2010/main" val="38567715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 calcmode="lin" valueType="num">
                                      <p:cBhvr>
                                        <p:cTn id="7" dur="500" fill="hold"/>
                                        <p:tgtEl>
                                          <p:spTgt spid="38918"/>
                                        </p:tgtEl>
                                        <p:attrNameLst>
                                          <p:attrName>ppt_w</p:attrName>
                                        </p:attrNameLst>
                                      </p:cBhvr>
                                      <p:tavLst>
                                        <p:tav tm="0">
                                          <p:val>
                                            <p:fltVal val="0"/>
                                          </p:val>
                                        </p:tav>
                                        <p:tav tm="100000">
                                          <p:val>
                                            <p:strVal val="#ppt_w"/>
                                          </p:val>
                                        </p:tav>
                                      </p:tavLst>
                                    </p:anim>
                                    <p:anim calcmode="lin" valueType="num">
                                      <p:cBhvr>
                                        <p:cTn id="8" dur="500" fill="hold"/>
                                        <p:tgtEl>
                                          <p:spTgt spid="38918"/>
                                        </p:tgtEl>
                                        <p:attrNameLst>
                                          <p:attrName>ppt_h</p:attrName>
                                        </p:attrNameLst>
                                      </p:cBhvr>
                                      <p:tavLst>
                                        <p:tav tm="0">
                                          <p:val>
                                            <p:fltVal val="0"/>
                                          </p:val>
                                        </p:tav>
                                        <p:tav tm="100000">
                                          <p:val>
                                            <p:strVal val="#ppt_h"/>
                                          </p:val>
                                        </p:tav>
                                      </p:tavLst>
                                    </p:anim>
                                    <p:animEffect transition="in" filter="fade">
                                      <p:cBhvr>
                                        <p:cTn id="9" dur="500"/>
                                        <p:tgtEl>
                                          <p:spTgt spid="38918"/>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8919"/>
                                        </p:tgtEl>
                                        <p:attrNameLst>
                                          <p:attrName>style.visibility</p:attrName>
                                        </p:attrNameLst>
                                      </p:cBhvr>
                                      <p:to>
                                        <p:strVal val="visible"/>
                                      </p:to>
                                    </p:set>
                                    <p:anim calcmode="lin" valueType="num">
                                      <p:cBhvr>
                                        <p:cTn id="13" dur="500" fill="hold"/>
                                        <p:tgtEl>
                                          <p:spTgt spid="38919"/>
                                        </p:tgtEl>
                                        <p:attrNameLst>
                                          <p:attrName>ppt_w</p:attrName>
                                        </p:attrNameLst>
                                      </p:cBhvr>
                                      <p:tavLst>
                                        <p:tav tm="0">
                                          <p:val>
                                            <p:fltVal val="0"/>
                                          </p:val>
                                        </p:tav>
                                        <p:tav tm="100000">
                                          <p:val>
                                            <p:strVal val="#ppt_w"/>
                                          </p:val>
                                        </p:tav>
                                      </p:tavLst>
                                    </p:anim>
                                    <p:anim calcmode="lin" valueType="num">
                                      <p:cBhvr>
                                        <p:cTn id="14" dur="500" fill="hold"/>
                                        <p:tgtEl>
                                          <p:spTgt spid="38919"/>
                                        </p:tgtEl>
                                        <p:attrNameLst>
                                          <p:attrName>ppt_h</p:attrName>
                                        </p:attrNameLst>
                                      </p:cBhvr>
                                      <p:tavLst>
                                        <p:tav tm="0">
                                          <p:val>
                                            <p:fltVal val="0"/>
                                          </p:val>
                                        </p:tav>
                                        <p:tav tm="100000">
                                          <p:val>
                                            <p:strVal val="#ppt_h"/>
                                          </p:val>
                                        </p:tav>
                                      </p:tavLst>
                                    </p:anim>
                                    <p:animEffect transition="in" filter="fade">
                                      <p:cBhvr>
                                        <p:cTn id="15" dur="500"/>
                                        <p:tgtEl>
                                          <p:spTgt spid="389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xit" presetSubtype="0" fill="hold" grpId="1" nodeType="clickEffect">
                                  <p:stCondLst>
                                    <p:cond delay="0"/>
                                  </p:stCondLst>
                                  <p:childTnLst>
                                    <p:anim calcmode="lin" valueType="num">
                                      <p:cBhvr>
                                        <p:cTn id="19" dur="500"/>
                                        <p:tgtEl>
                                          <p:spTgt spid="38918"/>
                                        </p:tgtEl>
                                        <p:attrNameLst>
                                          <p:attrName>ppt_w</p:attrName>
                                        </p:attrNameLst>
                                      </p:cBhvr>
                                      <p:tavLst>
                                        <p:tav tm="0">
                                          <p:val>
                                            <p:strVal val="ppt_w"/>
                                          </p:val>
                                        </p:tav>
                                        <p:tav tm="100000">
                                          <p:val>
                                            <p:fltVal val="0"/>
                                          </p:val>
                                        </p:tav>
                                      </p:tavLst>
                                    </p:anim>
                                    <p:anim calcmode="lin" valueType="num">
                                      <p:cBhvr>
                                        <p:cTn id="20" dur="500"/>
                                        <p:tgtEl>
                                          <p:spTgt spid="38918"/>
                                        </p:tgtEl>
                                        <p:attrNameLst>
                                          <p:attrName>ppt_h</p:attrName>
                                        </p:attrNameLst>
                                      </p:cBhvr>
                                      <p:tavLst>
                                        <p:tav tm="0">
                                          <p:val>
                                            <p:strVal val="ppt_h"/>
                                          </p:val>
                                        </p:tav>
                                        <p:tav tm="100000">
                                          <p:val>
                                            <p:fltVal val="0"/>
                                          </p:val>
                                        </p:tav>
                                      </p:tavLst>
                                    </p:anim>
                                    <p:animEffect transition="out" filter="fade">
                                      <p:cBhvr>
                                        <p:cTn id="21" dur="500"/>
                                        <p:tgtEl>
                                          <p:spTgt spid="38918"/>
                                        </p:tgtEl>
                                      </p:cBhvr>
                                    </p:animEffect>
                                    <p:set>
                                      <p:cBhvr>
                                        <p:cTn id="22" dur="1" fill="hold">
                                          <p:stCondLst>
                                            <p:cond delay="499"/>
                                          </p:stCondLst>
                                        </p:cTn>
                                        <p:tgtEl>
                                          <p:spTgt spid="38918"/>
                                        </p:tgtEl>
                                        <p:attrNameLst>
                                          <p:attrName>style.visibility</p:attrName>
                                        </p:attrNameLst>
                                      </p:cBhvr>
                                      <p:to>
                                        <p:strVal val="hidden"/>
                                      </p:to>
                                    </p:set>
                                  </p:childTnLst>
                                </p:cTn>
                              </p:par>
                              <p:par>
                                <p:cTn id="23" presetID="53" presetClass="exit" presetSubtype="0" fill="hold" grpId="1" nodeType="withEffect">
                                  <p:stCondLst>
                                    <p:cond delay="0"/>
                                  </p:stCondLst>
                                  <p:childTnLst>
                                    <p:anim calcmode="lin" valueType="num">
                                      <p:cBhvr>
                                        <p:cTn id="24" dur="500"/>
                                        <p:tgtEl>
                                          <p:spTgt spid="38919"/>
                                        </p:tgtEl>
                                        <p:attrNameLst>
                                          <p:attrName>ppt_w</p:attrName>
                                        </p:attrNameLst>
                                      </p:cBhvr>
                                      <p:tavLst>
                                        <p:tav tm="0">
                                          <p:val>
                                            <p:strVal val="ppt_w"/>
                                          </p:val>
                                        </p:tav>
                                        <p:tav tm="100000">
                                          <p:val>
                                            <p:fltVal val="0"/>
                                          </p:val>
                                        </p:tav>
                                      </p:tavLst>
                                    </p:anim>
                                    <p:anim calcmode="lin" valueType="num">
                                      <p:cBhvr>
                                        <p:cTn id="25" dur="500"/>
                                        <p:tgtEl>
                                          <p:spTgt spid="38919"/>
                                        </p:tgtEl>
                                        <p:attrNameLst>
                                          <p:attrName>ppt_h</p:attrName>
                                        </p:attrNameLst>
                                      </p:cBhvr>
                                      <p:tavLst>
                                        <p:tav tm="0">
                                          <p:val>
                                            <p:strVal val="ppt_h"/>
                                          </p:val>
                                        </p:tav>
                                        <p:tav tm="100000">
                                          <p:val>
                                            <p:fltVal val="0"/>
                                          </p:val>
                                        </p:tav>
                                      </p:tavLst>
                                    </p:anim>
                                    <p:animEffect transition="out" filter="fade">
                                      <p:cBhvr>
                                        <p:cTn id="26" dur="500"/>
                                        <p:tgtEl>
                                          <p:spTgt spid="38919"/>
                                        </p:tgtEl>
                                      </p:cBhvr>
                                    </p:animEffect>
                                    <p:set>
                                      <p:cBhvr>
                                        <p:cTn id="27" dur="1" fill="hold">
                                          <p:stCondLst>
                                            <p:cond delay="499"/>
                                          </p:stCondLst>
                                        </p:cTn>
                                        <p:tgtEl>
                                          <p:spTgt spid="38919"/>
                                        </p:tgtEl>
                                        <p:attrNameLst>
                                          <p:attrName>style.visibility</p:attrName>
                                        </p:attrNameLst>
                                      </p:cBhvr>
                                      <p:to>
                                        <p:strVal val="hidden"/>
                                      </p:to>
                                    </p:set>
                                  </p:childTnLst>
                                </p:cTn>
                              </p:par>
                              <p:par>
                                <p:cTn id="28" presetID="53" presetClass="entr" presetSubtype="0" fill="hold" grpId="0" nodeType="withEffect">
                                  <p:stCondLst>
                                    <p:cond delay="0"/>
                                  </p:stCondLst>
                                  <p:childTnLst>
                                    <p:set>
                                      <p:cBhvr>
                                        <p:cTn id="29" dur="1" fill="hold">
                                          <p:stCondLst>
                                            <p:cond delay="0"/>
                                          </p:stCondLst>
                                        </p:cTn>
                                        <p:tgtEl>
                                          <p:spTgt spid="38922"/>
                                        </p:tgtEl>
                                        <p:attrNameLst>
                                          <p:attrName>style.visibility</p:attrName>
                                        </p:attrNameLst>
                                      </p:cBhvr>
                                      <p:to>
                                        <p:strVal val="visible"/>
                                      </p:to>
                                    </p:set>
                                    <p:anim calcmode="lin" valueType="num">
                                      <p:cBhvr>
                                        <p:cTn id="30" dur="500" fill="hold"/>
                                        <p:tgtEl>
                                          <p:spTgt spid="38922"/>
                                        </p:tgtEl>
                                        <p:attrNameLst>
                                          <p:attrName>ppt_w</p:attrName>
                                        </p:attrNameLst>
                                      </p:cBhvr>
                                      <p:tavLst>
                                        <p:tav tm="0">
                                          <p:val>
                                            <p:fltVal val="0"/>
                                          </p:val>
                                        </p:tav>
                                        <p:tav tm="100000">
                                          <p:val>
                                            <p:strVal val="#ppt_w"/>
                                          </p:val>
                                        </p:tav>
                                      </p:tavLst>
                                    </p:anim>
                                    <p:anim calcmode="lin" valueType="num">
                                      <p:cBhvr>
                                        <p:cTn id="31" dur="500" fill="hold"/>
                                        <p:tgtEl>
                                          <p:spTgt spid="38922"/>
                                        </p:tgtEl>
                                        <p:attrNameLst>
                                          <p:attrName>ppt_h</p:attrName>
                                        </p:attrNameLst>
                                      </p:cBhvr>
                                      <p:tavLst>
                                        <p:tav tm="0">
                                          <p:val>
                                            <p:fltVal val="0"/>
                                          </p:val>
                                        </p:tav>
                                        <p:tav tm="100000">
                                          <p:val>
                                            <p:strVal val="#ppt_h"/>
                                          </p:val>
                                        </p:tav>
                                      </p:tavLst>
                                    </p:anim>
                                    <p:animEffect transition="in" filter="fade">
                                      <p:cBhvr>
                                        <p:cTn id="32" dur="500"/>
                                        <p:tgtEl>
                                          <p:spTgt spid="3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P spid="38918" grpId="1" animBg="1"/>
      <p:bldP spid="38919" grpId="0" animBg="1"/>
      <p:bldP spid="38919" grpId="1" animBg="1"/>
      <p:bldP spid="3892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0" y="0"/>
            <a:ext cx="9144000" cy="838200"/>
          </a:xfrm>
        </p:spPr>
        <p:txBody>
          <a:bodyPr/>
          <a:lstStyle/>
          <a:p>
            <a:pPr>
              <a:lnSpc>
                <a:spcPct val="85000"/>
              </a:lnSpc>
            </a:pPr>
            <a:r>
              <a:rPr lang="en-US">
                <a:latin typeface="Times New Roman" charset="0"/>
              </a:rPr>
              <a:t>The End of the Cold War</a:t>
            </a:r>
          </a:p>
        </p:txBody>
      </p:sp>
      <p:pic>
        <p:nvPicPr>
          <p:cNvPr id="171011" name="Picture 3" descr="DIVI7233721"/>
          <p:cNvPicPr>
            <a:picLocks noGrp="1" noChangeAspect="1" noChangeArrowheads="1"/>
          </p:cNvPicPr>
          <p:nvPr>
            <p:ph idx="1"/>
          </p:nvPr>
        </p:nvPicPr>
        <p:blipFill>
          <a:blip r:embed="rId3">
            <a:lum bright="-6000" contrast="12000"/>
            <a:extLst>
              <a:ext uri="{28A0092B-C50C-407E-A947-70E740481C1C}">
                <a14:useLocalDpi xmlns:a14="http://schemas.microsoft.com/office/drawing/2010/main" val="0"/>
              </a:ext>
            </a:extLst>
          </a:blip>
          <a:srcRect/>
          <a:stretch>
            <a:fillRect/>
          </a:stretch>
        </p:blipFill>
        <p:spPr>
          <a:xfrm>
            <a:off x="0" y="906463"/>
            <a:ext cx="9144000" cy="5951537"/>
          </a:xfrm>
          <a:noFill/>
        </p:spPr>
      </p:pic>
      <p:sp>
        <p:nvSpPr>
          <p:cNvPr id="171013" name="Rectangle 5"/>
          <p:cNvSpPr>
            <a:spLocks noChangeArrowheads="1"/>
          </p:cNvSpPr>
          <p:nvPr/>
        </p:nvSpPr>
        <p:spPr bwMode="auto">
          <a:xfrm>
            <a:off x="4114800" y="1295400"/>
            <a:ext cx="4572000" cy="13716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1014" name="AutoShape 6"/>
          <p:cNvSpPr>
            <a:spLocks noChangeArrowheads="1"/>
          </p:cNvSpPr>
          <p:nvPr/>
        </p:nvSpPr>
        <p:spPr bwMode="auto">
          <a:xfrm>
            <a:off x="152400" y="152400"/>
            <a:ext cx="6400800" cy="1905000"/>
          </a:xfrm>
          <a:prstGeom prst="wedgeRectCallout">
            <a:avLst>
              <a:gd name="adj1" fmla="val 26440"/>
              <a:gd name="adj2" fmla="val 98667"/>
            </a:avLst>
          </a:prstGeom>
          <a:solidFill>
            <a:srgbClr val="CCFFCC"/>
          </a:solidFill>
          <a:ln w="38100">
            <a:solidFill>
              <a:schemeClr val="tx1"/>
            </a:solidFill>
            <a:miter lim="800000"/>
            <a:headEnd/>
            <a:tailEnd/>
          </a:ln>
        </p:spPr>
        <p:txBody>
          <a:bodyPr/>
          <a:lstStyle/>
          <a:p>
            <a:pPr algn="ctr">
              <a:lnSpc>
                <a:spcPct val="80000"/>
              </a:lnSpc>
            </a:pPr>
            <a:r>
              <a:rPr lang="en-US" sz="3200" dirty="0"/>
              <a:t>In 1989, Gorbachev</a:t>
            </a:r>
            <a:r>
              <a:rPr lang="ja-JP" altLang="en-US" sz="3200" dirty="0"/>
              <a:t>’</a:t>
            </a:r>
            <a:r>
              <a:rPr lang="en-US" altLang="ja-JP" sz="3200" dirty="0"/>
              <a:t>s promotion of democratization in Eastern Europe inspired the overthrow of 40 years of communist rule</a:t>
            </a:r>
            <a:endParaRPr lang="en-US" sz="3200" dirty="0"/>
          </a:p>
        </p:txBody>
      </p:sp>
      <p:sp>
        <p:nvSpPr>
          <p:cNvPr id="171016" name="AutoShape 8"/>
          <p:cNvSpPr>
            <a:spLocks noChangeArrowheads="1"/>
          </p:cNvSpPr>
          <p:nvPr/>
        </p:nvSpPr>
        <p:spPr bwMode="auto">
          <a:xfrm>
            <a:off x="152400" y="4419600"/>
            <a:ext cx="5943600" cy="2362200"/>
          </a:xfrm>
          <a:prstGeom prst="wedgeRectCallout">
            <a:avLst>
              <a:gd name="adj1" fmla="val 51361"/>
              <a:gd name="adj2" fmla="val -138509"/>
            </a:avLst>
          </a:prstGeom>
          <a:solidFill>
            <a:srgbClr val="CCCCFF"/>
          </a:solidFill>
          <a:ln w="38100">
            <a:solidFill>
              <a:schemeClr val="tx1"/>
            </a:solidFill>
            <a:miter lim="800000"/>
            <a:headEnd/>
            <a:tailEnd/>
          </a:ln>
        </p:spPr>
        <p:txBody>
          <a:bodyPr/>
          <a:lstStyle/>
          <a:p>
            <a:pPr algn="ctr">
              <a:lnSpc>
                <a:spcPct val="80000"/>
              </a:lnSpc>
            </a:pPr>
            <a:r>
              <a:rPr lang="en-US" sz="3600" dirty="0"/>
              <a:t>In 1990, following the example of Eastern Europe, many Soviet republics within the USSR demanded independence, leading to…</a:t>
            </a:r>
          </a:p>
        </p:txBody>
      </p:sp>
      <p:sp>
        <p:nvSpPr>
          <p:cNvPr id="171019" name="Rectangle 11"/>
          <p:cNvSpPr>
            <a:spLocks noChangeArrowheads="1"/>
          </p:cNvSpPr>
          <p:nvPr/>
        </p:nvSpPr>
        <p:spPr bwMode="auto">
          <a:xfrm>
            <a:off x="838200" y="186005"/>
            <a:ext cx="7391400" cy="502702"/>
          </a:xfrm>
          <a:prstGeom prst="rect">
            <a:avLst/>
          </a:prstGeom>
          <a:solidFill>
            <a:srgbClr val="FFFF99"/>
          </a:solidFill>
          <a:ln w="38100">
            <a:solidFill>
              <a:schemeClr val="tx1"/>
            </a:solidFill>
            <a:miter lim="800000"/>
            <a:headEnd/>
            <a:tailEnd/>
          </a:ln>
        </p:spPr>
        <p:txBody>
          <a:bodyPr anchor="ctr">
            <a:spAutoFit/>
          </a:bodyPr>
          <a:lstStyle/>
          <a:p>
            <a:pPr algn="ctr" eaLnBrk="1" hangingPunct="1">
              <a:lnSpc>
                <a:spcPct val="80000"/>
              </a:lnSpc>
            </a:pPr>
            <a:r>
              <a:rPr lang="en-US" sz="3200" dirty="0"/>
              <a:t>Countries of the former USSR by 2000 </a:t>
            </a:r>
          </a:p>
        </p:txBody>
      </p:sp>
    </p:spTree>
    <p:extLst>
      <p:ext uri="{BB962C8B-B14F-4D97-AF65-F5344CB8AC3E}">
        <p14:creationId xmlns:p14="http://schemas.microsoft.com/office/powerpoint/2010/main" val="11023514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1014"/>
                                        </p:tgtEl>
                                        <p:attrNameLst>
                                          <p:attrName>style.visibility</p:attrName>
                                        </p:attrNameLst>
                                      </p:cBhvr>
                                      <p:to>
                                        <p:strVal val="visible"/>
                                      </p:to>
                                    </p:set>
                                    <p:anim calcmode="lin" valueType="num">
                                      <p:cBhvr>
                                        <p:cTn id="7" dur="500" fill="hold"/>
                                        <p:tgtEl>
                                          <p:spTgt spid="171014"/>
                                        </p:tgtEl>
                                        <p:attrNameLst>
                                          <p:attrName>ppt_w</p:attrName>
                                        </p:attrNameLst>
                                      </p:cBhvr>
                                      <p:tavLst>
                                        <p:tav tm="0">
                                          <p:val>
                                            <p:fltVal val="0"/>
                                          </p:val>
                                        </p:tav>
                                        <p:tav tm="100000">
                                          <p:val>
                                            <p:strVal val="#ppt_w"/>
                                          </p:val>
                                        </p:tav>
                                      </p:tavLst>
                                    </p:anim>
                                    <p:anim calcmode="lin" valueType="num">
                                      <p:cBhvr>
                                        <p:cTn id="8" dur="500" fill="hold"/>
                                        <p:tgtEl>
                                          <p:spTgt spid="171014"/>
                                        </p:tgtEl>
                                        <p:attrNameLst>
                                          <p:attrName>ppt_h</p:attrName>
                                        </p:attrNameLst>
                                      </p:cBhvr>
                                      <p:tavLst>
                                        <p:tav tm="0">
                                          <p:val>
                                            <p:fltVal val="0"/>
                                          </p:val>
                                        </p:tav>
                                        <p:tav tm="100000">
                                          <p:val>
                                            <p:strVal val="#ppt_h"/>
                                          </p:val>
                                        </p:tav>
                                      </p:tavLst>
                                    </p:anim>
                                    <p:animEffect transition="in" filter="fade">
                                      <p:cBhvr>
                                        <p:cTn id="9" dur="500"/>
                                        <p:tgtEl>
                                          <p:spTgt spid="1710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71014"/>
                                        </p:tgtEl>
                                        <p:attrNameLst>
                                          <p:attrName>ppt_w</p:attrName>
                                        </p:attrNameLst>
                                      </p:cBhvr>
                                      <p:tavLst>
                                        <p:tav tm="0">
                                          <p:val>
                                            <p:strVal val="ppt_w"/>
                                          </p:val>
                                        </p:tav>
                                        <p:tav tm="100000">
                                          <p:val>
                                            <p:fltVal val="0"/>
                                          </p:val>
                                        </p:tav>
                                      </p:tavLst>
                                    </p:anim>
                                    <p:anim calcmode="lin" valueType="num">
                                      <p:cBhvr>
                                        <p:cTn id="14" dur="500"/>
                                        <p:tgtEl>
                                          <p:spTgt spid="171014"/>
                                        </p:tgtEl>
                                        <p:attrNameLst>
                                          <p:attrName>ppt_h</p:attrName>
                                        </p:attrNameLst>
                                      </p:cBhvr>
                                      <p:tavLst>
                                        <p:tav tm="0">
                                          <p:val>
                                            <p:strVal val="ppt_h"/>
                                          </p:val>
                                        </p:tav>
                                        <p:tav tm="100000">
                                          <p:val>
                                            <p:fltVal val="0"/>
                                          </p:val>
                                        </p:tav>
                                      </p:tavLst>
                                    </p:anim>
                                    <p:animEffect transition="out" filter="fade">
                                      <p:cBhvr>
                                        <p:cTn id="15" dur="500"/>
                                        <p:tgtEl>
                                          <p:spTgt spid="171014"/>
                                        </p:tgtEl>
                                      </p:cBhvr>
                                    </p:animEffect>
                                    <p:set>
                                      <p:cBhvr>
                                        <p:cTn id="16" dur="1" fill="hold">
                                          <p:stCondLst>
                                            <p:cond delay="499"/>
                                          </p:stCondLst>
                                        </p:cTn>
                                        <p:tgtEl>
                                          <p:spTgt spid="171014"/>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171016"/>
                                        </p:tgtEl>
                                        <p:attrNameLst>
                                          <p:attrName>style.visibility</p:attrName>
                                        </p:attrNameLst>
                                      </p:cBhvr>
                                      <p:to>
                                        <p:strVal val="visible"/>
                                      </p:to>
                                    </p:set>
                                    <p:anim calcmode="lin" valueType="num">
                                      <p:cBhvr>
                                        <p:cTn id="19" dur="500" fill="hold"/>
                                        <p:tgtEl>
                                          <p:spTgt spid="171016"/>
                                        </p:tgtEl>
                                        <p:attrNameLst>
                                          <p:attrName>ppt_w</p:attrName>
                                        </p:attrNameLst>
                                      </p:cBhvr>
                                      <p:tavLst>
                                        <p:tav tm="0">
                                          <p:val>
                                            <p:fltVal val="0"/>
                                          </p:val>
                                        </p:tav>
                                        <p:tav tm="100000">
                                          <p:val>
                                            <p:strVal val="#ppt_w"/>
                                          </p:val>
                                        </p:tav>
                                      </p:tavLst>
                                    </p:anim>
                                    <p:anim calcmode="lin" valueType="num">
                                      <p:cBhvr>
                                        <p:cTn id="20" dur="500" fill="hold"/>
                                        <p:tgtEl>
                                          <p:spTgt spid="171016"/>
                                        </p:tgtEl>
                                        <p:attrNameLst>
                                          <p:attrName>ppt_h</p:attrName>
                                        </p:attrNameLst>
                                      </p:cBhvr>
                                      <p:tavLst>
                                        <p:tav tm="0">
                                          <p:val>
                                            <p:fltVal val="0"/>
                                          </p:val>
                                        </p:tav>
                                        <p:tav tm="100000">
                                          <p:val>
                                            <p:strVal val="#ppt_h"/>
                                          </p:val>
                                        </p:tav>
                                      </p:tavLst>
                                    </p:anim>
                                    <p:animEffect transition="in" filter="fade">
                                      <p:cBhvr>
                                        <p:cTn id="21" dur="500"/>
                                        <p:tgtEl>
                                          <p:spTgt spid="17101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grpId="1" nodeType="clickEffect">
                                  <p:stCondLst>
                                    <p:cond delay="0"/>
                                  </p:stCondLst>
                                  <p:childTnLst>
                                    <p:anim calcmode="lin" valueType="num">
                                      <p:cBhvr>
                                        <p:cTn id="25" dur="500"/>
                                        <p:tgtEl>
                                          <p:spTgt spid="171016"/>
                                        </p:tgtEl>
                                        <p:attrNameLst>
                                          <p:attrName>ppt_w</p:attrName>
                                        </p:attrNameLst>
                                      </p:cBhvr>
                                      <p:tavLst>
                                        <p:tav tm="0">
                                          <p:val>
                                            <p:strVal val="ppt_w"/>
                                          </p:val>
                                        </p:tav>
                                        <p:tav tm="100000">
                                          <p:val>
                                            <p:fltVal val="0"/>
                                          </p:val>
                                        </p:tav>
                                      </p:tavLst>
                                    </p:anim>
                                    <p:anim calcmode="lin" valueType="num">
                                      <p:cBhvr>
                                        <p:cTn id="26" dur="500"/>
                                        <p:tgtEl>
                                          <p:spTgt spid="171016"/>
                                        </p:tgtEl>
                                        <p:attrNameLst>
                                          <p:attrName>ppt_h</p:attrName>
                                        </p:attrNameLst>
                                      </p:cBhvr>
                                      <p:tavLst>
                                        <p:tav tm="0">
                                          <p:val>
                                            <p:strVal val="ppt_h"/>
                                          </p:val>
                                        </p:tav>
                                        <p:tav tm="100000">
                                          <p:val>
                                            <p:fltVal val="0"/>
                                          </p:val>
                                        </p:tav>
                                      </p:tavLst>
                                    </p:anim>
                                    <p:animEffect transition="out" filter="fade">
                                      <p:cBhvr>
                                        <p:cTn id="27" dur="500"/>
                                        <p:tgtEl>
                                          <p:spTgt spid="171016"/>
                                        </p:tgtEl>
                                      </p:cBhvr>
                                    </p:animEffect>
                                    <p:set>
                                      <p:cBhvr>
                                        <p:cTn id="28" dur="1" fill="hold">
                                          <p:stCondLst>
                                            <p:cond delay="499"/>
                                          </p:stCondLst>
                                        </p:cTn>
                                        <p:tgtEl>
                                          <p:spTgt spid="171016"/>
                                        </p:tgtEl>
                                        <p:attrNameLst>
                                          <p:attrName>style.visibility</p:attrName>
                                        </p:attrNameLst>
                                      </p:cBhvr>
                                      <p:to>
                                        <p:strVal val="hidden"/>
                                      </p:to>
                                    </p:set>
                                  </p:childTnLst>
                                </p:cTn>
                              </p:par>
                              <p:par>
                                <p:cTn id="29" presetID="6" presetClass="emph" presetSubtype="0" fill="hold" nodeType="withEffect">
                                  <p:stCondLst>
                                    <p:cond delay="0"/>
                                  </p:stCondLst>
                                  <p:childTnLst>
                                    <p:animScale>
                                      <p:cBhvr>
                                        <p:cTn id="30" dur="2000" fill="hold"/>
                                        <p:tgtEl>
                                          <p:spTgt spid="171011"/>
                                        </p:tgtEl>
                                      </p:cBhvr>
                                      <p:by x="200000" y="200000"/>
                                    </p:animScale>
                                  </p:childTnLst>
                                </p:cTn>
                              </p:par>
                              <p:par>
                                <p:cTn id="31" presetID="0" presetClass="path" presetSubtype="0" accel="50000" decel="50000" fill="hold" nodeType="withEffect">
                                  <p:stCondLst>
                                    <p:cond delay="0"/>
                                  </p:stCondLst>
                                  <p:childTnLst>
                                    <p:animMotion origin="layout" path="M -0.05 0.04514 L -0.54167 0.46736 " pathEditMode="relative" rAng="0" ptsTypes="AA">
                                      <p:cBhvr>
                                        <p:cTn id="32" dur="2000" fill="hold"/>
                                        <p:tgtEl>
                                          <p:spTgt spid="171011"/>
                                        </p:tgtEl>
                                        <p:attrNameLst>
                                          <p:attrName>ppt_x</p:attrName>
                                          <p:attrName>ppt_y</p:attrName>
                                        </p:attrNameLst>
                                      </p:cBhvr>
                                      <p:rCtr x="-24583" y="21111"/>
                                    </p:animMotion>
                                  </p:childTnLst>
                                </p:cTn>
                              </p:par>
                            </p:childTnLst>
                          </p:cTn>
                        </p:par>
                        <p:par>
                          <p:cTn id="33" fill="hold" nodeType="afterGroup">
                            <p:stCondLst>
                              <p:cond delay="2000"/>
                            </p:stCondLst>
                            <p:childTnLst>
                              <p:par>
                                <p:cTn id="34" presetID="53" presetClass="entr" presetSubtype="0" fill="hold" grpId="0" nodeType="afterEffect">
                                  <p:stCondLst>
                                    <p:cond delay="0"/>
                                  </p:stCondLst>
                                  <p:childTnLst>
                                    <p:set>
                                      <p:cBhvr>
                                        <p:cTn id="35" dur="1" fill="hold">
                                          <p:stCondLst>
                                            <p:cond delay="0"/>
                                          </p:stCondLst>
                                        </p:cTn>
                                        <p:tgtEl>
                                          <p:spTgt spid="171013"/>
                                        </p:tgtEl>
                                        <p:attrNameLst>
                                          <p:attrName>style.visibility</p:attrName>
                                        </p:attrNameLst>
                                      </p:cBhvr>
                                      <p:to>
                                        <p:strVal val="visible"/>
                                      </p:to>
                                    </p:set>
                                    <p:anim calcmode="lin" valueType="num">
                                      <p:cBhvr>
                                        <p:cTn id="36" dur="500" fill="hold"/>
                                        <p:tgtEl>
                                          <p:spTgt spid="171013"/>
                                        </p:tgtEl>
                                        <p:attrNameLst>
                                          <p:attrName>ppt_w</p:attrName>
                                        </p:attrNameLst>
                                      </p:cBhvr>
                                      <p:tavLst>
                                        <p:tav tm="0">
                                          <p:val>
                                            <p:fltVal val="0"/>
                                          </p:val>
                                        </p:tav>
                                        <p:tav tm="100000">
                                          <p:val>
                                            <p:strVal val="#ppt_w"/>
                                          </p:val>
                                        </p:tav>
                                      </p:tavLst>
                                    </p:anim>
                                    <p:anim calcmode="lin" valueType="num">
                                      <p:cBhvr>
                                        <p:cTn id="37" dur="500" fill="hold"/>
                                        <p:tgtEl>
                                          <p:spTgt spid="171013"/>
                                        </p:tgtEl>
                                        <p:attrNameLst>
                                          <p:attrName>ppt_h</p:attrName>
                                        </p:attrNameLst>
                                      </p:cBhvr>
                                      <p:tavLst>
                                        <p:tav tm="0">
                                          <p:val>
                                            <p:fltVal val="0"/>
                                          </p:val>
                                        </p:tav>
                                        <p:tav tm="100000">
                                          <p:val>
                                            <p:strVal val="#ppt_h"/>
                                          </p:val>
                                        </p:tav>
                                      </p:tavLst>
                                    </p:anim>
                                    <p:animEffect transition="in" filter="fade">
                                      <p:cBhvr>
                                        <p:cTn id="38" dur="500"/>
                                        <p:tgtEl>
                                          <p:spTgt spid="171013"/>
                                        </p:tgtEl>
                                      </p:cBhvr>
                                    </p:animEffect>
                                  </p:childTnLst>
                                </p:cTn>
                              </p:par>
                            </p:childTnLst>
                          </p:cTn>
                        </p:par>
                        <p:par>
                          <p:cTn id="39" fill="hold" nodeType="afterGroup">
                            <p:stCondLst>
                              <p:cond delay="2500"/>
                            </p:stCondLst>
                            <p:childTnLst>
                              <p:par>
                                <p:cTn id="40" presetID="23" presetClass="emph" presetSubtype="0" fill="hold" grpId="1" nodeType="afterEffect">
                                  <p:stCondLst>
                                    <p:cond delay="0"/>
                                  </p:stCondLst>
                                  <p:childTnLst>
                                    <p:animClr clrSpc="hsl" dir="cw">
                                      <p:cBhvr override="childStyle">
                                        <p:cTn id="41" dur="1000" fill="hold"/>
                                        <p:tgtEl>
                                          <p:spTgt spid="171013"/>
                                        </p:tgtEl>
                                        <p:attrNameLst>
                                          <p:attrName>style.color</p:attrName>
                                        </p:attrNameLst>
                                      </p:cBhvr>
                                      <p:by>
                                        <p:hsl h="10842353" s="0" l="0"/>
                                      </p:by>
                                    </p:animClr>
                                    <p:animClr clrSpc="hsl" dir="cw">
                                      <p:cBhvr>
                                        <p:cTn id="42" dur="1000" fill="hold"/>
                                        <p:tgtEl>
                                          <p:spTgt spid="171013"/>
                                        </p:tgtEl>
                                        <p:attrNameLst>
                                          <p:attrName>fillcolor</p:attrName>
                                        </p:attrNameLst>
                                      </p:cBhvr>
                                      <p:by>
                                        <p:hsl h="10842353" s="0" l="0"/>
                                      </p:by>
                                    </p:animClr>
                                    <p:animClr clrSpc="hsl" dir="cw">
                                      <p:cBhvr>
                                        <p:cTn id="43" dur="1000" fill="hold"/>
                                        <p:tgtEl>
                                          <p:spTgt spid="171013"/>
                                        </p:tgtEl>
                                        <p:attrNameLst>
                                          <p:attrName>stroke.color</p:attrName>
                                        </p:attrNameLst>
                                      </p:cBhvr>
                                      <p:by>
                                        <p:hsl h="10842353" s="0" l="0"/>
                                      </p:by>
                                    </p:animClr>
                                    <p:set>
                                      <p:cBhvr>
                                        <p:cTn id="44" dur="1000" fill="hold"/>
                                        <p:tgtEl>
                                          <p:spTgt spid="171013"/>
                                        </p:tgtEl>
                                        <p:attrNameLst>
                                          <p:attrName>fill.type</p:attrName>
                                        </p:attrNameLst>
                                      </p:cBhvr>
                                      <p:to>
                                        <p:strVal val="solid"/>
                                      </p:to>
                                    </p:set>
                                  </p:childTnLst>
                                </p:cTn>
                              </p:par>
                              <p:par>
                                <p:cTn id="45" presetID="53" presetClass="entr" presetSubtype="0" fill="hold" grpId="0" nodeType="withEffect">
                                  <p:stCondLst>
                                    <p:cond delay="0"/>
                                  </p:stCondLst>
                                  <p:childTnLst>
                                    <p:set>
                                      <p:cBhvr>
                                        <p:cTn id="46" dur="1" fill="hold">
                                          <p:stCondLst>
                                            <p:cond delay="0"/>
                                          </p:stCondLst>
                                        </p:cTn>
                                        <p:tgtEl>
                                          <p:spTgt spid="171019"/>
                                        </p:tgtEl>
                                        <p:attrNameLst>
                                          <p:attrName>style.visibility</p:attrName>
                                        </p:attrNameLst>
                                      </p:cBhvr>
                                      <p:to>
                                        <p:strVal val="visible"/>
                                      </p:to>
                                    </p:set>
                                    <p:anim calcmode="lin" valueType="num">
                                      <p:cBhvr>
                                        <p:cTn id="47" dur="500" fill="hold"/>
                                        <p:tgtEl>
                                          <p:spTgt spid="171019"/>
                                        </p:tgtEl>
                                        <p:attrNameLst>
                                          <p:attrName>ppt_w</p:attrName>
                                        </p:attrNameLst>
                                      </p:cBhvr>
                                      <p:tavLst>
                                        <p:tav tm="0">
                                          <p:val>
                                            <p:fltVal val="0"/>
                                          </p:val>
                                        </p:tav>
                                        <p:tav tm="100000">
                                          <p:val>
                                            <p:strVal val="#ppt_w"/>
                                          </p:val>
                                        </p:tav>
                                      </p:tavLst>
                                    </p:anim>
                                    <p:anim calcmode="lin" valueType="num">
                                      <p:cBhvr>
                                        <p:cTn id="48" dur="500" fill="hold"/>
                                        <p:tgtEl>
                                          <p:spTgt spid="171019"/>
                                        </p:tgtEl>
                                        <p:attrNameLst>
                                          <p:attrName>ppt_h</p:attrName>
                                        </p:attrNameLst>
                                      </p:cBhvr>
                                      <p:tavLst>
                                        <p:tav tm="0">
                                          <p:val>
                                            <p:fltVal val="0"/>
                                          </p:val>
                                        </p:tav>
                                        <p:tav tm="100000">
                                          <p:val>
                                            <p:strVal val="#ppt_h"/>
                                          </p:val>
                                        </p:tav>
                                      </p:tavLst>
                                    </p:anim>
                                    <p:animEffect transition="in" filter="fade">
                                      <p:cBhvr>
                                        <p:cTn id="49" dur="500"/>
                                        <p:tgtEl>
                                          <p:spTgt spid="171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3" grpId="0" animBg="1"/>
      <p:bldP spid="171013" grpId="1" animBg="1"/>
      <p:bldP spid="171014" grpId="0" animBg="1"/>
      <p:bldP spid="171014" grpId="1" animBg="1"/>
      <p:bldP spid="171016" grpId="0" animBg="1"/>
      <p:bldP spid="171016" grpId="1" animBg="1"/>
      <p:bldP spid="1710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https://</a:t>
            </a:r>
            <a:r>
              <a:rPr lang="en-US" dirty="0" err="1"/>
              <a:t>www.facebook.com</a:t>
            </a:r>
            <a:r>
              <a:rPr lang="en-US" dirty="0"/>
              <a:t>/</a:t>
            </a:r>
            <a:r>
              <a:rPr lang="en-US" dirty="0" err="1"/>
              <a:t>cspanhistory</a:t>
            </a:r>
            <a:r>
              <a:rPr lang="en-US"/>
              <a:t>/videos/965422186904662/</a:t>
            </a:r>
          </a:p>
        </p:txBody>
      </p:sp>
    </p:spTree>
    <p:extLst>
      <p:ext uri="{BB962C8B-B14F-4D97-AF65-F5344CB8AC3E}">
        <p14:creationId xmlns:p14="http://schemas.microsoft.com/office/powerpoint/2010/main" val="3078072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1143000" y="0"/>
            <a:ext cx="7772400" cy="762000"/>
          </a:xfrm>
        </p:spPr>
        <p:txBody>
          <a:bodyPr/>
          <a:lstStyle/>
          <a:p>
            <a:r>
              <a:rPr lang="en-US">
                <a:latin typeface="Times New Roman" charset="0"/>
              </a:rPr>
              <a:t>Conclusions</a:t>
            </a:r>
          </a:p>
        </p:txBody>
      </p:sp>
      <p:sp>
        <p:nvSpPr>
          <p:cNvPr id="79874" name="Rectangle 3"/>
          <p:cNvSpPr>
            <a:spLocks noGrp="1" noChangeArrowheads="1"/>
          </p:cNvSpPr>
          <p:nvPr>
            <p:ph type="body" idx="1"/>
          </p:nvPr>
        </p:nvSpPr>
        <p:spPr>
          <a:xfrm>
            <a:off x="838200" y="762000"/>
            <a:ext cx="8305800" cy="6096000"/>
          </a:xfrm>
        </p:spPr>
        <p:txBody>
          <a:bodyPr/>
          <a:lstStyle/>
          <a:p>
            <a:pPr>
              <a:lnSpc>
                <a:spcPct val="95000"/>
              </a:lnSpc>
            </a:pPr>
            <a:r>
              <a:rPr lang="en-US" sz="3200" dirty="0">
                <a:latin typeface="Arial" charset="0"/>
              </a:rPr>
              <a:t>Reagan was the 1</a:t>
            </a:r>
            <a:r>
              <a:rPr lang="en-US" sz="3200" baseline="30000" dirty="0">
                <a:latin typeface="Arial" charset="0"/>
              </a:rPr>
              <a:t>st</a:t>
            </a:r>
            <a:r>
              <a:rPr lang="en-US" sz="3200" dirty="0">
                <a:latin typeface="Arial" charset="0"/>
              </a:rPr>
              <a:t> president to serve 2 full terms since Eisenhower</a:t>
            </a:r>
          </a:p>
          <a:p>
            <a:pPr lvl="1">
              <a:lnSpc>
                <a:spcPct val="95000"/>
              </a:lnSpc>
            </a:pPr>
            <a:r>
              <a:rPr lang="en-US" sz="3200" dirty="0">
                <a:latin typeface="Arial" charset="0"/>
              </a:rPr>
              <a:t>Reagan</a:t>
            </a:r>
            <a:r>
              <a:rPr lang="ja-JP" altLang="en-US" sz="3200" dirty="0">
                <a:latin typeface="Arial" charset="0"/>
              </a:rPr>
              <a:t>’</a:t>
            </a:r>
            <a:r>
              <a:rPr lang="en-US" altLang="ja-JP" sz="3200" dirty="0">
                <a:latin typeface="Arial" charset="0"/>
              </a:rPr>
              <a:t>s supporters claim he restored the economy, military, patriotism, family values, &amp; America</a:t>
            </a:r>
            <a:r>
              <a:rPr lang="ja-JP" altLang="en-US" sz="3200" dirty="0">
                <a:latin typeface="Arial" charset="0"/>
              </a:rPr>
              <a:t>’</a:t>
            </a:r>
            <a:r>
              <a:rPr lang="en-US" altLang="ja-JP" sz="3200" dirty="0">
                <a:latin typeface="Arial" charset="0"/>
              </a:rPr>
              <a:t>s place as a world power</a:t>
            </a:r>
          </a:p>
          <a:p>
            <a:pPr lvl="1">
              <a:lnSpc>
                <a:spcPct val="95000"/>
              </a:lnSpc>
            </a:pPr>
            <a:r>
              <a:rPr lang="en-US" sz="3200" dirty="0">
                <a:latin typeface="Arial" charset="0"/>
              </a:rPr>
              <a:t>Reagan</a:t>
            </a:r>
            <a:r>
              <a:rPr lang="ja-JP" altLang="en-US" sz="3200" dirty="0">
                <a:latin typeface="Arial" charset="0"/>
              </a:rPr>
              <a:t>’</a:t>
            </a:r>
            <a:r>
              <a:rPr lang="en-US" altLang="ja-JP" sz="3200" dirty="0">
                <a:latin typeface="Arial" charset="0"/>
              </a:rPr>
              <a:t>s detractors claim he removed social safety-nets, skirted Congress in foreign policy, &amp; tripled the national debt</a:t>
            </a:r>
            <a:endParaRPr lang="en-US" sz="3200" dirty="0">
              <a:latin typeface="Arial" charset="0"/>
            </a:endParaRPr>
          </a:p>
        </p:txBody>
      </p:sp>
    </p:spTree>
    <p:extLst>
      <p:ext uri="{BB962C8B-B14F-4D97-AF65-F5344CB8AC3E}">
        <p14:creationId xmlns:p14="http://schemas.microsoft.com/office/powerpoint/2010/main" val="274732620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8">
            <a:hlinkClick r:id="" action="ppaction://hlinkshowjump?jump=firstslide"/>
          </p:cNvPr>
          <p:cNvSpPr>
            <a:spLocks noChangeArrowheads="1"/>
          </p:cNvSpPr>
          <p:nvPr/>
        </p:nvSpPr>
        <p:spPr bwMode="auto">
          <a:xfrm>
            <a:off x="6172200" y="6019800"/>
            <a:ext cx="76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87042" name="Picture 9" descr="22-721-image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81000"/>
            <a:ext cx="4013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5573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22-722-v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75" y="538163"/>
            <a:ext cx="83058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4" name="Rectangle 3">
            <a:hlinkClick r:id="" action="ppaction://hlinkshowjump?jump=firstslide"/>
          </p:cNvPr>
          <p:cNvSpPr>
            <a:spLocks noChangeArrowheads="1"/>
          </p:cNvSpPr>
          <p:nvPr/>
        </p:nvSpPr>
        <p:spPr bwMode="auto">
          <a:xfrm>
            <a:off x="6934200" y="6019800"/>
            <a:ext cx="60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7666068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b="1">
                <a:latin typeface="Times New Roman" charset="0"/>
              </a:rPr>
              <a:t>Conclusions</a:t>
            </a:r>
          </a:p>
        </p:txBody>
      </p:sp>
      <p:sp>
        <p:nvSpPr>
          <p:cNvPr id="91138" name="Rectangle 3"/>
          <p:cNvSpPr>
            <a:spLocks noGrp="1" noChangeArrowheads="1"/>
          </p:cNvSpPr>
          <p:nvPr>
            <p:ph type="body" idx="1"/>
          </p:nvPr>
        </p:nvSpPr>
        <p:spPr/>
        <p:txBody>
          <a:bodyPr/>
          <a:lstStyle/>
          <a:p>
            <a:pPr eaLnBrk="1" hangingPunct="1"/>
            <a:r>
              <a:rPr lang="en-US" b="1">
                <a:latin typeface="Arial" charset="0"/>
              </a:rPr>
              <a:t>History is who we are</a:t>
            </a:r>
          </a:p>
          <a:p>
            <a:pPr eaLnBrk="1" hangingPunct="1"/>
            <a:r>
              <a:rPr lang="en-US" b="1">
                <a:latin typeface="Arial" charset="0"/>
              </a:rPr>
              <a:t>Multiple perspectives</a:t>
            </a:r>
          </a:p>
          <a:p>
            <a:pPr eaLnBrk="1" hangingPunct="1"/>
            <a:r>
              <a:rPr lang="en-US" b="1">
                <a:latin typeface="Arial" charset="0"/>
              </a:rPr>
              <a:t>Evidence, sources, argument</a:t>
            </a:r>
          </a:p>
          <a:p>
            <a:pPr eaLnBrk="1" hangingPunct="1"/>
            <a:r>
              <a:rPr lang="en-US" b="1">
                <a:latin typeface="Arial" charset="0"/>
              </a:rPr>
              <a:t>Skepticism and free thinking</a:t>
            </a:r>
          </a:p>
          <a:p>
            <a:pPr eaLnBrk="1" hangingPunct="1"/>
            <a:r>
              <a:rPr lang="en-US" b="1">
                <a:latin typeface="Arial" charset="0"/>
              </a:rPr>
              <a:t>People make history</a:t>
            </a:r>
          </a:p>
          <a:p>
            <a:pPr eaLnBrk="1" hangingPunct="1"/>
            <a:r>
              <a:rPr lang="en-US" b="1">
                <a:latin typeface="Arial" charset="0"/>
              </a:rPr>
              <a:t>Resistance and criticism are healthy</a:t>
            </a:r>
          </a:p>
          <a:p>
            <a:pPr eaLnBrk="1" hangingPunct="1"/>
            <a:r>
              <a:rPr lang="en-US" b="1">
                <a:latin typeface="Arial" charset="0"/>
              </a:rPr>
              <a:t>Multiple views of patriotism</a:t>
            </a:r>
          </a:p>
          <a:p>
            <a:pPr eaLnBrk="1" hangingPunct="1"/>
            <a:r>
              <a:rPr lang="en-US" b="1">
                <a:latin typeface="Arial" charset="0"/>
              </a:rPr>
              <a:t>Justice, equality, human rights</a:t>
            </a:r>
          </a:p>
        </p:txBody>
      </p:sp>
    </p:spTree>
    <p:extLst>
      <p:ext uri="{BB962C8B-B14F-4D97-AF65-F5344CB8AC3E}">
        <p14:creationId xmlns:p14="http://schemas.microsoft.com/office/powerpoint/2010/main" val="21211966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Segregation Terms!</a:t>
            </a:r>
            <a:endParaRPr lang="en-US" dirty="0"/>
          </a:p>
        </p:txBody>
      </p:sp>
      <p:sp>
        <p:nvSpPr>
          <p:cNvPr id="3" name="Content Placeholder 2"/>
          <p:cNvSpPr>
            <a:spLocks noGrp="1"/>
          </p:cNvSpPr>
          <p:nvPr>
            <p:ph idx="1"/>
          </p:nvPr>
        </p:nvSpPr>
        <p:spPr/>
        <p:txBody>
          <a:bodyPr/>
          <a:lstStyle/>
          <a:p>
            <a:r>
              <a:rPr lang="en-US" dirty="0" smtClean="0"/>
              <a:t>De facto: by tradition</a:t>
            </a:r>
          </a:p>
          <a:p>
            <a:r>
              <a:rPr lang="en-US" dirty="0" smtClean="0"/>
              <a:t>De jure: by law</a:t>
            </a:r>
            <a:endParaRPr lang="en-US" dirty="0"/>
          </a:p>
        </p:txBody>
      </p:sp>
    </p:spTree>
    <p:extLst>
      <p:ext uri="{BB962C8B-B14F-4D97-AF65-F5344CB8AC3E}">
        <p14:creationId xmlns:p14="http://schemas.microsoft.com/office/powerpoint/2010/main" val="236514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685800" y="277813"/>
            <a:ext cx="8001000" cy="1143000"/>
          </a:xfrm>
        </p:spPr>
        <p:txBody>
          <a:bodyPr>
            <a:normAutofit fontScale="90000"/>
          </a:bodyPr>
          <a:lstStyle/>
          <a:p>
            <a:pPr eaLnBrk="1" hangingPunct="1"/>
            <a:r>
              <a:rPr lang="en-US" b="1">
                <a:latin typeface="Times New Roman" charset="0"/>
              </a:rPr>
              <a:t>Conservative Backlash, 1965-1980</a:t>
            </a:r>
          </a:p>
        </p:txBody>
      </p:sp>
      <p:sp>
        <p:nvSpPr>
          <p:cNvPr id="54274" name="Rectangle 3"/>
          <p:cNvSpPr>
            <a:spLocks noGrp="1" noChangeArrowheads="1"/>
          </p:cNvSpPr>
          <p:nvPr>
            <p:ph type="body" sz="half" idx="1"/>
          </p:nvPr>
        </p:nvSpPr>
        <p:spPr>
          <a:xfrm>
            <a:off x="762000" y="1828800"/>
            <a:ext cx="4724400" cy="4454525"/>
          </a:xfrm>
        </p:spPr>
        <p:txBody>
          <a:bodyPr>
            <a:normAutofit lnSpcReduction="10000"/>
          </a:bodyPr>
          <a:lstStyle/>
          <a:p>
            <a:pPr eaLnBrk="1" hangingPunct="1"/>
            <a:r>
              <a:rPr lang="en-US" b="1">
                <a:latin typeface="Arial" charset="0"/>
              </a:rPr>
              <a:t>Conservatives react against changes in America during the 1960s</a:t>
            </a:r>
          </a:p>
          <a:p>
            <a:pPr eaLnBrk="1" hangingPunct="1"/>
            <a:r>
              <a:rPr lang="en-US" b="1">
                <a:latin typeface="Arial" charset="0"/>
              </a:rPr>
              <a:t>American foreign policy</a:t>
            </a:r>
          </a:p>
          <a:p>
            <a:pPr eaLnBrk="1" hangingPunct="1"/>
            <a:r>
              <a:rPr lang="ja-JP" altLang="en-US" b="1">
                <a:latin typeface="Arial" charset="0"/>
              </a:rPr>
              <a:t>“</a:t>
            </a:r>
            <a:r>
              <a:rPr lang="en-US" altLang="ja-JP" b="1">
                <a:latin typeface="Arial" charset="0"/>
              </a:rPr>
              <a:t>Lost Vietnam</a:t>
            </a:r>
            <a:r>
              <a:rPr lang="ja-JP" altLang="en-US" b="1">
                <a:latin typeface="Arial" charset="0"/>
              </a:rPr>
              <a:t>”</a:t>
            </a:r>
            <a:endParaRPr lang="en-US" altLang="ja-JP" b="1">
              <a:latin typeface="Arial" charset="0"/>
            </a:endParaRPr>
          </a:p>
          <a:p>
            <a:pPr eaLnBrk="1" hangingPunct="1"/>
            <a:r>
              <a:rPr lang="en-US" b="1">
                <a:latin typeface="Arial" charset="0"/>
              </a:rPr>
              <a:t>Affirmative Action</a:t>
            </a:r>
          </a:p>
          <a:p>
            <a:pPr eaLnBrk="1" hangingPunct="1"/>
            <a:r>
              <a:rPr lang="en-US" b="1">
                <a:latin typeface="Arial" charset="0"/>
              </a:rPr>
              <a:t>Women</a:t>
            </a:r>
            <a:r>
              <a:rPr lang="ja-JP" altLang="en-US" b="1">
                <a:latin typeface="Arial" charset="0"/>
              </a:rPr>
              <a:t>’</a:t>
            </a:r>
            <a:r>
              <a:rPr lang="en-US" altLang="ja-JP" b="1">
                <a:latin typeface="Arial" charset="0"/>
              </a:rPr>
              <a:t>s liberation</a:t>
            </a:r>
            <a:endParaRPr lang="en-US" b="1">
              <a:latin typeface="Arial" charset="0"/>
            </a:endParaRPr>
          </a:p>
        </p:txBody>
      </p:sp>
      <p:pic>
        <p:nvPicPr>
          <p:cNvPr id="54275" name="Picture 5" descr="hargi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91200" y="1828800"/>
            <a:ext cx="2971800" cy="4530725"/>
          </a:xfrm>
          <a:noFill/>
        </p:spPr>
      </p:pic>
    </p:spTree>
    <p:extLst>
      <p:ext uri="{BB962C8B-B14F-4D97-AF65-F5344CB8AC3E}">
        <p14:creationId xmlns:p14="http://schemas.microsoft.com/office/powerpoint/2010/main" val="9100675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b="1">
                <a:latin typeface="Times New Roman" charset="0"/>
              </a:rPr>
              <a:t>The Growing Backlash</a:t>
            </a:r>
          </a:p>
        </p:txBody>
      </p:sp>
      <p:sp>
        <p:nvSpPr>
          <p:cNvPr id="55298" name="Rectangle 3"/>
          <p:cNvSpPr>
            <a:spLocks noGrp="1" noChangeArrowheads="1"/>
          </p:cNvSpPr>
          <p:nvPr>
            <p:ph type="body" idx="1"/>
          </p:nvPr>
        </p:nvSpPr>
        <p:spPr>
          <a:xfrm>
            <a:off x="914400" y="1600200"/>
            <a:ext cx="7772400" cy="4724400"/>
          </a:xfrm>
        </p:spPr>
        <p:txBody>
          <a:bodyPr/>
          <a:lstStyle/>
          <a:p>
            <a:pPr eaLnBrk="1" hangingPunct="1"/>
            <a:r>
              <a:rPr lang="en-US" sz="2400" b="1" dirty="0">
                <a:latin typeface="Arial" charset="0"/>
              </a:rPr>
              <a:t>1978: </a:t>
            </a:r>
            <a:r>
              <a:rPr lang="en-US" sz="2400" b="1" i="1" dirty="0">
                <a:latin typeface="Arial" charset="0"/>
              </a:rPr>
              <a:t>Regents of U.C. v. Bakke</a:t>
            </a:r>
          </a:p>
          <a:p>
            <a:pPr lvl="1" eaLnBrk="1" hangingPunct="1"/>
            <a:r>
              <a:rPr lang="ja-JP" altLang="en-US" sz="2000" b="1" dirty="0">
                <a:latin typeface="Arial" charset="0"/>
              </a:rPr>
              <a:t>“</a:t>
            </a:r>
            <a:r>
              <a:rPr lang="en-US" altLang="ja-JP" sz="2000" b="1" dirty="0">
                <a:latin typeface="Arial" charset="0"/>
              </a:rPr>
              <a:t>Quotas</a:t>
            </a:r>
            <a:r>
              <a:rPr lang="ja-JP" altLang="en-US" sz="2000" b="1" dirty="0">
                <a:latin typeface="Arial" charset="0"/>
              </a:rPr>
              <a:t>”</a:t>
            </a:r>
            <a:r>
              <a:rPr lang="en-US" altLang="ja-JP" sz="2000" b="1" dirty="0">
                <a:latin typeface="Arial" charset="0"/>
              </a:rPr>
              <a:t> in college admissions were </a:t>
            </a:r>
            <a:r>
              <a:rPr lang="en-US" altLang="ja-JP" sz="2000" b="1" dirty="0" err="1">
                <a:latin typeface="Arial" charset="0"/>
              </a:rPr>
              <a:t>unconst</a:t>
            </a:r>
            <a:r>
              <a:rPr lang="en-US" altLang="ja-JP" sz="2000" b="1" dirty="0">
                <a:latin typeface="Arial" charset="0"/>
              </a:rPr>
              <a:t>.   </a:t>
            </a:r>
            <a:endParaRPr lang="en-US" altLang="ja-JP" sz="2200" b="1" i="1" dirty="0">
              <a:latin typeface="Arial" charset="0"/>
            </a:endParaRPr>
          </a:p>
          <a:p>
            <a:pPr eaLnBrk="1" hangingPunct="1"/>
            <a:r>
              <a:rPr lang="en-US" sz="2400" b="1" dirty="0">
                <a:latin typeface="Arial" charset="0"/>
              </a:rPr>
              <a:t>1976: Hyde Amendment</a:t>
            </a:r>
          </a:p>
          <a:p>
            <a:pPr lvl="1" eaLnBrk="1" hangingPunct="1"/>
            <a:r>
              <a:rPr lang="en-US" sz="2200" b="1" dirty="0">
                <a:latin typeface="Arial" charset="0"/>
              </a:rPr>
              <a:t> </a:t>
            </a:r>
            <a:r>
              <a:rPr lang="en-US" sz="2000" b="1" dirty="0">
                <a:latin typeface="Arial" charset="0"/>
              </a:rPr>
              <a:t>Limited Medicaid funds for Abortion</a:t>
            </a:r>
          </a:p>
          <a:p>
            <a:pPr eaLnBrk="1" hangingPunct="1"/>
            <a:r>
              <a:rPr lang="en-US" sz="2400" b="1" dirty="0">
                <a:latin typeface="Arial" charset="0"/>
              </a:rPr>
              <a:t>Moral Majority, 1978</a:t>
            </a:r>
          </a:p>
          <a:p>
            <a:pPr eaLnBrk="1" hangingPunct="1"/>
            <a:r>
              <a:rPr lang="en-US" sz="2400" b="1" dirty="0">
                <a:latin typeface="Arial" charset="0"/>
              </a:rPr>
              <a:t>Southern Democrats become Republicans</a:t>
            </a:r>
          </a:p>
          <a:p>
            <a:pPr eaLnBrk="1" hangingPunct="1"/>
            <a:r>
              <a:rPr lang="en-US" sz="2400" b="1" dirty="0">
                <a:latin typeface="Arial" charset="0"/>
              </a:rPr>
              <a:t>Many working class Anglos </a:t>
            </a:r>
            <a:r>
              <a:rPr lang="en-US" altLang="ja-JP" sz="2400" b="1" dirty="0" smtClean="0">
                <a:latin typeface="Arial" charset="0"/>
              </a:rPr>
              <a:t>in </a:t>
            </a:r>
            <a:r>
              <a:rPr lang="en-US" altLang="ja-JP" sz="2400" b="1" dirty="0">
                <a:latin typeface="Arial" charset="0"/>
              </a:rPr>
              <a:t>industrialized urban areas, and new suburbanites blamed immigrants and the poor for their condition, as well as economic decline of </a:t>
            </a:r>
            <a:r>
              <a:rPr lang="ja-JP" altLang="en-US" sz="2400" b="1" dirty="0">
                <a:latin typeface="Arial" charset="0"/>
              </a:rPr>
              <a:t>“</a:t>
            </a:r>
            <a:r>
              <a:rPr lang="en-US" altLang="ja-JP" sz="2400" b="1" dirty="0">
                <a:latin typeface="Arial" charset="0"/>
              </a:rPr>
              <a:t>Americans</a:t>
            </a:r>
            <a:r>
              <a:rPr lang="ja-JP" altLang="en-US" sz="2400" b="1" dirty="0">
                <a:latin typeface="Arial" charset="0"/>
              </a:rPr>
              <a:t>”</a:t>
            </a:r>
            <a:r>
              <a:rPr lang="en-US" altLang="ja-JP" sz="2400" b="1" dirty="0">
                <a:latin typeface="Arial" charset="0"/>
              </a:rPr>
              <a:t> </a:t>
            </a:r>
          </a:p>
          <a:p>
            <a:pPr eaLnBrk="1" hangingPunct="1"/>
            <a:endParaRPr lang="en-US" sz="2400" b="1" dirty="0">
              <a:latin typeface="Arial" charset="0"/>
            </a:endParaRPr>
          </a:p>
        </p:txBody>
      </p:sp>
    </p:spTree>
    <p:extLst>
      <p:ext uri="{BB962C8B-B14F-4D97-AF65-F5344CB8AC3E}">
        <p14:creationId xmlns:p14="http://schemas.microsoft.com/office/powerpoint/2010/main" val="17955450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b="1">
                <a:latin typeface="Times New Roman" charset="0"/>
              </a:rPr>
              <a:t>American Malaise</a:t>
            </a:r>
          </a:p>
        </p:txBody>
      </p:sp>
      <p:sp>
        <p:nvSpPr>
          <p:cNvPr id="57346" name="Content Placeholder 2"/>
          <p:cNvSpPr>
            <a:spLocks noGrp="1"/>
          </p:cNvSpPr>
          <p:nvPr>
            <p:ph idx="1"/>
          </p:nvPr>
        </p:nvSpPr>
        <p:spPr>
          <a:xfrm>
            <a:off x="914400" y="1752600"/>
            <a:ext cx="7772400" cy="4495800"/>
          </a:xfrm>
        </p:spPr>
        <p:txBody>
          <a:bodyPr/>
          <a:lstStyle/>
          <a:p>
            <a:r>
              <a:rPr lang="en-US" b="1">
                <a:latin typeface="Arial" charset="0"/>
              </a:rPr>
              <a:t>Soft America and </a:t>
            </a:r>
            <a:r>
              <a:rPr lang="ja-JP" altLang="en-US" b="1">
                <a:latin typeface="Arial" charset="0"/>
              </a:rPr>
              <a:t>“</a:t>
            </a:r>
            <a:r>
              <a:rPr lang="en-US" altLang="ja-JP" b="1">
                <a:latin typeface="Arial" charset="0"/>
              </a:rPr>
              <a:t>decline</a:t>
            </a:r>
            <a:r>
              <a:rPr lang="ja-JP" altLang="en-US" b="1">
                <a:latin typeface="Arial" charset="0"/>
              </a:rPr>
              <a:t>”</a:t>
            </a:r>
            <a:r>
              <a:rPr lang="en-US" altLang="ja-JP" b="1">
                <a:latin typeface="Arial" charset="0"/>
              </a:rPr>
              <a:t> of American power</a:t>
            </a:r>
          </a:p>
          <a:p>
            <a:r>
              <a:rPr lang="en-US" b="1">
                <a:latin typeface="Arial" charset="0"/>
              </a:rPr>
              <a:t>OPEC and Oil Embargo</a:t>
            </a:r>
          </a:p>
          <a:p>
            <a:r>
              <a:rPr lang="en-US" b="1">
                <a:latin typeface="Arial" charset="0"/>
              </a:rPr>
              <a:t>Stagflation</a:t>
            </a:r>
          </a:p>
          <a:p>
            <a:r>
              <a:rPr lang="en-US" b="1">
                <a:latin typeface="Arial" charset="0"/>
              </a:rPr>
              <a:t>De-Industrialization</a:t>
            </a:r>
          </a:p>
          <a:p>
            <a:r>
              <a:rPr lang="en-US" b="1">
                <a:latin typeface="Arial" charset="0"/>
              </a:rPr>
              <a:t>Iranian Hostage Crisis (Nov. 1979) </a:t>
            </a:r>
          </a:p>
          <a:p>
            <a:pPr lvl="1"/>
            <a:r>
              <a:rPr lang="en-US" sz="2000" b="1">
                <a:latin typeface="Arial" charset="0"/>
              </a:rPr>
              <a:t>Ayatollah Khomeini overthrew Shah of Iran</a:t>
            </a:r>
          </a:p>
          <a:p>
            <a:pPr lvl="1"/>
            <a:r>
              <a:rPr lang="en-US" sz="2000" b="1">
                <a:latin typeface="Arial" charset="0"/>
              </a:rPr>
              <a:t>50 Hostages for over a year</a:t>
            </a:r>
          </a:p>
          <a:p>
            <a:pPr lvl="1"/>
            <a:r>
              <a:rPr lang="en-US" sz="2000" b="1">
                <a:latin typeface="Arial" charset="0"/>
              </a:rPr>
              <a:t>Failed rescue effort</a:t>
            </a:r>
          </a:p>
          <a:p>
            <a:r>
              <a:rPr lang="en-US" b="1">
                <a:latin typeface="Arial" charset="0"/>
              </a:rPr>
              <a:t>USSR invaded Afghanistan (Dec. 1979) </a:t>
            </a:r>
          </a:p>
          <a:p>
            <a:endParaRPr lang="en-US" b="1">
              <a:latin typeface="Arial" charset="0"/>
            </a:endParaRPr>
          </a:p>
        </p:txBody>
      </p:sp>
    </p:spTree>
    <p:extLst>
      <p:ext uri="{BB962C8B-B14F-4D97-AF65-F5344CB8AC3E}">
        <p14:creationId xmlns:p14="http://schemas.microsoft.com/office/powerpoint/2010/main" val="6590817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cs typeface="+mj-cs"/>
              </a:rPr>
              <a:t>The Three Parts of </a:t>
            </a:r>
            <a:br>
              <a:rPr lang="en-US" dirty="0" smtClean="0">
                <a:cs typeface="+mj-cs"/>
              </a:rPr>
            </a:br>
            <a:r>
              <a:rPr lang="en-US" dirty="0" smtClean="0">
                <a:cs typeface="+mj-cs"/>
              </a:rPr>
              <a:t>the Republican Party </a:t>
            </a:r>
            <a:endParaRPr lang="en-US" dirty="0">
              <a:cs typeface="+mj-cs"/>
            </a:endParaRPr>
          </a:p>
        </p:txBody>
      </p:sp>
      <p:sp>
        <p:nvSpPr>
          <p:cNvPr id="3" name="Content Placeholder 2"/>
          <p:cNvSpPr>
            <a:spLocks noGrp="1"/>
          </p:cNvSpPr>
          <p:nvPr>
            <p:ph idx="1"/>
          </p:nvPr>
        </p:nvSpPr>
        <p:spPr>
          <a:xfrm>
            <a:off x="457200" y="2209800"/>
            <a:ext cx="8229600" cy="3916363"/>
          </a:xfrm>
        </p:spPr>
        <p:txBody>
          <a:bodyPr/>
          <a:lstStyle/>
          <a:p>
            <a:pPr>
              <a:buFont typeface="Wingdings" charset="0"/>
              <a:buNone/>
            </a:pPr>
            <a:r>
              <a:rPr lang="en-US">
                <a:latin typeface="Arial" charset="0"/>
              </a:rPr>
              <a:t> A. Economic Conservatives &amp; Laissez-Faire: Low Taxes, Low Govt. Spending, Reduce Welfare</a:t>
            </a:r>
          </a:p>
          <a:p>
            <a:pPr>
              <a:buFont typeface="Wingdings" charset="0"/>
              <a:buNone/>
            </a:pPr>
            <a:endParaRPr lang="en-US">
              <a:latin typeface="Arial" charset="0"/>
            </a:endParaRPr>
          </a:p>
          <a:p>
            <a:pPr>
              <a:buFont typeface="Wingdings" charset="0"/>
              <a:buNone/>
            </a:pPr>
            <a:r>
              <a:rPr lang="en-US">
                <a:latin typeface="Arial" charset="0"/>
              </a:rPr>
              <a:t>B. Cultural Conservatives &amp; the Religious Right: Anti-Abortion, Anti-Gay Rights</a:t>
            </a:r>
          </a:p>
          <a:p>
            <a:pPr>
              <a:buFont typeface="Wingdings" charset="0"/>
              <a:buNone/>
            </a:pPr>
            <a:endParaRPr lang="en-US">
              <a:latin typeface="Arial" charset="0"/>
            </a:endParaRPr>
          </a:p>
          <a:p>
            <a:pPr>
              <a:buFont typeface="Wingdings" charset="0"/>
              <a:buNone/>
            </a:pPr>
            <a:r>
              <a:rPr lang="en-US">
                <a:latin typeface="Arial" charset="0"/>
              </a:rPr>
              <a:t>C. Military Conservatives &amp; War Hawks: Aggressive Military Spending</a:t>
            </a:r>
          </a:p>
          <a:p>
            <a:endParaRPr lang="en-US">
              <a:latin typeface="Arial" charset="0"/>
            </a:endParaRPr>
          </a:p>
        </p:txBody>
      </p:sp>
    </p:spTree>
    <p:extLst>
      <p:ext uri="{BB962C8B-B14F-4D97-AF65-F5344CB8AC3E}">
        <p14:creationId xmlns:p14="http://schemas.microsoft.com/office/powerpoint/2010/main" val="489319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latin typeface="Times New Roman" charset="0"/>
              </a:rPr>
              <a:t>Political Trends</a:t>
            </a:r>
          </a:p>
        </p:txBody>
      </p:sp>
      <p:sp>
        <p:nvSpPr>
          <p:cNvPr id="59394" name="Content Placeholder 2"/>
          <p:cNvSpPr>
            <a:spLocks noGrp="1"/>
          </p:cNvSpPr>
          <p:nvPr>
            <p:ph idx="1"/>
          </p:nvPr>
        </p:nvSpPr>
        <p:spPr/>
        <p:txBody>
          <a:bodyPr/>
          <a:lstStyle/>
          <a:p>
            <a:pPr>
              <a:buFont typeface="Wingdings" charset="0"/>
              <a:buNone/>
            </a:pPr>
            <a:r>
              <a:rPr lang="en-US">
                <a:latin typeface="Arial" charset="0"/>
              </a:rPr>
              <a:t>1932-1968: 28/36 Years = Democratic Presidents (FDR, Truman, JFK, LBJ)</a:t>
            </a:r>
          </a:p>
          <a:p>
            <a:pPr>
              <a:buFont typeface="Wingdings" charset="0"/>
              <a:buNone/>
            </a:pPr>
            <a:endParaRPr lang="en-US">
              <a:latin typeface="Arial" charset="0"/>
            </a:endParaRPr>
          </a:p>
          <a:p>
            <a:pPr>
              <a:buFont typeface="Wingdings" charset="0"/>
              <a:buNone/>
            </a:pPr>
            <a:endParaRPr lang="en-US">
              <a:latin typeface="Arial" charset="0"/>
            </a:endParaRPr>
          </a:p>
          <a:p>
            <a:pPr>
              <a:buFont typeface="Wingdings" charset="0"/>
              <a:buNone/>
            </a:pPr>
            <a:r>
              <a:rPr lang="en-US">
                <a:latin typeface="Arial" charset="0"/>
              </a:rPr>
              <a:t>1968-2008: 28/40 Years = Republican Presidents (Nixon, Ford, Reagan, Papa Bush, Baby Bush)</a:t>
            </a:r>
          </a:p>
        </p:txBody>
      </p:sp>
    </p:spTree>
    <p:extLst>
      <p:ext uri="{BB962C8B-B14F-4D97-AF65-F5344CB8AC3E}">
        <p14:creationId xmlns:p14="http://schemas.microsoft.com/office/powerpoint/2010/main" val="34767715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ad's tie design 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ad's tie design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design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desig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desig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design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design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design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CC0000"/>
        </a:hlink>
        <a:folHlink>
          <a:srgbClr val="E1E1B7"/>
        </a:folHlink>
      </a:clrScheme>
      <a:clrMap bg1="lt1" tx1="dk1" bg2="lt2" tx2="dk2" accent1="accent1" accent2="accent2" accent3="accent3" accent4="accent4" accent5="accent5" accent6="accent6" hlink="hlink" folHlink="folHlink"/>
    </a:extraClrScheme>
    <a:extraClrScheme>
      <a:clrScheme name="Dad's tie design template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ad's tie design template">
  <a:themeElements>
    <a:clrScheme name="Dad's tie design template 9">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Dad's tie design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design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desig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desig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design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design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design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FF0000"/>
        </a:folHlink>
      </a:clrScheme>
      <a:clrMap bg1="lt1" tx1="dk1" bg2="lt2" tx2="dk2" accent1="accent1" accent2="accent2" accent3="accent3" accent4="accent4" accent5="accent5" accent6="accent6" hlink="hlink" folHlink="folHlink"/>
    </a:extraClrScheme>
    <a:extraClrScheme>
      <a:clrScheme name="Dad's tie design template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000099"/>
        </a:hlink>
        <a:folHlink>
          <a:srgbClr val="FF0000"/>
        </a:folHlink>
      </a:clrScheme>
      <a:clrMap bg1="lt1" tx1="dk1" bg2="lt2" tx2="dk2" accent1="accent1" accent2="accent2" accent3="accent3" accent4="accent4" accent5="accent5" accent6="accent6" hlink="hlink" folHlink="folHlink"/>
    </a:extraClrScheme>
    <a:extraClrScheme>
      <a:clrScheme name="Dad's tie design template 9">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242</TotalTime>
  <Words>2817</Words>
  <Application>Microsoft Macintosh PowerPoint</Application>
  <PresentationFormat>On-screen Show (4:3)</PresentationFormat>
  <Paragraphs>214</Paragraphs>
  <Slides>33</Slides>
  <Notes>12</Notes>
  <HiddenSlides>0</HiddenSlides>
  <MMClips>0</MMClips>
  <ScaleCrop>false</ScaleCrop>
  <HeadingPairs>
    <vt:vector size="4" baseType="variant">
      <vt:variant>
        <vt:lpstr>Theme</vt:lpstr>
      </vt:variant>
      <vt:variant>
        <vt:i4>9</vt:i4>
      </vt:variant>
      <vt:variant>
        <vt:lpstr>Slide Titles</vt:lpstr>
      </vt:variant>
      <vt:variant>
        <vt:i4>33</vt:i4>
      </vt:variant>
    </vt:vector>
  </HeadingPairs>
  <TitlesOfParts>
    <vt:vector size="42" baseType="lpstr">
      <vt:lpstr>Office Theme</vt:lpstr>
      <vt:lpstr>Layers</vt:lpstr>
      <vt:lpstr>Default Design</vt:lpstr>
      <vt:lpstr>1_Layers</vt:lpstr>
      <vt:lpstr>Dad's tie design template</vt:lpstr>
      <vt:lpstr>2_Layers</vt:lpstr>
      <vt:lpstr>3_Layers</vt:lpstr>
      <vt:lpstr>1_Dad's tie design template</vt:lpstr>
      <vt:lpstr>Stream</vt:lpstr>
      <vt:lpstr>True or False w/ your partner!</vt:lpstr>
      <vt:lpstr>Resurgence of Conservatism-Reagan and the 1980s</vt:lpstr>
      <vt:lpstr>PowerPoint Presentation</vt:lpstr>
      <vt:lpstr>Segregation Terms!</vt:lpstr>
      <vt:lpstr>Conservative Backlash, 1965-1980</vt:lpstr>
      <vt:lpstr>The Growing Backlash</vt:lpstr>
      <vt:lpstr>American Malaise</vt:lpstr>
      <vt:lpstr>The Three Parts of  the Republican Party </vt:lpstr>
      <vt:lpstr>Political Trends</vt:lpstr>
      <vt:lpstr>PowerPoint Presentation</vt:lpstr>
      <vt:lpstr>Ronald Reagan</vt:lpstr>
      <vt:lpstr>PowerPoint Presentation</vt:lpstr>
      <vt:lpstr>PowerPoint Presentation</vt:lpstr>
      <vt:lpstr>Reaganomics</vt:lpstr>
      <vt:lpstr>Social Programs</vt:lpstr>
      <vt:lpstr>Reaganomics: “Trickle-Down” </vt:lpstr>
      <vt:lpstr>The War on Drugs</vt:lpstr>
      <vt:lpstr>The War on Drugs</vt:lpstr>
      <vt:lpstr>PowerPoint Presentation</vt:lpstr>
      <vt:lpstr>The AIDS Epidemic</vt:lpstr>
      <vt:lpstr>Did Reagan’s Style Equal Substance?</vt:lpstr>
      <vt:lpstr>PowerPoint Presentation</vt:lpstr>
      <vt:lpstr>Reagan &amp; Foreign Policy</vt:lpstr>
      <vt:lpstr>Trouble Spots in Latin America</vt:lpstr>
      <vt:lpstr>The Iran-Contra Affair</vt:lpstr>
      <vt:lpstr>PowerPoint Presentation</vt:lpstr>
      <vt:lpstr>Challenging the "Evil Empire"</vt:lpstr>
      <vt:lpstr>Ending the Cold War</vt:lpstr>
      <vt:lpstr>The End of the Cold War</vt:lpstr>
      <vt:lpstr>Conclusions</vt:lpstr>
      <vt:lpstr>PowerPoint Presentation</vt:lpstr>
      <vt:lpstr>PowerPoint Presentation</vt:lpstr>
      <vt:lpstr>Conclusions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Resurgence of Conservatism-Reagan and the 1980s</dc:title>
  <dc:creator>Craig Winchell</dc:creator>
  <cp:lastModifiedBy>Craig Winchell</cp:lastModifiedBy>
  <cp:revision>9</cp:revision>
  <dcterms:created xsi:type="dcterms:W3CDTF">2017-03-07T17:14:52Z</dcterms:created>
  <dcterms:modified xsi:type="dcterms:W3CDTF">2017-03-30T17:41:22Z</dcterms:modified>
</cp:coreProperties>
</file>