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sldIdLst>
    <p:sldId id="257" r:id="rId2"/>
    <p:sldId id="258" r:id="rId3"/>
    <p:sldId id="259" r:id="rId4"/>
    <p:sldId id="260" r:id="rId5"/>
    <p:sldId id="261" r:id="rId6"/>
    <p:sldId id="289" r:id="rId7"/>
    <p:sldId id="279" r:id="rId8"/>
    <p:sldId id="268" r:id="rId9"/>
    <p:sldId id="267" r:id="rId10"/>
    <p:sldId id="263" r:id="rId11"/>
    <p:sldId id="269" r:id="rId12"/>
    <p:sldId id="264" r:id="rId13"/>
    <p:sldId id="270" r:id="rId14"/>
    <p:sldId id="271" r:id="rId15"/>
    <p:sldId id="272" r:id="rId16"/>
    <p:sldId id="273" r:id="rId17"/>
    <p:sldId id="274" r:id="rId18"/>
    <p:sldId id="265" r:id="rId19"/>
    <p:sldId id="266" r:id="rId20"/>
    <p:sldId id="283" r:id="rId21"/>
    <p:sldId id="285" r:id="rId22"/>
    <p:sldId id="290" r:id="rId23"/>
    <p:sldId id="291" r:id="rId24"/>
    <p:sldId id="292" r:id="rId25"/>
    <p:sldId id="293" r:id="rId26"/>
    <p:sldId id="284" r:id="rId27"/>
    <p:sldId id="286" r:id="rId28"/>
    <p:sldId id="287" r:id="rId29"/>
    <p:sldId id="281" r:id="rId30"/>
    <p:sldId id="282" r:id="rId31"/>
    <p:sldId id="288" r:id="rId32"/>
    <p:sldId id="278" r:id="rId33"/>
    <p:sldId id="28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7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443EB6-A5A5-C54C-B73C-967B23850FBA}" type="datetimeFigureOut">
              <a:rPr lang="en-US" smtClean="0"/>
              <a:t>11/7/17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77D83-2F89-E646-93D0-3393DAC6CEE4}" type="slidenum">
              <a:rPr lang="en-US" smtClean="0"/>
              <a:t>‹#›</a:t>
            </a:fld>
            <a:endParaRPr lang="en-US"/>
          </a:p>
        </p:txBody>
      </p:sp>
    </p:spTree>
    <p:extLst>
      <p:ext uri="{BB962C8B-B14F-4D97-AF65-F5344CB8AC3E}">
        <p14:creationId xmlns:p14="http://schemas.microsoft.com/office/powerpoint/2010/main" val="204080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1">
              <a:buSzPct val="75000"/>
            </a:pPr>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FF3300"/>
                </a:solidFill>
                <a:latin typeface="Times New Roman" charset="0"/>
              </a:rPr>
              <a:t>How did North win; recap 1863-1865 burning richmond? Total war</a:t>
            </a:r>
          </a:p>
          <a:p>
            <a:r>
              <a:rPr lang="en-US">
                <a:solidFill>
                  <a:srgbClr val="FF3300"/>
                </a:solidFill>
                <a:latin typeface="Times New Roman" charset="0"/>
              </a:rPr>
              <a:t>Lack of unity in south </a:t>
            </a:r>
          </a:p>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body" idx="1"/>
          </p:nvPr>
        </p:nvSpPr>
        <p:spPr>
          <a:noFill/>
          <a:ln/>
        </p:spPr>
        <p:txBody>
          <a:bodyPr/>
          <a:lstStyle/>
          <a:p>
            <a:r>
              <a:rPr lang="en-US"/>
              <a:t>gave free land to western settlers</a:t>
            </a:r>
          </a:p>
          <a:p>
            <a:r>
              <a:rPr lang="en-US"/>
              <a:t>created new colleges</a:t>
            </a:r>
          </a:p>
        </p:txBody>
      </p:sp>
      <p:sp>
        <p:nvSpPr>
          <p:cNvPr id="24064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11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25" tIns="91425" rIns="91425" bIns="91425" numCol="1" anchor="ctr" anchorCtr="0" compatLnSpc="1">
            <a:prstTxWarp prst="textNoShape">
              <a:avLst/>
            </a:prstTxWarp>
          </a:bodyPr>
          <a:lstStyle/>
          <a:p>
            <a:pPr eaLnBrk="1" hangingPunct="1">
              <a:spcBef>
                <a:spcPct val="0"/>
              </a:spcBef>
            </a:pPr>
            <a:endParaRPr lang="en-US" sz="1100">
              <a:latin typeface="Calibri" charset="0"/>
            </a:endParaRPr>
          </a:p>
        </p:txBody>
      </p:sp>
      <p:sp>
        <p:nvSpPr>
          <p:cNvPr id="55298" name="Shape 117"/>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rPr>
              <a:t>Grave of William H. Johnson, 1864 </a:t>
            </a:r>
            <a:r>
              <a:rPr lang="en-US">
                <a:latin typeface="Calibri" charset="0"/>
              </a:rPr>
              <a:t>Johnson was a free</a:t>
            </a:r>
          </a:p>
          <a:p>
            <a:pPr eaLnBrk="1" hangingPunct="1">
              <a:spcBef>
                <a:spcPct val="0"/>
              </a:spcBef>
            </a:pPr>
            <a:r>
              <a:rPr lang="en-US">
                <a:latin typeface="Calibri" charset="0"/>
              </a:rPr>
              <a:t>black man who worked as Lincoln’s personal valet in</a:t>
            </a:r>
          </a:p>
          <a:p>
            <a:pPr eaLnBrk="1" hangingPunct="1">
              <a:spcBef>
                <a:spcPct val="0"/>
              </a:spcBef>
            </a:pPr>
            <a:r>
              <a:rPr lang="en-US">
                <a:latin typeface="Calibri" charset="0"/>
              </a:rPr>
              <a:t>Springfield and accompanied him to Washington, D.C. when</a:t>
            </a:r>
          </a:p>
          <a:p>
            <a:pPr eaLnBrk="1" hangingPunct="1">
              <a:spcBef>
                <a:spcPct val="0"/>
              </a:spcBef>
            </a:pPr>
            <a:r>
              <a:rPr lang="en-US">
                <a:latin typeface="Calibri" charset="0"/>
              </a:rPr>
              <a:t>he assumed the presidency. When lighter-skinned mulatto</a:t>
            </a:r>
          </a:p>
          <a:p>
            <a:pPr eaLnBrk="1" hangingPunct="1">
              <a:spcBef>
                <a:spcPct val="0"/>
              </a:spcBef>
            </a:pPr>
            <a:r>
              <a:rPr lang="en-US">
                <a:latin typeface="Calibri" charset="0"/>
              </a:rPr>
              <a:t>White House staffers rejected him for his dark skin, Lincoln</a:t>
            </a:r>
          </a:p>
          <a:p>
            <a:pPr eaLnBrk="1" hangingPunct="1">
              <a:spcBef>
                <a:spcPct val="0"/>
              </a:spcBef>
            </a:pPr>
            <a:r>
              <a:rPr lang="en-US">
                <a:latin typeface="Calibri" charset="0"/>
              </a:rPr>
              <a:t>helped Johnson find other employment in the Treasury and</a:t>
            </a:r>
          </a:p>
          <a:p>
            <a:pPr eaLnBrk="1" hangingPunct="1">
              <a:spcBef>
                <a:spcPct val="0"/>
              </a:spcBef>
            </a:pPr>
            <a:r>
              <a:rPr lang="en-US">
                <a:latin typeface="Calibri" charset="0"/>
              </a:rPr>
              <a:t>Navy Departments, writing “The bearer of this card, William</a:t>
            </a:r>
          </a:p>
          <a:p>
            <a:pPr eaLnBrk="1" hangingPunct="1">
              <a:spcBef>
                <a:spcPct val="0"/>
              </a:spcBef>
            </a:pPr>
            <a:r>
              <a:rPr lang="en-US">
                <a:latin typeface="Calibri" charset="0"/>
              </a:rPr>
              <a:t>Johnson (colored), came with me from Illinois, and is a worthy</a:t>
            </a:r>
          </a:p>
          <a:p>
            <a:pPr eaLnBrk="1" hangingPunct="1">
              <a:spcBef>
                <a:spcPct val="0"/>
              </a:spcBef>
            </a:pPr>
            <a:r>
              <a:rPr lang="en-US">
                <a:latin typeface="Calibri" charset="0"/>
              </a:rPr>
              <a:t>man, as I believe. A. Lincoln.” In November 1863 Lincoln</a:t>
            </a:r>
          </a:p>
          <a:p>
            <a:pPr eaLnBrk="1" hangingPunct="1">
              <a:spcBef>
                <a:spcPct val="0"/>
              </a:spcBef>
            </a:pPr>
            <a:r>
              <a:rPr lang="en-US">
                <a:latin typeface="Calibri" charset="0"/>
              </a:rPr>
              <a:t>requested that Johnson accompany him to deliver his famous</a:t>
            </a:r>
          </a:p>
          <a:p>
            <a:pPr eaLnBrk="1" hangingPunct="1">
              <a:spcBef>
                <a:spcPct val="0"/>
              </a:spcBef>
            </a:pPr>
            <a:r>
              <a:rPr lang="en-US">
                <a:latin typeface="Calibri" charset="0"/>
              </a:rPr>
              <a:t>address at Gettysburg, where they both contracted smallpox.</a:t>
            </a:r>
          </a:p>
          <a:p>
            <a:pPr eaLnBrk="1" hangingPunct="1">
              <a:spcBef>
                <a:spcPct val="0"/>
              </a:spcBef>
            </a:pPr>
            <a:r>
              <a:rPr lang="en-US">
                <a:latin typeface="Calibri" charset="0"/>
              </a:rPr>
              <a:t>Lincoln recovered in a few days Johnson, with a more severe</a:t>
            </a:r>
          </a:p>
          <a:p>
            <a:pPr eaLnBrk="1" hangingPunct="1">
              <a:spcBef>
                <a:spcPct val="0"/>
              </a:spcBef>
            </a:pPr>
            <a:r>
              <a:rPr lang="en-US">
                <a:latin typeface="Calibri" charset="0"/>
              </a:rPr>
              <a:t>case, died in January 1864. Lincoln arranged for him to be</a:t>
            </a:r>
          </a:p>
          <a:p>
            <a:pPr eaLnBrk="1" hangingPunct="1">
              <a:spcBef>
                <a:spcPct val="0"/>
              </a:spcBef>
            </a:pPr>
            <a:r>
              <a:rPr lang="en-US">
                <a:latin typeface="Calibri" charset="0"/>
              </a:rPr>
              <a:t>buried at Arlington National Cemetery and wrote the one word</a:t>
            </a:r>
          </a:p>
          <a:p>
            <a:pPr eaLnBrk="1" hangingPunct="1">
              <a:spcBef>
                <a:spcPct val="0"/>
              </a:spcBef>
            </a:pPr>
            <a:r>
              <a:rPr lang="en-US">
                <a:latin typeface="Calibri" charset="0"/>
              </a:rPr>
              <a:t>epitaph for his tombstone: “Citizen,” a succinct and</a:t>
            </a:r>
          </a:p>
          <a:p>
            <a:pPr eaLnBrk="1" hangingPunct="1">
              <a:spcBef>
                <a:spcPct val="0"/>
              </a:spcBef>
            </a:pPr>
            <a:r>
              <a:rPr lang="en-US">
                <a:latin typeface="Calibri" charset="0"/>
              </a:rPr>
              <a:t>stinging rebuke of the racist reasoning of the Dred Scott</a:t>
            </a:r>
          </a:p>
          <a:p>
            <a:pPr eaLnBrk="1" hangingPunct="1">
              <a:spcBef>
                <a:spcPct val="0"/>
              </a:spcBef>
            </a:pPr>
            <a:r>
              <a:rPr lang="en-US">
                <a:latin typeface="Calibri" charset="0"/>
              </a:rPr>
              <a:t>decision.</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A3920-EB82-F34E-AE0E-A9DFFF8CC29A}" type="slidenum">
              <a:rPr lang="en-US" sz="1200">
                <a:solidFill>
                  <a:prstClr val="black"/>
                </a:solidFill>
                <a:latin typeface="Calibri" charset="0"/>
              </a:rPr>
              <a:pPr eaLnBrk="1" hangingPunct="1"/>
              <a:t>31</a:t>
            </a:fld>
            <a:endParaRPr lang="en-US"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_iq5yzJ-Dk" TargetMode="External"/><Relationship Id="rId4" Type="http://schemas.openxmlformats.org/officeDocument/2006/relationships/image" Target="../media/image14.png"/><Relationship Id="rId5" Type="http://schemas.openxmlformats.org/officeDocument/2006/relationships/hyperlink" Target="https://www.youtube.com/watch?v=PBLsOQPu23U" TargetMode="External"/><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c.com/video-clips/re8ih2/the-colbert-report-eric-fone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embed/N7Mx9HvrDJY?list=PLEFDGtEJhga3l9TSyWK6RiyVgpHooZysG" TargetMode="Externa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Read and annotate the ‘Do-Everything Congress’ article!</a:t>
            </a:r>
            <a:endParaRPr lang="en-US" dirty="0"/>
          </a:p>
        </p:txBody>
      </p:sp>
    </p:spTree>
    <p:extLst>
      <p:ext uri="{BB962C8B-B14F-4D97-AF65-F5344CB8AC3E}">
        <p14:creationId xmlns:p14="http://schemas.microsoft.com/office/powerpoint/2010/main" val="425073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xfrm>
            <a:off x="304800" y="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rPr>
              <a:t>Total War</a:t>
            </a:r>
          </a:p>
        </p:txBody>
      </p:sp>
      <p:sp>
        <p:nvSpPr>
          <p:cNvPr id="20482" name="Rectangle 3"/>
          <p:cNvSpPr>
            <a:spLocks noGrp="1" noRot="1" noChangeArrowheads="1"/>
          </p:cNvSpPr>
          <p:nvPr>
            <p:ph type="body" sz="half" idx="4294967295"/>
          </p:nvPr>
        </p:nvSpPr>
        <p:spPr>
          <a:xfrm>
            <a:off x="0" y="838200"/>
            <a:ext cx="37338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effectLst/>
              </a:rPr>
              <a:t>General Ulysses S. Grant</a:t>
            </a:r>
          </a:p>
          <a:p>
            <a:r>
              <a:rPr lang="en-US" sz="2000">
                <a:effectLst/>
              </a:rPr>
              <a:t>General Sheridan and “The Burning”</a:t>
            </a:r>
          </a:p>
          <a:p>
            <a:r>
              <a:rPr lang="en-US" sz="2000" b="1">
                <a:effectLst/>
              </a:rPr>
              <a:t>General Sherman’s March to the Sea</a:t>
            </a:r>
          </a:p>
        </p:txBody>
      </p:sp>
      <p:pic>
        <p:nvPicPr>
          <p:cNvPr id="20483" name="Picture 5"/>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3733800" y="914400"/>
            <a:ext cx="5410200" cy="4203700"/>
          </a:xfrm>
        </p:spPr>
      </p:pic>
      <p:pic>
        <p:nvPicPr>
          <p:cNvPr id="20484" name="Picture 4" descr="USAH017-H.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184525"/>
            <a:ext cx="37338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1328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1864_Electoral_Map"/>
          <p:cNvPicPr>
            <a:picLocks noChangeAspect="1" noChangeArrowheads="1"/>
          </p:cNvPicPr>
          <p:nvPr/>
        </p:nvPicPr>
        <p:blipFill>
          <a:blip r:embed="rId2" cstate="email">
            <a:extLst>
              <a:ext uri="{28A0092B-C50C-407E-A947-70E740481C1C}">
                <a14:useLocalDpi xmlns:a14="http://schemas.microsoft.com/office/drawing/2010/main"/>
              </a:ext>
            </a:extLst>
          </a:blip>
          <a:srcRect l="2843"/>
          <a:stretch>
            <a:fillRect/>
          </a:stretch>
        </p:blipFill>
        <p:spPr bwMode="auto">
          <a:xfrm>
            <a:off x="228600" y="1981200"/>
            <a:ext cx="86868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1203" name="Rectangle 2"/>
          <p:cNvSpPr>
            <a:spLocks noChangeArrowheads="1"/>
          </p:cNvSpPr>
          <p:nvPr/>
        </p:nvSpPr>
        <p:spPr bwMode="auto">
          <a:xfrm>
            <a:off x="76200" y="82550"/>
            <a:ext cx="4495800" cy="1140825"/>
          </a:xfrm>
          <a:prstGeom prst="rect">
            <a:avLst/>
          </a:prstGeom>
          <a:solidFill>
            <a:srgbClr val="CCFFCC"/>
          </a:solidFill>
          <a:ln w="9525">
            <a:solidFill>
              <a:schemeClr val="tx1"/>
            </a:solidFill>
            <a:miter lim="800000"/>
            <a:headEnd/>
            <a:tailEnd/>
          </a:ln>
        </p:spPr>
        <p:txBody>
          <a:bodyPr>
            <a:spAutoFit/>
          </a:bodyPr>
          <a:lstStyle/>
          <a:p>
            <a:pPr algn="ctr" eaLnBrk="1" hangingPunct="1">
              <a:lnSpc>
                <a:spcPct val="80000"/>
              </a:lnSpc>
            </a:pPr>
            <a:r>
              <a:rPr lang="en-US" sz="2800" dirty="0">
                <a:solidFill>
                  <a:schemeClr val="bg1"/>
                </a:solidFill>
                <a:latin typeface="Rockwell"/>
                <a:cs typeface="Rockwell"/>
              </a:rPr>
              <a:t>Lincoln faced a tough </a:t>
            </a:r>
            <a:br>
              <a:rPr lang="en-US" sz="2800" dirty="0">
                <a:solidFill>
                  <a:schemeClr val="bg1"/>
                </a:solidFill>
                <a:latin typeface="Rockwell"/>
                <a:cs typeface="Rockwell"/>
              </a:rPr>
            </a:br>
            <a:r>
              <a:rPr lang="en-US" sz="2800" dirty="0">
                <a:solidFill>
                  <a:schemeClr val="bg1"/>
                </a:solidFill>
                <a:latin typeface="Rockwell"/>
                <a:cs typeface="Rockwell"/>
              </a:rPr>
              <a:t>re-election campaign against George McClellan</a:t>
            </a:r>
          </a:p>
        </p:txBody>
      </p:sp>
      <p:sp>
        <p:nvSpPr>
          <p:cNvPr id="51204" name="Rectangle 3"/>
          <p:cNvSpPr>
            <a:spLocks noChangeArrowheads="1"/>
          </p:cNvSpPr>
          <p:nvPr/>
        </p:nvSpPr>
        <p:spPr bwMode="auto">
          <a:xfrm>
            <a:off x="76200" y="1430338"/>
            <a:ext cx="4495800" cy="1140825"/>
          </a:xfrm>
          <a:prstGeom prst="rect">
            <a:avLst/>
          </a:prstGeom>
          <a:solidFill>
            <a:srgbClr val="FFCC99"/>
          </a:solidFill>
          <a:ln w="9525">
            <a:solidFill>
              <a:schemeClr val="tx1"/>
            </a:solidFill>
            <a:miter lim="800000"/>
            <a:headEnd/>
            <a:tailEnd/>
          </a:ln>
        </p:spPr>
        <p:txBody>
          <a:bodyPr>
            <a:spAutoFit/>
          </a:bodyPr>
          <a:lstStyle/>
          <a:p>
            <a:pPr algn="ctr" eaLnBrk="1" hangingPunct="1">
              <a:lnSpc>
                <a:spcPct val="80000"/>
              </a:lnSpc>
            </a:pPr>
            <a:r>
              <a:rPr lang="en-US" sz="2800">
                <a:solidFill>
                  <a:schemeClr val="bg1"/>
                </a:solidFill>
                <a:latin typeface="Rockwell"/>
                <a:cs typeface="Rockwell"/>
              </a:rPr>
              <a:t>The North’s war failures were the key election issue </a:t>
            </a:r>
          </a:p>
        </p:txBody>
      </p:sp>
      <p:sp>
        <p:nvSpPr>
          <p:cNvPr id="5" name="Rectangle 4"/>
          <p:cNvSpPr>
            <a:spLocks noChangeArrowheads="1"/>
          </p:cNvSpPr>
          <p:nvPr/>
        </p:nvSpPr>
        <p:spPr bwMode="auto">
          <a:xfrm>
            <a:off x="4724400" y="209550"/>
            <a:ext cx="4343400" cy="1830244"/>
          </a:xfrm>
          <a:prstGeom prst="rect">
            <a:avLst/>
          </a:prstGeom>
          <a:solidFill>
            <a:srgbClr val="FFCCFF"/>
          </a:solidFill>
          <a:ln w="9525">
            <a:solidFill>
              <a:schemeClr val="tx1"/>
            </a:solidFill>
            <a:miter lim="800000"/>
            <a:headEnd/>
            <a:tailEnd/>
          </a:ln>
        </p:spPr>
        <p:txBody>
          <a:bodyPr>
            <a:spAutoFit/>
          </a:bodyPr>
          <a:lstStyle/>
          <a:p>
            <a:pPr algn="ctr" eaLnBrk="1" hangingPunct="1">
              <a:lnSpc>
                <a:spcPct val="80000"/>
              </a:lnSpc>
            </a:pPr>
            <a:r>
              <a:rPr lang="en-US" sz="2800">
                <a:solidFill>
                  <a:schemeClr val="bg1"/>
                </a:solidFill>
                <a:latin typeface="Rockwell"/>
                <a:cs typeface="Rockwell"/>
              </a:rPr>
              <a:t>When Atlanta fell during Sherman’s “March to </a:t>
            </a:r>
            <a:br>
              <a:rPr lang="en-US" sz="2800">
                <a:solidFill>
                  <a:schemeClr val="bg1"/>
                </a:solidFill>
                <a:latin typeface="Rockwell"/>
                <a:cs typeface="Rockwell"/>
              </a:rPr>
            </a:br>
            <a:r>
              <a:rPr lang="en-US" sz="2800">
                <a:solidFill>
                  <a:schemeClr val="bg1"/>
                </a:solidFill>
                <a:latin typeface="Rockwell"/>
                <a:cs typeface="Rockwell"/>
              </a:rPr>
              <a:t>the Sea,” Lincoln was overwhelmingly reelected </a:t>
            </a:r>
          </a:p>
        </p:txBody>
      </p:sp>
      <p:sp>
        <p:nvSpPr>
          <p:cNvPr id="9" name="AutoShape 5"/>
          <p:cNvSpPr>
            <a:spLocks noChangeArrowheads="1"/>
          </p:cNvSpPr>
          <p:nvPr/>
        </p:nvSpPr>
        <p:spPr bwMode="auto">
          <a:xfrm>
            <a:off x="990600" y="5562600"/>
            <a:ext cx="7467600" cy="1219200"/>
          </a:xfrm>
          <a:prstGeom prst="wedgeRectCallout">
            <a:avLst>
              <a:gd name="adj1" fmla="val 32898"/>
              <a:gd name="adj2" fmla="val -35486"/>
            </a:avLst>
          </a:prstGeom>
          <a:solidFill>
            <a:srgbClr val="FFFFCC"/>
          </a:solidFill>
          <a:ln w="12700">
            <a:solidFill>
              <a:schemeClr val="tx1"/>
            </a:solidFill>
            <a:miter lim="800000"/>
            <a:headEnd/>
            <a:tailEnd/>
          </a:ln>
        </p:spPr>
        <p:txBody>
          <a:bodyPr/>
          <a:lstStyle/>
          <a:p>
            <a:pPr algn="ctr" eaLnBrk="1" hangingPunct="1">
              <a:lnSpc>
                <a:spcPct val="80000"/>
              </a:lnSpc>
              <a:spcBef>
                <a:spcPct val="10000"/>
              </a:spcBef>
            </a:pPr>
            <a:r>
              <a:rPr lang="en-US" sz="2700" dirty="0">
                <a:solidFill>
                  <a:schemeClr val="bg1"/>
                </a:solidFill>
                <a:latin typeface="Rockwell"/>
                <a:cs typeface="Rockwell"/>
              </a:rPr>
              <a:t>In his 2</a:t>
            </a:r>
            <a:r>
              <a:rPr lang="en-US" sz="2700" baseline="30000" dirty="0">
                <a:solidFill>
                  <a:schemeClr val="bg1"/>
                </a:solidFill>
                <a:latin typeface="Rockwell"/>
                <a:cs typeface="Rockwell"/>
              </a:rPr>
              <a:t>nd</a:t>
            </a:r>
            <a:r>
              <a:rPr lang="en-US" sz="2700" dirty="0">
                <a:solidFill>
                  <a:schemeClr val="bg1"/>
                </a:solidFill>
                <a:latin typeface="Rockwell"/>
                <a:cs typeface="Rockwell"/>
              </a:rPr>
              <a:t> inaugural address, Lincoln promised a Reconstruction Plan for the Union with </a:t>
            </a:r>
            <a:r>
              <a:rPr lang="en-US" sz="2700" i="1" dirty="0">
                <a:solidFill>
                  <a:schemeClr val="bg1"/>
                </a:solidFill>
                <a:latin typeface="Rockwell"/>
                <a:cs typeface="Rockwell"/>
              </a:rPr>
              <a:t>“</a:t>
            </a:r>
            <a:r>
              <a:rPr kumimoji="1" lang="en-US" sz="2700" i="1" dirty="0">
                <a:solidFill>
                  <a:schemeClr val="bg1"/>
                </a:solidFill>
                <a:latin typeface="Rockwell"/>
                <a:cs typeface="Rockwell"/>
              </a:rPr>
              <a:t>malice towards none and charity for all”</a:t>
            </a:r>
          </a:p>
        </p:txBody>
      </p:sp>
    </p:spTree>
    <p:extLst>
      <p:ext uri="{BB962C8B-B14F-4D97-AF65-F5344CB8AC3E}">
        <p14:creationId xmlns:p14="http://schemas.microsoft.com/office/powerpoint/2010/main" val="3789012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rPr>
              <a:t>Peace</a:t>
            </a:r>
          </a:p>
        </p:txBody>
      </p:sp>
      <p:sp>
        <p:nvSpPr>
          <p:cNvPr id="21506" name="Rectangle 3"/>
          <p:cNvSpPr>
            <a:spLocks noGrp="1" noRot="1" noChangeArrowheads="1"/>
          </p:cNvSpPr>
          <p:nvPr>
            <p:ph type="body" sz="half" idx="4294967295"/>
          </p:nvPr>
        </p:nvSpPr>
        <p:spPr>
          <a:xfrm>
            <a:off x="0" y="1752600"/>
            <a:ext cx="41941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a:effectLst/>
              </a:rPr>
              <a:t>Appomattox - April 9, 1865</a:t>
            </a:r>
          </a:p>
          <a:p>
            <a:pPr lvl="1"/>
            <a:r>
              <a:rPr lang="en-US" sz="2400">
                <a:effectLst/>
              </a:rPr>
              <a:t>Lee surrenders to Grant</a:t>
            </a:r>
          </a:p>
          <a:p>
            <a:r>
              <a:rPr lang="en-US" sz="2800">
                <a:effectLst/>
              </a:rPr>
              <a:t>Confederates until the very end…</a:t>
            </a:r>
          </a:p>
          <a:p>
            <a:pPr lvl="1"/>
            <a:r>
              <a:rPr lang="en-US" sz="2400">
                <a:effectLst/>
              </a:rPr>
              <a:t>Guerilla tactics and “The South will rise again!”</a:t>
            </a:r>
          </a:p>
          <a:p>
            <a:endParaRPr lang="en-US" sz="2800">
              <a:effectLst/>
            </a:endParaRPr>
          </a:p>
        </p:txBody>
      </p:sp>
      <p:pic>
        <p:nvPicPr>
          <p:cNvPr id="21507" name="Picture 5"/>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4267200" y="1600200"/>
            <a:ext cx="4727575" cy="3641725"/>
          </a:xfrm>
        </p:spPr>
      </p:pic>
    </p:spTree>
    <p:extLst>
      <p:ext uri="{BB962C8B-B14F-4D97-AF65-F5344CB8AC3E}">
        <p14:creationId xmlns:p14="http://schemas.microsoft.com/office/powerpoint/2010/main" val="2285597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2" descr="lovell%20-%20surrender%20at%20appomatto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87450"/>
            <a:ext cx="9140825"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66268" name="Picture 28" descr="The Surrender - April 9th, 1865 by Keith Rocc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41338"/>
            <a:ext cx="91440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4276" name="Rectangle 29"/>
          <p:cNvSpPr>
            <a:spLocks noChangeArrowheads="1"/>
          </p:cNvSpPr>
          <p:nvPr/>
        </p:nvSpPr>
        <p:spPr bwMode="auto">
          <a:xfrm>
            <a:off x="525486" y="76200"/>
            <a:ext cx="8057448" cy="1290610"/>
          </a:xfrm>
          <a:prstGeom prst="rect">
            <a:avLst/>
          </a:prstGeom>
          <a:solidFill>
            <a:srgbClr val="CCFFCC"/>
          </a:solidFill>
          <a:ln w="12700">
            <a:solidFill>
              <a:schemeClr val="tx1"/>
            </a:solidFill>
            <a:miter lim="800000"/>
            <a:headEnd/>
            <a:tailEnd/>
          </a:ln>
        </p:spPr>
        <p:txBody>
          <a:bodyPr wrap="square">
            <a:spAutoFit/>
          </a:bodyPr>
          <a:lstStyle/>
          <a:p>
            <a:pPr algn="ctr" eaLnBrk="1" hangingPunct="1">
              <a:lnSpc>
                <a:spcPct val="80000"/>
              </a:lnSpc>
              <a:buClr>
                <a:schemeClr val="accent1"/>
              </a:buClr>
              <a:buSzPct val="80000"/>
              <a:buFont typeface="Wingdings" charset="0"/>
              <a:buNone/>
            </a:pPr>
            <a:r>
              <a:rPr lang="en-US" sz="3200" dirty="0">
                <a:solidFill>
                  <a:srgbClr val="000000"/>
                </a:solidFill>
                <a:latin typeface="Rockwell"/>
                <a:cs typeface="Rockwell"/>
              </a:rPr>
              <a:t>On April 9, 1865, Lee surrendered </a:t>
            </a:r>
            <a:br>
              <a:rPr lang="en-US" sz="3200" dirty="0">
                <a:solidFill>
                  <a:srgbClr val="000000"/>
                </a:solidFill>
                <a:latin typeface="Rockwell"/>
                <a:cs typeface="Rockwell"/>
              </a:rPr>
            </a:br>
            <a:r>
              <a:rPr lang="en-US" sz="3200" dirty="0">
                <a:solidFill>
                  <a:srgbClr val="000000"/>
                </a:solidFill>
                <a:latin typeface="Rockwell"/>
                <a:cs typeface="Rockwell"/>
              </a:rPr>
              <a:t>to Grant at Appomattox Courthouse, ending the fighting of Civil War</a:t>
            </a:r>
          </a:p>
        </p:txBody>
      </p:sp>
    </p:spTree>
    <p:extLst>
      <p:ext uri="{BB962C8B-B14F-4D97-AF65-F5344CB8AC3E}">
        <p14:creationId xmlns:p14="http://schemas.microsoft.com/office/powerpoint/2010/main" val="571252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66268"/>
                                        </p:tgtEl>
                                        <p:attrNameLst>
                                          <p:attrName>style.visibility</p:attrName>
                                        </p:attrNameLst>
                                      </p:cBhvr>
                                      <p:to>
                                        <p:strVal val="visible"/>
                                      </p:to>
                                    </p:set>
                                    <p:anim calcmode="lin" valueType="num">
                                      <p:cBhvr>
                                        <p:cTn id="7" dur="500" fill="hold"/>
                                        <p:tgtEl>
                                          <p:spTgt spid="266268"/>
                                        </p:tgtEl>
                                        <p:attrNameLst>
                                          <p:attrName>ppt_w</p:attrName>
                                        </p:attrNameLst>
                                      </p:cBhvr>
                                      <p:tavLst>
                                        <p:tav tm="0">
                                          <p:val>
                                            <p:fltVal val="0"/>
                                          </p:val>
                                        </p:tav>
                                        <p:tav tm="100000">
                                          <p:val>
                                            <p:strVal val="#ppt_w"/>
                                          </p:val>
                                        </p:tav>
                                      </p:tavLst>
                                    </p:anim>
                                    <p:anim calcmode="lin" valueType="num">
                                      <p:cBhvr>
                                        <p:cTn id="8" dur="500" fill="hold"/>
                                        <p:tgtEl>
                                          <p:spTgt spid="266268"/>
                                        </p:tgtEl>
                                        <p:attrNameLst>
                                          <p:attrName>ppt_h</p:attrName>
                                        </p:attrNameLst>
                                      </p:cBhvr>
                                      <p:tavLst>
                                        <p:tav tm="0">
                                          <p:val>
                                            <p:fltVal val="0"/>
                                          </p:val>
                                        </p:tav>
                                        <p:tav tm="100000">
                                          <p:val>
                                            <p:strVal val="#ppt_h"/>
                                          </p:val>
                                        </p:tav>
                                      </p:tavLst>
                                    </p:anim>
                                    <p:animEffect transition="in" filter="fade">
                                      <p:cBhvr>
                                        <p:cTn id="9" dur="500"/>
                                        <p:tgtEl>
                                          <p:spTgt spid="266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04800"/>
            <a:ext cx="65532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6323"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3205163"/>
            <a:ext cx="34290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86057" name="AutoShape 9"/>
          <p:cNvSpPr>
            <a:spLocks noChangeArrowheads="1"/>
          </p:cNvSpPr>
          <p:nvPr/>
        </p:nvSpPr>
        <p:spPr bwMode="auto">
          <a:xfrm>
            <a:off x="2743200" y="76200"/>
            <a:ext cx="6324600" cy="1600200"/>
          </a:xfrm>
          <a:prstGeom prst="wedgeRectCallout">
            <a:avLst>
              <a:gd name="adj1" fmla="val 8245"/>
              <a:gd name="adj2" fmla="val -3926"/>
            </a:avLst>
          </a:prstGeom>
          <a:solidFill>
            <a:srgbClr val="FFFF99"/>
          </a:solidFill>
          <a:ln w="12700">
            <a:solidFill>
              <a:schemeClr val="tx1"/>
            </a:solidFill>
            <a:miter lim="800000"/>
            <a:headEnd/>
            <a:tailEnd/>
          </a:ln>
        </p:spPr>
        <p:txBody>
          <a:bodyPr/>
          <a:lstStyle/>
          <a:p>
            <a:pPr algn="ctr" eaLnBrk="1" hangingPunct="1">
              <a:lnSpc>
                <a:spcPct val="80000"/>
              </a:lnSpc>
            </a:pPr>
            <a:r>
              <a:rPr lang="en-US" sz="2800" dirty="0">
                <a:solidFill>
                  <a:srgbClr val="000000"/>
                </a:solidFill>
                <a:latin typeface="Rockwell"/>
                <a:cs typeface="Rockwell"/>
              </a:rPr>
              <a:t>From 1863-1865, the lack of </a:t>
            </a:r>
            <a:br>
              <a:rPr lang="en-US" sz="2800" dirty="0">
                <a:solidFill>
                  <a:srgbClr val="000000"/>
                </a:solidFill>
                <a:latin typeface="Rockwell"/>
                <a:cs typeface="Rockwell"/>
              </a:rPr>
            </a:br>
            <a:r>
              <a:rPr lang="en-US" sz="2800" dirty="0">
                <a:solidFill>
                  <a:srgbClr val="000000"/>
                </a:solidFill>
                <a:latin typeface="Rockwell"/>
                <a:cs typeface="Rockwell"/>
              </a:rPr>
              <a:t>Southern resources &amp; unity as well as the Northern advances into the South led to the end of the Civil War</a:t>
            </a:r>
          </a:p>
        </p:txBody>
      </p:sp>
    </p:spTree>
    <p:extLst>
      <p:ext uri="{BB962C8B-B14F-4D97-AF65-F5344CB8AC3E}">
        <p14:creationId xmlns:p14="http://schemas.microsoft.com/office/powerpoint/2010/main" val="30847076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6057"/>
                                        </p:tgtEl>
                                        <p:attrNameLst>
                                          <p:attrName>style.visibility</p:attrName>
                                        </p:attrNameLst>
                                      </p:cBhvr>
                                      <p:to>
                                        <p:strVal val="visible"/>
                                      </p:to>
                                    </p:set>
                                    <p:anim calcmode="lin" valueType="num">
                                      <p:cBhvr>
                                        <p:cTn id="7" dur="500" fill="hold"/>
                                        <p:tgtEl>
                                          <p:spTgt spid="386057"/>
                                        </p:tgtEl>
                                        <p:attrNameLst>
                                          <p:attrName>ppt_w</p:attrName>
                                        </p:attrNameLst>
                                      </p:cBhvr>
                                      <p:tavLst>
                                        <p:tav tm="0">
                                          <p:val>
                                            <p:fltVal val="0"/>
                                          </p:val>
                                        </p:tav>
                                        <p:tav tm="100000">
                                          <p:val>
                                            <p:strVal val="#ppt_w"/>
                                          </p:val>
                                        </p:tav>
                                      </p:tavLst>
                                    </p:anim>
                                    <p:anim calcmode="lin" valueType="num">
                                      <p:cBhvr>
                                        <p:cTn id="8" dur="500" fill="hold"/>
                                        <p:tgtEl>
                                          <p:spTgt spid="386057"/>
                                        </p:tgtEl>
                                        <p:attrNameLst>
                                          <p:attrName>ppt_h</p:attrName>
                                        </p:attrNameLst>
                                      </p:cBhvr>
                                      <p:tavLst>
                                        <p:tav tm="0">
                                          <p:val>
                                            <p:fltVal val="0"/>
                                          </p:val>
                                        </p:tav>
                                        <p:tav tm="100000">
                                          <p:val>
                                            <p:strVal val="#ppt_h"/>
                                          </p:val>
                                        </p:tav>
                                      </p:tavLst>
                                    </p:anim>
                                    <p:animEffect transition="in" filter="fade">
                                      <p:cBhvr>
                                        <p:cTn id="9" dur="500"/>
                                        <p:tgtEl>
                                          <p:spTgt spid="386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0" y="0"/>
            <a:ext cx="9144000" cy="838200"/>
          </a:xfrm>
          <a:noFill/>
        </p:spPr>
        <p:txBody>
          <a:bodyPr>
            <a:normAutofit fontScale="92500"/>
          </a:bodyPr>
          <a:lstStyle/>
          <a:p>
            <a:pPr marL="0" indent="0" algn="ctr" eaLnBrk="1" hangingPunct="1">
              <a:lnSpc>
                <a:spcPct val="80000"/>
              </a:lnSpc>
              <a:spcBef>
                <a:spcPct val="0"/>
              </a:spcBef>
              <a:buFont typeface="Wingdings" charset="0"/>
              <a:buNone/>
            </a:pPr>
            <a:r>
              <a:rPr lang="en-US" sz="3100" dirty="0">
                <a:latin typeface="Rockwell"/>
                <a:cs typeface="Rockwell"/>
              </a:rPr>
              <a:t>Northern celebration was short lived; On April 14, 1865, Lincoln was shot by John Wilkes Booth …. </a:t>
            </a:r>
            <a:endParaRPr lang="en-US" sz="2000" b="1" dirty="0">
              <a:latin typeface="Rockwell"/>
              <a:cs typeface="Rockwell"/>
            </a:endParaRPr>
          </a:p>
        </p:txBody>
      </p:sp>
      <p:pic>
        <p:nvPicPr>
          <p:cNvPr id="63491" name="Picture 11" descr="http://images.fineartamerica.com/images-medium-large/1-lincoln-assassination-grang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854075"/>
            <a:ext cx="8135938"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C:\Users\jburns\AppData\Local\Microsoft\Windows\Temporary Internet Files\Content.IE5\H8ZEGQWD\MC900441339[1].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12138" y="59197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C:\Users\jburns\AppData\Local\Microsoft\Windows\Temporary Internet Files\Content.IE5\H8ZEGQWD\MC900441339[1].png">
            <a:hlinkClick r:id="rId5"/>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59817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9617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7" descr="reward poster forLincoln conspirators"/>
          <p:cNvPicPr>
            <a:picLocks noChangeAspect="1" noChangeArrowheads="1"/>
          </p:cNvPicPr>
          <p:nvPr/>
        </p:nvPicPr>
        <p:blipFill>
          <a:blip r:embed="rId2" cstate="email">
            <a:lum bright="6000" contrast="6000"/>
            <a:extLst>
              <a:ext uri="{28A0092B-C50C-407E-A947-70E740481C1C}">
                <a14:useLocalDpi xmlns:a14="http://schemas.microsoft.com/office/drawing/2010/main"/>
              </a:ext>
            </a:extLst>
          </a:blip>
          <a:srcRect/>
          <a:stretch>
            <a:fillRect/>
          </a:stretch>
        </p:blipFill>
        <p:spPr bwMode="auto">
          <a:xfrm>
            <a:off x="2873819" y="228600"/>
            <a:ext cx="3435350" cy="640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515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381000" y="65087"/>
            <a:ext cx="8382000" cy="82391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dirty="0">
                <a:solidFill>
                  <a:srgbClr val="FFFFFF"/>
                </a:solidFill>
                <a:latin typeface="Rockwell"/>
                <a:ea typeface="+mn-ea"/>
                <a:cs typeface="Rockwell"/>
              </a:rPr>
              <a:t>The Execution</a:t>
            </a:r>
            <a:endParaRPr lang="en-US" sz="3600" dirty="0">
              <a:solidFill>
                <a:srgbClr val="FFFFFF"/>
              </a:solidFill>
              <a:latin typeface="Rockwell"/>
              <a:ea typeface="+mn-ea"/>
              <a:cs typeface="Rockwe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89100" y="889000"/>
            <a:ext cx="6083300"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045629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Cost of the War</a:t>
            </a:r>
          </a:p>
        </p:txBody>
      </p:sp>
      <p:sp>
        <p:nvSpPr>
          <p:cNvPr id="22530" name="Rectangle 3"/>
          <p:cNvSpPr>
            <a:spLocks noGrp="1" noRot="1" noChangeArrowheads="1"/>
          </p:cNvSpPr>
          <p:nvPr>
            <p:ph type="body" sz="half" idx="4294967295"/>
          </p:nvPr>
        </p:nvSpPr>
        <p:spPr>
          <a:xfrm>
            <a:off x="0" y="1219200"/>
            <a:ext cx="45720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400">
                <a:effectLst/>
              </a:rPr>
              <a:t>Union:</a:t>
            </a:r>
          </a:p>
          <a:p>
            <a:pPr lvl="1">
              <a:lnSpc>
                <a:spcPct val="90000"/>
              </a:lnSpc>
            </a:pPr>
            <a:r>
              <a:rPr lang="en-US" sz="2000">
                <a:effectLst/>
              </a:rPr>
              <a:t>110,000 KIA</a:t>
            </a:r>
          </a:p>
          <a:p>
            <a:pPr lvl="1">
              <a:lnSpc>
                <a:spcPct val="90000"/>
              </a:lnSpc>
            </a:pPr>
            <a:r>
              <a:rPr lang="en-US" sz="2000">
                <a:effectLst/>
              </a:rPr>
              <a:t>250,000 Died from war effects</a:t>
            </a:r>
          </a:p>
          <a:p>
            <a:pPr lvl="1">
              <a:lnSpc>
                <a:spcPct val="90000"/>
              </a:lnSpc>
            </a:pPr>
            <a:r>
              <a:rPr lang="en-US" sz="2000">
                <a:effectLst/>
              </a:rPr>
              <a:t>275,200 wounded</a:t>
            </a:r>
          </a:p>
          <a:p>
            <a:pPr>
              <a:lnSpc>
                <a:spcPct val="90000"/>
              </a:lnSpc>
            </a:pPr>
            <a:r>
              <a:rPr lang="en-US" sz="2400">
                <a:effectLst/>
              </a:rPr>
              <a:t>Confederacy:</a:t>
            </a:r>
          </a:p>
          <a:p>
            <a:pPr lvl="1">
              <a:lnSpc>
                <a:spcPct val="90000"/>
              </a:lnSpc>
            </a:pPr>
            <a:r>
              <a:rPr lang="en-US" sz="2000">
                <a:effectLst/>
              </a:rPr>
              <a:t>93,000 KIA</a:t>
            </a:r>
          </a:p>
          <a:p>
            <a:pPr lvl="1">
              <a:lnSpc>
                <a:spcPct val="90000"/>
              </a:lnSpc>
            </a:pPr>
            <a:r>
              <a:rPr lang="en-US" sz="2000">
                <a:effectLst/>
              </a:rPr>
              <a:t>167,000 Died from war effects</a:t>
            </a:r>
          </a:p>
          <a:p>
            <a:pPr lvl="1">
              <a:lnSpc>
                <a:spcPct val="90000"/>
              </a:lnSpc>
            </a:pPr>
            <a:r>
              <a:rPr lang="en-US" sz="2000">
                <a:effectLst/>
              </a:rPr>
              <a:t>137,000 wounded</a:t>
            </a:r>
          </a:p>
          <a:p>
            <a:pPr>
              <a:lnSpc>
                <a:spcPct val="90000"/>
              </a:lnSpc>
            </a:pPr>
            <a:r>
              <a:rPr lang="en-US" sz="2400">
                <a:effectLst/>
              </a:rPr>
              <a:t>TOTAL DEAD: 625,000*</a:t>
            </a:r>
          </a:p>
          <a:p>
            <a:pPr>
              <a:lnSpc>
                <a:spcPct val="90000"/>
              </a:lnSpc>
            </a:pPr>
            <a:r>
              <a:rPr lang="en-US" sz="2400">
                <a:effectLst/>
              </a:rPr>
              <a:t>North Cost: $2.3B ($54B)</a:t>
            </a:r>
          </a:p>
          <a:p>
            <a:pPr>
              <a:lnSpc>
                <a:spcPct val="90000"/>
              </a:lnSpc>
            </a:pPr>
            <a:r>
              <a:rPr lang="en-US" sz="2400">
                <a:effectLst/>
              </a:rPr>
              <a:t>South Cost: $1B ($23B)</a:t>
            </a:r>
          </a:p>
          <a:p>
            <a:pPr>
              <a:lnSpc>
                <a:spcPct val="90000"/>
              </a:lnSpc>
            </a:pPr>
            <a:r>
              <a:rPr lang="en-US" sz="2400">
                <a:effectLst/>
              </a:rPr>
              <a:t>South Destruction: $1.5B ($35B)</a:t>
            </a:r>
          </a:p>
        </p:txBody>
      </p:sp>
      <p:sp>
        <p:nvSpPr>
          <p:cNvPr id="22531" name="Rectangle 4"/>
          <p:cNvSpPr>
            <a:spLocks noGrp="1" noRot="1" noChangeArrowheads="1"/>
          </p:cNvSpPr>
          <p:nvPr>
            <p:ph type="body" sz="half" idx="4294967295"/>
          </p:nvPr>
        </p:nvSpPr>
        <p:spPr>
          <a:xfrm>
            <a:off x="4724400" y="1219200"/>
            <a:ext cx="44196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400">
                <a:effectLst/>
              </a:rPr>
              <a:t>American Revolution: 4,435</a:t>
            </a:r>
          </a:p>
          <a:p>
            <a:pPr>
              <a:lnSpc>
                <a:spcPct val="90000"/>
              </a:lnSpc>
            </a:pPr>
            <a:r>
              <a:rPr lang="en-US" sz="2400">
                <a:effectLst/>
              </a:rPr>
              <a:t>War of 1812: 2,260</a:t>
            </a:r>
          </a:p>
          <a:p>
            <a:pPr>
              <a:lnSpc>
                <a:spcPct val="90000"/>
              </a:lnSpc>
            </a:pPr>
            <a:r>
              <a:rPr lang="en-US" sz="2400">
                <a:effectLst/>
              </a:rPr>
              <a:t>Mexican-American War: 13,283</a:t>
            </a:r>
          </a:p>
          <a:p>
            <a:pPr>
              <a:lnSpc>
                <a:spcPct val="90000"/>
              </a:lnSpc>
            </a:pPr>
            <a:r>
              <a:rPr lang="en-US" sz="2400">
                <a:effectLst/>
              </a:rPr>
              <a:t>Spanish-American War: 2,446</a:t>
            </a:r>
          </a:p>
          <a:p>
            <a:pPr>
              <a:lnSpc>
                <a:spcPct val="90000"/>
              </a:lnSpc>
            </a:pPr>
            <a:r>
              <a:rPr lang="en-US" sz="2400">
                <a:effectLst/>
              </a:rPr>
              <a:t>World War I: 116,516</a:t>
            </a:r>
          </a:p>
          <a:p>
            <a:pPr>
              <a:lnSpc>
                <a:spcPct val="90000"/>
              </a:lnSpc>
            </a:pPr>
            <a:r>
              <a:rPr lang="en-US" sz="2400">
                <a:effectLst/>
              </a:rPr>
              <a:t>World War II: 405,399</a:t>
            </a:r>
          </a:p>
          <a:p>
            <a:pPr>
              <a:lnSpc>
                <a:spcPct val="90000"/>
              </a:lnSpc>
            </a:pPr>
            <a:r>
              <a:rPr lang="en-US" sz="2400">
                <a:effectLst/>
              </a:rPr>
              <a:t>Korea: 36,574</a:t>
            </a:r>
          </a:p>
          <a:p>
            <a:pPr>
              <a:lnSpc>
                <a:spcPct val="90000"/>
              </a:lnSpc>
            </a:pPr>
            <a:r>
              <a:rPr lang="en-US" sz="2400">
                <a:effectLst/>
              </a:rPr>
              <a:t>Vietnam: 58,220</a:t>
            </a:r>
          </a:p>
          <a:p>
            <a:pPr>
              <a:lnSpc>
                <a:spcPct val="90000"/>
              </a:lnSpc>
            </a:pPr>
            <a:r>
              <a:rPr lang="en-US" sz="2400">
                <a:effectLst/>
              </a:rPr>
              <a:t>Persian Gulf War: 383</a:t>
            </a:r>
          </a:p>
          <a:p>
            <a:pPr>
              <a:lnSpc>
                <a:spcPct val="90000"/>
              </a:lnSpc>
            </a:pPr>
            <a:r>
              <a:rPr lang="en-US" sz="2400">
                <a:effectLst/>
              </a:rPr>
              <a:t>Iraq War: 4,486</a:t>
            </a:r>
          </a:p>
          <a:p>
            <a:pPr>
              <a:lnSpc>
                <a:spcPct val="90000"/>
              </a:lnSpc>
            </a:pPr>
            <a:r>
              <a:rPr lang="en-US" sz="2400">
                <a:effectLst/>
              </a:rPr>
              <a:t>Afghanistan: 2,145</a:t>
            </a:r>
          </a:p>
          <a:p>
            <a:pPr>
              <a:lnSpc>
                <a:spcPct val="90000"/>
              </a:lnSpc>
            </a:pPr>
            <a:r>
              <a:rPr lang="en-US" sz="2400">
                <a:effectLst/>
              </a:rPr>
              <a:t>TOTAL: 646,147</a:t>
            </a:r>
          </a:p>
        </p:txBody>
      </p:sp>
    </p:spTree>
    <p:extLst>
      <p:ext uri="{BB962C8B-B14F-4D97-AF65-F5344CB8AC3E}">
        <p14:creationId xmlns:p14="http://schemas.microsoft.com/office/powerpoint/2010/main" val="31499804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228600" y="152400"/>
            <a:ext cx="5638800" cy="876300"/>
          </a:xfrm>
          <a:solidFill>
            <a:srgbClr val="CCFFCC"/>
          </a:solidFill>
          <a:ln>
            <a:solidFill>
              <a:schemeClr val="tx1"/>
            </a:solidFill>
            <a:miter lim="800000"/>
            <a:headEnd/>
            <a:tailEnd/>
          </a:ln>
        </p:spPr>
        <p:txBody>
          <a:bodyPr/>
          <a:lstStyle/>
          <a:p>
            <a:pPr marL="0" indent="0" algn="ctr" eaLnBrk="1" hangingPunct="1">
              <a:lnSpc>
                <a:spcPct val="80000"/>
              </a:lnSpc>
              <a:spcBef>
                <a:spcPct val="0"/>
              </a:spcBef>
              <a:buFont typeface="Wingdings" charset="0"/>
              <a:buNone/>
            </a:pPr>
            <a:r>
              <a:rPr lang="en-US" sz="3200" dirty="0">
                <a:solidFill>
                  <a:srgbClr val="000000"/>
                </a:solidFill>
                <a:latin typeface="Calibri" charset="0"/>
                <a:cs typeface="Calibri" charset="0"/>
              </a:rPr>
              <a:t>Old tactics such as massed formations and frontal assaults</a:t>
            </a:r>
          </a:p>
        </p:txBody>
      </p:sp>
      <p:pic>
        <p:nvPicPr>
          <p:cNvPr id="37891" name="Picture 21" descr="Gal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143000"/>
            <a:ext cx="89249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7892" name="Rectangle 3"/>
          <p:cNvSpPr txBox="1">
            <a:spLocks noChangeArrowheads="1"/>
          </p:cNvSpPr>
          <p:nvPr/>
        </p:nvSpPr>
        <p:spPr bwMode="auto">
          <a:xfrm>
            <a:off x="6096000" y="152400"/>
            <a:ext cx="2743200" cy="876300"/>
          </a:xfrm>
          <a:prstGeom prst="rect">
            <a:avLst/>
          </a:prstGeom>
          <a:solidFill>
            <a:srgbClr val="CCCCFF"/>
          </a:solidFill>
          <a:ln w="9525">
            <a:solidFill>
              <a:schemeClr val="tx1"/>
            </a:solidFill>
            <a:miter lim="800000"/>
            <a:headEnd/>
            <a:tailEnd/>
          </a:ln>
        </p:spPr>
        <p:txBody>
          <a:bodyPr/>
          <a:lstStyle>
            <a:lvl1pPr>
              <a:defRPr sz="4000">
                <a:solidFill>
                  <a:schemeClr val="tx1"/>
                </a:solidFill>
                <a:latin typeface="Arial" charset="0"/>
                <a:ea typeface="ＭＳ Ｐゴシック" charset="0"/>
              </a:defRPr>
            </a:lvl1pPr>
            <a:lvl2pPr>
              <a:defRPr sz="4000">
                <a:solidFill>
                  <a:schemeClr val="tx1"/>
                </a:solidFill>
                <a:latin typeface="Arial" charset="0"/>
                <a:ea typeface="ＭＳ Ｐゴシック" charset="0"/>
              </a:defRPr>
            </a:lvl2pPr>
            <a:lvl3pPr>
              <a:defRPr sz="4000">
                <a:solidFill>
                  <a:schemeClr val="tx1"/>
                </a:solidFill>
                <a:latin typeface="Arial" charset="0"/>
                <a:ea typeface="ＭＳ Ｐゴシック" charset="0"/>
              </a:defRPr>
            </a:lvl3pPr>
            <a:lvl4pPr>
              <a:defRPr sz="4000">
                <a:solidFill>
                  <a:schemeClr val="tx1"/>
                </a:solidFill>
                <a:latin typeface="Arial" charset="0"/>
                <a:ea typeface="ＭＳ Ｐゴシック" charset="0"/>
              </a:defRPr>
            </a:lvl4pPr>
            <a:lvl5pPr>
              <a:defRPr sz="4000">
                <a:solidFill>
                  <a:schemeClr val="tx1"/>
                </a:solidFill>
                <a:latin typeface="Arial" charset="0"/>
                <a:ea typeface="ＭＳ Ｐゴシック" charset="0"/>
              </a:defRPr>
            </a:lvl5pPr>
            <a:lvl6pPr eaLnBrk="0" hangingPunct="0">
              <a:defRPr sz="4000">
                <a:solidFill>
                  <a:schemeClr val="tx1"/>
                </a:solidFill>
                <a:latin typeface="Arial" charset="0"/>
                <a:ea typeface="ＭＳ Ｐゴシック" charset="0"/>
              </a:defRPr>
            </a:lvl6pPr>
            <a:lvl7pPr eaLnBrk="0" hangingPunct="0">
              <a:defRPr sz="4000">
                <a:solidFill>
                  <a:schemeClr val="tx1"/>
                </a:solidFill>
                <a:latin typeface="Arial" charset="0"/>
                <a:ea typeface="ＭＳ Ｐゴシック" charset="0"/>
              </a:defRPr>
            </a:lvl7pPr>
            <a:lvl8pPr eaLnBrk="0" hangingPunct="0">
              <a:defRPr sz="4000">
                <a:solidFill>
                  <a:schemeClr val="tx1"/>
                </a:solidFill>
                <a:latin typeface="Arial" charset="0"/>
                <a:ea typeface="ＭＳ Ｐゴシック" charset="0"/>
              </a:defRPr>
            </a:lvl8pPr>
            <a:lvl9pPr eaLnBrk="0" hangingPunct="0">
              <a:defRPr sz="4000">
                <a:solidFill>
                  <a:schemeClr val="tx1"/>
                </a:solidFill>
                <a:latin typeface="Arial" charset="0"/>
                <a:ea typeface="ＭＳ Ｐゴシック" charset="0"/>
              </a:defRPr>
            </a:lvl9pPr>
          </a:lstStyle>
          <a:p>
            <a:pPr algn="ctr" eaLnBrk="1" hangingPunct="1">
              <a:lnSpc>
                <a:spcPct val="80000"/>
              </a:lnSpc>
              <a:buClr>
                <a:schemeClr val="accent1"/>
              </a:buClr>
              <a:buSzPct val="80000"/>
              <a:buFont typeface="Wingdings" charset="0"/>
              <a:buNone/>
            </a:pPr>
            <a:r>
              <a:rPr lang="en-US" sz="3200">
                <a:solidFill>
                  <a:srgbClr val="000000"/>
                </a:solidFill>
                <a:latin typeface="Calibri" charset="0"/>
                <a:cs typeface="Calibri" charset="0"/>
              </a:rPr>
              <a:t>Led to huge casualty rates </a:t>
            </a:r>
          </a:p>
        </p:txBody>
      </p:sp>
      <p:pic>
        <p:nvPicPr>
          <p:cNvPr id="10" name="Picture 5" descr="ExplorePAHistory-a0h3u3-a_34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12838"/>
            <a:ext cx="9144000"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http://cdn.theatlantic.com/static/infocus/civilwar020812/s_c28_loc000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4038" y="1089025"/>
            <a:ext cx="8431212"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descr="http://cdn.theatlantic.com/static/infocus/civilwar020812/s_c42_0001097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066800"/>
            <a:ext cx="91440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http://cdn.theatlantic.com/static/infocus/civilwar020812/s_c34_0004324a.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950" y="1089025"/>
            <a:ext cx="903605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304690_la_15_03"/>
          <p:cNvPicPr>
            <a:picLocks noChangeAspect="1" noChangeArrowheads="1"/>
          </p:cNvPicPr>
          <p:nvPr/>
        </p:nvPicPr>
        <p:blipFill>
          <a:blip r:embed="rId7">
            <a:lum bright="-6000" contrast="12000"/>
            <a:extLst>
              <a:ext uri="{28A0092B-C50C-407E-A947-70E740481C1C}">
                <a14:useLocalDpi xmlns:a14="http://schemas.microsoft.com/office/drawing/2010/main"/>
              </a:ext>
            </a:extLst>
          </a:blip>
          <a:srcRect/>
          <a:stretch>
            <a:fillRect/>
          </a:stretch>
        </p:blipFill>
        <p:spPr bwMode="auto">
          <a:xfrm>
            <a:off x="0" y="1112838"/>
            <a:ext cx="9144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18571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8680"/>
                                        </p:tgtEl>
                                        <p:attrNameLst>
                                          <p:attrName>style.visibility</p:attrName>
                                        </p:attrNameLst>
                                      </p:cBhvr>
                                      <p:to>
                                        <p:strVal val="visible"/>
                                      </p:to>
                                    </p:set>
                                    <p:animEffect transition="in" filter="fade">
                                      <p:cBhvr>
                                        <p:cTn id="11" dur="500"/>
                                        <p:tgtEl>
                                          <p:spTgt spid="286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8684"/>
                                        </p:tgtEl>
                                        <p:attrNameLst>
                                          <p:attrName>style.visibility</p:attrName>
                                        </p:attrNameLst>
                                      </p:cBhvr>
                                      <p:to>
                                        <p:strVal val="visible"/>
                                      </p:to>
                                    </p:set>
                                    <p:animEffect transition="in" filter="fade">
                                      <p:cBhvr>
                                        <p:cTn id="16" dur="500"/>
                                        <p:tgtEl>
                                          <p:spTgt spid="2868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r>
              <a:rPr lang="en-US" dirty="0" smtClean="0"/>
              <a:t>The End and Impact of Civil War</a:t>
            </a:r>
            <a:r>
              <a:rPr lang="mr-IN" dirty="0" smtClean="0"/>
              <a:t>…</a:t>
            </a:r>
            <a:r>
              <a:rPr lang="en-US" dirty="0" smtClean="0"/>
              <a:t>What Next?</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289394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396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39620" name="Rectangle 4"/>
          <p:cNvSpPr>
            <a:spLocks noGrp="1" noChangeArrowheads="1"/>
          </p:cNvSpPr>
          <p:nvPr>
            <p:ph type="title"/>
          </p:nvPr>
        </p:nvSpPr>
        <p:spPr>
          <a:xfrm>
            <a:off x="914400" y="0"/>
            <a:ext cx="8001000" cy="1143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latin typeface="Rockwell"/>
                <a:cs typeface="Rockwell"/>
              </a:rPr>
              <a:t>Effects of the War</a:t>
            </a:r>
          </a:p>
        </p:txBody>
      </p:sp>
      <p:sp>
        <p:nvSpPr>
          <p:cNvPr id="239621" name="Rectangle 5"/>
          <p:cNvSpPr>
            <a:spLocks noGrp="1" noChangeArrowheads="1"/>
          </p:cNvSpPr>
          <p:nvPr>
            <p:ph type="body"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5000"/>
              </a:lnSpc>
              <a:spcBef>
                <a:spcPct val="10000"/>
              </a:spcBef>
            </a:pPr>
            <a:r>
              <a:rPr lang="en-US" sz="3600" u="sng" dirty="0">
                <a:solidFill>
                  <a:srgbClr val="FFFFFF"/>
                </a:solidFill>
                <a:latin typeface="Rockwell"/>
                <a:cs typeface="Rockwell"/>
              </a:rPr>
              <a:t>Political changes</a:t>
            </a:r>
            <a:r>
              <a:rPr lang="en-US" sz="3600" dirty="0">
                <a:solidFill>
                  <a:srgbClr val="FFFFFF"/>
                </a:solidFill>
                <a:latin typeface="Rockwell"/>
                <a:cs typeface="Rockwell"/>
              </a:rPr>
              <a:t>:</a:t>
            </a:r>
          </a:p>
          <a:p>
            <a:pPr lvl="1">
              <a:lnSpc>
                <a:spcPct val="95000"/>
              </a:lnSpc>
              <a:spcBef>
                <a:spcPct val="10000"/>
              </a:spcBef>
            </a:pPr>
            <a:r>
              <a:rPr lang="en-US" sz="3200" dirty="0">
                <a:solidFill>
                  <a:srgbClr val="FFFFFF"/>
                </a:solidFill>
                <a:latin typeface="Rockwell"/>
                <a:cs typeface="Rockwell"/>
              </a:rPr>
              <a:t>The Civil War established that the national </a:t>
            </a:r>
            <a:r>
              <a:rPr lang="en-US" sz="3200" dirty="0" err="1">
                <a:solidFill>
                  <a:srgbClr val="FFFFFF"/>
                </a:solidFill>
                <a:latin typeface="Rockwell"/>
                <a:cs typeface="Rockwell"/>
              </a:rPr>
              <a:t>gov</a:t>
            </a:r>
            <a:r>
              <a:rPr lang="ja-JP" altLang="en-US" sz="3200" dirty="0">
                <a:solidFill>
                  <a:srgbClr val="FFFFFF"/>
                </a:solidFill>
                <a:latin typeface="Rockwell"/>
                <a:cs typeface="Rockwell"/>
              </a:rPr>
              <a:t>’</a:t>
            </a:r>
            <a:r>
              <a:rPr lang="en-US" sz="3200" dirty="0">
                <a:solidFill>
                  <a:srgbClr val="FFFFFF"/>
                </a:solidFill>
                <a:latin typeface="Rockwell"/>
                <a:cs typeface="Rockwell"/>
              </a:rPr>
              <a:t>t is supreme over the states </a:t>
            </a:r>
          </a:p>
          <a:p>
            <a:pPr lvl="1">
              <a:lnSpc>
                <a:spcPct val="95000"/>
              </a:lnSpc>
              <a:spcBef>
                <a:spcPct val="10000"/>
              </a:spcBef>
            </a:pPr>
            <a:r>
              <a:rPr lang="en-US" sz="3200" dirty="0">
                <a:solidFill>
                  <a:srgbClr val="FFFFFF"/>
                </a:solidFill>
                <a:latin typeface="Rockwell"/>
                <a:cs typeface="Rockwell"/>
              </a:rPr>
              <a:t>With no Southern opposition, Republicans passed new laws:  Homestead Act (1862), Morrill Act (1862), a protective tariff, land grants to RR companies, &amp; a national banking </a:t>
            </a:r>
            <a:r>
              <a:rPr lang="en-US" sz="3200" dirty="0" smtClean="0">
                <a:solidFill>
                  <a:srgbClr val="FFFFFF"/>
                </a:solidFill>
                <a:latin typeface="Rockwell"/>
                <a:cs typeface="Rockwell"/>
              </a:rPr>
              <a:t>system</a:t>
            </a:r>
          </a:p>
          <a:p>
            <a:pPr lvl="1">
              <a:lnSpc>
                <a:spcPct val="95000"/>
              </a:lnSpc>
              <a:spcBef>
                <a:spcPct val="10000"/>
              </a:spcBef>
            </a:pPr>
            <a:r>
              <a:rPr lang="en-US" sz="3200" dirty="0">
                <a:latin typeface="Rockwell"/>
                <a:cs typeface="Rockwell"/>
              </a:rPr>
              <a:t>Long-term effects:  balance of power shifted between the North and South</a:t>
            </a:r>
          </a:p>
          <a:p>
            <a:pPr lvl="1">
              <a:lnSpc>
                <a:spcPct val="95000"/>
              </a:lnSpc>
              <a:spcBef>
                <a:spcPct val="10000"/>
              </a:spcBef>
            </a:pPr>
            <a:endParaRPr lang="en-US" sz="3200" dirty="0">
              <a:solidFill>
                <a:srgbClr val="FFFFFF"/>
              </a:solidFill>
              <a:latin typeface="Rockwell"/>
              <a:cs typeface="Rockwell"/>
            </a:endParaRPr>
          </a:p>
        </p:txBody>
      </p:sp>
    </p:spTree>
    <p:extLst>
      <p:ext uri="{BB962C8B-B14F-4D97-AF65-F5344CB8AC3E}">
        <p14:creationId xmlns:p14="http://schemas.microsoft.com/office/powerpoint/2010/main" val="6193544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hape 119"/>
          <p:cNvSpPr txBox="1">
            <a:spLocks noGrp="1"/>
          </p:cNvSpPr>
          <p:nvPr>
            <p:ph type="title"/>
          </p:nvPr>
        </p:nvSpPr>
        <p:spPr>
          <a:xfrm>
            <a:off x="4233863" y="233363"/>
            <a:ext cx="4581525" cy="404812"/>
          </a:xfrm>
        </p:spPr>
        <p:txBody>
          <a:bodyPr tIns="45700" bIns="45700">
            <a:normAutofit fontScale="90000"/>
          </a:bodyPr>
          <a:lstStyle/>
          <a:p>
            <a:pPr eaLnBrk="1" hangingPunct="1">
              <a:spcBef>
                <a:spcPct val="0"/>
              </a:spcBef>
              <a:buClr>
                <a:srgbClr val="000000"/>
              </a:buClr>
              <a:buSzPct val="25000"/>
              <a:buFont typeface="Calibri" charset="0"/>
              <a:buNone/>
            </a:pPr>
            <a:r>
              <a:rPr lang="en-US" sz="3600" u="sng" dirty="0">
                <a:latin typeface="Calibri" charset="0"/>
                <a:cs typeface="Calibri" charset="0"/>
                <a:sym typeface="Calibri" charset="0"/>
              </a:rPr>
              <a:t>North/West: Political Effects</a:t>
            </a:r>
          </a:p>
        </p:txBody>
      </p:sp>
      <p:sp>
        <p:nvSpPr>
          <p:cNvPr id="120" name="Shape 120"/>
          <p:cNvSpPr txBox="1">
            <a:spLocks noGrp="1"/>
          </p:cNvSpPr>
          <p:nvPr>
            <p:ph type="body" idx="1"/>
          </p:nvPr>
        </p:nvSpPr>
        <p:spPr>
          <a:xfrm>
            <a:off x="0" y="38100"/>
            <a:ext cx="4495800" cy="5087938"/>
          </a:xfrm>
        </p:spPr>
        <p:txBody>
          <a:bodyPr tIns="45700" bIns="45700">
            <a:noAutofit/>
          </a:bodyPr>
          <a:lstStyle/>
          <a:p>
            <a:pPr eaLnBrk="1" fontAlgn="auto" hangingPunct="1">
              <a:spcAft>
                <a:spcPts val="0"/>
              </a:spcAft>
              <a:buClr>
                <a:schemeClr val="dk1"/>
              </a:buClr>
              <a:buSzPct val="59375"/>
              <a:buFont typeface="Arial"/>
              <a:buChar char="●"/>
              <a:defRPr/>
            </a:pPr>
            <a:r>
              <a:rPr lang="en-US" sz="1600" dirty="0">
                <a:solidFill>
                  <a:srgbClr val="FFFFFF"/>
                </a:solidFill>
                <a:latin typeface="Calibri"/>
                <a:ea typeface="Calibri"/>
                <a:cs typeface="Calibri"/>
                <a:sym typeface="Calibri"/>
              </a:rPr>
              <a:t>Republican Congress pushed through their agenda unopposed</a:t>
            </a:r>
          </a:p>
          <a:p>
            <a:pPr lvl="1" eaLnBrk="1" fontAlgn="auto" hangingPunct="1">
              <a:spcBef>
                <a:spcPts val="320"/>
              </a:spcBef>
              <a:spcAft>
                <a:spcPts val="0"/>
              </a:spcAft>
              <a:buClr>
                <a:schemeClr val="dk1"/>
              </a:buClr>
              <a:buSzPct val="59375"/>
              <a:buFont typeface="Arial"/>
              <a:buChar char="●"/>
              <a:defRPr/>
            </a:pPr>
            <a:r>
              <a:rPr lang="en-US" sz="1600" dirty="0">
                <a:solidFill>
                  <a:srgbClr val="FFFFFF"/>
                </a:solidFill>
                <a:latin typeface="Calibri"/>
                <a:ea typeface="Calibri"/>
                <a:cs typeface="Calibri"/>
                <a:sym typeface="Calibri"/>
              </a:rPr>
              <a:t>Homestead Act of 1862</a:t>
            </a:r>
          </a:p>
          <a:p>
            <a:pPr lvl="2" eaLnBrk="1" fontAlgn="auto" hangingPunct="1">
              <a:spcBef>
                <a:spcPts val="320"/>
              </a:spcBef>
              <a:spcAft>
                <a:spcPts val="0"/>
              </a:spcAft>
              <a:buClr>
                <a:schemeClr val="dk1"/>
              </a:buClr>
              <a:buSzPct val="59375"/>
              <a:buFont typeface="Arial"/>
              <a:buChar char="●"/>
              <a:defRPr/>
            </a:pPr>
            <a:r>
              <a:rPr lang="en-US" sz="1600" dirty="0">
                <a:solidFill>
                  <a:srgbClr val="FFFFFF"/>
                </a:solidFill>
                <a:latin typeface="Calibri"/>
                <a:ea typeface="Calibri"/>
                <a:cs typeface="Calibri"/>
                <a:sym typeface="Calibri"/>
              </a:rPr>
              <a:t>Any one could claim up to 160 acres of land and buy it for a cheap price after living/farming it for 5 years</a:t>
            </a:r>
          </a:p>
          <a:p>
            <a:pPr lvl="1" eaLnBrk="1" fontAlgn="auto" hangingPunct="1">
              <a:spcBef>
                <a:spcPts val="320"/>
              </a:spcBef>
              <a:spcAft>
                <a:spcPts val="0"/>
              </a:spcAft>
              <a:buClr>
                <a:schemeClr val="dk1"/>
              </a:buClr>
              <a:buSzPct val="59375"/>
              <a:buFont typeface="Arial"/>
              <a:buChar char="●"/>
              <a:defRPr/>
            </a:pPr>
            <a:r>
              <a:rPr lang="en-US" sz="1600" dirty="0" err="1">
                <a:solidFill>
                  <a:srgbClr val="FFFFFF"/>
                </a:solidFill>
                <a:latin typeface="Calibri"/>
                <a:ea typeface="Calibri"/>
                <a:cs typeface="Calibri"/>
                <a:sym typeface="Calibri"/>
              </a:rPr>
              <a:t>Morill</a:t>
            </a:r>
            <a:r>
              <a:rPr lang="en-US" sz="1600" dirty="0">
                <a:solidFill>
                  <a:srgbClr val="FFFFFF"/>
                </a:solidFill>
                <a:latin typeface="Calibri"/>
                <a:ea typeface="Calibri"/>
                <a:cs typeface="Calibri"/>
                <a:sym typeface="Calibri"/>
              </a:rPr>
              <a:t> Land Grant of 1862</a:t>
            </a:r>
          </a:p>
          <a:p>
            <a:pPr lvl="2" eaLnBrk="1" fontAlgn="auto" hangingPunct="1">
              <a:spcBef>
                <a:spcPts val="320"/>
              </a:spcBef>
              <a:spcAft>
                <a:spcPts val="0"/>
              </a:spcAft>
              <a:buClr>
                <a:schemeClr val="dk1"/>
              </a:buClr>
              <a:buSzPct val="59375"/>
              <a:buFont typeface="Arial"/>
              <a:buChar char="●"/>
              <a:defRPr/>
            </a:pPr>
            <a:r>
              <a:rPr lang="en-US" sz="1600" dirty="0">
                <a:solidFill>
                  <a:srgbClr val="FFFFFF"/>
                </a:solidFill>
                <a:latin typeface="Calibri"/>
                <a:ea typeface="Calibri"/>
                <a:cs typeface="Calibri"/>
                <a:sym typeface="Calibri"/>
              </a:rPr>
              <a:t>Set public land aside for public education (Land-Grant Colleges)</a:t>
            </a:r>
          </a:p>
          <a:p>
            <a:pPr lvl="1" eaLnBrk="1" fontAlgn="auto" hangingPunct="1">
              <a:spcBef>
                <a:spcPts val="320"/>
              </a:spcBef>
              <a:spcAft>
                <a:spcPts val="0"/>
              </a:spcAft>
              <a:buClr>
                <a:schemeClr val="dk1"/>
              </a:buClr>
              <a:buSzPct val="59375"/>
              <a:buFont typeface="Arial"/>
              <a:buChar char="●"/>
              <a:defRPr/>
            </a:pPr>
            <a:r>
              <a:rPr lang="en-US" sz="1600" dirty="0" smtClean="0">
                <a:solidFill>
                  <a:srgbClr val="FFFFFF"/>
                </a:solidFill>
                <a:latin typeface="Calibri"/>
                <a:ea typeface="Calibri"/>
                <a:cs typeface="Calibri"/>
                <a:sym typeface="Calibri"/>
              </a:rPr>
              <a:t>Tariff </a:t>
            </a:r>
            <a:r>
              <a:rPr lang="en-US" sz="1600" dirty="0">
                <a:solidFill>
                  <a:srgbClr val="FFFFFF"/>
                </a:solidFill>
                <a:latin typeface="Calibri"/>
                <a:ea typeface="Calibri"/>
                <a:cs typeface="Calibri"/>
                <a:sym typeface="Calibri"/>
              </a:rPr>
              <a:t>Bills</a:t>
            </a:r>
          </a:p>
          <a:p>
            <a:pPr lvl="2" eaLnBrk="1" fontAlgn="auto" hangingPunct="1">
              <a:spcBef>
                <a:spcPts val="320"/>
              </a:spcBef>
              <a:spcAft>
                <a:spcPts val="0"/>
              </a:spcAft>
              <a:buClr>
                <a:schemeClr val="dk1"/>
              </a:buClr>
              <a:buSzPct val="59375"/>
              <a:buFont typeface="Arial"/>
              <a:buChar char="●"/>
              <a:defRPr/>
            </a:pPr>
            <a:r>
              <a:rPr lang="en-US" sz="1600" dirty="0">
                <a:solidFill>
                  <a:srgbClr val="FFFFFF"/>
                </a:solidFill>
                <a:latin typeface="Calibri"/>
                <a:ea typeface="Calibri"/>
                <a:cs typeface="Calibri"/>
                <a:sym typeface="Calibri"/>
              </a:rPr>
              <a:t>Without the South to resist the North jacked up tariffs to protect America’s growing industry</a:t>
            </a:r>
          </a:p>
          <a:p>
            <a:pPr lvl="1" eaLnBrk="1" fontAlgn="auto" hangingPunct="1">
              <a:spcBef>
                <a:spcPts val="320"/>
              </a:spcBef>
              <a:spcAft>
                <a:spcPts val="0"/>
              </a:spcAft>
              <a:buClr>
                <a:schemeClr val="dk1"/>
              </a:buClr>
              <a:buSzPct val="59375"/>
              <a:buFont typeface="Arial"/>
              <a:buChar char="●"/>
              <a:defRPr/>
            </a:pPr>
            <a:r>
              <a:rPr lang="en-US" sz="1600" dirty="0">
                <a:solidFill>
                  <a:srgbClr val="FFFFFF"/>
                </a:solidFill>
                <a:latin typeface="Calibri"/>
                <a:ea typeface="Calibri"/>
                <a:cs typeface="Calibri"/>
                <a:sym typeface="Calibri"/>
              </a:rPr>
              <a:t>Construction began on the Transcontinental Railroad</a:t>
            </a:r>
          </a:p>
          <a:p>
            <a:pPr lvl="1" eaLnBrk="1" fontAlgn="auto" hangingPunct="1">
              <a:spcBef>
                <a:spcPts val="320"/>
              </a:spcBef>
              <a:spcAft>
                <a:spcPts val="0"/>
              </a:spcAft>
              <a:buClr>
                <a:schemeClr val="dk1"/>
              </a:buClr>
              <a:buSzPct val="59375"/>
              <a:buFont typeface="Arial"/>
              <a:buChar char="●"/>
              <a:defRPr/>
            </a:pPr>
            <a:r>
              <a:rPr lang="en-US" sz="1600" dirty="0">
                <a:solidFill>
                  <a:srgbClr val="FFFFFF"/>
                </a:solidFill>
                <a:latin typeface="Calibri"/>
                <a:ea typeface="Calibri"/>
                <a:cs typeface="Calibri"/>
                <a:sym typeface="Calibri"/>
              </a:rPr>
              <a:t>National Bank Act</a:t>
            </a:r>
          </a:p>
          <a:p>
            <a:pPr lvl="2" eaLnBrk="1" fontAlgn="auto" hangingPunct="1">
              <a:spcBef>
                <a:spcPts val="320"/>
              </a:spcBef>
              <a:spcAft>
                <a:spcPts val="0"/>
              </a:spcAft>
              <a:buClr>
                <a:schemeClr val="dk1"/>
              </a:buClr>
              <a:buSzPct val="59375"/>
              <a:buFont typeface="Arial"/>
              <a:buChar char="●"/>
              <a:defRPr/>
            </a:pPr>
            <a:r>
              <a:rPr lang="en-US" sz="1600" dirty="0">
                <a:solidFill>
                  <a:srgbClr val="FFFFFF"/>
                </a:solidFill>
                <a:latin typeface="Calibri"/>
                <a:ea typeface="Calibri"/>
                <a:cs typeface="Calibri"/>
                <a:sym typeface="Calibri"/>
              </a:rPr>
              <a:t>Banks could join national banking system</a:t>
            </a:r>
          </a:p>
          <a:p>
            <a:pPr lvl="3" eaLnBrk="1" fontAlgn="auto" hangingPunct="1">
              <a:spcBef>
                <a:spcPts val="320"/>
              </a:spcBef>
              <a:spcAft>
                <a:spcPts val="0"/>
              </a:spcAft>
              <a:buClr>
                <a:schemeClr val="dk1"/>
              </a:buClr>
              <a:buSzPct val="59375"/>
              <a:buFont typeface="Arial"/>
              <a:buChar char="●"/>
              <a:defRPr/>
            </a:pPr>
            <a:r>
              <a:rPr lang="en-US" sz="1600" dirty="0">
                <a:solidFill>
                  <a:srgbClr val="FFFFFF"/>
                </a:solidFill>
                <a:latin typeface="Calibri"/>
                <a:ea typeface="Calibri"/>
                <a:cs typeface="Calibri"/>
                <a:sym typeface="Calibri"/>
              </a:rPr>
              <a:t>Could then buy gov’t bonds and issue paper currency</a:t>
            </a:r>
          </a:p>
          <a:p>
            <a:pPr lvl="2" eaLnBrk="1" fontAlgn="auto" hangingPunct="1">
              <a:spcBef>
                <a:spcPts val="320"/>
              </a:spcBef>
              <a:spcAft>
                <a:spcPts val="0"/>
              </a:spcAft>
              <a:buClr>
                <a:schemeClr val="dk1"/>
              </a:buClr>
              <a:buSzPct val="59375"/>
              <a:buFont typeface="Arial"/>
              <a:buChar char="●"/>
              <a:defRPr/>
            </a:pPr>
            <a:r>
              <a:rPr lang="en-US" sz="1600" dirty="0">
                <a:solidFill>
                  <a:srgbClr val="FFFFFF"/>
                </a:solidFill>
                <a:latin typeface="Calibri"/>
                <a:ea typeface="Calibri"/>
                <a:cs typeface="Calibri"/>
                <a:sym typeface="Calibri"/>
              </a:rPr>
              <a:t>Created first national banking system since Jackson killed the Bank of the US in 1836</a:t>
            </a:r>
          </a:p>
          <a:p>
            <a:pPr indent="-241300" eaLnBrk="1" fontAlgn="auto" hangingPunct="1">
              <a:spcBef>
                <a:spcPts val="560"/>
              </a:spcBef>
              <a:spcAft>
                <a:spcPts val="0"/>
              </a:spcAft>
              <a:buClr>
                <a:schemeClr val="dk1"/>
              </a:buClr>
              <a:buFont typeface="Calibri"/>
              <a:buNone/>
              <a:defRPr/>
            </a:pPr>
            <a:endParaRPr sz="2800" dirty="0">
              <a:solidFill>
                <a:srgbClr val="FFFFFF"/>
              </a:solidFill>
              <a:latin typeface="Calibri"/>
              <a:ea typeface="Calibri"/>
              <a:cs typeface="Calibri"/>
              <a:sym typeface="Calibri"/>
            </a:endParaRPr>
          </a:p>
        </p:txBody>
      </p:sp>
      <p:sp>
        <p:nvSpPr>
          <p:cNvPr id="121" name="Shape 121"/>
          <p:cNvSpPr txBox="1">
            <a:spLocks noGrp="1"/>
          </p:cNvSpPr>
          <p:nvPr>
            <p:ph type="body" idx="2"/>
          </p:nvPr>
        </p:nvSpPr>
        <p:spPr>
          <a:xfrm>
            <a:off x="4648200" y="1022350"/>
            <a:ext cx="4495800" cy="4525963"/>
          </a:xfrm>
        </p:spPr>
        <p:txBody>
          <a:bodyPr tIns="45700" bIns="45700">
            <a:noAutofit/>
          </a:bodyPr>
          <a:lstStyle/>
          <a:p>
            <a:pPr eaLnBrk="1" fontAlgn="auto" hangingPunct="1">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Infringement on Civil Liberties</a:t>
            </a:r>
          </a:p>
          <a:p>
            <a:pPr lvl="1"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“supervised” voting</a:t>
            </a:r>
          </a:p>
          <a:p>
            <a:pPr lvl="1"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Writ of Habeas Corpus</a:t>
            </a:r>
          </a:p>
          <a:p>
            <a:pPr lvl="1"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Freedom of Speech</a:t>
            </a:r>
          </a:p>
          <a:p>
            <a:pPr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Abolishment of Slavery</a:t>
            </a:r>
          </a:p>
          <a:p>
            <a:pPr lvl="1"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Confiscation Acts: Union army could confiscate any Confederate property including slaves (essentially freed slaves when the Union army took over)</a:t>
            </a:r>
          </a:p>
          <a:p>
            <a:pPr lvl="1"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Emancipation Proclamation: freed all slaves in CSA territory</a:t>
            </a:r>
          </a:p>
          <a:p>
            <a:pPr lvl="1"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13</a:t>
            </a:r>
            <a:r>
              <a:rPr lang="en-US" sz="1600" baseline="30000">
                <a:solidFill>
                  <a:srgbClr val="FFFFFF"/>
                </a:solidFill>
                <a:latin typeface="Calibri"/>
                <a:ea typeface="Calibri"/>
                <a:cs typeface="Calibri"/>
                <a:sym typeface="Calibri"/>
              </a:rPr>
              <a:t>th</a:t>
            </a:r>
            <a:r>
              <a:rPr lang="en-US" sz="1600">
                <a:solidFill>
                  <a:srgbClr val="FFFFFF"/>
                </a:solidFill>
                <a:latin typeface="Calibri"/>
                <a:ea typeface="Calibri"/>
                <a:cs typeface="Calibri"/>
                <a:sym typeface="Calibri"/>
              </a:rPr>
              <a:t> Amendment: banned slavery</a:t>
            </a:r>
          </a:p>
          <a:p>
            <a:pPr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Massive Expansion of Federal Power</a:t>
            </a:r>
          </a:p>
          <a:p>
            <a:pPr lvl="1"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Aggressively enforce laws</a:t>
            </a:r>
          </a:p>
          <a:p>
            <a:pPr lvl="1"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Protect Civil Rights</a:t>
            </a:r>
          </a:p>
          <a:p>
            <a:pPr lvl="2"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14</a:t>
            </a:r>
            <a:r>
              <a:rPr lang="en-US" sz="1600" baseline="30000">
                <a:solidFill>
                  <a:srgbClr val="FFFFFF"/>
                </a:solidFill>
                <a:latin typeface="Calibri"/>
                <a:ea typeface="Calibri"/>
                <a:cs typeface="Calibri"/>
                <a:sym typeface="Calibri"/>
              </a:rPr>
              <a:t>th</a:t>
            </a:r>
            <a:r>
              <a:rPr lang="en-US" sz="1600">
                <a:solidFill>
                  <a:srgbClr val="FFFFFF"/>
                </a:solidFill>
                <a:latin typeface="Calibri"/>
                <a:ea typeface="Calibri"/>
                <a:cs typeface="Calibri"/>
                <a:sym typeface="Calibri"/>
              </a:rPr>
              <a:t> Amendment granted citizenship to all African-Americans</a:t>
            </a:r>
          </a:p>
          <a:p>
            <a:pPr lvl="1"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1</a:t>
            </a:r>
            <a:r>
              <a:rPr lang="en-US" sz="1600" baseline="30000">
                <a:solidFill>
                  <a:srgbClr val="FFFFFF"/>
                </a:solidFill>
                <a:latin typeface="Calibri"/>
                <a:ea typeface="Calibri"/>
                <a:cs typeface="Calibri"/>
                <a:sym typeface="Calibri"/>
              </a:rPr>
              <a:t>st</a:t>
            </a:r>
            <a:r>
              <a:rPr lang="en-US" sz="1600">
                <a:solidFill>
                  <a:srgbClr val="FFFFFF"/>
                </a:solidFill>
                <a:latin typeface="Calibri"/>
                <a:ea typeface="Calibri"/>
                <a:cs typeface="Calibri"/>
                <a:sym typeface="Calibri"/>
              </a:rPr>
              <a:t> Social Welfare program (Freedmen’s Bureau)</a:t>
            </a:r>
          </a:p>
          <a:p>
            <a:pPr lvl="1"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Print currency</a:t>
            </a:r>
          </a:p>
          <a:p>
            <a:pPr lvl="1" eaLnBrk="1" fontAlgn="auto" hangingPunct="1">
              <a:spcBef>
                <a:spcPts val="320"/>
              </a:spcBef>
              <a:spcAft>
                <a:spcPts val="0"/>
              </a:spcAft>
              <a:buClr>
                <a:schemeClr val="dk1"/>
              </a:buClr>
              <a:buSzPct val="59375"/>
              <a:buFont typeface="Arial"/>
              <a:buChar char="●"/>
              <a:defRPr/>
            </a:pPr>
            <a:r>
              <a:rPr lang="en-US" sz="1600">
                <a:solidFill>
                  <a:srgbClr val="FFFFFF"/>
                </a:solidFill>
                <a:latin typeface="Calibri"/>
                <a:ea typeface="Calibri"/>
                <a:cs typeface="Calibri"/>
                <a:sym typeface="Calibri"/>
              </a:rPr>
              <a:t>Conscription</a:t>
            </a:r>
          </a:p>
          <a:p>
            <a:pPr lvl="1" indent="-196850" eaLnBrk="1" fontAlgn="auto" hangingPunct="1">
              <a:spcBef>
                <a:spcPts val="480"/>
              </a:spcBef>
              <a:spcAft>
                <a:spcPts val="0"/>
              </a:spcAft>
              <a:buClr>
                <a:schemeClr val="dk1"/>
              </a:buClr>
              <a:buFont typeface="Calibri"/>
              <a:buNone/>
              <a:defRPr/>
            </a:pPr>
            <a:endParaRPr sz="24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685421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sz="5400" dirty="0" smtClean="0">
                <a:latin typeface="Rockwell"/>
                <a:ea typeface="+mj-ea"/>
                <a:cs typeface="Rockwell"/>
              </a:rPr>
              <a:t>Economic </a:t>
            </a:r>
            <a:r>
              <a:rPr lang="en-US" sz="5400" dirty="0" smtClean="0">
                <a:latin typeface="Rockwell"/>
                <a:ea typeface="+mj-ea"/>
                <a:cs typeface="Rockwell"/>
              </a:rPr>
              <a:t>Effects</a:t>
            </a:r>
            <a:endParaRPr lang="en-US" sz="5400" dirty="0" smtClean="0">
              <a:latin typeface="Rockwell"/>
              <a:ea typeface="+mj-ea"/>
              <a:cs typeface="Rockwell"/>
            </a:endParaRPr>
          </a:p>
        </p:txBody>
      </p:sp>
      <p:sp>
        <p:nvSpPr>
          <p:cNvPr id="50179" name="Content Placeholder 2"/>
          <p:cNvSpPr>
            <a:spLocks noGrp="1"/>
          </p:cNvSpPr>
          <p:nvPr>
            <p:ph idx="1"/>
          </p:nvPr>
        </p:nvSpPr>
        <p:spPr>
          <a:xfrm>
            <a:off x="152400" y="1295400"/>
            <a:ext cx="8763000" cy="5181600"/>
          </a:xfrm>
        </p:spPr>
        <p:txBody>
          <a:bodyPr>
            <a:normAutofit lnSpcReduction="10000"/>
          </a:bodyPr>
          <a:lstStyle/>
          <a:p>
            <a:pPr eaLnBrk="1" hangingPunct="1"/>
            <a:r>
              <a:rPr lang="en-US" dirty="0">
                <a:latin typeface="Rockwell"/>
                <a:cs typeface="Rockwell"/>
              </a:rPr>
              <a:t>North financed the war ($2.6 BILLION) by the sale of government bonds.  Still not enough:</a:t>
            </a:r>
          </a:p>
          <a:p>
            <a:pPr lvl="1" eaLnBrk="1" hangingPunct="1"/>
            <a:r>
              <a:rPr lang="en-US" dirty="0">
                <a:latin typeface="Rockwell"/>
                <a:cs typeface="Rockwell"/>
              </a:rPr>
              <a:t>Raising tariffs (Morrill Tariff); adding excise taxes; and instituting the first income tax</a:t>
            </a:r>
          </a:p>
          <a:p>
            <a:pPr lvl="1" eaLnBrk="1" hangingPunct="1"/>
            <a:r>
              <a:rPr lang="en-US" dirty="0">
                <a:latin typeface="Rockwell"/>
                <a:cs typeface="Rockwell"/>
              </a:rPr>
              <a:t>Greenbacks:  issued by U.S. Treasury but not redeemable for gold; led to inflation</a:t>
            </a:r>
          </a:p>
          <a:p>
            <a:pPr eaLnBrk="1" hangingPunct="1"/>
            <a:r>
              <a:rPr lang="en-US" dirty="0">
                <a:latin typeface="Rockwell"/>
                <a:cs typeface="Rockwell"/>
              </a:rPr>
              <a:t>Modernizing northern economy:  no real significant change; CON:  </a:t>
            </a:r>
            <a:r>
              <a:rPr lang="en-US" dirty="0" smtClean="0">
                <a:latin typeface="Rockwell"/>
                <a:cs typeface="Rockwell"/>
              </a:rPr>
              <a:t>workers’ </a:t>
            </a:r>
            <a:r>
              <a:rPr lang="en-US" dirty="0">
                <a:latin typeface="Rockwell"/>
                <a:cs typeface="Rockwell"/>
              </a:rPr>
              <a:t>wages did not keep up w/ inflation; PRO:  modernized and consolidated the industries</a:t>
            </a:r>
          </a:p>
          <a:p>
            <a:pPr lvl="1" eaLnBrk="1" hangingPunct="1"/>
            <a:endParaRPr lang="en-US" dirty="0">
              <a:latin typeface="Rockwell"/>
              <a:cs typeface="Rockwell"/>
            </a:endParaRPr>
          </a:p>
        </p:txBody>
      </p:sp>
    </p:spTree>
    <p:extLst>
      <p:ext uri="{BB962C8B-B14F-4D97-AF65-F5344CB8AC3E}">
        <p14:creationId xmlns:p14="http://schemas.microsoft.com/office/powerpoint/2010/main" val="74449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sz="4800" dirty="0" smtClean="0">
                <a:latin typeface="Rockwell"/>
                <a:ea typeface="+mj-ea"/>
                <a:cs typeface="Rockwell"/>
              </a:rPr>
              <a:t>Economic </a:t>
            </a:r>
            <a:r>
              <a:rPr lang="en-US" sz="4800" dirty="0" smtClean="0">
                <a:latin typeface="Rockwell"/>
                <a:ea typeface="+mj-ea"/>
                <a:cs typeface="Rockwell"/>
              </a:rPr>
              <a:t>Effects</a:t>
            </a:r>
            <a:endParaRPr lang="en-US" sz="4800" dirty="0" smtClean="0">
              <a:latin typeface="Rockwell"/>
              <a:ea typeface="+mj-ea"/>
              <a:cs typeface="Rockwell"/>
            </a:endParaRPr>
          </a:p>
        </p:txBody>
      </p:sp>
      <p:sp>
        <p:nvSpPr>
          <p:cNvPr id="51203" name="Content Placeholder 2"/>
          <p:cNvSpPr>
            <a:spLocks noGrp="1"/>
          </p:cNvSpPr>
          <p:nvPr>
            <p:ph idx="1"/>
          </p:nvPr>
        </p:nvSpPr>
        <p:spPr>
          <a:xfrm>
            <a:off x="152400" y="1295400"/>
            <a:ext cx="8763000" cy="5181600"/>
          </a:xfrm>
        </p:spPr>
        <p:txBody>
          <a:bodyPr/>
          <a:lstStyle/>
          <a:p>
            <a:pPr eaLnBrk="1" hangingPunct="1"/>
            <a:r>
              <a:rPr lang="en-US" dirty="0">
                <a:latin typeface="Rockwell"/>
                <a:cs typeface="Rockwell"/>
              </a:rPr>
              <a:t>Republicans in Congress passed ambitious economic programs:</a:t>
            </a:r>
          </a:p>
          <a:p>
            <a:pPr lvl="1" eaLnBrk="1" hangingPunct="1"/>
            <a:r>
              <a:rPr lang="en-US" sz="2400" dirty="0">
                <a:latin typeface="Rockwell"/>
                <a:cs typeface="Rockwell"/>
              </a:rPr>
              <a:t>National banking system</a:t>
            </a:r>
          </a:p>
          <a:p>
            <a:pPr lvl="1" eaLnBrk="1" hangingPunct="1"/>
            <a:r>
              <a:rPr lang="en-US" sz="2400" dirty="0">
                <a:latin typeface="Rockwell"/>
                <a:cs typeface="Rockwell"/>
              </a:rPr>
              <a:t>Morrill Tariff Act:  raise revenue &amp; protect American businesses</a:t>
            </a:r>
          </a:p>
          <a:p>
            <a:pPr lvl="1" eaLnBrk="1" hangingPunct="1"/>
            <a:r>
              <a:rPr lang="en-US" sz="2400" dirty="0">
                <a:latin typeface="Rockwell"/>
                <a:cs typeface="Rockwell"/>
              </a:rPr>
              <a:t>Homestead Act:  promoted settlement in Great Plains by offering 160 acres if </a:t>
            </a:r>
            <a:r>
              <a:rPr lang="en-US" sz="2400" dirty="0" err="1">
                <a:latin typeface="Rockwell"/>
                <a:cs typeface="Rockwell"/>
              </a:rPr>
              <a:t>ind</a:t>
            </a:r>
            <a:r>
              <a:rPr lang="en-US" sz="2400" dirty="0">
                <a:latin typeface="Rockwell"/>
                <a:cs typeface="Rockwell"/>
              </a:rPr>
              <a:t>/family farmed it for 5 years</a:t>
            </a:r>
          </a:p>
          <a:p>
            <a:pPr lvl="1" eaLnBrk="1" hangingPunct="1"/>
            <a:r>
              <a:rPr lang="en-US" sz="2400" dirty="0">
                <a:latin typeface="Rockwell"/>
                <a:cs typeface="Rockwell"/>
              </a:rPr>
              <a:t>Morrill Land Grant:  encouraged states to use sale of federal lands to maintain </a:t>
            </a:r>
            <a:r>
              <a:rPr lang="en-US" sz="2400" dirty="0" err="1">
                <a:latin typeface="Rockwell"/>
                <a:cs typeface="Rockwell"/>
              </a:rPr>
              <a:t>ag</a:t>
            </a:r>
            <a:r>
              <a:rPr lang="en-US" sz="2400" dirty="0">
                <a:latin typeface="Rockwell"/>
                <a:cs typeface="Rockwell"/>
              </a:rPr>
              <a:t> &amp; tech colleges</a:t>
            </a:r>
          </a:p>
          <a:p>
            <a:pPr lvl="1" eaLnBrk="1" hangingPunct="1"/>
            <a:r>
              <a:rPr lang="en-US" sz="2400" dirty="0">
                <a:latin typeface="Rockwell"/>
                <a:cs typeface="Rockwell"/>
              </a:rPr>
              <a:t>Pacific Railway Act:  transcontinental RR </a:t>
            </a:r>
          </a:p>
        </p:txBody>
      </p:sp>
    </p:spTree>
    <p:extLst>
      <p:ext uri="{BB962C8B-B14F-4D97-AF65-F5344CB8AC3E}">
        <p14:creationId xmlns:p14="http://schemas.microsoft.com/office/powerpoint/2010/main" val="98043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rtlCol="0">
            <a:normAutofit/>
          </a:bodyPr>
          <a:lstStyle/>
          <a:p>
            <a:pPr eaLnBrk="1" fontAlgn="auto" hangingPunct="1">
              <a:spcAft>
                <a:spcPts val="0"/>
              </a:spcAft>
              <a:defRPr/>
            </a:pPr>
            <a:r>
              <a:rPr lang="en-US" sz="4800" dirty="0" smtClean="0">
                <a:latin typeface="Rockwell"/>
                <a:ea typeface="+mj-ea"/>
                <a:cs typeface="Rockwell"/>
              </a:rPr>
              <a:t>Social </a:t>
            </a:r>
            <a:r>
              <a:rPr lang="en-US" sz="4800" dirty="0" smtClean="0">
                <a:latin typeface="Rockwell"/>
                <a:ea typeface="+mj-ea"/>
                <a:cs typeface="Rockwell"/>
              </a:rPr>
              <a:t>Effects</a:t>
            </a:r>
            <a:endParaRPr lang="en-US" sz="4800" dirty="0" smtClean="0">
              <a:latin typeface="Rockwell"/>
              <a:ea typeface="+mj-ea"/>
              <a:cs typeface="Rockwell"/>
            </a:endParaRPr>
          </a:p>
        </p:txBody>
      </p:sp>
      <p:sp>
        <p:nvSpPr>
          <p:cNvPr id="52227" name="Content Placeholder 2"/>
          <p:cNvSpPr>
            <a:spLocks noGrp="1"/>
          </p:cNvSpPr>
          <p:nvPr>
            <p:ph idx="1"/>
          </p:nvPr>
        </p:nvSpPr>
        <p:spPr>
          <a:xfrm>
            <a:off x="152400" y="1295400"/>
            <a:ext cx="8763000" cy="5334000"/>
          </a:xfrm>
        </p:spPr>
        <p:txBody>
          <a:bodyPr/>
          <a:lstStyle/>
          <a:p>
            <a:pPr eaLnBrk="1" hangingPunct="1"/>
            <a:r>
              <a:rPr lang="en-US">
                <a:latin typeface="Rockwell"/>
                <a:cs typeface="Rockwell"/>
              </a:rPr>
              <a:t>Women:</a:t>
            </a:r>
          </a:p>
          <a:p>
            <a:pPr lvl="1" eaLnBrk="1" hangingPunct="1"/>
            <a:r>
              <a:rPr lang="en-US">
                <a:latin typeface="Rockwell"/>
                <a:cs typeface="Rockwell"/>
              </a:rPr>
              <a:t>Filled in for men who were off fighting (fields, factories, offices, stores, gov) in North &amp; South</a:t>
            </a:r>
          </a:p>
          <a:p>
            <a:pPr lvl="1" eaLnBrk="1" hangingPunct="1"/>
            <a:r>
              <a:rPr lang="en-US">
                <a:latin typeface="Rockwell"/>
                <a:cs typeface="Rockwell"/>
              </a:rPr>
              <a:t>Served as military nurses</a:t>
            </a:r>
          </a:p>
          <a:p>
            <a:pPr eaLnBrk="1" hangingPunct="1"/>
            <a:r>
              <a:rPr lang="en-US">
                <a:latin typeface="Rockwell"/>
                <a:cs typeface="Rockwell"/>
              </a:rPr>
              <a:t>Effects:  </a:t>
            </a:r>
          </a:p>
          <a:p>
            <a:pPr lvl="1" eaLnBrk="1" hangingPunct="1"/>
            <a:r>
              <a:rPr lang="en-US">
                <a:latin typeface="Rockwell"/>
                <a:cs typeface="Rockwell"/>
              </a:rPr>
              <a:t>Field of nursing opened to women</a:t>
            </a:r>
          </a:p>
          <a:p>
            <a:pPr lvl="1" eaLnBrk="1" hangingPunct="1"/>
            <a:r>
              <a:rPr lang="en-US">
                <a:latin typeface="Rockwell"/>
                <a:cs typeface="Rockwell"/>
              </a:rPr>
              <a:t>Opened the door for equal voting rights</a:t>
            </a:r>
          </a:p>
        </p:txBody>
      </p:sp>
    </p:spTree>
    <p:extLst>
      <p:ext uri="{BB962C8B-B14F-4D97-AF65-F5344CB8AC3E}">
        <p14:creationId xmlns:p14="http://schemas.microsoft.com/office/powerpoint/2010/main" val="4199044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rtlCol="0">
            <a:normAutofit/>
          </a:bodyPr>
          <a:lstStyle/>
          <a:p>
            <a:pPr eaLnBrk="1" fontAlgn="auto" hangingPunct="1">
              <a:spcAft>
                <a:spcPts val="0"/>
              </a:spcAft>
              <a:defRPr/>
            </a:pPr>
            <a:r>
              <a:rPr lang="en-US" sz="4800" dirty="0" smtClean="0">
                <a:latin typeface="Rockwell"/>
                <a:ea typeface="+mj-ea"/>
                <a:cs typeface="Rockwell"/>
              </a:rPr>
              <a:t>Social </a:t>
            </a:r>
            <a:r>
              <a:rPr lang="en-US" sz="4800" dirty="0" smtClean="0">
                <a:latin typeface="Rockwell"/>
                <a:ea typeface="+mj-ea"/>
                <a:cs typeface="Rockwell"/>
              </a:rPr>
              <a:t>Effects</a:t>
            </a:r>
            <a:endParaRPr lang="en-US" sz="4800" dirty="0" smtClean="0">
              <a:latin typeface="Rockwell"/>
              <a:ea typeface="+mj-ea"/>
              <a:cs typeface="Rockwell"/>
            </a:endParaRPr>
          </a:p>
        </p:txBody>
      </p:sp>
      <p:sp>
        <p:nvSpPr>
          <p:cNvPr id="53251" name="Content Placeholder 2"/>
          <p:cNvSpPr>
            <a:spLocks noGrp="1"/>
          </p:cNvSpPr>
          <p:nvPr>
            <p:ph idx="1"/>
          </p:nvPr>
        </p:nvSpPr>
        <p:spPr>
          <a:xfrm>
            <a:off x="228600" y="1295400"/>
            <a:ext cx="8686800" cy="5257800"/>
          </a:xfrm>
        </p:spPr>
        <p:txBody>
          <a:bodyPr/>
          <a:lstStyle/>
          <a:p>
            <a:pPr eaLnBrk="1" hangingPunct="1"/>
            <a:r>
              <a:rPr lang="en-US" dirty="0">
                <a:latin typeface="Rockwell"/>
                <a:cs typeface="Rockwell"/>
              </a:rPr>
              <a:t>Biggest group impacted:  former slaves (3.5 in South, 500K in border states) </a:t>
            </a:r>
          </a:p>
          <a:p>
            <a:pPr lvl="1" eaLnBrk="1" hangingPunct="1"/>
            <a:r>
              <a:rPr lang="en-US" dirty="0">
                <a:latin typeface="Rockwell"/>
                <a:cs typeface="Rockwell"/>
              </a:rPr>
              <a:t>13</a:t>
            </a:r>
            <a:r>
              <a:rPr lang="en-US" baseline="30000" dirty="0">
                <a:latin typeface="Rockwell"/>
                <a:cs typeface="Rockwell"/>
              </a:rPr>
              <a:t>th</a:t>
            </a:r>
            <a:r>
              <a:rPr lang="en-US" dirty="0">
                <a:latin typeface="Rockwell"/>
                <a:cs typeface="Rockwell"/>
              </a:rPr>
              <a:t> Amendment banned slavery</a:t>
            </a:r>
          </a:p>
          <a:p>
            <a:pPr eaLnBrk="1" hangingPunct="1"/>
            <a:r>
              <a:rPr lang="en-US" dirty="0">
                <a:latin typeface="Rockwell"/>
                <a:cs typeface="Rockwell"/>
              </a:rPr>
              <a:t>Tragic human loss as result of war:</a:t>
            </a:r>
          </a:p>
          <a:p>
            <a:pPr lvl="1" eaLnBrk="1" hangingPunct="1"/>
            <a:r>
              <a:rPr lang="en-US" dirty="0">
                <a:latin typeface="Rockwell"/>
                <a:cs typeface="Rockwell"/>
              </a:rPr>
              <a:t>620K men died </a:t>
            </a:r>
          </a:p>
          <a:p>
            <a:pPr lvl="1" eaLnBrk="1" hangingPunct="1"/>
            <a:r>
              <a:rPr lang="en-US" dirty="0">
                <a:latin typeface="Rockwell"/>
                <a:cs typeface="Rockwell"/>
              </a:rPr>
              <a:t>$15 billion in war costs &amp; damaged property</a:t>
            </a:r>
          </a:p>
          <a:p>
            <a:pPr lvl="1" eaLnBrk="1" hangingPunct="1"/>
            <a:r>
              <a:rPr lang="en-US" dirty="0">
                <a:latin typeface="Rockwell"/>
                <a:cs typeface="Rockwell"/>
              </a:rPr>
              <a:t>Destroyed slavery and southern economy</a:t>
            </a:r>
          </a:p>
          <a:p>
            <a:pPr eaLnBrk="1" hangingPunct="1"/>
            <a:r>
              <a:rPr lang="en-US" dirty="0">
                <a:latin typeface="Rockwell"/>
                <a:cs typeface="Rockwell"/>
              </a:rPr>
              <a:t>Catalyst for transformation to modern industrial society</a:t>
            </a:r>
          </a:p>
        </p:txBody>
      </p:sp>
    </p:spTree>
    <p:extLst>
      <p:ext uri="{BB962C8B-B14F-4D97-AF65-F5344CB8AC3E}">
        <p14:creationId xmlns:p14="http://schemas.microsoft.com/office/powerpoint/2010/main" val="4101510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dirty="0" smtClean="0">
                <a:latin typeface="Calibri" charset="0"/>
              </a:rPr>
              <a:t>The </a:t>
            </a:r>
            <a:r>
              <a:rPr lang="en-US" dirty="0">
                <a:latin typeface="Calibri" charset="0"/>
              </a:rPr>
              <a:t>Aftermath of the </a:t>
            </a:r>
            <a:r>
              <a:rPr lang="en-US" dirty="0" smtClean="0">
                <a:latin typeface="Calibri" charset="0"/>
              </a:rPr>
              <a:t>Nightmare</a:t>
            </a:r>
            <a:endParaRPr lang="en-US" dirty="0">
              <a:latin typeface="Calibri" charset="0"/>
            </a:endParaRPr>
          </a:p>
        </p:txBody>
      </p:sp>
      <p:sp>
        <p:nvSpPr>
          <p:cNvPr id="3" name="Content Placeholder 2"/>
          <p:cNvSpPr>
            <a:spLocks noGrp="1"/>
          </p:cNvSpPr>
          <p:nvPr>
            <p:ph idx="1"/>
          </p:nvPr>
        </p:nvSpPr>
        <p:spPr/>
        <p:txBody>
          <a:bodyPr/>
          <a:lstStyle/>
          <a:p>
            <a:pPr lvl="2"/>
            <a:r>
              <a:rPr lang="en-US" dirty="0">
                <a:latin typeface="Calibri" charset="0"/>
              </a:rPr>
              <a:t>The extreme </a:t>
            </a:r>
            <a:r>
              <a:rPr lang="en-US" dirty="0" smtClean="0">
                <a:latin typeface="Calibri" charset="0"/>
              </a:rPr>
              <a:t>states</a:t>
            </a:r>
            <a:r>
              <a:rPr lang="en-US" dirty="0" smtClean="0">
                <a:latin typeface="Calibri" charset="0"/>
              </a:rPr>
              <a:t>’</a:t>
            </a:r>
            <a:r>
              <a:rPr lang="en-US" dirty="0" smtClean="0">
                <a:latin typeface="Calibri" charset="0"/>
              </a:rPr>
              <a:t> </a:t>
            </a:r>
            <a:r>
              <a:rPr lang="en-US" dirty="0">
                <a:latin typeface="Calibri" charset="0"/>
              </a:rPr>
              <a:t>righters were crushed</a:t>
            </a:r>
          </a:p>
          <a:p>
            <a:pPr lvl="2"/>
            <a:r>
              <a:rPr lang="en-US" dirty="0">
                <a:latin typeface="Calibri" charset="0"/>
              </a:rPr>
              <a:t>The national government, tested in the fiery furnace of war, emerged unbroken</a:t>
            </a:r>
          </a:p>
          <a:p>
            <a:pPr lvl="2"/>
            <a:r>
              <a:rPr lang="en-US" dirty="0">
                <a:latin typeface="Calibri" charset="0"/>
              </a:rPr>
              <a:t>Nullification and secessions were laid to rest</a:t>
            </a:r>
          </a:p>
          <a:p>
            <a:pPr lvl="2"/>
            <a:r>
              <a:rPr lang="en-US" dirty="0">
                <a:latin typeface="Calibri" charset="0"/>
              </a:rPr>
              <a:t>The Civil War was the supreme test of American democracy</a:t>
            </a:r>
          </a:p>
          <a:p>
            <a:pPr lvl="2"/>
            <a:r>
              <a:rPr lang="en-US" dirty="0">
                <a:latin typeface="Calibri" charset="0"/>
              </a:rPr>
              <a:t>The preservation of democratic ideals was subconsciously one of the major objectives of the North</a:t>
            </a:r>
          </a:p>
          <a:p>
            <a:pPr lvl="2">
              <a:buFont typeface="Arial" charset="0"/>
              <a:buNone/>
            </a:pPr>
            <a:endParaRPr lang="en-US" dirty="0">
              <a:latin typeface="Calibri" charset="0"/>
            </a:endParaRPr>
          </a:p>
        </p:txBody>
      </p:sp>
    </p:spTree>
    <p:extLst>
      <p:ext uri="{BB962C8B-B14F-4D97-AF65-F5344CB8AC3E}">
        <p14:creationId xmlns:p14="http://schemas.microsoft.com/office/powerpoint/2010/main" val="40424624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Let’s Laugh</a:t>
            </a:r>
            <a:r>
              <a:rPr lang="mr-IN" dirty="0" smtClean="0">
                <a:hlinkClick r:id="rId2"/>
              </a:rPr>
              <a: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839676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88900"/>
            <a:ext cx="9144000" cy="6674360"/>
          </a:xfrm>
          <a:prstGeom prst="rect">
            <a:avLst/>
          </a:prstGeom>
        </p:spPr>
      </p:pic>
    </p:spTree>
    <p:extLst>
      <p:ext uri="{BB962C8B-B14F-4D97-AF65-F5344CB8AC3E}">
        <p14:creationId xmlns:p14="http://schemas.microsoft.com/office/powerpoint/2010/main" val="23215877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Settled?</a:t>
            </a:r>
            <a:endParaRPr lang="en-US" dirty="0"/>
          </a:p>
        </p:txBody>
      </p:sp>
      <p:sp>
        <p:nvSpPr>
          <p:cNvPr id="3" name="Content Placeholder 2"/>
          <p:cNvSpPr>
            <a:spLocks noGrp="1"/>
          </p:cNvSpPr>
          <p:nvPr>
            <p:ph idx="1"/>
          </p:nvPr>
        </p:nvSpPr>
        <p:spPr/>
        <p:txBody>
          <a:bodyPr/>
          <a:lstStyle/>
          <a:p>
            <a:r>
              <a:rPr lang="en-US" dirty="0" smtClean="0"/>
              <a:t>Slavery</a:t>
            </a:r>
          </a:p>
          <a:p>
            <a:r>
              <a:rPr lang="en-US" dirty="0" smtClean="0"/>
              <a:t>Secession</a:t>
            </a:r>
          </a:p>
          <a:p>
            <a:r>
              <a:rPr lang="en-US" dirty="0" smtClean="0"/>
              <a:t>State v. Federal Supremacy</a:t>
            </a:r>
          </a:p>
          <a:p>
            <a:endParaRPr lang="en-US" dirty="0"/>
          </a:p>
        </p:txBody>
      </p:sp>
    </p:spTree>
    <p:extLst>
      <p:ext uri="{BB962C8B-B14F-4D97-AF65-F5344CB8AC3E}">
        <p14:creationId xmlns:p14="http://schemas.microsoft.com/office/powerpoint/2010/main" val="853784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16658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Wasn’t Settled?</a:t>
            </a:r>
            <a:endParaRPr lang="en-US" dirty="0"/>
          </a:p>
        </p:txBody>
      </p:sp>
      <p:sp>
        <p:nvSpPr>
          <p:cNvPr id="3" name="Content Placeholder 2"/>
          <p:cNvSpPr>
            <a:spLocks noGrp="1"/>
          </p:cNvSpPr>
          <p:nvPr>
            <p:ph idx="1"/>
          </p:nvPr>
        </p:nvSpPr>
        <p:spPr/>
        <p:txBody>
          <a:bodyPr/>
          <a:lstStyle/>
          <a:p>
            <a:r>
              <a:rPr lang="en-US" dirty="0" smtClean="0"/>
              <a:t>Extent of States’ Rights</a:t>
            </a:r>
          </a:p>
          <a:p>
            <a:r>
              <a:rPr lang="en-US" dirty="0" smtClean="0"/>
              <a:t>Civil Rights</a:t>
            </a:r>
          </a:p>
          <a:p>
            <a:r>
              <a:rPr lang="en-US" dirty="0" smtClean="0"/>
              <a:t>Civil Liberties During Wartime</a:t>
            </a:r>
          </a:p>
          <a:p>
            <a:r>
              <a:rPr lang="en-US" dirty="0" smtClean="0"/>
              <a:t>Reach of the Federal Government</a:t>
            </a:r>
          </a:p>
          <a:p>
            <a:endParaRPr lang="en-US" dirty="0"/>
          </a:p>
        </p:txBody>
      </p:sp>
    </p:spTree>
    <p:extLst>
      <p:ext uri="{BB962C8B-B14F-4D97-AF65-F5344CB8AC3E}">
        <p14:creationId xmlns:p14="http://schemas.microsoft.com/office/powerpoint/2010/main" val="1495164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4900" y="254000"/>
            <a:ext cx="43815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r>
              <a:rPr lang="en-US" sz="1200" b="1" smtClean="0">
                <a:solidFill>
                  <a:prstClr val="black"/>
                </a:solidFill>
              </a:rPr>
              <a:t>p461</a:t>
            </a:r>
          </a:p>
        </p:txBody>
      </p:sp>
    </p:spTree>
    <p:extLst>
      <p:ext uri="{BB962C8B-B14F-4D97-AF65-F5344CB8AC3E}">
        <p14:creationId xmlns:p14="http://schemas.microsoft.com/office/powerpoint/2010/main" val="28995803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1796313"/>
            <a:ext cx="1145640" cy="1707541"/>
          </a:xfrm>
          <a:prstGeom prst="rect">
            <a:avLst/>
          </a:prstGeom>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1785244"/>
            <a:ext cx="1143000" cy="1713060"/>
          </a:xfrm>
          <a:prstGeom prst="rect">
            <a:avLst/>
          </a:prstGeom>
        </p:spPr>
      </p:pic>
      <p:sp>
        <p:nvSpPr>
          <p:cNvPr id="16" name="Rectangle 15"/>
          <p:cNvSpPr/>
          <p:nvPr/>
        </p:nvSpPr>
        <p:spPr>
          <a:xfrm>
            <a:off x="168440" y="3503194"/>
            <a:ext cx="2940168"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Radicals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sp>
        <p:nvSpPr>
          <p:cNvPr id="2" name="Title 1"/>
          <p:cNvSpPr>
            <a:spLocks noGrp="1"/>
          </p:cNvSpPr>
          <p:nvPr>
            <p:ph type="title"/>
          </p:nvPr>
        </p:nvSpPr>
        <p:spPr>
          <a:xfrm>
            <a:off x="457200" y="274638"/>
            <a:ext cx="8686800" cy="1143000"/>
          </a:xfrm>
        </p:spPr>
        <p:txBody>
          <a:bodyPr>
            <a:normAutofit/>
          </a:bodyPr>
          <a:lstStyle/>
          <a:p>
            <a:pPr algn="l"/>
            <a:r>
              <a:rPr lang="en-US" dirty="0" smtClean="0">
                <a:latin typeface="Garamond" panose="02020404030301010803" pitchFamily="18" charset="0"/>
              </a:rPr>
              <a:t>Political Spectrum of Reconstruction</a:t>
            </a:r>
            <a:endParaRPr lang="en-US" dirty="0">
              <a:latin typeface="Garamond" panose="02020404030301010803" pitchFamily="18" charset="0"/>
            </a:endParaRPr>
          </a:p>
        </p:txBody>
      </p:sp>
      <p:sp>
        <p:nvSpPr>
          <p:cNvPr id="3" name="Left-Right Arrow 2"/>
          <p:cNvSpPr/>
          <p:nvPr/>
        </p:nvSpPr>
        <p:spPr>
          <a:xfrm>
            <a:off x="228600" y="4800600"/>
            <a:ext cx="8686800" cy="1905000"/>
          </a:xfrm>
          <a:prstGeom prst="leftRightArrow">
            <a:avLst/>
          </a:prstGeom>
          <a:gradFill flip="none" rotWithShape="1">
            <a:gsLst>
              <a:gs pos="0">
                <a:schemeClr val="accent1">
                  <a:lumMod val="50000"/>
                </a:schemeClr>
              </a:gs>
              <a:gs pos="100000">
                <a:srgbClr val="C0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Garamond" panose="02020404030301010803" pitchFamily="18" charset="0"/>
            </a:endParaRPr>
          </a:p>
        </p:txBody>
      </p:sp>
      <p:sp>
        <p:nvSpPr>
          <p:cNvPr id="4" name="Rectangle 3"/>
          <p:cNvSpPr/>
          <p:nvPr/>
        </p:nvSpPr>
        <p:spPr>
          <a:xfrm>
            <a:off x="1219200" y="5291435"/>
            <a:ext cx="2362200" cy="923330"/>
          </a:xfrm>
          <a:prstGeom prst="rect">
            <a:avLst/>
          </a:prstGeom>
        </p:spPr>
        <p:txBody>
          <a:bodyPr wrap="square">
            <a:spAutoFit/>
          </a:bodyPr>
          <a:lstStyle/>
          <a:p>
            <a:pPr algn="ctr"/>
            <a:r>
              <a:rPr lang="en-US" dirty="0">
                <a:solidFill>
                  <a:prstClr val="white"/>
                </a:solidFill>
                <a:latin typeface="Garamond" panose="02020404030301010803" pitchFamily="18" charset="0"/>
              </a:rPr>
              <a:t>Federal Supremacy</a:t>
            </a:r>
          </a:p>
          <a:p>
            <a:pPr algn="ctr"/>
            <a:r>
              <a:rPr lang="en-US" dirty="0">
                <a:solidFill>
                  <a:prstClr val="white"/>
                </a:solidFill>
                <a:latin typeface="Garamond" panose="02020404030301010803" pitchFamily="18" charset="0"/>
              </a:rPr>
              <a:t>Black Civil Rights</a:t>
            </a:r>
          </a:p>
          <a:p>
            <a:pPr algn="ctr"/>
            <a:r>
              <a:rPr lang="en-US" dirty="0">
                <a:solidFill>
                  <a:prstClr val="white"/>
                </a:solidFill>
                <a:latin typeface="Garamond" panose="02020404030301010803" pitchFamily="18" charset="0"/>
              </a:rPr>
              <a:t>Military Occupation</a:t>
            </a:r>
          </a:p>
        </p:txBody>
      </p:sp>
      <p:sp>
        <p:nvSpPr>
          <p:cNvPr id="5" name="Rectangle 4"/>
          <p:cNvSpPr/>
          <p:nvPr/>
        </p:nvSpPr>
        <p:spPr>
          <a:xfrm>
            <a:off x="5181600" y="5291435"/>
            <a:ext cx="3124200" cy="923330"/>
          </a:xfrm>
          <a:prstGeom prst="rect">
            <a:avLst/>
          </a:prstGeom>
        </p:spPr>
        <p:txBody>
          <a:bodyPr wrap="square">
            <a:spAutoFit/>
          </a:bodyPr>
          <a:lstStyle/>
          <a:p>
            <a:pPr algn="ctr"/>
            <a:r>
              <a:rPr lang="en-US" dirty="0" smtClean="0">
                <a:solidFill>
                  <a:prstClr val="white"/>
                </a:solidFill>
                <a:latin typeface="Garamond" panose="02020404030301010803" pitchFamily="18" charset="0"/>
              </a:rPr>
              <a:t>States’ Rights</a:t>
            </a:r>
            <a:endParaRPr lang="en-US" dirty="0">
              <a:solidFill>
                <a:prstClr val="white"/>
              </a:solidFill>
              <a:latin typeface="Garamond" panose="02020404030301010803" pitchFamily="18" charset="0"/>
            </a:endParaRPr>
          </a:p>
          <a:p>
            <a:pPr algn="ctr"/>
            <a:r>
              <a:rPr lang="en-US" dirty="0" smtClean="0">
                <a:solidFill>
                  <a:prstClr val="white"/>
                </a:solidFill>
                <a:latin typeface="Garamond" panose="02020404030301010803" pitchFamily="18" charset="0"/>
              </a:rPr>
              <a:t>Blacks as Second-Class Citizens</a:t>
            </a:r>
            <a:endParaRPr lang="en-US" dirty="0">
              <a:solidFill>
                <a:prstClr val="white"/>
              </a:solidFill>
              <a:latin typeface="Garamond" panose="02020404030301010803" pitchFamily="18" charset="0"/>
            </a:endParaRPr>
          </a:p>
          <a:p>
            <a:pPr algn="ctr"/>
            <a:r>
              <a:rPr lang="en-US" dirty="0" smtClean="0">
                <a:solidFill>
                  <a:prstClr val="white"/>
                </a:solidFill>
                <a:latin typeface="Garamond" panose="02020404030301010803" pitchFamily="18" charset="0"/>
              </a:rPr>
              <a:t>Home Rule</a:t>
            </a:r>
            <a:endParaRPr lang="en-US" dirty="0">
              <a:solidFill>
                <a:prstClr val="white"/>
              </a:solidFill>
              <a:latin typeface="Garamond" panose="02020404030301010803" pitchFamily="18" charset="0"/>
            </a:endParaRPr>
          </a:p>
        </p:txBody>
      </p:sp>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25740" y="3801704"/>
            <a:ext cx="1941460" cy="145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3814488"/>
            <a:ext cx="1480320" cy="144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790134"/>
            <a:ext cx="1025046" cy="1717321"/>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48000" y="1796313"/>
            <a:ext cx="1074344" cy="1701991"/>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400800" y="1790134"/>
            <a:ext cx="1459929" cy="1703249"/>
          </a:xfrm>
          <a:prstGeom prst="rect">
            <a:avLst/>
          </a:prstGeom>
        </p:spPr>
      </p:pic>
      <p:sp>
        <p:nvSpPr>
          <p:cNvPr id="12" name="Rectangle 11"/>
          <p:cNvSpPr/>
          <p:nvPr/>
        </p:nvSpPr>
        <p:spPr>
          <a:xfrm>
            <a:off x="3194862" y="3503194"/>
            <a:ext cx="1174732"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Moderates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pic>
        <p:nvPicPr>
          <p:cNvPr id="15" name="Picture 1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14800" y="1793151"/>
            <a:ext cx="1145640" cy="1710043"/>
          </a:xfrm>
          <a:prstGeom prst="rect">
            <a:avLst/>
          </a:prstGeom>
        </p:spPr>
      </p:pic>
      <p:sp>
        <p:nvSpPr>
          <p:cNvPr id="17" name="Rectangle 16"/>
          <p:cNvSpPr/>
          <p:nvPr/>
        </p:nvSpPr>
        <p:spPr>
          <a:xfrm>
            <a:off x="5398979" y="3503936"/>
            <a:ext cx="1230421"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Unionists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sp>
        <p:nvSpPr>
          <p:cNvPr id="18" name="Rectangle 17"/>
          <p:cNvSpPr/>
          <p:nvPr/>
        </p:nvSpPr>
        <p:spPr>
          <a:xfrm>
            <a:off x="6485179" y="3507455"/>
            <a:ext cx="1356419"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Redeemers</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sp>
        <p:nvSpPr>
          <p:cNvPr id="19" name="Rectangle 18"/>
          <p:cNvSpPr/>
          <p:nvPr/>
        </p:nvSpPr>
        <p:spPr>
          <a:xfrm>
            <a:off x="8077200" y="3516868"/>
            <a:ext cx="693026" cy="369332"/>
          </a:xfrm>
          <a:prstGeom prst="rect">
            <a:avLst/>
          </a:prstGeom>
        </p:spPr>
        <p:txBody>
          <a:bodyPr wrap="square">
            <a:spAutoFit/>
          </a:bodyPr>
          <a:lstStyle/>
          <a:p>
            <a:pPr algn="ctr"/>
            <a:r>
              <a:rPr lang="en-US" dirty="0" smtClean="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rPr>
              <a:t>KKK</a:t>
            </a:r>
            <a:endParaRPr lang="en-US" dirty="0">
              <a:solidFill>
                <a:prstClr val="black">
                  <a:lumMod val="75000"/>
                  <a:lumOff val="25000"/>
                </a:prstClr>
              </a:solidFill>
              <a:effectLst>
                <a:outerShdw blurRad="38100" dist="38100" dir="2700000" algn="tl">
                  <a:srgbClr val="000000">
                    <a:alpha val="43137"/>
                  </a:srgbClr>
                </a:outerShdw>
              </a:effectLst>
              <a:latin typeface="Garamond" panose="02020404030301010803" pitchFamily="18" charset="0"/>
            </a:endParaRPr>
          </a:p>
        </p:txBody>
      </p:sp>
      <p:pic>
        <p:nvPicPr>
          <p:cNvPr id="21" name="Picture 2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969345" y="1790134"/>
            <a:ext cx="1174655" cy="1703249"/>
          </a:xfrm>
          <a:prstGeom prst="rect">
            <a:avLst/>
          </a:prstGeom>
        </p:spPr>
      </p:pic>
      <p:pic>
        <p:nvPicPr>
          <p:cNvPr id="20" name="Picture 1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257800" y="1790134"/>
            <a:ext cx="1141746" cy="1703249"/>
          </a:xfrm>
          <a:prstGeom prst="rect">
            <a:avLst/>
          </a:prstGeom>
        </p:spPr>
      </p:pic>
      <p:cxnSp>
        <p:nvCxnSpPr>
          <p:cNvPr id="22" name="Straight Connector 21"/>
          <p:cNvCxnSpPr/>
          <p:nvPr/>
        </p:nvCxnSpPr>
        <p:spPr>
          <a:xfrm>
            <a:off x="0" y="179315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3503194"/>
            <a:ext cx="9144000" cy="136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9844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latin typeface="Rockwell"/>
                <a:cs typeface="Rockwell"/>
              </a:rPr>
              <a:t>Evaluate the extent the Civil War impacted the political, social, and economic landscape of the United States</a:t>
            </a:r>
            <a:r>
              <a:rPr lang="en-US" dirty="0" smtClean="0">
                <a:latin typeface="Rockwell"/>
                <a:cs typeface="Rockwell"/>
              </a:rPr>
              <a:t>?</a:t>
            </a:r>
            <a:endParaRPr lang="en-US" dirty="0">
              <a:latin typeface="Rockwell"/>
              <a:cs typeface="Rockwell"/>
            </a:endParaRPr>
          </a:p>
        </p:txBody>
      </p:sp>
    </p:spTree>
    <p:extLst>
      <p:ext uri="{BB962C8B-B14F-4D97-AF65-F5344CB8AC3E}">
        <p14:creationId xmlns:p14="http://schemas.microsoft.com/office/powerpoint/2010/main" val="2876860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latin typeface="Rockwell"/>
                <a:cs typeface="Rockwell"/>
              </a:rPr>
              <a:t>Evaluate the extent the Civil War impacted the political, social, and economic landscape of the United States?</a:t>
            </a:r>
          </a:p>
          <a:p>
            <a:pPr algn="ctr"/>
            <a:endParaRPr lang="en-US" dirty="0">
              <a:latin typeface="Rockwell"/>
              <a:cs typeface="Rockwell"/>
            </a:endParaRPr>
          </a:p>
        </p:txBody>
      </p:sp>
    </p:spTree>
    <p:extLst>
      <p:ext uri="{BB962C8B-B14F-4D97-AF65-F5344CB8AC3E}">
        <p14:creationId xmlns:p14="http://schemas.microsoft.com/office/powerpoint/2010/main" val="73544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The Union and Blacks/Slaves</a:t>
            </a:r>
          </a:p>
        </p:txBody>
      </p:sp>
      <p:sp>
        <p:nvSpPr>
          <p:cNvPr id="17410" name="Rectangle 3"/>
          <p:cNvSpPr>
            <a:spLocks noGrp="1" noRot="1" noChangeArrowheads="1"/>
          </p:cNvSpPr>
          <p:nvPr>
            <p:ph type="body" sz="half" idx="4294967295"/>
          </p:nvPr>
        </p:nvSpPr>
        <p:spPr>
          <a:xfrm>
            <a:off x="0" y="914400"/>
            <a:ext cx="5029200" cy="52850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800" dirty="0">
                <a:effectLst/>
              </a:rPr>
              <a:t>The idea of ending slavery was difficult for Lincoln</a:t>
            </a:r>
          </a:p>
          <a:p>
            <a:pPr lvl="1"/>
            <a:r>
              <a:rPr lang="en-US" sz="1800" dirty="0">
                <a:effectLst/>
              </a:rPr>
              <a:t>Border states were slave states, ex. Kentucky</a:t>
            </a:r>
          </a:p>
          <a:p>
            <a:pPr lvl="1"/>
            <a:r>
              <a:rPr lang="en-US" sz="1800" dirty="0">
                <a:effectLst/>
              </a:rPr>
              <a:t>Slavery is constitutional</a:t>
            </a:r>
          </a:p>
          <a:p>
            <a:pPr lvl="1"/>
            <a:r>
              <a:rPr lang="en-US" sz="1800" dirty="0">
                <a:effectLst/>
              </a:rPr>
              <a:t>Racism in the North and among Democrats</a:t>
            </a:r>
          </a:p>
          <a:p>
            <a:pPr lvl="1"/>
            <a:r>
              <a:rPr lang="en-US" sz="1800" dirty="0">
                <a:effectLst/>
              </a:rPr>
              <a:t>Re-election in 1864?</a:t>
            </a:r>
          </a:p>
          <a:p>
            <a:r>
              <a:rPr lang="en-US" sz="1800" b="1" dirty="0">
                <a:effectLst/>
              </a:rPr>
              <a:t>Emancipation Proclamation (January 1, 1863)</a:t>
            </a:r>
          </a:p>
          <a:p>
            <a:pPr lvl="1"/>
            <a:r>
              <a:rPr lang="en-US" sz="1800" dirty="0">
                <a:effectLst/>
              </a:rPr>
              <a:t>“freed” slaves in Confederate states</a:t>
            </a:r>
          </a:p>
          <a:p>
            <a:pPr lvl="1"/>
            <a:r>
              <a:rPr lang="en-US" sz="1800" dirty="0">
                <a:effectLst/>
              </a:rPr>
              <a:t>Slavery became an “official” cause of war</a:t>
            </a:r>
          </a:p>
          <a:p>
            <a:r>
              <a:rPr lang="en-US" sz="1800" b="1" dirty="0">
                <a:effectLst/>
              </a:rPr>
              <a:t>Army of Freedom</a:t>
            </a:r>
            <a:endParaRPr lang="en-US" sz="1800" dirty="0">
              <a:effectLst/>
            </a:endParaRPr>
          </a:p>
          <a:p>
            <a:pPr lvl="1"/>
            <a:r>
              <a:rPr lang="en-US" sz="1800" dirty="0">
                <a:effectLst/>
                <a:hlinkClick r:id="rId2"/>
              </a:rPr>
              <a:t>54th Massachusetts (</a:t>
            </a:r>
            <a:r>
              <a:rPr lang="en-US" sz="1800" i="1" dirty="0">
                <a:effectLst/>
                <a:hlinkClick r:id="rId2"/>
              </a:rPr>
              <a:t>Glory</a:t>
            </a:r>
            <a:r>
              <a:rPr lang="en-US" sz="1800" dirty="0">
                <a:effectLst/>
                <a:hlinkClick r:id="rId2"/>
              </a:rPr>
              <a:t>)</a:t>
            </a:r>
            <a:r>
              <a:rPr lang="en-US" sz="1800" dirty="0">
                <a:effectLst/>
              </a:rPr>
              <a:t> - unequal pay</a:t>
            </a:r>
          </a:p>
          <a:p>
            <a:pPr lvl="1"/>
            <a:r>
              <a:rPr lang="en-US" sz="1800" dirty="0">
                <a:effectLst/>
              </a:rPr>
              <a:t>200,000 participants; 37,000 casualties</a:t>
            </a:r>
          </a:p>
          <a:p>
            <a:r>
              <a:rPr lang="en-US" sz="1800" b="1" dirty="0">
                <a:effectLst/>
              </a:rPr>
              <a:t>Thirteenth Amendment (December 1865)</a:t>
            </a:r>
            <a:endParaRPr lang="en-US" sz="2000" dirty="0">
              <a:effectLst/>
            </a:endParaRPr>
          </a:p>
        </p:txBody>
      </p:sp>
      <p:pic>
        <p:nvPicPr>
          <p:cNvPr id="17411" name="Picture 5" descr="54th"/>
          <p:cNvPicPr>
            <a:picLocks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5060950" y="990600"/>
            <a:ext cx="4083050" cy="3048000"/>
          </a:xfrm>
        </p:spPr>
      </p:pic>
      <p:sp>
        <p:nvSpPr>
          <p:cNvPr id="17412" name="Rectangle 4"/>
          <p:cNvSpPr>
            <a:spLocks noChangeArrowheads="1"/>
          </p:cNvSpPr>
          <p:nvPr/>
        </p:nvSpPr>
        <p:spPr bwMode="auto">
          <a:xfrm>
            <a:off x="4953000" y="4780192"/>
            <a:ext cx="41910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90000"/>
              </a:lnSpc>
            </a:pPr>
            <a:r>
              <a:rPr lang="en-US" sz="2400" dirty="0"/>
              <a:t>“If slaves will make good soldiers, our whole theory of slavery is wrong.” - Georgia general</a:t>
            </a:r>
          </a:p>
        </p:txBody>
      </p:sp>
    </p:spTree>
    <p:extLst>
      <p:ext uri="{BB962C8B-B14F-4D97-AF65-F5344CB8AC3E}">
        <p14:creationId xmlns:p14="http://schemas.microsoft.com/office/powerpoint/2010/main" val="30953436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5400" b="1" dirty="0">
                <a:latin typeface="Rockwell"/>
                <a:cs typeface="Rockwell"/>
              </a:rPr>
              <a:t>Thirteenth Amendment</a:t>
            </a:r>
          </a:p>
        </p:txBody>
      </p:sp>
      <p:sp>
        <p:nvSpPr>
          <p:cNvPr id="31747" name="Content Placeholder 2"/>
          <p:cNvSpPr>
            <a:spLocks noGrp="1"/>
          </p:cNvSpPr>
          <p:nvPr>
            <p:ph idx="1"/>
          </p:nvPr>
        </p:nvSpPr>
        <p:spPr>
          <a:xfrm>
            <a:off x="228600" y="1580861"/>
            <a:ext cx="8686800" cy="4525963"/>
          </a:xfrm>
        </p:spPr>
        <p:txBody>
          <a:bodyPr/>
          <a:lstStyle/>
          <a:p>
            <a:pPr eaLnBrk="1" hangingPunct="1"/>
            <a:r>
              <a:rPr lang="en-US" dirty="0">
                <a:latin typeface="Rockwell"/>
                <a:cs typeface="Rockwell"/>
              </a:rPr>
              <a:t>Standing in the way of full emancipation was the U.S. Constitution</a:t>
            </a:r>
          </a:p>
          <a:p>
            <a:pPr eaLnBrk="1" hangingPunct="1"/>
            <a:r>
              <a:rPr lang="en-US" dirty="0">
                <a:latin typeface="Rockwell"/>
                <a:cs typeface="Rockwell"/>
              </a:rPr>
              <a:t>Process was started on passing an amendment (passed after </a:t>
            </a:r>
            <a:r>
              <a:rPr lang="en-US" dirty="0" smtClean="0">
                <a:latin typeface="Rockwell"/>
                <a:cs typeface="Rockwell"/>
              </a:rPr>
              <a:t>Lincoln’s </a:t>
            </a:r>
            <a:r>
              <a:rPr lang="en-US" dirty="0">
                <a:latin typeface="Rockwell"/>
                <a:cs typeface="Rockwell"/>
              </a:rPr>
              <a:t>death)</a:t>
            </a:r>
          </a:p>
          <a:p>
            <a:pPr eaLnBrk="1" hangingPunct="1"/>
            <a:r>
              <a:rPr lang="en-US" dirty="0">
                <a:latin typeface="Rockwell"/>
                <a:cs typeface="Rockwell"/>
              </a:rPr>
              <a:t>Simply stated:  </a:t>
            </a:r>
            <a:r>
              <a:rPr lang="ja-JP" altLang="en-US" sz="2400" i="1" dirty="0">
                <a:latin typeface="Rockwell"/>
                <a:cs typeface="Rockwell"/>
              </a:rPr>
              <a:t>“</a:t>
            </a:r>
            <a:r>
              <a:rPr lang="en-US" sz="2400" i="1" dirty="0">
                <a:latin typeface="Rockwell"/>
                <a:cs typeface="Rockwell"/>
              </a:rPr>
              <a:t>Neither slavery nor involuntary servitude, except as punishment for crime whereof the party shall have been duly convicted, shall exist within the United States, or any place subject to their jurisdiction.</a:t>
            </a:r>
            <a:r>
              <a:rPr lang="ja-JP" altLang="en-US" sz="2400" i="1" dirty="0">
                <a:latin typeface="Rockwell"/>
                <a:cs typeface="Rockwell"/>
              </a:rPr>
              <a:t>”</a:t>
            </a:r>
            <a:endParaRPr lang="en-US" dirty="0">
              <a:latin typeface="Rockwell"/>
              <a:cs typeface="Rockwell"/>
            </a:endParaRPr>
          </a:p>
        </p:txBody>
      </p:sp>
    </p:spTree>
    <p:extLst>
      <p:ext uri="{BB962C8B-B14F-4D97-AF65-F5344CB8AC3E}">
        <p14:creationId xmlns:p14="http://schemas.microsoft.com/office/powerpoint/2010/main" val="35837750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64915540"/>
              </p:ext>
            </p:extLst>
          </p:nvPr>
        </p:nvGraphicFramePr>
        <p:xfrm>
          <a:off x="0" y="0"/>
          <a:ext cx="8606899" cy="9563222"/>
        </p:xfrm>
        <a:graphic>
          <a:graphicData uri="http://schemas.openxmlformats.org/presentationml/2006/ole">
            <mc:AlternateContent xmlns:mc="http://schemas.openxmlformats.org/markup-compatibility/2006">
              <mc:Choice xmlns:v="urn:schemas-microsoft-com:vml" Requires="v">
                <p:oleObj spid="_x0000_s20487" name="Document" r:id="rId3" imgW="7188200" imgH="7988300" progId="Word.Document.12">
                  <p:embed/>
                </p:oleObj>
              </mc:Choice>
              <mc:Fallback>
                <p:oleObj name="Document" r:id="rId3" imgW="7188200" imgH="7988300" progId="Word.Document.12">
                  <p:embed/>
                  <p:pic>
                    <p:nvPicPr>
                      <p:cNvPr id="0" name=""/>
                      <p:cNvPicPr/>
                      <p:nvPr/>
                    </p:nvPicPr>
                    <p:blipFill>
                      <a:blip r:embed="rId4"/>
                      <a:stretch>
                        <a:fillRect/>
                      </a:stretch>
                    </p:blipFill>
                    <p:spPr>
                      <a:xfrm>
                        <a:off x="0" y="0"/>
                        <a:ext cx="8606899" cy="9563222"/>
                      </a:xfrm>
                      <a:prstGeom prst="rect">
                        <a:avLst/>
                      </a:prstGeom>
                    </p:spPr>
                  </p:pic>
                </p:oleObj>
              </mc:Fallback>
            </mc:AlternateContent>
          </a:graphicData>
        </a:graphic>
      </p:graphicFrame>
    </p:spTree>
    <p:extLst>
      <p:ext uri="{BB962C8B-B14F-4D97-AF65-F5344CB8AC3E}">
        <p14:creationId xmlns:p14="http://schemas.microsoft.com/office/powerpoint/2010/main" val="16187809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76200"/>
            <a:ext cx="9144000" cy="1676400"/>
          </a:xfrm>
        </p:spPr>
        <p:txBody>
          <a:bodyPr>
            <a:normAutofit/>
          </a:bodyPr>
          <a:lstStyle/>
          <a:p>
            <a:pPr algn="ctr">
              <a:lnSpc>
                <a:spcPct val="90000"/>
              </a:lnSpc>
            </a:pPr>
            <a:r>
              <a:rPr lang="en-US" sz="4000" dirty="0" smtClean="0">
                <a:latin typeface="Rockwell"/>
                <a:cs typeface="Rockwell"/>
              </a:rPr>
              <a:t>Lincoln’s </a:t>
            </a:r>
            <a:r>
              <a:rPr lang="en-US" sz="4000" dirty="0">
                <a:latin typeface="Rockwell"/>
                <a:cs typeface="Rockwell"/>
              </a:rPr>
              <a:t>War Machine </a:t>
            </a:r>
            <a:br>
              <a:rPr lang="en-US" sz="4000" dirty="0">
                <a:latin typeface="Rockwell"/>
                <a:cs typeface="Rockwell"/>
              </a:rPr>
            </a:br>
            <a:r>
              <a:rPr lang="en-US" sz="4000" dirty="0">
                <a:latin typeface="Rockwell"/>
                <a:cs typeface="Rockwell"/>
              </a:rPr>
              <a:t>&amp; the Impact of </a:t>
            </a:r>
            <a:r>
              <a:rPr lang="en-US" sz="4000" dirty="0" smtClean="0">
                <a:latin typeface="Rockwell"/>
                <a:cs typeface="Rockwell"/>
              </a:rPr>
              <a:t>Railroads</a:t>
            </a:r>
            <a:endParaRPr lang="en-US" sz="4000" dirty="0">
              <a:latin typeface="Rockwell"/>
              <a:cs typeface="Rockwell"/>
            </a:endParaRPr>
          </a:p>
        </p:txBody>
      </p:sp>
      <p:pic>
        <p:nvPicPr>
          <p:cNvPr id="39939"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l="5438" t="13501" r="751" b="14627"/>
          <a:stretch>
            <a:fillRect/>
          </a:stretch>
        </p:blipFill>
        <p:spPr bwMode="auto">
          <a:xfrm>
            <a:off x="338138" y="1828800"/>
            <a:ext cx="8577262"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6454115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914400"/>
          </a:xfrm>
        </p:spPr>
        <p:txBody>
          <a:bodyPr>
            <a:normAutofit/>
          </a:bodyPr>
          <a:lstStyle/>
          <a:p>
            <a:pPr algn="ctr" eaLnBrk="1" hangingPunct="1"/>
            <a:r>
              <a:rPr lang="en-US" sz="4000">
                <a:latin typeface="Rockwell"/>
                <a:cs typeface="Rockwell"/>
              </a:rPr>
              <a:t>The Tide of the War Turns in 1863</a:t>
            </a:r>
          </a:p>
        </p:txBody>
      </p:sp>
      <p:sp>
        <p:nvSpPr>
          <p:cNvPr id="38915" name="Rectangle 3"/>
          <p:cNvSpPr>
            <a:spLocks noGrp="1" noChangeArrowheads="1"/>
          </p:cNvSpPr>
          <p:nvPr>
            <p:ph type="body" idx="1"/>
          </p:nvPr>
        </p:nvSpPr>
        <p:spPr>
          <a:xfrm>
            <a:off x="0" y="838200"/>
            <a:ext cx="9144000" cy="5943600"/>
          </a:xfrm>
        </p:spPr>
        <p:txBody>
          <a:bodyPr/>
          <a:lstStyle/>
          <a:p>
            <a:pPr eaLnBrk="1" hangingPunct="1">
              <a:lnSpc>
                <a:spcPct val="90000"/>
              </a:lnSpc>
              <a:spcBef>
                <a:spcPct val="10000"/>
              </a:spcBef>
            </a:pPr>
            <a:r>
              <a:rPr lang="en-US" sz="3600" dirty="0">
                <a:latin typeface="Rockwell"/>
                <a:cs typeface="Rockwell"/>
              </a:rPr>
              <a:t>By 1863, the Confederacy was having difficulty sustaining the fight:</a:t>
            </a:r>
          </a:p>
          <a:p>
            <a:pPr lvl="1" eaLnBrk="1" hangingPunct="1">
              <a:lnSpc>
                <a:spcPct val="90000"/>
              </a:lnSpc>
              <a:spcBef>
                <a:spcPct val="10000"/>
              </a:spcBef>
            </a:pPr>
            <a:r>
              <a:rPr lang="en-US" sz="3600" dirty="0">
                <a:latin typeface="Rockwell"/>
                <a:cs typeface="Rockwell"/>
              </a:rPr>
              <a:t>Attempts to lure Britain and France into the war had failed </a:t>
            </a:r>
          </a:p>
          <a:p>
            <a:pPr lvl="1" eaLnBrk="1" hangingPunct="1">
              <a:lnSpc>
                <a:spcPct val="90000"/>
              </a:lnSpc>
              <a:spcBef>
                <a:spcPct val="10000"/>
              </a:spcBef>
            </a:pPr>
            <a:r>
              <a:rPr lang="en-US" sz="3600" dirty="0">
                <a:latin typeface="Rockwell"/>
                <a:cs typeface="Rockwell"/>
              </a:rPr>
              <a:t>The Union blockade, limited Southern manufacturing, and lack of grain fields left CSA soldiers ill-supplied</a:t>
            </a:r>
          </a:p>
          <a:p>
            <a:pPr lvl="1" eaLnBrk="1" hangingPunct="1">
              <a:lnSpc>
                <a:spcPct val="90000"/>
              </a:lnSpc>
              <a:spcBef>
                <a:spcPct val="10000"/>
              </a:spcBef>
            </a:pPr>
            <a:r>
              <a:rPr lang="en-US" sz="3600" dirty="0">
                <a:latin typeface="Rockwell"/>
                <a:cs typeface="Rockwell"/>
              </a:rPr>
              <a:t>To</a:t>
            </a:r>
            <a:r>
              <a:rPr lang="en-US" dirty="0">
                <a:latin typeface="Rockwell"/>
                <a:cs typeface="Rockwell"/>
              </a:rPr>
              <a:t> </a:t>
            </a:r>
            <a:r>
              <a:rPr lang="en-US" sz="3600" dirty="0">
                <a:latin typeface="Rockwell"/>
                <a:cs typeface="Rockwell"/>
              </a:rPr>
              <a:t>pay</a:t>
            </a:r>
            <a:r>
              <a:rPr lang="en-US" dirty="0">
                <a:latin typeface="Rockwell"/>
                <a:cs typeface="Rockwell"/>
              </a:rPr>
              <a:t> </a:t>
            </a:r>
            <a:r>
              <a:rPr lang="en-US" sz="3600" dirty="0">
                <a:latin typeface="Rockwell"/>
                <a:cs typeface="Rockwell"/>
              </a:rPr>
              <a:t>for</a:t>
            </a:r>
            <a:r>
              <a:rPr lang="en-US" dirty="0">
                <a:latin typeface="Rockwell"/>
                <a:cs typeface="Rockwell"/>
              </a:rPr>
              <a:t> </a:t>
            </a:r>
            <a:r>
              <a:rPr lang="en-US" sz="3600" dirty="0">
                <a:latin typeface="Rockwell"/>
                <a:cs typeface="Rockwell"/>
              </a:rPr>
              <a:t>the</a:t>
            </a:r>
            <a:r>
              <a:rPr lang="en-US" dirty="0">
                <a:latin typeface="Rockwell"/>
                <a:cs typeface="Rockwell"/>
              </a:rPr>
              <a:t> </a:t>
            </a:r>
            <a:r>
              <a:rPr lang="en-US" sz="3600" dirty="0">
                <a:latin typeface="Rockwell"/>
                <a:cs typeface="Rockwell"/>
              </a:rPr>
              <a:t>war,</a:t>
            </a:r>
            <a:r>
              <a:rPr lang="en-US" dirty="0">
                <a:latin typeface="Rockwell"/>
                <a:cs typeface="Rockwell"/>
              </a:rPr>
              <a:t> </a:t>
            </a:r>
            <a:r>
              <a:rPr lang="en-US" sz="3600" dirty="0">
                <a:latin typeface="Rockwell"/>
                <a:cs typeface="Rockwell"/>
              </a:rPr>
              <a:t>the</a:t>
            </a:r>
            <a:r>
              <a:rPr lang="en-US" dirty="0">
                <a:latin typeface="Rockwell"/>
                <a:cs typeface="Rockwell"/>
              </a:rPr>
              <a:t> </a:t>
            </a:r>
            <a:r>
              <a:rPr lang="en-US" sz="3600" dirty="0">
                <a:latin typeface="Rockwell"/>
                <a:cs typeface="Rockwell"/>
              </a:rPr>
              <a:t>CSA</a:t>
            </a:r>
            <a:r>
              <a:rPr lang="en-US" dirty="0">
                <a:latin typeface="Rockwell"/>
                <a:cs typeface="Rockwell"/>
              </a:rPr>
              <a:t> </a:t>
            </a:r>
            <a:r>
              <a:rPr lang="en-US" sz="3600" dirty="0">
                <a:latin typeface="Rockwell"/>
                <a:cs typeface="Rockwell"/>
              </a:rPr>
              <a:t>printed money leading to massive inflation</a:t>
            </a:r>
          </a:p>
        </p:txBody>
      </p:sp>
      <p:sp>
        <p:nvSpPr>
          <p:cNvPr id="38916" name="AutoShape 4"/>
          <p:cNvSpPr>
            <a:spLocks/>
          </p:cNvSpPr>
          <p:nvPr/>
        </p:nvSpPr>
        <p:spPr bwMode="auto">
          <a:xfrm rot="-5400000">
            <a:off x="7010400" y="4343400"/>
            <a:ext cx="304800" cy="3200400"/>
          </a:xfrm>
          <a:prstGeom prst="rightBrace">
            <a:avLst>
              <a:gd name="adj1" fmla="val 87500"/>
              <a:gd name="adj2" fmla="val 50000"/>
            </a:avLst>
          </a:pr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p>
        </p:txBody>
      </p:sp>
      <p:pic>
        <p:nvPicPr>
          <p:cNvPr id="3891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885050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578</TotalTime>
  <Words>1428</Words>
  <Application>Microsoft Macintosh PowerPoint</Application>
  <PresentationFormat>On-screen Show (4:3)</PresentationFormat>
  <Paragraphs>190</Paragraphs>
  <Slides>33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Default Theme</vt:lpstr>
      <vt:lpstr>Microsoft Word Document</vt:lpstr>
      <vt:lpstr>Do Now</vt:lpstr>
      <vt:lpstr>The End and Impact of Civil War…What Next?</vt:lpstr>
      <vt:lpstr>Key Concepts</vt:lpstr>
      <vt:lpstr>AP Prompt</vt:lpstr>
      <vt:lpstr>The Union and Blacks/Slaves</vt:lpstr>
      <vt:lpstr>Thirteenth Amendment</vt:lpstr>
      <vt:lpstr>PowerPoint Presentation</vt:lpstr>
      <vt:lpstr>Lincoln’s War Machine  &amp; the Impact of Railroads</vt:lpstr>
      <vt:lpstr>The Tide of the War Turns in 1863</vt:lpstr>
      <vt:lpstr>Total War</vt:lpstr>
      <vt:lpstr>PowerPoint Presentation</vt:lpstr>
      <vt:lpstr>Peace</vt:lpstr>
      <vt:lpstr>PowerPoint Presentation</vt:lpstr>
      <vt:lpstr>PowerPoint Presentation</vt:lpstr>
      <vt:lpstr>PowerPoint Presentation</vt:lpstr>
      <vt:lpstr>PowerPoint Presentation</vt:lpstr>
      <vt:lpstr>PowerPoint Presentation</vt:lpstr>
      <vt:lpstr>Cost of the War</vt:lpstr>
      <vt:lpstr>PowerPoint Presentation</vt:lpstr>
      <vt:lpstr>Effects of the War</vt:lpstr>
      <vt:lpstr>North/West: Political Effects</vt:lpstr>
      <vt:lpstr>Economic Effects</vt:lpstr>
      <vt:lpstr>Economic Effects</vt:lpstr>
      <vt:lpstr>Social Effects</vt:lpstr>
      <vt:lpstr>Social Effects</vt:lpstr>
      <vt:lpstr>The Aftermath of the Nightmare</vt:lpstr>
      <vt:lpstr>Let’s Laugh…</vt:lpstr>
      <vt:lpstr>PowerPoint Presentation</vt:lpstr>
      <vt:lpstr>What Was Settled?</vt:lpstr>
      <vt:lpstr>What Wasn’t Settled?</vt:lpstr>
      <vt:lpstr>PowerPoint Presentation</vt:lpstr>
      <vt:lpstr>Political Spectrum of Reconstruction</vt:lpstr>
      <vt:lpstr>AP Prompt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15</cp:revision>
  <dcterms:created xsi:type="dcterms:W3CDTF">2017-10-27T14:32:52Z</dcterms:created>
  <dcterms:modified xsi:type="dcterms:W3CDTF">2017-11-08T02:48:44Z</dcterms:modified>
</cp:coreProperties>
</file>