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4"/>
  </p:notesMasterIdLst>
  <p:sldIdLst>
    <p:sldId id="259" r:id="rId2"/>
    <p:sldId id="256" r:id="rId3"/>
    <p:sldId id="258" r:id="rId4"/>
    <p:sldId id="260" r:id="rId5"/>
    <p:sldId id="261" r:id="rId6"/>
    <p:sldId id="272" r:id="rId7"/>
    <p:sldId id="308" r:id="rId8"/>
    <p:sldId id="309" r:id="rId9"/>
    <p:sldId id="310" r:id="rId10"/>
    <p:sldId id="312" r:id="rId11"/>
    <p:sldId id="311" r:id="rId12"/>
    <p:sldId id="313" r:id="rId13"/>
    <p:sldId id="314" r:id="rId14"/>
    <p:sldId id="295" r:id="rId15"/>
    <p:sldId id="296" r:id="rId16"/>
    <p:sldId id="297" r:id="rId17"/>
    <p:sldId id="298" r:id="rId18"/>
    <p:sldId id="299" r:id="rId19"/>
    <p:sldId id="306" r:id="rId20"/>
    <p:sldId id="300" r:id="rId21"/>
    <p:sldId id="301" r:id="rId22"/>
    <p:sldId id="302" r:id="rId23"/>
    <p:sldId id="303" r:id="rId24"/>
    <p:sldId id="304" r:id="rId25"/>
    <p:sldId id="305" r:id="rId26"/>
    <p:sldId id="274" r:id="rId27"/>
    <p:sldId id="307" r:id="rId28"/>
    <p:sldId id="277" r:id="rId29"/>
    <p:sldId id="276" r:id="rId30"/>
    <p:sldId id="267" r:id="rId31"/>
    <p:sldId id="315" r:id="rId32"/>
    <p:sldId id="273"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8" d="100"/>
          <a:sy n="48" d="100"/>
        </p:scale>
        <p:origin x="-54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A3D2CD-1BC3-FF4B-AD18-36DD733FD361}" type="datetimeFigureOut">
              <a:rPr lang="en-US" smtClean="0"/>
              <a:t>9/11/18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8D84E-5CF2-2F42-AA14-B0A5A6488835}" type="slidenum">
              <a:rPr lang="en-US" smtClean="0"/>
              <a:t>‹#›</a:t>
            </a:fld>
            <a:endParaRPr lang="en-US"/>
          </a:p>
        </p:txBody>
      </p:sp>
    </p:spTree>
    <p:extLst>
      <p:ext uri="{BB962C8B-B14F-4D97-AF65-F5344CB8AC3E}">
        <p14:creationId xmlns:p14="http://schemas.microsoft.com/office/powerpoint/2010/main" val="19912670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8D84E-5CF2-2F42-AA14-B0A5A6488835}" type="slidenum">
              <a:rPr lang="en-US" smtClean="0"/>
              <a:t>2</a:t>
            </a:fld>
            <a:endParaRPr lang="en-US"/>
          </a:p>
        </p:txBody>
      </p:sp>
    </p:spTree>
    <p:extLst>
      <p:ext uri="{BB962C8B-B14F-4D97-AF65-F5344CB8AC3E}">
        <p14:creationId xmlns:p14="http://schemas.microsoft.com/office/powerpoint/2010/main" val="1659761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D8462A1-DB55-D24C-852E-F0E657EB6DD9}" type="slidenum">
              <a:rPr lang="en-US" sz="1200"/>
              <a:pPr/>
              <a:t>22</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13B767F-F983-0F44-84D0-5EF3FDB945D1}" type="slidenum">
              <a:rPr lang="en-US" sz="1200"/>
              <a:pPr/>
              <a:t>23</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E20276F2-AB5F-A144-8B28-86CFB710A40B}" type="slidenum">
              <a:rPr lang="en-US" sz="1200"/>
              <a:pPr/>
              <a:t>24</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1150938" y="692150"/>
            <a:ext cx="4556125" cy="3416300"/>
          </a:xfrm>
          <a:ln/>
        </p:spPr>
      </p:sp>
      <p:sp>
        <p:nvSpPr>
          <p:cNvPr id="72707"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72708"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C5073AA-DF48-DC49-AF52-EDCC13AEDC53}" type="slidenum">
              <a:rPr lang="en-US"/>
              <a:pPr eaLnBrk="1" hangingPunct="1"/>
              <a:t>25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1150938" y="692150"/>
            <a:ext cx="4556125" cy="3416300"/>
          </a:xfrm>
          <a:ln/>
        </p:spPr>
      </p:sp>
      <p:sp>
        <p:nvSpPr>
          <p:cNvPr id="75779"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sz="1600">
              <a:latin typeface="Calibri" charset="0"/>
              <a:cs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890F6CC2-1122-0E4B-8CC0-2C1C1AC24217}" type="slidenum">
              <a:rPr lang="en-US" sz="1200"/>
              <a:pPr/>
              <a:t>8</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02F7BE6-8257-F34B-ADC0-3152565073AA}" type="slidenum">
              <a:rPr lang="en-US" sz="1200"/>
              <a:pPr/>
              <a:t>9</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ED9A7A1-0AC4-EB4E-B98B-3EA4E47AF286}" type="slidenum">
              <a:rPr lang="en-US" sz="1200"/>
              <a:pPr/>
              <a:t>11</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1150938" y="692150"/>
            <a:ext cx="4556125" cy="3416300"/>
          </a:xfrm>
          <a:ln/>
        </p:spPr>
      </p:sp>
      <p:sp>
        <p:nvSpPr>
          <p:cNvPr id="62467"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
        <p:nvSpPr>
          <p:cNvPr id="62468"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224C97F-D8F3-3D41-A330-47FCA0B53279}" type="slidenum">
              <a:rPr lang="en-US"/>
              <a:pPr eaLnBrk="1" hangingPunct="1"/>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1150938" y="692150"/>
            <a:ext cx="4556125" cy="3416300"/>
          </a:xfrm>
          <a:ln/>
        </p:spPr>
      </p:sp>
      <p:sp>
        <p:nvSpPr>
          <p:cNvPr id="60419"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
        <p:nvSpPr>
          <p:cNvPr id="60420"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611F4B3-668F-0244-905E-1B510AC45B9F}" type="slidenum">
              <a:rPr lang="en-US"/>
              <a:pPr eaLnBrk="1" hangingPunct="1"/>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1150938" y="692150"/>
            <a:ext cx="4556125" cy="3416300"/>
          </a:xfrm>
          <a:ln/>
        </p:spPr>
      </p:sp>
      <p:sp>
        <p:nvSpPr>
          <p:cNvPr id="61443"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
        <p:nvSpPr>
          <p:cNvPr id="61444"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24C6CA1-5F2A-BA4F-BF20-48C6500FDBC8}" type="slidenum">
              <a:rPr lang="en-US"/>
              <a:pPr eaLnBrk="1" hangingPunct="1"/>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1150938" y="692150"/>
            <a:ext cx="4556125" cy="3416300"/>
          </a:xfrm>
          <a:ln/>
        </p:spPr>
      </p:sp>
      <p:sp>
        <p:nvSpPr>
          <p:cNvPr id="58371"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58372"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731E4B7-831D-A945-8D7B-4ACA2475E17F}" type="slidenum">
              <a:rPr lang="en-US"/>
              <a:pPr eaLnBrk="1" hangingPunct="1"/>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1150938" y="692150"/>
            <a:ext cx="4556125" cy="3416300"/>
          </a:xfrm>
          <a:ln/>
        </p:spPr>
      </p:sp>
      <p:sp>
        <p:nvSpPr>
          <p:cNvPr id="71683"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71684"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E061EDC-D916-AC43-A6A4-FC5ACACBBE2F}" type="slidenum">
              <a:rPr lang="en-US"/>
              <a:pPr eaLnBrk="1" hangingPunct="1"/>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a:t>Click to edit Master title style</a:t>
            </a:r>
          </a:p>
        </p:txBody>
      </p:sp>
      <p:sp>
        <p:nvSpPr>
          <p:cNvPr id="3" name="Text Placeholder 2"/>
          <p:cNvSpPr>
            <a:spLocks noGrp="1"/>
          </p:cNvSpPr>
          <p:nvPr>
            <p:ph type="body" sz="half" idx="1"/>
          </p:nvPr>
        </p:nvSpPr>
        <p:spPr>
          <a:xfrm>
            <a:off x="301625"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a:extLst>
              <a:ext uri="{FF2B5EF4-FFF2-40B4-BE49-F238E27FC236}">
                <a16:creationId xmlns:a16="http://schemas.microsoft.com/office/drawing/2014/main" xmlns="" id="{79E86F1D-3B83-0840-8341-B8B47765FAF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55">
            <a:extLst>
              <a:ext uri="{FF2B5EF4-FFF2-40B4-BE49-F238E27FC236}">
                <a16:creationId xmlns:a16="http://schemas.microsoft.com/office/drawing/2014/main" xmlns="" id="{D01583AA-942D-674B-A082-682BC18CA0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56">
            <a:extLst>
              <a:ext uri="{FF2B5EF4-FFF2-40B4-BE49-F238E27FC236}">
                <a16:creationId xmlns:a16="http://schemas.microsoft.com/office/drawing/2014/main" xmlns="" id="{A188352B-E44D-1B4C-BA55-0B7F05CBF90F}"/>
              </a:ext>
            </a:extLst>
          </p:cNvPr>
          <p:cNvSpPr>
            <a:spLocks noGrp="1" noChangeArrowheads="1"/>
          </p:cNvSpPr>
          <p:nvPr>
            <p:ph type="sldNum" sz="quarter" idx="12"/>
          </p:nvPr>
        </p:nvSpPr>
        <p:spPr>
          <a:ln/>
        </p:spPr>
        <p:txBody>
          <a:bodyPr/>
          <a:lstStyle>
            <a:lvl1pPr>
              <a:defRPr/>
            </a:lvl1pPr>
          </a:lstStyle>
          <a:p>
            <a:fld id="{2C6B2F1C-64C3-1945-B36C-4AABA8D293F9}" type="slidenum">
              <a:rPr lang="en-US"/>
              <a:pPr/>
              <a:t>‹#›</a:t>
            </a:fld>
            <a:endParaRPr lang="en-US"/>
          </a:p>
        </p:txBody>
      </p:sp>
    </p:spTree>
    <p:extLst>
      <p:ext uri="{BB962C8B-B14F-4D97-AF65-F5344CB8AC3E}">
        <p14:creationId xmlns:p14="http://schemas.microsoft.com/office/powerpoint/2010/main" val="613541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9/11/18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9/11/18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9/11/18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9/11/18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9/11/18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9/11/18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9/11/18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9/11/18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a5wCl3aAMEQ" TargetMode="External"/><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hyperlink" Target="https://www.youtube.com/watch?v=B0HZUatZtXI"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www.youtube.com/watch?v=a5wCl3aAMEQ"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hyperlink" Target="http://www.youtube.com/watch?v=notJuFGXQ9w"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eg"/><Relationship Id="rId3" Type="http://schemas.openxmlformats.org/officeDocument/2006/relationships/image" Target="../media/image1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etWMMTjWwfk" TargetMode="External"/><Relationship Id="rId4" Type="http://schemas.openxmlformats.org/officeDocument/2006/relationships/image" Target="../media/image20.jpeg"/><Relationship Id="rId5" Type="http://schemas.openxmlformats.org/officeDocument/2006/relationships/hyperlink" Target="https://www.youtube.com/watch?v=notJuFGXQ9w" TargetMode="External"/><Relationship Id="rId1" Type="http://schemas.openxmlformats.org/officeDocument/2006/relationships/slideLayout" Target="../slideLayouts/slideLayout4.xml"/><Relationship Id="rId2" Type="http://schemas.openxmlformats.org/officeDocument/2006/relationships/hyperlink" Target="https://www.youtube.com/watch?v=Bb1XJCZtdt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a:xfrm>
            <a:off x="457200" y="1600200"/>
            <a:ext cx="8229600" cy="4933748"/>
          </a:xfrm>
        </p:spPr>
        <p:txBody>
          <a:bodyPr>
            <a:normAutofit/>
          </a:bodyPr>
          <a:lstStyle/>
          <a:p>
            <a:r>
              <a:rPr lang="en-US" dirty="0" smtClean="0"/>
              <a:t>Read, </a:t>
            </a:r>
            <a:r>
              <a:rPr lang="en-US" dirty="0" smtClean="0"/>
              <a:t>Respond, Discuss</a:t>
            </a:r>
          </a:p>
          <a:p>
            <a:pPr marL="0" indent="0">
              <a:buNone/>
            </a:pPr>
            <a:endParaRPr lang="en-US" dirty="0" smtClean="0"/>
          </a:p>
          <a:p>
            <a:pPr marL="457200" lvl="1" indent="0">
              <a:buNone/>
            </a:pPr>
            <a:r>
              <a:rPr lang="en-US" dirty="0" smtClean="0"/>
              <a:t>		“When </a:t>
            </a:r>
            <a:r>
              <a:rPr lang="en-US" dirty="0"/>
              <a:t>you assemble a number of men to have the advantage of their joint wisdom, you inevitably assemble with those men, all their prejudices, their passions, their errors of opinion, their local interests, and their selfish </a:t>
            </a:r>
            <a:r>
              <a:rPr lang="en-US" dirty="0" smtClean="0"/>
              <a:t>views”</a:t>
            </a:r>
          </a:p>
          <a:p>
            <a:pPr marL="457200" lvl="1" indent="0">
              <a:buNone/>
            </a:pPr>
            <a:r>
              <a:rPr lang="en-US" dirty="0"/>
              <a:t>	</a:t>
            </a:r>
            <a:r>
              <a:rPr lang="en-US" dirty="0" smtClean="0"/>
              <a:t>Benjamin Franklin: Closing Speech-Constitutional Convention</a:t>
            </a:r>
            <a:endParaRPr lang="en-US" dirty="0"/>
          </a:p>
        </p:txBody>
      </p:sp>
    </p:spTree>
    <p:extLst>
      <p:ext uri="{BB962C8B-B14F-4D97-AF65-F5344CB8AC3E}">
        <p14:creationId xmlns:p14="http://schemas.microsoft.com/office/powerpoint/2010/main" val="58488984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9-11 at 3.29.5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000"/>
            <a:ext cx="9144000" cy="6599667"/>
          </a:xfrm>
          <a:prstGeom prst="rect">
            <a:avLst/>
          </a:prstGeom>
        </p:spPr>
      </p:pic>
    </p:spTree>
    <p:extLst>
      <p:ext uri="{BB962C8B-B14F-4D97-AF65-F5344CB8AC3E}">
        <p14:creationId xmlns:p14="http://schemas.microsoft.com/office/powerpoint/2010/main" val="3144210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fontAlgn="auto">
              <a:spcAft>
                <a:spcPts val="0"/>
              </a:spcAft>
              <a:defRPr/>
            </a:pPr>
            <a:r>
              <a:rPr lang="en-US" altLang="en-US" dirty="0" smtClean="0">
                <a:solidFill>
                  <a:srgbClr val="FFFFFF"/>
                </a:solidFill>
                <a:ea typeface="+mj-ea"/>
              </a:rPr>
              <a:t>1st Chief Justice</a:t>
            </a:r>
          </a:p>
        </p:txBody>
      </p:sp>
      <p:sp>
        <p:nvSpPr>
          <p:cNvPr id="19459" name="Rectangle 3"/>
          <p:cNvSpPr>
            <a:spLocks noGrp="1" noChangeArrowheads="1"/>
          </p:cNvSpPr>
          <p:nvPr>
            <p:ph idx="1"/>
          </p:nvPr>
        </p:nvSpPr>
        <p:spPr>
          <a:xfrm>
            <a:off x="533400" y="1905000"/>
            <a:ext cx="4495800" cy="4495800"/>
          </a:xfrm>
        </p:spPr>
        <p:txBody>
          <a:bodyPr>
            <a:normAutofit lnSpcReduction="10000"/>
          </a:bodyPr>
          <a:lstStyle/>
          <a:p>
            <a:r>
              <a:rPr lang="en-US" sz="2800" dirty="0">
                <a:latin typeface="Rockwell"/>
                <a:cs typeface="Rockwell"/>
              </a:rPr>
              <a:t>John Jay (NY)</a:t>
            </a:r>
          </a:p>
          <a:p>
            <a:endParaRPr lang="en-US" sz="2800" dirty="0">
              <a:latin typeface="Rockwell"/>
              <a:cs typeface="Rockwell"/>
            </a:endParaRPr>
          </a:p>
          <a:p>
            <a:r>
              <a:rPr lang="en-US" sz="2800" dirty="0">
                <a:latin typeface="Rockwell"/>
                <a:cs typeface="Rockwell"/>
              </a:rPr>
              <a:t>Collaborated w/ Madison on Federalist Papers</a:t>
            </a:r>
          </a:p>
          <a:p>
            <a:endParaRPr lang="en-US" sz="2800" dirty="0">
              <a:latin typeface="Rockwell"/>
              <a:cs typeface="Rockwell"/>
            </a:endParaRPr>
          </a:p>
          <a:p>
            <a:r>
              <a:rPr lang="en-US" sz="2800" dirty="0">
                <a:latin typeface="Rockwell"/>
                <a:cs typeface="Rockwell"/>
              </a:rPr>
              <a:t>A seasoned diplomat</a:t>
            </a:r>
          </a:p>
          <a:p>
            <a:endParaRPr lang="en-US" sz="2800" dirty="0">
              <a:latin typeface="Rockwell"/>
              <a:cs typeface="Rockwell"/>
            </a:endParaRPr>
          </a:p>
          <a:p>
            <a:r>
              <a:rPr lang="en-US" sz="2800" dirty="0">
                <a:latin typeface="Rockwell"/>
                <a:cs typeface="Rockwell"/>
              </a:rPr>
              <a:t>Served as CJ until 1795</a:t>
            </a:r>
          </a:p>
        </p:txBody>
      </p:sp>
      <p:pic>
        <p:nvPicPr>
          <p:cNvPr id="19460" name="Picture 4" descr="C:\My Documents\Colonial America\jj.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813" y="1862138"/>
            <a:ext cx="4090987" cy="39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763078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a:xfrm>
            <a:off x="0" y="0"/>
            <a:ext cx="9144000" cy="685800"/>
          </a:xfrm>
        </p:spPr>
        <p:txBody>
          <a:bodyPr>
            <a:normAutofit fontScale="90000"/>
          </a:bodyPr>
          <a:lstStyle/>
          <a:p>
            <a:pPr eaLnBrk="1" hangingPunct="1"/>
            <a:r>
              <a:rPr lang="en-US" dirty="0" smtClean="0">
                <a:latin typeface="Rockwell"/>
                <a:cs typeface="Rockwell"/>
              </a:rPr>
              <a:t>Washington’s </a:t>
            </a:r>
            <a:r>
              <a:rPr lang="en-US" dirty="0">
                <a:latin typeface="Rockwell"/>
                <a:cs typeface="Rockwell"/>
              </a:rPr>
              <a:t>Foreign Policy</a:t>
            </a:r>
          </a:p>
        </p:txBody>
      </p:sp>
      <p:sp>
        <p:nvSpPr>
          <p:cNvPr id="55299" name="Rectangle 3"/>
          <p:cNvSpPr>
            <a:spLocks noGrp="1" noRot="1" noChangeArrowheads="1"/>
          </p:cNvSpPr>
          <p:nvPr>
            <p:ph type="body" idx="1"/>
          </p:nvPr>
        </p:nvSpPr>
        <p:spPr>
          <a:xfrm>
            <a:off x="0" y="990600"/>
            <a:ext cx="5029200" cy="5867400"/>
          </a:xfrm>
        </p:spPr>
        <p:txBody>
          <a:bodyPr/>
          <a:lstStyle/>
          <a:p>
            <a:pPr eaLnBrk="1" hangingPunct="1"/>
            <a:r>
              <a:rPr lang="en-US" sz="2000" dirty="0">
                <a:latin typeface="Rockwell"/>
                <a:cs typeface="Rockwell"/>
              </a:rPr>
              <a:t>Europe</a:t>
            </a:r>
          </a:p>
          <a:p>
            <a:pPr lvl="1" eaLnBrk="1" hangingPunct="1"/>
            <a:r>
              <a:rPr lang="en-US" sz="1800" dirty="0">
                <a:latin typeface="Rockwell"/>
                <a:cs typeface="Rockwell"/>
                <a:hlinkClick r:id="rId2"/>
              </a:rPr>
              <a:t>French Revolution</a:t>
            </a:r>
            <a:endParaRPr lang="en-US" sz="1800" dirty="0">
              <a:latin typeface="Rockwell"/>
              <a:cs typeface="Rockwell"/>
            </a:endParaRPr>
          </a:p>
          <a:p>
            <a:pPr lvl="2" eaLnBrk="1" hangingPunct="1"/>
            <a:r>
              <a:rPr lang="en-US" sz="1600" dirty="0">
                <a:latin typeface="Rockwell"/>
                <a:cs typeface="Rockwell"/>
              </a:rPr>
              <a:t>Citizen Genet (1793)</a:t>
            </a:r>
          </a:p>
          <a:p>
            <a:pPr lvl="2" eaLnBrk="1" hangingPunct="1"/>
            <a:r>
              <a:rPr lang="en-US" sz="1600" dirty="0">
                <a:latin typeface="Rockwell"/>
                <a:cs typeface="Rockwell"/>
              </a:rPr>
              <a:t>Proclamation of Neutrality (1793)</a:t>
            </a:r>
          </a:p>
          <a:p>
            <a:pPr lvl="2" eaLnBrk="1" hangingPunct="1"/>
            <a:r>
              <a:rPr lang="en-US" sz="1600" i="1" dirty="0">
                <a:latin typeface="Rockwell"/>
                <a:cs typeface="Rockwell"/>
                <a:hlinkClick r:id="rId3"/>
              </a:rPr>
              <a:t>John Adams</a:t>
            </a:r>
            <a:r>
              <a:rPr lang="en-US" sz="1600" dirty="0">
                <a:latin typeface="Rockwell"/>
                <a:cs typeface="Rockwell"/>
                <a:hlinkClick r:id="rId3"/>
              </a:rPr>
              <a:t> Neutrality</a:t>
            </a:r>
            <a:endParaRPr lang="en-US" sz="1600" dirty="0">
              <a:latin typeface="Rockwell"/>
              <a:cs typeface="Rockwell"/>
            </a:endParaRPr>
          </a:p>
          <a:p>
            <a:pPr lvl="1" eaLnBrk="1" hangingPunct="1"/>
            <a:r>
              <a:rPr lang="en-US" sz="1800" dirty="0" smtClean="0">
                <a:latin typeface="Rockwell"/>
                <a:cs typeface="Rockwell"/>
              </a:rPr>
              <a:t>Jay’s </a:t>
            </a:r>
            <a:r>
              <a:rPr lang="en-US" sz="1800" dirty="0">
                <a:latin typeface="Rockwell"/>
                <a:cs typeface="Rockwell"/>
              </a:rPr>
              <a:t>Treaty (1796)</a:t>
            </a:r>
          </a:p>
          <a:p>
            <a:pPr lvl="2" eaLnBrk="1" hangingPunct="1"/>
            <a:r>
              <a:rPr lang="en-US" sz="1400" dirty="0">
                <a:latin typeface="Rockwell"/>
                <a:cs typeface="Rockwell"/>
              </a:rPr>
              <a:t>Most-favored trade status to Britain</a:t>
            </a:r>
          </a:p>
          <a:p>
            <a:pPr lvl="2" eaLnBrk="1" hangingPunct="1"/>
            <a:r>
              <a:rPr lang="en-US" sz="1400" dirty="0">
                <a:latin typeface="Rockwell"/>
                <a:cs typeface="Rockwell"/>
              </a:rPr>
              <a:t>Removed British from Northwest forts</a:t>
            </a:r>
          </a:p>
          <a:p>
            <a:pPr lvl="2" eaLnBrk="1" hangingPunct="1"/>
            <a:r>
              <a:rPr lang="en-US" sz="1400" dirty="0">
                <a:latin typeface="Rockwell"/>
                <a:cs typeface="Rockwell"/>
              </a:rPr>
              <a:t>Did </a:t>
            </a:r>
            <a:r>
              <a:rPr lang="en-US" sz="1400" b="1" u="sng" dirty="0">
                <a:latin typeface="Rockwell"/>
                <a:cs typeface="Rockwell"/>
              </a:rPr>
              <a:t>not</a:t>
            </a:r>
            <a:r>
              <a:rPr lang="en-US" sz="1400" dirty="0">
                <a:latin typeface="Rockwell"/>
                <a:cs typeface="Rockwell"/>
              </a:rPr>
              <a:t> end British impressment of U.S. sailors</a:t>
            </a:r>
          </a:p>
          <a:p>
            <a:pPr lvl="1" eaLnBrk="1" hangingPunct="1"/>
            <a:r>
              <a:rPr lang="en-US" sz="1800" dirty="0" smtClean="0">
                <a:latin typeface="Rockwell"/>
                <a:cs typeface="Rockwell"/>
              </a:rPr>
              <a:t>Pinckney’s </a:t>
            </a:r>
            <a:r>
              <a:rPr lang="en-US" sz="1800" dirty="0">
                <a:latin typeface="Rockwell"/>
                <a:cs typeface="Rockwell"/>
              </a:rPr>
              <a:t>Treaty (1796)</a:t>
            </a:r>
          </a:p>
          <a:p>
            <a:pPr lvl="2" eaLnBrk="1" hangingPunct="1"/>
            <a:r>
              <a:rPr lang="en-US" sz="1400" dirty="0">
                <a:latin typeface="Rockwell"/>
                <a:cs typeface="Rockwell"/>
              </a:rPr>
              <a:t>Established boundaries with Spain</a:t>
            </a:r>
          </a:p>
          <a:p>
            <a:pPr lvl="2" eaLnBrk="1" hangingPunct="1"/>
            <a:r>
              <a:rPr lang="en-US" sz="1400" dirty="0">
                <a:latin typeface="Rockwell"/>
                <a:cs typeface="Rockwell"/>
              </a:rPr>
              <a:t>Unrestricted trade access on the Mississippi River</a:t>
            </a:r>
            <a:endParaRPr lang="en-US" sz="1600" dirty="0">
              <a:latin typeface="Rockwell"/>
              <a:cs typeface="Rockwell"/>
            </a:endParaRPr>
          </a:p>
          <a:p>
            <a:pPr eaLnBrk="1" hangingPunct="1"/>
            <a:r>
              <a:rPr lang="en-US" sz="2000" dirty="0">
                <a:latin typeface="Rockwell"/>
                <a:cs typeface="Rockwell"/>
              </a:rPr>
              <a:t>Natives</a:t>
            </a:r>
          </a:p>
          <a:p>
            <a:pPr lvl="1" eaLnBrk="1" hangingPunct="1"/>
            <a:r>
              <a:rPr lang="en-US" sz="1800" dirty="0">
                <a:latin typeface="Rockwell"/>
                <a:cs typeface="Rockwell"/>
              </a:rPr>
              <a:t>Treaty of Greenville (1795)</a:t>
            </a:r>
          </a:p>
          <a:p>
            <a:pPr lvl="2" eaLnBrk="1" hangingPunct="1"/>
            <a:r>
              <a:rPr lang="en-US" sz="1400" dirty="0">
                <a:latin typeface="Rockwell"/>
                <a:cs typeface="Rockwell"/>
              </a:rPr>
              <a:t>Battle of Fallen Timbers (1794)</a:t>
            </a:r>
          </a:p>
          <a:p>
            <a:pPr lvl="2" eaLnBrk="1" hangingPunct="1"/>
            <a:r>
              <a:rPr lang="en-US" sz="1400" dirty="0">
                <a:latin typeface="Rockwell"/>
                <a:cs typeface="Rockwell"/>
              </a:rPr>
              <a:t>Formal recognition/cession of Northwest Territory by Natives</a:t>
            </a:r>
          </a:p>
        </p:txBody>
      </p:sp>
      <p:pic>
        <p:nvPicPr>
          <p:cNvPr id="41987" name="Picture 5" descr="Citizen-Genet-Formal#E9EB08.jpg                                000A84C2Macintosh HD                   C5A9507E:"/>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5181600" y="1028700"/>
            <a:ext cx="3836988" cy="5756275"/>
          </a:xfrm>
        </p:spPr>
      </p:pic>
    </p:spTree>
    <p:extLst>
      <p:ext uri="{BB962C8B-B14F-4D97-AF65-F5344CB8AC3E}">
        <p14:creationId xmlns:p14="http://schemas.microsoft.com/office/powerpoint/2010/main" val="2035337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927C92D-828B-064D-B1E5-7FE6E5DD1FA3}"/>
              </a:ext>
            </a:extLst>
          </p:cNvPr>
          <p:cNvSpPr>
            <a:spLocks noGrp="1"/>
          </p:cNvSpPr>
          <p:nvPr>
            <p:ph type="title"/>
          </p:nvPr>
        </p:nvSpPr>
        <p:spPr>
          <a:xfrm>
            <a:off x="0" y="0"/>
            <a:ext cx="9144000" cy="838200"/>
          </a:xfrm>
        </p:spPr>
        <p:txBody>
          <a:bodyPr/>
          <a:lstStyle/>
          <a:p>
            <a:r>
              <a:rPr lang="en-US" dirty="0" smtClean="0">
                <a:latin typeface="Rockwell"/>
                <a:cs typeface="Rockwell"/>
              </a:rPr>
              <a:t>Washington’s </a:t>
            </a:r>
            <a:r>
              <a:rPr lang="en-US" dirty="0">
                <a:latin typeface="Rockwell"/>
                <a:cs typeface="Rockwell"/>
              </a:rPr>
              <a:t>Foreign Policy</a:t>
            </a:r>
          </a:p>
        </p:txBody>
      </p:sp>
      <p:sp>
        <p:nvSpPr>
          <p:cNvPr id="5" name="Text Placeholder 4">
            <a:extLst>
              <a:ext uri="{FF2B5EF4-FFF2-40B4-BE49-F238E27FC236}">
                <a16:creationId xmlns:a16="http://schemas.microsoft.com/office/drawing/2014/main" xmlns="" id="{C57B2F02-C03E-0442-860A-FB736AAA510F}"/>
              </a:ext>
            </a:extLst>
          </p:cNvPr>
          <p:cNvSpPr>
            <a:spLocks noGrp="1"/>
          </p:cNvSpPr>
          <p:nvPr>
            <p:ph type="body" idx="1"/>
          </p:nvPr>
        </p:nvSpPr>
        <p:spPr>
          <a:xfrm>
            <a:off x="0" y="838200"/>
            <a:ext cx="4497388" cy="457200"/>
          </a:xfrm>
        </p:spPr>
        <p:txBody>
          <a:bodyPr/>
          <a:lstStyle/>
          <a:p>
            <a:r>
              <a:rPr lang="en-US">
                <a:latin typeface="Rockwell"/>
                <a:cs typeface="Rockwell"/>
              </a:rPr>
              <a:t>Pro-French</a:t>
            </a:r>
          </a:p>
        </p:txBody>
      </p:sp>
      <p:sp>
        <p:nvSpPr>
          <p:cNvPr id="6" name="Content Placeholder 5">
            <a:extLst>
              <a:ext uri="{FF2B5EF4-FFF2-40B4-BE49-F238E27FC236}">
                <a16:creationId xmlns:a16="http://schemas.microsoft.com/office/drawing/2014/main" xmlns="" id="{2EBEEE9C-0104-1941-BF6C-830FF99B591D}"/>
              </a:ext>
            </a:extLst>
          </p:cNvPr>
          <p:cNvSpPr>
            <a:spLocks noGrp="1"/>
          </p:cNvSpPr>
          <p:nvPr>
            <p:ph sz="half" idx="2"/>
          </p:nvPr>
        </p:nvSpPr>
        <p:spPr>
          <a:xfrm>
            <a:off x="0" y="1295400"/>
            <a:ext cx="4497388" cy="5562600"/>
          </a:xfrm>
        </p:spPr>
        <p:txBody>
          <a:bodyPr>
            <a:normAutofit lnSpcReduction="10000"/>
          </a:bodyPr>
          <a:lstStyle/>
          <a:p>
            <a:r>
              <a:rPr lang="en-US" dirty="0">
                <a:latin typeface="Rockwell"/>
                <a:cs typeface="Rockwell"/>
              </a:rPr>
              <a:t>Thomas Jefferson</a:t>
            </a:r>
          </a:p>
          <a:p>
            <a:r>
              <a:rPr lang="en-US" dirty="0">
                <a:latin typeface="Rockwell"/>
                <a:cs typeface="Rockwell"/>
              </a:rPr>
              <a:t>French Revolution</a:t>
            </a:r>
          </a:p>
          <a:p>
            <a:r>
              <a:rPr lang="en-US" dirty="0">
                <a:latin typeface="Rockwell"/>
                <a:cs typeface="Rockwell"/>
              </a:rPr>
              <a:t>Citizen Genet</a:t>
            </a:r>
          </a:p>
          <a:p>
            <a:r>
              <a:rPr lang="en-US" dirty="0">
                <a:latin typeface="Rockwell"/>
                <a:cs typeface="Rockwell"/>
              </a:rPr>
              <a:t>Proclamation of Neutrality (1793)</a:t>
            </a:r>
          </a:p>
          <a:p>
            <a:pPr lvl="1"/>
            <a:r>
              <a:rPr lang="ja-JP" altLang="en-US" sz="1800" i="1" dirty="0">
                <a:effectLst/>
                <a:latin typeface="Rockwell"/>
                <a:cs typeface="Rockwell"/>
              </a:rPr>
              <a:t>“</a:t>
            </a:r>
            <a:r>
              <a:rPr lang="en-US" sz="1800" i="1" dirty="0">
                <a:effectLst/>
                <a:latin typeface="Rockwell"/>
                <a:cs typeface="Rockwell"/>
              </a:rPr>
              <a:t>Whereas it appears that a state of war exists between Austria, Prussia, Sardinia, Great Britain, and the United Netherlands, of the one part, and France on the other; and the duty and interest of the United States require, that they should with sincerity and good faith adopt and pursue a conduct friendly and impartial toward the </a:t>
            </a:r>
            <a:r>
              <a:rPr lang="en-US" sz="1800" i="1" dirty="0" err="1">
                <a:effectLst/>
                <a:latin typeface="Rockwell"/>
                <a:cs typeface="Rockwell"/>
              </a:rPr>
              <a:t>belligerant</a:t>
            </a:r>
            <a:r>
              <a:rPr lang="en-US" sz="1800" i="1" dirty="0">
                <a:effectLst/>
                <a:latin typeface="Rockwell"/>
                <a:cs typeface="Rockwell"/>
              </a:rPr>
              <a:t> Powers;</a:t>
            </a:r>
            <a:r>
              <a:rPr lang="ja-JP" altLang="en-US" sz="1800" i="1" dirty="0">
                <a:effectLst/>
                <a:latin typeface="Rockwell"/>
                <a:cs typeface="Rockwell"/>
              </a:rPr>
              <a:t>”</a:t>
            </a:r>
            <a:endParaRPr lang="en-US" sz="1800" i="1" dirty="0">
              <a:latin typeface="Rockwell"/>
              <a:cs typeface="Rockwell"/>
            </a:endParaRPr>
          </a:p>
          <a:p>
            <a:pPr lvl="1"/>
            <a:r>
              <a:rPr lang="en-US" i="1" dirty="0">
                <a:latin typeface="Rockwell"/>
                <a:cs typeface="Rockwell"/>
                <a:hlinkClick r:id="rId2"/>
              </a:rPr>
              <a:t>John Adams</a:t>
            </a:r>
            <a:r>
              <a:rPr lang="en-US" dirty="0">
                <a:latin typeface="Rockwell"/>
                <a:cs typeface="Rockwell"/>
                <a:hlinkClick r:id="rId2"/>
              </a:rPr>
              <a:t> Neutrality</a:t>
            </a:r>
            <a:endParaRPr lang="en-US" dirty="0">
              <a:latin typeface="Rockwell"/>
              <a:cs typeface="Rockwell"/>
            </a:endParaRPr>
          </a:p>
        </p:txBody>
      </p:sp>
      <p:sp>
        <p:nvSpPr>
          <p:cNvPr id="7" name="Text Placeholder 6">
            <a:extLst>
              <a:ext uri="{FF2B5EF4-FFF2-40B4-BE49-F238E27FC236}">
                <a16:creationId xmlns:a16="http://schemas.microsoft.com/office/drawing/2014/main" xmlns="" id="{A4D6CCA7-B398-CC41-9FB7-BB99A5203332}"/>
              </a:ext>
            </a:extLst>
          </p:cNvPr>
          <p:cNvSpPr>
            <a:spLocks noGrp="1"/>
          </p:cNvSpPr>
          <p:nvPr>
            <p:ph type="body" sz="quarter" idx="3"/>
          </p:nvPr>
        </p:nvSpPr>
        <p:spPr>
          <a:xfrm>
            <a:off x="4645025" y="838200"/>
            <a:ext cx="4498975" cy="457200"/>
          </a:xfrm>
        </p:spPr>
        <p:txBody>
          <a:bodyPr/>
          <a:lstStyle/>
          <a:p>
            <a:r>
              <a:rPr lang="en-US">
                <a:latin typeface="Rockwell"/>
                <a:cs typeface="Rockwell"/>
              </a:rPr>
              <a:t>Pro-British</a:t>
            </a:r>
          </a:p>
        </p:txBody>
      </p:sp>
      <p:sp>
        <p:nvSpPr>
          <p:cNvPr id="8" name="Content Placeholder 7">
            <a:extLst>
              <a:ext uri="{FF2B5EF4-FFF2-40B4-BE49-F238E27FC236}">
                <a16:creationId xmlns:a16="http://schemas.microsoft.com/office/drawing/2014/main" xmlns="" id="{09E67521-C172-BA44-B070-BCDACBC03D9F}"/>
              </a:ext>
            </a:extLst>
          </p:cNvPr>
          <p:cNvSpPr>
            <a:spLocks noGrp="1"/>
          </p:cNvSpPr>
          <p:nvPr>
            <p:ph sz="quarter" idx="4"/>
          </p:nvPr>
        </p:nvSpPr>
        <p:spPr>
          <a:xfrm>
            <a:off x="4645025" y="1295400"/>
            <a:ext cx="4498975" cy="5562600"/>
          </a:xfrm>
        </p:spPr>
        <p:txBody>
          <a:bodyPr>
            <a:normAutofit lnSpcReduction="10000"/>
          </a:bodyPr>
          <a:lstStyle/>
          <a:p>
            <a:r>
              <a:rPr lang="en-US" dirty="0">
                <a:latin typeface="Rockwell"/>
                <a:cs typeface="Rockwell"/>
              </a:rPr>
              <a:t>Alexander Hamilton</a:t>
            </a:r>
          </a:p>
          <a:p>
            <a:r>
              <a:rPr lang="en-US" dirty="0" smtClean="0">
                <a:latin typeface="Rockwell"/>
                <a:cs typeface="Rockwell"/>
              </a:rPr>
              <a:t>Jay’s </a:t>
            </a:r>
            <a:r>
              <a:rPr lang="en-US" dirty="0">
                <a:latin typeface="Rockwell"/>
                <a:cs typeface="Rockwell"/>
              </a:rPr>
              <a:t>Treaty (1796)</a:t>
            </a:r>
          </a:p>
          <a:p>
            <a:pPr lvl="1"/>
            <a:r>
              <a:rPr lang="ja-JP" altLang="en-US" sz="1800" dirty="0">
                <a:effectLst/>
                <a:latin typeface="Rockwell"/>
                <a:cs typeface="Rockwell"/>
              </a:rPr>
              <a:t>“</a:t>
            </a:r>
            <a:r>
              <a:rPr lang="en-US" sz="1800" dirty="0">
                <a:effectLst/>
                <a:latin typeface="Rockwell"/>
                <a:cs typeface="Rockwell"/>
              </a:rPr>
              <a:t>Art. 1: </a:t>
            </a:r>
            <a:r>
              <a:rPr lang="en-US" sz="1800" i="1" dirty="0">
                <a:effectLst/>
                <a:latin typeface="Rockwell"/>
                <a:cs typeface="Rockwell"/>
              </a:rPr>
              <a:t>There shall be a firm inviolable and universal Peace, and a true and sincere Friendship between His </a:t>
            </a:r>
            <a:r>
              <a:rPr lang="en-US" sz="1800" i="1" dirty="0" err="1">
                <a:effectLst/>
                <a:latin typeface="Rockwell"/>
                <a:cs typeface="Rockwell"/>
              </a:rPr>
              <a:t>Britannick</a:t>
            </a:r>
            <a:r>
              <a:rPr lang="en-US" sz="1800" i="1" dirty="0">
                <a:effectLst/>
                <a:latin typeface="Rockwell"/>
                <a:cs typeface="Rockwell"/>
              </a:rPr>
              <a:t> Majesty, His Heirs and Successors, and the United States of America; and between their respective Countries, Territories, Cities, Towns and People of every Degree, without Exception of Persons or Places.</a:t>
            </a:r>
            <a:r>
              <a:rPr lang="ja-JP" altLang="en-US" sz="1800" i="1" dirty="0">
                <a:effectLst/>
                <a:latin typeface="Rockwell"/>
                <a:cs typeface="Rockwell"/>
              </a:rPr>
              <a:t>”</a:t>
            </a:r>
            <a:endParaRPr lang="en-US" sz="1800" i="1" dirty="0">
              <a:latin typeface="Rockwell"/>
              <a:cs typeface="Rockwell"/>
            </a:endParaRPr>
          </a:p>
          <a:p>
            <a:pPr lvl="1"/>
            <a:r>
              <a:rPr lang="ja-JP" altLang="en-US" sz="1800" i="1" dirty="0">
                <a:effectLst/>
                <a:latin typeface="Rockwell"/>
                <a:cs typeface="Rockwell"/>
              </a:rPr>
              <a:t>“</a:t>
            </a:r>
            <a:r>
              <a:rPr lang="en-US" sz="1800" i="1" dirty="0">
                <a:effectLst/>
                <a:latin typeface="Rockwell"/>
                <a:cs typeface="Rockwell"/>
              </a:rPr>
              <a:t>Damn John Jay! Damn everyone that won't damn John Jay! Damn every one that won't put lights in his window and sit up all night damning John Jay!</a:t>
            </a:r>
            <a:r>
              <a:rPr lang="ja-JP" altLang="en-US" sz="1800" i="1" dirty="0">
                <a:effectLst/>
                <a:latin typeface="Rockwell"/>
                <a:cs typeface="Rockwell"/>
              </a:rPr>
              <a:t>”</a:t>
            </a:r>
            <a:endParaRPr lang="en-US" sz="1800" dirty="0">
              <a:latin typeface="Rockwell"/>
              <a:cs typeface="Rockwell"/>
            </a:endParaRPr>
          </a:p>
          <a:p>
            <a:endParaRPr lang="en-US" dirty="0">
              <a:latin typeface="Rockwell"/>
              <a:cs typeface="Rockwell"/>
            </a:endParaRPr>
          </a:p>
        </p:txBody>
      </p:sp>
    </p:spTree>
    <p:extLst>
      <p:ext uri="{BB962C8B-B14F-4D97-AF65-F5344CB8AC3E}">
        <p14:creationId xmlns:p14="http://schemas.microsoft.com/office/powerpoint/2010/main" val="263804201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3"/>
          <p:cNvSpPr txBox="1">
            <a:spLocks noChangeArrowheads="1"/>
          </p:cNvSpPr>
          <p:nvPr/>
        </p:nvSpPr>
        <p:spPr bwMode="auto">
          <a:xfrm>
            <a:off x="228600" y="1812925"/>
            <a:ext cx="42052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a:solidFill>
                  <a:srgbClr val="C00000"/>
                </a:solidFill>
                <a:latin typeface="Rockwell"/>
                <a:cs typeface="Rockwell"/>
              </a:rPr>
              <a:t>Alexander Hamilton </a:t>
            </a:r>
          </a:p>
        </p:txBody>
      </p:sp>
      <p:sp>
        <p:nvSpPr>
          <p:cNvPr id="9219" name="TextBox 10"/>
          <p:cNvSpPr txBox="1">
            <a:spLocks noChangeArrowheads="1"/>
          </p:cNvSpPr>
          <p:nvPr/>
        </p:nvSpPr>
        <p:spPr bwMode="auto">
          <a:xfrm>
            <a:off x="4557713" y="1770063"/>
            <a:ext cx="42052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a:solidFill>
                  <a:srgbClr val="0000CC"/>
                </a:solidFill>
                <a:latin typeface="Rockwell"/>
                <a:cs typeface="Rockwell"/>
              </a:rPr>
              <a:t>Thomas Jefferson</a:t>
            </a:r>
          </a:p>
        </p:txBody>
      </p:sp>
      <p:sp>
        <p:nvSpPr>
          <p:cNvPr id="9220" name="Rectangle 4"/>
          <p:cNvSpPr>
            <a:spLocks noChangeArrowheads="1"/>
          </p:cNvSpPr>
          <p:nvPr/>
        </p:nvSpPr>
        <p:spPr bwMode="auto">
          <a:xfrm>
            <a:off x="0" y="304800"/>
            <a:ext cx="9144000" cy="10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0988" indent="-280988" algn="ctr">
              <a:lnSpc>
                <a:spcPct val="85000"/>
              </a:lnSpc>
              <a:spcAft>
                <a:spcPts val="1800"/>
              </a:spcAft>
            </a:pPr>
            <a:r>
              <a:rPr lang="en-US" sz="2400" dirty="0">
                <a:latin typeface="Rockwell"/>
                <a:cs typeface="Rockwell"/>
              </a:rPr>
              <a:t>Watch this </a:t>
            </a:r>
            <a:r>
              <a:rPr lang="en-US" sz="2400" dirty="0">
                <a:latin typeface="Rockwell"/>
                <a:cs typeface="Rockwell"/>
                <a:hlinkClick r:id="rId2"/>
              </a:rPr>
              <a:t>video clip </a:t>
            </a:r>
            <a:r>
              <a:rPr lang="en-US" sz="2400" dirty="0">
                <a:latin typeface="Rockwell"/>
                <a:cs typeface="Rockwell"/>
              </a:rPr>
              <a:t>from HBO</a:t>
            </a:r>
            <a:r>
              <a:rPr lang="ja-JP" altLang="en-US" sz="2400" dirty="0">
                <a:latin typeface="Rockwell"/>
                <a:cs typeface="Rockwell"/>
              </a:rPr>
              <a:t>’</a:t>
            </a:r>
            <a:r>
              <a:rPr lang="en-US" sz="2400" dirty="0">
                <a:latin typeface="Rockwell"/>
                <a:cs typeface="Rockwell"/>
              </a:rPr>
              <a:t>s </a:t>
            </a:r>
            <a:r>
              <a:rPr lang="en-US" sz="2400" i="1" dirty="0">
                <a:latin typeface="Rockwell"/>
                <a:cs typeface="Rockwell"/>
              </a:rPr>
              <a:t>John Adams </a:t>
            </a:r>
            <a:r>
              <a:rPr lang="en-US" sz="2400" dirty="0">
                <a:latin typeface="Rockwell"/>
                <a:cs typeface="Rockwell"/>
              </a:rPr>
              <a:t>series</a:t>
            </a:r>
            <a:br>
              <a:rPr lang="en-US" sz="2400" dirty="0">
                <a:latin typeface="Rockwell"/>
                <a:cs typeface="Rockwell"/>
              </a:rPr>
            </a:br>
            <a:r>
              <a:rPr lang="en-US" sz="2400" dirty="0">
                <a:latin typeface="Rockwell"/>
                <a:cs typeface="Rockwell"/>
              </a:rPr>
              <a:t>As you watch, identify as many things as you can that Jefferson and Hamilton disagree about</a:t>
            </a:r>
            <a:endParaRPr lang="en-US" sz="2400" i="1" dirty="0">
              <a:latin typeface="Rockwell"/>
              <a:cs typeface="Rockwell"/>
            </a:endParaRPr>
          </a:p>
        </p:txBody>
      </p:sp>
      <p:pic>
        <p:nvPicPr>
          <p:cNvPr id="9221" name="Picture 13" descr="http://i.ytimg.com/vi/notJuFGXQ9w/0.jpg"/>
          <p:cNvPicPr>
            <a:picLocks noChangeAspect="1" noChangeArrowheads="1"/>
          </p:cNvPicPr>
          <p:nvPr/>
        </p:nvPicPr>
        <p:blipFill>
          <a:blip r:embed="rId3">
            <a:extLst>
              <a:ext uri="{28A0092B-C50C-407E-A947-70E740481C1C}">
                <a14:useLocalDpi xmlns:a14="http://schemas.microsoft.com/office/drawing/2010/main" val="0"/>
              </a:ext>
            </a:extLst>
          </a:blip>
          <a:srcRect l="38000" t="12605" b="14182"/>
          <a:stretch>
            <a:fillRect/>
          </a:stretch>
        </p:blipFill>
        <p:spPr bwMode="auto">
          <a:xfrm>
            <a:off x="4683125" y="2286000"/>
            <a:ext cx="40433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5" descr="http://www.channel4.com/assets/programmes/images/john-adams/series-1/episode-5/john-adams-s1e5-20090123151515-0_625x352.jpg"/>
          <p:cNvPicPr>
            <a:picLocks noChangeAspect="1" noChangeArrowheads="1"/>
          </p:cNvPicPr>
          <p:nvPr/>
        </p:nvPicPr>
        <p:blipFill>
          <a:blip r:embed="rId4">
            <a:extLst>
              <a:ext uri="{28A0092B-C50C-407E-A947-70E740481C1C}">
                <a14:useLocalDpi xmlns:a14="http://schemas.microsoft.com/office/drawing/2010/main" val="0"/>
              </a:ext>
            </a:extLst>
          </a:blip>
          <a:srcRect l="11388" r="27911"/>
          <a:stretch>
            <a:fillRect/>
          </a:stretch>
        </p:blipFill>
        <p:spPr bwMode="auto">
          <a:xfrm>
            <a:off x="474663" y="2303463"/>
            <a:ext cx="3840162"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194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hamiltonpartnership.org/sites/default/files/imagecache/full_column/images/alexander-hamilton-portrait-john-trumbull.jpg"/>
          <p:cNvPicPr>
            <a:picLocks noChangeAspect="1" noChangeArrowheads="1"/>
          </p:cNvPicPr>
          <p:nvPr/>
        </p:nvPicPr>
        <p:blipFill>
          <a:blip r:embed="rId3">
            <a:extLst>
              <a:ext uri="{28A0092B-C50C-407E-A947-70E740481C1C}">
                <a14:useLocalDpi xmlns:a14="http://schemas.microsoft.com/office/drawing/2010/main" val="0"/>
              </a:ext>
            </a:extLst>
          </a:blip>
          <a:srcRect b="5881"/>
          <a:stretch>
            <a:fillRect/>
          </a:stretch>
        </p:blipFill>
        <p:spPr bwMode="auto">
          <a:xfrm>
            <a:off x="457200" y="1433513"/>
            <a:ext cx="3976688" cy="52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4" descr="http://cdn.smosh.com/sites/default/files/bloguploads/thomas-jefferson-portrait.jpg"/>
          <p:cNvPicPr>
            <a:picLocks noChangeAspect="1" noChangeArrowheads="1"/>
          </p:cNvPicPr>
          <p:nvPr/>
        </p:nvPicPr>
        <p:blipFill>
          <a:blip r:embed="rId4">
            <a:extLst>
              <a:ext uri="{28A0092B-C50C-407E-A947-70E740481C1C}">
                <a14:useLocalDpi xmlns:a14="http://schemas.microsoft.com/office/drawing/2010/main" val="0"/>
              </a:ext>
            </a:extLst>
          </a:blip>
          <a:srcRect l="11055" r="13591" b="5911"/>
          <a:stretch>
            <a:fillRect/>
          </a:stretch>
        </p:blipFill>
        <p:spPr bwMode="auto">
          <a:xfrm>
            <a:off x="4735513" y="1433513"/>
            <a:ext cx="3965575" cy="52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3"/>
          <p:cNvSpPr>
            <a:spLocks noChangeArrowheads="1"/>
          </p:cNvSpPr>
          <p:nvPr/>
        </p:nvSpPr>
        <p:spPr bwMode="auto">
          <a:xfrm>
            <a:off x="152400" y="68263"/>
            <a:ext cx="8763000" cy="123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0000"/>
              </a:lnSpc>
            </a:pPr>
            <a:r>
              <a:rPr lang="en-US" sz="3200" dirty="0">
                <a:solidFill>
                  <a:srgbClr val="FFFFFF"/>
                </a:solidFill>
                <a:latin typeface="Rockwell"/>
                <a:cs typeface="Rockwell"/>
              </a:rPr>
              <a:t>What should be the focus </a:t>
            </a:r>
            <a:br>
              <a:rPr lang="en-US" sz="3200" dirty="0">
                <a:solidFill>
                  <a:srgbClr val="FFFFFF"/>
                </a:solidFill>
                <a:latin typeface="Rockwell"/>
                <a:cs typeface="Rockwell"/>
              </a:rPr>
            </a:br>
            <a:r>
              <a:rPr lang="en-US" sz="3200" dirty="0">
                <a:solidFill>
                  <a:srgbClr val="FFFFFF"/>
                </a:solidFill>
                <a:latin typeface="Rockwell"/>
                <a:cs typeface="Rockwell"/>
              </a:rPr>
              <a:t>of the American economy? </a:t>
            </a:r>
          </a:p>
          <a:p>
            <a:pPr algn="ctr">
              <a:lnSpc>
                <a:spcPct val="80000"/>
              </a:lnSpc>
            </a:pPr>
            <a:r>
              <a:rPr lang="en-US" sz="2800" dirty="0">
                <a:solidFill>
                  <a:srgbClr val="FFFFFF"/>
                </a:solidFill>
                <a:latin typeface="Rockwell"/>
                <a:cs typeface="Rockwell"/>
              </a:rPr>
              <a:t>Alexander Hamilton           Thomas Jefferson</a:t>
            </a:r>
          </a:p>
        </p:txBody>
      </p:sp>
      <p:sp>
        <p:nvSpPr>
          <p:cNvPr id="2" name="Rectangle 1"/>
          <p:cNvSpPr>
            <a:spLocks noChangeArrowheads="1"/>
          </p:cNvSpPr>
          <p:nvPr/>
        </p:nvSpPr>
        <p:spPr bwMode="auto">
          <a:xfrm>
            <a:off x="533400" y="2286000"/>
            <a:ext cx="3673475" cy="4421211"/>
          </a:xfrm>
          <a:prstGeom prst="rect">
            <a:avLst/>
          </a:prstGeom>
          <a:solidFill>
            <a:srgbClr val="FFCCFF"/>
          </a:solidFill>
          <a:ln w="9525">
            <a:solidFill>
              <a:schemeClr val="tx1"/>
            </a:solidFill>
            <a:miter lim="800000"/>
            <a:headEnd/>
            <a:tailEnd/>
          </a:ln>
        </p:spPr>
        <p:txBody>
          <a:bodyPr>
            <a:spAutoFit/>
          </a:bodyPr>
          <a:lstStyle/>
          <a:p>
            <a:pPr algn="ctr">
              <a:lnSpc>
                <a:spcPct val="85000"/>
              </a:lnSpc>
              <a:buFont typeface="Wingdings" charset="0"/>
              <a:buNone/>
            </a:pPr>
            <a:r>
              <a:rPr lang="en-US" sz="3200" u="sng" dirty="0">
                <a:solidFill>
                  <a:srgbClr val="000000"/>
                </a:solidFill>
                <a:latin typeface="Rockwell"/>
                <a:cs typeface="Rockwell"/>
              </a:rPr>
              <a:t>Hamilton</a:t>
            </a:r>
            <a:r>
              <a:rPr lang="en-US" sz="3200" dirty="0">
                <a:solidFill>
                  <a:srgbClr val="000000"/>
                </a:solidFill>
                <a:latin typeface="Rockwell"/>
                <a:cs typeface="Rockwell"/>
              </a:rPr>
              <a:t> </a:t>
            </a:r>
          </a:p>
          <a:p>
            <a:pPr algn="ctr">
              <a:lnSpc>
                <a:spcPct val="85000"/>
              </a:lnSpc>
            </a:pPr>
            <a:r>
              <a:rPr lang="en-US" sz="1000" dirty="0">
                <a:solidFill>
                  <a:srgbClr val="000000"/>
                </a:solidFill>
                <a:latin typeface="Rockwell"/>
                <a:cs typeface="Rockwell"/>
              </a:rPr>
              <a:t/>
            </a:r>
            <a:br>
              <a:rPr lang="en-US" sz="1000" dirty="0">
                <a:solidFill>
                  <a:srgbClr val="000000"/>
                </a:solidFill>
                <a:latin typeface="Rockwell"/>
                <a:cs typeface="Rockwell"/>
              </a:rPr>
            </a:br>
            <a:r>
              <a:rPr lang="en-US" sz="3200" dirty="0">
                <a:solidFill>
                  <a:srgbClr val="000000"/>
                </a:solidFill>
                <a:latin typeface="Rockwell"/>
                <a:cs typeface="Rockwell"/>
              </a:rPr>
              <a:t>The government should promote banking and the growth of American industry so the </a:t>
            </a:r>
            <a:br>
              <a:rPr lang="en-US" sz="3200" dirty="0">
                <a:solidFill>
                  <a:srgbClr val="000000"/>
                </a:solidFill>
                <a:latin typeface="Rockwell"/>
                <a:cs typeface="Rockwell"/>
              </a:rPr>
            </a:br>
            <a:r>
              <a:rPr lang="en-US" sz="3200" dirty="0">
                <a:solidFill>
                  <a:srgbClr val="000000"/>
                </a:solidFill>
                <a:latin typeface="Rockwell"/>
                <a:cs typeface="Rockwell"/>
              </a:rPr>
              <a:t>USA does not have </a:t>
            </a:r>
            <a:br>
              <a:rPr lang="en-US" sz="3200" dirty="0">
                <a:solidFill>
                  <a:srgbClr val="000000"/>
                </a:solidFill>
                <a:latin typeface="Rockwell"/>
                <a:cs typeface="Rockwell"/>
              </a:rPr>
            </a:br>
            <a:r>
              <a:rPr lang="en-US" sz="3200" dirty="0">
                <a:solidFill>
                  <a:srgbClr val="000000"/>
                </a:solidFill>
                <a:latin typeface="Rockwell"/>
                <a:cs typeface="Rockwell"/>
              </a:rPr>
              <a:t>to rely on Britain </a:t>
            </a:r>
          </a:p>
        </p:txBody>
      </p:sp>
      <p:sp>
        <p:nvSpPr>
          <p:cNvPr id="6" name="Rectangle 5"/>
          <p:cNvSpPr>
            <a:spLocks noChangeArrowheads="1"/>
          </p:cNvSpPr>
          <p:nvPr/>
        </p:nvSpPr>
        <p:spPr bwMode="auto">
          <a:xfrm>
            <a:off x="4876800" y="2278063"/>
            <a:ext cx="3671888" cy="4002635"/>
          </a:xfrm>
          <a:prstGeom prst="rect">
            <a:avLst/>
          </a:prstGeom>
          <a:solidFill>
            <a:srgbClr val="CCECFF"/>
          </a:solidFill>
          <a:ln w="9525">
            <a:solidFill>
              <a:schemeClr val="tx1"/>
            </a:solidFill>
            <a:miter lim="800000"/>
            <a:headEnd/>
            <a:tailEnd/>
          </a:ln>
        </p:spPr>
        <p:txBody>
          <a:bodyPr>
            <a:spAutoFit/>
          </a:bodyPr>
          <a:lstStyle/>
          <a:p>
            <a:pPr algn="ctr">
              <a:lnSpc>
                <a:spcPct val="85000"/>
              </a:lnSpc>
              <a:buFont typeface="Wingdings" charset="0"/>
              <a:buNone/>
            </a:pPr>
            <a:r>
              <a:rPr lang="en-US" sz="3200" u="sng" dirty="0">
                <a:solidFill>
                  <a:srgbClr val="000000"/>
                </a:solidFill>
                <a:latin typeface="Rockwell"/>
                <a:cs typeface="Rockwell"/>
              </a:rPr>
              <a:t>Jefferson</a:t>
            </a:r>
            <a:endParaRPr lang="en-US" sz="3200" dirty="0">
              <a:solidFill>
                <a:srgbClr val="000000"/>
              </a:solidFill>
              <a:latin typeface="Rockwell"/>
              <a:cs typeface="Rockwell"/>
            </a:endParaRPr>
          </a:p>
          <a:p>
            <a:pPr algn="ctr">
              <a:lnSpc>
                <a:spcPct val="85000"/>
              </a:lnSpc>
            </a:pPr>
            <a:r>
              <a:rPr lang="en-US" sz="1000" dirty="0">
                <a:solidFill>
                  <a:srgbClr val="000000"/>
                </a:solidFill>
                <a:latin typeface="Rockwell"/>
                <a:cs typeface="Rockwell"/>
              </a:rPr>
              <a:t/>
            </a:r>
            <a:br>
              <a:rPr lang="en-US" sz="1000" dirty="0">
                <a:solidFill>
                  <a:srgbClr val="000000"/>
                </a:solidFill>
                <a:latin typeface="Rockwell"/>
                <a:cs typeface="Rockwell"/>
              </a:rPr>
            </a:br>
            <a:r>
              <a:rPr lang="en-US" sz="3200" dirty="0">
                <a:solidFill>
                  <a:srgbClr val="000000"/>
                </a:solidFill>
                <a:latin typeface="Rockwell"/>
                <a:cs typeface="Rockwell"/>
              </a:rPr>
              <a:t>The government should promote an economy of </a:t>
            </a:r>
            <a:br>
              <a:rPr lang="en-US" sz="3200" dirty="0">
                <a:solidFill>
                  <a:srgbClr val="000000"/>
                </a:solidFill>
                <a:latin typeface="Rockwell"/>
                <a:cs typeface="Rockwell"/>
              </a:rPr>
            </a:br>
            <a:r>
              <a:rPr lang="en-US" sz="3200" dirty="0">
                <a:solidFill>
                  <a:srgbClr val="000000"/>
                </a:solidFill>
                <a:latin typeface="Rockwell"/>
                <a:cs typeface="Rockwell"/>
              </a:rPr>
              <a:t>self-sufficient farmers who do not need a powerful national  </a:t>
            </a:r>
            <a:r>
              <a:rPr lang="en-US" sz="3200" dirty="0" err="1">
                <a:solidFill>
                  <a:srgbClr val="000000"/>
                </a:solidFill>
                <a:latin typeface="Rockwell"/>
                <a:cs typeface="Rockwell"/>
              </a:rPr>
              <a:t>gov</a:t>
            </a:r>
            <a:r>
              <a:rPr lang="ja-JP" altLang="en-US" sz="3200" dirty="0">
                <a:solidFill>
                  <a:srgbClr val="000000"/>
                </a:solidFill>
                <a:latin typeface="Rockwell"/>
                <a:cs typeface="Rockwell"/>
              </a:rPr>
              <a:t>’</a:t>
            </a:r>
            <a:r>
              <a:rPr lang="en-US" sz="3200" dirty="0">
                <a:solidFill>
                  <a:srgbClr val="000000"/>
                </a:solidFill>
                <a:latin typeface="Rockwell"/>
                <a:cs typeface="Rockwell"/>
              </a:rPr>
              <a:t>t</a:t>
            </a:r>
          </a:p>
        </p:txBody>
      </p:sp>
    </p:spTree>
    <p:extLst>
      <p:ext uri="{BB962C8B-B14F-4D97-AF65-F5344CB8AC3E}">
        <p14:creationId xmlns:p14="http://schemas.microsoft.com/office/powerpoint/2010/main" val="492137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hamiltonpartnership.org/sites/default/files/imagecache/full_column/images/alexander-hamilton-portrait-john-trumbull.jpg"/>
          <p:cNvPicPr>
            <a:picLocks noChangeAspect="1" noChangeArrowheads="1"/>
          </p:cNvPicPr>
          <p:nvPr/>
        </p:nvPicPr>
        <p:blipFill>
          <a:blip r:embed="rId3">
            <a:extLst>
              <a:ext uri="{28A0092B-C50C-407E-A947-70E740481C1C}">
                <a14:useLocalDpi xmlns:a14="http://schemas.microsoft.com/office/drawing/2010/main" val="0"/>
              </a:ext>
            </a:extLst>
          </a:blip>
          <a:srcRect b="5881"/>
          <a:stretch>
            <a:fillRect/>
          </a:stretch>
        </p:blipFill>
        <p:spPr bwMode="auto">
          <a:xfrm>
            <a:off x="457200" y="1433513"/>
            <a:ext cx="3976688" cy="52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4" descr="http://cdn.smosh.com/sites/default/files/bloguploads/thomas-jefferson-portrait.jpg"/>
          <p:cNvPicPr>
            <a:picLocks noChangeAspect="1" noChangeArrowheads="1"/>
          </p:cNvPicPr>
          <p:nvPr/>
        </p:nvPicPr>
        <p:blipFill>
          <a:blip r:embed="rId4">
            <a:extLst>
              <a:ext uri="{28A0092B-C50C-407E-A947-70E740481C1C}">
                <a14:useLocalDpi xmlns:a14="http://schemas.microsoft.com/office/drawing/2010/main" val="0"/>
              </a:ext>
            </a:extLst>
          </a:blip>
          <a:srcRect l="11055" r="13591" b="5911"/>
          <a:stretch>
            <a:fillRect/>
          </a:stretch>
        </p:blipFill>
        <p:spPr bwMode="auto">
          <a:xfrm>
            <a:off x="4735513" y="1433513"/>
            <a:ext cx="3965575" cy="52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3"/>
          <p:cNvSpPr>
            <a:spLocks noChangeArrowheads="1"/>
          </p:cNvSpPr>
          <p:nvPr/>
        </p:nvSpPr>
        <p:spPr bwMode="auto">
          <a:xfrm>
            <a:off x="152400" y="68263"/>
            <a:ext cx="8763000" cy="84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0000"/>
              </a:lnSpc>
            </a:pPr>
            <a:r>
              <a:rPr lang="en-US" sz="3200" dirty="0">
                <a:solidFill>
                  <a:srgbClr val="FFFFFF"/>
                </a:solidFill>
                <a:latin typeface="Rockwell"/>
                <a:cs typeface="Rockwell"/>
              </a:rPr>
              <a:t>What was their view on the Constitution? </a:t>
            </a:r>
          </a:p>
          <a:p>
            <a:pPr algn="ctr">
              <a:lnSpc>
                <a:spcPct val="80000"/>
              </a:lnSpc>
            </a:pPr>
            <a:r>
              <a:rPr lang="en-US" sz="2800" dirty="0">
                <a:solidFill>
                  <a:srgbClr val="FFFFFF"/>
                </a:solidFill>
                <a:latin typeface="Rockwell"/>
                <a:cs typeface="Rockwell"/>
              </a:rPr>
              <a:t>Alexander Hamilton           Thomas Jefferson</a:t>
            </a:r>
          </a:p>
        </p:txBody>
      </p:sp>
      <p:sp>
        <p:nvSpPr>
          <p:cNvPr id="2" name="Rectangle 1"/>
          <p:cNvSpPr>
            <a:spLocks noChangeArrowheads="1"/>
          </p:cNvSpPr>
          <p:nvPr/>
        </p:nvSpPr>
        <p:spPr bwMode="auto">
          <a:xfrm>
            <a:off x="593725" y="1905000"/>
            <a:ext cx="3673475" cy="4733604"/>
          </a:xfrm>
          <a:prstGeom prst="rect">
            <a:avLst/>
          </a:prstGeom>
          <a:solidFill>
            <a:srgbClr val="FFCCFF"/>
          </a:solidFill>
          <a:ln w="9525">
            <a:solidFill>
              <a:schemeClr val="tx1"/>
            </a:solidFill>
            <a:miter lim="800000"/>
            <a:headEnd/>
            <a:tailEnd/>
          </a:ln>
        </p:spPr>
        <p:txBody>
          <a:bodyPr>
            <a:spAutoFit/>
          </a:bodyPr>
          <a:lstStyle/>
          <a:p>
            <a:pPr algn="ctr">
              <a:lnSpc>
                <a:spcPct val="85000"/>
              </a:lnSpc>
              <a:buFont typeface="Wingdings" charset="0"/>
              <a:buNone/>
            </a:pPr>
            <a:r>
              <a:rPr lang="en-US" sz="2800" u="sng" dirty="0">
                <a:solidFill>
                  <a:schemeClr val="bg1"/>
                </a:solidFill>
                <a:latin typeface="Rockwell"/>
                <a:cs typeface="Rockwell"/>
              </a:rPr>
              <a:t>Hamilton</a:t>
            </a:r>
            <a:r>
              <a:rPr lang="en-US" sz="2800" dirty="0">
                <a:solidFill>
                  <a:schemeClr val="bg1"/>
                </a:solidFill>
                <a:latin typeface="Rockwell"/>
                <a:cs typeface="Rockwell"/>
              </a:rPr>
              <a:t> </a:t>
            </a:r>
          </a:p>
          <a:p>
            <a:pPr algn="ctr">
              <a:lnSpc>
                <a:spcPct val="85000"/>
              </a:lnSpc>
            </a:pPr>
            <a:r>
              <a:rPr lang="en-US" sz="900" dirty="0">
                <a:solidFill>
                  <a:schemeClr val="bg1"/>
                </a:solidFill>
                <a:latin typeface="Rockwell"/>
                <a:cs typeface="Rockwell"/>
              </a:rPr>
              <a:t/>
            </a:r>
            <a:br>
              <a:rPr lang="en-US" sz="900" dirty="0">
                <a:solidFill>
                  <a:schemeClr val="bg1"/>
                </a:solidFill>
                <a:latin typeface="Rockwell"/>
                <a:cs typeface="Rockwell"/>
              </a:rPr>
            </a:br>
            <a:r>
              <a:rPr lang="en-US" sz="2800" dirty="0">
                <a:solidFill>
                  <a:schemeClr val="bg1"/>
                </a:solidFill>
                <a:latin typeface="Rockwell"/>
                <a:cs typeface="Rockwell"/>
              </a:rPr>
              <a:t>Supported the Constitution </a:t>
            </a:r>
            <a:br>
              <a:rPr lang="en-US" sz="2800" dirty="0">
                <a:solidFill>
                  <a:schemeClr val="bg1"/>
                </a:solidFill>
                <a:latin typeface="Rockwell"/>
                <a:cs typeface="Rockwell"/>
              </a:rPr>
            </a:br>
            <a:r>
              <a:rPr lang="en-US" sz="2800" dirty="0">
                <a:solidFill>
                  <a:schemeClr val="bg1"/>
                </a:solidFill>
                <a:latin typeface="Rockwell"/>
                <a:cs typeface="Rockwell"/>
              </a:rPr>
              <a:t>because it included </a:t>
            </a:r>
            <a:br>
              <a:rPr lang="en-US" sz="2800" dirty="0">
                <a:solidFill>
                  <a:schemeClr val="bg1"/>
                </a:solidFill>
                <a:latin typeface="Rockwell"/>
                <a:cs typeface="Rockwell"/>
              </a:rPr>
            </a:br>
            <a:r>
              <a:rPr lang="en-US" sz="2800" dirty="0">
                <a:solidFill>
                  <a:schemeClr val="bg1"/>
                </a:solidFill>
                <a:latin typeface="Rockwell"/>
                <a:cs typeface="Rockwell"/>
              </a:rPr>
              <a:t>a president and more power to the national government </a:t>
            </a:r>
          </a:p>
          <a:p>
            <a:pPr algn="ctr">
              <a:lnSpc>
                <a:spcPct val="85000"/>
              </a:lnSpc>
            </a:pPr>
            <a:r>
              <a:rPr lang="en-US" sz="900" dirty="0">
                <a:solidFill>
                  <a:schemeClr val="bg1"/>
                </a:solidFill>
                <a:latin typeface="Rockwell"/>
                <a:cs typeface="Rockwell"/>
              </a:rPr>
              <a:t/>
            </a:r>
            <a:br>
              <a:rPr lang="en-US" sz="900" dirty="0">
                <a:solidFill>
                  <a:schemeClr val="bg1"/>
                </a:solidFill>
                <a:latin typeface="Rockwell"/>
                <a:cs typeface="Rockwell"/>
              </a:rPr>
            </a:br>
            <a:r>
              <a:rPr lang="en-US" sz="2800" dirty="0">
                <a:solidFill>
                  <a:schemeClr val="bg1"/>
                </a:solidFill>
                <a:latin typeface="Rockwell"/>
                <a:cs typeface="Rockwell"/>
              </a:rPr>
              <a:t>Constitution can be </a:t>
            </a:r>
            <a:r>
              <a:rPr lang="ja-JP" altLang="en-US" sz="2800" dirty="0">
                <a:solidFill>
                  <a:schemeClr val="bg1"/>
                </a:solidFill>
                <a:latin typeface="Rockwell"/>
                <a:cs typeface="Rockwell"/>
              </a:rPr>
              <a:t>“</a:t>
            </a:r>
            <a:r>
              <a:rPr lang="en-US" sz="2800" dirty="0">
                <a:solidFill>
                  <a:schemeClr val="bg1"/>
                </a:solidFill>
                <a:latin typeface="Rockwell"/>
                <a:cs typeface="Rockwell"/>
              </a:rPr>
              <a:t>loosely</a:t>
            </a:r>
            <a:r>
              <a:rPr lang="ja-JP" altLang="en-US" sz="2800" dirty="0">
                <a:solidFill>
                  <a:schemeClr val="bg1"/>
                </a:solidFill>
                <a:latin typeface="Rockwell"/>
                <a:cs typeface="Rockwell"/>
              </a:rPr>
              <a:t>”</a:t>
            </a:r>
            <a:r>
              <a:rPr lang="en-US" sz="2800" dirty="0">
                <a:solidFill>
                  <a:schemeClr val="bg1"/>
                </a:solidFill>
                <a:latin typeface="Rockwell"/>
                <a:cs typeface="Rockwell"/>
              </a:rPr>
              <a:t> interpreted (</a:t>
            </a:r>
            <a:r>
              <a:rPr lang="ja-JP" altLang="en-US" sz="2800" dirty="0">
                <a:solidFill>
                  <a:schemeClr val="bg1"/>
                </a:solidFill>
                <a:latin typeface="Rockwell"/>
                <a:cs typeface="Rockwell"/>
              </a:rPr>
              <a:t>“</a:t>
            </a:r>
            <a:r>
              <a:rPr lang="en-US" sz="2800" dirty="0">
                <a:solidFill>
                  <a:schemeClr val="bg1"/>
                </a:solidFill>
                <a:latin typeface="Rockwell"/>
                <a:cs typeface="Rockwell"/>
              </a:rPr>
              <a:t>Elastic Clause</a:t>
            </a:r>
            <a:r>
              <a:rPr lang="ja-JP" altLang="en-US" sz="2800" dirty="0">
                <a:solidFill>
                  <a:schemeClr val="bg1"/>
                </a:solidFill>
                <a:latin typeface="Rockwell"/>
                <a:cs typeface="Rockwell"/>
              </a:rPr>
              <a:t>”</a:t>
            </a:r>
            <a:r>
              <a:rPr lang="en-US" sz="2800" dirty="0">
                <a:solidFill>
                  <a:schemeClr val="bg1"/>
                </a:solidFill>
                <a:latin typeface="Rockwell"/>
                <a:cs typeface="Rockwell"/>
              </a:rPr>
              <a:t>) </a:t>
            </a:r>
          </a:p>
        </p:txBody>
      </p:sp>
      <p:sp>
        <p:nvSpPr>
          <p:cNvPr id="6" name="Rectangle 5"/>
          <p:cNvSpPr>
            <a:spLocks noChangeArrowheads="1"/>
          </p:cNvSpPr>
          <p:nvPr/>
        </p:nvSpPr>
        <p:spPr bwMode="auto">
          <a:xfrm>
            <a:off x="4800600" y="1908175"/>
            <a:ext cx="3817938" cy="4733604"/>
          </a:xfrm>
          <a:prstGeom prst="rect">
            <a:avLst/>
          </a:prstGeom>
          <a:solidFill>
            <a:srgbClr val="CCECFF"/>
          </a:solidFill>
          <a:ln w="9525">
            <a:solidFill>
              <a:schemeClr val="tx1"/>
            </a:solidFill>
            <a:miter lim="800000"/>
            <a:headEnd/>
            <a:tailEnd/>
          </a:ln>
        </p:spPr>
        <p:txBody>
          <a:bodyPr>
            <a:spAutoFit/>
          </a:bodyPr>
          <a:lstStyle/>
          <a:p>
            <a:pPr algn="ctr">
              <a:lnSpc>
                <a:spcPct val="85000"/>
              </a:lnSpc>
              <a:buFont typeface="Wingdings" charset="0"/>
              <a:buNone/>
            </a:pPr>
            <a:r>
              <a:rPr lang="en-US" sz="2800" u="sng" dirty="0">
                <a:solidFill>
                  <a:srgbClr val="000000"/>
                </a:solidFill>
                <a:latin typeface="Rockwell"/>
                <a:cs typeface="Rockwell"/>
              </a:rPr>
              <a:t>Jefferson</a:t>
            </a:r>
            <a:endParaRPr lang="en-US" sz="2800" dirty="0">
              <a:solidFill>
                <a:srgbClr val="000000"/>
              </a:solidFill>
              <a:latin typeface="Rockwell"/>
              <a:cs typeface="Rockwell"/>
            </a:endParaRPr>
          </a:p>
          <a:p>
            <a:pPr algn="ctr">
              <a:lnSpc>
                <a:spcPct val="85000"/>
              </a:lnSpc>
            </a:pPr>
            <a:r>
              <a:rPr lang="en-US" sz="900" dirty="0">
                <a:solidFill>
                  <a:srgbClr val="000000"/>
                </a:solidFill>
                <a:latin typeface="Rockwell"/>
                <a:cs typeface="Rockwell"/>
              </a:rPr>
              <a:t/>
            </a:r>
            <a:br>
              <a:rPr lang="en-US" sz="900" dirty="0">
                <a:solidFill>
                  <a:srgbClr val="000000"/>
                </a:solidFill>
                <a:latin typeface="Rockwell"/>
                <a:cs typeface="Rockwell"/>
              </a:rPr>
            </a:br>
            <a:r>
              <a:rPr lang="en-US" sz="2800" dirty="0">
                <a:solidFill>
                  <a:srgbClr val="000000"/>
                </a:solidFill>
                <a:latin typeface="Rockwell"/>
                <a:cs typeface="Rockwell"/>
              </a:rPr>
              <a:t>Supported the Constitution because of the Bill of Rights</a:t>
            </a:r>
          </a:p>
          <a:p>
            <a:pPr algn="ctr">
              <a:lnSpc>
                <a:spcPct val="85000"/>
              </a:lnSpc>
            </a:pPr>
            <a:endParaRPr lang="en-US" sz="900" dirty="0">
              <a:solidFill>
                <a:srgbClr val="000000"/>
              </a:solidFill>
              <a:latin typeface="Rockwell"/>
              <a:cs typeface="Rockwell"/>
            </a:endParaRPr>
          </a:p>
          <a:p>
            <a:pPr algn="ctr">
              <a:lnSpc>
                <a:spcPct val="85000"/>
              </a:lnSpc>
            </a:pPr>
            <a:r>
              <a:rPr lang="en-US" sz="2800" dirty="0">
                <a:solidFill>
                  <a:srgbClr val="000000"/>
                </a:solidFill>
                <a:latin typeface="Rockwell"/>
                <a:cs typeface="Rockwell"/>
              </a:rPr>
              <a:t>Constitution should be </a:t>
            </a:r>
            <a:r>
              <a:rPr lang="ja-JP" altLang="en-US" sz="2800" dirty="0">
                <a:solidFill>
                  <a:srgbClr val="000000"/>
                </a:solidFill>
                <a:latin typeface="Rockwell"/>
                <a:cs typeface="Rockwell"/>
              </a:rPr>
              <a:t>“</a:t>
            </a:r>
            <a:r>
              <a:rPr lang="en-US" sz="2800" dirty="0">
                <a:solidFill>
                  <a:srgbClr val="000000"/>
                </a:solidFill>
                <a:latin typeface="Rockwell"/>
                <a:cs typeface="Rockwell"/>
              </a:rPr>
              <a:t>strictly</a:t>
            </a:r>
            <a:r>
              <a:rPr lang="ja-JP" altLang="en-US" sz="2800" dirty="0">
                <a:solidFill>
                  <a:srgbClr val="000000"/>
                </a:solidFill>
                <a:latin typeface="Rockwell"/>
                <a:cs typeface="Rockwell"/>
              </a:rPr>
              <a:t>”</a:t>
            </a:r>
            <a:r>
              <a:rPr lang="en-US" sz="2800" dirty="0">
                <a:solidFill>
                  <a:srgbClr val="000000"/>
                </a:solidFill>
                <a:latin typeface="Rockwell"/>
                <a:cs typeface="Rockwell"/>
              </a:rPr>
              <a:t> interpreted with powers not given to the </a:t>
            </a:r>
            <a:r>
              <a:rPr lang="en-US" sz="2800" dirty="0" err="1">
                <a:solidFill>
                  <a:srgbClr val="000000"/>
                </a:solidFill>
                <a:latin typeface="Rockwell"/>
                <a:cs typeface="Rockwell"/>
              </a:rPr>
              <a:t>gov</a:t>
            </a:r>
            <a:r>
              <a:rPr lang="ja-JP" altLang="en-US" sz="2800" dirty="0">
                <a:solidFill>
                  <a:srgbClr val="000000"/>
                </a:solidFill>
                <a:latin typeface="Rockwell"/>
                <a:cs typeface="Rockwell"/>
              </a:rPr>
              <a:t>’</a:t>
            </a:r>
            <a:r>
              <a:rPr lang="en-US" sz="2800" dirty="0">
                <a:solidFill>
                  <a:srgbClr val="000000"/>
                </a:solidFill>
                <a:latin typeface="Rockwell"/>
                <a:cs typeface="Rockwell"/>
              </a:rPr>
              <a:t>t are reserved to the states</a:t>
            </a:r>
          </a:p>
        </p:txBody>
      </p:sp>
    </p:spTree>
    <p:extLst>
      <p:ext uri="{BB962C8B-B14F-4D97-AF65-F5344CB8AC3E}">
        <p14:creationId xmlns:p14="http://schemas.microsoft.com/office/powerpoint/2010/main" val="237935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hamiltonpartnership.org/sites/default/files/imagecache/full_column/images/alexander-hamilton-portrait-john-trumbull.jpg"/>
          <p:cNvPicPr>
            <a:picLocks noChangeAspect="1" noChangeArrowheads="1"/>
          </p:cNvPicPr>
          <p:nvPr/>
        </p:nvPicPr>
        <p:blipFill>
          <a:blip r:embed="rId3">
            <a:extLst>
              <a:ext uri="{28A0092B-C50C-407E-A947-70E740481C1C}">
                <a14:useLocalDpi xmlns:a14="http://schemas.microsoft.com/office/drawing/2010/main" val="0"/>
              </a:ext>
            </a:extLst>
          </a:blip>
          <a:srcRect b="5881"/>
          <a:stretch>
            <a:fillRect/>
          </a:stretch>
        </p:blipFill>
        <p:spPr bwMode="auto">
          <a:xfrm>
            <a:off x="457200" y="1433513"/>
            <a:ext cx="3976688" cy="52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4" descr="http://cdn.smosh.com/sites/default/files/bloguploads/thomas-jefferson-portrait.jpg"/>
          <p:cNvPicPr>
            <a:picLocks noChangeAspect="1" noChangeArrowheads="1"/>
          </p:cNvPicPr>
          <p:nvPr/>
        </p:nvPicPr>
        <p:blipFill>
          <a:blip r:embed="rId4">
            <a:extLst>
              <a:ext uri="{28A0092B-C50C-407E-A947-70E740481C1C}">
                <a14:useLocalDpi xmlns:a14="http://schemas.microsoft.com/office/drawing/2010/main" val="0"/>
              </a:ext>
            </a:extLst>
          </a:blip>
          <a:srcRect l="11055" r="13591" b="5911"/>
          <a:stretch>
            <a:fillRect/>
          </a:stretch>
        </p:blipFill>
        <p:spPr bwMode="auto">
          <a:xfrm>
            <a:off x="4735513" y="1433513"/>
            <a:ext cx="3965575" cy="52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3"/>
          <p:cNvSpPr>
            <a:spLocks noChangeArrowheads="1"/>
          </p:cNvSpPr>
          <p:nvPr/>
        </p:nvSpPr>
        <p:spPr bwMode="auto">
          <a:xfrm>
            <a:off x="152400" y="68263"/>
            <a:ext cx="8763000" cy="123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0000"/>
              </a:lnSpc>
            </a:pPr>
            <a:r>
              <a:rPr lang="en-US" sz="3200" dirty="0">
                <a:latin typeface="Rockwell"/>
                <a:cs typeface="Rockwell"/>
              </a:rPr>
              <a:t>What political party did he form and </a:t>
            </a:r>
            <a:br>
              <a:rPr lang="en-US" sz="3200" dirty="0">
                <a:latin typeface="Rockwell"/>
                <a:cs typeface="Rockwell"/>
              </a:rPr>
            </a:br>
            <a:r>
              <a:rPr lang="en-US" sz="3200" dirty="0">
                <a:latin typeface="Rockwell"/>
                <a:cs typeface="Rockwell"/>
              </a:rPr>
              <a:t>what were the core ideals of the party? </a:t>
            </a:r>
          </a:p>
          <a:p>
            <a:pPr algn="ctr">
              <a:lnSpc>
                <a:spcPct val="80000"/>
              </a:lnSpc>
            </a:pPr>
            <a:r>
              <a:rPr lang="en-US" sz="2800" dirty="0">
                <a:solidFill>
                  <a:srgbClr val="C00000"/>
                </a:solidFill>
                <a:latin typeface="Rockwell"/>
                <a:cs typeface="Rockwell"/>
              </a:rPr>
              <a:t>Alexander Hamilton </a:t>
            </a:r>
            <a:r>
              <a:rPr lang="en-US" sz="2800" dirty="0">
                <a:latin typeface="Rockwell"/>
                <a:cs typeface="Rockwell"/>
              </a:rPr>
              <a:t>          </a:t>
            </a:r>
            <a:r>
              <a:rPr lang="en-US" sz="2800" dirty="0">
                <a:solidFill>
                  <a:srgbClr val="0000CC"/>
                </a:solidFill>
                <a:latin typeface="Rockwell"/>
                <a:cs typeface="Rockwell"/>
              </a:rPr>
              <a:t>Thomas Jefferson</a:t>
            </a:r>
            <a:endParaRPr lang="en-US" sz="2800" dirty="0">
              <a:latin typeface="Rockwell"/>
              <a:cs typeface="Rockwell"/>
            </a:endParaRPr>
          </a:p>
        </p:txBody>
      </p:sp>
      <p:sp>
        <p:nvSpPr>
          <p:cNvPr id="2" name="Rectangle 1"/>
          <p:cNvSpPr>
            <a:spLocks noChangeArrowheads="1"/>
          </p:cNvSpPr>
          <p:nvPr/>
        </p:nvSpPr>
        <p:spPr bwMode="auto">
          <a:xfrm>
            <a:off x="533400" y="2286000"/>
            <a:ext cx="3673475" cy="2877711"/>
          </a:xfrm>
          <a:prstGeom prst="rect">
            <a:avLst/>
          </a:prstGeom>
          <a:solidFill>
            <a:srgbClr val="FFCCFF"/>
          </a:solidFill>
          <a:ln w="9525">
            <a:solidFill>
              <a:schemeClr val="tx1"/>
            </a:solidFill>
            <a:miter lim="800000"/>
            <a:headEnd/>
            <a:tailEnd/>
          </a:ln>
        </p:spPr>
        <p:txBody>
          <a:bodyPr>
            <a:spAutoFit/>
          </a:bodyPr>
          <a:lstStyle/>
          <a:p>
            <a:pPr algn="ctr">
              <a:lnSpc>
                <a:spcPct val="85000"/>
              </a:lnSpc>
              <a:buFont typeface="Wingdings" charset="0"/>
              <a:buNone/>
            </a:pPr>
            <a:r>
              <a:rPr lang="en-US" sz="3200" u="sng" dirty="0">
                <a:solidFill>
                  <a:srgbClr val="000000"/>
                </a:solidFill>
                <a:latin typeface="Rockwell"/>
                <a:cs typeface="Rockwell"/>
              </a:rPr>
              <a:t>Hamilton</a:t>
            </a:r>
            <a:r>
              <a:rPr lang="en-US" sz="3200" dirty="0">
                <a:solidFill>
                  <a:srgbClr val="000000"/>
                </a:solidFill>
                <a:latin typeface="Rockwell"/>
                <a:cs typeface="Rockwell"/>
              </a:rPr>
              <a:t> </a:t>
            </a:r>
          </a:p>
          <a:p>
            <a:pPr algn="ctr">
              <a:lnSpc>
                <a:spcPct val="85000"/>
              </a:lnSpc>
            </a:pPr>
            <a:r>
              <a:rPr lang="en-US" sz="1000" dirty="0">
                <a:solidFill>
                  <a:srgbClr val="000000"/>
                </a:solidFill>
                <a:latin typeface="Rockwell"/>
                <a:cs typeface="Rockwell"/>
              </a:rPr>
              <a:t/>
            </a:r>
            <a:br>
              <a:rPr lang="en-US" sz="1000" dirty="0">
                <a:solidFill>
                  <a:srgbClr val="000000"/>
                </a:solidFill>
                <a:latin typeface="Rockwell"/>
                <a:cs typeface="Rockwell"/>
              </a:rPr>
            </a:br>
            <a:r>
              <a:rPr lang="en-US" sz="3200" dirty="0">
                <a:solidFill>
                  <a:srgbClr val="000000"/>
                </a:solidFill>
                <a:latin typeface="Rockwell"/>
                <a:cs typeface="Rockwell"/>
              </a:rPr>
              <a:t>Federalist Party </a:t>
            </a:r>
          </a:p>
          <a:p>
            <a:pPr algn="ctr">
              <a:lnSpc>
                <a:spcPct val="85000"/>
              </a:lnSpc>
            </a:pPr>
            <a:r>
              <a:rPr lang="en-US" sz="1000" dirty="0">
                <a:solidFill>
                  <a:srgbClr val="000000"/>
                </a:solidFill>
                <a:latin typeface="Rockwell"/>
                <a:cs typeface="Rockwell"/>
              </a:rPr>
              <a:t/>
            </a:r>
            <a:br>
              <a:rPr lang="en-US" sz="1000" dirty="0">
                <a:solidFill>
                  <a:srgbClr val="000000"/>
                </a:solidFill>
                <a:latin typeface="Rockwell"/>
                <a:cs typeface="Rockwell"/>
              </a:rPr>
            </a:br>
            <a:r>
              <a:rPr lang="en-US" sz="3200" dirty="0">
                <a:solidFill>
                  <a:srgbClr val="000000"/>
                </a:solidFill>
                <a:latin typeface="Rockwell"/>
                <a:cs typeface="Rockwell"/>
              </a:rPr>
              <a:t>Strong national government and fewer states</a:t>
            </a:r>
            <a:r>
              <a:rPr lang="ja-JP" altLang="en-US" sz="3200" dirty="0">
                <a:solidFill>
                  <a:srgbClr val="000000"/>
                </a:solidFill>
                <a:latin typeface="Rockwell"/>
                <a:cs typeface="Rockwell"/>
              </a:rPr>
              <a:t>’</a:t>
            </a:r>
            <a:r>
              <a:rPr lang="en-US" sz="3200" dirty="0">
                <a:solidFill>
                  <a:srgbClr val="000000"/>
                </a:solidFill>
                <a:latin typeface="Rockwell"/>
                <a:cs typeface="Rockwell"/>
              </a:rPr>
              <a:t> rights</a:t>
            </a:r>
          </a:p>
        </p:txBody>
      </p:sp>
      <p:sp>
        <p:nvSpPr>
          <p:cNvPr id="6" name="Rectangle 5"/>
          <p:cNvSpPr>
            <a:spLocks noChangeArrowheads="1"/>
          </p:cNvSpPr>
          <p:nvPr/>
        </p:nvSpPr>
        <p:spPr bwMode="auto">
          <a:xfrm>
            <a:off x="4876800" y="2278063"/>
            <a:ext cx="3671888" cy="3714864"/>
          </a:xfrm>
          <a:prstGeom prst="rect">
            <a:avLst/>
          </a:prstGeom>
          <a:solidFill>
            <a:srgbClr val="CCECFF"/>
          </a:solidFill>
          <a:ln w="9525">
            <a:solidFill>
              <a:schemeClr val="tx1"/>
            </a:solidFill>
            <a:miter lim="800000"/>
            <a:headEnd/>
            <a:tailEnd/>
          </a:ln>
        </p:spPr>
        <p:txBody>
          <a:bodyPr>
            <a:spAutoFit/>
          </a:bodyPr>
          <a:lstStyle/>
          <a:p>
            <a:pPr algn="ctr">
              <a:lnSpc>
                <a:spcPct val="85000"/>
              </a:lnSpc>
              <a:buFont typeface="Wingdings" charset="0"/>
              <a:buNone/>
            </a:pPr>
            <a:r>
              <a:rPr lang="en-US" sz="3200" u="sng" dirty="0">
                <a:solidFill>
                  <a:srgbClr val="000000"/>
                </a:solidFill>
                <a:latin typeface="Rockwell"/>
                <a:cs typeface="Rockwell"/>
              </a:rPr>
              <a:t>Jefferson</a:t>
            </a:r>
            <a:endParaRPr lang="en-US" sz="3200" dirty="0">
              <a:solidFill>
                <a:srgbClr val="000000"/>
              </a:solidFill>
              <a:latin typeface="Rockwell"/>
              <a:cs typeface="Rockwell"/>
            </a:endParaRPr>
          </a:p>
          <a:p>
            <a:pPr algn="ctr">
              <a:lnSpc>
                <a:spcPct val="85000"/>
              </a:lnSpc>
            </a:pPr>
            <a:r>
              <a:rPr lang="en-US" sz="1000" dirty="0">
                <a:solidFill>
                  <a:srgbClr val="000000"/>
                </a:solidFill>
                <a:latin typeface="Rockwell"/>
                <a:cs typeface="Rockwell"/>
              </a:rPr>
              <a:t/>
            </a:r>
            <a:br>
              <a:rPr lang="en-US" sz="1000" dirty="0">
                <a:solidFill>
                  <a:srgbClr val="000000"/>
                </a:solidFill>
                <a:latin typeface="Rockwell"/>
                <a:cs typeface="Rockwell"/>
              </a:rPr>
            </a:br>
            <a:r>
              <a:rPr lang="en-US" sz="3200" dirty="0">
                <a:solidFill>
                  <a:srgbClr val="000000"/>
                </a:solidFill>
                <a:latin typeface="Rockwell"/>
                <a:cs typeface="Rockwell"/>
              </a:rPr>
              <a:t>Democratic-Republican Party</a:t>
            </a:r>
          </a:p>
          <a:p>
            <a:pPr algn="ctr">
              <a:lnSpc>
                <a:spcPct val="85000"/>
              </a:lnSpc>
            </a:pPr>
            <a:endParaRPr lang="en-US" sz="1000" dirty="0">
              <a:solidFill>
                <a:srgbClr val="000000"/>
              </a:solidFill>
              <a:latin typeface="Rockwell"/>
              <a:cs typeface="Rockwell"/>
            </a:endParaRPr>
          </a:p>
          <a:p>
            <a:pPr algn="ctr">
              <a:lnSpc>
                <a:spcPct val="85000"/>
              </a:lnSpc>
            </a:pPr>
            <a:r>
              <a:rPr lang="en-US" sz="3200" dirty="0">
                <a:solidFill>
                  <a:srgbClr val="000000"/>
                </a:solidFill>
                <a:latin typeface="Rockwell"/>
                <a:cs typeface="Rockwell"/>
              </a:rPr>
              <a:t>Limited national government with more rights reserved to the states</a:t>
            </a:r>
          </a:p>
        </p:txBody>
      </p:sp>
    </p:spTree>
    <p:extLst>
      <p:ext uri="{BB962C8B-B14F-4D97-AF65-F5344CB8AC3E}">
        <p14:creationId xmlns:p14="http://schemas.microsoft.com/office/powerpoint/2010/main" val="2985803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hamiltonpartnership.org/sites/default/files/imagecache/full_column/images/alexander-hamilton-portrait-john-trumbull.jpg"/>
          <p:cNvPicPr>
            <a:picLocks noChangeAspect="1" noChangeArrowheads="1"/>
          </p:cNvPicPr>
          <p:nvPr/>
        </p:nvPicPr>
        <p:blipFill>
          <a:blip r:embed="rId3">
            <a:extLst>
              <a:ext uri="{28A0092B-C50C-407E-A947-70E740481C1C}">
                <a14:useLocalDpi xmlns:a14="http://schemas.microsoft.com/office/drawing/2010/main" val="0"/>
              </a:ext>
            </a:extLst>
          </a:blip>
          <a:srcRect b="5881"/>
          <a:stretch>
            <a:fillRect/>
          </a:stretch>
        </p:blipFill>
        <p:spPr bwMode="auto">
          <a:xfrm>
            <a:off x="457200" y="1433513"/>
            <a:ext cx="3976688" cy="52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descr="http://cdn.smosh.com/sites/default/files/bloguploads/thomas-jefferson-portrait.jpg"/>
          <p:cNvPicPr>
            <a:picLocks noChangeAspect="1" noChangeArrowheads="1"/>
          </p:cNvPicPr>
          <p:nvPr/>
        </p:nvPicPr>
        <p:blipFill>
          <a:blip r:embed="rId4">
            <a:extLst>
              <a:ext uri="{28A0092B-C50C-407E-A947-70E740481C1C}">
                <a14:useLocalDpi xmlns:a14="http://schemas.microsoft.com/office/drawing/2010/main" val="0"/>
              </a:ext>
            </a:extLst>
          </a:blip>
          <a:srcRect l="11055" r="13591" b="5911"/>
          <a:stretch>
            <a:fillRect/>
          </a:stretch>
        </p:blipFill>
        <p:spPr bwMode="auto">
          <a:xfrm>
            <a:off x="4735513" y="1433513"/>
            <a:ext cx="3965575" cy="52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3"/>
          <p:cNvSpPr>
            <a:spLocks noChangeArrowheads="1"/>
          </p:cNvSpPr>
          <p:nvPr/>
        </p:nvSpPr>
        <p:spPr bwMode="auto">
          <a:xfrm>
            <a:off x="152400" y="68263"/>
            <a:ext cx="8763000" cy="123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0000"/>
              </a:lnSpc>
            </a:pPr>
            <a:r>
              <a:rPr lang="en-US" sz="3200" dirty="0">
                <a:latin typeface="Rockwell"/>
                <a:cs typeface="Rockwell"/>
              </a:rPr>
              <a:t>Should power be in the hands of </a:t>
            </a:r>
            <a:br>
              <a:rPr lang="en-US" sz="3200" dirty="0">
                <a:latin typeface="Rockwell"/>
                <a:cs typeface="Rockwell"/>
              </a:rPr>
            </a:br>
            <a:r>
              <a:rPr lang="en-US" sz="3200" dirty="0">
                <a:latin typeface="Rockwell"/>
                <a:cs typeface="Rockwell"/>
              </a:rPr>
              <a:t>the </a:t>
            </a:r>
            <a:r>
              <a:rPr lang="ja-JP" altLang="en-US" sz="3200" dirty="0">
                <a:latin typeface="Rockwell"/>
                <a:cs typeface="Rockwell"/>
              </a:rPr>
              <a:t>“</a:t>
            </a:r>
            <a:r>
              <a:rPr lang="en-US" sz="3200" dirty="0">
                <a:latin typeface="Rockwell"/>
                <a:cs typeface="Rockwell"/>
              </a:rPr>
              <a:t>elite</a:t>
            </a:r>
            <a:r>
              <a:rPr lang="ja-JP" altLang="en-US" sz="3200" dirty="0">
                <a:latin typeface="Rockwell"/>
                <a:cs typeface="Rockwell"/>
              </a:rPr>
              <a:t>”</a:t>
            </a:r>
            <a:r>
              <a:rPr lang="en-US" sz="3200" dirty="0">
                <a:latin typeface="Rockwell"/>
                <a:cs typeface="Rockwell"/>
              </a:rPr>
              <a:t> or the </a:t>
            </a:r>
            <a:r>
              <a:rPr lang="ja-JP" altLang="en-US" sz="3200" dirty="0">
                <a:latin typeface="Rockwell"/>
                <a:cs typeface="Rockwell"/>
              </a:rPr>
              <a:t>“</a:t>
            </a:r>
            <a:r>
              <a:rPr lang="en-US" sz="3200" dirty="0">
                <a:latin typeface="Rockwell"/>
                <a:cs typeface="Rockwell"/>
              </a:rPr>
              <a:t>common man</a:t>
            </a:r>
            <a:r>
              <a:rPr lang="ja-JP" altLang="en-US" sz="3200" dirty="0">
                <a:latin typeface="Rockwell"/>
                <a:cs typeface="Rockwell"/>
              </a:rPr>
              <a:t>”</a:t>
            </a:r>
            <a:r>
              <a:rPr lang="en-US" sz="3200" dirty="0">
                <a:latin typeface="Rockwell"/>
                <a:cs typeface="Rockwell"/>
              </a:rPr>
              <a:t>? </a:t>
            </a:r>
          </a:p>
          <a:p>
            <a:pPr algn="ctr">
              <a:lnSpc>
                <a:spcPct val="80000"/>
              </a:lnSpc>
            </a:pPr>
            <a:r>
              <a:rPr lang="en-US" sz="2800" dirty="0">
                <a:solidFill>
                  <a:srgbClr val="C00000"/>
                </a:solidFill>
                <a:latin typeface="Rockwell"/>
                <a:cs typeface="Rockwell"/>
              </a:rPr>
              <a:t>Alexander Hamilton </a:t>
            </a:r>
            <a:r>
              <a:rPr lang="en-US" sz="2800" dirty="0">
                <a:latin typeface="Rockwell"/>
                <a:cs typeface="Rockwell"/>
              </a:rPr>
              <a:t>          </a:t>
            </a:r>
            <a:r>
              <a:rPr lang="en-US" sz="2800" dirty="0">
                <a:solidFill>
                  <a:srgbClr val="0000CC"/>
                </a:solidFill>
                <a:latin typeface="Rockwell"/>
                <a:cs typeface="Rockwell"/>
              </a:rPr>
              <a:t>Thomas Jefferson</a:t>
            </a:r>
            <a:endParaRPr lang="en-US" sz="2800" dirty="0">
              <a:latin typeface="Rockwell"/>
              <a:cs typeface="Rockwell"/>
            </a:endParaRPr>
          </a:p>
        </p:txBody>
      </p:sp>
      <p:sp>
        <p:nvSpPr>
          <p:cNvPr id="2" name="Rectangle 1"/>
          <p:cNvSpPr>
            <a:spLocks noChangeArrowheads="1"/>
          </p:cNvSpPr>
          <p:nvPr/>
        </p:nvSpPr>
        <p:spPr bwMode="auto">
          <a:xfrm>
            <a:off x="533400" y="2286000"/>
            <a:ext cx="3673475" cy="3297238"/>
          </a:xfrm>
          <a:prstGeom prst="rect">
            <a:avLst/>
          </a:prstGeom>
          <a:solidFill>
            <a:srgbClr val="FFCCFF"/>
          </a:solidFill>
          <a:ln w="9525">
            <a:solidFill>
              <a:schemeClr val="tx1"/>
            </a:solidFill>
            <a:miter lim="800000"/>
            <a:headEnd/>
            <a:tailEnd/>
          </a:ln>
        </p:spPr>
        <p:txBody>
          <a:bodyPr>
            <a:spAutoFit/>
          </a:bodyPr>
          <a:lstStyle/>
          <a:p>
            <a:pPr algn="ctr">
              <a:lnSpc>
                <a:spcPct val="85000"/>
              </a:lnSpc>
              <a:buFont typeface="Wingdings" charset="0"/>
              <a:buNone/>
            </a:pPr>
            <a:r>
              <a:rPr lang="en-US" sz="3200" u="sng" dirty="0">
                <a:solidFill>
                  <a:schemeClr val="bg1"/>
                </a:solidFill>
                <a:latin typeface="Rockwell"/>
                <a:cs typeface="Rockwell"/>
              </a:rPr>
              <a:t>Hamilton</a:t>
            </a:r>
            <a:r>
              <a:rPr lang="en-US" sz="3200" dirty="0">
                <a:solidFill>
                  <a:schemeClr val="bg1"/>
                </a:solidFill>
                <a:latin typeface="Rockwell"/>
                <a:cs typeface="Rockwell"/>
              </a:rPr>
              <a:t> </a:t>
            </a:r>
          </a:p>
          <a:p>
            <a:pPr algn="ctr">
              <a:lnSpc>
                <a:spcPct val="85000"/>
              </a:lnSpc>
            </a:pPr>
            <a:r>
              <a:rPr lang="en-US" sz="1000" dirty="0">
                <a:solidFill>
                  <a:schemeClr val="bg1"/>
                </a:solidFill>
                <a:latin typeface="Rockwell"/>
                <a:cs typeface="Rockwell"/>
              </a:rPr>
              <a:t/>
            </a:r>
            <a:br>
              <a:rPr lang="en-US" sz="1000" dirty="0">
                <a:solidFill>
                  <a:schemeClr val="bg1"/>
                </a:solidFill>
                <a:latin typeface="Rockwell"/>
                <a:cs typeface="Rockwell"/>
              </a:rPr>
            </a:br>
            <a:r>
              <a:rPr lang="en-US" sz="3200" dirty="0">
                <a:solidFill>
                  <a:schemeClr val="bg1"/>
                </a:solidFill>
                <a:latin typeface="Rockwell"/>
                <a:cs typeface="Rockwell"/>
              </a:rPr>
              <a:t>People are motivated by</a:t>
            </a:r>
            <a:br>
              <a:rPr lang="en-US" sz="3200" dirty="0">
                <a:solidFill>
                  <a:schemeClr val="bg1"/>
                </a:solidFill>
                <a:latin typeface="Rockwell"/>
                <a:cs typeface="Rockwell"/>
              </a:rPr>
            </a:br>
            <a:r>
              <a:rPr lang="en-US" sz="3200" dirty="0">
                <a:solidFill>
                  <a:schemeClr val="bg1"/>
                </a:solidFill>
                <a:latin typeface="Rockwell"/>
                <a:cs typeface="Rockwell"/>
              </a:rPr>
              <a:t>self-interests</a:t>
            </a:r>
          </a:p>
          <a:p>
            <a:pPr algn="ctr">
              <a:lnSpc>
                <a:spcPct val="85000"/>
              </a:lnSpc>
            </a:pPr>
            <a:r>
              <a:rPr lang="en-US" sz="1000" dirty="0">
                <a:solidFill>
                  <a:schemeClr val="bg1"/>
                </a:solidFill>
                <a:latin typeface="Rockwell"/>
                <a:cs typeface="Rockwell"/>
              </a:rPr>
              <a:t/>
            </a:r>
            <a:br>
              <a:rPr lang="en-US" sz="1000" dirty="0">
                <a:solidFill>
                  <a:schemeClr val="bg1"/>
                </a:solidFill>
                <a:latin typeface="Rockwell"/>
                <a:cs typeface="Rockwell"/>
              </a:rPr>
            </a:br>
            <a:r>
              <a:rPr lang="en-US" sz="3200" dirty="0">
                <a:solidFill>
                  <a:schemeClr val="bg1"/>
                </a:solidFill>
                <a:latin typeface="Rockwell"/>
                <a:cs typeface="Rockwell"/>
              </a:rPr>
              <a:t>Power should </a:t>
            </a:r>
            <a:br>
              <a:rPr lang="en-US" sz="3200" dirty="0">
                <a:solidFill>
                  <a:schemeClr val="bg1"/>
                </a:solidFill>
                <a:latin typeface="Rockwell"/>
                <a:cs typeface="Rockwell"/>
              </a:rPr>
            </a:br>
            <a:r>
              <a:rPr lang="en-US" sz="3200" dirty="0">
                <a:solidFill>
                  <a:schemeClr val="bg1"/>
                </a:solidFill>
                <a:latin typeface="Rockwell"/>
                <a:cs typeface="Rockwell"/>
              </a:rPr>
              <a:t>be in the hands </a:t>
            </a:r>
            <a:br>
              <a:rPr lang="en-US" sz="3200" dirty="0">
                <a:solidFill>
                  <a:schemeClr val="bg1"/>
                </a:solidFill>
                <a:latin typeface="Rockwell"/>
                <a:cs typeface="Rockwell"/>
              </a:rPr>
            </a:br>
            <a:r>
              <a:rPr lang="en-US" sz="3200" dirty="0">
                <a:solidFill>
                  <a:schemeClr val="bg1"/>
                </a:solidFill>
                <a:latin typeface="Rockwell"/>
                <a:cs typeface="Rockwell"/>
              </a:rPr>
              <a:t>of the </a:t>
            </a:r>
            <a:r>
              <a:rPr lang="ja-JP" altLang="en-US" sz="3200" dirty="0">
                <a:solidFill>
                  <a:schemeClr val="bg1"/>
                </a:solidFill>
                <a:latin typeface="Rockwell"/>
                <a:cs typeface="Rockwell"/>
              </a:rPr>
              <a:t>“</a:t>
            </a:r>
            <a:r>
              <a:rPr lang="en-US" sz="3200" dirty="0">
                <a:solidFill>
                  <a:schemeClr val="bg1"/>
                </a:solidFill>
                <a:latin typeface="Rockwell"/>
                <a:cs typeface="Rockwell"/>
              </a:rPr>
              <a:t>elite</a:t>
            </a:r>
            <a:r>
              <a:rPr lang="ja-JP" altLang="en-US" sz="3200" dirty="0">
                <a:solidFill>
                  <a:schemeClr val="bg1"/>
                </a:solidFill>
                <a:latin typeface="Rockwell"/>
                <a:cs typeface="Rockwell"/>
              </a:rPr>
              <a:t>”</a:t>
            </a:r>
            <a:endParaRPr lang="en-US" sz="3200" dirty="0">
              <a:solidFill>
                <a:schemeClr val="bg1"/>
              </a:solidFill>
              <a:latin typeface="Rockwell"/>
              <a:cs typeface="Rockwell"/>
            </a:endParaRPr>
          </a:p>
        </p:txBody>
      </p:sp>
      <p:sp>
        <p:nvSpPr>
          <p:cNvPr id="6" name="Rectangle 5"/>
          <p:cNvSpPr>
            <a:spLocks noChangeArrowheads="1"/>
          </p:cNvSpPr>
          <p:nvPr/>
        </p:nvSpPr>
        <p:spPr bwMode="auto">
          <a:xfrm>
            <a:off x="4876800" y="2278063"/>
            <a:ext cx="3671888" cy="3634841"/>
          </a:xfrm>
          <a:prstGeom prst="rect">
            <a:avLst/>
          </a:prstGeom>
          <a:solidFill>
            <a:srgbClr val="CCECFF"/>
          </a:solidFill>
          <a:ln w="9525">
            <a:solidFill>
              <a:schemeClr val="tx1"/>
            </a:solidFill>
            <a:miter lim="800000"/>
            <a:headEnd/>
            <a:tailEnd/>
          </a:ln>
        </p:spPr>
        <p:txBody>
          <a:bodyPr>
            <a:spAutoFit/>
          </a:bodyPr>
          <a:lstStyle/>
          <a:p>
            <a:pPr algn="ctr">
              <a:lnSpc>
                <a:spcPct val="85000"/>
              </a:lnSpc>
              <a:buFont typeface="Wingdings" charset="0"/>
              <a:buNone/>
            </a:pPr>
            <a:r>
              <a:rPr lang="en-US" sz="2800" u="sng" dirty="0">
                <a:solidFill>
                  <a:srgbClr val="000000"/>
                </a:solidFill>
                <a:latin typeface="Rockwell"/>
                <a:cs typeface="Rockwell"/>
              </a:rPr>
              <a:t>Jefferson</a:t>
            </a:r>
            <a:endParaRPr lang="en-US" sz="2800" dirty="0">
              <a:solidFill>
                <a:srgbClr val="000000"/>
              </a:solidFill>
              <a:latin typeface="Rockwell"/>
              <a:cs typeface="Rockwell"/>
            </a:endParaRPr>
          </a:p>
          <a:p>
            <a:pPr algn="ctr">
              <a:lnSpc>
                <a:spcPct val="85000"/>
              </a:lnSpc>
            </a:pPr>
            <a:r>
              <a:rPr lang="en-US" sz="900" dirty="0">
                <a:solidFill>
                  <a:srgbClr val="000000"/>
                </a:solidFill>
                <a:latin typeface="Rockwell"/>
                <a:cs typeface="Rockwell"/>
              </a:rPr>
              <a:t/>
            </a:r>
            <a:br>
              <a:rPr lang="en-US" sz="900" dirty="0">
                <a:solidFill>
                  <a:srgbClr val="000000"/>
                </a:solidFill>
                <a:latin typeface="Rockwell"/>
                <a:cs typeface="Rockwell"/>
              </a:rPr>
            </a:br>
            <a:r>
              <a:rPr lang="en-US" sz="2800" dirty="0">
                <a:solidFill>
                  <a:srgbClr val="000000"/>
                </a:solidFill>
                <a:latin typeface="Rockwell"/>
                <a:cs typeface="Rockwell"/>
              </a:rPr>
              <a:t>The </a:t>
            </a:r>
            <a:r>
              <a:rPr lang="ja-JP" altLang="en-US" sz="2800" dirty="0">
                <a:solidFill>
                  <a:srgbClr val="000000"/>
                </a:solidFill>
                <a:latin typeface="Rockwell"/>
                <a:cs typeface="Rockwell"/>
              </a:rPr>
              <a:t>“</a:t>
            </a:r>
            <a:r>
              <a:rPr lang="en-US" sz="2800" dirty="0">
                <a:solidFill>
                  <a:srgbClr val="000000"/>
                </a:solidFill>
                <a:latin typeface="Rockwell"/>
                <a:cs typeface="Rockwell"/>
              </a:rPr>
              <a:t>common man</a:t>
            </a:r>
            <a:r>
              <a:rPr lang="ja-JP" altLang="en-US" sz="2800" dirty="0">
                <a:solidFill>
                  <a:srgbClr val="000000"/>
                </a:solidFill>
                <a:latin typeface="Rockwell"/>
                <a:cs typeface="Rockwell"/>
              </a:rPr>
              <a:t>”</a:t>
            </a:r>
            <a:r>
              <a:rPr lang="en-US" sz="2800" dirty="0">
                <a:solidFill>
                  <a:srgbClr val="000000"/>
                </a:solidFill>
                <a:latin typeface="Rockwell"/>
                <a:cs typeface="Rockwell"/>
              </a:rPr>
              <a:t> should be trusted to make good decisions </a:t>
            </a:r>
          </a:p>
          <a:p>
            <a:pPr algn="ctr">
              <a:lnSpc>
                <a:spcPct val="85000"/>
              </a:lnSpc>
            </a:pPr>
            <a:r>
              <a:rPr lang="en-US" sz="900" dirty="0">
                <a:solidFill>
                  <a:srgbClr val="000000"/>
                </a:solidFill>
                <a:latin typeface="Rockwell"/>
                <a:cs typeface="Rockwell"/>
              </a:rPr>
              <a:t/>
            </a:r>
            <a:br>
              <a:rPr lang="en-US" sz="900" dirty="0">
                <a:solidFill>
                  <a:srgbClr val="000000"/>
                </a:solidFill>
                <a:latin typeface="Rockwell"/>
                <a:cs typeface="Rockwell"/>
              </a:rPr>
            </a:br>
            <a:r>
              <a:rPr lang="en-US" sz="2800" dirty="0">
                <a:solidFill>
                  <a:srgbClr val="000000"/>
                </a:solidFill>
                <a:latin typeface="Rockwell"/>
                <a:cs typeface="Rockwell"/>
              </a:rPr>
              <a:t>Corruption occurs when power is in the hands of the </a:t>
            </a:r>
            <a:r>
              <a:rPr lang="ja-JP" altLang="en-US" sz="2800" dirty="0">
                <a:solidFill>
                  <a:srgbClr val="000000"/>
                </a:solidFill>
                <a:latin typeface="Rockwell"/>
                <a:cs typeface="Rockwell"/>
              </a:rPr>
              <a:t>“</a:t>
            </a:r>
            <a:r>
              <a:rPr lang="en-US" sz="2800" dirty="0">
                <a:solidFill>
                  <a:srgbClr val="000000"/>
                </a:solidFill>
                <a:latin typeface="Rockwell"/>
                <a:cs typeface="Rockwell"/>
              </a:rPr>
              <a:t>elite</a:t>
            </a:r>
            <a:r>
              <a:rPr lang="ja-JP" altLang="en-US" sz="2800" dirty="0">
                <a:solidFill>
                  <a:srgbClr val="000000"/>
                </a:solidFill>
                <a:latin typeface="Rockwell"/>
                <a:cs typeface="Rockwell"/>
              </a:rPr>
              <a:t>”</a:t>
            </a:r>
            <a:r>
              <a:rPr lang="en-US" sz="2800" dirty="0">
                <a:solidFill>
                  <a:srgbClr val="000000"/>
                </a:solidFill>
                <a:latin typeface="Rockwell"/>
                <a:cs typeface="Rockwell"/>
              </a:rPr>
              <a:t> </a:t>
            </a:r>
          </a:p>
        </p:txBody>
      </p:sp>
    </p:spTree>
    <p:extLst>
      <p:ext uri="{BB962C8B-B14F-4D97-AF65-F5344CB8AC3E}">
        <p14:creationId xmlns:p14="http://schemas.microsoft.com/office/powerpoint/2010/main" val="2024863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t>Hamilton vs. Jefferson and the Birth of Political Parties</a:t>
            </a:r>
            <a:br>
              <a:rPr lang="en-US" dirty="0"/>
            </a:br>
            <a:endParaRPr lang="en-US" dirty="0"/>
          </a:p>
        </p:txBody>
      </p:sp>
      <p:sp>
        <p:nvSpPr>
          <p:cNvPr id="3" name="Content Placeholder 2"/>
          <p:cNvSpPr>
            <a:spLocks noGrp="1"/>
          </p:cNvSpPr>
          <p:nvPr>
            <p:ph idx="1"/>
          </p:nvPr>
        </p:nvSpPr>
        <p:spPr/>
        <p:txBody>
          <a:bodyPr/>
          <a:lstStyle/>
          <a:p>
            <a:r>
              <a:rPr lang="en-US" dirty="0" smtClean="0"/>
              <a:t>Issues:</a:t>
            </a:r>
          </a:p>
          <a:p>
            <a:pPr lvl="1"/>
            <a:r>
              <a:rPr lang="en-US" dirty="0" smtClean="0"/>
              <a:t>Constitutional Interpretation</a:t>
            </a:r>
          </a:p>
          <a:p>
            <a:pPr lvl="1"/>
            <a:r>
              <a:rPr lang="en-US" dirty="0" smtClean="0"/>
              <a:t>Bank &amp; Credit</a:t>
            </a:r>
          </a:p>
          <a:p>
            <a:pPr lvl="1"/>
            <a:r>
              <a:rPr lang="en-US" dirty="0" smtClean="0"/>
              <a:t>French Revolution</a:t>
            </a:r>
          </a:p>
          <a:p>
            <a:pPr lvl="1"/>
            <a:r>
              <a:rPr lang="en-US" dirty="0" smtClean="0"/>
              <a:t>Taxes</a:t>
            </a:r>
          </a:p>
          <a:p>
            <a:pPr lvl="1"/>
            <a:r>
              <a:rPr lang="en-US" dirty="0" smtClean="0"/>
              <a:t>Whiskey Rebellion (Rebellion in general)</a:t>
            </a:r>
          </a:p>
        </p:txBody>
      </p:sp>
    </p:spTree>
    <p:extLst>
      <p:ext uri="{BB962C8B-B14F-4D97-AF65-F5344CB8AC3E}">
        <p14:creationId xmlns:p14="http://schemas.microsoft.com/office/powerpoint/2010/main" val="227626698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09777"/>
            <a:ext cx="7772400" cy="3155027"/>
          </a:xfrm>
        </p:spPr>
        <p:txBody>
          <a:bodyPr>
            <a:normAutofit fontScale="90000"/>
          </a:bodyPr>
          <a:lstStyle/>
          <a:p>
            <a:r>
              <a:rPr lang="en-US" dirty="0" smtClean="0"/>
              <a:t>The Nation Under Washington: New Government, New Institutions, and a New Party System</a:t>
            </a:r>
            <a:endParaRPr lang="en-US" dirty="0"/>
          </a:p>
        </p:txBody>
      </p:sp>
      <p:sp>
        <p:nvSpPr>
          <p:cNvPr id="3" name="Subtitle 2"/>
          <p:cNvSpPr>
            <a:spLocks noGrp="1"/>
          </p:cNvSpPr>
          <p:nvPr>
            <p:ph type="subTitle" idx="1"/>
          </p:nvPr>
        </p:nvSpPr>
        <p:spPr>
          <a:xfrm>
            <a:off x="1371600" y="4432362"/>
            <a:ext cx="6400800" cy="1972942"/>
          </a:xfrm>
        </p:spPr>
        <p:txBody>
          <a:bodyPr>
            <a:normAutofit/>
          </a:bodyPr>
          <a:lstStyle/>
          <a:p>
            <a:r>
              <a:rPr lang="en-US" dirty="0" smtClean="0"/>
              <a:t>Mr. Winchell</a:t>
            </a:r>
          </a:p>
          <a:p>
            <a:r>
              <a:rPr lang="en-US" dirty="0" smtClean="0"/>
              <a:t>APUSH 2018-2019</a:t>
            </a:r>
          </a:p>
          <a:p>
            <a:r>
              <a:rPr lang="en-US" dirty="0" smtClean="0"/>
              <a:t>Period </a:t>
            </a:r>
            <a:r>
              <a:rPr lang="en-US" dirty="0"/>
              <a:t>3</a:t>
            </a:r>
          </a:p>
        </p:txBody>
      </p:sp>
    </p:spTree>
    <p:extLst>
      <p:ext uri="{BB962C8B-B14F-4D97-AF65-F5344CB8AC3E}">
        <p14:creationId xmlns:p14="http://schemas.microsoft.com/office/powerpoint/2010/main" val="385461369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Hamilton’s Financial Plan/Report on Manufactures</a:t>
            </a:r>
            <a:endParaRPr lang="en-US" dirty="0"/>
          </a:p>
        </p:txBody>
      </p:sp>
      <p:sp>
        <p:nvSpPr>
          <p:cNvPr id="3" name="Content Placeholder 2"/>
          <p:cNvSpPr>
            <a:spLocks noGrp="1"/>
          </p:cNvSpPr>
          <p:nvPr>
            <p:ph idx="1"/>
          </p:nvPr>
        </p:nvSpPr>
        <p:spPr/>
        <p:txBody>
          <a:bodyPr/>
          <a:lstStyle/>
          <a:p>
            <a:r>
              <a:rPr lang="en-US" dirty="0" smtClean="0"/>
              <a:t>Text Analysis</a:t>
            </a:r>
            <a:endParaRPr lang="en-US" dirty="0"/>
          </a:p>
        </p:txBody>
      </p:sp>
    </p:spTree>
    <p:extLst>
      <p:ext uri="{BB962C8B-B14F-4D97-AF65-F5344CB8AC3E}">
        <p14:creationId xmlns:p14="http://schemas.microsoft.com/office/powerpoint/2010/main" val="172278512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http://www.hamiltonpartnership.org/sites/default/files/imagecache/full_column/images/alexander-hamilton-portrait-john-trumbu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0163" y="109538"/>
            <a:ext cx="2563812" cy="359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http://cdn.smosh.com/sites/default/files/bloguploads/thomas-jefferson-portrait.jpg"/>
          <p:cNvPicPr>
            <a:picLocks noChangeAspect="1" noChangeArrowheads="1"/>
          </p:cNvPicPr>
          <p:nvPr/>
        </p:nvPicPr>
        <p:blipFill>
          <a:blip r:embed="rId4">
            <a:extLst>
              <a:ext uri="{28A0092B-C50C-407E-A947-70E740481C1C}">
                <a14:useLocalDpi xmlns:a14="http://schemas.microsoft.com/office/drawing/2010/main" val="0"/>
              </a:ext>
            </a:extLst>
          </a:blip>
          <a:srcRect l="11055" r="13591"/>
          <a:stretch>
            <a:fillRect/>
          </a:stretch>
        </p:blipFill>
        <p:spPr bwMode="auto">
          <a:xfrm>
            <a:off x="6172200" y="3160713"/>
            <a:ext cx="2514600"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3"/>
          <p:cNvSpPr>
            <a:spLocks noChangeArrowheads="1"/>
          </p:cNvSpPr>
          <p:nvPr/>
        </p:nvSpPr>
        <p:spPr bwMode="auto">
          <a:xfrm>
            <a:off x="152400" y="136525"/>
            <a:ext cx="6019800" cy="835613"/>
          </a:xfrm>
          <a:prstGeom prst="rect">
            <a:avLst/>
          </a:prstGeom>
          <a:solidFill>
            <a:srgbClr val="CCFFCC"/>
          </a:solidFill>
          <a:ln w="9525">
            <a:solidFill>
              <a:srgbClr val="000000"/>
            </a:solidFill>
            <a:miter lim="800000"/>
            <a:headEnd/>
            <a:tailEnd/>
          </a:ln>
        </p:spPr>
        <p:txBody>
          <a:bodyPr>
            <a:spAutoFit/>
          </a:bodyPr>
          <a:lstStyle/>
          <a:p>
            <a:pPr algn="ctr">
              <a:lnSpc>
                <a:spcPct val="85000"/>
              </a:lnSpc>
            </a:pPr>
            <a:r>
              <a:rPr lang="en-US" sz="2800" dirty="0">
                <a:solidFill>
                  <a:srgbClr val="000000"/>
                </a:solidFill>
                <a:latin typeface="Calibri" charset="0"/>
                <a:cs typeface="Calibri" charset="0"/>
              </a:rPr>
              <a:t>Among their biggest disagreement was over </a:t>
            </a:r>
            <a:r>
              <a:rPr lang="en-US" sz="2800" dirty="0" smtClean="0">
                <a:solidFill>
                  <a:srgbClr val="000000"/>
                </a:solidFill>
                <a:latin typeface="Calibri" charset="0"/>
                <a:cs typeface="Calibri" charset="0"/>
              </a:rPr>
              <a:t>Hamilton’s </a:t>
            </a:r>
            <a:r>
              <a:rPr lang="en-US" sz="2800" dirty="0">
                <a:solidFill>
                  <a:srgbClr val="000000"/>
                </a:solidFill>
                <a:latin typeface="Calibri" charset="0"/>
                <a:cs typeface="Calibri" charset="0"/>
              </a:rPr>
              <a:t>Financial Plan</a:t>
            </a:r>
            <a:endParaRPr lang="en-US" sz="2800" dirty="0">
              <a:solidFill>
                <a:srgbClr val="000000"/>
              </a:solidFill>
            </a:endParaRPr>
          </a:p>
        </p:txBody>
      </p:sp>
      <p:sp>
        <p:nvSpPr>
          <p:cNvPr id="29701" name="Rectangle 3"/>
          <p:cNvSpPr>
            <a:spLocks noChangeArrowheads="1"/>
          </p:cNvSpPr>
          <p:nvPr/>
        </p:nvSpPr>
        <p:spPr bwMode="auto">
          <a:xfrm>
            <a:off x="152400" y="1143000"/>
            <a:ext cx="6019800" cy="1349375"/>
          </a:xfrm>
          <a:prstGeom prst="rect">
            <a:avLst/>
          </a:prstGeom>
          <a:solidFill>
            <a:srgbClr val="CCFFCC"/>
          </a:solidFill>
          <a:ln w="9525">
            <a:solidFill>
              <a:srgbClr val="000000"/>
            </a:solidFill>
            <a:miter lim="800000"/>
            <a:headEnd/>
            <a:tailEnd/>
          </a:ln>
        </p:spPr>
        <p:txBody>
          <a:bodyPr>
            <a:spAutoFit/>
          </a:bodyPr>
          <a:lstStyle/>
          <a:p>
            <a:pPr algn="ctr">
              <a:lnSpc>
                <a:spcPct val="85000"/>
              </a:lnSpc>
            </a:pPr>
            <a:r>
              <a:rPr lang="en-US" sz="3200">
                <a:solidFill>
                  <a:srgbClr val="000000"/>
                </a:solidFill>
                <a:latin typeface="Calibri" charset="0"/>
                <a:cs typeface="Calibri" charset="0"/>
              </a:rPr>
              <a:t>In 1789, Hamilton proposed a financial plan that would guide </a:t>
            </a:r>
            <a:br>
              <a:rPr lang="en-US" sz="3200">
                <a:solidFill>
                  <a:srgbClr val="000000"/>
                </a:solidFill>
                <a:latin typeface="Calibri" charset="0"/>
                <a:cs typeface="Calibri" charset="0"/>
              </a:rPr>
            </a:br>
            <a:r>
              <a:rPr lang="en-US" sz="3200">
                <a:solidFill>
                  <a:srgbClr val="000000"/>
                </a:solidFill>
                <a:latin typeface="Calibri" charset="0"/>
                <a:cs typeface="Calibri" charset="0"/>
              </a:rPr>
              <a:t>the future of the U.S. economy</a:t>
            </a:r>
            <a:endParaRPr lang="en-US" sz="3200">
              <a:solidFill>
                <a:srgbClr val="000000"/>
              </a:solidFill>
            </a:endParaRPr>
          </a:p>
        </p:txBody>
      </p:sp>
      <p:sp>
        <p:nvSpPr>
          <p:cNvPr id="11" name="Rectangle 3"/>
          <p:cNvSpPr>
            <a:spLocks noChangeArrowheads="1"/>
          </p:cNvSpPr>
          <p:nvPr/>
        </p:nvSpPr>
        <p:spPr bwMode="auto">
          <a:xfrm>
            <a:off x="152400" y="2576513"/>
            <a:ext cx="5105400" cy="1766887"/>
          </a:xfrm>
          <a:prstGeom prst="rect">
            <a:avLst/>
          </a:prstGeom>
          <a:solidFill>
            <a:srgbClr val="FFCC99"/>
          </a:solidFill>
          <a:ln w="9525">
            <a:solidFill>
              <a:srgbClr val="000000"/>
            </a:solidFill>
            <a:miter lim="800000"/>
            <a:headEnd/>
            <a:tailEnd/>
          </a:ln>
        </p:spPr>
        <p:txBody>
          <a:bodyPr>
            <a:spAutoFit/>
          </a:bodyPr>
          <a:lstStyle/>
          <a:p>
            <a:pPr algn="ctr">
              <a:lnSpc>
                <a:spcPct val="85000"/>
              </a:lnSpc>
            </a:pPr>
            <a:r>
              <a:rPr lang="en-US" sz="3200">
                <a:solidFill>
                  <a:srgbClr val="000000"/>
                </a:solidFill>
                <a:latin typeface="Calibri" charset="0"/>
                <a:cs typeface="Calibri" charset="0"/>
              </a:rPr>
              <a:t>1.  Hamilton proposed funding and assumption of </a:t>
            </a:r>
            <a:br>
              <a:rPr lang="en-US" sz="3200">
                <a:solidFill>
                  <a:srgbClr val="000000"/>
                </a:solidFill>
                <a:latin typeface="Calibri" charset="0"/>
                <a:cs typeface="Calibri" charset="0"/>
              </a:rPr>
            </a:br>
            <a:r>
              <a:rPr lang="en-US" sz="3200">
                <a:solidFill>
                  <a:srgbClr val="000000"/>
                </a:solidFill>
                <a:latin typeface="Calibri" charset="0"/>
                <a:cs typeface="Calibri" charset="0"/>
              </a:rPr>
              <a:t>all state debts incurred during the Revolutionary War </a:t>
            </a:r>
            <a:endParaRPr lang="en-US" sz="3200">
              <a:solidFill>
                <a:srgbClr val="000000"/>
              </a:solidFill>
            </a:endParaRPr>
          </a:p>
        </p:txBody>
      </p:sp>
      <p:pic>
        <p:nvPicPr>
          <p:cNvPr id="12" name="Picture 8" descr="http://1.bp.blogspot.com/_sacn8ZzXTcM/TUaijA98txI/AAAAAAAAALI/RY_A7KK0VWI/s1600/Econmic%2BIssues.jpg"/>
          <p:cNvPicPr>
            <a:picLocks noChangeAspect="1" noChangeArrowheads="1"/>
          </p:cNvPicPr>
          <p:nvPr/>
        </p:nvPicPr>
        <p:blipFill>
          <a:blip r:embed="rId5">
            <a:extLst>
              <a:ext uri="{28A0092B-C50C-407E-A947-70E740481C1C}">
                <a14:useLocalDpi xmlns:a14="http://schemas.microsoft.com/office/drawing/2010/main" val="0"/>
              </a:ext>
            </a:extLst>
          </a:blip>
          <a:srcRect l="39616" r="8554"/>
          <a:stretch>
            <a:fillRect/>
          </a:stretch>
        </p:blipFill>
        <p:spPr bwMode="auto">
          <a:xfrm>
            <a:off x="5376863" y="2722563"/>
            <a:ext cx="3767137" cy="413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3"/>
          <p:cNvSpPr>
            <a:spLocks noChangeArrowheads="1"/>
          </p:cNvSpPr>
          <p:nvPr/>
        </p:nvSpPr>
        <p:spPr bwMode="auto">
          <a:xfrm>
            <a:off x="152400" y="4419600"/>
            <a:ext cx="5105400" cy="1360372"/>
          </a:xfrm>
          <a:prstGeom prst="rect">
            <a:avLst/>
          </a:prstGeom>
          <a:solidFill>
            <a:srgbClr val="FFFFCC"/>
          </a:solidFill>
          <a:ln w="9525">
            <a:solidFill>
              <a:srgbClr val="000000"/>
            </a:solidFill>
            <a:miter lim="800000"/>
            <a:headEnd/>
            <a:tailEnd/>
          </a:ln>
        </p:spPr>
        <p:txBody>
          <a:bodyPr>
            <a:spAutoFit/>
          </a:bodyPr>
          <a:lstStyle/>
          <a:p>
            <a:pPr algn="ctr">
              <a:lnSpc>
                <a:spcPct val="85000"/>
              </a:lnSpc>
            </a:pPr>
            <a:r>
              <a:rPr lang="en-US" sz="3200" dirty="0">
                <a:solidFill>
                  <a:srgbClr val="000000"/>
                </a:solidFill>
                <a:latin typeface="Calibri" charset="0"/>
                <a:cs typeface="Calibri" charset="0"/>
              </a:rPr>
              <a:t>By taking the state debts, the USA government would </a:t>
            </a:r>
            <a:r>
              <a:rPr lang="en-US" sz="3200" dirty="0" smtClean="0">
                <a:solidFill>
                  <a:srgbClr val="000000"/>
                </a:solidFill>
                <a:latin typeface="Calibri" charset="0"/>
                <a:cs typeface="Calibri" charset="0"/>
              </a:rPr>
              <a:t>reinforce federal supremacy</a:t>
            </a:r>
            <a:endParaRPr lang="en-US" sz="3200" dirty="0">
              <a:solidFill>
                <a:srgbClr val="000000"/>
              </a:solidFill>
            </a:endParaRPr>
          </a:p>
        </p:txBody>
      </p:sp>
      <p:sp>
        <p:nvSpPr>
          <p:cNvPr id="14" name="Rectangle 3"/>
          <p:cNvSpPr>
            <a:spLocks noChangeArrowheads="1"/>
          </p:cNvSpPr>
          <p:nvPr/>
        </p:nvSpPr>
        <p:spPr bwMode="auto">
          <a:xfrm>
            <a:off x="152400" y="5867400"/>
            <a:ext cx="5105400" cy="941796"/>
          </a:xfrm>
          <a:prstGeom prst="rect">
            <a:avLst/>
          </a:prstGeom>
          <a:solidFill>
            <a:srgbClr val="CCCCFF"/>
          </a:solidFill>
          <a:ln w="9525">
            <a:solidFill>
              <a:srgbClr val="000000"/>
            </a:solidFill>
            <a:miter lim="800000"/>
            <a:headEnd/>
            <a:tailEnd/>
          </a:ln>
        </p:spPr>
        <p:txBody>
          <a:bodyPr>
            <a:spAutoFit/>
          </a:bodyPr>
          <a:lstStyle/>
          <a:p>
            <a:pPr algn="ctr">
              <a:lnSpc>
                <a:spcPct val="85000"/>
              </a:lnSpc>
            </a:pPr>
            <a:r>
              <a:rPr lang="en-US" sz="3200">
                <a:solidFill>
                  <a:srgbClr val="000000"/>
                </a:solidFill>
                <a:latin typeface="Calibri" charset="0"/>
                <a:cs typeface="Calibri" charset="0"/>
              </a:rPr>
              <a:t>By repaying all debts, the USA would gain foreign credit </a:t>
            </a:r>
            <a:endParaRPr lang="en-US" sz="3200">
              <a:solidFill>
                <a:srgbClr val="000000"/>
              </a:solidFill>
            </a:endParaRPr>
          </a:p>
        </p:txBody>
      </p:sp>
      <p:sp>
        <p:nvSpPr>
          <p:cNvPr id="15" name="Rectangle 3"/>
          <p:cNvSpPr>
            <a:spLocks noChangeArrowheads="1"/>
          </p:cNvSpPr>
          <p:nvPr/>
        </p:nvSpPr>
        <p:spPr bwMode="auto">
          <a:xfrm>
            <a:off x="5791200" y="3460750"/>
            <a:ext cx="3065463" cy="2603500"/>
          </a:xfrm>
          <a:prstGeom prst="rect">
            <a:avLst/>
          </a:prstGeom>
          <a:solidFill>
            <a:srgbClr val="FFCCFF"/>
          </a:solidFill>
          <a:ln w="9525">
            <a:solidFill>
              <a:srgbClr val="000000"/>
            </a:solidFill>
            <a:miter lim="800000"/>
            <a:headEnd/>
            <a:tailEnd/>
          </a:ln>
        </p:spPr>
        <p:txBody>
          <a:bodyPr>
            <a:spAutoFit/>
          </a:bodyPr>
          <a:lstStyle/>
          <a:p>
            <a:pPr algn="ctr">
              <a:lnSpc>
                <a:spcPct val="85000"/>
              </a:lnSpc>
            </a:pPr>
            <a:r>
              <a:rPr lang="en-US" sz="3200" dirty="0">
                <a:solidFill>
                  <a:srgbClr val="000000"/>
                </a:solidFill>
                <a:latin typeface="Calibri" charset="0"/>
                <a:cs typeface="Calibri" charset="0"/>
              </a:rPr>
              <a:t>Congress and Washington approved </a:t>
            </a:r>
            <a:r>
              <a:rPr lang="en-US" sz="3200" dirty="0" smtClean="0">
                <a:solidFill>
                  <a:srgbClr val="000000"/>
                </a:solidFill>
                <a:latin typeface="Calibri" charset="0"/>
                <a:cs typeface="Calibri" charset="0"/>
              </a:rPr>
              <a:t>Hamilton’s </a:t>
            </a:r>
            <a:r>
              <a:rPr lang="en-US" sz="3200" dirty="0">
                <a:solidFill>
                  <a:srgbClr val="000000"/>
                </a:solidFill>
                <a:latin typeface="Calibri" charset="0"/>
                <a:cs typeface="Calibri" charset="0"/>
              </a:rPr>
              <a:t>plan for funding and assumption </a:t>
            </a:r>
            <a:endParaRPr lang="en-US" sz="3200" dirty="0">
              <a:solidFill>
                <a:srgbClr val="000000"/>
              </a:solidFill>
            </a:endParaRPr>
          </a:p>
        </p:txBody>
      </p:sp>
    </p:spTree>
    <p:extLst>
      <p:ext uri="{BB962C8B-B14F-4D97-AF65-F5344CB8AC3E}">
        <p14:creationId xmlns:p14="http://schemas.microsoft.com/office/powerpoint/2010/main" val="963513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81878"/>
            <a:ext cx="9144000" cy="685800"/>
          </a:xfrm>
        </p:spPr>
        <p:txBody>
          <a:bodyPr>
            <a:normAutofit fontScale="90000"/>
          </a:bodyPr>
          <a:lstStyle/>
          <a:p>
            <a:pPr fontAlgn="auto">
              <a:spcAft>
                <a:spcPts val="0"/>
              </a:spcAft>
              <a:defRPr/>
            </a:pPr>
            <a:r>
              <a:rPr lang="en-US" altLang="en-US" dirty="0" smtClean="0">
                <a:latin typeface="Rockwell"/>
                <a:ea typeface="+mj-ea"/>
                <a:cs typeface="Rockwell"/>
              </a:rPr>
              <a:t>2. Establishment of a National Bank</a:t>
            </a:r>
          </a:p>
        </p:txBody>
      </p:sp>
      <p:sp>
        <p:nvSpPr>
          <p:cNvPr id="28675" name="Rectangle 3"/>
          <p:cNvSpPr>
            <a:spLocks noGrp="1" noChangeArrowheads="1"/>
          </p:cNvSpPr>
          <p:nvPr>
            <p:ph idx="1"/>
          </p:nvPr>
        </p:nvSpPr>
        <p:spPr>
          <a:xfrm>
            <a:off x="609600" y="914400"/>
            <a:ext cx="8534400" cy="5410200"/>
          </a:xfrm>
        </p:spPr>
        <p:txBody>
          <a:bodyPr/>
          <a:lstStyle/>
          <a:p>
            <a:r>
              <a:rPr lang="en-US" sz="2800" dirty="0">
                <a:latin typeface="Rockwell"/>
                <a:cs typeface="Rockwell"/>
              </a:rPr>
              <a:t>Bank would hold govt. funds</a:t>
            </a:r>
          </a:p>
          <a:p>
            <a:endParaRPr lang="en-US" sz="2800" dirty="0">
              <a:latin typeface="Rockwell"/>
              <a:cs typeface="Rockwell"/>
            </a:endParaRPr>
          </a:p>
          <a:p>
            <a:r>
              <a:rPr lang="en-US" sz="2800" dirty="0">
                <a:latin typeface="Rockwell"/>
                <a:cs typeface="Rockwell"/>
              </a:rPr>
              <a:t>Circulate uniform natl. currency</a:t>
            </a:r>
          </a:p>
          <a:p>
            <a:endParaRPr lang="en-US" sz="2800" dirty="0">
              <a:latin typeface="Rockwell"/>
              <a:cs typeface="Rockwell"/>
            </a:endParaRPr>
          </a:p>
          <a:p>
            <a:r>
              <a:rPr lang="en-US" sz="2800" dirty="0">
                <a:latin typeface="Rockwell"/>
                <a:cs typeface="Rockwell"/>
              </a:rPr>
              <a:t>Lend $ to the govt.</a:t>
            </a:r>
          </a:p>
          <a:p>
            <a:endParaRPr lang="en-US" sz="2800" dirty="0">
              <a:latin typeface="Rockwell"/>
              <a:cs typeface="Rockwell"/>
            </a:endParaRPr>
          </a:p>
          <a:p>
            <a:r>
              <a:rPr lang="en-US" sz="2800" dirty="0">
                <a:latin typeface="Rockwell"/>
                <a:cs typeface="Rockwell"/>
              </a:rPr>
              <a:t>To be privately owned &amp; managed</a:t>
            </a:r>
          </a:p>
          <a:p>
            <a:pPr lvl="1"/>
            <a:r>
              <a:rPr lang="en-US" sz="2800" dirty="0">
                <a:latin typeface="Rockwell"/>
                <a:cs typeface="Rockwell"/>
              </a:rPr>
              <a:t>U.S. would have 20% ownership</a:t>
            </a:r>
          </a:p>
          <a:p>
            <a:pPr lvl="1"/>
            <a:r>
              <a:rPr lang="en-US" sz="2800" dirty="0">
                <a:latin typeface="Rockwell"/>
                <a:cs typeface="Rockwell"/>
              </a:rPr>
              <a:t>Wealthy biz interests - 80%</a:t>
            </a:r>
          </a:p>
          <a:p>
            <a:r>
              <a:rPr lang="en-US" sz="2800" dirty="0">
                <a:latin typeface="Rockwell"/>
                <a:cs typeface="Rockwell"/>
              </a:rPr>
              <a:t>Proposal caused huge debate</a:t>
            </a:r>
          </a:p>
        </p:txBody>
      </p:sp>
    </p:spTree>
    <p:extLst>
      <p:ext uri="{BB962C8B-B14F-4D97-AF65-F5344CB8AC3E}">
        <p14:creationId xmlns:p14="http://schemas.microsoft.com/office/powerpoint/2010/main" val="182595155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609600"/>
            <a:ext cx="7772400" cy="685800"/>
          </a:xfrm>
        </p:spPr>
        <p:txBody>
          <a:bodyPr>
            <a:normAutofit fontScale="90000"/>
          </a:bodyPr>
          <a:lstStyle/>
          <a:p>
            <a:pPr fontAlgn="auto">
              <a:spcAft>
                <a:spcPts val="0"/>
              </a:spcAft>
              <a:defRPr/>
            </a:pPr>
            <a:r>
              <a:rPr lang="en-US" altLang="en-US" smtClean="0">
                <a:solidFill>
                  <a:srgbClr val="FFFFFF"/>
                </a:solidFill>
                <a:latin typeface="Rockwell"/>
                <a:ea typeface="+mj-ea"/>
                <a:cs typeface="Rockwell"/>
              </a:rPr>
              <a:t>Bank of the U.S.</a:t>
            </a:r>
          </a:p>
        </p:txBody>
      </p:sp>
      <p:sp>
        <p:nvSpPr>
          <p:cNvPr id="29699" name="Rectangle 3"/>
          <p:cNvSpPr>
            <a:spLocks noGrp="1" noChangeArrowheads="1"/>
          </p:cNvSpPr>
          <p:nvPr>
            <p:ph idx="1"/>
          </p:nvPr>
        </p:nvSpPr>
        <p:spPr>
          <a:xfrm>
            <a:off x="381000" y="1600200"/>
            <a:ext cx="8305800" cy="4800600"/>
          </a:xfrm>
        </p:spPr>
        <p:txBody>
          <a:bodyPr/>
          <a:lstStyle/>
          <a:p>
            <a:r>
              <a:rPr lang="en-US" sz="3200" dirty="0">
                <a:solidFill>
                  <a:srgbClr val="FFFFFF"/>
                </a:solidFill>
                <a:latin typeface="Rockwell"/>
                <a:cs typeface="Rockwell"/>
              </a:rPr>
              <a:t>Jefferson opposed the bank</a:t>
            </a:r>
          </a:p>
          <a:p>
            <a:pPr lvl="1"/>
            <a:r>
              <a:rPr lang="en-US" sz="3200" dirty="0">
                <a:solidFill>
                  <a:srgbClr val="FFFFFF"/>
                </a:solidFill>
                <a:latin typeface="Rockwell"/>
                <a:cs typeface="Rockwell"/>
              </a:rPr>
              <a:t>Not authorized in the Constitution</a:t>
            </a:r>
          </a:p>
          <a:p>
            <a:pPr lvl="1"/>
            <a:r>
              <a:rPr lang="en-US" sz="3200" dirty="0">
                <a:solidFill>
                  <a:srgbClr val="FFFFFF"/>
                </a:solidFill>
                <a:latin typeface="Rockwell"/>
                <a:cs typeface="Rockwell"/>
              </a:rPr>
              <a:t>Powers not granted to Federal </a:t>
            </a:r>
            <a:r>
              <a:rPr lang="en-US" sz="3200" dirty="0" err="1">
                <a:solidFill>
                  <a:srgbClr val="FFFFFF"/>
                </a:solidFill>
                <a:latin typeface="Rockwell"/>
                <a:cs typeface="Rockwell"/>
              </a:rPr>
              <a:t>govt</a:t>
            </a:r>
            <a:r>
              <a:rPr lang="en-US" sz="3200" dirty="0">
                <a:solidFill>
                  <a:srgbClr val="FFFFFF"/>
                </a:solidFill>
                <a:latin typeface="Rockwell"/>
                <a:cs typeface="Rockwell"/>
              </a:rPr>
              <a:t> reserved for states (soon-to-be 10th Amendment)</a:t>
            </a:r>
          </a:p>
          <a:p>
            <a:pPr lvl="1"/>
            <a:r>
              <a:rPr lang="en-US" sz="3200" dirty="0">
                <a:solidFill>
                  <a:srgbClr val="FFFFFF"/>
                </a:solidFill>
                <a:latin typeface="Rockwell"/>
                <a:cs typeface="Rockwell"/>
              </a:rPr>
              <a:t>States should charter banks</a:t>
            </a:r>
          </a:p>
          <a:p>
            <a:pPr lvl="2"/>
            <a:r>
              <a:rPr lang="en-US" sz="3200" dirty="0">
                <a:solidFill>
                  <a:srgbClr val="FFFFFF"/>
                </a:solidFill>
                <a:latin typeface="Rockwell"/>
                <a:cs typeface="Rockwell"/>
              </a:rPr>
              <a:t>A strict interpretation of the Constitution</a:t>
            </a:r>
          </a:p>
        </p:txBody>
      </p:sp>
    </p:spTree>
    <p:extLst>
      <p:ext uri="{BB962C8B-B14F-4D97-AF65-F5344CB8AC3E}">
        <p14:creationId xmlns:p14="http://schemas.microsoft.com/office/powerpoint/2010/main" val="216299474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0"/>
            <a:ext cx="7772400" cy="872957"/>
          </a:xfrm>
        </p:spPr>
        <p:txBody>
          <a:bodyPr>
            <a:normAutofit/>
          </a:bodyPr>
          <a:lstStyle/>
          <a:p>
            <a:pPr fontAlgn="auto">
              <a:spcAft>
                <a:spcPts val="0"/>
              </a:spcAft>
              <a:defRPr/>
            </a:pPr>
            <a:r>
              <a:rPr lang="en-US" altLang="en-US" dirty="0" smtClean="0">
                <a:solidFill>
                  <a:srgbClr val="FFFFFF"/>
                </a:solidFill>
                <a:ea typeface="+mj-ea"/>
              </a:rPr>
              <a:t>Bank of the U.S.</a:t>
            </a:r>
          </a:p>
        </p:txBody>
      </p:sp>
      <p:sp>
        <p:nvSpPr>
          <p:cNvPr id="25603" name="Rectangle 3"/>
          <p:cNvSpPr>
            <a:spLocks noGrp="1" noChangeArrowheads="1"/>
          </p:cNvSpPr>
          <p:nvPr>
            <p:ph idx="1"/>
          </p:nvPr>
        </p:nvSpPr>
        <p:spPr>
          <a:xfrm>
            <a:off x="457200" y="1143000"/>
            <a:ext cx="8305800" cy="4572000"/>
          </a:xfrm>
        </p:spPr>
        <p:txBody>
          <a:bodyPr>
            <a:normAutofit/>
          </a:bodyPr>
          <a:lstStyle/>
          <a:p>
            <a:pPr>
              <a:lnSpc>
                <a:spcPct val="90000"/>
              </a:lnSpc>
            </a:pPr>
            <a:r>
              <a:rPr lang="en-US" sz="2600" dirty="0">
                <a:latin typeface="Rockwell"/>
                <a:cs typeface="Rockwell"/>
              </a:rPr>
              <a:t>Hamilton invoked “necessary &amp; proper” clause which allowed Fed to pass laws necessary for running govt. (Article 1, Sec. 8, par. 18)</a:t>
            </a:r>
          </a:p>
          <a:p>
            <a:pPr lvl="1">
              <a:lnSpc>
                <a:spcPct val="90000"/>
              </a:lnSpc>
            </a:pPr>
            <a:r>
              <a:rPr lang="en-US" dirty="0">
                <a:latin typeface="Rockwell"/>
                <a:cs typeface="Rockwell"/>
              </a:rPr>
              <a:t>A loose interpretation</a:t>
            </a:r>
          </a:p>
          <a:p>
            <a:pPr>
              <a:lnSpc>
                <a:spcPct val="90000"/>
              </a:lnSpc>
            </a:pPr>
            <a:endParaRPr lang="en-US" sz="2600" dirty="0">
              <a:latin typeface="Rockwell"/>
              <a:cs typeface="Rockwell"/>
            </a:endParaRPr>
          </a:p>
          <a:p>
            <a:pPr>
              <a:lnSpc>
                <a:spcPct val="90000"/>
              </a:lnSpc>
            </a:pPr>
            <a:r>
              <a:rPr lang="en-US" sz="2600" dirty="0">
                <a:latin typeface="Rockwell"/>
                <a:cs typeface="Rockwell"/>
              </a:rPr>
              <a:t>GW accepted H’s argument and signed the measure into law</a:t>
            </a:r>
          </a:p>
          <a:p>
            <a:pPr>
              <a:lnSpc>
                <a:spcPct val="90000"/>
              </a:lnSpc>
            </a:pPr>
            <a:endParaRPr lang="en-US" sz="2600" dirty="0">
              <a:latin typeface="Rockwell"/>
              <a:cs typeface="Rockwell"/>
            </a:endParaRPr>
          </a:p>
          <a:p>
            <a:pPr>
              <a:lnSpc>
                <a:spcPct val="90000"/>
              </a:lnSpc>
            </a:pPr>
            <a:r>
              <a:rPr lang="en-US" sz="2600" dirty="0">
                <a:latin typeface="Rockwell"/>
                <a:cs typeface="Rockwell"/>
              </a:rPr>
              <a:t>Becomes a sectional rift - N vs. S</a:t>
            </a:r>
          </a:p>
          <a:p>
            <a:pPr>
              <a:lnSpc>
                <a:spcPct val="90000"/>
              </a:lnSpc>
            </a:pPr>
            <a:r>
              <a:rPr lang="en-US" sz="2600" dirty="0">
                <a:latin typeface="Rockwell"/>
                <a:cs typeface="Rockwell"/>
              </a:rPr>
              <a:t>Hamilton’s financial programs contributed to creation of political parties</a:t>
            </a:r>
          </a:p>
        </p:txBody>
      </p:sp>
    </p:spTree>
    <p:extLst>
      <p:ext uri="{BB962C8B-B14F-4D97-AF65-F5344CB8AC3E}">
        <p14:creationId xmlns:p14="http://schemas.microsoft.com/office/powerpoint/2010/main" val="207572005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ChangeArrowheads="1"/>
          </p:cNvSpPr>
          <p:nvPr/>
        </p:nvSpPr>
        <p:spPr bwMode="auto">
          <a:xfrm>
            <a:off x="138113" y="152400"/>
            <a:ext cx="8777287" cy="1568121"/>
          </a:xfrm>
          <a:prstGeom prst="rect">
            <a:avLst/>
          </a:prstGeom>
          <a:solidFill>
            <a:srgbClr val="CCECFF"/>
          </a:solidFill>
          <a:ln w="9525">
            <a:solidFill>
              <a:srgbClr val="000000"/>
            </a:solidFill>
            <a:miter lim="800000"/>
            <a:headEnd/>
            <a:tailEnd/>
          </a:ln>
        </p:spPr>
        <p:txBody>
          <a:bodyPr>
            <a:spAutoFit/>
          </a:bodyPr>
          <a:lstStyle/>
          <a:p>
            <a:pPr algn="ctr">
              <a:lnSpc>
                <a:spcPct val="85000"/>
              </a:lnSpc>
            </a:pPr>
            <a:r>
              <a:rPr lang="en-US" sz="2800" dirty="0" smtClean="0">
                <a:solidFill>
                  <a:srgbClr val="000000"/>
                </a:solidFill>
                <a:latin typeface="Rockwell"/>
                <a:cs typeface="Rockwell"/>
              </a:rPr>
              <a:t>3.  </a:t>
            </a:r>
            <a:r>
              <a:rPr lang="en-US" sz="2800" dirty="0">
                <a:solidFill>
                  <a:srgbClr val="000000"/>
                </a:solidFill>
                <a:latin typeface="Rockwell"/>
                <a:cs typeface="Rockwell"/>
              </a:rPr>
              <a:t>To raise money for the new nation, Hamilton proposed a tax on whiskey and a creating a protective tariff on foreign manufactured goods that would promote American industry </a:t>
            </a:r>
          </a:p>
        </p:txBody>
      </p:sp>
      <p:pic>
        <p:nvPicPr>
          <p:cNvPr id="30723" name="Picture 8" descr="tari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0" y="2082800"/>
            <a:ext cx="7467600"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extLst>
      <p:ext uri="{BB962C8B-B14F-4D97-AF65-F5344CB8AC3E}">
        <p14:creationId xmlns:p14="http://schemas.microsoft.com/office/powerpoint/2010/main" val="3819282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xmlns="" id="{BEE25B77-0519-C648-9C00-6C8EC60DFD60}"/>
              </a:ext>
            </a:extLst>
          </p:cNvPr>
          <p:cNvSpPr>
            <a:spLocks noGrp="1" noRot="1" noChangeArrowheads="1"/>
          </p:cNvSpPr>
          <p:nvPr>
            <p:ph type="title"/>
          </p:nvPr>
        </p:nvSpPr>
        <p:spPr>
          <a:xfrm>
            <a:off x="301625" y="228600"/>
            <a:ext cx="8540750" cy="609600"/>
          </a:xfrm>
        </p:spPr>
        <p:txBody>
          <a:bodyPr>
            <a:normAutofit fontScale="90000"/>
          </a:bodyPr>
          <a:lstStyle/>
          <a:p>
            <a:pPr eaLnBrk="1" hangingPunct="1">
              <a:defRPr/>
            </a:pPr>
            <a:r>
              <a:rPr lang="en-US">
                <a:ea typeface="+mj-ea"/>
              </a:rPr>
              <a:t>Whiskey Rebellion </a:t>
            </a:r>
            <a:r>
              <a:rPr lang="en-US" sz="3200">
                <a:ea typeface="+mj-ea"/>
              </a:rPr>
              <a:t>(1791-1794)</a:t>
            </a:r>
            <a:endParaRPr lang="en-US">
              <a:ea typeface="+mj-ea"/>
            </a:endParaRPr>
          </a:p>
        </p:txBody>
      </p:sp>
      <p:sp>
        <p:nvSpPr>
          <p:cNvPr id="54275" name="Rectangle 3">
            <a:extLst>
              <a:ext uri="{FF2B5EF4-FFF2-40B4-BE49-F238E27FC236}">
                <a16:creationId xmlns:a16="http://schemas.microsoft.com/office/drawing/2014/main" xmlns="" id="{D0B74458-9061-3841-AE42-B1CDF945A9FE}"/>
              </a:ext>
            </a:extLst>
          </p:cNvPr>
          <p:cNvSpPr>
            <a:spLocks noGrp="1" noRot="1" noChangeArrowheads="1"/>
          </p:cNvSpPr>
          <p:nvPr>
            <p:ph type="body" idx="1"/>
          </p:nvPr>
        </p:nvSpPr>
        <p:spPr>
          <a:xfrm>
            <a:off x="0" y="990600"/>
            <a:ext cx="4343400" cy="5867400"/>
          </a:xfrm>
        </p:spPr>
        <p:txBody>
          <a:bodyPr>
            <a:normAutofit lnSpcReduction="10000"/>
          </a:bodyPr>
          <a:lstStyle/>
          <a:p>
            <a:pPr eaLnBrk="1" hangingPunct="1">
              <a:lnSpc>
                <a:spcPct val="90000"/>
              </a:lnSpc>
            </a:pPr>
            <a:r>
              <a:rPr lang="en-US" sz="2400" dirty="0">
                <a:latin typeface="Rockwell"/>
                <a:cs typeface="Rockwell"/>
              </a:rPr>
              <a:t>Excise tax on domestic whiskey</a:t>
            </a:r>
          </a:p>
          <a:p>
            <a:pPr eaLnBrk="1" hangingPunct="1">
              <a:lnSpc>
                <a:spcPct val="90000"/>
              </a:lnSpc>
            </a:pPr>
            <a:r>
              <a:rPr lang="en-US" sz="2400" dirty="0">
                <a:latin typeface="Rockwell"/>
                <a:cs typeface="Rockwell"/>
              </a:rPr>
              <a:t>Western Pennsylvanian farmers attacked federal tax collectors</a:t>
            </a:r>
          </a:p>
          <a:p>
            <a:pPr eaLnBrk="1" hangingPunct="1">
              <a:lnSpc>
                <a:spcPct val="90000"/>
              </a:lnSpc>
            </a:pPr>
            <a:r>
              <a:rPr lang="en-US" sz="2400" dirty="0">
                <a:latin typeface="Rockwell"/>
                <a:cs typeface="Rockwell"/>
              </a:rPr>
              <a:t>Washington and Hamilton led federal troops and quashed the rebels</a:t>
            </a:r>
          </a:p>
          <a:p>
            <a:pPr lvl="1" eaLnBrk="1" hangingPunct="1">
              <a:lnSpc>
                <a:spcPct val="90000"/>
              </a:lnSpc>
              <a:buFont typeface="Arial" charset="0"/>
              <a:buChar char="►"/>
            </a:pPr>
            <a:r>
              <a:rPr lang="en-US" sz="2000" dirty="0">
                <a:latin typeface="Rockwell"/>
                <a:cs typeface="Rockwell"/>
              </a:rPr>
              <a:t>Asserted federal authority over lawlessness</a:t>
            </a:r>
          </a:p>
          <a:p>
            <a:pPr lvl="1" eaLnBrk="1" hangingPunct="1">
              <a:lnSpc>
                <a:spcPct val="90000"/>
              </a:lnSpc>
              <a:buFont typeface="Arial" charset="0"/>
              <a:buChar char="►"/>
            </a:pPr>
            <a:r>
              <a:rPr lang="en-US" sz="2000" dirty="0">
                <a:latin typeface="Rockwell"/>
                <a:cs typeface="Rockwell"/>
              </a:rPr>
              <a:t>Public could denounce and protest laws</a:t>
            </a:r>
          </a:p>
          <a:p>
            <a:pPr eaLnBrk="1" hangingPunct="1">
              <a:lnSpc>
                <a:spcPct val="90000"/>
              </a:lnSpc>
            </a:pPr>
            <a:r>
              <a:rPr lang="en-US" sz="2400" dirty="0">
                <a:latin typeface="Rockwell"/>
                <a:cs typeface="Rockwell"/>
              </a:rPr>
              <a:t>Thomas Jefferson and Opposition</a:t>
            </a:r>
          </a:p>
          <a:p>
            <a:pPr lvl="1" eaLnBrk="1" hangingPunct="1">
              <a:lnSpc>
                <a:spcPct val="90000"/>
              </a:lnSpc>
              <a:buFont typeface="Arial" charset="0"/>
              <a:buChar char="►"/>
            </a:pPr>
            <a:r>
              <a:rPr lang="en-US" sz="2000" dirty="0">
                <a:latin typeface="Rockwell"/>
                <a:cs typeface="Rockwell"/>
              </a:rPr>
              <a:t>Overuse of federal military</a:t>
            </a:r>
          </a:p>
          <a:p>
            <a:pPr lvl="1" eaLnBrk="1" hangingPunct="1">
              <a:lnSpc>
                <a:spcPct val="90000"/>
              </a:lnSpc>
              <a:buFont typeface="Arial" charset="0"/>
              <a:buChar char="►"/>
            </a:pPr>
            <a:r>
              <a:rPr lang="en-US" sz="2000" dirty="0">
                <a:latin typeface="Rockwell"/>
                <a:cs typeface="Rockwell"/>
              </a:rPr>
              <a:t>Jefferson caters to western farmers</a:t>
            </a:r>
          </a:p>
        </p:txBody>
      </p:sp>
      <p:pic>
        <p:nvPicPr>
          <p:cNvPr id="41987" name="Picture 5" descr="washington-whiskey-r#E9EA9E.jpg                                000A84C2Macintosh HD                   C5A9507E:"/>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495800" y="990600"/>
            <a:ext cx="4572000" cy="3184525"/>
          </a:xfrm>
        </p:spPr>
      </p:pic>
    </p:spTree>
    <p:extLst>
      <p:ext uri="{BB962C8B-B14F-4D97-AF65-F5344CB8AC3E}">
        <p14:creationId xmlns:p14="http://schemas.microsoft.com/office/powerpoint/2010/main" val="41147293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hamiltonpartnership.org/sites/default/files/imagecache/full_column/images/alexander-hamilton-portrait-john-trumbu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462212"/>
            <a:ext cx="3135313" cy="439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4" descr="http://cdn.smosh.com/sites/default/files/bloguploads/thomas-jefferson-portrait.jpg"/>
          <p:cNvPicPr>
            <a:picLocks noChangeAspect="1" noChangeArrowheads="1"/>
          </p:cNvPicPr>
          <p:nvPr/>
        </p:nvPicPr>
        <p:blipFill>
          <a:blip r:embed="rId4">
            <a:extLst>
              <a:ext uri="{28A0092B-C50C-407E-A947-70E740481C1C}">
                <a14:useLocalDpi xmlns:a14="http://schemas.microsoft.com/office/drawing/2010/main" val="0"/>
              </a:ext>
            </a:extLst>
          </a:blip>
          <a:srcRect l="11055" r="13591"/>
          <a:stretch>
            <a:fillRect/>
          </a:stretch>
        </p:blipFill>
        <p:spPr bwMode="auto">
          <a:xfrm>
            <a:off x="6018213" y="2462212"/>
            <a:ext cx="3125787" cy="439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6"/>
          <p:cNvSpPr>
            <a:spLocks noChangeArrowheads="1"/>
          </p:cNvSpPr>
          <p:nvPr/>
        </p:nvSpPr>
        <p:spPr bwMode="auto">
          <a:xfrm>
            <a:off x="76200" y="114300"/>
            <a:ext cx="4267200" cy="2172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lnSpc>
                <a:spcPct val="80000"/>
              </a:lnSpc>
            </a:pPr>
            <a:r>
              <a:rPr lang="ja-JP" altLang="en-US" sz="2400" dirty="0">
                <a:latin typeface="Rockwell"/>
                <a:cs typeface="Rockwell"/>
              </a:rPr>
              <a:t>“</a:t>
            </a:r>
            <a:r>
              <a:rPr lang="en-US" sz="2400" dirty="0">
                <a:latin typeface="Rockwell"/>
                <a:cs typeface="Rockwell"/>
              </a:rPr>
              <a:t>Whenever the government appears in arms [against a riot or insurrection], it ought to appear like Hercules, </a:t>
            </a:r>
            <a:br>
              <a:rPr lang="en-US" sz="2400" dirty="0">
                <a:latin typeface="Rockwell"/>
                <a:cs typeface="Rockwell"/>
              </a:rPr>
            </a:br>
            <a:r>
              <a:rPr lang="en-US" sz="2400" dirty="0">
                <a:latin typeface="Rockwell"/>
                <a:cs typeface="Rockwell"/>
              </a:rPr>
              <a:t>and inspire respect by the display of strength</a:t>
            </a:r>
            <a:r>
              <a:rPr lang="ja-JP" altLang="en-US" sz="2400" dirty="0">
                <a:latin typeface="Rockwell"/>
                <a:cs typeface="Rockwell"/>
              </a:rPr>
              <a:t>”</a:t>
            </a:r>
            <a:endParaRPr lang="en-US" sz="2400" dirty="0">
              <a:latin typeface="Rockwell"/>
              <a:ea typeface="Times New Roman" charset="0"/>
              <a:cs typeface="Rockwell"/>
            </a:endParaRPr>
          </a:p>
        </p:txBody>
      </p:sp>
      <p:sp>
        <p:nvSpPr>
          <p:cNvPr id="44037" name="Rectangle 7"/>
          <p:cNvSpPr>
            <a:spLocks noChangeArrowheads="1"/>
          </p:cNvSpPr>
          <p:nvPr/>
        </p:nvSpPr>
        <p:spPr bwMode="auto">
          <a:xfrm>
            <a:off x="4343400" y="125413"/>
            <a:ext cx="4800600" cy="276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lnSpc>
                <a:spcPct val="80000"/>
              </a:lnSpc>
            </a:pPr>
            <a:r>
              <a:rPr lang="ja-JP" altLang="en-US" sz="2400">
                <a:latin typeface="Rockwell"/>
                <a:cs typeface="Rockwell"/>
              </a:rPr>
              <a:t>“</a:t>
            </a:r>
            <a:r>
              <a:rPr lang="en-US" sz="2400">
                <a:latin typeface="Rockwell"/>
                <a:cs typeface="Rockwell"/>
              </a:rPr>
              <a:t>A little rebellion now and then is a good thing, and necessary </a:t>
            </a:r>
            <a:br>
              <a:rPr lang="en-US" sz="2400">
                <a:latin typeface="Rockwell"/>
                <a:cs typeface="Rockwell"/>
              </a:rPr>
            </a:br>
            <a:r>
              <a:rPr lang="en-US" sz="2400">
                <a:latin typeface="Rockwell"/>
                <a:cs typeface="Rockwell"/>
              </a:rPr>
              <a:t>in the political world as storms </a:t>
            </a:r>
            <a:br>
              <a:rPr lang="en-US" sz="2400">
                <a:latin typeface="Rockwell"/>
                <a:cs typeface="Rockwell"/>
              </a:rPr>
            </a:br>
            <a:r>
              <a:rPr lang="en-US" sz="2400">
                <a:latin typeface="Rockwell"/>
                <a:cs typeface="Rockwell"/>
              </a:rPr>
              <a:t>in the physical. It is a medicine necessary for the sound </a:t>
            </a:r>
            <a:br>
              <a:rPr lang="en-US" sz="2400">
                <a:latin typeface="Rockwell"/>
                <a:cs typeface="Rockwell"/>
              </a:rPr>
            </a:br>
            <a:r>
              <a:rPr lang="en-US" sz="2400">
                <a:latin typeface="Rockwell"/>
                <a:cs typeface="Rockwell"/>
              </a:rPr>
              <a:t>health of government</a:t>
            </a:r>
            <a:r>
              <a:rPr lang="ja-JP" altLang="en-US" sz="2400">
                <a:latin typeface="Rockwell"/>
                <a:cs typeface="Rockwell"/>
              </a:rPr>
              <a:t>”</a:t>
            </a:r>
            <a:endParaRPr lang="en-US" sz="2400">
              <a:latin typeface="Rockwell"/>
              <a:ea typeface="Times New Roman" charset="0"/>
              <a:cs typeface="Rockwell"/>
            </a:endParaRPr>
          </a:p>
        </p:txBody>
      </p:sp>
    </p:spTree>
    <p:extLst>
      <p:ext uri="{BB962C8B-B14F-4D97-AF65-F5344CB8AC3E}">
        <p14:creationId xmlns:p14="http://schemas.microsoft.com/office/powerpoint/2010/main" val="1301345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rrowheads="1"/>
          </p:cNvSpPr>
          <p:nvPr>
            <p:ph type="title"/>
          </p:nvPr>
        </p:nvSpPr>
        <p:spPr>
          <a:xfrm>
            <a:off x="304800" y="76200"/>
            <a:ext cx="8540750" cy="533400"/>
          </a:xfrm>
          <a:noFill/>
          <a:extLst>
            <a:ext uri="{909E8E84-426E-40dd-AFC4-6F175D3DCCD1}">
              <a14:hiddenFill xmlns:a14="http://schemas.microsoft.com/office/drawing/2010/main">
                <a:solidFill>
                  <a:srgbClr val="FFFFFF"/>
                </a:solidFill>
              </a14:hiddenFill>
            </a:ext>
          </a:extLst>
        </p:spPr>
        <p:txBody>
          <a:bodyPr>
            <a:normAutofit fontScale="90000"/>
          </a:bodyPr>
          <a:lstStyle/>
          <a:p>
            <a:r>
              <a:rPr lang="en-US" sz="3600">
                <a:effectLst/>
                <a:latin typeface="Rockwell"/>
                <a:cs typeface="Rockwell"/>
              </a:rPr>
              <a:t>First Political Party System (1789-1824)</a:t>
            </a:r>
          </a:p>
        </p:txBody>
      </p:sp>
      <p:sp>
        <p:nvSpPr>
          <p:cNvPr id="53251" name="Rectangle 3">
            <a:extLst>
              <a:ext uri="{FF2B5EF4-FFF2-40B4-BE49-F238E27FC236}">
                <a16:creationId xmlns:a16="http://schemas.microsoft.com/office/drawing/2014/main" xmlns="" id="{120026CD-FAA6-9F4B-965F-9F6D447CB712}"/>
              </a:ext>
            </a:extLst>
          </p:cNvPr>
          <p:cNvSpPr>
            <a:spLocks noGrp="1" noRot="1" noChangeArrowheads="1"/>
          </p:cNvSpPr>
          <p:nvPr>
            <p:ph type="body" sz="half" idx="1"/>
          </p:nvPr>
        </p:nvSpPr>
        <p:spPr>
          <a:xfrm>
            <a:off x="0" y="2895600"/>
            <a:ext cx="4524048" cy="3962400"/>
          </a:xfrm>
        </p:spPr>
        <p:txBody>
          <a:bodyPr/>
          <a:lstStyle/>
          <a:p>
            <a:pPr eaLnBrk="1" hangingPunct="1">
              <a:defRPr/>
            </a:pPr>
            <a:r>
              <a:rPr lang="en-US" sz="2400" b="1" dirty="0">
                <a:latin typeface="Rockwell"/>
                <a:cs typeface="Rockwell"/>
              </a:rPr>
              <a:t>Federalists</a:t>
            </a:r>
          </a:p>
          <a:p>
            <a:pPr lvl="1" eaLnBrk="1" hangingPunct="1">
              <a:buFont typeface="Wingdings" pitchFamily="2" charset="2"/>
              <a:buChar char="§"/>
              <a:defRPr/>
            </a:pPr>
            <a:r>
              <a:rPr lang="en-US" sz="1800" dirty="0">
                <a:latin typeface="Rockwell"/>
                <a:cs typeface="Rockwell"/>
              </a:rPr>
              <a:t>National policies</a:t>
            </a:r>
          </a:p>
          <a:p>
            <a:pPr lvl="1" eaLnBrk="1" hangingPunct="1">
              <a:buFont typeface="Wingdings" pitchFamily="2" charset="2"/>
              <a:buChar char="§"/>
              <a:defRPr/>
            </a:pPr>
            <a:r>
              <a:rPr lang="en-US" sz="1800" dirty="0">
                <a:latin typeface="Rockwell"/>
                <a:cs typeface="Rockwell"/>
              </a:rPr>
              <a:t>Strong central government</a:t>
            </a:r>
          </a:p>
          <a:p>
            <a:pPr lvl="1" eaLnBrk="1" hangingPunct="1">
              <a:buFont typeface="Wingdings" pitchFamily="2" charset="2"/>
              <a:buChar char="§"/>
              <a:defRPr/>
            </a:pPr>
            <a:r>
              <a:rPr lang="en-US" sz="1800" dirty="0">
                <a:latin typeface="Rockwell"/>
                <a:cs typeface="Rockwell"/>
              </a:rPr>
              <a:t>Loose constructionists</a:t>
            </a:r>
          </a:p>
          <a:p>
            <a:pPr lvl="1" eaLnBrk="1" hangingPunct="1">
              <a:buFont typeface="Wingdings" pitchFamily="2" charset="2"/>
              <a:buChar char="§"/>
              <a:defRPr/>
            </a:pPr>
            <a:r>
              <a:rPr lang="en-US" sz="1800" dirty="0">
                <a:latin typeface="Rockwell"/>
                <a:cs typeface="Rockwell"/>
              </a:rPr>
              <a:t>Commerce and manufacturing</a:t>
            </a:r>
          </a:p>
          <a:p>
            <a:pPr lvl="1" eaLnBrk="1" hangingPunct="1">
              <a:buFont typeface="Wingdings" pitchFamily="2" charset="2"/>
              <a:buChar char="§"/>
              <a:defRPr/>
            </a:pPr>
            <a:r>
              <a:rPr lang="en-US" sz="1800" dirty="0">
                <a:latin typeface="Rockwell"/>
                <a:cs typeface="Rockwell"/>
              </a:rPr>
              <a:t>Urban</a:t>
            </a:r>
          </a:p>
          <a:p>
            <a:pPr lvl="1" eaLnBrk="1" hangingPunct="1">
              <a:buFont typeface="Wingdings" pitchFamily="2" charset="2"/>
              <a:buChar char="§"/>
              <a:defRPr/>
            </a:pPr>
            <a:r>
              <a:rPr lang="en-US" sz="1800" dirty="0">
                <a:latin typeface="Rockwell"/>
                <a:cs typeface="Rockwell"/>
              </a:rPr>
              <a:t>The rich, the well-born, the able; merchants, bankers</a:t>
            </a:r>
          </a:p>
          <a:p>
            <a:pPr lvl="1" eaLnBrk="1" hangingPunct="1">
              <a:buFont typeface="Wingdings" pitchFamily="2" charset="2"/>
              <a:buChar char="§"/>
              <a:defRPr/>
            </a:pPr>
            <a:r>
              <a:rPr lang="en-US" sz="1800" dirty="0">
                <a:latin typeface="Rockwell"/>
                <a:cs typeface="Rockwell"/>
              </a:rPr>
              <a:t>Pro-British</a:t>
            </a:r>
          </a:p>
          <a:p>
            <a:pPr lvl="2" eaLnBrk="1" hangingPunct="1">
              <a:defRPr/>
            </a:pPr>
            <a:r>
              <a:rPr lang="en-US" sz="1600" dirty="0">
                <a:latin typeface="Rockwell"/>
                <a:cs typeface="Rockwell"/>
              </a:rPr>
              <a:t>Anti-French revolution</a:t>
            </a:r>
          </a:p>
          <a:p>
            <a:pPr lvl="1" eaLnBrk="1" hangingPunct="1">
              <a:buFont typeface="Wingdings" pitchFamily="2" charset="2"/>
              <a:buChar char="§"/>
              <a:defRPr/>
            </a:pPr>
            <a:r>
              <a:rPr lang="en-US" sz="1800" dirty="0">
                <a:latin typeface="Rockwell"/>
                <a:cs typeface="Rockwell"/>
              </a:rPr>
              <a:t>Northeast</a:t>
            </a:r>
            <a:endParaRPr lang="en-US" sz="1800" dirty="0">
              <a:effectLst/>
              <a:latin typeface="Rockwell"/>
              <a:cs typeface="Rockwell"/>
            </a:endParaRPr>
          </a:p>
        </p:txBody>
      </p:sp>
      <p:sp>
        <p:nvSpPr>
          <p:cNvPr id="53252" name="Rectangle 4">
            <a:extLst>
              <a:ext uri="{FF2B5EF4-FFF2-40B4-BE49-F238E27FC236}">
                <a16:creationId xmlns:a16="http://schemas.microsoft.com/office/drawing/2014/main" xmlns="" id="{A487BD7D-FD02-2F40-9E41-5662443932FF}"/>
              </a:ext>
            </a:extLst>
          </p:cNvPr>
          <p:cNvSpPr>
            <a:spLocks noGrp="1" noRot="1" noChangeArrowheads="1"/>
          </p:cNvSpPr>
          <p:nvPr>
            <p:ph type="body" sz="half" idx="2"/>
          </p:nvPr>
        </p:nvSpPr>
        <p:spPr>
          <a:xfrm>
            <a:off x="4267200" y="2895600"/>
            <a:ext cx="4876800" cy="3962400"/>
          </a:xfrm>
        </p:spPr>
        <p:txBody>
          <a:bodyPr>
            <a:normAutofit/>
          </a:bodyPr>
          <a:lstStyle/>
          <a:p>
            <a:pPr eaLnBrk="1" hangingPunct="1">
              <a:defRPr/>
            </a:pPr>
            <a:r>
              <a:rPr lang="en-US" sz="2400" b="1" dirty="0">
                <a:latin typeface="Rockwell"/>
                <a:cs typeface="Rockwell"/>
              </a:rPr>
              <a:t>Democratic-Republicans</a:t>
            </a:r>
          </a:p>
          <a:p>
            <a:pPr lvl="1" eaLnBrk="1" hangingPunct="1">
              <a:buFont typeface="Wingdings" pitchFamily="2" charset="2"/>
              <a:buChar char="§"/>
              <a:defRPr/>
            </a:pPr>
            <a:r>
              <a:rPr lang="en-US" sz="1800" dirty="0">
                <a:latin typeface="Rockwell"/>
                <a:cs typeface="Rockwell"/>
              </a:rPr>
              <a:t>States rights</a:t>
            </a:r>
          </a:p>
          <a:p>
            <a:pPr lvl="1" eaLnBrk="1" hangingPunct="1">
              <a:buFont typeface="Wingdings" pitchFamily="2" charset="2"/>
              <a:buChar char="§"/>
              <a:defRPr/>
            </a:pPr>
            <a:r>
              <a:rPr lang="en-US" sz="1800" dirty="0">
                <a:latin typeface="Rockwell"/>
                <a:cs typeface="Rockwell"/>
              </a:rPr>
              <a:t>Strong local/state governments</a:t>
            </a:r>
          </a:p>
          <a:p>
            <a:pPr lvl="1" eaLnBrk="1" hangingPunct="1">
              <a:buFont typeface="Wingdings" pitchFamily="2" charset="2"/>
              <a:buChar char="§"/>
              <a:defRPr/>
            </a:pPr>
            <a:r>
              <a:rPr lang="en-US" sz="1800" dirty="0">
                <a:latin typeface="Rockwell"/>
                <a:cs typeface="Rockwell"/>
              </a:rPr>
              <a:t>Strict constructionists</a:t>
            </a:r>
          </a:p>
          <a:p>
            <a:pPr lvl="1" eaLnBrk="1" hangingPunct="1">
              <a:buFont typeface="Wingdings" pitchFamily="2" charset="2"/>
              <a:buChar char="§"/>
              <a:defRPr/>
            </a:pPr>
            <a:r>
              <a:rPr lang="en-US" sz="1800" dirty="0">
                <a:latin typeface="Rockwell"/>
                <a:cs typeface="Rockwell"/>
              </a:rPr>
              <a:t>Agricultural</a:t>
            </a:r>
          </a:p>
          <a:p>
            <a:pPr lvl="1" eaLnBrk="1" hangingPunct="1">
              <a:buFont typeface="Wingdings" pitchFamily="2" charset="2"/>
              <a:buChar char="§"/>
              <a:defRPr/>
            </a:pPr>
            <a:r>
              <a:rPr lang="en-US" sz="1800" dirty="0">
                <a:latin typeface="Rockwell"/>
                <a:cs typeface="Rockwell"/>
              </a:rPr>
              <a:t>Rural</a:t>
            </a:r>
          </a:p>
          <a:p>
            <a:pPr lvl="1" eaLnBrk="1" hangingPunct="1">
              <a:buFont typeface="Wingdings" pitchFamily="2" charset="2"/>
              <a:buChar char="§"/>
              <a:defRPr/>
            </a:pPr>
            <a:r>
              <a:rPr lang="en-US" sz="1800" dirty="0">
                <a:latin typeface="Rockwell"/>
                <a:cs typeface="Rockwell"/>
              </a:rPr>
              <a:t>Small farmers, plantation owners, artisans</a:t>
            </a:r>
          </a:p>
          <a:p>
            <a:pPr lvl="1" eaLnBrk="1" hangingPunct="1">
              <a:buFont typeface="Wingdings" pitchFamily="2" charset="2"/>
              <a:buChar char="§"/>
              <a:defRPr/>
            </a:pPr>
            <a:r>
              <a:rPr lang="en-US" sz="1800" dirty="0">
                <a:latin typeface="Rockwell"/>
                <a:cs typeface="Rockwell"/>
              </a:rPr>
              <a:t>Anti-British</a:t>
            </a:r>
          </a:p>
          <a:p>
            <a:pPr lvl="2" eaLnBrk="1" hangingPunct="1">
              <a:defRPr/>
            </a:pPr>
            <a:r>
              <a:rPr lang="en-US" sz="1600" dirty="0">
                <a:latin typeface="Rockwell"/>
                <a:cs typeface="Rockwell"/>
              </a:rPr>
              <a:t>Pro-French Revolution</a:t>
            </a:r>
          </a:p>
          <a:p>
            <a:pPr lvl="1" eaLnBrk="1" hangingPunct="1">
              <a:buFont typeface="Wingdings" pitchFamily="2" charset="2"/>
              <a:buChar char="§"/>
              <a:defRPr/>
            </a:pPr>
            <a:r>
              <a:rPr lang="en-US" sz="1800" dirty="0">
                <a:latin typeface="Rockwell"/>
                <a:cs typeface="Rockwell"/>
              </a:rPr>
              <a:t>West and South</a:t>
            </a:r>
            <a:endParaRPr lang="en-US" sz="1800" dirty="0">
              <a:effectLst/>
              <a:latin typeface="Rockwell"/>
              <a:cs typeface="Rockwell"/>
            </a:endParaRPr>
          </a:p>
        </p:txBody>
      </p:sp>
      <p:pic>
        <p:nvPicPr>
          <p:cNvPr id="46084" name="Picture 5" descr="Jeffers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762000"/>
            <a:ext cx="18288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Box 6"/>
          <p:cNvSpPr txBox="1">
            <a:spLocks noChangeArrowheads="1"/>
          </p:cNvSpPr>
          <p:nvPr/>
        </p:nvSpPr>
        <p:spPr bwMode="auto">
          <a:xfrm>
            <a:off x="2209800" y="2514600"/>
            <a:ext cx="25186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defRPr sz="2000">
                <a:solidFill>
                  <a:schemeClr val="tx1"/>
                </a:solidFill>
                <a:latin typeface="Tahoma" charset="0"/>
                <a:ea typeface="ＭＳ Ｐゴシック" charset="0"/>
              </a:defRPr>
            </a:lvl6pPr>
            <a:lvl7pPr eaLnBrk="0" hangingPunct="0">
              <a:defRPr sz="2000">
                <a:solidFill>
                  <a:schemeClr val="tx1"/>
                </a:solidFill>
                <a:latin typeface="Tahoma" charset="0"/>
                <a:ea typeface="ＭＳ Ｐゴシック" charset="0"/>
              </a:defRPr>
            </a:lvl7pPr>
            <a:lvl8pPr eaLnBrk="0" hangingPunct="0">
              <a:defRPr sz="2000">
                <a:solidFill>
                  <a:schemeClr val="tx1"/>
                </a:solidFill>
                <a:latin typeface="Tahoma" charset="0"/>
                <a:ea typeface="ＭＳ Ｐゴシック" charset="0"/>
              </a:defRPr>
            </a:lvl8pPr>
            <a:lvl9pPr eaLnBrk="0" hangingPunct="0">
              <a:defRPr sz="2000">
                <a:solidFill>
                  <a:schemeClr val="tx1"/>
                </a:solidFill>
                <a:latin typeface="Tahoma" charset="0"/>
                <a:ea typeface="ＭＳ Ｐゴシック" charset="0"/>
              </a:defRPr>
            </a:lvl9pPr>
          </a:lstStyle>
          <a:p>
            <a:r>
              <a:rPr lang="en-US" sz="1800">
                <a:latin typeface="Rockwell"/>
                <a:cs typeface="Rockwell"/>
              </a:rPr>
              <a:t>Alexander Hamilton</a:t>
            </a:r>
          </a:p>
        </p:txBody>
      </p:sp>
      <p:sp>
        <p:nvSpPr>
          <p:cNvPr id="46086" name="TextBox 7"/>
          <p:cNvSpPr txBox="1">
            <a:spLocks noChangeArrowheads="1"/>
          </p:cNvSpPr>
          <p:nvPr/>
        </p:nvSpPr>
        <p:spPr bwMode="auto">
          <a:xfrm>
            <a:off x="5257800" y="2514600"/>
            <a:ext cx="21852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defRPr sz="2000">
                <a:solidFill>
                  <a:schemeClr val="tx1"/>
                </a:solidFill>
                <a:latin typeface="Tahoma" charset="0"/>
                <a:ea typeface="ＭＳ Ｐゴシック" charset="0"/>
              </a:defRPr>
            </a:lvl6pPr>
            <a:lvl7pPr eaLnBrk="0" hangingPunct="0">
              <a:defRPr sz="2000">
                <a:solidFill>
                  <a:schemeClr val="tx1"/>
                </a:solidFill>
                <a:latin typeface="Tahoma" charset="0"/>
                <a:ea typeface="ＭＳ Ｐゴシック" charset="0"/>
              </a:defRPr>
            </a:lvl7pPr>
            <a:lvl8pPr eaLnBrk="0" hangingPunct="0">
              <a:defRPr sz="2000">
                <a:solidFill>
                  <a:schemeClr val="tx1"/>
                </a:solidFill>
                <a:latin typeface="Tahoma" charset="0"/>
                <a:ea typeface="ＭＳ Ｐゴシック" charset="0"/>
              </a:defRPr>
            </a:lvl8pPr>
            <a:lvl9pPr eaLnBrk="0" hangingPunct="0">
              <a:defRPr sz="2000">
                <a:solidFill>
                  <a:schemeClr val="tx1"/>
                </a:solidFill>
                <a:latin typeface="Tahoma" charset="0"/>
                <a:ea typeface="ＭＳ Ｐゴシック" charset="0"/>
              </a:defRPr>
            </a:lvl9pPr>
          </a:lstStyle>
          <a:p>
            <a:r>
              <a:rPr lang="en-US" sz="1800">
                <a:latin typeface="Rockwell"/>
                <a:cs typeface="Rockwell"/>
              </a:rPr>
              <a:t>Thomas Jefferson</a:t>
            </a:r>
          </a:p>
        </p:txBody>
      </p:sp>
      <p:pic>
        <p:nvPicPr>
          <p:cNvPr id="46087" name="Picture 8" descr="alexander hamilton 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838200"/>
            <a:ext cx="21336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981682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xmlns="" id="{AB8203A4-D31D-E847-8ED3-CBF80C97F593}"/>
              </a:ext>
            </a:extLst>
          </p:cNvPr>
          <p:cNvSpPr>
            <a:spLocks noGrp="1" noRot="1" noChangeArrowheads="1"/>
          </p:cNvSpPr>
          <p:nvPr>
            <p:ph type="title"/>
          </p:nvPr>
        </p:nvSpPr>
        <p:spPr>
          <a:xfrm>
            <a:off x="0" y="0"/>
            <a:ext cx="9144000" cy="609600"/>
          </a:xfrm>
        </p:spPr>
        <p:txBody>
          <a:bodyPr>
            <a:normAutofit/>
          </a:bodyPr>
          <a:lstStyle/>
          <a:p>
            <a:pPr eaLnBrk="1" hangingPunct="1"/>
            <a:r>
              <a:rPr lang="en-US" sz="3200" dirty="0" smtClean="0">
                <a:latin typeface="Rockwell"/>
                <a:cs typeface="Rockwell"/>
              </a:rPr>
              <a:t>Washington’s </a:t>
            </a:r>
            <a:r>
              <a:rPr lang="en-US" sz="3200" dirty="0">
                <a:latin typeface="Rockwell"/>
                <a:cs typeface="Rockwell"/>
              </a:rPr>
              <a:t>Farewell Address (1796)</a:t>
            </a:r>
            <a:endParaRPr lang="en-US" sz="3600" dirty="0">
              <a:latin typeface="Rockwell"/>
              <a:cs typeface="Rockwell"/>
            </a:endParaRPr>
          </a:p>
        </p:txBody>
      </p:sp>
      <p:sp>
        <p:nvSpPr>
          <p:cNvPr id="4" name="Text Placeholder 3">
            <a:extLst>
              <a:ext uri="{FF2B5EF4-FFF2-40B4-BE49-F238E27FC236}">
                <a16:creationId xmlns:a16="http://schemas.microsoft.com/office/drawing/2014/main" xmlns="" id="{6169A40E-D09B-8742-9300-B4AD7C40493F}"/>
              </a:ext>
            </a:extLst>
          </p:cNvPr>
          <p:cNvSpPr>
            <a:spLocks noGrp="1"/>
          </p:cNvSpPr>
          <p:nvPr>
            <p:ph type="body" idx="1"/>
          </p:nvPr>
        </p:nvSpPr>
        <p:spPr>
          <a:xfrm>
            <a:off x="0" y="762000"/>
            <a:ext cx="4497388" cy="457200"/>
          </a:xfrm>
        </p:spPr>
        <p:txBody>
          <a:bodyPr/>
          <a:lstStyle/>
          <a:p>
            <a:r>
              <a:rPr lang="en-US" dirty="0">
                <a:latin typeface="Rockwell"/>
                <a:cs typeface="Rockwell"/>
              </a:rPr>
              <a:t>Political Parties</a:t>
            </a:r>
          </a:p>
        </p:txBody>
      </p:sp>
      <p:sp>
        <p:nvSpPr>
          <p:cNvPr id="45059" name="Content Placeholder 1"/>
          <p:cNvSpPr>
            <a:spLocks noGrp="1" noChangeArrowheads="1"/>
          </p:cNvSpPr>
          <p:nvPr>
            <p:ph sz="half" idx="2"/>
          </p:nvPr>
        </p:nvSpPr>
        <p:spPr>
          <a:xfrm>
            <a:off x="0" y="1295400"/>
            <a:ext cx="4497388" cy="5562600"/>
          </a:xfrm>
        </p:spPr>
        <p:txBody>
          <a:bodyPr/>
          <a:lstStyle/>
          <a:p>
            <a:pPr marL="0" indent="0">
              <a:buFont typeface="Arial" charset="0"/>
              <a:buNone/>
            </a:pPr>
            <a:r>
              <a:rPr lang="en-US" sz="1200" dirty="0">
                <a:effectLst/>
                <a:latin typeface="Rockwell"/>
                <a:cs typeface="Rockwell"/>
              </a:rPr>
              <a:t>“I have already intimated to you the danger of parties in the State, with particular reference to the founding of them on geographical discriminations. Let me now take a more comprehensive view, and warn you in the most solemn manner against the baneful effects of the spirit of party generally. This spirit, unfortunately, is inseparable from our nature, having its root in the strongest passions of the human mind. It exists under different shapes in all governments, more or less stifled, controlled, or repressed; but, in those of the popular form, it is seen in its greatest rankness, and is truly their worst enemy. The alternate domination of one faction over another, sharpened by the spirit of revenge, natural to party dissension, which in different ages and countries has perpetrated the most horrid enormities, is itself a frightful despotism. But this leads at length to a more formal and permanent despotism. The disorders and miseries which result gradually incline the minds of men to seek security and repose in the absolute power of an individual; and sooner or later the chief of some prevailing faction, more able or more fortunate than his competitors, turns this disposition to the purposes of his own elevation, on the ruins of public liberty. Without looking forward to an extremity of this kind (which nevertheless ought not to be entirely out of sight), the common and continual mischiefs of the spirit of party are sufficient to make it the interest and duty of a wise people to discourage and restrain it.”</a:t>
            </a:r>
          </a:p>
        </p:txBody>
      </p:sp>
      <p:sp>
        <p:nvSpPr>
          <p:cNvPr id="5" name="Text Placeholder 4">
            <a:extLst>
              <a:ext uri="{FF2B5EF4-FFF2-40B4-BE49-F238E27FC236}">
                <a16:creationId xmlns:a16="http://schemas.microsoft.com/office/drawing/2014/main" xmlns="" id="{7984FD99-A26A-E24B-A279-51DD53B2FA9C}"/>
              </a:ext>
            </a:extLst>
          </p:cNvPr>
          <p:cNvSpPr>
            <a:spLocks noGrp="1"/>
          </p:cNvSpPr>
          <p:nvPr>
            <p:ph type="body" sz="quarter" idx="3"/>
          </p:nvPr>
        </p:nvSpPr>
        <p:spPr>
          <a:xfrm>
            <a:off x="4645025" y="762000"/>
            <a:ext cx="4498975" cy="457200"/>
          </a:xfrm>
        </p:spPr>
        <p:txBody>
          <a:bodyPr/>
          <a:lstStyle/>
          <a:p>
            <a:r>
              <a:rPr lang="en-US">
                <a:latin typeface="Rockwell"/>
                <a:cs typeface="Rockwell"/>
              </a:rPr>
              <a:t>Entangling Alliances</a:t>
            </a:r>
          </a:p>
        </p:txBody>
      </p:sp>
      <p:sp>
        <p:nvSpPr>
          <p:cNvPr id="45061" name="Content Placeholder 2"/>
          <p:cNvSpPr>
            <a:spLocks noGrp="1" noChangeArrowheads="1"/>
          </p:cNvSpPr>
          <p:nvPr>
            <p:ph sz="quarter" idx="4"/>
          </p:nvPr>
        </p:nvSpPr>
        <p:spPr>
          <a:xfrm>
            <a:off x="4645025" y="1295400"/>
            <a:ext cx="4497388" cy="5562600"/>
          </a:xfrm>
        </p:spPr>
        <p:txBody>
          <a:bodyPr>
            <a:normAutofit lnSpcReduction="10000"/>
          </a:bodyPr>
          <a:lstStyle/>
          <a:p>
            <a:pPr marL="0" indent="0">
              <a:buFont typeface="Arial" charset="0"/>
              <a:buNone/>
            </a:pPr>
            <a:r>
              <a:rPr lang="en-US" sz="1200" dirty="0">
                <a:effectLst/>
                <a:latin typeface="Rockwell"/>
                <a:cs typeface="Rockwell"/>
              </a:rPr>
              <a:t>“The great rule of conduct for us in regard to foreign nations is in extending our commercial relations, to have with them as little political connection as possible. So far as we have already formed engagements, let them be fulfilled with perfect good faith. Here let us stop. Europe has a set of primary interests which to us have none; or a very remote relation. Hence she must be engaged in frequent controversies, the causes of which are essentially foreign to our concerns. Hence, therefore, it must be unwise in us to implicate ourselves by artificial ties in the ordinary vicissitudes of her politics, or the ordinary combinations and collisions of her friendships or enmities… It is our true policy to steer clear of permanent alliances with any portion of the foreign world; so far, I mean, as we are now at liberty to do it; for let me not be understood as capable of patronizing infidelity to existing engagements. I hold the maxim no less applicable to public than to private affairs, that honesty is always the best policy. I repeat it, therefore, let those engagements be observed in their genuine sense. But, in my opinion, it is unnecessary and would be unwise to extend them. Taking care always to keep ourselves by suitable establishments on a respectable defensive posture, we may safely trust to temporary alliances for extraordinary emergencies. Harmony, liberal intercourse with all nations, are recommended by policy, humanity, and interest. But even our commercial policy should hold an equal and impartial hand; neither seeking nor granting exclusive favors or preferences; consulting the natural course of things; diffusing and diversifying by gentle means the streams of commerce, but forcing nothing;”</a:t>
            </a:r>
          </a:p>
        </p:txBody>
      </p:sp>
    </p:spTree>
    <p:extLst>
      <p:ext uri="{BB962C8B-B14F-4D97-AF65-F5344CB8AC3E}">
        <p14:creationId xmlns:p14="http://schemas.microsoft.com/office/powerpoint/2010/main" val="41988090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r>
              <a:rPr lang="en-US" dirty="0" smtClean="0"/>
              <a:t>Evaluate the causes of the growth of the first two-party system in </a:t>
            </a:r>
            <a:r>
              <a:rPr lang="en-US" smtClean="0"/>
              <a:t>American politics.</a:t>
            </a:r>
            <a:endParaRPr lang="en-US"/>
          </a:p>
        </p:txBody>
      </p:sp>
    </p:spTree>
    <p:extLst>
      <p:ext uri="{BB962C8B-B14F-4D97-AF65-F5344CB8AC3E}">
        <p14:creationId xmlns:p14="http://schemas.microsoft.com/office/powerpoint/2010/main" val="52777569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effectLst/>
                <a:latin typeface="Rockwell"/>
                <a:cs typeface="Rockwell"/>
              </a:rPr>
              <a:t>Washington’s Precedents</a:t>
            </a:r>
          </a:p>
        </p:txBody>
      </p:sp>
      <p:sp>
        <p:nvSpPr>
          <p:cNvPr id="43010" name="Rectangle 3"/>
          <p:cNvSpPr>
            <a:spLocks noGrp="1" noRot="1" noChangeArrowheads="1"/>
          </p:cNvSpPr>
          <p:nvPr>
            <p:ph sz="half" idx="1"/>
          </p:nvPr>
        </p:nvSpPr>
        <p:spPr>
          <a:xfrm>
            <a:off x="152400" y="1600200"/>
            <a:ext cx="3962400" cy="4953000"/>
          </a:xfrm>
          <a:noFill/>
          <a:extLst>
            <a:ext uri="{909E8E84-426E-40dd-AFC4-6F175D3DCCD1}">
              <a14:hiddenFill xmlns:a14="http://schemas.microsoft.com/office/drawing/2010/main">
                <a:solidFill>
                  <a:srgbClr val="FFFFFF"/>
                </a:solidFill>
              </a14:hiddenFill>
            </a:ext>
          </a:extLst>
        </p:spPr>
        <p:txBody>
          <a:bodyPr/>
          <a:lstStyle/>
          <a:p>
            <a:r>
              <a:rPr lang="en-US" dirty="0">
                <a:effectLst/>
                <a:latin typeface="Rockwell"/>
                <a:cs typeface="Rockwell"/>
              </a:rPr>
              <a:t>Two terms</a:t>
            </a:r>
          </a:p>
          <a:p>
            <a:r>
              <a:rPr lang="en-US" dirty="0">
                <a:effectLst/>
                <a:latin typeface="Rockwell"/>
                <a:cs typeface="Rockwell"/>
              </a:rPr>
              <a:t>“Mr. President”</a:t>
            </a:r>
          </a:p>
          <a:p>
            <a:r>
              <a:rPr lang="en-US" dirty="0">
                <a:effectLst/>
                <a:latin typeface="Rockwell"/>
                <a:cs typeface="Rockwell"/>
              </a:rPr>
              <a:t>Cabinet</a:t>
            </a:r>
          </a:p>
          <a:p>
            <a:r>
              <a:rPr lang="en-US" dirty="0">
                <a:effectLst/>
                <a:latin typeface="Rockwell"/>
                <a:cs typeface="Rockwell"/>
              </a:rPr>
              <a:t>Neutrality</a:t>
            </a:r>
          </a:p>
          <a:p>
            <a:r>
              <a:rPr lang="en-US" dirty="0">
                <a:effectLst/>
                <a:latin typeface="Rockwell"/>
                <a:cs typeface="Rockwell"/>
              </a:rPr>
              <a:t>Special Relationship with Great Britain</a:t>
            </a:r>
          </a:p>
          <a:p>
            <a:r>
              <a:rPr lang="en-US" dirty="0">
                <a:effectLst/>
                <a:latin typeface="Rockwell"/>
                <a:cs typeface="Rockwell"/>
              </a:rPr>
              <a:t>Farewell Address</a:t>
            </a:r>
          </a:p>
        </p:txBody>
      </p:sp>
      <p:pic>
        <p:nvPicPr>
          <p:cNvPr id="43011" name="Content Placeholder 7" descr="220px-Gilbert_Stuart_Williamstown_Portrait_of_George_Washington.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19600" y="1341438"/>
            <a:ext cx="4445000" cy="5314950"/>
          </a:xfrm>
        </p:spPr>
      </p:pic>
    </p:spTree>
    <p:extLst>
      <p:ext uri="{BB962C8B-B14F-4D97-AF65-F5344CB8AC3E}">
        <p14:creationId xmlns:p14="http://schemas.microsoft.com/office/powerpoint/2010/main" val="335431767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Evaluate the causes of the growth of the first two-party system in American politics</a:t>
            </a:r>
            <a:endParaRPr lang="en-US" sz="2800" dirty="0"/>
          </a:p>
        </p:txBody>
      </p:sp>
      <p:sp>
        <p:nvSpPr>
          <p:cNvPr id="3" name="Content Placeholder 2"/>
          <p:cNvSpPr>
            <a:spLocks noGrp="1"/>
          </p:cNvSpPr>
          <p:nvPr>
            <p:ph sz="half" idx="1"/>
          </p:nvPr>
        </p:nvSpPr>
        <p:spPr>
          <a:solidFill>
            <a:schemeClr val="tx1"/>
          </a:solidFill>
        </p:spPr>
        <p:txBody>
          <a:bodyPr/>
          <a:lstStyle/>
          <a:p>
            <a:r>
              <a:rPr lang="en-US" dirty="0" smtClean="0">
                <a:solidFill>
                  <a:schemeClr val="bg1"/>
                </a:solidFill>
              </a:rPr>
              <a:t>Context:</a:t>
            </a:r>
            <a:endParaRPr lang="en-US" dirty="0">
              <a:solidFill>
                <a:schemeClr val="bg1"/>
              </a:solidFill>
            </a:endParaRPr>
          </a:p>
        </p:txBody>
      </p:sp>
      <p:sp>
        <p:nvSpPr>
          <p:cNvPr id="4" name="Content Placeholder 3"/>
          <p:cNvSpPr>
            <a:spLocks noGrp="1"/>
          </p:cNvSpPr>
          <p:nvPr>
            <p:ph sz="half" idx="2"/>
          </p:nvPr>
        </p:nvSpPr>
        <p:spPr>
          <a:solidFill>
            <a:schemeClr val="tx1"/>
          </a:solidFill>
        </p:spPr>
        <p:txBody>
          <a:bodyPr/>
          <a:lstStyle/>
          <a:p>
            <a:r>
              <a:rPr lang="en-US" dirty="0" smtClean="0">
                <a:solidFill>
                  <a:srgbClr val="000000"/>
                </a:solidFill>
              </a:rPr>
              <a:t>Thesis:</a:t>
            </a:r>
            <a:endParaRPr lang="en-US" dirty="0">
              <a:solidFill>
                <a:srgbClr val="000000"/>
              </a:solidFill>
            </a:endParaRPr>
          </a:p>
        </p:txBody>
      </p:sp>
    </p:spTree>
    <p:extLst>
      <p:ext uri="{BB962C8B-B14F-4D97-AF65-F5344CB8AC3E}">
        <p14:creationId xmlns:p14="http://schemas.microsoft.com/office/powerpoint/2010/main" val="41222549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xmlns="" id="{6DAAA40B-5AB1-3B48-8B71-74CF9847C8E0}"/>
              </a:ext>
            </a:extLst>
          </p:cNvPr>
          <p:cNvSpPr>
            <a:spLocks noGrp="1" noRot="1" noChangeArrowheads="1"/>
          </p:cNvSpPr>
          <p:nvPr>
            <p:ph type="title"/>
          </p:nvPr>
        </p:nvSpPr>
        <p:spPr>
          <a:xfrm>
            <a:off x="304800" y="76200"/>
            <a:ext cx="8540750" cy="457200"/>
          </a:xfrm>
        </p:spPr>
        <p:txBody>
          <a:bodyPr>
            <a:normAutofit fontScale="90000"/>
          </a:bodyPr>
          <a:lstStyle/>
          <a:p>
            <a:pPr eaLnBrk="1" hangingPunct="1"/>
            <a:r>
              <a:rPr lang="en-US" sz="3600" dirty="0" smtClean="0">
                <a:latin typeface="Rockwell"/>
                <a:cs typeface="Rockwell"/>
              </a:rPr>
              <a:t>Hamilton’s </a:t>
            </a:r>
            <a:r>
              <a:rPr lang="en-US" sz="3600" dirty="0">
                <a:latin typeface="Rockwell"/>
                <a:cs typeface="Rockwell"/>
              </a:rPr>
              <a:t>Economic Plans</a:t>
            </a:r>
            <a:endParaRPr lang="en-US" dirty="0">
              <a:latin typeface="Rockwell"/>
              <a:cs typeface="Rockwell"/>
            </a:endParaRPr>
          </a:p>
        </p:txBody>
      </p:sp>
      <p:sp>
        <p:nvSpPr>
          <p:cNvPr id="53251" name="Rectangle 3">
            <a:extLst>
              <a:ext uri="{FF2B5EF4-FFF2-40B4-BE49-F238E27FC236}">
                <a16:creationId xmlns:a16="http://schemas.microsoft.com/office/drawing/2014/main" xmlns="" id="{66E2BFE8-73CB-E941-8374-AA56BF260694}"/>
              </a:ext>
            </a:extLst>
          </p:cNvPr>
          <p:cNvSpPr>
            <a:spLocks noGrp="1" noRot="1" noChangeArrowheads="1"/>
          </p:cNvSpPr>
          <p:nvPr>
            <p:ph type="body" sz="half" idx="1"/>
          </p:nvPr>
        </p:nvSpPr>
        <p:spPr>
          <a:xfrm>
            <a:off x="0" y="762000"/>
            <a:ext cx="3581400" cy="5943600"/>
          </a:xfrm>
        </p:spPr>
        <p:txBody>
          <a:bodyPr>
            <a:normAutofit lnSpcReduction="10000"/>
          </a:bodyPr>
          <a:lstStyle/>
          <a:p>
            <a:pPr eaLnBrk="1" hangingPunct="1">
              <a:lnSpc>
                <a:spcPct val="90000"/>
              </a:lnSpc>
            </a:pPr>
            <a:r>
              <a:rPr lang="en-US" sz="1800" dirty="0">
                <a:latin typeface="Rockwell"/>
                <a:cs typeface="Rockwell"/>
              </a:rPr>
              <a:t>Reports on the Public Credit</a:t>
            </a:r>
          </a:p>
          <a:p>
            <a:pPr lvl="1" eaLnBrk="1" hangingPunct="1">
              <a:lnSpc>
                <a:spcPct val="90000"/>
              </a:lnSpc>
            </a:pPr>
            <a:r>
              <a:rPr lang="en-US" sz="1600" dirty="0">
                <a:latin typeface="Rockwell"/>
                <a:cs typeface="Rockwell"/>
              </a:rPr>
              <a:t>Debt Problems</a:t>
            </a:r>
            <a:endParaRPr lang="en-US" sz="2000" dirty="0">
              <a:latin typeface="Rockwell"/>
              <a:cs typeface="Rockwell"/>
            </a:endParaRPr>
          </a:p>
          <a:p>
            <a:pPr lvl="2" eaLnBrk="1" hangingPunct="1">
              <a:lnSpc>
                <a:spcPct val="90000"/>
              </a:lnSpc>
            </a:pPr>
            <a:r>
              <a:rPr lang="en-US" sz="1400" dirty="0">
                <a:latin typeface="Rockwell"/>
                <a:cs typeface="Rockwell"/>
              </a:rPr>
              <a:t>$75M debt between national government and states government</a:t>
            </a:r>
          </a:p>
          <a:p>
            <a:pPr lvl="2" eaLnBrk="1" hangingPunct="1">
              <a:lnSpc>
                <a:spcPct val="90000"/>
              </a:lnSpc>
            </a:pPr>
            <a:r>
              <a:rPr lang="en-US" sz="1400" dirty="0">
                <a:latin typeface="Rockwell"/>
                <a:cs typeface="Rockwell"/>
              </a:rPr>
              <a:t>Worthless national currency</a:t>
            </a:r>
          </a:p>
          <a:p>
            <a:pPr lvl="2" eaLnBrk="1" hangingPunct="1">
              <a:lnSpc>
                <a:spcPct val="90000"/>
              </a:lnSpc>
            </a:pPr>
            <a:r>
              <a:rPr lang="en-US" sz="1400" dirty="0">
                <a:latin typeface="Rockwell"/>
                <a:cs typeface="Rockwell"/>
              </a:rPr>
              <a:t>Little to no foreign credit</a:t>
            </a:r>
          </a:p>
          <a:p>
            <a:pPr lvl="1" eaLnBrk="1" hangingPunct="1">
              <a:lnSpc>
                <a:spcPct val="90000"/>
              </a:lnSpc>
            </a:pPr>
            <a:r>
              <a:rPr lang="en-US" sz="1600" dirty="0">
                <a:latin typeface="Rockwell"/>
                <a:cs typeface="Rockwell"/>
              </a:rPr>
              <a:t>The Debt Plan</a:t>
            </a:r>
          </a:p>
          <a:p>
            <a:pPr lvl="2" eaLnBrk="1" hangingPunct="1">
              <a:lnSpc>
                <a:spcPct val="90000"/>
              </a:lnSpc>
            </a:pPr>
            <a:r>
              <a:rPr lang="en-US" sz="1400" dirty="0">
                <a:latin typeface="Rockwell"/>
                <a:cs typeface="Rockwell"/>
              </a:rPr>
              <a:t>Federal government assumes national and state debts</a:t>
            </a:r>
          </a:p>
          <a:p>
            <a:pPr eaLnBrk="1" hangingPunct="1">
              <a:lnSpc>
                <a:spcPct val="90000"/>
              </a:lnSpc>
            </a:pPr>
            <a:r>
              <a:rPr lang="en-US" sz="1800" dirty="0">
                <a:latin typeface="Rockwell"/>
                <a:cs typeface="Rockwell"/>
              </a:rPr>
              <a:t>Report on a National Bank</a:t>
            </a:r>
          </a:p>
          <a:p>
            <a:pPr lvl="1" eaLnBrk="1" hangingPunct="1">
              <a:lnSpc>
                <a:spcPct val="90000"/>
              </a:lnSpc>
            </a:pPr>
            <a:r>
              <a:rPr lang="en-US" sz="1600" dirty="0">
                <a:latin typeface="Rockwell"/>
                <a:cs typeface="Rockwell"/>
              </a:rPr>
              <a:t>Manage revenues, currency, and debt</a:t>
            </a:r>
          </a:p>
          <a:p>
            <a:pPr lvl="1" eaLnBrk="1" hangingPunct="1">
              <a:lnSpc>
                <a:spcPct val="90000"/>
              </a:lnSpc>
            </a:pPr>
            <a:r>
              <a:rPr lang="en-US" sz="1600" dirty="0">
                <a:latin typeface="Rockwell"/>
                <a:cs typeface="Rockwell"/>
              </a:rPr>
              <a:t>Private institution</a:t>
            </a:r>
          </a:p>
          <a:p>
            <a:pPr lvl="1" eaLnBrk="1" hangingPunct="1">
              <a:lnSpc>
                <a:spcPct val="90000"/>
              </a:lnSpc>
            </a:pPr>
            <a:r>
              <a:rPr lang="ja-JP" altLang="en-US" sz="1600" dirty="0">
                <a:latin typeface="Rockwell"/>
                <a:cs typeface="Rockwell"/>
              </a:rPr>
              <a:t>“</a:t>
            </a:r>
            <a:r>
              <a:rPr lang="en-US" sz="1600" dirty="0">
                <a:latin typeface="Rockwell"/>
                <a:cs typeface="Rockwell"/>
              </a:rPr>
              <a:t>necessary and proper</a:t>
            </a:r>
            <a:r>
              <a:rPr lang="ja-JP" altLang="en-US" sz="1600" dirty="0">
                <a:latin typeface="Rockwell"/>
                <a:cs typeface="Rockwell"/>
              </a:rPr>
              <a:t>”</a:t>
            </a:r>
            <a:endParaRPr lang="en-US" sz="1600" dirty="0">
              <a:latin typeface="Rockwell"/>
              <a:cs typeface="Rockwell"/>
            </a:endParaRPr>
          </a:p>
          <a:p>
            <a:pPr eaLnBrk="1" hangingPunct="1">
              <a:lnSpc>
                <a:spcPct val="90000"/>
              </a:lnSpc>
            </a:pPr>
            <a:r>
              <a:rPr lang="en-US" sz="1800" dirty="0">
                <a:latin typeface="Rockwell"/>
                <a:cs typeface="Rockwell"/>
              </a:rPr>
              <a:t>Sources of Revenue</a:t>
            </a:r>
          </a:p>
          <a:p>
            <a:pPr lvl="1" eaLnBrk="1" hangingPunct="1">
              <a:lnSpc>
                <a:spcPct val="90000"/>
              </a:lnSpc>
            </a:pPr>
            <a:r>
              <a:rPr lang="en-US" sz="1600" dirty="0">
                <a:latin typeface="Rockwell"/>
                <a:cs typeface="Rockwell"/>
              </a:rPr>
              <a:t>Tariffs</a:t>
            </a:r>
          </a:p>
          <a:p>
            <a:pPr lvl="1" eaLnBrk="1" hangingPunct="1">
              <a:lnSpc>
                <a:spcPct val="90000"/>
              </a:lnSpc>
            </a:pPr>
            <a:r>
              <a:rPr lang="en-US" sz="1600" dirty="0">
                <a:latin typeface="Rockwell"/>
                <a:cs typeface="Rockwell"/>
              </a:rPr>
              <a:t>Excise taxes</a:t>
            </a:r>
          </a:p>
          <a:p>
            <a:pPr eaLnBrk="1" hangingPunct="1">
              <a:lnSpc>
                <a:spcPct val="90000"/>
              </a:lnSpc>
            </a:pPr>
            <a:r>
              <a:rPr lang="en-US" sz="1800" dirty="0">
                <a:latin typeface="Rockwell"/>
                <a:cs typeface="Rockwell"/>
              </a:rPr>
              <a:t>Report on Manufactures</a:t>
            </a:r>
          </a:p>
          <a:p>
            <a:pPr lvl="1" eaLnBrk="1" hangingPunct="1">
              <a:lnSpc>
                <a:spcPct val="90000"/>
              </a:lnSpc>
            </a:pPr>
            <a:r>
              <a:rPr lang="en-US" sz="1600" dirty="0">
                <a:latin typeface="Rockwell"/>
                <a:cs typeface="Rockwell"/>
              </a:rPr>
              <a:t>Protective tariffs</a:t>
            </a:r>
          </a:p>
          <a:p>
            <a:pPr lvl="1" eaLnBrk="1" hangingPunct="1">
              <a:lnSpc>
                <a:spcPct val="90000"/>
              </a:lnSpc>
            </a:pPr>
            <a:r>
              <a:rPr lang="en-US" sz="1600" dirty="0">
                <a:latin typeface="Rockwell"/>
                <a:cs typeface="Rockwell"/>
              </a:rPr>
              <a:t>Promotion of domestic industries</a:t>
            </a:r>
          </a:p>
        </p:txBody>
      </p:sp>
      <p:sp>
        <p:nvSpPr>
          <p:cNvPr id="53252" name="Rectangle 4">
            <a:extLst>
              <a:ext uri="{FF2B5EF4-FFF2-40B4-BE49-F238E27FC236}">
                <a16:creationId xmlns:a16="http://schemas.microsoft.com/office/drawing/2014/main" xmlns="" id="{3D8E543F-C0D0-DD41-9380-2AD8F5328A6C}"/>
              </a:ext>
            </a:extLst>
          </p:cNvPr>
          <p:cNvSpPr>
            <a:spLocks noGrp="1" noRot="1" noChangeArrowheads="1"/>
          </p:cNvSpPr>
          <p:nvPr>
            <p:ph type="body" sz="half" idx="2"/>
          </p:nvPr>
        </p:nvSpPr>
        <p:spPr>
          <a:xfrm>
            <a:off x="5791200" y="685800"/>
            <a:ext cx="3352800" cy="6172200"/>
          </a:xfrm>
        </p:spPr>
        <p:txBody>
          <a:bodyPr>
            <a:normAutofit lnSpcReduction="10000"/>
          </a:bodyPr>
          <a:lstStyle/>
          <a:p>
            <a:pPr eaLnBrk="1" hangingPunct="1">
              <a:lnSpc>
                <a:spcPct val="90000"/>
              </a:lnSpc>
            </a:pPr>
            <a:r>
              <a:rPr lang="en-US" sz="1800">
                <a:latin typeface="Rockwell"/>
                <a:cs typeface="Rockwell"/>
                <a:hlinkClick r:id="rId2"/>
              </a:rPr>
              <a:t>Opposition to Hamilton</a:t>
            </a:r>
            <a:r>
              <a:rPr lang="ja-JP" altLang="en-US" sz="1800">
                <a:latin typeface="Rockwell"/>
                <a:cs typeface="Rockwell"/>
                <a:hlinkClick r:id="rId2"/>
              </a:rPr>
              <a:t>’</a:t>
            </a:r>
            <a:r>
              <a:rPr lang="en-US" sz="1800">
                <a:latin typeface="Rockwell"/>
                <a:cs typeface="Rockwell"/>
                <a:hlinkClick r:id="rId2"/>
              </a:rPr>
              <a:t>s Debt and Bank Plans</a:t>
            </a:r>
            <a:endParaRPr lang="en-US" sz="1800">
              <a:latin typeface="Rockwell"/>
              <a:cs typeface="Rockwell"/>
            </a:endParaRPr>
          </a:p>
          <a:p>
            <a:pPr lvl="1" eaLnBrk="1" hangingPunct="1">
              <a:lnSpc>
                <a:spcPct val="90000"/>
              </a:lnSpc>
            </a:pPr>
            <a:r>
              <a:rPr lang="en-US" sz="1600">
                <a:latin typeface="Rockwell"/>
                <a:cs typeface="Rockwell"/>
              </a:rPr>
              <a:t>Thomas Jefferson and James Madison</a:t>
            </a:r>
          </a:p>
          <a:p>
            <a:pPr lvl="1" eaLnBrk="1" hangingPunct="1">
              <a:lnSpc>
                <a:spcPct val="90000"/>
              </a:lnSpc>
            </a:pPr>
            <a:r>
              <a:rPr lang="en-US" sz="1600">
                <a:latin typeface="Rockwell"/>
                <a:cs typeface="Rockwell"/>
              </a:rPr>
              <a:t>Unconstitutional</a:t>
            </a:r>
          </a:p>
          <a:p>
            <a:pPr lvl="1" eaLnBrk="1" hangingPunct="1">
              <a:lnSpc>
                <a:spcPct val="90000"/>
              </a:lnSpc>
            </a:pPr>
            <a:r>
              <a:rPr lang="en-US" sz="1600">
                <a:latin typeface="Rockwell"/>
                <a:cs typeface="Rockwell"/>
              </a:rPr>
              <a:t>Mostly British financial investments</a:t>
            </a:r>
          </a:p>
          <a:p>
            <a:pPr lvl="1" eaLnBrk="1" hangingPunct="1">
              <a:lnSpc>
                <a:spcPct val="90000"/>
              </a:lnSpc>
            </a:pPr>
            <a:r>
              <a:rPr lang="en-US" sz="1600">
                <a:latin typeface="Rockwell"/>
                <a:cs typeface="Rockwell"/>
              </a:rPr>
              <a:t>Undermine state governments and state banks</a:t>
            </a:r>
          </a:p>
          <a:p>
            <a:pPr lvl="1" eaLnBrk="1" hangingPunct="1">
              <a:lnSpc>
                <a:spcPct val="90000"/>
              </a:lnSpc>
            </a:pPr>
            <a:r>
              <a:rPr lang="en-US" sz="1600">
                <a:latin typeface="Rockwell"/>
                <a:cs typeface="Rockwell"/>
              </a:rPr>
              <a:t>Favors bankers, merchants, speculators, business, northern commercial interests</a:t>
            </a:r>
          </a:p>
          <a:p>
            <a:pPr lvl="1" eaLnBrk="1" hangingPunct="1">
              <a:lnSpc>
                <a:spcPct val="90000"/>
              </a:lnSpc>
            </a:pPr>
            <a:r>
              <a:rPr lang="en-US" sz="1600">
                <a:latin typeface="Rockwell"/>
                <a:cs typeface="Rockwell"/>
              </a:rPr>
              <a:t>Weakens farmers, western settlers, southern agrarian interests</a:t>
            </a:r>
          </a:p>
          <a:p>
            <a:pPr eaLnBrk="1" hangingPunct="1">
              <a:lnSpc>
                <a:spcPct val="90000"/>
              </a:lnSpc>
            </a:pPr>
            <a:r>
              <a:rPr lang="en-US" sz="1800">
                <a:latin typeface="Rockwell"/>
                <a:cs typeface="Rockwell"/>
              </a:rPr>
              <a:t>Compromise</a:t>
            </a:r>
          </a:p>
          <a:p>
            <a:pPr lvl="1" eaLnBrk="1" hangingPunct="1">
              <a:lnSpc>
                <a:spcPct val="90000"/>
              </a:lnSpc>
            </a:pPr>
            <a:r>
              <a:rPr lang="ja-JP" altLang="en-US" sz="1600">
                <a:latin typeface="Rockwell"/>
                <a:cs typeface="Rockwell"/>
                <a:hlinkClick r:id="rId3"/>
              </a:rPr>
              <a:t>“</a:t>
            </a:r>
            <a:r>
              <a:rPr lang="en-US" sz="1600">
                <a:latin typeface="Rockwell"/>
                <a:cs typeface="Rockwell"/>
                <a:hlinkClick r:id="rId3"/>
              </a:rPr>
              <a:t>Dinner Table Bargain</a:t>
            </a:r>
            <a:r>
              <a:rPr lang="ja-JP" altLang="en-US" sz="1600">
                <a:latin typeface="Rockwell"/>
                <a:cs typeface="Rockwell"/>
                <a:hlinkClick r:id="rId3"/>
              </a:rPr>
              <a:t>”</a:t>
            </a:r>
            <a:endParaRPr lang="en-US" sz="1600">
              <a:latin typeface="Rockwell"/>
              <a:cs typeface="Rockwell"/>
            </a:endParaRPr>
          </a:p>
          <a:p>
            <a:pPr lvl="1" eaLnBrk="1" hangingPunct="1">
              <a:lnSpc>
                <a:spcPct val="90000"/>
              </a:lnSpc>
            </a:pPr>
            <a:r>
              <a:rPr lang="en-US" sz="1600">
                <a:latin typeface="Rockwell"/>
                <a:cs typeface="Rockwell"/>
              </a:rPr>
              <a:t>Approval of Assumption Plan and National Bank</a:t>
            </a:r>
          </a:p>
          <a:p>
            <a:pPr lvl="1" eaLnBrk="1" hangingPunct="1">
              <a:lnSpc>
                <a:spcPct val="90000"/>
              </a:lnSpc>
            </a:pPr>
            <a:r>
              <a:rPr lang="en-US" sz="1600">
                <a:latin typeface="Rockwell"/>
                <a:cs typeface="Rockwell"/>
              </a:rPr>
              <a:t>National capital in the South</a:t>
            </a:r>
          </a:p>
          <a:p>
            <a:pPr lvl="2" eaLnBrk="1" hangingPunct="1">
              <a:lnSpc>
                <a:spcPct val="90000"/>
              </a:lnSpc>
            </a:pPr>
            <a:r>
              <a:rPr lang="en-US" sz="1400">
                <a:latin typeface="Rockwell"/>
                <a:cs typeface="Rockwell"/>
              </a:rPr>
              <a:t>Washington, D.C.</a:t>
            </a:r>
          </a:p>
        </p:txBody>
      </p:sp>
      <p:pic>
        <p:nvPicPr>
          <p:cNvPr id="40964" name="Picture 4" descr="220px-Alexander_Hamilton_portrait_by_John_Trumbull_1806.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838200"/>
            <a:ext cx="20542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Rectangle 9">
            <a:extLst>
              <a:ext uri="{FF2B5EF4-FFF2-40B4-BE49-F238E27FC236}">
                <a16:creationId xmlns:a16="http://schemas.microsoft.com/office/drawing/2014/main" xmlns="" id="{7B23CD3A-911D-7C4B-B8F8-F48F51E603AA}"/>
              </a:ext>
            </a:extLst>
          </p:cNvPr>
          <p:cNvSpPr>
            <a:spLocks noChangeArrowheads="1"/>
          </p:cNvSpPr>
          <p:nvPr/>
        </p:nvSpPr>
        <p:spPr bwMode="auto">
          <a:xfrm>
            <a:off x="3505200" y="3352800"/>
            <a:ext cx="2441694" cy="369332"/>
          </a:xfrm>
          <a:prstGeom prst="rect">
            <a:avLst/>
          </a:prstGeom>
          <a:noFill/>
          <a:ln w="9525">
            <a:noFill/>
            <a:miter lim="800000"/>
            <a:headEnd/>
            <a:tailEnd/>
          </a:ln>
          <a:effectLst/>
        </p:spPr>
        <p:txBody>
          <a:bodyPr wrap="none">
            <a:spAutoFit/>
          </a:bodyPr>
          <a:lstStyle/>
          <a:p>
            <a:pPr>
              <a:defRPr/>
            </a:pPr>
            <a:r>
              <a:rPr lang="en-US" i="1">
                <a:effectLst>
                  <a:outerShdw blurRad="38100" dist="38100" dir="2700000" algn="tl">
                    <a:srgbClr val="000000"/>
                  </a:outerShdw>
                </a:effectLst>
                <a:latin typeface="Rockwell"/>
                <a:ea typeface="+mn-ea"/>
                <a:cs typeface="Rockwell"/>
                <a:hlinkClick r:id="rId5"/>
              </a:rPr>
              <a:t>John Adams </a:t>
            </a:r>
            <a:r>
              <a:rPr lang="en-US">
                <a:effectLst>
                  <a:outerShdw blurRad="38100" dist="38100" dir="2700000" algn="tl">
                    <a:srgbClr val="000000"/>
                  </a:outerShdw>
                </a:effectLst>
                <a:latin typeface="Rockwell"/>
                <a:ea typeface="+mn-ea"/>
                <a:cs typeface="Rockwell"/>
                <a:hlinkClick r:id="rId5"/>
              </a:rPr>
              <a:t>Debate</a:t>
            </a:r>
            <a:endParaRPr lang="en-US">
              <a:effectLst>
                <a:outerShdw blurRad="38100" dist="38100" dir="2700000" algn="tl">
                  <a:srgbClr val="000000"/>
                </a:outerShdw>
              </a:effectLst>
              <a:latin typeface="Rockwell"/>
              <a:ea typeface="+mn-ea"/>
              <a:cs typeface="Rockwell"/>
            </a:endParaRPr>
          </a:p>
        </p:txBody>
      </p:sp>
    </p:spTree>
    <p:extLst>
      <p:ext uri="{BB962C8B-B14F-4D97-AF65-F5344CB8AC3E}">
        <p14:creationId xmlns:p14="http://schemas.microsoft.com/office/powerpoint/2010/main" val="42604761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IDEAS-College Style</a:t>
            </a:r>
            <a:endParaRPr lang="en-US" dirty="0"/>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pPr marL="514350" indent="-514350">
              <a:buFont typeface="+mj-lt"/>
              <a:buAutoNum type="arabicPeriod"/>
            </a:pPr>
            <a:r>
              <a:rPr lang="en-US" dirty="0" smtClean="0"/>
              <a:t>Washington’s Presidency and Precedents</a:t>
            </a:r>
          </a:p>
          <a:p>
            <a:pPr marL="914400" lvl="1" indent="-514350"/>
            <a:r>
              <a:rPr lang="en-US" dirty="0"/>
              <a:t>What legacy did he leave</a:t>
            </a:r>
            <a:r>
              <a:rPr lang="en-US" dirty="0" smtClean="0"/>
              <a:t>?</a:t>
            </a:r>
          </a:p>
          <a:p>
            <a:pPr marL="514350" indent="-514350">
              <a:buFont typeface="+mj-lt"/>
              <a:buAutoNum type="arabicPeriod"/>
            </a:pPr>
            <a:r>
              <a:rPr lang="en-US" dirty="0" smtClean="0"/>
              <a:t>Hamilton vs. Jefferson and the Birth of Political Parties</a:t>
            </a:r>
          </a:p>
          <a:p>
            <a:pPr marL="914400" lvl="1" indent="-514350"/>
            <a:r>
              <a:rPr lang="en-US" dirty="0" smtClean="0"/>
              <a:t>How did early issues facing the nation lead to two such opposing views on power and the Constitution?</a:t>
            </a:r>
          </a:p>
          <a:p>
            <a:pPr marL="514350" indent="-514350">
              <a:buFont typeface="+mj-lt"/>
              <a:buAutoNum type="arabicPeriod"/>
            </a:pPr>
            <a:r>
              <a:rPr lang="en-US" dirty="0" smtClean="0"/>
              <a:t>Constitution vs. Articles of Confederation</a:t>
            </a:r>
          </a:p>
          <a:p>
            <a:pPr marL="914400" lvl="1" indent="-514350"/>
            <a:r>
              <a:rPr lang="en-US" dirty="0" smtClean="0"/>
              <a:t>How was the Constitution different in practice than the Articles of Confederation were?</a:t>
            </a:r>
          </a:p>
          <a:p>
            <a:pPr marL="0" indent="0">
              <a:buNone/>
            </a:pPr>
            <a:endParaRPr lang="en-US" dirty="0"/>
          </a:p>
        </p:txBody>
      </p:sp>
    </p:spTree>
    <p:extLst>
      <p:ext uri="{BB962C8B-B14F-4D97-AF65-F5344CB8AC3E}">
        <p14:creationId xmlns:p14="http://schemas.microsoft.com/office/powerpoint/2010/main" val="7895303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unnamed.png"/>
          <p:cNvPicPr>
            <a:picLocks noGrp="1" noChangeAspect="1"/>
          </p:cNvPicPr>
          <p:nvPr>
            <p:ph idx="1"/>
          </p:nvPr>
        </p:nvPicPr>
        <p:blipFill>
          <a:blip r:embed="rId2">
            <a:extLst>
              <a:ext uri="{28A0092B-C50C-407E-A947-70E740481C1C}">
                <a14:useLocalDpi xmlns:a14="http://schemas.microsoft.com/office/drawing/2010/main" val="0"/>
              </a:ext>
            </a:extLst>
          </a:blip>
          <a:srcRect t="34540" b="34540"/>
          <a:stretch>
            <a:fillRect/>
          </a:stretch>
        </p:blipFill>
        <p:spPr/>
      </p:pic>
    </p:spTree>
    <p:extLst>
      <p:ext uri="{BB962C8B-B14F-4D97-AF65-F5344CB8AC3E}">
        <p14:creationId xmlns:p14="http://schemas.microsoft.com/office/powerpoint/2010/main" val="368351308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xmlns="" id="{1ABE2C26-E67D-9B46-B271-9070EF3EC582}"/>
              </a:ext>
            </a:extLst>
          </p:cNvPr>
          <p:cNvSpPr>
            <a:spLocks noGrp="1" noRot="1" noChangeArrowheads="1"/>
          </p:cNvSpPr>
          <p:nvPr>
            <p:ph type="title"/>
          </p:nvPr>
        </p:nvSpPr>
        <p:spPr>
          <a:xfrm>
            <a:off x="304800" y="76200"/>
            <a:ext cx="8540750" cy="685800"/>
          </a:xfrm>
        </p:spPr>
        <p:txBody>
          <a:bodyPr>
            <a:normAutofit fontScale="90000"/>
          </a:bodyPr>
          <a:lstStyle/>
          <a:p>
            <a:pPr eaLnBrk="1" hangingPunct="1"/>
            <a:r>
              <a:rPr lang="en-US">
                <a:latin typeface="Rockwell"/>
                <a:cs typeface="Rockwell"/>
              </a:rPr>
              <a:t>George Washington (1789-1797)</a:t>
            </a:r>
          </a:p>
        </p:txBody>
      </p:sp>
      <p:sp>
        <p:nvSpPr>
          <p:cNvPr id="52227" name="Rectangle 3">
            <a:extLst>
              <a:ext uri="{FF2B5EF4-FFF2-40B4-BE49-F238E27FC236}">
                <a16:creationId xmlns:a16="http://schemas.microsoft.com/office/drawing/2014/main" xmlns="" id="{6A8BED83-8AFE-7744-A9CE-1AE723F4F695}"/>
              </a:ext>
            </a:extLst>
          </p:cNvPr>
          <p:cNvSpPr>
            <a:spLocks noGrp="1" noRot="1" noChangeArrowheads="1"/>
          </p:cNvSpPr>
          <p:nvPr>
            <p:ph type="body" sz="half" idx="1"/>
          </p:nvPr>
        </p:nvSpPr>
        <p:spPr>
          <a:xfrm>
            <a:off x="0" y="990600"/>
            <a:ext cx="5029200" cy="5638800"/>
          </a:xfrm>
        </p:spPr>
        <p:txBody>
          <a:bodyPr/>
          <a:lstStyle/>
          <a:p>
            <a:pPr eaLnBrk="1" hangingPunct="1"/>
            <a:r>
              <a:rPr lang="en-US" sz="1800" dirty="0">
                <a:latin typeface="Rockwell"/>
                <a:cs typeface="Rockwell"/>
              </a:rPr>
              <a:t>Washington unanimously elected</a:t>
            </a:r>
          </a:p>
          <a:p>
            <a:pPr lvl="1" eaLnBrk="1" hangingPunct="1"/>
            <a:r>
              <a:rPr lang="en-US" sz="1600" dirty="0">
                <a:latin typeface="Rockwell"/>
                <a:cs typeface="Rockwell"/>
              </a:rPr>
              <a:t>John Adams as VP</a:t>
            </a:r>
          </a:p>
          <a:p>
            <a:pPr eaLnBrk="1" hangingPunct="1"/>
            <a:r>
              <a:rPr lang="en-US" sz="1800" dirty="0">
                <a:latin typeface="Rockwell"/>
                <a:cs typeface="Rockwell"/>
              </a:rPr>
              <a:t>The Cabinet</a:t>
            </a:r>
          </a:p>
          <a:p>
            <a:pPr lvl="1" eaLnBrk="1" hangingPunct="1"/>
            <a:r>
              <a:rPr lang="en-US" sz="1600" dirty="0">
                <a:latin typeface="Rockwell"/>
                <a:cs typeface="Rockwell"/>
              </a:rPr>
              <a:t>Secretary of State Thomas Jefferson</a:t>
            </a:r>
          </a:p>
          <a:p>
            <a:pPr lvl="1" eaLnBrk="1" hangingPunct="1"/>
            <a:r>
              <a:rPr lang="en-US" sz="1600" dirty="0">
                <a:latin typeface="Rockwell"/>
                <a:cs typeface="Rockwell"/>
              </a:rPr>
              <a:t>Secretary of the Treasury Alexander Hamilton</a:t>
            </a:r>
          </a:p>
          <a:p>
            <a:pPr lvl="1" eaLnBrk="1" hangingPunct="1"/>
            <a:r>
              <a:rPr lang="en-US" sz="1600" dirty="0">
                <a:latin typeface="Rockwell"/>
                <a:cs typeface="Rockwell"/>
              </a:rPr>
              <a:t>Secretary of War Henry Knox</a:t>
            </a:r>
          </a:p>
          <a:p>
            <a:pPr lvl="1" eaLnBrk="1" hangingPunct="1"/>
            <a:r>
              <a:rPr lang="en-US" sz="1600" dirty="0">
                <a:latin typeface="Rockwell"/>
                <a:cs typeface="Rockwell"/>
              </a:rPr>
              <a:t>Attorney General Edmund Randolph</a:t>
            </a:r>
          </a:p>
          <a:p>
            <a:pPr eaLnBrk="1" hangingPunct="1"/>
            <a:r>
              <a:rPr lang="en-US" sz="1800" dirty="0">
                <a:latin typeface="Rockwell"/>
                <a:cs typeface="Rockwell"/>
              </a:rPr>
              <a:t>Judiciary Act of 1789</a:t>
            </a:r>
          </a:p>
          <a:p>
            <a:pPr lvl="1" eaLnBrk="1" hangingPunct="1"/>
            <a:r>
              <a:rPr lang="en-US" sz="1600" dirty="0">
                <a:latin typeface="Rockwell"/>
                <a:cs typeface="Rockwell"/>
              </a:rPr>
              <a:t>Established lower federal courts</a:t>
            </a:r>
          </a:p>
          <a:p>
            <a:pPr lvl="2" eaLnBrk="1" hangingPunct="1"/>
            <a:r>
              <a:rPr lang="en-US" sz="1400" dirty="0">
                <a:latin typeface="Rockwell"/>
                <a:cs typeface="Rockwell"/>
              </a:rPr>
              <a:t>Federal district court in each state</a:t>
            </a:r>
          </a:p>
          <a:p>
            <a:pPr lvl="1" eaLnBrk="1" hangingPunct="1"/>
            <a:r>
              <a:rPr lang="en-US" sz="1600" dirty="0">
                <a:latin typeface="Rockwell"/>
                <a:cs typeface="Rockwell"/>
              </a:rPr>
              <a:t>Attorney General</a:t>
            </a:r>
          </a:p>
          <a:p>
            <a:pPr eaLnBrk="1" hangingPunct="1"/>
            <a:r>
              <a:rPr lang="en-US" sz="1800" dirty="0">
                <a:latin typeface="Rockwell"/>
                <a:cs typeface="Rockwell"/>
              </a:rPr>
              <a:t>Whiskey Rebellion (1794)</a:t>
            </a:r>
          </a:p>
          <a:p>
            <a:pPr eaLnBrk="1" hangingPunct="1"/>
            <a:r>
              <a:rPr lang="en-US" sz="1800" dirty="0">
                <a:latin typeface="Rockwell"/>
                <a:cs typeface="Rockwell"/>
              </a:rPr>
              <a:t>Foreign Policy</a:t>
            </a:r>
          </a:p>
          <a:p>
            <a:pPr lvl="1" eaLnBrk="1" hangingPunct="1"/>
            <a:r>
              <a:rPr lang="en-US" sz="1600" dirty="0">
                <a:latin typeface="Rockwell"/>
                <a:cs typeface="Rockwell"/>
              </a:rPr>
              <a:t>French Revolution</a:t>
            </a:r>
          </a:p>
          <a:p>
            <a:pPr lvl="1" eaLnBrk="1" hangingPunct="1"/>
            <a:r>
              <a:rPr lang="en-US" sz="1600" dirty="0">
                <a:latin typeface="Rockwell"/>
                <a:cs typeface="Rockwell"/>
              </a:rPr>
              <a:t>Jay Treaty and Pinckney Treaty</a:t>
            </a:r>
          </a:p>
          <a:p>
            <a:pPr eaLnBrk="1" hangingPunct="1"/>
            <a:r>
              <a:rPr lang="en-US" sz="1800" dirty="0">
                <a:latin typeface="Rockwell"/>
                <a:cs typeface="Rockwell"/>
              </a:rPr>
              <a:t>Farewell Address</a:t>
            </a:r>
          </a:p>
        </p:txBody>
      </p:sp>
      <p:pic>
        <p:nvPicPr>
          <p:cNvPr id="39939" name="Picture 5" descr="Washington.jpg                                                 000AA506Macintosh HD                   C3E30A5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64138" y="914400"/>
            <a:ext cx="3541712" cy="5791200"/>
          </a:xfrm>
        </p:spPr>
      </p:pic>
    </p:spTree>
    <p:extLst>
      <p:ext uri="{BB962C8B-B14F-4D97-AF65-F5344CB8AC3E}">
        <p14:creationId xmlns:p14="http://schemas.microsoft.com/office/powerpoint/2010/main" val="307219754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Cabinet</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“The </a:t>
            </a:r>
            <a:r>
              <a:rPr lang="en-US" dirty="0"/>
              <a:t>President shall be Commander in Chief of the Army and Navy of the United States, and of the Militia of the several States, when called into the actual Service of the United States; he may require the Opinion, in writing, of the principal Officer in each of the executive Departments, upon any Subject relating to the Duties of their respective Offices, and he shall have Power to grant Reprieves and Pardons for Offenses against the United States, except in Cases of Impeachment</a:t>
            </a:r>
            <a:r>
              <a:rPr lang="en-US" dirty="0" smtClean="0"/>
              <a:t>.”</a:t>
            </a:r>
          </a:p>
          <a:p>
            <a:pPr marL="0" indent="0">
              <a:buNone/>
            </a:pPr>
            <a:r>
              <a:rPr lang="en-US" dirty="0"/>
              <a:t>	</a:t>
            </a:r>
            <a:r>
              <a:rPr lang="en-US" dirty="0" smtClean="0"/>
              <a:t>Article 2 Clause 1</a:t>
            </a:r>
            <a:endParaRPr lang="en-US" dirty="0"/>
          </a:p>
        </p:txBody>
      </p:sp>
    </p:spTree>
    <p:extLst>
      <p:ext uri="{BB962C8B-B14F-4D97-AF65-F5344CB8AC3E}">
        <p14:creationId xmlns:p14="http://schemas.microsoft.com/office/powerpoint/2010/main" val="1458934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09600"/>
            <a:ext cx="8229600" cy="685800"/>
          </a:xfrm>
        </p:spPr>
        <p:txBody>
          <a:bodyPr>
            <a:normAutofit fontScale="90000"/>
          </a:bodyPr>
          <a:lstStyle/>
          <a:p>
            <a:pPr fontAlgn="auto">
              <a:spcAft>
                <a:spcPts val="0"/>
              </a:spcAft>
              <a:defRPr/>
            </a:pPr>
            <a:r>
              <a:rPr lang="en-US" altLang="en-US" dirty="0" smtClean="0">
                <a:solidFill>
                  <a:srgbClr val="FFFFFF"/>
                </a:solidFill>
                <a:ea typeface="+mj-ea"/>
              </a:rPr>
              <a:t>The Departments &amp; Leadership</a:t>
            </a:r>
          </a:p>
        </p:txBody>
      </p:sp>
      <p:sp>
        <p:nvSpPr>
          <p:cNvPr id="14339" name="Rectangle 3"/>
          <p:cNvSpPr>
            <a:spLocks noGrp="1" noChangeArrowheads="1"/>
          </p:cNvSpPr>
          <p:nvPr>
            <p:ph idx="1"/>
          </p:nvPr>
        </p:nvSpPr>
        <p:spPr>
          <a:xfrm>
            <a:off x="381000" y="1447800"/>
            <a:ext cx="6553200" cy="4800600"/>
          </a:xfrm>
        </p:spPr>
        <p:txBody>
          <a:bodyPr>
            <a:normAutofit lnSpcReduction="10000"/>
          </a:bodyPr>
          <a:lstStyle/>
          <a:p>
            <a:r>
              <a:rPr lang="en-US" sz="2800" dirty="0">
                <a:solidFill>
                  <a:srgbClr val="FFFFFF"/>
                </a:solidFill>
                <a:latin typeface="Rockwell"/>
                <a:cs typeface="Rockwell"/>
              </a:rPr>
              <a:t>Department of State</a:t>
            </a:r>
          </a:p>
          <a:p>
            <a:pPr lvl="1"/>
            <a:r>
              <a:rPr lang="en-US" sz="2000" dirty="0">
                <a:solidFill>
                  <a:srgbClr val="FFFFFF"/>
                </a:solidFill>
                <a:latin typeface="Rockwell"/>
                <a:cs typeface="Rockwell"/>
              </a:rPr>
              <a:t>Sec. of State - T. Jefferson</a:t>
            </a:r>
          </a:p>
          <a:p>
            <a:endParaRPr lang="en-US" sz="2800" dirty="0">
              <a:solidFill>
                <a:srgbClr val="FFFFFF"/>
              </a:solidFill>
              <a:latin typeface="Rockwell"/>
              <a:cs typeface="Rockwell"/>
            </a:endParaRPr>
          </a:p>
          <a:p>
            <a:r>
              <a:rPr lang="en-US" sz="2800" dirty="0">
                <a:solidFill>
                  <a:srgbClr val="FFFFFF"/>
                </a:solidFill>
                <a:latin typeface="Rockwell"/>
                <a:cs typeface="Rockwell"/>
              </a:rPr>
              <a:t>Department of Treasury</a:t>
            </a:r>
          </a:p>
          <a:p>
            <a:pPr lvl="1"/>
            <a:r>
              <a:rPr lang="en-US" sz="2000" dirty="0">
                <a:solidFill>
                  <a:srgbClr val="FFFFFF"/>
                </a:solidFill>
                <a:latin typeface="Rockwell"/>
                <a:cs typeface="Rockwell"/>
              </a:rPr>
              <a:t>Sec. of Treasury - A. Hamilton</a:t>
            </a:r>
          </a:p>
          <a:p>
            <a:endParaRPr lang="en-US" sz="2800" dirty="0">
              <a:solidFill>
                <a:srgbClr val="FFFFFF"/>
              </a:solidFill>
              <a:latin typeface="Rockwell"/>
              <a:cs typeface="Rockwell"/>
            </a:endParaRPr>
          </a:p>
          <a:p>
            <a:r>
              <a:rPr lang="en-US" sz="2800" dirty="0">
                <a:solidFill>
                  <a:srgbClr val="FFFFFF"/>
                </a:solidFill>
                <a:latin typeface="Rockwell"/>
                <a:cs typeface="Rockwell"/>
              </a:rPr>
              <a:t>War Department</a:t>
            </a:r>
          </a:p>
          <a:p>
            <a:pPr lvl="1"/>
            <a:r>
              <a:rPr lang="en-US" sz="2000" dirty="0">
                <a:solidFill>
                  <a:srgbClr val="FFFFFF"/>
                </a:solidFill>
                <a:latin typeface="Rockwell"/>
                <a:cs typeface="Rockwell"/>
              </a:rPr>
              <a:t>Sec. of War - Henry Knox</a:t>
            </a:r>
          </a:p>
          <a:p>
            <a:endParaRPr lang="en-US" sz="2800" dirty="0">
              <a:solidFill>
                <a:srgbClr val="FFFFFF"/>
              </a:solidFill>
              <a:latin typeface="Rockwell"/>
              <a:cs typeface="Rockwell"/>
            </a:endParaRPr>
          </a:p>
          <a:p>
            <a:r>
              <a:rPr lang="en-US" sz="2800" dirty="0">
                <a:solidFill>
                  <a:srgbClr val="FFFFFF"/>
                </a:solidFill>
                <a:latin typeface="Rockwell"/>
                <a:cs typeface="Rockwell"/>
              </a:rPr>
              <a:t>Attorney General Edmund Randolph</a:t>
            </a:r>
          </a:p>
        </p:txBody>
      </p:sp>
      <p:pic>
        <p:nvPicPr>
          <p:cNvPr id="14340" name="Picture 5" descr="http://sc94.ameslab.gov/TOUR/tjeffers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295400"/>
            <a:ext cx="135255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7" descr="http://hansenreport.files.wordpress.com/2011/02/hamilt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2362200"/>
            <a:ext cx="1352550"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9" descr="http://www.nps.gov/museum/exhibits/revwar/image_gal/indeimg/web_exhibit/KNOX_ex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6500" y="3548627"/>
            <a:ext cx="13843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1" descr="http://www.whatwouldthefoundersthink.com/blog/wp-content/uploads/2011/01/Edmund-Randolp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4686300"/>
            <a:ext cx="13525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335497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fontAlgn="auto">
              <a:spcAft>
                <a:spcPts val="0"/>
              </a:spcAft>
              <a:defRPr/>
            </a:pPr>
            <a:r>
              <a:rPr lang="en-US" altLang="en-US" smtClean="0">
                <a:solidFill>
                  <a:srgbClr val="FFFFFF"/>
                </a:solidFill>
                <a:ea typeface="+mj-ea"/>
              </a:rPr>
              <a:t>The Courts</a:t>
            </a:r>
          </a:p>
        </p:txBody>
      </p:sp>
      <p:sp>
        <p:nvSpPr>
          <p:cNvPr id="13315" name="Rectangle 3"/>
          <p:cNvSpPr>
            <a:spLocks noGrp="1" noChangeArrowheads="1"/>
          </p:cNvSpPr>
          <p:nvPr>
            <p:ph idx="1"/>
          </p:nvPr>
        </p:nvSpPr>
        <p:spPr>
          <a:xfrm>
            <a:off x="381000" y="1828800"/>
            <a:ext cx="8305800" cy="4419600"/>
          </a:xfrm>
        </p:spPr>
        <p:txBody>
          <a:bodyPr>
            <a:normAutofit lnSpcReduction="10000"/>
          </a:bodyPr>
          <a:lstStyle/>
          <a:p>
            <a:pPr marL="411480" fontAlgn="auto">
              <a:spcAft>
                <a:spcPts val="0"/>
              </a:spcAft>
              <a:buFont typeface="Wingdings"/>
              <a:buChar char=""/>
              <a:defRPr/>
            </a:pPr>
            <a:r>
              <a:rPr lang="en-US" altLang="en-US" sz="2800" dirty="0" smtClean="0">
                <a:ea typeface="+mn-ea"/>
              </a:rPr>
              <a:t>Congress created effective courts under the Judiciary Act of 1789</a:t>
            </a:r>
          </a:p>
          <a:p>
            <a:pPr marL="411480" fontAlgn="auto">
              <a:spcAft>
                <a:spcPts val="0"/>
              </a:spcAft>
              <a:buFont typeface="Wingdings"/>
              <a:buChar char=""/>
              <a:defRPr/>
            </a:pPr>
            <a:endParaRPr lang="en-US" altLang="en-US" sz="2800" dirty="0" smtClean="0">
              <a:ea typeface="+mn-ea"/>
            </a:endParaRPr>
          </a:p>
          <a:p>
            <a:pPr marL="411480" fontAlgn="auto">
              <a:spcAft>
                <a:spcPts val="0"/>
              </a:spcAft>
              <a:buFont typeface="Wingdings"/>
              <a:buChar char=""/>
              <a:defRPr/>
            </a:pPr>
            <a:r>
              <a:rPr lang="en-US" altLang="en-US" sz="2800" dirty="0" smtClean="0">
                <a:ea typeface="+mn-ea"/>
              </a:rPr>
              <a:t>Judiciary Act organized the Supreme Court with a chief justice &amp; 5 associates</a:t>
            </a:r>
          </a:p>
          <a:p>
            <a:pPr marL="411480" fontAlgn="auto">
              <a:spcAft>
                <a:spcPts val="0"/>
              </a:spcAft>
              <a:buFont typeface="Wingdings"/>
              <a:buChar char=""/>
              <a:defRPr/>
            </a:pPr>
            <a:endParaRPr lang="en-US" altLang="en-US" sz="2800" dirty="0" smtClean="0">
              <a:ea typeface="+mn-ea"/>
            </a:endParaRPr>
          </a:p>
          <a:p>
            <a:pPr marL="411480" fontAlgn="auto">
              <a:spcAft>
                <a:spcPts val="0"/>
              </a:spcAft>
              <a:buFont typeface="Wingdings"/>
              <a:buChar char=""/>
              <a:defRPr/>
            </a:pPr>
            <a:r>
              <a:rPr lang="en-US" altLang="en-US" sz="2800" dirty="0" smtClean="0">
                <a:ea typeface="+mn-ea"/>
              </a:rPr>
              <a:t>Established federal district &amp; circuit courts</a:t>
            </a:r>
          </a:p>
          <a:p>
            <a:pPr marL="411480" fontAlgn="auto">
              <a:spcAft>
                <a:spcPts val="0"/>
              </a:spcAft>
              <a:buFont typeface="Wingdings"/>
              <a:buChar char=""/>
              <a:defRPr/>
            </a:pPr>
            <a:endParaRPr lang="en-US" altLang="en-US" sz="2800" dirty="0" smtClean="0">
              <a:ea typeface="+mn-ea"/>
            </a:endParaRPr>
          </a:p>
          <a:p>
            <a:pPr marL="411480" fontAlgn="auto">
              <a:spcAft>
                <a:spcPts val="0"/>
              </a:spcAft>
              <a:buFont typeface="Wingdings"/>
              <a:buChar char=""/>
              <a:defRPr/>
            </a:pPr>
            <a:r>
              <a:rPr lang="en-US" altLang="en-US" sz="2800" dirty="0" smtClean="0">
                <a:ea typeface="+mn-ea"/>
              </a:rPr>
              <a:t>Created office of Attorney General</a:t>
            </a:r>
          </a:p>
        </p:txBody>
      </p:sp>
    </p:spTree>
    <p:extLst>
      <p:ext uri="{BB962C8B-B14F-4D97-AF65-F5344CB8AC3E}">
        <p14:creationId xmlns:p14="http://schemas.microsoft.com/office/powerpoint/2010/main" val="134364182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1471</TotalTime>
  <Words>1975</Words>
  <Application>Microsoft Macintosh PowerPoint</Application>
  <PresentationFormat>On-screen Show (4:3)</PresentationFormat>
  <Paragraphs>264</Paragraphs>
  <Slides>32</Slides>
  <Notes>14</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Default Theme</vt:lpstr>
      <vt:lpstr>Do Now</vt:lpstr>
      <vt:lpstr>The Nation Under Washington: New Government, New Institutions, and a New Party System</vt:lpstr>
      <vt:lpstr>AP Prompt</vt:lpstr>
      <vt:lpstr>BIG IDEAS-College Style</vt:lpstr>
      <vt:lpstr>PowerPoint Presentation</vt:lpstr>
      <vt:lpstr>George Washington (1789-1797)</vt:lpstr>
      <vt:lpstr>The Cabinet</vt:lpstr>
      <vt:lpstr>The Departments &amp; Leadership</vt:lpstr>
      <vt:lpstr>The Courts</vt:lpstr>
      <vt:lpstr>PowerPoint Presentation</vt:lpstr>
      <vt:lpstr>1st Chief Justice</vt:lpstr>
      <vt:lpstr>Washington’s Foreign Policy</vt:lpstr>
      <vt:lpstr>Washington’s Foreign Policy</vt:lpstr>
      <vt:lpstr>PowerPoint Presentation</vt:lpstr>
      <vt:lpstr>PowerPoint Presentation</vt:lpstr>
      <vt:lpstr>PowerPoint Presentation</vt:lpstr>
      <vt:lpstr>PowerPoint Presentation</vt:lpstr>
      <vt:lpstr>PowerPoint Presentation</vt:lpstr>
      <vt:lpstr>Hamilton vs. Jefferson and the Birth of Political Parties </vt:lpstr>
      <vt:lpstr>Hamilton’s Financial Plan/Report on Manufactures</vt:lpstr>
      <vt:lpstr>PowerPoint Presentation</vt:lpstr>
      <vt:lpstr>2. Establishment of a National Bank</vt:lpstr>
      <vt:lpstr>Bank of the U.S.</vt:lpstr>
      <vt:lpstr>Bank of the U.S.</vt:lpstr>
      <vt:lpstr>PowerPoint Presentation</vt:lpstr>
      <vt:lpstr>Whiskey Rebellion (1791-1794)</vt:lpstr>
      <vt:lpstr>PowerPoint Presentation</vt:lpstr>
      <vt:lpstr>First Political Party System (1789-1824)</vt:lpstr>
      <vt:lpstr>Washington’s Farewell Address (1796)</vt:lpstr>
      <vt:lpstr>Washington’s Precedents</vt:lpstr>
      <vt:lpstr>Evaluate the causes of the growth of the first two-party system in American politics</vt:lpstr>
      <vt:lpstr>Hamilton’s Economic Plans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33</cp:revision>
  <dcterms:created xsi:type="dcterms:W3CDTF">2018-05-15T21:37:39Z</dcterms:created>
  <dcterms:modified xsi:type="dcterms:W3CDTF">2018-09-12T18:12:04Z</dcterms:modified>
</cp:coreProperties>
</file>