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6"/>
  </p:notesMasterIdLst>
  <p:sldIdLst>
    <p:sldId id="259" r:id="rId2"/>
    <p:sldId id="256" r:id="rId3"/>
    <p:sldId id="258" r:id="rId4"/>
    <p:sldId id="260" r:id="rId5"/>
    <p:sldId id="301" r:id="rId6"/>
    <p:sldId id="296" r:id="rId7"/>
    <p:sldId id="298" r:id="rId8"/>
    <p:sldId id="302" r:id="rId9"/>
    <p:sldId id="299" r:id="rId10"/>
    <p:sldId id="261" r:id="rId11"/>
    <p:sldId id="262" r:id="rId12"/>
    <p:sldId id="263" r:id="rId13"/>
    <p:sldId id="264" r:id="rId14"/>
    <p:sldId id="265" r:id="rId15"/>
    <p:sldId id="266" r:id="rId16"/>
    <p:sldId id="267" r:id="rId17"/>
    <p:sldId id="268" r:id="rId18"/>
    <p:sldId id="269" r:id="rId19"/>
    <p:sldId id="270" r:id="rId20"/>
    <p:sldId id="300" r:id="rId21"/>
    <p:sldId id="271" r:id="rId22"/>
    <p:sldId id="272" r:id="rId23"/>
    <p:sldId id="273" r:id="rId24"/>
    <p:sldId id="274" r:id="rId25"/>
    <p:sldId id="275" r:id="rId26"/>
    <p:sldId id="277" r:id="rId27"/>
    <p:sldId id="278" r:id="rId28"/>
    <p:sldId id="284" r:id="rId29"/>
    <p:sldId id="285" r:id="rId30"/>
    <p:sldId id="286" r:id="rId31"/>
    <p:sldId id="287" r:id="rId32"/>
    <p:sldId id="288" r:id="rId33"/>
    <p:sldId id="289" r:id="rId34"/>
    <p:sldId id="290" r:id="rId35"/>
    <p:sldId id="291" r:id="rId36"/>
    <p:sldId id="292" r:id="rId37"/>
    <p:sldId id="293" r:id="rId38"/>
    <p:sldId id="280" r:id="rId39"/>
    <p:sldId id="281" r:id="rId40"/>
    <p:sldId id="282" r:id="rId41"/>
    <p:sldId id="303" r:id="rId42"/>
    <p:sldId id="283" r:id="rId43"/>
    <p:sldId id="294" r:id="rId44"/>
    <p:sldId id="29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3/21/19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963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168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In 1982, 75-year-old Soviet party leader Leonid Brezhnev died. Growing stagnation, corruption, and a huge military buildup had marked his regime. Initially, the post-Brezhnev era seemed to offer little change in U.S.-Soviet relations. KGB leader Yuri Andropov succeeded Brezhnev, but died after only 15 months in power. Another Brezhnev loyalist, Konstantin Chernenko, who died just a year later, replaced him. In 1985, Soviet party leadership passed to Mikhail S. Gorbachev, a 54-year-old agricultural specialist with little formal experience in foreign affairs. Gorbachev pledged to continue the policies of his predecessors. </a:t>
            </a:r>
          </a:p>
          <a:p>
            <a:endParaRPr lang="en-US">
              <a:latin typeface="Times New Roman" charset="0"/>
            </a:endParaRPr>
          </a:p>
          <a:p>
            <a:r>
              <a:rPr lang="en-US">
                <a:latin typeface="Times New Roman" charset="0"/>
              </a:rPr>
              <a:t>Within weeks, however, Gorbachev called for sweeping political liberalization (glasnost) and economic reform (perestroika). He allowed wider freedom of press, assembly, travel, and religion. He persuaded the Communist party leadership to end its monopoly on power; created the Soviet Union's first working legislature; allowed the first nationwide competitive elections in 1989; and freed hundreds of political prisoners. In an effort to boost the sagging Soviet economy, he legalized small private business cooperatives, relaxed laws prohibiting land ownership, and approved foreign investment within the Soviet Union. </a:t>
            </a:r>
          </a:p>
          <a:p>
            <a:endParaRPr lang="en-US">
              <a:latin typeface="Times New Roman" charset="0"/>
            </a:endParaRPr>
          </a:p>
          <a:p>
            <a:r>
              <a:rPr lang="en-US">
                <a:latin typeface="Times New Roman" charset="0"/>
              </a:rPr>
              <a:t>In foreign affairs, Gorbachev completely reshaped world politics. He cut the Soviet defense budget, withdrew Soviet troops from Afghanistan and Eastern Europe, allowed a unified Germany to become a member of NATO, and agreed with the United States to destroy short-range and medium-range nuclear weapons. Most dramatically, Gorbachev actively promoted the democratization of former satellite nations in Eastern Europe. For his accomplishments in defusing Cold War tensions, he was awarded the 1990 Nobel Peace Prize.</a:t>
            </a:r>
          </a:p>
        </p:txBody>
      </p:sp>
      <p:sp>
        <p:nvSpPr>
          <p:cNvPr id="7475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1150938" y="692150"/>
            <a:ext cx="4556125" cy="3416300"/>
          </a:xfrm>
          <a:ln/>
        </p:spPr>
      </p:sp>
      <p:sp>
        <p:nvSpPr>
          <p:cNvPr id="768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150938" y="692150"/>
            <a:ext cx="4556125" cy="3416300"/>
          </a:xfrm>
          <a:ln/>
        </p:spPr>
      </p:sp>
      <p:sp>
        <p:nvSpPr>
          <p:cNvPr id="788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900">
                <a:latin typeface="Times New Roman" charset="0"/>
              </a:rPr>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a:latin typeface="Times New Roman" charset="0"/>
            </a:endParaRPr>
          </a:p>
          <a:p>
            <a:pPr>
              <a:lnSpc>
                <a:spcPct val="90000"/>
              </a:lnSpc>
            </a:pPr>
            <a:r>
              <a:rPr lang="en-US" sz="900">
                <a:latin typeface="Times New Roman" charset="0"/>
              </a:rPr>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a:latin typeface="Times New Roman" charset="0"/>
            </a:endParaRPr>
          </a:p>
          <a:p>
            <a:pPr>
              <a:lnSpc>
                <a:spcPct val="90000"/>
              </a:lnSpc>
            </a:pPr>
            <a:r>
              <a:rPr lang="en-US" sz="900">
                <a:latin typeface="Times New Roman" charset="0"/>
              </a:rPr>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a:latin typeface="Times New Roman" charset="0"/>
            </a:endParaRPr>
          </a:p>
          <a:p>
            <a:pPr>
              <a:lnSpc>
                <a:spcPct val="90000"/>
              </a:lnSpc>
            </a:pPr>
            <a:r>
              <a:rPr lang="en-US" sz="900">
                <a:latin typeface="Times New Roman" charset="0"/>
              </a:rPr>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a:latin typeface="Times New Roman" charset="0"/>
            </a:endParaRPr>
          </a:p>
          <a:p>
            <a:pPr>
              <a:lnSpc>
                <a:spcPct val="90000"/>
              </a:lnSpc>
            </a:pPr>
            <a:r>
              <a:rPr lang="en-US" sz="900">
                <a:latin typeface="Times New Roman" charset="0"/>
              </a:rPr>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1150938" y="692150"/>
            <a:ext cx="4556125" cy="3416300"/>
          </a:xfrm>
          <a:ln/>
        </p:spPr>
      </p:sp>
      <p:sp>
        <p:nvSpPr>
          <p:cNvPr id="808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000">
                <a:latin typeface="Times New Roman" charset="0"/>
              </a:rPr>
              <a:t>In the presidential election of 1984, Ronald Reagan and Vice President George Bush won in a landslide over Walter Mondale and Geraldine Ferraro. Ferraro was the first woman nominated for vice president on a major party ticket. Although Reagan's second term was plagued by the Iran-Contra scandal, he left office after eight years more popular than when he arrived. He could claim the distinction of being the first president to serve two full terms since Dwight Eisenhower. </a:t>
            </a:r>
          </a:p>
          <a:p>
            <a:pPr>
              <a:lnSpc>
                <a:spcPct val="90000"/>
              </a:lnSpc>
            </a:pPr>
            <a:endParaRPr lang="en-US" sz="1000">
              <a:latin typeface="Times New Roman" charset="0"/>
            </a:endParaRPr>
          </a:p>
          <a:p>
            <a:pPr>
              <a:lnSpc>
                <a:spcPct val="90000"/>
              </a:lnSpc>
            </a:pPr>
            <a:r>
              <a:rPr lang="en-US" sz="1000">
                <a:latin typeface="Times New Roman" charset="0"/>
              </a:rPr>
              <a:t>Ronald Reagan could also point to an extraordinary string of accomplishments. He dampened inflation, restored public confidence in government, and presided over the beginning of the end of the Cold War. He doubled the defense budget, named the first woman to the Supreme Court, launched a strong economic boom, and created a heightened sense of national unity. In addition, his supporters said that he restored vigor to the national economy and psyche, rebuilt America's military might, regained the nation's place as the world's preeminent power, restored American patriotism, and championed traditional family values. </a:t>
            </a:r>
          </a:p>
          <a:p>
            <a:pPr>
              <a:lnSpc>
                <a:spcPct val="90000"/>
              </a:lnSpc>
            </a:pPr>
            <a:endParaRPr lang="en-US" sz="1000">
              <a:latin typeface="Times New Roman" charset="0"/>
            </a:endParaRPr>
          </a:p>
          <a:p>
            <a:pPr>
              <a:lnSpc>
                <a:spcPct val="90000"/>
              </a:lnSpc>
            </a:pPr>
            <a:r>
              <a:rPr lang="en-US" sz="1000">
                <a:latin typeface="Times New Roman" charset="0"/>
              </a:rPr>
              <a:t>On the other hand, his detractors criticized him for a reckless use of military power and for circumventing Congress in foreign affairs. They accused Reagan of fostering greed and intolerance. His critics also charged that his administration, in its zeal to cut waste from government, ripped the social safety net and skimped on the government's regulatory functions. The administration, they further charged, was insensitive on racial issues. Reagan's detractors were particularly concerned about his economic legacy. During the Reagan years, the national debt tripled, from $909 billion to almost $2.9 trillion (the interest alone amounted to 14 percent of the federal budget). The deficit soaked up savings, caused interest rates to rise, and forced the federal government to shift more and more responsibilities onto the states. Corporate and individual debt also soared. During the early 1990s, the American people consumed $1 trillion more goods and services than they produced. The United States also became the world's biggest debtor nation, as a result of a weak dollar, a low level of exports, and the need to borrow abroad to finance budget deficits.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150938" y="692150"/>
            <a:ext cx="4556125" cy="3416300"/>
          </a:xfrm>
          <a:ln cap="flat"/>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85000"/>
              </a:lnSpc>
              <a:spcBef>
                <a:spcPct val="10000"/>
              </a:spcBef>
            </a:pPr>
            <a:endParaRPr lang="en-US">
              <a:latin typeface="Times New Roman" charset="0"/>
            </a:endParaRPr>
          </a:p>
        </p:txBody>
      </p:sp>
      <p:sp>
        <p:nvSpPr>
          <p:cNvPr id="5734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 Reagan Hip Hop</a:t>
            </a:r>
            <a:endParaRPr lang="en-US" dirty="0"/>
          </a:p>
        </p:txBody>
      </p:sp>
      <p:sp>
        <p:nvSpPr>
          <p:cNvPr id="4" name="Slide Number Placeholder 3"/>
          <p:cNvSpPr>
            <a:spLocks noGrp="1"/>
          </p:cNvSpPr>
          <p:nvPr>
            <p:ph type="sldNum" sz="quarter" idx="10"/>
          </p:nvPr>
        </p:nvSpPr>
        <p:spPr/>
        <p:txBody>
          <a:bodyPr/>
          <a:lstStyle/>
          <a:p>
            <a:fld id="{40EDC874-CE76-F449-873D-AF7D687F5CD8}" type="slidenum">
              <a:rPr lang="en-US" smtClean="0"/>
              <a:t>19</a:t>
            </a:fld>
            <a:endParaRPr lang="en-US"/>
          </a:p>
        </p:txBody>
      </p:sp>
    </p:spTree>
    <p:extLst>
      <p:ext uri="{BB962C8B-B14F-4D97-AF65-F5344CB8AC3E}">
        <p14:creationId xmlns:p14="http://schemas.microsoft.com/office/powerpoint/2010/main" val="130641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5778"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spcBef>
                <a:spcPct val="10000"/>
              </a:spcBef>
            </a:pPr>
            <a:r>
              <a:rPr lang="en-US" dirty="0" smtClean="0">
                <a:latin typeface="Times New Roman" charset="0"/>
                <a:cs typeface="Arial" charset="0"/>
              </a:rPr>
              <a:t>‘How do you stop the Black Panthers? Ronald</a:t>
            </a:r>
            <a:r>
              <a:rPr lang="en-US" baseline="0" dirty="0" smtClean="0">
                <a:latin typeface="Times New Roman" charset="0"/>
                <a:cs typeface="Arial" charset="0"/>
              </a:rPr>
              <a:t> Reagan cooked up an answer</a:t>
            </a:r>
            <a:r>
              <a:rPr lang="mr-IN" baseline="0" dirty="0" smtClean="0">
                <a:latin typeface="Times New Roman" charset="0"/>
                <a:cs typeface="Arial" charset="0"/>
              </a:rPr>
              <a:t>…</a:t>
            </a:r>
            <a:r>
              <a:rPr lang="en-US" baseline="0" dirty="0" smtClean="0">
                <a:latin typeface="Times New Roman" charset="0"/>
                <a:cs typeface="Arial" charset="0"/>
              </a:rPr>
              <a:t>’</a:t>
            </a:r>
            <a:endParaRPr lang="en-US" dirty="0">
              <a:latin typeface="Times New Roman" charset="0"/>
              <a:cs typeface="Arial" charset="0"/>
            </a:endParaRPr>
          </a:p>
          <a:p>
            <a:endParaRPr lang="en-US" dirty="0">
              <a:latin typeface="Times New Roman" charset="0"/>
            </a:endParaRPr>
          </a:p>
        </p:txBody>
      </p:sp>
      <p:sp>
        <p:nvSpPr>
          <p:cNvPr id="614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eaLnBrk="0" hangingPunct="0">
              <a:defRPr sz="2400">
                <a:solidFill>
                  <a:schemeClr val="tx1"/>
                </a:solidFill>
                <a:latin typeface="Arial" charset="0"/>
                <a:ea typeface="ＭＳ Ｐゴシック" charset="0"/>
                <a:cs typeface="ＭＳ Ｐゴシック" charset="0"/>
              </a:defRPr>
            </a:lvl1pPr>
            <a:lvl2pPr marL="742950" indent="-285750" defTabSz="933450" eaLnBrk="0" hangingPunct="0">
              <a:defRPr sz="2400">
                <a:solidFill>
                  <a:schemeClr val="tx1"/>
                </a:solidFill>
                <a:latin typeface="Arial" charset="0"/>
                <a:ea typeface="ＭＳ Ｐゴシック" charset="0"/>
              </a:defRPr>
            </a:lvl2pPr>
            <a:lvl3pPr marL="1143000" indent="-228600" defTabSz="933450" eaLnBrk="0" hangingPunct="0">
              <a:defRPr sz="2400">
                <a:solidFill>
                  <a:schemeClr val="tx1"/>
                </a:solidFill>
                <a:latin typeface="Arial" charset="0"/>
                <a:ea typeface="ＭＳ Ｐゴシック" charset="0"/>
              </a:defRPr>
            </a:lvl3pPr>
            <a:lvl4pPr marL="1600200" indent="-228600" defTabSz="933450" eaLnBrk="0" hangingPunct="0">
              <a:defRPr sz="2400">
                <a:solidFill>
                  <a:schemeClr val="tx1"/>
                </a:solidFill>
                <a:latin typeface="Arial" charset="0"/>
                <a:ea typeface="ＭＳ Ｐゴシック" charset="0"/>
              </a:defRPr>
            </a:lvl4pPr>
            <a:lvl5pPr marL="2057400" indent="-228600" defTabSz="933450" eaLnBrk="0" hangingPunct="0">
              <a:defRPr sz="2400">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039107-9F99-3C46-AD91-FAE21F474C52}" type="slidenum">
              <a:rPr lang="en-US" sz="1200">
                <a:latin typeface="Times New Roman" charset="0"/>
              </a:rPr>
              <a:pPr eaLnBrk="1" hangingPunct="1"/>
              <a:t>23</a:t>
            </a:fld>
            <a:endParaRPr lang="en-US" sz="1200">
              <a:latin typeface="Times New Roman" charset="0"/>
            </a:endParaRPr>
          </a:p>
        </p:txBody>
      </p:sp>
      <p:sp>
        <p:nvSpPr>
          <p:cNvPr id="819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rPr>
              <a:t>http://www.avert.org/usa-statistics.htm</a:t>
            </a:r>
          </a:p>
        </p:txBody>
      </p:sp>
      <p:sp>
        <p:nvSpPr>
          <p:cNvPr id="624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1150938" y="692150"/>
            <a:ext cx="4556125" cy="3416300"/>
          </a:xfrm>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1">
              <a:lnSpc>
                <a:spcPct val="90000"/>
              </a:lnSpc>
              <a:spcBef>
                <a:spcPct val="10000"/>
              </a:spcBef>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7387E5D6-2157-1C4B-8263-D38E21A42F97}" type="slidenum">
              <a:rPr lang="en-US"/>
              <a:pPr>
                <a:defRPr/>
              </a:pPr>
              <a:t>‹#›</a:t>
            </a:fld>
            <a:endParaRPr lang="en-US"/>
          </a:p>
        </p:txBody>
      </p:sp>
    </p:spTree>
    <p:extLst>
      <p:ext uri="{BB962C8B-B14F-4D97-AF65-F5344CB8AC3E}">
        <p14:creationId xmlns:p14="http://schemas.microsoft.com/office/powerpoint/2010/main" val="93010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0550B00-5EB4-CE4D-97DF-8B1ED040D632}" type="slidenum">
              <a:rPr lang="en-US"/>
              <a:pPr/>
              <a:t>‹#›</a:t>
            </a:fld>
            <a:endParaRPr lang="en-US"/>
          </a:p>
        </p:txBody>
      </p:sp>
    </p:spTree>
    <p:extLst>
      <p:ext uri="{BB962C8B-B14F-4D97-AF65-F5344CB8AC3E}">
        <p14:creationId xmlns:p14="http://schemas.microsoft.com/office/powerpoint/2010/main" val="437263665"/>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CE551D3D-1D8D-5940-97D7-8733E51652F8}" type="slidenum">
              <a:rPr lang="en-US"/>
              <a:pPr>
                <a:defRPr/>
              </a:pPr>
              <a:t>‹#›</a:t>
            </a:fld>
            <a:endParaRPr lang="en-US"/>
          </a:p>
        </p:txBody>
      </p:sp>
    </p:spTree>
    <p:extLst>
      <p:ext uri="{BB962C8B-B14F-4D97-AF65-F5344CB8AC3E}">
        <p14:creationId xmlns:p14="http://schemas.microsoft.com/office/powerpoint/2010/main" val="332813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3/21/19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3/21/19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3/21/19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3/21/19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dkVzKjK5Wc"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LoPu1UIBkBc"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www.youtube.com/watch?v=EU-IBF8nwS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4.xml"/><Relationship Id="rId2" Type="http://schemas.openxmlformats.org/officeDocument/2006/relationships/hyperlink" Target="http://www.youtube.com/watch?v=C-PSq2dy754&amp;feature=relat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9LyYD166ync" TargetMode="External"/><Relationship Id="rId4" Type="http://schemas.openxmlformats.org/officeDocument/2006/relationships/hyperlink" Target="http://www.youtube.com/watch?v=Io9KMSSEZ0Y" TargetMode="External"/><Relationship Id="rId5"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hyperlink" Target="http://www.youtube.com/watch?v=OuLWgVOLbG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 Id="rId3"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14.xml"/><Relationship Id="rId2"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http://www.youtube.com/watch?v=rU6PWT1r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hlinkClick r:id="rId2"/>
              </a:rPr>
              <a:t>Rebirth of Conservatism in the 70s and 80s</a:t>
            </a:r>
            <a:endParaRPr lang="en-US" dirty="0"/>
          </a:p>
        </p:txBody>
      </p:sp>
    </p:spTree>
    <p:extLst>
      <p:ext uri="{BB962C8B-B14F-4D97-AF65-F5344CB8AC3E}">
        <p14:creationId xmlns:p14="http://schemas.microsoft.com/office/powerpoint/2010/main" val="8698418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277813"/>
            <a:ext cx="8001000" cy="1143000"/>
          </a:xfrm>
        </p:spPr>
        <p:txBody>
          <a:bodyPr>
            <a:normAutofit fontScale="90000"/>
          </a:bodyPr>
          <a:lstStyle/>
          <a:p>
            <a:pPr eaLnBrk="1" hangingPunct="1"/>
            <a:r>
              <a:rPr lang="en-US" dirty="0">
                <a:latin typeface="Rockwell"/>
                <a:cs typeface="Rockwell"/>
              </a:rPr>
              <a:t>Conservative Backlash, 1965-1980</a:t>
            </a:r>
          </a:p>
        </p:txBody>
      </p:sp>
      <p:sp>
        <p:nvSpPr>
          <p:cNvPr id="54274" name="Rectangle 3"/>
          <p:cNvSpPr>
            <a:spLocks noGrp="1" noChangeArrowheads="1"/>
          </p:cNvSpPr>
          <p:nvPr>
            <p:ph type="body" sz="half" idx="1"/>
          </p:nvPr>
        </p:nvSpPr>
        <p:spPr>
          <a:xfrm>
            <a:off x="0" y="1828800"/>
            <a:ext cx="5486400" cy="4454525"/>
          </a:xfrm>
        </p:spPr>
        <p:txBody>
          <a:bodyPr>
            <a:normAutofit/>
          </a:bodyPr>
          <a:lstStyle/>
          <a:p>
            <a:pPr eaLnBrk="1" hangingPunct="1"/>
            <a:r>
              <a:rPr lang="en-US" dirty="0">
                <a:latin typeface="Rockwell"/>
                <a:cs typeface="Rockwell"/>
              </a:rPr>
              <a:t>Conservatives react against changes in America during the 1960s</a:t>
            </a:r>
          </a:p>
          <a:p>
            <a:pPr eaLnBrk="1" hangingPunct="1"/>
            <a:r>
              <a:rPr lang="en-US" dirty="0">
                <a:latin typeface="Rockwell"/>
                <a:cs typeface="Rockwell"/>
              </a:rPr>
              <a:t>American foreign policy</a:t>
            </a:r>
          </a:p>
          <a:p>
            <a:pPr eaLnBrk="1" hangingPunct="1"/>
            <a:r>
              <a:rPr lang="ja-JP" altLang="en-US" dirty="0">
                <a:latin typeface="Rockwell"/>
                <a:cs typeface="Rockwell"/>
              </a:rPr>
              <a:t>“</a:t>
            </a:r>
            <a:r>
              <a:rPr lang="en-US" altLang="ja-JP" dirty="0">
                <a:latin typeface="Rockwell"/>
                <a:cs typeface="Rockwell"/>
              </a:rPr>
              <a:t>Lost Vietnam</a:t>
            </a:r>
            <a:r>
              <a:rPr lang="ja-JP" altLang="en-US" dirty="0">
                <a:latin typeface="Rockwell"/>
                <a:cs typeface="Rockwell"/>
              </a:rPr>
              <a:t>”</a:t>
            </a:r>
            <a:endParaRPr lang="en-US" altLang="ja-JP" dirty="0">
              <a:latin typeface="Rockwell"/>
              <a:cs typeface="Rockwell"/>
            </a:endParaRPr>
          </a:p>
          <a:p>
            <a:pPr eaLnBrk="1" hangingPunct="1"/>
            <a:r>
              <a:rPr lang="en-US" dirty="0">
                <a:latin typeface="Rockwell"/>
                <a:cs typeface="Rockwell"/>
              </a:rPr>
              <a:t>Affirmative Action</a:t>
            </a:r>
          </a:p>
          <a:p>
            <a:pPr eaLnBrk="1" hangingPunct="1"/>
            <a:r>
              <a:rPr lang="en-US" dirty="0" smtClean="0">
                <a:latin typeface="Rockwell"/>
                <a:cs typeface="Rockwell"/>
              </a:rPr>
              <a:t>Women’</a:t>
            </a:r>
            <a:r>
              <a:rPr lang="en-US" altLang="ja-JP" dirty="0" smtClean="0">
                <a:latin typeface="Rockwell"/>
                <a:cs typeface="Rockwell"/>
              </a:rPr>
              <a:t>s </a:t>
            </a:r>
            <a:r>
              <a:rPr lang="en-US" altLang="ja-JP" dirty="0">
                <a:latin typeface="Rockwell"/>
                <a:cs typeface="Rockwell"/>
              </a:rPr>
              <a:t>liberation</a:t>
            </a:r>
            <a:endParaRPr lang="en-US" dirty="0">
              <a:latin typeface="Rockwell"/>
              <a:cs typeface="Rockwell"/>
            </a:endParaRPr>
          </a:p>
        </p:txBody>
      </p:sp>
      <p:pic>
        <p:nvPicPr>
          <p:cNvPr id="54275" name="Picture 5" descr="harg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62700" y="1752600"/>
            <a:ext cx="2971800" cy="4530725"/>
          </a:xfrm>
          <a:noFill/>
        </p:spPr>
      </p:pic>
    </p:spTree>
    <p:extLst>
      <p:ext uri="{BB962C8B-B14F-4D97-AF65-F5344CB8AC3E}">
        <p14:creationId xmlns:p14="http://schemas.microsoft.com/office/powerpoint/2010/main" val="41846589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127125" y="1443038"/>
            <a:ext cx="8087157" cy="430887"/>
          </a:xfrm>
          <a:prstGeom prst="rect">
            <a:avLst/>
          </a:prstGeom>
          <a:noFill/>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z="2200" b="1" dirty="0" smtClean="0">
                <a:latin typeface="Rockwell"/>
                <a:cs typeface="Rockwell"/>
              </a:rPr>
              <a:t>What caused this shift in American political thought?</a:t>
            </a:r>
          </a:p>
        </p:txBody>
      </p:sp>
    </p:spTree>
    <p:extLst>
      <p:ext uri="{BB962C8B-B14F-4D97-AF65-F5344CB8AC3E}">
        <p14:creationId xmlns:p14="http://schemas.microsoft.com/office/powerpoint/2010/main" val="38246812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dirty="0">
                <a:latin typeface="Rockwell"/>
                <a:cs typeface="Rockwell"/>
              </a:rPr>
              <a:t>The Growing Backlash</a:t>
            </a:r>
          </a:p>
        </p:txBody>
      </p:sp>
      <p:sp>
        <p:nvSpPr>
          <p:cNvPr id="55298" name="Rectangle 3"/>
          <p:cNvSpPr>
            <a:spLocks noGrp="1" noChangeArrowheads="1"/>
          </p:cNvSpPr>
          <p:nvPr>
            <p:ph type="body" idx="1"/>
          </p:nvPr>
        </p:nvSpPr>
        <p:spPr>
          <a:xfrm>
            <a:off x="457200" y="1600200"/>
            <a:ext cx="8229600" cy="4724400"/>
          </a:xfrm>
        </p:spPr>
        <p:txBody>
          <a:bodyPr/>
          <a:lstStyle/>
          <a:p>
            <a:pPr eaLnBrk="1" hangingPunct="1"/>
            <a:r>
              <a:rPr lang="en-US" sz="2400" dirty="0">
                <a:latin typeface="Rockwell"/>
                <a:cs typeface="Rockwell"/>
              </a:rPr>
              <a:t>1978: </a:t>
            </a:r>
            <a:r>
              <a:rPr lang="en-US" sz="2400" i="1" dirty="0">
                <a:latin typeface="Rockwell"/>
                <a:cs typeface="Rockwell"/>
              </a:rPr>
              <a:t>Regents of U.C. v. Bakke</a:t>
            </a:r>
          </a:p>
          <a:p>
            <a:pPr lvl="1" eaLnBrk="1" hangingPunct="1"/>
            <a:r>
              <a:rPr lang="ja-JP" altLang="en-US" sz="2000" dirty="0">
                <a:latin typeface="Rockwell"/>
                <a:cs typeface="Rockwell"/>
              </a:rPr>
              <a:t>“</a:t>
            </a:r>
            <a:r>
              <a:rPr lang="en-US" altLang="ja-JP" sz="2000" dirty="0">
                <a:latin typeface="Rockwell"/>
                <a:cs typeface="Rockwell"/>
              </a:rPr>
              <a:t>Quotas</a:t>
            </a:r>
            <a:r>
              <a:rPr lang="ja-JP" altLang="en-US" sz="2000" dirty="0">
                <a:latin typeface="Rockwell"/>
                <a:cs typeface="Rockwell"/>
              </a:rPr>
              <a:t>”</a:t>
            </a:r>
            <a:r>
              <a:rPr lang="en-US" altLang="ja-JP" sz="2000" dirty="0">
                <a:latin typeface="Rockwell"/>
                <a:cs typeface="Rockwell"/>
              </a:rPr>
              <a:t> in college admissions were </a:t>
            </a:r>
            <a:r>
              <a:rPr lang="en-US" altLang="ja-JP" sz="2000" dirty="0" err="1">
                <a:latin typeface="Rockwell"/>
                <a:cs typeface="Rockwell"/>
              </a:rPr>
              <a:t>unconst</a:t>
            </a:r>
            <a:r>
              <a:rPr lang="en-US" altLang="ja-JP" sz="2000" dirty="0">
                <a:latin typeface="Rockwell"/>
                <a:cs typeface="Rockwell"/>
              </a:rPr>
              <a:t>.   </a:t>
            </a:r>
            <a:endParaRPr lang="en-US" altLang="ja-JP" sz="2200" i="1" dirty="0">
              <a:latin typeface="Rockwell"/>
              <a:cs typeface="Rockwell"/>
            </a:endParaRPr>
          </a:p>
          <a:p>
            <a:pPr eaLnBrk="1" hangingPunct="1"/>
            <a:r>
              <a:rPr lang="en-US" sz="2400" dirty="0">
                <a:latin typeface="Rockwell"/>
                <a:cs typeface="Rockwell"/>
              </a:rPr>
              <a:t>1976: Hyde Amendment</a:t>
            </a:r>
          </a:p>
          <a:p>
            <a:pPr lvl="1" eaLnBrk="1" hangingPunct="1"/>
            <a:r>
              <a:rPr lang="en-US" sz="2200" dirty="0">
                <a:latin typeface="Rockwell"/>
                <a:cs typeface="Rockwell"/>
              </a:rPr>
              <a:t> </a:t>
            </a:r>
            <a:r>
              <a:rPr lang="en-US" sz="2000" dirty="0">
                <a:latin typeface="Rockwell"/>
                <a:cs typeface="Rockwell"/>
              </a:rPr>
              <a:t>Limited Medicaid funds for Abortion</a:t>
            </a:r>
          </a:p>
          <a:p>
            <a:pPr eaLnBrk="1" hangingPunct="1"/>
            <a:r>
              <a:rPr lang="en-US" sz="2400" dirty="0">
                <a:latin typeface="Rockwell"/>
                <a:cs typeface="Rockwell"/>
              </a:rPr>
              <a:t>Moral Majority, 1978</a:t>
            </a:r>
          </a:p>
          <a:p>
            <a:pPr eaLnBrk="1" hangingPunct="1"/>
            <a:r>
              <a:rPr lang="en-US" sz="2400" dirty="0">
                <a:latin typeface="Rockwell"/>
                <a:cs typeface="Rockwell"/>
              </a:rPr>
              <a:t>Southern Democrats become Republicans</a:t>
            </a:r>
          </a:p>
          <a:p>
            <a:pPr eaLnBrk="1" hangingPunct="1"/>
            <a:r>
              <a:rPr lang="en-US" sz="2400" dirty="0">
                <a:latin typeface="Rockwell"/>
                <a:cs typeface="Rockwell"/>
              </a:rPr>
              <a:t>Many working class </a:t>
            </a:r>
            <a:r>
              <a:rPr lang="en-US" sz="2400" dirty="0" smtClean="0">
                <a:latin typeface="Rockwell"/>
                <a:cs typeface="Rockwell"/>
              </a:rPr>
              <a:t>whites </a:t>
            </a:r>
            <a:r>
              <a:rPr lang="en-US" altLang="ja-JP" sz="2400" dirty="0" smtClean="0">
                <a:latin typeface="Rockwell"/>
                <a:cs typeface="Rockwell"/>
              </a:rPr>
              <a:t>in </a:t>
            </a:r>
            <a:r>
              <a:rPr lang="en-US" altLang="ja-JP" sz="2400" dirty="0">
                <a:latin typeface="Rockwell"/>
                <a:cs typeface="Rockwell"/>
              </a:rPr>
              <a:t>industrialized urban areas, and new suburbanites blamed immigrants and the poor for their condition, as well as economic decline of </a:t>
            </a:r>
            <a:r>
              <a:rPr lang="ja-JP" altLang="en-US" sz="2400" dirty="0">
                <a:latin typeface="Rockwell"/>
                <a:cs typeface="Rockwell"/>
              </a:rPr>
              <a:t>“</a:t>
            </a:r>
            <a:r>
              <a:rPr lang="en-US" altLang="ja-JP" sz="2400" dirty="0">
                <a:latin typeface="Rockwell"/>
                <a:cs typeface="Rockwell"/>
              </a:rPr>
              <a:t>Americans</a:t>
            </a:r>
            <a:r>
              <a:rPr lang="ja-JP" altLang="en-US" sz="2400" dirty="0">
                <a:latin typeface="Rockwell"/>
                <a:cs typeface="Rockwell"/>
              </a:rPr>
              <a:t>”</a:t>
            </a:r>
            <a:r>
              <a:rPr lang="en-US" altLang="ja-JP" sz="2400" dirty="0">
                <a:latin typeface="Rockwell"/>
                <a:cs typeface="Rockwell"/>
              </a:rPr>
              <a:t> </a:t>
            </a:r>
          </a:p>
          <a:p>
            <a:pPr eaLnBrk="1" hangingPunct="1"/>
            <a:endParaRPr lang="en-US" sz="2400" dirty="0">
              <a:latin typeface="Rockwell"/>
              <a:cs typeface="Rockwell"/>
            </a:endParaRPr>
          </a:p>
        </p:txBody>
      </p:sp>
    </p:spTree>
    <p:extLst>
      <p:ext uri="{BB962C8B-B14F-4D97-AF65-F5344CB8AC3E}">
        <p14:creationId xmlns:p14="http://schemas.microsoft.com/office/powerpoint/2010/main" val="22203788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latin typeface="Rockwell"/>
                <a:cs typeface="Rockwell"/>
              </a:rPr>
              <a:t>American Malaise</a:t>
            </a:r>
          </a:p>
        </p:txBody>
      </p:sp>
      <p:sp>
        <p:nvSpPr>
          <p:cNvPr id="57346" name="Content Placeholder 2"/>
          <p:cNvSpPr>
            <a:spLocks noGrp="1"/>
          </p:cNvSpPr>
          <p:nvPr>
            <p:ph idx="1"/>
          </p:nvPr>
        </p:nvSpPr>
        <p:spPr>
          <a:xfrm>
            <a:off x="457200" y="1752600"/>
            <a:ext cx="8229600" cy="4495800"/>
          </a:xfrm>
        </p:spPr>
        <p:txBody>
          <a:bodyPr>
            <a:normAutofit fontScale="92500" lnSpcReduction="10000"/>
          </a:bodyPr>
          <a:lstStyle/>
          <a:p>
            <a:r>
              <a:rPr lang="en-US" dirty="0">
                <a:latin typeface="Rockwell"/>
                <a:cs typeface="Rockwell"/>
              </a:rPr>
              <a:t>Soft America and </a:t>
            </a:r>
            <a:r>
              <a:rPr lang="ja-JP" altLang="en-US" dirty="0">
                <a:latin typeface="Rockwell"/>
                <a:cs typeface="Rockwell"/>
              </a:rPr>
              <a:t>“</a:t>
            </a:r>
            <a:r>
              <a:rPr lang="en-US" altLang="ja-JP" dirty="0">
                <a:latin typeface="Rockwell"/>
                <a:cs typeface="Rockwell"/>
              </a:rPr>
              <a:t>decline</a:t>
            </a:r>
            <a:r>
              <a:rPr lang="ja-JP" altLang="en-US" dirty="0">
                <a:latin typeface="Rockwell"/>
                <a:cs typeface="Rockwell"/>
              </a:rPr>
              <a:t>”</a:t>
            </a:r>
            <a:r>
              <a:rPr lang="en-US" altLang="ja-JP" dirty="0">
                <a:latin typeface="Rockwell"/>
                <a:cs typeface="Rockwell"/>
              </a:rPr>
              <a:t> of American power</a:t>
            </a:r>
          </a:p>
          <a:p>
            <a:r>
              <a:rPr lang="en-US" dirty="0">
                <a:latin typeface="Rockwell"/>
                <a:cs typeface="Rockwell"/>
              </a:rPr>
              <a:t>OPEC and Oil Embargo</a:t>
            </a:r>
          </a:p>
          <a:p>
            <a:r>
              <a:rPr lang="en-US" dirty="0">
                <a:latin typeface="Rockwell"/>
                <a:cs typeface="Rockwell"/>
              </a:rPr>
              <a:t>Stagflation</a:t>
            </a:r>
          </a:p>
          <a:p>
            <a:r>
              <a:rPr lang="en-US" dirty="0">
                <a:latin typeface="Rockwell"/>
                <a:cs typeface="Rockwell"/>
              </a:rPr>
              <a:t>De-Industrialization</a:t>
            </a:r>
          </a:p>
          <a:p>
            <a:r>
              <a:rPr lang="en-US" dirty="0">
                <a:latin typeface="Rockwell"/>
                <a:cs typeface="Rockwell"/>
              </a:rPr>
              <a:t>Iranian Hostage Crisis (Nov. 1979) </a:t>
            </a:r>
          </a:p>
          <a:p>
            <a:pPr lvl="1"/>
            <a:r>
              <a:rPr lang="en-US" sz="2000" dirty="0">
                <a:latin typeface="Rockwell"/>
                <a:cs typeface="Rockwell"/>
              </a:rPr>
              <a:t>Ayatollah Khomeini overthrew Shah of Iran</a:t>
            </a:r>
          </a:p>
          <a:p>
            <a:pPr lvl="1"/>
            <a:r>
              <a:rPr lang="en-US" sz="2000" dirty="0">
                <a:latin typeface="Rockwell"/>
                <a:cs typeface="Rockwell"/>
              </a:rPr>
              <a:t>50 Hostages for over a year</a:t>
            </a:r>
          </a:p>
          <a:p>
            <a:pPr lvl="1"/>
            <a:r>
              <a:rPr lang="en-US" sz="2000" dirty="0">
                <a:latin typeface="Rockwell"/>
                <a:cs typeface="Rockwell"/>
              </a:rPr>
              <a:t>Failed rescue effort</a:t>
            </a:r>
          </a:p>
          <a:p>
            <a:r>
              <a:rPr lang="en-US" dirty="0">
                <a:latin typeface="Rockwell"/>
                <a:cs typeface="Rockwell"/>
              </a:rPr>
              <a:t>USSR invaded Afghanistan (Dec. 1979) </a:t>
            </a:r>
          </a:p>
          <a:p>
            <a:endParaRPr lang="en-US" dirty="0">
              <a:latin typeface="Rockwell"/>
              <a:cs typeface="Rockwell"/>
            </a:endParaRPr>
          </a:p>
        </p:txBody>
      </p:sp>
    </p:spTree>
    <p:extLst>
      <p:ext uri="{BB962C8B-B14F-4D97-AF65-F5344CB8AC3E}">
        <p14:creationId xmlns:p14="http://schemas.microsoft.com/office/powerpoint/2010/main" val="26453662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latin typeface="Rockwell"/>
                <a:cs typeface="Rockwell"/>
              </a:rPr>
              <a:t>The Three Parts of </a:t>
            </a:r>
            <a:br>
              <a:rPr lang="en-US" dirty="0" smtClean="0">
                <a:latin typeface="Rockwell"/>
                <a:cs typeface="Rockwell"/>
              </a:rPr>
            </a:br>
            <a:r>
              <a:rPr lang="en-US" dirty="0" smtClean="0">
                <a:latin typeface="Rockwell"/>
                <a:cs typeface="Rockwell"/>
              </a:rPr>
              <a:t>the Modern Republican Party </a:t>
            </a:r>
            <a:endParaRPr lang="en-US" dirty="0">
              <a:latin typeface="Rockwell"/>
              <a:cs typeface="Rockwell"/>
            </a:endParaRPr>
          </a:p>
        </p:txBody>
      </p:sp>
      <p:sp>
        <p:nvSpPr>
          <p:cNvPr id="3" name="Content Placeholder 2"/>
          <p:cNvSpPr>
            <a:spLocks noGrp="1"/>
          </p:cNvSpPr>
          <p:nvPr>
            <p:ph idx="1"/>
          </p:nvPr>
        </p:nvSpPr>
        <p:spPr>
          <a:xfrm>
            <a:off x="457200" y="2209800"/>
            <a:ext cx="8229600" cy="3916363"/>
          </a:xfrm>
        </p:spPr>
        <p:txBody>
          <a:bodyPr>
            <a:normAutofit fontScale="92500" lnSpcReduction="20000"/>
          </a:bodyPr>
          <a:lstStyle/>
          <a:p>
            <a:pPr>
              <a:buFont typeface="Wingdings" charset="0"/>
              <a:buNone/>
            </a:pPr>
            <a:r>
              <a:rPr lang="en-US" dirty="0">
                <a:latin typeface="Rockwell"/>
                <a:cs typeface="Rockwell"/>
              </a:rPr>
              <a:t> A. Economic Conservatives &amp; Laissez-Faire: Low Taxes, Low Govt. Spending, Reduce Welfare</a:t>
            </a:r>
          </a:p>
          <a:p>
            <a:pPr>
              <a:buFont typeface="Wingdings" charset="0"/>
              <a:buNone/>
            </a:pPr>
            <a:endParaRPr lang="en-US" dirty="0">
              <a:latin typeface="Rockwell"/>
              <a:cs typeface="Rockwell"/>
            </a:endParaRPr>
          </a:p>
          <a:p>
            <a:pPr>
              <a:buFont typeface="Wingdings" charset="0"/>
              <a:buNone/>
            </a:pPr>
            <a:r>
              <a:rPr lang="en-US" dirty="0">
                <a:latin typeface="Rockwell"/>
                <a:cs typeface="Rockwell"/>
              </a:rPr>
              <a:t>B. Cultural Conservatives &amp; the Religious Right: Anti-Abortion, Anti-Gay Rights</a:t>
            </a:r>
          </a:p>
          <a:p>
            <a:pPr>
              <a:buFont typeface="Wingdings" charset="0"/>
              <a:buNone/>
            </a:pPr>
            <a:endParaRPr lang="en-US" dirty="0">
              <a:latin typeface="Rockwell"/>
              <a:cs typeface="Rockwell"/>
            </a:endParaRPr>
          </a:p>
          <a:p>
            <a:pPr>
              <a:buFont typeface="Wingdings" charset="0"/>
              <a:buNone/>
            </a:pPr>
            <a:r>
              <a:rPr lang="en-US" dirty="0">
                <a:latin typeface="Rockwell"/>
                <a:cs typeface="Rockwell"/>
              </a:rPr>
              <a:t>C. Military Conservatives &amp; War Hawks: Aggressive Military Spending</a:t>
            </a:r>
          </a:p>
          <a:p>
            <a:endParaRPr lang="en-US" dirty="0">
              <a:latin typeface="Rockwell"/>
              <a:cs typeface="Rockwell"/>
            </a:endParaRPr>
          </a:p>
        </p:txBody>
      </p:sp>
    </p:spTree>
    <p:extLst>
      <p:ext uri="{BB962C8B-B14F-4D97-AF65-F5344CB8AC3E}">
        <p14:creationId xmlns:p14="http://schemas.microsoft.com/office/powerpoint/2010/main" val="3282928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524000"/>
          </a:xfrm>
        </p:spPr>
        <p:txBody>
          <a:bodyPr/>
          <a:lstStyle/>
          <a:p>
            <a:pPr eaLnBrk="1" hangingPunct="1"/>
            <a:r>
              <a:rPr lang="en-US" dirty="0">
                <a:latin typeface="Rockwell"/>
                <a:ea typeface="ＭＳ Ｐゴシック" charset="0"/>
                <a:cs typeface="Rockwell"/>
              </a:rPr>
              <a:t>Supply-Side </a:t>
            </a:r>
            <a:r>
              <a:rPr lang="en-US" dirty="0" smtClean="0">
                <a:latin typeface="Rockwell"/>
                <a:ea typeface="ＭＳ Ｐゴシック" charset="0"/>
                <a:cs typeface="Rockwell"/>
              </a:rPr>
              <a:t>Economics</a:t>
            </a:r>
            <a:r>
              <a:rPr lang="en-US" dirty="0">
                <a:latin typeface="Rockwell"/>
                <a:ea typeface="ＭＳ Ｐゴシック" charset="0"/>
                <a:cs typeface="Rockwell"/>
              </a:rPr>
              <a:t/>
            </a:r>
            <a:br>
              <a:rPr lang="en-US" dirty="0">
                <a:latin typeface="Rockwell"/>
                <a:ea typeface="ＭＳ Ｐゴシック" charset="0"/>
                <a:cs typeface="Rockwell"/>
              </a:rPr>
            </a:br>
            <a:r>
              <a:rPr lang="en-US" dirty="0">
                <a:latin typeface="Rockwell"/>
                <a:ea typeface="ＭＳ Ｐゴシック" charset="0"/>
                <a:cs typeface="Rockwell"/>
              </a:rPr>
              <a:t>“Reaganomics”</a:t>
            </a:r>
          </a:p>
        </p:txBody>
      </p:sp>
      <p:sp>
        <p:nvSpPr>
          <p:cNvPr id="16387" name="Rectangle 4"/>
          <p:cNvSpPr>
            <a:spLocks noGrp="1" noChangeArrowheads="1"/>
          </p:cNvSpPr>
          <p:nvPr>
            <p:ph type="body" sz="half" idx="2"/>
          </p:nvPr>
        </p:nvSpPr>
        <p:spPr>
          <a:xfrm>
            <a:off x="2815167" y="1524000"/>
            <a:ext cx="6328833" cy="5029200"/>
          </a:xfrm>
        </p:spPr>
        <p:txBody>
          <a:bodyPr>
            <a:normAutofit fontScale="85000" lnSpcReduction="20000"/>
          </a:bodyPr>
          <a:lstStyle/>
          <a:p>
            <a:pPr eaLnBrk="1" hangingPunct="1"/>
            <a:r>
              <a:rPr lang="en-US" sz="2400" dirty="0">
                <a:latin typeface="Rockwell"/>
                <a:ea typeface="ＭＳ Ｐゴシック" charset="0"/>
                <a:cs typeface="Rockwell"/>
              </a:rPr>
              <a:t>Cut taxes to put more money into the hands of businesses</a:t>
            </a:r>
          </a:p>
          <a:p>
            <a:pPr eaLnBrk="1" hangingPunct="1"/>
            <a:r>
              <a:rPr lang="en-US" sz="2400" dirty="0">
                <a:latin typeface="Rockwell"/>
                <a:ea typeface="ＭＳ Ｐゴシック" charset="0"/>
                <a:cs typeface="Rockwell"/>
              </a:rPr>
              <a:t>Cut taxes on the wealthiest Americans</a:t>
            </a:r>
          </a:p>
          <a:p>
            <a:pPr eaLnBrk="1" hangingPunct="1"/>
            <a:r>
              <a:rPr lang="en-US" sz="2400" dirty="0">
                <a:latin typeface="Rockwell"/>
                <a:ea typeface="ＭＳ Ｐゴシック" charset="0"/>
                <a:cs typeface="Rockwell"/>
              </a:rPr>
              <a:t>Lower taxes = more investment in the “supply side” of the economy</a:t>
            </a:r>
          </a:p>
          <a:p>
            <a:pPr eaLnBrk="1" hangingPunct="1"/>
            <a:r>
              <a:rPr lang="en-US" sz="2400" dirty="0">
                <a:latin typeface="Rockwell"/>
                <a:ea typeface="ＭＳ Ｐゴシック" charset="0"/>
                <a:cs typeface="Rockwell"/>
              </a:rPr>
              <a:t>Would:</a:t>
            </a:r>
          </a:p>
          <a:p>
            <a:pPr lvl="1" eaLnBrk="1" hangingPunct="1"/>
            <a:r>
              <a:rPr lang="en-US" sz="2000" dirty="0">
                <a:latin typeface="Rockwell"/>
                <a:ea typeface="ＭＳ Ｐゴシック" charset="0"/>
                <a:cs typeface="Rockwell"/>
              </a:rPr>
              <a:t>promote and create new jobs</a:t>
            </a:r>
          </a:p>
          <a:p>
            <a:pPr lvl="1" eaLnBrk="1" hangingPunct="1"/>
            <a:r>
              <a:rPr lang="en-US" sz="2000" dirty="0">
                <a:latin typeface="Rockwell"/>
                <a:ea typeface="ＭＳ Ｐゴシック" charset="0"/>
                <a:cs typeface="Rockwell"/>
              </a:rPr>
              <a:t>encourage capital investment, and </a:t>
            </a:r>
          </a:p>
          <a:p>
            <a:pPr lvl="1" eaLnBrk="1" hangingPunct="1"/>
            <a:r>
              <a:rPr lang="en-US" sz="2000" dirty="0">
                <a:latin typeface="Rockwell"/>
                <a:ea typeface="ＭＳ Ｐゴシック" charset="0"/>
                <a:cs typeface="Rockwell"/>
              </a:rPr>
              <a:t>lead to stimulated industrial </a:t>
            </a:r>
            <a:r>
              <a:rPr lang="en-US" sz="2000" dirty="0" smtClean="0">
                <a:latin typeface="Rockwell"/>
                <a:ea typeface="ＭＳ Ｐゴシック" charset="0"/>
                <a:cs typeface="Rockwell"/>
              </a:rPr>
              <a:t>growth</a:t>
            </a:r>
          </a:p>
          <a:p>
            <a:pPr marL="990600" lvl="1" indent="-533400">
              <a:buFontTx/>
              <a:buChar char="–"/>
            </a:pPr>
            <a:r>
              <a:rPr lang="en-US" sz="2200" u="sng" dirty="0">
                <a:cs typeface="Rockwell"/>
              </a:rPr>
              <a:t>Economic Recovery Act of 1981</a:t>
            </a:r>
            <a:r>
              <a:rPr lang="en-US" sz="2200" dirty="0">
                <a:cs typeface="Rockwell"/>
              </a:rPr>
              <a:t> – Reduced taxes by 25% over 3 years.</a:t>
            </a:r>
          </a:p>
          <a:p>
            <a:pPr marL="1371600" lvl="2" indent="-457200">
              <a:buFontTx/>
              <a:buChar char="•"/>
            </a:pPr>
            <a:r>
              <a:rPr lang="en-US" sz="2200" dirty="0">
                <a:cs typeface="Rockwell"/>
              </a:rPr>
              <a:t>Richest Americans received the biggest tax cut.  Why?</a:t>
            </a:r>
          </a:p>
          <a:p>
            <a:pPr marL="1752600" lvl="3" indent="-381000">
              <a:buFontTx/>
              <a:buChar char="–"/>
            </a:pPr>
            <a:r>
              <a:rPr lang="en-US" sz="2200" dirty="0">
                <a:cs typeface="Rockwell"/>
              </a:rPr>
              <a:t>Would use the money they saved to invest back in the economy in the form of new businesses.</a:t>
            </a:r>
          </a:p>
          <a:p>
            <a:pPr marL="990600" lvl="1" indent="-533400">
              <a:buFontTx/>
              <a:buChar char="–"/>
            </a:pPr>
            <a:r>
              <a:rPr lang="en-US" sz="2200" dirty="0">
                <a:cs typeface="Rockwell"/>
              </a:rPr>
              <a:t>Cut $40 billion from federal budget.  Mostly on social programs.</a:t>
            </a:r>
          </a:p>
          <a:p>
            <a:pPr lvl="1" eaLnBrk="1" hangingPunct="1"/>
            <a:endParaRPr lang="en-US" sz="2000" dirty="0">
              <a:latin typeface="Rockwell"/>
              <a:ea typeface="ＭＳ Ｐゴシック" charset="0"/>
              <a:cs typeface="Rockwell"/>
            </a:endParaRPr>
          </a:p>
        </p:txBody>
      </p:sp>
      <p:pic>
        <p:nvPicPr>
          <p:cNvPr id="16388" name="Picture 5" descr="1101810921_40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878666"/>
            <a:ext cx="3021345" cy="3979333"/>
          </a:xfrm>
        </p:spPr>
      </p:pic>
    </p:spTree>
    <p:extLst>
      <p:ext uri="{BB962C8B-B14F-4D97-AF65-F5344CB8AC3E}">
        <p14:creationId xmlns:p14="http://schemas.microsoft.com/office/powerpoint/2010/main" val="2289156008"/>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33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3316" name="Rectangle 4"/>
          <p:cNvSpPr>
            <a:spLocks noGrp="1" noChangeArrowheads="1"/>
          </p:cNvSpPr>
          <p:nvPr>
            <p:ph type="title"/>
          </p:nvPr>
        </p:nvSpPr>
        <p:spPr>
          <a:xfrm>
            <a:off x="0" y="0"/>
            <a:ext cx="9144000" cy="609600"/>
          </a:xfrm>
          <a:noFill/>
        </p:spPr>
        <p:txBody>
          <a:bodyPr lIns="90488" tIns="44450" rIns="90488" bIns="44450">
            <a:normAutofit fontScale="90000"/>
          </a:bodyPr>
          <a:lstStyle/>
          <a:p>
            <a:r>
              <a:rPr lang="en-US" dirty="0">
                <a:latin typeface="Rockwell"/>
                <a:cs typeface="Rockwell"/>
              </a:rPr>
              <a:t>Reaganomics</a:t>
            </a:r>
          </a:p>
        </p:txBody>
      </p:sp>
      <p:sp>
        <p:nvSpPr>
          <p:cNvPr id="18437" name="Rectangle 5"/>
          <p:cNvSpPr>
            <a:spLocks noGrp="1" noChangeArrowheads="1"/>
          </p:cNvSpPr>
          <p:nvPr>
            <p:ph type="body" idx="1"/>
          </p:nvPr>
        </p:nvSpPr>
        <p:spPr>
          <a:xfrm>
            <a:off x="0" y="685800"/>
            <a:ext cx="9144000" cy="6172200"/>
          </a:xfrm>
        </p:spPr>
        <p:txBody>
          <a:bodyPr lIns="90488" tIns="44450" rIns="90488" bIns="44450">
            <a:normAutofit/>
          </a:bodyPr>
          <a:lstStyle/>
          <a:p>
            <a:pPr>
              <a:lnSpc>
                <a:spcPct val="90000"/>
              </a:lnSpc>
              <a:spcBef>
                <a:spcPct val="15000"/>
              </a:spcBef>
            </a:pPr>
            <a:r>
              <a:rPr lang="en-US" sz="3600" u="sng" dirty="0">
                <a:latin typeface="Rockwell"/>
                <a:cs typeface="Rockwell"/>
              </a:rPr>
              <a:t>Benefits of </a:t>
            </a:r>
            <a:r>
              <a:rPr lang="ja-JP" altLang="en-US" sz="3600" u="sng" dirty="0">
                <a:latin typeface="Rockwell"/>
                <a:cs typeface="Rockwell"/>
              </a:rPr>
              <a:t>“</a:t>
            </a:r>
            <a:r>
              <a:rPr lang="en-US" sz="3600" u="sng" dirty="0">
                <a:latin typeface="Rockwell"/>
                <a:cs typeface="Rockwell"/>
              </a:rPr>
              <a:t>Reaganomics</a:t>
            </a:r>
            <a:r>
              <a:rPr lang="ja-JP" altLang="en-US" sz="3600" u="sng" dirty="0">
                <a:latin typeface="Rockwell"/>
                <a:cs typeface="Rockwell"/>
              </a:rPr>
              <a:t>”</a:t>
            </a:r>
            <a:r>
              <a:rPr lang="en-US" sz="3600" dirty="0">
                <a:latin typeface="Rockwell"/>
                <a:cs typeface="Rockwell"/>
              </a:rPr>
              <a:t> </a:t>
            </a:r>
          </a:p>
          <a:p>
            <a:pPr lvl="1">
              <a:lnSpc>
                <a:spcPct val="90000"/>
              </a:lnSpc>
              <a:spcBef>
                <a:spcPct val="15000"/>
              </a:spcBef>
            </a:pPr>
            <a:r>
              <a:rPr lang="en-US" sz="3200" dirty="0">
                <a:latin typeface="Rockwell"/>
                <a:cs typeface="Rockwell"/>
              </a:rPr>
              <a:t>Inflation, unemployment, &amp; the trade deficit all declined by 1990</a:t>
            </a:r>
          </a:p>
          <a:p>
            <a:pPr lvl="1">
              <a:lnSpc>
                <a:spcPct val="90000"/>
              </a:lnSpc>
              <a:spcBef>
                <a:spcPct val="15000"/>
              </a:spcBef>
            </a:pPr>
            <a:r>
              <a:rPr lang="en-US" sz="3200" dirty="0">
                <a:latin typeface="Rockwell"/>
                <a:cs typeface="Rockwell"/>
              </a:rPr>
              <a:t>Growth in service sector jobs</a:t>
            </a:r>
          </a:p>
          <a:p>
            <a:pPr>
              <a:lnSpc>
                <a:spcPct val="90000"/>
              </a:lnSpc>
              <a:spcBef>
                <a:spcPct val="15000"/>
              </a:spcBef>
            </a:pPr>
            <a:r>
              <a:rPr lang="en-US" sz="3600" u="sng" dirty="0">
                <a:latin typeface="Rockwell"/>
                <a:cs typeface="Rockwell"/>
              </a:rPr>
              <a:t>Disadvantages of </a:t>
            </a:r>
            <a:r>
              <a:rPr lang="ja-JP" altLang="en-US" sz="3600" u="sng" dirty="0">
                <a:latin typeface="Rockwell"/>
                <a:cs typeface="Rockwell"/>
              </a:rPr>
              <a:t>“</a:t>
            </a:r>
            <a:r>
              <a:rPr lang="en-US" sz="3600" u="sng" dirty="0">
                <a:latin typeface="Rockwell"/>
                <a:cs typeface="Rockwell"/>
              </a:rPr>
              <a:t>Reaganomics</a:t>
            </a:r>
            <a:r>
              <a:rPr lang="ja-JP" altLang="en-US" sz="3600" u="sng" dirty="0">
                <a:latin typeface="Rockwell"/>
                <a:cs typeface="Rockwell"/>
              </a:rPr>
              <a:t>”</a:t>
            </a:r>
            <a:endParaRPr lang="en-US" sz="3600" u="sng" dirty="0">
              <a:latin typeface="Rockwell"/>
              <a:cs typeface="Rockwell"/>
            </a:endParaRPr>
          </a:p>
          <a:p>
            <a:pPr lvl="1">
              <a:lnSpc>
                <a:spcPct val="90000"/>
              </a:lnSpc>
              <a:spcBef>
                <a:spcPct val="15000"/>
              </a:spcBef>
            </a:pPr>
            <a:r>
              <a:rPr lang="en-US" sz="3200" dirty="0">
                <a:latin typeface="Rockwell"/>
                <a:cs typeface="Rockwell"/>
              </a:rPr>
              <a:t>Industry jobs fell as companies used off-shore manufacturers with cheaper labor costs</a:t>
            </a:r>
          </a:p>
          <a:p>
            <a:pPr lvl="1">
              <a:lnSpc>
                <a:spcPct val="90000"/>
              </a:lnSpc>
              <a:spcBef>
                <a:spcPct val="15000"/>
              </a:spcBef>
              <a:buSzPct val="75000"/>
            </a:pPr>
            <a:r>
              <a:rPr lang="en-US" sz="3200" dirty="0">
                <a:latin typeface="Rockwell"/>
                <a:cs typeface="Rockwell"/>
              </a:rPr>
              <a:t>Increased social inequalities </a:t>
            </a:r>
          </a:p>
          <a:p>
            <a:pPr lvl="1">
              <a:lnSpc>
                <a:spcPct val="90000"/>
              </a:lnSpc>
              <a:spcBef>
                <a:spcPct val="15000"/>
              </a:spcBef>
              <a:buSzPct val="75000"/>
            </a:pPr>
            <a:r>
              <a:rPr lang="en-US" sz="3200" dirty="0">
                <a:latin typeface="Rockwell"/>
                <a:cs typeface="Rockwell"/>
              </a:rPr>
              <a:t>Huge federal deficits</a:t>
            </a:r>
          </a:p>
        </p:txBody>
      </p:sp>
      <p:sp>
        <p:nvSpPr>
          <p:cNvPr id="18440" name="AutoShape 8"/>
          <p:cNvSpPr>
            <a:spLocks noChangeArrowheads="1"/>
          </p:cNvSpPr>
          <p:nvPr/>
        </p:nvSpPr>
        <p:spPr bwMode="auto">
          <a:xfrm>
            <a:off x="1920204" y="5867400"/>
            <a:ext cx="7086600" cy="990600"/>
          </a:xfrm>
          <a:prstGeom prst="wedgeRectCallout">
            <a:avLst>
              <a:gd name="adj1" fmla="val -13253"/>
              <a:gd name="adj2" fmla="val -433227"/>
            </a:avLst>
          </a:prstGeom>
          <a:solidFill>
            <a:srgbClr val="FFFF99"/>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2800" dirty="0" smtClean="0">
                <a:solidFill>
                  <a:srgbClr val="000000"/>
                </a:solidFill>
                <a:latin typeface="Rockwell"/>
                <a:ea typeface="ＭＳ Ｐゴシック" charset="0"/>
                <a:cs typeface="Rockwell"/>
              </a:rPr>
              <a:t>16 million new jobs, unemployment below 6%, inflation fell to 4%</a:t>
            </a:r>
          </a:p>
        </p:txBody>
      </p:sp>
    </p:spTree>
    <p:extLst>
      <p:ext uri="{BB962C8B-B14F-4D97-AF65-F5344CB8AC3E}">
        <p14:creationId xmlns:p14="http://schemas.microsoft.com/office/powerpoint/2010/main" val="2253754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fill="hold"/>
                                        <p:tgtEl>
                                          <p:spTgt spid="18440"/>
                                        </p:tgtEl>
                                        <p:attrNameLst>
                                          <p:attrName>ppt_w</p:attrName>
                                        </p:attrNameLst>
                                      </p:cBhvr>
                                      <p:tavLst>
                                        <p:tav tm="0">
                                          <p:val>
                                            <p:fltVal val="0"/>
                                          </p:val>
                                        </p:tav>
                                        <p:tav tm="100000">
                                          <p:val>
                                            <p:strVal val="#ppt_w"/>
                                          </p:val>
                                        </p:tav>
                                      </p:tavLst>
                                    </p:anim>
                                    <p:anim calcmode="lin" valueType="num">
                                      <p:cBhvr>
                                        <p:cTn id="8" dur="500" fill="hold"/>
                                        <p:tgtEl>
                                          <p:spTgt spid="18440"/>
                                        </p:tgtEl>
                                        <p:attrNameLst>
                                          <p:attrName>ppt_h</p:attrName>
                                        </p:attrNameLst>
                                      </p:cBhvr>
                                      <p:tavLst>
                                        <p:tav tm="0">
                                          <p:val>
                                            <p:fltVal val="0"/>
                                          </p:val>
                                        </p:tav>
                                        <p:tav tm="100000">
                                          <p:val>
                                            <p:strVal val="#ppt_h"/>
                                          </p:val>
                                        </p:tav>
                                      </p:tavLst>
                                    </p:anim>
                                    <p:animEffect transition="in" filter="fade">
                                      <p:cBhvr>
                                        <p:cTn id="9" dur="500"/>
                                        <p:tgtEl>
                                          <p:spTgt spid="184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8440"/>
                                        </p:tgtEl>
                                        <p:attrNameLst>
                                          <p:attrName>ppt_w</p:attrName>
                                        </p:attrNameLst>
                                      </p:cBhvr>
                                      <p:tavLst>
                                        <p:tav tm="0">
                                          <p:val>
                                            <p:strVal val="ppt_w"/>
                                          </p:val>
                                        </p:tav>
                                        <p:tav tm="100000">
                                          <p:val>
                                            <p:fltVal val="0"/>
                                          </p:val>
                                        </p:tav>
                                      </p:tavLst>
                                    </p:anim>
                                    <p:anim calcmode="lin" valueType="num">
                                      <p:cBhvr>
                                        <p:cTn id="14" dur="500"/>
                                        <p:tgtEl>
                                          <p:spTgt spid="18440"/>
                                        </p:tgtEl>
                                        <p:attrNameLst>
                                          <p:attrName>ppt_h</p:attrName>
                                        </p:attrNameLst>
                                      </p:cBhvr>
                                      <p:tavLst>
                                        <p:tav tm="0">
                                          <p:val>
                                            <p:strVal val="ppt_h"/>
                                          </p:val>
                                        </p:tav>
                                        <p:tav tm="100000">
                                          <p:val>
                                            <p:fltVal val="0"/>
                                          </p:val>
                                        </p:tav>
                                      </p:tavLst>
                                    </p:anim>
                                    <p:animEffect transition="out" filter="fade">
                                      <p:cBhvr>
                                        <p:cTn id="15" dur="500"/>
                                        <p:tgtEl>
                                          <p:spTgt spid="18440"/>
                                        </p:tgtEl>
                                      </p:cBhvr>
                                    </p:animEffect>
                                    <p:set>
                                      <p:cBhvr>
                                        <p:cTn id="16" dur="1" fill="hold">
                                          <p:stCondLst>
                                            <p:cond delay="499"/>
                                          </p:stCondLst>
                                        </p:cTn>
                                        <p:tgtEl>
                                          <p:spTgt spid="18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mj-cs"/>
              </a:rPr>
              <a:t>Did Reagan’s Style Equal Substance?</a:t>
            </a:r>
            <a:endParaRPr lang="en-US" dirty="0">
              <a:cs typeface="+mj-cs"/>
            </a:endParaRPr>
          </a:p>
        </p:txBody>
      </p:sp>
      <p:sp>
        <p:nvSpPr>
          <p:cNvPr id="3" name="Content Placeholder 2"/>
          <p:cNvSpPr>
            <a:spLocks noGrp="1"/>
          </p:cNvSpPr>
          <p:nvPr>
            <p:ph idx="1"/>
          </p:nvPr>
        </p:nvSpPr>
        <p:spPr>
          <a:xfrm>
            <a:off x="457200" y="1371600"/>
            <a:ext cx="8229600" cy="6019800"/>
          </a:xfrm>
        </p:spPr>
        <p:txBody>
          <a:bodyPr/>
          <a:lstStyle/>
          <a:p>
            <a:pPr>
              <a:buFont typeface="Wingdings" charset="0"/>
              <a:buNone/>
            </a:pPr>
            <a:r>
              <a:rPr lang="en-US" dirty="0" smtClean="0">
                <a:latin typeface="Rockwell"/>
                <a:cs typeface="Rockwell"/>
              </a:rPr>
              <a:t>Reagan </a:t>
            </a:r>
            <a:r>
              <a:rPr lang="en-US" dirty="0">
                <a:latin typeface="Rockwell"/>
                <a:cs typeface="Rockwell"/>
              </a:rPr>
              <a:t>as an Economic Conservative?</a:t>
            </a:r>
            <a:endParaRPr lang="en-US" sz="2400" dirty="0">
              <a:latin typeface="Rockwell"/>
              <a:cs typeface="Rockwell"/>
            </a:endParaRPr>
          </a:p>
          <a:p>
            <a:pPr lvl="2"/>
            <a:r>
              <a:rPr lang="en-US" dirty="0">
                <a:latin typeface="Rockwell"/>
                <a:cs typeface="Rockwell"/>
              </a:rPr>
              <a:t>Tax Cuts But Bigger Debt</a:t>
            </a: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endParaRPr lang="en-US" dirty="0">
              <a:latin typeface="Rockwell"/>
              <a:cs typeface="Rockwell"/>
            </a:endParaRPr>
          </a:p>
        </p:txBody>
      </p:sp>
      <p:pic>
        <p:nvPicPr>
          <p:cNvPr id="14338" name="Picture 2" descr="http://zfacts.com/metaPage/lib/National-Debt-GDP-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514600"/>
            <a:ext cx="55959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871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143000"/>
          </a:xfrm>
        </p:spPr>
        <p:txBody>
          <a:bodyPr>
            <a:normAutofit fontScale="90000"/>
          </a:bodyPr>
          <a:lstStyle/>
          <a:p>
            <a:pPr eaLnBrk="1" hangingPunct="1"/>
            <a:r>
              <a:rPr lang="en-US" dirty="0">
                <a:latin typeface="Rockwell"/>
                <a:ea typeface="ＭＳ Ｐゴシック" charset="0"/>
                <a:cs typeface="Rockwell"/>
              </a:rPr>
              <a:t>Reagan: Economic Recession, and Recovery</a:t>
            </a:r>
          </a:p>
        </p:txBody>
      </p:sp>
      <p:sp>
        <p:nvSpPr>
          <p:cNvPr id="21507" name="Rectangle 3"/>
          <p:cNvSpPr>
            <a:spLocks noGrp="1" noChangeArrowheads="1"/>
          </p:cNvSpPr>
          <p:nvPr>
            <p:ph type="body" idx="1"/>
          </p:nvPr>
        </p:nvSpPr>
        <p:spPr>
          <a:xfrm>
            <a:off x="0" y="1608667"/>
            <a:ext cx="9144000" cy="4517496"/>
          </a:xfrm>
        </p:spPr>
        <p:txBody>
          <a:bodyPr/>
          <a:lstStyle/>
          <a:p>
            <a:pPr eaLnBrk="1" hangingPunct="1">
              <a:lnSpc>
                <a:spcPct val="90000"/>
              </a:lnSpc>
            </a:pPr>
            <a:r>
              <a:rPr lang="en-US" dirty="0">
                <a:latin typeface="Rockwell"/>
                <a:ea typeface="ＭＳ Ｐゴシック" charset="0"/>
                <a:cs typeface="Rockwell"/>
              </a:rPr>
              <a:t>1981-1982 </a:t>
            </a:r>
            <a:r>
              <a:rPr lang="en-US" dirty="0" smtClean="0">
                <a:latin typeface="Rockwell"/>
                <a:ea typeface="ＭＳ Ｐゴシック" charset="0"/>
                <a:cs typeface="Rockwell"/>
              </a:rPr>
              <a:t>Recession, them recovery</a:t>
            </a:r>
            <a:endParaRPr lang="en-US" dirty="0">
              <a:latin typeface="Rockwell"/>
              <a:ea typeface="ＭＳ Ｐゴシック" charset="0"/>
              <a:cs typeface="Rockwell"/>
            </a:endParaRPr>
          </a:p>
          <a:p>
            <a:pPr eaLnBrk="1" hangingPunct="1">
              <a:lnSpc>
                <a:spcPct val="90000"/>
              </a:lnSpc>
            </a:pPr>
            <a:r>
              <a:rPr lang="en-US" dirty="0">
                <a:latin typeface="Rockwell"/>
                <a:ea typeface="ＭＳ Ｐゴシック" charset="0"/>
                <a:cs typeface="Rockwell"/>
              </a:rPr>
              <a:t>Inflation slowed, consumer spending increased</a:t>
            </a:r>
          </a:p>
          <a:p>
            <a:pPr eaLnBrk="1" hangingPunct="1">
              <a:lnSpc>
                <a:spcPct val="90000"/>
              </a:lnSpc>
            </a:pPr>
            <a:r>
              <a:rPr lang="en-US" dirty="0">
                <a:latin typeface="Rockwell"/>
                <a:ea typeface="ＭＳ Ｐゴシック" charset="0"/>
                <a:cs typeface="Rockwell"/>
              </a:rPr>
              <a:t>Stock market grew</a:t>
            </a:r>
          </a:p>
          <a:p>
            <a:pPr eaLnBrk="1" hangingPunct="1">
              <a:lnSpc>
                <a:spcPct val="90000"/>
              </a:lnSpc>
            </a:pPr>
            <a:r>
              <a:rPr lang="en-US" dirty="0">
                <a:latin typeface="Rockwell"/>
                <a:ea typeface="ＭＳ Ｐゴシック" charset="0"/>
                <a:cs typeface="Rockwell"/>
              </a:rPr>
              <a:t>Federal deficit grew even as domestic spending decreased</a:t>
            </a:r>
          </a:p>
          <a:p>
            <a:pPr eaLnBrk="1" hangingPunct="1">
              <a:lnSpc>
                <a:spcPct val="90000"/>
              </a:lnSpc>
            </a:pPr>
            <a:r>
              <a:rPr lang="en-US" dirty="0">
                <a:latin typeface="Rockwell"/>
                <a:ea typeface="ＭＳ Ｐゴシック" charset="0"/>
                <a:cs typeface="Rockwell"/>
              </a:rPr>
              <a:t>National debt = $909 billion in 1980 --- $3.2 trillion in 1990</a:t>
            </a:r>
          </a:p>
        </p:txBody>
      </p:sp>
    </p:spTree>
    <p:extLst>
      <p:ext uri="{BB962C8B-B14F-4D97-AF65-F5344CB8AC3E}">
        <p14:creationId xmlns:p14="http://schemas.microsoft.com/office/powerpoint/2010/main" val="132211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8629" y="0"/>
            <a:ext cx="8556771" cy="838200"/>
          </a:xfrm>
        </p:spPr>
        <p:txBody>
          <a:bodyPr/>
          <a:lstStyle/>
          <a:p>
            <a:r>
              <a:rPr lang="en-US">
                <a:latin typeface="Rockwell"/>
                <a:cs typeface="Rockwell"/>
              </a:rPr>
              <a:t>Social Programs</a:t>
            </a:r>
          </a:p>
        </p:txBody>
      </p:sp>
      <p:sp>
        <p:nvSpPr>
          <p:cNvPr id="18435" name="Rectangle 3"/>
          <p:cNvSpPr>
            <a:spLocks noGrp="1" noChangeArrowheads="1"/>
          </p:cNvSpPr>
          <p:nvPr>
            <p:ph type="body" idx="1"/>
          </p:nvPr>
        </p:nvSpPr>
        <p:spPr>
          <a:xfrm>
            <a:off x="0" y="762000"/>
            <a:ext cx="9144000" cy="6096000"/>
          </a:xfrm>
        </p:spPr>
        <p:txBody>
          <a:bodyPr>
            <a:normAutofit/>
          </a:bodyPr>
          <a:lstStyle/>
          <a:p>
            <a:pPr>
              <a:spcBef>
                <a:spcPct val="15000"/>
              </a:spcBef>
            </a:pPr>
            <a:r>
              <a:rPr lang="en-US" sz="4000" dirty="0">
                <a:latin typeface="Rockwell"/>
                <a:cs typeface="Rockwell"/>
              </a:rPr>
              <a:t>The Reagan administration opposed major social reforms:</a:t>
            </a:r>
          </a:p>
          <a:p>
            <a:pPr lvl="1">
              <a:spcBef>
                <a:spcPct val="15000"/>
              </a:spcBef>
            </a:pPr>
            <a:r>
              <a:rPr lang="en-US" sz="3600" dirty="0">
                <a:latin typeface="Rockwell"/>
                <a:cs typeface="Rockwell"/>
              </a:rPr>
              <a:t>High school dropout rates &amp; crime increased in the 1980s</a:t>
            </a:r>
          </a:p>
          <a:p>
            <a:pPr lvl="1">
              <a:spcBef>
                <a:spcPct val="15000"/>
              </a:spcBef>
            </a:pPr>
            <a:r>
              <a:rPr lang="en-US" sz="3600" dirty="0">
                <a:latin typeface="Rockwell"/>
                <a:cs typeface="Rockwell"/>
              </a:rPr>
              <a:t>Affirmative action &amp; school busing programs to assist African-Americans were limited</a:t>
            </a:r>
          </a:p>
          <a:p>
            <a:pPr lvl="1">
              <a:spcBef>
                <a:spcPct val="15000"/>
              </a:spcBef>
            </a:pPr>
            <a:r>
              <a:rPr lang="en-US" sz="3600" dirty="0" smtClean="0">
                <a:latin typeface="Rockwell"/>
                <a:cs typeface="Rockwell"/>
              </a:rPr>
              <a:t>Women’s </a:t>
            </a:r>
            <a:r>
              <a:rPr lang="en-US" sz="3600" dirty="0">
                <a:latin typeface="Rockwell"/>
                <a:cs typeface="Rockwell"/>
              </a:rPr>
              <a:t>abortion rights were attacked</a:t>
            </a:r>
          </a:p>
        </p:txBody>
      </p:sp>
      <p:sp>
        <p:nvSpPr>
          <p:cNvPr id="157701" name="AutoShape 5"/>
          <p:cNvSpPr>
            <a:spLocks noChangeArrowheads="1"/>
          </p:cNvSpPr>
          <p:nvPr/>
        </p:nvSpPr>
        <p:spPr bwMode="auto">
          <a:xfrm>
            <a:off x="2057400" y="838200"/>
            <a:ext cx="5943600" cy="1524000"/>
          </a:xfrm>
          <a:prstGeom prst="wedgeRectCallout">
            <a:avLst>
              <a:gd name="adj1" fmla="val -43347"/>
              <a:gd name="adj2" fmla="val 129167"/>
            </a:avLst>
          </a:prstGeom>
          <a:solidFill>
            <a:srgbClr val="FFCCCC"/>
          </a:solidFill>
          <a:ln w="38100">
            <a:solidFill>
              <a:schemeClr val="tx1"/>
            </a:solidFill>
            <a:miter lim="800000"/>
            <a:headEnd/>
            <a:tailEnd/>
          </a:ln>
        </p:spPr>
        <p:txBody>
          <a:bodyPr/>
          <a:lstStyle/>
          <a:p>
            <a:pPr algn="ctr">
              <a:lnSpc>
                <a:spcPct val="80000"/>
              </a:lnSpc>
            </a:pPr>
            <a:r>
              <a:rPr kumimoji="1" lang="en-US" sz="3200" dirty="0">
                <a:solidFill>
                  <a:srgbClr val="000000"/>
                </a:solidFill>
              </a:rPr>
              <a:t>But…Reagan appointed the 1</a:t>
            </a:r>
            <a:r>
              <a:rPr kumimoji="1" lang="en-US" sz="3200" baseline="30000" dirty="0">
                <a:solidFill>
                  <a:srgbClr val="000000"/>
                </a:solidFill>
              </a:rPr>
              <a:t>st</a:t>
            </a:r>
            <a:r>
              <a:rPr kumimoji="1" lang="en-US" sz="3200" dirty="0">
                <a:solidFill>
                  <a:srgbClr val="000000"/>
                </a:solidFill>
              </a:rPr>
              <a:t> female Supreme Court justice, Sandra Day O</a:t>
            </a:r>
            <a:r>
              <a:rPr kumimoji="1" lang="ja-JP" altLang="en-US" sz="3200" dirty="0">
                <a:solidFill>
                  <a:srgbClr val="000000"/>
                </a:solidFill>
              </a:rPr>
              <a:t>’</a:t>
            </a:r>
            <a:r>
              <a:rPr kumimoji="1" lang="en-US" sz="3200" dirty="0">
                <a:solidFill>
                  <a:srgbClr val="000000"/>
                </a:solidFill>
              </a:rPr>
              <a:t>Conner</a:t>
            </a:r>
          </a:p>
        </p:txBody>
      </p:sp>
      <p:sp>
        <p:nvSpPr>
          <p:cNvPr id="157704" name="AutoShape 8"/>
          <p:cNvSpPr>
            <a:spLocks noChangeArrowheads="1"/>
          </p:cNvSpPr>
          <p:nvPr/>
        </p:nvSpPr>
        <p:spPr bwMode="auto">
          <a:xfrm>
            <a:off x="1143000" y="2743200"/>
            <a:ext cx="7086600" cy="1524000"/>
          </a:xfrm>
          <a:prstGeom prst="wedgeRectCallout">
            <a:avLst>
              <a:gd name="adj1" fmla="val -1704"/>
              <a:gd name="adj2" fmla="val 89690"/>
            </a:avLst>
          </a:prstGeom>
          <a:solidFill>
            <a:srgbClr val="CCFFFF"/>
          </a:solidFill>
          <a:ln w="38100">
            <a:solidFill>
              <a:schemeClr val="tx1"/>
            </a:solidFill>
            <a:miter lim="800000"/>
            <a:headEnd/>
            <a:tailEnd/>
          </a:ln>
        </p:spPr>
        <p:txBody>
          <a:bodyPr/>
          <a:lstStyle/>
          <a:p>
            <a:pPr algn="ctr">
              <a:lnSpc>
                <a:spcPct val="80000"/>
              </a:lnSpc>
            </a:pPr>
            <a:r>
              <a:rPr kumimoji="1" lang="en-US" sz="3200" dirty="0">
                <a:solidFill>
                  <a:srgbClr val="000000"/>
                </a:solidFill>
              </a:rPr>
              <a:t>In </a:t>
            </a:r>
            <a:r>
              <a:rPr kumimoji="1" lang="en-US" sz="3200" i="1" u="sng" dirty="0" err="1">
                <a:solidFill>
                  <a:srgbClr val="000000"/>
                </a:solidFill>
              </a:rPr>
              <a:t>Univ</a:t>
            </a:r>
            <a:r>
              <a:rPr kumimoji="1" lang="en-US" sz="3200" i="1" u="sng" dirty="0">
                <a:solidFill>
                  <a:srgbClr val="000000"/>
                </a:solidFill>
              </a:rPr>
              <a:t> of California v Bakke</a:t>
            </a:r>
            <a:r>
              <a:rPr kumimoji="1" lang="en-US" sz="3200" u="sng" dirty="0">
                <a:solidFill>
                  <a:srgbClr val="000000"/>
                </a:solidFill>
              </a:rPr>
              <a:t> (1978)</a:t>
            </a:r>
            <a:r>
              <a:rPr kumimoji="1" lang="en-US" sz="3200" dirty="0">
                <a:solidFill>
                  <a:srgbClr val="000000"/>
                </a:solidFill>
              </a:rPr>
              <a:t> ruled in favor of affirmative action but not purely quota systems </a:t>
            </a:r>
          </a:p>
        </p:txBody>
      </p:sp>
    </p:spTree>
    <p:extLst>
      <p:ext uri="{BB962C8B-B14F-4D97-AF65-F5344CB8AC3E}">
        <p14:creationId xmlns:p14="http://schemas.microsoft.com/office/powerpoint/2010/main" val="3687172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7701"/>
                                        </p:tgtEl>
                                        <p:attrNameLst>
                                          <p:attrName>style.visibility</p:attrName>
                                        </p:attrNameLst>
                                      </p:cBhvr>
                                      <p:to>
                                        <p:strVal val="visible"/>
                                      </p:to>
                                    </p:set>
                                    <p:anim calcmode="lin" valueType="num">
                                      <p:cBhvr>
                                        <p:cTn id="7" dur="500" fill="hold"/>
                                        <p:tgtEl>
                                          <p:spTgt spid="157701"/>
                                        </p:tgtEl>
                                        <p:attrNameLst>
                                          <p:attrName>ppt_w</p:attrName>
                                        </p:attrNameLst>
                                      </p:cBhvr>
                                      <p:tavLst>
                                        <p:tav tm="0">
                                          <p:val>
                                            <p:fltVal val="0"/>
                                          </p:val>
                                        </p:tav>
                                        <p:tav tm="100000">
                                          <p:val>
                                            <p:strVal val="#ppt_w"/>
                                          </p:val>
                                        </p:tav>
                                      </p:tavLst>
                                    </p:anim>
                                    <p:anim calcmode="lin" valueType="num">
                                      <p:cBhvr>
                                        <p:cTn id="8" dur="500" fill="hold"/>
                                        <p:tgtEl>
                                          <p:spTgt spid="157701"/>
                                        </p:tgtEl>
                                        <p:attrNameLst>
                                          <p:attrName>ppt_h</p:attrName>
                                        </p:attrNameLst>
                                      </p:cBhvr>
                                      <p:tavLst>
                                        <p:tav tm="0">
                                          <p:val>
                                            <p:fltVal val="0"/>
                                          </p:val>
                                        </p:tav>
                                        <p:tav tm="100000">
                                          <p:val>
                                            <p:strVal val="#ppt_h"/>
                                          </p:val>
                                        </p:tav>
                                      </p:tavLst>
                                    </p:anim>
                                    <p:animEffect transition="in" filter="fade">
                                      <p:cBhvr>
                                        <p:cTn id="9" dur="500"/>
                                        <p:tgtEl>
                                          <p:spTgt spid="1577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57701"/>
                                        </p:tgtEl>
                                        <p:attrNameLst>
                                          <p:attrName>ppt_w</p:attrName>
                                        </p:attrNameLst>
                                      </p:cBhvr>
                                      <p:tavLst>
                                        <p:tav tm="0">
                                          <p:val>
                                            <p:strVal val="ppt_w"/>
                                          </p:val>
                                        </p:tav>
                                        <p:tav tm="100000">
                                          <p:val>
                                            <p:fltVal val="0"/>
                                          </p:val>
                                        </p:tav>
                                      </p:tavLst>
                                    </p:anim>
                                    <p:anim calcmode="lin" valueType="num">
                                      <p:cBhvr>
                                        <p:cTn id="14" dur="500"/>
                                        <p:tgtEl>
                                          <p:spTgt spid="157701"/>
                                        </p:tgtEl>
                                        <p:attrNameLst>
                                          <p:attrName>ppt_h</p:attrName>
                                        </p:attrNameLst>
                                      </p:cBhvr>
                                      <p:tavLst>
                                        <p:tav tm="0">
                                          <p:val>
                                            <p:strVal val="ppt_h"/>
                                          </p:val>
                                        </p:tav>
                                        <p:tav tm="100000">
                                          <p:val>
                                            <p:fltVal val="0"/>
                                          </p:val>
                                        </p:tav>
                                      </p:tavLst>
                                    </p:anim>
                                    <p:animEffect transition="out" filter="fade">
                                      <p:cBhvr>
                                        <p:cTn id="15" dur="500"/>
                                        <p:tgtEl>
                                          <p:spTgt spid="157701"/>
                                        </p:tgtEl>
                                      </p:cBhvr>
                                    </p:animEffect>
                                    <p:set>
                                      <p:cBhvr>
                                        <p:cTn id="16" dur="1" fill="hold">
                                          <p:stCondLst>
                                            <p:cond delay="499"/>
                                          </p:stCondLst>
                                        </p:cTn>
                                        <p:tgtEl>
                                          <p:spTgt spid="157701"/>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57704"/>
                                        </p:tgtEl>
                                        <p:attrNameLst>
                                          <p:attrName>style.visibility</p:attrName>
                                        </p:attrNameLst>
                                      </p:cBhvr>
                                      <p:to>
                                        <p:strVal val="visible"/>
                                      </p:to>
                                    </p:set>
                                    <p:anim calcmode="lin" valueType="num">
                                      <p:cBhvr>
                                        <p:cTn id="19" dur="500" fill="hold"/>
                                        <p:tgtEl>
                                          <p:spTgt spid="157704"/>
                                        </p:tgtEl>
                                        <p:attrNameLst>
                                          <p:attrName>ppt_w</p:attrName>
                                        </p:attrNameLst>
                                      </p:cBhvr>
                                      <p:tavLst>
                                        <p:tav tm="0">
                                          <p:val>
                                            <p:fltVal val="0"/>
                                          </p:val>
                                        </p:tav>
                                        <p:tav tm="100000">
                                          <p:val>
                                            <p:strVal val="#ppt_w"/>
                                          </p:val>
                                        </p:tav>
                                      </p:tavLst>
                                    </p:anim>
                                    <p:anim calcmode="lin" valueType="num">
                                      <p:cBhvr>
                                        <p:cTn id="20" dur="500" fill="hold"/>
                                        <p:tgtEl>
                                          <p:spTgt spid="157704"/>
                                        </p:tgtEl>
                                        <p:attrNameLst>
                                          <p:attrName>ppt_h</p:attrName>
                                        </p:attrNameLst>
                                      </p:cBhvr>
                                      <p:tavLst>
                                        <p:tav tm="0">
                                          <p:val>
                                            <p:fltVal val="0"/>
                                          </p:val>
                                        </p:tav>
                                        <p:tav tm="100000">
                                          <p:val>
                                            <p:strVal val="#ppt_h"/>
                                          </p:val>
                                        </p:tav>
                                      </p:tavLst>
                                    </p:anim>
                                    <p:animEffect transition="in" filter="fade">
                                      <p:cBhvr>
                                        <p:cTn id="21" dur="500"/>
                                        <p:tgtEl>
                                          <p:spTgt spid="157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animBg="1"/>
      <p:bldP spid="157701" grpId="1" animBg="1"/>
      <p:bldP spid="1577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6792"/>
            <a:ext cx="7772400" cy="2736632"/>
          </a:xfrm>
        </p:spPr>
        <p:txBody>
          <a:bodyPr>
            <a:normAutofit/>
          </a:bodyPr>
          <a:lstStyle/>
          <a:p>
            <a:r>
              <a:rPr lang="en-US" dirty="0" smtClean="0"/>
              <a:t>7. </a:t>
            </a:r>
            <a:r>
              <a:rPr lang="en-US" dirty="0" smtClean="0"/>
              <a:t>The Resurgence of Conservatism-Reagan and the 1980s</a:t>
            </a:r>
            <a:endParaRPr lang="en-US" dirty="0"/>
          </a:p>
        </p:txBody>
      </p:sp>
      <p:sp>
        <p:nvSpPr>
          <p:cNvPr id="3" name="Subtitle 2"/>
          <p:cNvSpPr>
            <a:spLocks noGrp="1"/>
          </p:cNvSpPr>
          <p:nvPr>
            <p:ph type="subTitle" idx="1"/>
          </p:nvPr>
        </p:nvSpPr>
        <p:spPr/>
        <p:txBody>
          <a:bodyPr/>
          <a:lstStyle/>
          <a:p>
            <a:r>
              <a:rPr lang="en-US" dirty="0" smtClean="0"/>
              <a:t>Mr. Winchell</a:t>
            </a:r>
          </a:p>
          <a:p>
            <a:r>
              <a:rPr lang="en-US" smtClean="0"/>
              <a:t>APUSH 2018-2019</a:t>
            </a:r>
            <a:endParaRPr lang="en-US" dirty="0" smtClean="0"/>
          </a:p>
          <a:p>
            <a:r>
              <a:rPr lang="en-US" dirty="0" smtClean="0"/>
              <a:t>Period 1-2</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825" y="0"/>
            <a:ext cx="8139885" cy="5535122"/>
          </a:xfrm>
          <a:prstGeom prst="rect">
            <a:avLst/>
          </a:prstGeom>
        </p:spPr>
      </p:pic>
    </p:spTree>
    <p:extLst>
      <p:ext uri="{BB962C8B-B14F-4D97-AF65-F5344CB8AC3E}">
        <p14:creationId xmlns:p14="http://schemas.microsoft.com/office/powerpoint/2010/main" val="3281299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4755"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a:latin typeface="Rockwell"/>
                <a:cs typeface="Rockwell"/>
              </a:rPr>
              <a:t>The War on Drugs</a:t>
            </a:r>
          </a:p>
        </p:txBody>
      </p:sp>
      <p:sp>
        <p:nvSpPr>
          <p:cNvPr id="26629"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r>
              <a:rPr lang="en-US" dirty="0">
                <a:latin typeface="Rockwell"/>
                <a:cs typeface="Rockwell"/>
              </a:rPr>
              <a:t>Mid-1980's--crack cocaine introduced</a:t>
            </a:r>
          </a:p>
          <a:p>
            <a:pPr lvl="1"/>
            <a:r>
              <a:rPr lang="en-US" dirty="0">
                <a:latin typeface="Rockwell"/>
                <a:cs typeface="Rockwell"/>
              </a:rPr>
              <a:t>addiction spread through all classes</a:t>
            </a:r>
          </a:p>
          <a:p>
            <a:pPr lvl="1"/>
            <a:r>
              <a:rPr lang="en-US" dirty="0">
                <a:latin typeface="Rockwell"/>
                <a:cs typeface="Rockwell"/>
              </a:rPr>
              <a:t>exploding crime rate</a:t>
            </a:r>
          </a:p>
          <a:p>
            <a:r>
              <a:rPr lang="en-US" dirty="0">
                <a:latin typeface="Rockwell"/>
                <a:cs typeface="Rockwell"/>
              </a:rPr>
              <a:t>Reagan attempts interdiction of supply</a:t>
            </a:r>
          </a:p>
          <a:p>
            <a:r>
              <a:rPr lang="en-US" dirty="0">
                <a:latin typeface="Rockwell"/>
                <a:cs typeface="Rockwell"/>
              </a:rPr>
              <a:t>Bush, Clinton continue Reagan policy</a:t>
            </a:r>
          </a:p>
          <a:p>
            <a:r>
              <a:rPr lang="en-US" dirty="0">
                <a:latin typeface="Rockwell"/>
                <a:cs typeface="Rockwell"/>
              </a:rPr>
              <a:t>At the end of the century there seemed to be no end to the war on drugs</a:t>
            </a:r>
          </a:p>
        </p:txBody>
      </p:sp>
    </p:spTree>
    <p:extLst>
      <p:ext uri="{BB962C8B-B14F-4D97-AF65-F5344CB8AC3E}">
        <p14:creationId xmlns:p14="http://schemas.microsoft.com/office/powerpoint/2010/main" val="221975295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945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9460" name="Rectangle 4"/>
          <p:cNvSpPr>
            <a:spLocks noGrp="1" noChangeArrowheads="1"/>
          </p:cNvSpPr>
          <p:nvPr>
            <p:ph type="title"/>
          </p:nvPr>
        </p:nvSpPr>
        <p:spPr>
          <a:xfrm>
            <a:off x="279400" y="0"/>
            <a:ext cx="8636000" cy="838200"/>
          </a:xfrm>
          <a:noFill/>
        </p:spPr>
        <p:txBody>
          <a:bodyPr lIns="90488" tIns="44450" rIns="90488" bIns="44450"/>
          <a:lstStyle/>
          <a:p>
            <a:r>
              <a:rPr lang="en-US">
                <a:latin typeface="Rockwell"/>
                <a:cs typeface="Rockwell"/>
              </a:rPr>
              <a:t>The War on Drugs</a:t>
            </a:r>
          </a:p>
        </p:txBody>
      </p:sp>
      <p:sp>
        <p:nvSpPr>
          <p:cNvPr id="19461" name="Rectangle 5"/>
          <p:cNvSpPr>
            <a:spLocks noGrp="1" noChangeArrowheads="1"/>
          </p:cNvSpPr>
          <p:nvPr>
            <p:ph type="body" idx="1"/>
          </p:nvPr>
        </p:nvSpPr>
        <p:spPr>
          <a:xfrm>
            <a:off x="0" y="685800"/>
            <a:ext cx="9144000" cy="6172200"/>
          </a:xfrm>
          <a:noFill/>
        </p:spPr>
        <p:txBody>
          <a:bodyPr lIns="90488" tIns="44450" rIns="90488" bIns="44450">
            <a:normAutofit/>
          </a:bodyPr>
          <a:lstStyle/>
          <a:p>
            <a:r>
              <a:rPr lang="en-US" sz="4000" dirty="0">
                <a:latin typeface="Rockwell"/>
                <a:cs typeface="Rockwell"/>
              </a:rPr>
              <a:t>In the 1980s, cocaine use boomed, especially with the creation of </a:t>
            </a:r>
            <a:r>
              <a:rPr lang="ja-JP" altLang="en-US" sz="4000" dirty="0">
                <a:latin typeface="Rockwell"/>
                <a:cs typeface="Rockwell"/>
              </a:rPr>
              <a:t>“</a:t>
            </a:r>
            <a:r>
              <a:rPr lang="en-US" sz="4000" dirty="0">
                <a:latin typeface="Rockwell"/>
                <a:cs typeface="Rockwell"/>
              </a:rPr>
              <a:t>crack</a:t>
            </a:r>
            <a:r>
              <a:rPr lang="ja-JP" altLang="en-US" sz="4000" dirty="0">
                <a:latin typeface="Rockwell"/>
                <a:cs typeface="Rockwell"/>
              </a:rPr>
              <a:t>”</a:t>
            </a:r>
            <a:r>
              <a:rPr lang="en-US" sz="4000" dirty="0">
                <a:latin typeface="Rockwell"/>
                <a:cs typeface="Rockwell"/>
              </a:rPr>
              <a:t> cocaine </a:t>
            </a:r>
          </a:p>
          <a:p>
            <a:r>
              <a:rPr lang="en-US" sz="4000" dirty="0">
                <a:latin typeface="Rockwell"/>
                <a:cs typeface="Rockwell"/>
              </a:rPr>
              <a:t>The Reagan administration declared a </a:t>
            </a:r>
            <a:r>
              <a:rPr lang="ja-JP" altLang="en-US" sz="4000" dirty="0">
                <a:latin typeface="Rockwell"/>
                <a:cs typeface="Rockwell"/>
              </a:rPr>
              <a:t>“</a:t>
            </a:r>
            <a:r>
              <a:rPr lang="en-US" sz="4000" dirty="0">
                <a:latin typeface="Rockwell"/>
                <a:cs typeface="Rockwell"/>
              </a:rPr>
              <a:t>war on drugs</a:t>
            </a:r>
            <a:r>
              <a:rPr lang="ja-JP" altLang="en-US" sz="4000" dirty="0">
                <a:latin typeface="Rockwell"/>
                <a:cs typeface="Rockwell"/>
              </a:rPr>
              <a:t>”</a:t>
            </a:r>
            <a:r>
              <a:rPr lang="en-US" sz="4000" dirty="0">
                <a:latin typeface="Rockwell"/>
                <a:cs typeface="Rockwell"/>
              </a:rPr>
              <a:t>:</a:t>
            </a:r>
          </a:p>
          <a:p>
            <a:pPr lvl="1"/>
            <a:r>
              <a:rPr lang="en-US" sz="3600" dirty="0">
                <a:latin typeface="Rockwell"/>
                <a:cs typeface="Rockwell"/>
              </a:rPr>
              <a:t>Nancy Reagan</a:t>
            </a:r>
            <a:r>
              <a:rPr lang="ja-JP" altLang="en-US" sz="3600" dirty="0">
                <a:latin typeface="Rockwell"/>
                <a:cs typeface="Rockwell"/>
              </a:rPr>
              <a:t>’</a:t>
            </a:r>
            <a:r>
              <a:rPr lang="en-US" sz="3600" dirty="0">
                <a:latin typeface="Rockwell"/>
                <a:cs typeface="Rockwell"/>
              </a:rPr>
              <a:t>s </a:t>
            </a:r>
            <a:r>
              <a:rPr lang="ja-JP" altLang="en-US" sz="3600" dirty="0">
                <a:latin typeface="Rockwell"/>
                <a:cs typeface="Rockwell"/>
              </a:rPr>
              <a:t>“</a:t>
            </a:r>
            <a:r>
              <a:rPr lang="en-US" sz="3600" u="sng" dirty="0">
                <a:latin typeface="Rockwell"/>
                <a:cs typeface="Rockwell"/>
              </a:rPr>
              <a:t>Just Say No</a:t>
            </a:r>
            <a:r>
              <a:rPr lang="ja-JP" altLang="en-US" sz="3600" dirty="0">
                <a:latin typeface="Rockwell"/>
                <a:cs typeface="Rockwell"/>
              </a:rPr>
              <a:t>”</a:t>
            </a:r>
            <a:r>
              <a:rPr lang="en-US" sz="3600" dirty="0">
                <a:latin typeface="Rockwell"/>
                <a:cs typeface="Rockwell"/>
              </a:rPr>
              <a:t> program helped educate kids </a:t>
            </a:r>
          </a:p>
          <a:p>
            <a:pPr lvl="1"/>
            <a:r>
              <a:rPr lang="en-US" sz="3600" dirty="0">
                <a:latin typeface="Rockwell"/>
                <a:cs typeface="Rockwell"/>
              </a:rPr>
              <a:t>The federal </a:t>
            </a:r>
            <a:r>
              <a:rPr lang="en-US" sz="3600" dirty="0" err="1">
                <a:latin typeface="Rockwell"/>
                <a:cs typeface="Rockwell"/>
              </a:rPr>
              <a:t>gov</a:t>
            </a:r>
            <a:r>
              <a:rPr lang="ja-JP" altLang="en-US" sz="3600" dirty="0">
                <a:latin typeface="Rockwell"/>
                <a:cs typeface="Rockwell"/>
              </a:rPr>
              <a:t>’</a:t>
            </a:r>
            <a:r>
              <a:rPr lang="en-US" sz="3600" dirty="0">
                <a:latin typeface="Rockwell"/>
                <a:cs typeface="Rockwell"/>
              </a:rPr>
              <a:t>t failed to stop the flow of drugs into the U.S.</a:t>
            </a:r>
          </a:p>
        </p:txBody>
      </p:sp>
      <p:sp>
        <p:nvSpPr>
          <p:cNvPr id="166925" name="AutoShape 13"/>
          <p:cNvSpPr>
            <a:spLocks noChangeArrowheads="1"/>
          </p:cNvSpPr>
          <p:nvPr/>
        </p:nvSpPr>
        <p:spPr bwMode="auto">
          <a:xfrm>
            <a:off x="1295400" y="1371600"/>
            <a:ext cx="6629400" cy="1066800"/>
          </a:xfrm>
          <a:prstGeom prst="wedgeRectCallout">
            <a:avLst>
              <a:gd name="adj1" fmla="val 5222"/>
              <a:gd name="adj2" fmla="val 333333"/>
            </a:avLst>
          </a:prstGeom>
          <a:solidFill>
            <a:srgbClr val="FFFF99"/>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200" smtClean="0">
                <a:solidFill>
                  <a:srgbClr val="000000"/>
                </a:solidFill>
                <a:latin typeface="Rockwell"/>
                <a:ea typeface="ＭＳ Ｐゴシック" charset="0"/>
                <a:cs typeface="Rockwell"/>
              </a:rPr>
              <a:t>DEA, Customs, &amp; Coast Guard attempts to keep drugs out</a:t>
            </a:r>
          </a:p>
        </p:txBody>
      </p:sp>
      <p:sp>
        <p:nvSpPr>
          <p:cNvPr id="166926" name="AutoShape 14"/>
          <p:cNvSpPr>
            <a:spLocks noChangeArrowheads="1"/>
          </p:cNvSpPr>
          <p:nvPr/>
        </p:nvSpPr>
        <p:spPr bwMode="auto">
          <a:xfrm>
            <a:off x="990600" y="2590800"/>
            <a:ext cx="7848600" cy="990600"/>
          </a:xfrm>
          <a:prstGeom prst="wedgeRectCallout">
            <a:avLst>
              <a:gd name="adj1" fmla="val -1435"/>
              <a:gd name="adj2" fmla="val 245833"/>
            </a:avLst>
          </a:prstGeom>
          <a:solidFill>
            <a:srgbClr val="CCFFCC"/>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2800" dirty="0" smtClean="0">
                <a:solidFill>
                  <a:srgbClr val="000000"/>
                </a:solidFill>
                <a:latin typeface="Rockwell"/>
                <a:ea typeface="ＭＳ Ｐゴシック" charset="0"/>
                <a:cs typeface="Rockwell"/>
              </a:rPr>
              <a:t>Negotiations with Peru, Bolivia, Colombia failed to limit drug smuggling</a:t>
            </a:r>
          </a:p>
        </p:txBody>
      </p:sp>
    </p:spTree>
    <p:extLst>
      <p:ext uri="{BB962C8B-B14F-4D97-AF65-F5344CB8AC3E}">
        <p14:creationId xmlns:p14="http://schemas.microsoft.com/office/powerpoint/2010/main" val="17027024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6925"/>
                                        </p:tgtEl>
                                        <p:attrNameLst>
                                          <p:attrName>style.visibility</p:attrName>
                                        </p:attrNameLst>
                                      </p:cBhvr>
                                      <p:to>
                                        <p:strVal val="visible"/>
                                      </p:to>
                                    </p:set>
                                    <p:anim calcmode="lin" valueType="num">
                                      <p:cBhvr>
                                        <p:cTn id="7" dur="500" fill="hold"/>
                                        <p:tgtEl>
                                          <p:spTgt spid="166925"/>
                                        </p:tgtEl>
                                        <p:attrNameLst>
                                          <p:attrName>ppt_w</p:attrName>
                                        </p:attrNameLst>
                                      </p:cBhvr>
                                      <p:tavLst>
                                        <p:tav tm="0">
                                          <p:val>
                                            <p:fltVal val="0"/>
                                          </p:val>
                                        </p:tav>
                                        <p:tav tm="100000">
                                          <p:val>
                                            <p:strVal val="#ppt_w"/>
                                          </p:val>
                                        </p:tav>
                                      </p:tavLst>
                                    </p:anim>
                                    <p:anim calcmode="lin" valueType="num">
                                      <p:cBhvr>
                                        <p:cTn id="8" dur="500" fill="hold"/>
                                        <p:tgtEl>
                                          <p:spTgt spid="166925"/>
                                        </p:tgtEl>
                                        <p:attrNameLst>
                                          <p:attrName>ppt_h</p:attrName>
                                        </p:attrNameLst>
                                      </p:cBhvr>
                                      <p:tavLst>
                                        <p:tav tm="0">
                                          <p:val>
                                            <p:fltVal val="0"/>
                                          </p:val>
                                        </p:tav>
                                        <p:tav tm="100000">
                                          <p:val>
                                            <p:strVal val="#ppt_h"/>
                                          </p:val>
                                        </p:tav>
                                      </p:tavLst>
                                    </p:anim>
                                    <p:animEffect transition="in" filter="fade">
                                      <p:cBhvr>
                                        <p:cTn id="9" dur="500"/>
                                        <p:tgtEl>
                                          <p:spTgt spid="166925"/>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6926"/>
                                        </p:tgtEl>
                                        <p:attrNameLst>
                                          <p:attrName>style.visibility</p:attrName>
                                        </p:attrNameLst>
                                      </p:cBhvr>
                                      <p:to>
                                        <p:strVal val="visible"/>
                                      </p:to>
                                    </p:set>
                                    <p:anim calcmode="lin" valueType="num">
                                      <p:cBhvr>
                                        <p:cTn id="13" dur="500" fill="hold"/>
                                        <p:tgtEl>
                                          <p:spTgt spid="166926"/>
                                        </p:tgtEl>
                                        <p:attrNameLst>
                                          <p:attrName>ppt_w</p:attrName>
                                        </p:attrNameLst>
                                      </p:cBhvr>
                                      <p:tavLst>
                                        <p:tav tm="0">
                                          <p:val>
                                            <p:fltVal val="0"/>
                                          </p:val>
                                        </p:tav>
                                        <p:tav tm="100000">
                                          <p:val>
                                            <p:strVal val="#ppt_w"/>
                                          </p:val>
                                        </p:tav>
                                      </p:tavLst>
                                    </p:anim>
                                    <p:anim calcmode="lin" valueType="num">
                                      <p:cBhvr>
                                        <p:cTn id="14" dur="500" fill="hold"/>
                                        <p:tgtEl>
                                          <p:spTgt spid="166926"/>
                                        </p:tgtEl>
                                        <p:attrNameLst>
                                          <p:attrName>ppt_h</p:attrName>
                                        </p:attrNameLst>
                                      </p:cBhvr>
                                      <p:tavLst>
                                        <p:tav tm="0">
                                          <p:val>
                                            <p:fltVal val="0"/>
                                          </p:val>
                                        </p:tav>
                                        <p:tav tm="100000">
                                          <p:val>
                                            <p:strVal val="#ppt_h"/>
                                          </p:val>
                                        </p:tav>
                                      </p:tavLst>
                                    </p:anim>
                                    <p:animEffect transition="in" filter="fade">
                                      <p:cBhvr>
                                        <p:cTn id="15" dur="500"/>
                                        <p:tgtEl>
                                          <p:spTgt spid="166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5" grpId="0" animBg="1"/>
      <p:bldP spid="1669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Inmates 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52400"/>
            <a:ext cx="8839200" cy="6581775"/>
          </a:xfrm>
          <a:noFill/>
        </p:spPr>
      </p:pic>
    </p:spTree>
    <p:extLst>
      <p:ext uri="{BB962C8B-B14F-4D97-AF65-F5344CB8AC3E}">
        <p14:creationId xmlns:p14="http://schemas.microsoft.com/office/powerpoint/2010/main" val="7569949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8" name="Rectangle 4"/>
          <p:cNvSpPr>
            <a:spLocks noGrp="1" noChangeArrowheads="1"/>
          </p:cNvSpPr>
          <p:nvPr>
            <p:ph type="title"/>
          </p:nvPr>
        </p:nvSpPr>
        <p:spPr>
          <a:xfrm>
            <a:off x="358629" y="0"/>
            <a:ext cx="8556771" cy="609600"/>
          </a:xfrm>
          <a:noFill/>
        </p:spPr>
        <p:txBody>
          <a:bodyPr lIns="90488" tIns="44450" rIns="90488" bIns="44450">
            <a:normAutofit fontScale="90000"/>
          </a:bodyPr>
          <a:lstStyle/>
          <a:p>
            <a:r>
              <a:rPr lang="en-US">
                <a:latin typeface="Rockwell"/>
                <a:cs typeface="Rockwell"/>
              </a:rPr>
              <a:t>The AIDS Epidemic</a:t>
            </a:r>
          </a:p>
        </p:txBody>
      </p:sp>
      <p:sp>
        <p:nvSpPr>
          <p:cNvPr id="21509" name="Rectangle 5"/>
          <p:cNvSpPr>
            <a:spLocks noGrp="1" noChangeArrowheads="1"/>
          </p:cNvSpPr>
          <p:nvPr>
            <p:ph type="body" idx="1"/>
          </p:nvPr>
        </p:nvSpPr>
        <p:spPr>
          <a:xfrm>
            <a:off x="0" y="609600"/>
            <a:ext cx="9144000" cy="6248400"/>
          </a:xfrm>
          <a:noFill/>
        </p:spPr>
        <p:txBody>
          <a:bodyPr lIns="90488" tIns="44450" rIns="90488" bIns="44450">
            <a:normAutofit lnSpcReduction="10000"/>
          </a:bodyPr>
          <a:lstStyle/>
          <a:p>
            <a:pPr>
              <a:lnSpc>
                <a:spcPct val="90000"/>
              </a:lnSpc>
              <a:spcBef>
                <a:spcPct val="5000"/>
              </a:spcBef>
            </a:pPr>
            <a:r>
              <a:rPr lang="en-US" sz="4000" dirty="0">
                <a:latin typeface="Rockwell"/>
                <a:cs typeface="Rockwell"/>
              </a:rPr>
              <a:t>The 1</a:t>
            </a:r>
            <a:r>
              <a:rPr lang="en-US" sz="4000" baseline="30000" dirty="0">
                <a:latin typeface="Rockwell"/>
                <a:cs typeface="Rockwell"/>
              </a:rPr>
              <a:t>st</a:t>
            </a:r>
            <a:r>
              <a:rPr lang="en-US" sz="4000" dirty="0">
                <a:latin typeface="Rockwell"/>
                <a:cs typeface="Rockwell"/>
              </a:rPr>
              <a:t> documented cases of AIDS occurred in the 1980s:</a:t>
            </a:r>
          </a:p>
          <a:p>
            <a:pPr lvl="1">
              <a:lnSpc>
                <a:spcPct val="90000"/>
              </a:lnSpc>
              <a:spcBef>
                <a:spcPct val="5000"/>
              </a:spcBef>
            </a:pPr>
            <a:r>
              <a:rPr lang="en-US" sz="3600" dirty="0">
                <a:latin typeface="Rockwell"/>
                <a:cs typeface="Rockwell"/>
              </a:rPr>
              <a:t>1</a:t>
            </a:r>
            <a:r>
              <a:rPr lang="en-US" sz="3600" baseline="30000" dirty="0">
                <a:latin typeface="Rockwell"/>
                <a:cs typeface="Rockwell"/>
              </a:rPr>
              <a:t>st</a:t>
            </a:r>
            <a:r>
              <a:rPr lang="en-US" sz="3600" dirty="0">
                <a:latin typeface="Rockwell"/>
                <a:cs typeface="Rockwell"/>
              </a:rPr>
              <a:t> cases were among gay men in San Francisco &amp; NY in 1981</a:t>
            </a:r>
          </a:p>
          <a:p>
            <a:pPr lvl="1">
              <a:lnSpc>
                <a:spcPct val="90000"/>
              </a:lnSpc>
              <a:spcBef>
                <a:spcPct val="5000"/>
              </a:spcBef>
            </a:pPr>
            <a:r>
              <a:rPr lang="en-US" sz="3600" dirty="0">
                <a:latin typeface="Rockwell"/>
                <a:cs typeface="Rockwell"/>
              </a:rPr>
              <a:t>As cases were found in drug abusers &amp; hemophiliacs, people worried about a contaminated national blood supply</a:t>
            </a:r>
          </a:p>
          <a:p>
            <a:pPr>
              <a:lnSpc>
                <a:spcPct val="90000"/>
              </a:lnSpc>
              <a:spcBef>
                <a:spcPct val="5000"/>
              </a:spcBef>
            </a:pPr>
            <a:r>
              <a:rPr lang="en-US" sz="4000" dirty="0">
                <a:latin typeface="Rockwell"/>
                <a:cs typeface="Rockwell"/>
              </a:rPr>
              <a:t>Lack of sympathy for gays, budget cuts, &amp; ignorance about HIV led to a limited government response</a:t>
            </a:r>
          </a:p>
        </p:txBody>
      </p:sp>
      <p:sp>
        <p:nvSpPr>
          <p:cNvPr id="162829" name="AutoShape 13"/>
          <p:cNvSpPr>
            <a:spLocks noChangeArrowheads="1"/>
          </p:cNvSpPr>
          <p:nvPr/>
        </p:nvSpPr>
        <p:spPr bwMode="auto">
          <a:xfrm>
            <a:off x="1066800" y="1524000"/>
            <a:ext cx="3886200" cy="990600"/>
          </a:xfrm>
          <a:prstGeom prst="wedgeRectCallout">
            <a:avLst>
              <a:gd name="adj1" fmla="val 23120"/>
              <a:gd name="adj2" fmla="val 424681"/>
            </a:avLst>
          </a:prstGeom>
          <a:solidFill>
            <a:srgbClr val="CCFFFF"/>
          </a:solidFill>
          <a:ln w="38100">
            <a:solidFill>
              <a:schemeClr val="tx1"/>
            </a:solidFill>
            <a:miter lim="800000"/>
            <a:headEnd/>
            <a:tailEnd/>
          </a:ln>
        </p:spPr>
        <p:txBody>
          <a:bodyPr/>
          <a:lstStyle/>
          <a:p>
            <a:pPr algn="ctr">
              <a:lnSpc>
                <a:spcPct val="80000"/>
              </a:lnSpc>
            </a:pPr>
            <a:r>
              <a:rPr kumimoji="1" lang="en-US" sz="3200" dirty="0">
                <a:solidFill>
                  <a:srgbClr val="000000"/>
                </a:solidFill>
              </a:rPr>
              <a:t>2,800 known AIDS cases by 1983</a:t>
            </a:r>
          </a:p>
        </p:txBody>
      </p:sp>
      <p:sp>
        <p:nvSpPr>
          <p:cNvPr id="162830" name="AutoShape 14"/>
          <p:cNvSpPr>
            <a:spLocks noChangeArrowheads="1"/>
          </p:cNvSpPr>
          <p:nvPr/>
        </p:nvSpPr>
        <p:spPr bwMode="auto">
          <a:xfrm>
            <a:off x="5257800" y="1600200"/>
            <a:ext cx="3048000" cy="990600"/>
          </a:xfrm>
          <a:prstGeom prst="wedgeRectCallout">
            <a:avLst>
              <a:gd name="adj1" fmla="val -79690"/>
              <a:gd name="adj2" fmla="val 419870"/>
            </a:avLst>
          </a:prstGeom>
          <a:solidFill>
            <a:srgbClr val="FFCCCC"/>
          </a:solidFill>
          <a:ln w="38100">
            <a:solidFill>
              <a:schemeClr val="tx1"/>
            </a:solidFill>
            <a:miter lim="800000"/>
            <a:headEnd/>
            <a:tailEnd/>
          </a:ln>
        </p:spPr>
        <p:txBody>
          <a:bodyPr/>
          <a:lstStyle/>
          <a:p>
            <a:pPr algn="ctr">
              <a:lnSpc>
                <a:spcPct val="80000"/>
              </a:lnSpc>
            </a:pPr>
            <a:r>
              <a:rPr kumimoji="1" lang="en-US" sz="3200" dirty="0">
                <a:solidFill>
                  <a:srgbClr val="000000"/>
                </a:solidFill>
              </a:rPr>
              <a:t>12,000 AIDS cases by 1985</a:t>
            </a:r>
          </a:p>
        </p:txBody>
      </p:sp>
      <p:sp>
        <p:nvSpPr>
          <p:cNvPr id="162831" name="AutoShape 15"/>
          <p:cNvSpPr>
            <a:spLocks noChangeArrowheads="1"/>
          </p:cNvSpPr>
          <p:nvPr/>
        </p:nvSpPr>
        <p:spPr bwMode="auto">
          <a:xfrm>
            <a:off x="1524000" y="2590800"/>
            <a:ext cx="3048000" cy="990600"/>
          </a:xfrm>
          <a:prstGeom prst="wedgeRectCallout">
            <a:avLst>
              <a:gd name="adj1" fmla="val 21148"/>
              <a:gd name="adj2" fmla="val 310579"/>
            </a:avLst>
          </a:prstGeom>
          <a:solidFill>
            <a:srgbClr val="CCCCFF"/>
          </a:solidFill>
          <a:ln w="38100">
            <a:solidFill>
              <a:schemeClr val="tx1"/>
            </a:solidFill>
            <a:miter lim="800000"/>
            <a:headEnd/>
            <a:tailEnd/>
          </a:ln>
        </p:spPr>
        <p:txBody>
          <a:bodyPr/>
          <a:lstStyle/>
          <a:p>
            <a:pPr algn="ctr">
              <a:lnSpc>
                <a:spcPct val="80000"/>
              </a:lnSpc>
            </a:pPr>
            <a:r>
              <a:rPr kumimoji="1" lang="en-US" sz="3200" dirty="0">
                <a:solidFill>
                  <a:srgbClr val="000000"/>
                </a:solidFill>
              </a:rPr>
              <a:t>50,000 AIDS cases by 1987</a:t>
            </a:r>
          </a:p>
        </p:txBody>
      </p:sp>
      <p:sp>
        <p:nvSpPr>
          <p:cNvPr id="162832" name="AutoShape 16"/>
          <p:cNvSpPr>
            <a:spLocks noChangeArrowheads="1"/>
          </p:cNvSpPr>
          <p:nvPr/>
        </p:nvSpPr>
        <p:spPr bwMode="auto">
          <a:xfrm>
            <a:off x="4876800" y="2667000"/>
            <a:ext cx="3124200" cy="990600"/>
          </a:xfrm>
          <a:prstGeom prst="wedgeRectCallout">
            <a:avLst>
              <a:gd name="adj1" fmla="val -73171"/>
              <a:gd name="adj2" fmla="val 313463"/>
            </a:avLst>
          </a:prstGeom>
          <a:solidFill>
            <a:srgbClr val="FFFF99"/>
          </a:solidFill>
          <a:ln w="38100">
            <a:solidFill>
              <a:schemeClr val="tx1"/>
            </a:solidFill>
            <a:miter lim="800000"/>
            <a:headEnd/>
            <a:tailEnd/>
          </a:ln>
        </p:spPr>
        <p:txBody>
          <a:bodyPr/>
          <a:lstStyle/>
          <a:p>
            <a:pPr algn="ctr">
              <a:lnSpc>
                <a:spcPct val="80000"/>
              </a:lnSpc>
            </a:pPr>
            <a:r>
              <a:rPr kumimoji="1" lang="en-US" sz="3200" dirty="0">
                <a:solidFill>
                  <a:srgbClr val="000000"/>
                </a:solidFill>
              </a:rPr>
              <a:t>982,498 AIDS cases by 2006 </a:t>
            </a:r>
          </a:p>
        </p:txBody>
      </p:sp>
    </p:spTree>
    <p:extLst>
      <p:ext uri="{BB962C8B-B14F-4D97-AF65-F5344CB8AC3E}">
        <p14:creationId xmlns:p14="http://schemas.microsoft.com/office/powerpoint/2010/main" val="7662685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2829"/>
                                        </p:tgtEl>
                                        <p:attrNameLst>
                                          <p:attrName>style.visibility</p:attrName>
                                        </p:attrNameLst>
                                      </p:cBhvr>
                                      <p:to>
                                        <p:strVal val="visible"/>
                                      </p:to>
                                    </p:set>
                                    <p:anim calcmode="lin" valueType="num">
                                      <p:cBhvr>
                                        <p:cTn id="7" dur="500" fill="hold"/>
                                        <p:tgtEl>
                                          <p:spTgt spid="162829"/>
                                        </p:tgtEl>
                                        <p:attrNameLst>
                                          <p:attrName>ppt_w</p:attrName>
                                        </p:attrNameLst>
                                      </p:cBhvr>
                                      <p:tavLst>
                                        <p:tav tm="0">
                                          <p:val>
                                            <p:fltVal val="0"/>
                                          </p:val>
                                        </p:tav>
                                        <p:tav tm="100000">
                                          <p:val>
                                            <p:strVal val="#ppt_w"/>
                                          </p:val>
                                        </p:tav>
                                      </p:tavLst>
                                    </p:anim>
                                    <p:anim calcmode="lin" valueType="num">
                                      <p:cBhvr>
                                        <p:cTn id="8" dur="500" fill="hold"/>
                                        <p:tgtEl>
                                          <p:spTgt spid="162829"/>
                                        </p:tgtEl>
                                        <p:attrNameLst>
                                          <p:attrName>ppt_h</p:attrName>
                                        </p:attrNameLst>
                                      </p:cBhvr>
                                      <p:tavLst>
                                        <p:tav tm="0">
                                          <p:val>
                                            <p:fltVal val="0"/>
                                          </p:val>
                                        </p:tav>
                                        <p:tav tm="100000">
                                          <p:val>
                                            <p:strVal val="#ppt_h"/>
                                          </p:val>
                                        </p:tav>
                                      </p:tavLst>
                                    </p:anim>
                                    <p:animEffect transition="in" filter="fade">
                                      <p:cBhvr>
                                        <p:cTn id="9" dur="500"/>
                                        <p:tgtEl>
                                          <p:spTgt spid="16282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2830"/>
                                        </p:tgtEl>
                                        <p:attrNameLst>
                                          <p:attrName>style.visibility</p:attrName>
                                        </p:attrNameLst>
                                      </p:cBhvr>
                                      <p:to>
                                        <p:strVal val="visible"/>
                                      </p:to>
                                    </p:set>
                                    <p:anim calcmode="lin" valueType="num">
                                      <p:cBhvr>
                                        <p:cTn id="13" dur="500" fill="hold"/>
                                        <p:tgtEl>
                                          <p:spTgt spid="162830"/>
                                        </p:tgtEl>
                                        <p:attrNameLst>
                                          <p:attrName>ppt_w</p:attrName>
                                        </p:attrNameLst>
                                      </p:cBhvr>
                                      <p:tavLst>
                                        <p:tav tm="0">
                                          <p:val>
                                            <p:fltVal val="0"/>
                                          </p:val>
                                        </p:tav>
                                        <p:tav tm="100000">
                                          <p:val>
                                            <p:strVal val="#ppt_w"/>
                                          </p:val>
                                        </p:tav>
                                      </p:tavLst>
                                    </p:anim>
                                    <p:anim calcmode="lin" valueType="num">
                                      <p:cBhvr>
                                        <p:cTn id="14" dur="500" fill="hold"/>
                                        <p:tgtEl>
                                          <p:spTgt spid="162830"/>
                                        </p:tgtEl>
                                        <p:attrNameLst>
                                          <p:attrName>ppt_h</p:attrName>
                                        </p:attrNameLst>
                                      </p:cBhvr>
                                      <p:tavLst>
                                        <p:tav tm="0">
                                          <p:val>
                                            <p:fltVal val="0"/>
                                          </p:val>
                                        </p:tav>
                                        <p:tav tm="100000">
                                          <p:val>
                                            <p:strVal val="#ppt_h"/>
                                          </p:val>
                                        </p:tav>
                                      </p:tavLst>
                                    </p:anim>
                                    <p:animEffect transition="in" filter="fade">
                                      <p:cBhvr>
                                        <p:cTn id="15" dur="500"/>
                                        <p:tgtEl>
                                          <p:spTgt spid="162830"/>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62831"/>
                                        </p:tgtEl>
                                        <p:attrNameLst>
                                          <p:attrName>style.visibility</p:attrName>
                                        </p:attrNameLst>
                                      </p:cBhvr>
                                      <p:to>
                                        <p:strVal val="visible"/>
                                      </p:to>
                                    </p:set>
                                    <p:anim calcmode="lin" valueType="num">
                                      <p:cBhvr>
                                        <p:cTn id="19" dur="500" fill="hold"/>
                                        <p:tgtEl>
                                          <p:spTgt spid="162831"/>
                                        </p:tgtEl>
                                        <p:attrNameLst>
                                          <p:attrName>ppt_w</p:attrName>
                                        </p:attrNameLst>
                                      </p:cBhvr>
                                      <p:tavLst>
                                        <p:tav tm="0">
                                          <p:val>
                                            <p:fltVal val="0"/>
                                          </p:val>
                                        </p:tav>
                                        <p:tav tm="100000">
                                          <p:val>
                                            <p:strVal val="#ppt_w"/>
                                          </p:val>
                                        </p:tav>
                                      </p:tavLst>
                                    </p:anim>
                                    <p:anim calcmode="lin" valueType="num">
                                      <p:cBhvr>
                                        <p:cTn id="20" dur="500" fill="hold"/>
                                        <p:tgtEl>
                                          <p:spTgt spid="162831"/>
                                        </p:tgtEl>
                                        <p:attrNameLst>
                                          <p:attrName>ppt_h</p:attrName>
                                        </p:attrNameLst>
                                      </p:cBhvr>
                                      <p:tavLst>
                                        <p:tav tm="0">
                                          <p:val>
                                            <p:fltVal val="0"/>
                                          </p:val>
                                        </p:tav>
                                        <p:tav tm="100000">
                                          <p:val>
                                            <p:strVal val="#ppt_h"/>
                                          </p:val>
                                        </p:tav>
                                      </p:tavLst>
                                    </p:anim>
                                    <p:animEffect transition="in" filter="fade">
                                      <p:cBhvr>
                                        <p:cTn id="21" dur="500"/>
                                        <p:tgtEl>
                                          <p:spTgt spid="162831"/>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62832"/>
                                        </p:tgtEl>
                                        <p:attrNameLst>
                                          <p:attrName>style.visibility</p:attrName>
                                        </p:attrNameLst>
                                      </p:cBhvr>
                                      <p:to>
                                        <p:strVal val="visible"/>
                                      </p:to>
                                    </p:set>
                                    <p:anim calcmode="lin" valueType="num">
                                      <p:cBhvr>
                                        <p:cTn id="25" dur="500" fill="hold"/>
                                        <p:tgtEl>
                                          <p:spTgt spid="162832"/>
                                        </p:tgtEl>
                                        <p:attrNameLst>
                                          <p:attrName>ppt_w</p:attrName>
                                        </p:attrNameLst>
                                      </p:cBhvr>
                                      <p:tavLst>
                                        <p:tav tm="0">
                                          <p:val>
                                            <p:fltVal val="0"/>
                                          </p:val>
                                        </p:tav>
                                        <p:tav tm="100000">
                                          <p:val>
                                            <p:strVal val="#ppt_w"/>
                                          </p:val>
                                        </p:tav>
                                      </p:tavLst>
                                    </p:anim>
                                    <p:anim calcmode="lin" valueType="num">
                                      <p:cBhvr>
                                        <p:cTn id="26" dur="500" fill="hold"/>
                                        <p:tgtEl>
                                          <p:spTgt spid="162832"/>
                                        </p:tgtEl>
                                        <p:attrNameLst>
                                          <p:attrName>ppt_h</p:attrName>
                                        </p:attrNameLst>
                                      </p:cBhvr>
                                      <p:tavLst>
                                        <p:tav tm="0">
                                          <p:val>
                                            <p:fltVal val="0"/>
                                          </p:val>
                                        </p:tav>
                                        <p:tav tm="100000">
                                          <p:val>
                                            <p:strVal val="#ppt_h"/>
                                          </p:val>
                                        </p:tav>
                                      </p:tavLst>
                                    </p:anim>
                                    <p:animEffect transition="in" filter="fade">
                                      <p:cBhvr>
                                        <p:cTn id="27" dur="500"/>
                                        <p:tgtEl>
                                          <p:spTgt spid="162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9" grpId="0" animBg="1"/>
      <p:bldP spid="162830" grpId="0" animBg="1"/>
      <p:bldP spid="162831" grpId="0" animBg="1"/>
      <p:bldP spid="1628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0" y="0"/>
            <a:ext cx="9144000" cy="685800"/>
          </a:xfrm>
        </p:spPr>
        <p:txBody>
          <a:bodyPr>
            <a:normAutofit fontScale="90000"/>
          </a:bodyPr>
          <a:lstStyle/>
          <a:p>
            <a:pPr eaLnBrk="1" hangingPunct="1">
              <a:defRPr/>
            </a:pPr>
            <a:r>
              <a:rPr lang="en-US">
                <a:latin typeface="Rockwell"/>
                <a:cs typeface="Rockwell"/>
              </a:rPr>
              <a:t>Election of 1984</a:t>
            </a:r>
          </a:p>
        </p:txBody>
      </p:sp>
      <p:sp>
        <p:nvSpPr>
          <p:cNvPr id="47106" name="Rectangle 8"/>
          <p:cNvSpPr>
            <a:spLocks noGrp="1" noRot="1" noChangeArrowheads="1"/>
          </p:cNvSpPr>
          <p:nvPr>
            <p:ph type="body" sz="half" idx="4294967295"/>
          </p:nvPr>
        </p:nvSpPr>
        <p:spPr>
          <a:xfrm>
            <a:off x="0" y="838200"/>
            <a:ext cx="3203575"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90000"/>
              </a:lnSpc>
            </a:pPr>
            <a:r>
              <a:rPr lang="en-US" sz="2400" dirty="0">
                <a:effectLst/>
                <a:latin typeface="Rockwell"/>
                <a:cs typeface="Rockwell"/>
              </a:rPr>
              <a:t>Ronald Reagan (R)</a:t>
            </a:r>
          </a:p>
          <a:p>
            <a:pPr>
              <a:lnSpc>
                <a:spcPct val="90000"/>
              </a:lnSpc>
            </a:pPr>
            <a:r>
              <a:rPr lang="en-US" sz="2400" dirty="0">
                <a:effectLst/>
                <a:latin typeface="Rockwell"/>
                <a:cs typeface="Rockwell"/>
              </a:rPr>
              <a:t>Walter Mondale (D)</a:t>
            </a:r>
          </a:p>
          <a:p>
            <a:pPr lvl="1">
              <a:lnSpc>
                <a:spcPct val="90000"/>
              </a:lnSpc>
            </a:pPr>
            <a:r>
              <a:rPr lang="en-US" sz="2000" dirty="0">
                <a:effectLst/>
                <a:latin typeface="Rockwell"/>
                <a:cs typeface="Rockwell"/>
              </a:rPr>
              <a:t>Geraldine Ferraro as VP</a:t>
            </a:r>
          </a:p>
          <a:p>
            <a:pPr>
              <a:lnSpc>
                <a:spcPct val="90000"/>
              </a:lnSpc>
            </a:pPr>
            <a:r>
              <a:rPr lang="en-US" sz="2400" dirty="0">
                <a:effectLst/>
                <a:latin typeface="Rockwell"/>
                <a:cs typeface="Rockwell"/>
              </a:rPr>
              <a:t>Rainbow Coalition</a:t>
            </a:r>
          </a:p>
          <a:p>
            <a:pPr>
              <a:lnSpc>
                <a:spcPct val="90000"/>
              </a:lnSpc>
            </a:pPr>
            <a:r>
              <a:rPr lang="en-US" sz="2400" dirty="0" smtClean="0">
                <a:effectLst/>
                <a:latin typeface="Rockwell"/>
                <a:cs typeface="Rockwell"/>
              </a:rPr>
              <a:t>Campaign`</a:t>
            </a:r>
            <a:endParaRPr lang="en-US" sz="2400" dirty="0">
              <a:effectLst/>
              <a:latin typeface="Rockwell"/>
              <a:cs typeface="Rockwell"/>
            </a:endParaRPr>
          </a:p>
          <a:p>
            <a:pPr lvl="1">
              <a:lnSpc>
                <a:spcPct val="90000"/>
              </a:lnSpc>
            </a:pPr>
            <a:r>
              <a:rPr lang="en-US" sz="2000" dirty="0">
                <a:effectLst/>
                <a:latin typeface="Rockwell"/>
                <a:cs typeface="Rockwell"/>
                <a:hlinkClick r:id="rId2"/>
              </a:rPr>
              <a:t>Morning in America</a:t>
            </a:r>
            <a:endParaRPr lang="en-US" sz="2000" dirty="0">
              <a:effectLst/>
              <a:latin typeface="Rockwell"/>
              <a:cs typeface="Rockwell"/>
            </a:endParaRPr>
          </a:p>
          <a:p>
            <a:pPr lvl="1">
              <a:lnSpc>
                <a:spcPct val="90000"/>
              </a:lnSpc>
            </a:pPr>
            <a:r>
              <a:rPr lang="en-US" sz="2000" dirty="0">
                <a:effectLst/>
                <a:latin typeface="Rockwell"/>
                <a:cs typeface="Rockwell"/>
                <a:hlinkClick r:id="rId3"/>
              </a:rPr>
              <a:t>Reagan’s Age</a:t>
            </a:r>
            <a:endParaRPr lang="en-US" sz="2400" dirty="0">
              <a:effectLst/>
              <a:latin typeface="Rockwell"/>
              <a:cs typeface="Rockwell"/>
            </a:endParaRPr>
          </a:p>
        </p:txBody>
      </p:sp>
      <p:pic>
        <p:nvPicPr>
          <p:cNvPr id="47107" name="Picture 12" descr="USAPElect1984.gif                                              000A84C2Macintosh HD                   C5A9507E:"/>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3124200" y="762000"/>
            <a:ext cx="6019800" cy="6019800"/>
          </a:xfrm>
        </p:spPr>
      </p:pic>
    </p:spTree>
    <p:extLst>
      <p:ext uri="{BB962C8B-B14F-4D97-AF65-F5344CB8AC3E}">
        <p14:creationId xmlns:p14="http://schemas.microsoft.com/office/powerpoint/2010/main" val="36510565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1066800"/>
          </a:xfrm>
          <a:prstGeom prst="rect">
            <a:avLst/>
          </a:prstGeom>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defTabSz="914400" fontAlgn="base">
              <a:spcBef>
                <a:spcPct val="0"/>
              </a:spcBef>
              <a:spcAft>
                <a:spcPct val="0"/>
              </a:spcAft>
              <a:defRPr/>
            </a:pPr>
            <a:r>
              <a:rPr lang="en-US" sz="4400" dirty="0" smtClean="0">
                <a:solidFill>
                  <a:srgbClr val="FFFFFF"/>
                </a:solidFill>
                <a:latin typeface="Rockwell"/>
                <a:cs typeface="Rockwell"/>
              </a:rPr>
              <a:t>Reagan's Economic Legacy</a:t>
            </a:r>
          </a:p>
        </p:txBody>
      </p:sp>
      <p:sp>
        <p:nvSpPr>
          <p:cNvPr id="3" name="Content Placeholder 2"/>
          <p:cNvSpPr txBox="1">
            <a:spLocks/>
          </p:cNvSpPr>
          <p:nvPr/>
        </p:nvSpPr>
        <p:spPr>
          <a:xfrm>
            <a:off x="152400" y="1219200"/>
            <a:ext cx="8839200" cy="5486400"/>
          </a:xfrm>
          <a:prstGeom prst="rect">
            <a:avLst/>
          </a:prstGeom>
        </p:spPr>
        <p:txBody>
          <a:bodyPr/>
          <a:lstStyle>
            <a:lvl1pPr marL="342900" indent="-342900">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defTabSz="914400" fontAlgn="base">
              <a:spcBef>
                <a:spcPct val="20000"/>
              </a:spcBef>
              <a:spcAft>
                <a:spcPct val="0"/>
              </a:spcAft>
              <a:buClr>
                <a:srgbClr val="FFCC00"/>
              </a:buClr>
              <a:buSzPct val="70000"/>
              <a:buFont typeface="Wingdings" charset="0"/>
              <a:buChar char="n"/>
              <a:defRPr/>
            </a:pPr>
            <a:r>
              <a:rPr lang="en-US" sz="2800" dirty="0" smtClean="0">
                <a:solidFill>
                  <a:srgbClr val="FFFFFF"/>
                </a:solidFill>
                <a:latin typeface="Rockwell"/>
                <a:cs typeface="Rockwell"/>
              </a:rPr>
              <a:t>The large deficits of the Reagan years were financed by many foreign countries, esp. Japan</a:t>
            </a:r>
          </a:p>
          <a:p>
            <a:pPr lvl="1" defTabSz="914400" fontAlgn="base">
              <a:spcBef>
                <a:spcPct val="20000"/>
              </a:spcBef>
              <a:spcAft>
                <a:spcPct val="0"/>
              </a:spcAft>
              <a:buClr>
                <a:srgbClr val="A886E0"/>
              </a:buClr>
              <a:buSzPct val="70000"/>
              <a:buFont typeface="Wingdings" charset="0"/>
              <a:buChar char="n"/>
              <a:defRPr/>
            </a:pPr>
            <a:r>
              <a:rPr lang="en-US" sz="2800" dirty="0" smtClean="0">
                <a:solidFill>
                  <a:srgbClr val="FFFFFF"/>
                </a:solidFill>
                <a:latin typeface="Rockwell"/>
                <a:cs typeface="Rockwell"/>
              </a:rPr>
              <a:t>Greater dependence on foreign investment for domestic economic stability – </a:t>
            </a:r>
            <a:r>
              <a:rPr lang="en-US" sz="2800" dirty="0" smtClean="0">
                <a:solidFill>
                  <a:srgbClr val="FFFF00"/>
                </a:solidFill>
                <a:latin typeface="Rockwell"/>
                <a:cs typeface="Rockwell"/>
              </a:rPr>
              <a:t>legacy? </a:t>
            </a:r>
          </a:p>
          <a:p>
            <a:pPr defTabSz="914400" fontAlgn="base">
              <a:spcBef>
                <a:spcPct val="20000"/>
              </a:spcBef>
              <a:spcAft>
                <a:spcPct val="0"/>
              </a:spcAft>
              <a:buClr>
                <a:srgbClr val="FFCC00"/>
              </a:buClr>
              <a:buSzPct val="70000"/>
              <a:buFont typeface="Wingdings" charset="0"/>
              <a:buChar char="n"/>
              <a:defRPr/>
            </a:pPr>
            <a:r>
              <a:rPr lang="en-US" sz="2800" dirty="0" smtClean="0">
                <a:solidFill>
                  <a:srgbClr val="FFFFFF"/>
                </a:solidFill>
                <a:latin typeface="Rockwell"/>
                <a:cs typeface="Rockwell"/>
              </a:rPr>
              <a:t>By appearing to make new social spending both practically and politically impossible for the foreseeable future, though, the economic deficits served their purpose</a:t>
            </a:r>
          </a:p>
          <a:p>
            <a:pPr defTabSz="914400" fontAlgn="base">
              <a:spcBef>
                <a:spcPct val="20000"/>
              </a:spcBef>
              <a:spcAft>
                <a:spcPct val="0"/>
              </a:spcAft>
              <a:buClr>
                <a:srgbClr val="FFCC00"/>
              </a:buClr>
              <a:buSzPct val="70000"/>
              <a:buFont typeface="Wingdings" charset="0"/>
              <a:buChar char="n"/>
              <a:defRPr/>
            </a:pPr>
            <a:r>
              <a:rPr lang="en-US" sz="2800" dirty="0" smtClean="0">
                <a:solidFill>
                  <a:srgbClr val="FFFFFF"/>
                </a:solidFill>
                <a:latin typeface="Rockwell"/>
                <a:cs typeface="Rockwell"/>
              </a:rPr>
              <a:t>They achieved Reagan's highest political objective:  the </a:t>
            </a:r>
            <a:r>
              <a:rPr lang="en-US" sz="2800" u="sng" dirty="0" smtClean="0">
                <a:solidFill>
                  <a:srgbClr val="FFFFFF"/>
                </a:solidFill>
                <a:latin typeface="Rockwell"/>
                <a:cs typeface="Rockwell"/>
              </a:rPr>
              <a:t>containment of the welfare state</a:t>
            </a:r>
          </a:p>
        </p:txBody>
      </p:sp>
    </p:spTree>
    <p:extLst>
      <p:ext uri="{BB962C8B-B14F-4D97-AF65-F5344CB8AC3E}">
        <p14:creationId xmlns:p14="http://schemas.microsoft.com/office/powerpoint/2010/main" val="11983610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0"/>
            <a:ext cx="9144000" cy="1066800"/>
          </a:xfrm>
        </p:spPr>
        <p:txBody>
          <a:bodyPr/>
          <a:lstStyle/>
          <a:p>
            <a:r>
              <a:rPr lang="en-US" dirty="0">
                <a:solidFill>
                  <a:schemeClr val="tx1"/>
                </a:solidFill>
                <a:latin typeface="Rockwell"/>
                <a:cs typeface="Rockwell"/>
              </a:rPr>
              <a:t>Trouble Spots in Latin America</a:t>
            </a:r>
          </a:p>
        </p:txBody>
      </p:sp>
      <p:pic>
        <p:nvPicPr>
          <p:cNvPr id="89092" name="Picture 4" descr="DIVI72337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43000"/>
            <a:ext cx="9144000" cy="5092700"/>
          </a:xfrm>
          <a:noFill/>
          <a:ln w="38100">
            <a:solidFill>
              <a:schemeClr val="tx1"/>
            </a:solidFill>
            <a:miter lim="800000"/>
            <a:headEnd/>
            <a:tailEnd/>
          </a:ln>
        </p:spPr>
      </p:pic>
      <p:sp>
        <p:nvSpPr>
          <p:cNvPr id="89096" name="Oval 8"/>
          <p:cNvSpPr>
            <a:spLocks noChangeArrowheads="1"/>
          </p:cNvSpPr>
          <p:nvPr/>
        </p:nvSpPr>
        <p:spPr bwMode="auto">
          <a:xfrm>
            <a:off x="3429000" y="4191000"/>
            <a:ext cx="1371600" cy="1066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7" name="Oval 9"/>
          <p:cNvSpPr>
            <a:spLocks noChangeArrowheads="1"/>
          </p:cNvSpPr>
          <p:nvPr/>
        </p:nvSpPr>
        <p:spPr bwMode="auto">
          <a:xfrm>
            <a:off x="7696200" y="4419600"/>
            <a:ext cx="533400" cy="533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9" name="AutoShape 11"/>
          <p:cNvSpPr>
            <a:spLocks noChangeArrowheads="1"/>
          </p:cNvSpPr>
          <p:nvPr/>
        </p:nvSpPr>
        <p:spPr bwMode="auto">
          <a:xfrm>
            <a:off x="990600" y="1219200"/>
            <a:ext cx="7848600" cy="1066800"/>
          </a:xfrm>
          <a:prstGeom prst="wedgeRectCallout">
            <a:avLst>
              <a:gd name="adj1" fmla="val -10579"/>
              <a:gd name="adj2" fmla="val 236014"/>
            </a:avLst>
          </a:prstGeom>
          <a:solidFill>
            <a:srgbClr val="CCCCFF"/>
          </a:solidFill>
          <a:ln w="38100">
            <a:solidFill>
              <a:schemeClr val="tx1"/>
            </a:solidFill>
            <a:miter lim="800000"/>
            <a:headEnd/>
            <a:tailEnd/>
          </a:ln>
        </p:spPr>
        <p:txBody>
          <a:bodyPr/>
          <a:lstStyle/>
          <a:p>
            <a:pPr algn="ctr">
              <a:lnSpc>
                <a:spcPct val="80000"/>
              </a:lnSpc>
            </a:pPr>
            <a:r>
              <a:rPr lang="en-US" sz="3200">
                <a:solidFill>
                  <a:srgbClr val="000000"/>
                </a:solidFill>
              </a:rPr>
              <a:t>In 1979, Nicaraguan Sandinista rebels led a coup against a  U.S.-backed regime</a:t>
            </a:r>
          </a:p>
        </p:txBody>
      </p:sp>
      <p:sp>
        <p:nvSpPr>
          <p:cNvPr id="89100" name="AutoShape 12"/>
          <p:cNvSpPr>
            <a:spLocks noChangeArrowheads="1"/>
          </p:cNvSpPr>
          <p:nvPr/>
        </p:nvSpPr>
        <p:spPr bwMode="auto">
          <a:xfrm>
            <a:off x="304800" y="5334000"/>
            <a:ext cx="7848600" cy="1447800"/>
          </a:xfrm>
          <a:prstGeom prst="wedgeRectCallout">
            <a:avLst>
              <a:gd name="adj1" fmla="val -667"/>
              <a:gd name="adj2" fmla="val -66995"/>
            </a:avLst>
          </a:prstGeom>
          <a:solidFill>
            <a:srgbClr val="CCFFCC"/>
          </a:solidFill>
          <a:ln w="38100">
            <a:solidFill>
              <a:schemeClr val="tx1"/>
            </a:solidFill>
            <a:miter lim="800000"/>
            <a:headEnd/>
            <a:tailEnd/>
          </a:ln>
        </p:spPr>
        <p:txBody>
          <a:bodyPr/>
          <a:lstStyle/>
          <a:p>
            <a:pPr algn="ctr">
              <a:lnSpc>
                <a:spcPct val="80000"/>
              </a:lnSpc>
            </a:pPr>
            <a:r>
              <a:rPr lang="en-US" sz="2800" dirty="0">
                <a:solidFill>
                  <a:schemeClr val="bg1"/>
                </a:solidFill>
              </a:rPr>
              <a:t>In 1983, Congress denied Reagan</a:t>
            </a:r>
            <a:r>
              <a:rPr lang="ja-JP" altLang="en-US" sz="2800" dirty="0">
                <a:solidFill>
                  <a:schemeClr val="bg1"/>
                </a:solidFill>
              </a:rPr>
              <a:t>’</a:t>
            </a:r>
            <a:r>
              <a:rPr lang="en-US" altLang="ja-JP" sz="2800" dirty="0">
                <a:solidFill>
                  <a:schemeClr val="bg1"/>
                </a:solidFill>
              </a:rPr>
              <a:t>s request to aid Nicaraguan efforts to overthrow the Sandinista </a:t>
            </a:r>
            <a:r>
              <a:rPr lang="en-US" altLang="ja-JP" sz="2800" dirty="0" err="1">
                <a:solidFill>
                  <a:schemeClr val="bg1"/>
                </a:solidFill>
              </a:rPr>
              <a:t>gov</a:t>
            </a:r>
            <a:r>
              <a:rPr lang="ja-JP" altLang="en-US" sz="2800" dirty="0">
                <a:solidFill>
                  <a:schemeClr val="bg1"/>
                </a:solidFill>
              </a:rPr>
              <a:t>’</a:t>
            </a:r>
            <a:r>
              <a:rPr lang="en-US" altLang="ja-JP" sz="2800" dirty="0">
                <a:solidFill>
                  <a:schemeClr val="bg1"/>
                </a:solidFill>
              </a:rPr>
              <a:t>t (Contras)</a:t>
            </a:r>
            <a:endParaRPr lang="en-US" sz="2800" dirty="0">
              <a:solidFill>
                <a:schemeClr val="bg1"/>
              </a:solidFill>
            </a:endParaRPr>
          </a:p>
        </p:txBody>
      </p:sp>
      <p:sp>
        <p:nvSpPr>
          <p:cNvPr id="10" name="AutoShape 13"/>
          <p:cNvSpPr>
            <a:spLocks noChangeArrowheads="1"/>
          </p:cNvSpPr>
          <p:nvPr/>
        </p:nvSpPr>
        <p:spPr bwMode="auto">
          <a:xfrm>
            <a:off x="533400" y="1143000"/>
            <a:ext cx="7848600" cy="1447800"/>
          </a:xfrm>
          <a:prstGeom prst="wedgeRectCallout">
            <a:avLst>
              <a:gd name="adj1" fmla="val 44056"/>
              <a:gd name="adj2" fmla="val 181579"/>
            </a:avLst>
          </a:prstGeom>
          <a:solidFill>
            <a:srgbClr val="FFFF99"/>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U.S. Marines invaded Grenada in 1983 to keep a radical regime from turning over an airfield to Cuba or the USSR</a:t>
            </a:r>
          </a:p>
        </p:txBody>
      </p:sp>
      <p:sp>
        <p:nvSpPr>
          <p:cNvPr id="11" name="Rectangle 10"/>
          <p:cNvSpPr>
            <a:spLocks noChangeArrowheads="1"/>
          </p:cNvSpPr>
          <p:nvPr/>
        </p:nvSpPr>
        <p:spPr bwMode="auto">
          <a:xfrm>
            <a:off x="1143000" y="57150"/>
            <a:ext cx="7207250" cy="796115"/>
          </a:xfrm>
          <a:prstGeom prst="rect">
            <a:avLst/>
          </a:prstGeom>
          <a:solidFill>
            <a:srgbClr val="FFCCCC"/>
          </a:solidFill>
          <a:ln w="38100">
            <a:solidFill>
              <a:schemeClr val="tx1"/>
            </a:solidFill>
            <a:miter lim="800000"/>
            <a:headEnd/>
            <a:tailEnd/>
          </a:ln>
        </p:spPr>
        <p:txBody>
          <a:bodyPr>
            <a:spAutoFit/>
          </a:bodyPr>
          <a:lstStyle/>
          <a:p>
            <a:pPr algn="ctr">
              <a:lnSpc>
                <a:spcPct val="80000"/>
              </a:lnSpc>
            </a:pPr>
            <a:r>
              <a:rPr kumimoji="1" lang="en-US" sz="2800" dirty="0">
                <a:solidFill>
                  <a:schemeClr val="bg1"/>
                </a:solidFill>
              </a:rPr>
              <a:t>Reagan attempted to resist Communism in Latin America</a:t>
            </a:r>
          </a:p>
        </p:txBody>
      </p:sp>
    </p:spTree>
    <p:extLst>
      <p:ext uri="{BB962C8B-B14F-4D97-AF65-F5344CB8AC3E}">
        <p14:creationId xmlns:p14="http://schemas.microsoft.com/office/powerpoint/2010/main" val="4219825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9092"/>
                                        </p:tgtEl>
                                      </p:cBhvr>
                                      <p:by x="130000" y="130000"/>
                                    </p:animScale>
                                  </p:childTnLst>
                                </p:cTn>
                              </p:par>
                              <p:par>
                                <p:cTn id="7" presetID="63" presetClass="path" presetSubtype="0" accel="50000" decel="50000" fill="hold" nodeType="withEffect">
                                  <p:stCondLst>
                                    <p:cond delay="0"/>
                                  </p:stCondLst>
                                  <p:childTnLst>
                                    <p:animMotion origin="layout" path="M 0 -2.96296E-6 L 0.15 -0.00463 " pathEditMode="relative" rAng="0" ptsTypes="AA">
                                      <p:cBhvr>
                                        <p:cTn id="8" dur="2000" fill="hold"/>
                                        <p:tgtEl>
                                          <p:spTgt spid="89092"/>
                                        </p:tgtEl>
                                        <p:attrNameLst>
                                          <p:attrName>ppt_x</p:attrName>
                                          <p:attrName>ppt_y</p:attrName>
                                        </p:attrNameLst>
                                      </p:cBhvr>
                                      <p:rCtr x="7500" y="-231"/>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89099"/>
                                        </p:tgtEl>
                                        <p:attrNameLst>
                                          <p:attrName>style.visibility</p:attrName>
                                        </p:attrNameLst>
                                      </p:cBhvr>
                                      <p:to>
                                        <p:strVal val="visible"/>
                                      </p:to>
                                    </p:set>
                                    <p:anim calcmode="lin" valueType="num">
                                      <p:cBhvr>
                                        <p:cTn id="13" dur="500" fill="hold"/>
                                        <p:tgtEl>
                                          <p:spTgt spid="89099"/>
                                        </p:tgtEl>
                                        <p:attrNameLst>
                                          <p:attrName>ppt_w</p:attrName>
                                        </p:attrNameLst>
                                      </p:cBhvr>
                                      <p:tavLst>
                                        <p:tav tm="0">
                                          <p:val>
                                            <p:fltVal val="0"/>
                                          </p:val>
                                        </p:tav>
                                        <p:tav tm="100000">
                                          <p:val>
                                            <p:strVal val="#ppt_w"/>
                                          </p:val>
                                        </p:tav>
                                      </p:tavLst>
                                    </p:anim>
                                    <p:anim calcmode="lin" valueType="num">
                                      <p:cBhvr>
                                        <p:cTn id="14" dur="500" fill="hold"/>
                                        <p:tgtEl>
                                          <p:spTgt spid="89099"/>
                                        </p:tgtEl>
                                        <p:attrNameLst>
                                          <p:attrName>ppt_h</p:attrName>
                                        </p:attrNameLst>
                                      </p:cBhvr>
                                      <p:tavLst>
                                        <p:tav tm="0">
                                          <p:val>
                                            <p:fltVal val="0"/>
                                          </p:val>
                                        </p:tav>
                                        <p:tav tm="100000">
                                          <p:val>
                                            <p:strVal val="#ppt_h"/>
                                          </p:val>
                                        </p:tav>
                                      </p:tavLst>
                                    </p:anim>
                                    <p:animEffect transition="in" filter="fade">
                                      <p:cBhvr>
                                        <p:cTn id="15" dur="500"/>
                                        <p:tgtEl>
                                          <p:spTgt spid="89099"/>
                                        </p:tgtEl>
                                      </p:cBhvr>
                                    </p:animEffect>
                                  </p:childTnLst>
                                </p:cTn>
                              </p:par>
                            </p:childTnLst>
                          </p:cTn>
                        </p:par>
                        <p:par>
                          <p:cTn id="16" fill="hold" nodeType="afterGroup">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89096"/>
                                        </p:tgtEl>
                                        <p:attrNameLst>
                                          <p:attrName>style.visibility</p:attrName>
                                        </p:attrNameLst>
                                      </p:cBhvr>
                                      <p:to>
                                        <p:strVal val="visible"/>
                                      </p:to>
                                    </p:set>
                                    <p:anim calcmode="lin" valueType="num">
                                      <p:cBhvr>
                                        <p:cTn id="19" dur="500" fill="hold"/>
                                        <p:tgtEl>
                                          <p:spTgt spid="89096"/>
                                        </p:tgtEl>
                                        <p:attrNameLst>
                                          <p:attrName>ppt_w</p:attrName>
                                        </p:attrNameLst>
                                      </p:cBhvr>
                                      <p:tavLst>
                                        <p:tav tm="0">
                                          <p:val>
                                            <p:fltVal val="0"/>
                                          </p:val>
                                        </p:tav>
                                        <p:tav tm="100000">
                                          <p:val>
                                            <p:strVal val="#ppt_w"/>
                                          </p:val>
                                        </p:tav>
                                      </p:tavLst>
                                    </p:anim>
                                    <p:anim calcmode="lin" valueType="num">
                                      <p:cBhvr>
                                        <p:cTn id="20" dur="500" fill="hold"/>
                                        <p:tgtEl>
                                          <p:spTgt spid="89096"/>
                                        </p:tgtEl>
                                        <p:attrNameLst>
                                          <p:attrName>ppt_h</p:attrName>
                                        </p:attrNameLst>
                                      </p:cBhvr>
                                      <p:tavLst>
                                        <p:tav tm="0">
                                          <p:val>
                                            <p:fltVal val="0"/>
                                          </p:val>
                                        </p:tav>
                                        <p:tav tm="100000">
                                          <p:val>
                                            <p:strVal val="#ppt_h"/>
                                          </p:val>
                                        </p:tav>
                                      </p:tavLst>
                                    </p:anim>
                                    <p:animEffect transition="in" filter="fade">
                                      <p:cBhvr>
                                        <p:cTn id="21" dur="500"/>
                                        <p:tgtEl>
                                          <p:spTgt spid="890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9100"/>
                                        </p:tgtEl>
                                        <p:attrNameLst>
                                          <p:attrName>style.visibility</p:attrName>
                                        </p:attrNameLst>
                                      </p:cBhvr>
                                      <p:to>
                                        <p:strVal val="visible"/>
                                      </p:to>
                                    </p:set>
                                    <p:anim calcmode="lin" valueType="num">
                                      <p:cBhvr>
                                        <p:cTn id="26" dur="500" fill="hold"/>
                                        <p:tgtEl>
                                          <p:spTgt spid="89100"/>
                                        </p:tgtEl>
                                        <p:attrNameLst>
                                          <p:attrName>ppt_w</p:attrName>
                                        </p:attrNameLst>
                                      </p:cBhvr>
                                      <p:tavLst>
                                        <p:tav tm="0">
                                          <p:val>
                                            <p:fltVal val="0"/>
                                          </p:val>
                                        </p:tav>
                                        <p:tav tm="100000">
                                          <p:val>
                                            <p:strVal val="#ppt_w"/>
                                          </p:val>
                                        </p:tav>
                                      </p:tavLst>
                                    </p:anim>
                                    <p:anim calcmode="lin" valueType="num">
                                      <p:cBhvr>
                                        <p:cTn id="27" dur="500" fill="hold"/>
                                        <p:tgtEl>
                                          <p:spTgt spid="89100"/>
                                        </p:tgtEl>
                                        <p:attrNameLst>
                                          <p:attrName>ppt_h</p:attrName>
                                        </p:attrNameLst>
                                      </p:cBhvr>
                                      <p:tavLst>
                                        <p:tav tm="0">
                                          <p:val>
                                            <p:fltVal val="0"/>
                                          </p:val>
                                        </p:tav>
                                        <p:tav tm="100000">
                                          <p:val>
                                            <p:strVal val="#ppt_h"/>
                                          </p:val>
                                        </p:tav>
                                      </p:tavLst>
                                    </p:anim>
                                    <p:animEffect transition="in" filter="fade">
                                      <p:cBhvr>
                                        <p:cTn id="28" dur="500"/>
                                        <p:tgtEl>
                                          <p:spTgt spid="891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89096"/>
                                        </p:tgtEl>
                                        <p:attrNameLst>
                                          <p:attrName>ppt_w</p:attrName>
                                        </p:attrNameLst>
                                      </p:cBhvr>
                                      <p:tavLst>
                                        <p:tav tm="0">
                                          <p:val>
                                            <p:strVal val="ppt_w"/>
                                          </p:val>
                                        </p:tav>
                                        <p:tav tm="100000">
                                          <p:val>
                                            <p:fltVal val="0"/>
                                          </p:val>
                                        </p:tav>
                                      </p:tavLst>
                                    </p:anim>
                                    <p:anim calcmode="lin" valueType="num">
                                      <p:cBhvr>
                                        <p:cTn id="33" dur="500"/>
                                        <p:tgtEl>
                                          <p:spTgt spid="89096"/>
                                        </p:tgtEl>
                                        <p:attrNameLst>
                                          <p:attrName>ppt_h</p:attrName>
                                        </p:attrNameLst>
                                      </p:cBhvr>
                                      <p:tavLst>
                                        <p:tav tm="0">
                                          <p:val>
                                            <p:strVal val="ppt_h"/>
                                          </p:val>
                                        </p:tav>
                                        <p:tav tm="100000">
                                          <p:val>
                                            <p:fltVal val="0"/>
                                          </p:val>
                                        </p:tav>
                                      </p:tavLst>
                                    </p:anim>
                                    <p:animEffect transition="out" filter="fade">
                                      <p:cBhvr>
                                        <p:cTn id="34" dur="500"/>
                                        <p:tgtEl>
                                          <p:spTgt spid="89096"/>
                                        </p:tgtEl>
                                      </p:cBhvr>
                                    </p:animEffect>
                                    <p:set>
                                      <p:cBhvr>
                                        <p:cTn id="35" dur="1" fill="hold">
                                          <p:stCondLst>
                                            <p:cond delay="499"/>
                                          </p:stCondLst>
                                        </p:cTn>
                                        <p:tgtEl>
                                          <p:spTgt spid="89096"/>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89100"/>
                                        </p:tgtEl>
                                        <p:attrNameLst>
                                          <p:attrName>ppt_w</p:attrName>
                                        </p:attrNameLst>
                                      </p:cBhvr>
                                      <p:tavLst>
                                        <p:tav tm="0">
                                          <p:val>
                                            <p:strVal val="ppt_w"/>
                                          </p:val>
                                        </p:tav>
                                        <p:tav tm="100000">
                                          <p:val>
                                            <p:fltVal val="0"/>
                                          </p:val>
                                        </p:tav>
                                      </p:tavLst>
                                    </p:anim>
                                    <p:anim calcmode="lin" valueType="num">
                                      <p:cBhvr>
                                        <p:cTn id="38" dur="500"/>
                                        <p:tgtEl>
                                          <p:spTgt spid="89100"/>
                                        </p:tgtEl>
                                        <p:attrNameLst>
                                          <p:attrName>ppt_h</p:attrName>
                                        </p:attrNameLst>
                                      </p:cBhvr>
                                      <p:tavLst>
                                        <p:tav tm="0">
                                          <p:val>
                                            <p:strVal val="ppt_h"/>
                                          </p:val>
                                        </p:tav>
                                        <p:tav tm="100000">
                                          <p:val>
                                            <p:fltVal val="0"/>
                                          </p:val>
                                        </p:tav>
                                      </p:tavLst>
                                    </p:anim>
                                    <p:animEffect transition="out" filter="fade">
                                      <p:cBhvr>
                                        <p:cTn id="39" dur="500"/>
                                        <p:tgtEl>
                                          <p:spTgt spid="89100"/>
                                        </p:tgtEl>
                                      </p:cBhvr>
                                    </p:animEffect>
                                    <p:set>
                                      <p:cBhvr>
                                        <p:cTn id="40" dur="1" fill="hold">
                                          <p:stCondLst>
                                            <p:cond delay="499"/>
                                          </p:stCondLst>
                                        </p:cTn>
                                        <p:tgtEl>
                                          <p:spTgt spid="89100"/>
                                        </p:tgtEl>
                                        <p:attrNameLst>
                                          <p:attrName>style.visibility</p:attrName>
                                        </p:attrNameLst>
                                      </p:cBhvr>
                                      <p:to>
                                        <p:strVal val="hidden"/>
                                      </p:to>
                                    </p:set>
                                  </p:childTnLst>
                                </p:cTn>
                              </p:par>
                              <p:par>
                                <p:cTn id="41" presetID="53" presetClass="exit" presetSubtype="0" fill="hold" grpId="1" nodeType="withEffect">
                                  <p:stCondLst>
                                    <p:cond delay="0"/>
                                  </p:stCondLst>
                                  <p:childTnLst>
                                    <p:anim calcmode="lin" valueType="num">
                                      <p:cBhvr>
                                        <p:cTn id="42" dur="500"/>
                                        <p:tgtEl>
                                          <p:spTgt spid="89099"/>
                                        </p:tgtEl>
                                        <p:attrNameLst>
                                          <p:attrName>ppt_w</p:attrName>
                                        </p:attrNameLst>
                                      </p:cBhvr>
                                      <p:tavLst>
                                        <p:tav tm="0">
                                          <p:val>
                                            <p:strVal val="ppt_w"/>
                                          </p:val>
                                        </p:tav>
                                        <p:tav tm="100000">
                                          <p:val>
                                            <p:fltVal val="0"/>
                                          </p:val>
                                        </p:tav>
                                      </p:tavLst>
                                    </p:anim>
                                    <p:anim calcmode="lin" valueType="num">
                                      <p:cBhvr>
                                        <p:cTn id="43" dur="500"/>
                                        <p:tgtEl>
                                          <p:spTgt spid="89099"/>
                                        </p:tgtEl>
                                        <p:attrNameLst>
                                          <p:attrName>ppt_h</p:attrName>
                                        </p:attrNameLst>
                                      </p:cBhvr>
                                      <p:tavLst>
                                        <p:tav tm="0">
                                          <p:val>
                                            <p:strVal val="ppt_h"/>
                                          </p:val>
                                        </p:tav>
                                        <p:tav tm="100000">
                                          <p:val>
                                            <p:fltVal val="0"/>
                                          </p:val>
                                        </p:tav>
                                      </p:tavLst>
                                    </p:anim>
                                    <p:animEffect transition="out" filter="fade">
                                      <p:cBhvr>
                                        <p:cTn id="44" dur="500"/>
                                        <p:tgtEl>
                                          <p:spTgt spid="89099"/>
                                        </p:tgtEl>
                                      </p:cBhvr>
                                    </p:animEffect>
                                    <p:set>
                                      <p:cBhvr>
                                        <p:cTn id="45" dur="1" fill="hold">
                                          <p:stCondLst>
                                            <p:cond delay="499"/>
                                          </p:stCondLst>
                                        </p:cTn>
                                        <p:tgtEl>
                                          <p:spTgt spid="89099"/>
                                        </p:tgtEl>
                                        <p:attrNameLst>
                                          <p:attrName>style.visibility</p:attrName>
                                        </p:attrNameLst>
                                      </p:cBhvr>
                                      <p:to>
                                        <p:strVal val="hidden"/>
                                      </p:to>
                                    </p:set>
                                  </p:childTnLst>
                                </p:cTn>
                              </p:par>
                              <p:par>
                                <p:cTn id="46" presetID="35" presetClass="path" presetSubtype="0" accel="50000" decel="50000" fill="hold" nodeType="withEffect">
                                  <p:stCondLst>
                                    <p:cond delay="0"/>
                                  </p:stCondLst>
                                  <p:childTnLst>
                                    <p:animMotion origin="layout" path="M 0 -2.96296E-6 L -0.175 0.00648 " pathEditMode="relative" rAng="0" ptsTypes="AA">
                                      <p:cBhvr>
                                        <p:cTn id="47" dur="2000" fill="hold"/>
                                        <p:tgtEl>
                                          <p:spTgt spid="89092"/>
                                        </p:tgtEl>
                                        <p:attrNameLst>
                                          <p:attrName>ppt_x</p:attrName>
                                          <p:attrName>ppt_y</p:attrName>
                                        </p:attrNameLst>
                                      </p:cBhvr>
                                      <p:rCtr x="-8750" y="324"/>
                                    </p:animMotion>
                                  </p:childTnLst>
                                </p:cTn>
                              </p:par>
                            </p:childTnLst>
                          </p:cTn>
                        </p:par>
                        <p:par>
                          <p:cTn id="48" fill="hold" nodeType="afterGroup">
                            <p:stCondLst>
                              <p:cond delay="2000"/>
                            </p:stCondLst>
                            <p:childTnLst>
                              <p:par>
                                <p:cTn id="49" presetID="53" presetClass="entr" presetSubtype="0" fill="hold" grpId="0" nodeType="afterEffect">
                                  <p:stCondLst>
                                    <p:cond delay="0"/>
                                  </p:stCondLst>
                                  <p:childTnLst>
                                    <p:set>
                                      <p:cBhvr>
                                        <p:cTn id="50" dur="1" fill="hold">
                                          <p:stCondLst>
                                            <p:cond delay="0"/>
                                          </p:stCondLst>
                                        </p:cTn>
                                        <p:tgtEl>
                                          <p:spTgt spid="89097"/>
                                        </p:tgtEl>
                                        <p:attrNameLst>
                                          <p:attrName>style.visibility</p:attrName>
                                        </p:attrNameLst>
                                      </p:cBhvr>
                                      <p:to>
                                        <p:strVal val="visible"/>
                                      </p:to>
                                    </p:set>
                                    <p:anim calcmode="lin" valueType="num">
                                      <p:cBhvr>
                                        <p:cTn id="51" dur="500" fill="hold"/>
                                        <p:tgtEl>
                                          <p:spTgt spid="89097"/>
                                        </p:tgtEl>
                                        <p:attrNameLst>
                                          <p:attrName>ppt_w</p:attrName>
                                        </p:attrNameLst>
                                      </p:cBhvr>
                                      <p:tavLst>
                                        <p:tav tm="0">
                                          <p:val>
                                            <p:fltVal val="0"/>
                                          </p:val>
                                        </p:tav>
                                        <p:tav tm="100000">
                                          <p:val>
                                            <p:strVal val="#ppt_w"/>
                                          </p:val>
                                        </p:tav>
                                      </p:tavLst>
                                    </p:anim>
                                    <p:anim calcmode="lin" valueType="num">
                                      <p:cBhvr>
                                        <p:cTn id="52" dur="500" fill="hold"/>
                                        <p:tgtEl>
                                          <p:spTgt spid="89097"/>
                                        </p:tgtEl>
                                        <p:attrNameLst>
                                          <p:attrName>ppt_h</p:attrName>
                                        </p:attrNameLst>
                                      </p:cBhvr>
                                      <p:tavLst>
                                        <p:tav tm="0">
                                          <p:val>
                                            <p:fltVal val="0"/>
                                          </p:val>
                                        </p:tav>
                                        <p:tav tm="100000">
                                          <p:val>
                                            <p:strVal val="#ppt_h"/>
                                          </p:val>
                                        </p:tav>
                                      </p:tavLst>
                                    </p:anim>
                                    <p:animEffect transition="in" filter="fade">
                                      <p:cBhvr>
                                        <p:cTn id="53" dur="500"/>
                                        <p:tgtEl>
                                          <p:spTgt spid="89097"/>
                                        </p:tgtEl>
                                      </p:cBhvr>
                                    </p:animEffect>
                                  </p:childTnLst>
                                </p:cTn>
                              </p:par>
                            </p:childTnLst>
                          </p:cTn>
                        </p:par>
                        <p:par>
                          <p:cTn id="54" fill="hold">
                            <p:stCondLst>
                              <p:cond delay="2500"/>
                            </p:stCondLst>
                            <p:childTnLst>
                              <p:par>
                                <p:cTn id="55" presetID="53"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3000"/>
                            </p:stCondLst>
                            <p:childTnLst>
                              <p:par>
                                <p:cTn id="61" presetID="53"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P spid="89096" grpId="1" animBg="1"/>
      <p:bldP spid="89097" grpId="0" animBg="1"/>
      <p:bldP spid="89099" grpId="0" animBg="1"/>
      <p:bldP spid="89099" grpId="1" animBg="1"/>
      <p:bldP spid="89100" grpId="0" animBg="1"/>
      <p:bldP spid="89100" grpId="1"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1" name="Rectangle 4"/>
          <p:cNvSpPr>
            <a:spLocks noGrp="1" noChangeArrowheads="1"/>
          </p:cNvSpPr>
          <p:nvPr>
            <p:ph type="title"/>
          </p:nvPr>
        </p:nvSpPr>
        <p:spPr>
          <a:xfrm>
            <a:off x="358629" y="0"/>
            <a:ext cx="8556771" cy="762000"/>
          </a:xfrm>
          <a:noFill/>
        </p:spPr>
        <p:txBody>
          <a:bodyPr lIns="90488" tIns="44450" rIns="90488" bIns="44450"/>
          <a:lstStyle/>
          <a:p>
            <a:r>
              <a:rPr lang="en-US">
                <a:latin typeface="Rockwell"/>
                <a:cs typeface="Rockwell"/>
              </a:rPr>
              <a:t>The Iran-Contra Affair</a:t>
            </a:r>
          </a:p>
        </p:txBody>
      </p:sp>
      <p:sp>
        <p:nvSpPr>
          <p:cNvPr id="36869" name="Rectangle 5"/>
          <p:cNvSpPr>
            <a:spLocks noGrp="1" noChangeArrowheads="1"/>
          </p:cNvSpPr>
          <p:nvPr>
            <p:ph type="body" idx="1"/>
          </p:nvPr>
        </p:nvSpPr>
        <p:spPr>
          <a:xfrm>
            <a:off x="0" y="762000"/>
            <a:ext cx="9144000" cy="6096000"/>
          </a:xfrm>
        </p:spPr>
        <p:txBody>
          <a:bodyPr lIns="90488" tIns="44450" rIns="90488" bIns="44450"/>
          <a:lstStyle/>
          <a:p>
            <a:pPr>
              <a:defRPr/>
            </a:pPr>
            <a:r>
              <a:rPr lang="en-US" dirty="0">
                <a:latin typeface="Rockwell"/>
                <a:cs typeface="Rockwell"/>
              </a:rPr>
              <a:t>In 1987, the </a:t>
            </a:r>
            <a:r>
              <a:rPr lang="en-US" u="sng" dirty="0">
                <a:latin typeface="Rockwell"/>
                <a:cs typeface="Rockwell"/>
              </a:rPr>
              <a:t>Iran-Contra Affair</a:t>
            </a:r>
            <a:r>
              <a:rPr lang="en-US" dirty="0">
                <a:latin typeface="Rockwell"/>
                <a:cs typeface="Rockwell"/>
              </a:rPr>
              <a:t> rocked the Reagan administration:</a:t>
            </a:r>
          </a:p>
          <a:p>
            <a:pPr lvl="1">
              <a:defRPr/>
            </a:pPr>
            <a:r>
              <a:rPr lang="en-US" dirty="0">
                <a:latin typeface="Rockwell"/>
                <a:cs typeface="Rockwell"/>
              </a:rPr>
              <a:t>To free 6 U.S. hostages in Iran, the NSC &amp; CIA covertly sold missiles to Khomeini</a:t>
            </a:r>
            <a:r>
              <a:rPr lang="ja-JP" altLang="en-US" dirty="0">
                <a:latin typeface="Rockwell"/>
                <a:cs typeface="Rockwell"/>
              </a:rPr>
              <a:t>’</a:t>
            </a:r>
            <a:r>
              <a:rPr lang="en-US" dirty="0">
                <a:latin typeface="Rockwell"/>
                <a:cs typeface="Rockwell"/>
              </a:rPr>
              <a:t>s </a:t>
            </a:r>
            <a:r>
              <a:rPr lang="en-US" dirty="0" err="1">
                <a:latin typeface="Rockwell"/>
                <a:cs typeface="Rockwell"/>
              </a:rPr>
              <a:t>gov</a:t>
            </a:r>
            <a:r>
              <a:rPr lang="ja-JP" altLang="en-US" dirty="0">
                <a:latin typeface="Rockwell"/>
                <a:cs typeface="Rockwell"/>
              </a:rPr>
              <a:t>’</a:t>
            </a:r>
            <a:r>
              <a:rPr lang="en-US" dirty="0">
                <a:latin typeface="Rockwell"/>
                <a:cs typeface="Rockwell"/>
              </a:rPr>
              <a:t>t </a:t>
            </a:r>
          </a:p>
          <a:p>
            <a:pPr lvl="1">
              <a:defRPr/>
            </a:pPr>
            <a:r>
              <a:rPr lang="en-US" dirty="0">
                <a:latin typeface="Rockwell"/>
                <a:cs typeface="Rockwell"/>
              </a:rPr>
              <a:t>Profits from missile sales were used to aid Nicaragua Contras</a:t>
            </a:r>
          </a:p>
          <a:p>
            <a:pPr>
              <a:defRPr/>
            </a:pPr>
            <a:r>
              <a:rPr lang="en-US" dirty="0">
                <a:latin typeface="Rockwell"/>
                <a:cs typeface="Rockwell"/>
              </a:rPr>
              <a:t>Reagan avoided implication through </a:t>
            </a:r>
            <a:r>
              <a:rPr lang="ja-JP" altLang="en-US" dirty="0">
                <a:latin typeface="Rockwell"/>
                <a:cs typeface="Rockwell"/>
              </a:rPr>
              <a:t>“</a:t>
            </a:r>
            <a:r>
              <a:rPr lang="en-US" dirty="0">
                <a:latin typeface="Rockwell"/>
                <a:cs typeface="Rockwell"/>
              </a:rPr>
              <a:t>plausible deniability</a:t>
            </a:r>
            <a:r>
              <a:rPr lang="ja-JP" altLang="en-US" dirty="0">
                <a:latin typeface="Rockwell"/>
                <a:cs typeface="Rockwell"/>
              </a:rPr>
              <a:t>”</a:t>
            </a:r>
            <a:r>
              <a:rPr lang="en-US" dirty="0">
                <a:latin typeface="Rockwell"/>
                <a:cs typeface="Rockwell"/>
              </a:rPr>
              <a:t> </a:t>
            </a:r>
          </a:p>
        </p:txBody>
      </p:sp>
      <p:sp>
        <p:nvSpPr>
          <p:cNvPr id="36880" name="AutoShape 16"/>
          <p:cNvSpPr>
            <a:spLocks noChangeArrowheads="1"/>
          </p:cNvSpPr>
          <p:nvPr/>
        </p:nvSpPr>
        <p:spPr bwMode="auto">
          <a:xfrm>
            <a:off x="309033" y="5143500"/>
            <a:ext cx="4724400" cy="609600"/>
          </a:xfrm>
          <a:prstGeom prst="wedgeRectCallout">
            <a:avLst>
              <a:gd name="adj1" fmla="val 61986"/>
              <a:gd name="adj2" fmla="val -159635"/>
            </a:avLst>
          </a:prstGeom>
          <a:solidFill>
            <a:srgbClr val="CCFFFF"/>
          </a:solidFill>
          <a:ln w="38100">
            <a:solidFill>
              <a:schemeClr val="tx1"/>
            </a:solidFill>
            <a:miter lim="800000"/>
            <a:headEnd/>
            <a:tailEnd/>
          </a:ln>
        </p:spPr>
        <p:txBody>
          <a:bodyPr/>
          <a:lstStyle/>
          <a:p>
            <a:pPr algn="ctr">
              <a:lnSpc>
                <a:spcPct val="85000"/>
              </a:lnSpc>
            </a:pPr>
            <a:r>
              <a:rPr lang="en-US" sz="2800" dirty="0">
                <a:solidFill>
                  <a:srgbClr val="000000"/>
                </a:solidFill>
              </a:rPr>
              <a:t>The </a:t>
            </a:r>
            <a:r>
              <a:rPr lang="ja-JP" altLang="en-US" sz="2800" dirty="0">
                <a:solidFill>
                  <a:srgbClr val="000000"/>
                </a:solidFill>
              </a:rPr>
              <a:t>“</a:t>
            </a:r>
            <a:r>
              <a:rPr lang="en-US" altLang="ja-JP" sz="2800" dirty="0">
                <a:solidFill>
                  <a:srgbClr val="000000"/>
                </a:solidFill>
              </a:rPr>
              <a:t>Teflon President</a:t>
            </a:r>
            <a:r>
              <a:rPr lang="ja-JP" altLang="en-US" sz="2800" dirty="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10255831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6880"/>
                                        </p:tgtEl>
                                        <p:attrNameLst>
                                          <p:attrName>style.visibility</p:attrName>
                                        </p:attrNameLst>
                                      </p:cBhvr>
                                      <p:to>
                                        <p:strVal val="visible"/>
                                      </p:to>
                                    </p:set>
                                    <p:anim calcmode="lin" valueType="num">
                                      <p:cBhvr>
                                        <p:cTn id="7" dur="500" fill="hold"/>
                                        <p:tgtEl>
                                          <p:spTgt spid="36880"/>
                                        </p:tgtEl>
                                        <p:attrNameLst>
                                          <p:attrName>ppt_w</p:attrName>
                                        </p:attrNameLst>
                                      </p:cBhvr>
                                      <p:tavLst>
                                        <p:tav tm="0">
                                          <p:val>
                                            <p:fltVal val="0"/>
                                          </p:val>
                                        </p:tav>
                                        <p:tav tm="100000">
                                          <p:val>
                                            <p:strVal val="#ppt_w"/>
                                          </p:val>
                                        </p:tav>
                                      </p:tavLst>
                                    </p:anim>
                                    <p:anim calcmode="lin" valueType="num">
                                      <p:cBhvr>
                                        <p:cTn id="8" dur="500" fill="hold"/>
                                        <p:tgtEl>
                                          <p:spTgt spid="36880"/>
                                        </p:tgtEl>
                                        <p:attrNameLst>
                                          <p:attrName>ppt_h</p:attrName>
                                        </p:attrNameLst>
                                      </p:cBhvr>
                                      <p:tavLst>
                                        <p:tav tm="0">
                                          <p:val>
                                            <p:fltVal val="0"/>
                                          </p:val>
                                        </p:tav>
                                        <p:tav tm="100000">
                                          <p:val>
                                            <p:strVal val="#ppt_h"/>
                                          </p:val>
                                        </p:tav>
                                      </p:tavLst>
                                    </p:anim>
                                    <p:animEffect transition="in" filter="fade">
                                      <p:cBhvr>
                                        <p:cTn id="9" dur="500"/>
                                        <p:tgtEl>
                                          <p:spTgt spid="3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9144000"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5486400" y="3581400"/>
            <a:ext cx="3886200" cy="3323987"/>
          </a:xfrm>
          <a:prstGeom prst="rect">
            <a:avLst/>
          </a:prstGeom>
          <a:noFill/>
        </p:spPr>
        <p:txBody>
          <a:bodyPr>
            <a:spAutoFit/>
          </a:bodyPr>
          <a:lstStyle>
            <a:lvl1pPr marL="342900" indent="-342900">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American hostages in Iran/Lebanon</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Communist Sandinistas in Nicaragua </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American weapons sold to Iran – hostages released</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 from Iran funneled to Contras in Nicaragua </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Reagan denies knowledge - </a:t>
            </a:r>
            <a:br>
              <a:rPr lang="en-US" sz="2100" b="1" dirty="0" smtClean="0">
                <a:solidFill>
                  <a:srgbClr val="FFFFFF"/>
                </a:solidFill>
                <a:effectLst>
                  <a:outerShdw blurRad="38100" dist="38100" dir="2700000" algn="tl">
                    <a:srgbClr val="000000"/>
                  </a:outerShdw>
                </a:effectLst>
                <a:cs typeface="+mn-cs"/>
              </a:rPr>
            </a:br>
            <a:r>
              <a:rPr lang="en-US" sz="2100" b="1" dirty="0" smtClean="0">
                <a:solidFill>
                  <a:srgbClr val="FFFFFF"/>
                </a:solidFill>
                <a:effectLst>
                  <a:outerShdw blurRad="38100" dist="38100" dir="2700000" algn="tl">
                    <a:srgbClr val="000000"/>
                  </a:outerShdw>
                </a:effectLst>
                <a:cs typeface="+mn-cs"/>
              </a:rPr>
              <a:t>Why no 2</a:t>
            </a:r>
            <a:r>
              <a:rPr lang="en-US" sz="2100" b="1" baseline="30000" dirty="0" smtClean="0">
                <a:solidFill>
                  <a:srgbClr val="FFFFFF"/>
                </a:solidFill>
                <a:effectLst>
                  <a:outerShdw blurRad="38100" dist="38100" dir="2700000" algn="tl">
                    <a:srgbClr val="000000"/>
                  </a:outerShdw>
                </a:effectLst>
                <a:cs typeface="+mn-cs"/>
              </a:rPr>
              <a:t>nd</a:t>
            </a:r>
            <a:r>
              <a:rPr lang="en-US" sz="2100" b="1" dirty="0" smtClean="0">
                <a:solidFill>
                  <a:srgbClr val="FFFFFF"/>
                </a:solidFill>
                <a:effectLst>
                  <a:outerShdw blurRad="38100" dist="38100" dir="2700000" algn="tl">
                    <a:srgbClr val="000000"/>
                  </a:outerShdw>
                </a:effectLst>
                <a:cs typeface="+mn-cs"/>
              </a:rPr>
              <a:t> Watergate?</a:t>
            </a:r>
          </a:p>
        </p:txBody>
      </p:sp>
    </p:spTree>
    <p:extLst>
      <p:ext uri="{BB962C8B-B14F-4D97-AF65-F5344CB8AC3E}">
        <p14:creationId xmlns:p14="http://schemas.microsoft.com/office/powerpoint/2010/main" val="31823046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extent to which Lyndon Johnson’s Great Society and Ronald Reagan’s “New Right” Revolution represented contrasting views on social issues, the role of the federal government, and foreign policy </a:t>
            </a:r>
            <a:r>
              <a:rPr lang="en-US" dirty="0" smtClean="0"/>
              <a:t>goals</a:t>
            </a:r>
            <a:endParaRPr lang="en-US" dirty="0"/>
          </a:p>
          <a:p>
            <a:pPr marL="0" indent="0">
              <a:buNone/>
            </a:pP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p:cNvSpPr>
          <p:nvPr>
            <p:ph type="title"/>
          </p:nvPr>
        </p:nvSpPr>
        <p:spPr>
          <a:xfrm>
            <a:off x="0" y="0"/>
            <a:ext cx="9144000" cy="914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3200">
                <a:effectLst/>
                <a:latin typeface="Rockwell"/>
                <a:cs typeface="Rockwell"/>
              </a:rPr>
              <a:t>Reagan &amp; Rollback (1981-1989)</a:t>
            </a:r>
            <a:br>
              <a:rPr lang="en-US" sz="3200">
                <a:effectLst/>
                <a:latin typeface="Rockwell"/>
                <a:cs typeface="Rockwell"/>
              </a:rPr>
            </a:br>
            <a:r>
              <a:rPr lang="en-US" sz="3200">
                <a:effectLst/>
                <a:latin typeface="Rockwell"/>
                <a:cs typeface="Rockwell"/>
              </a:rPr>
              <a:t>Soviet Union and Gorbachev</a:t>
            </a:r>
            <a:endParaRPr lang="en-US">
              <a:effectLst/>
              <a:latin typeface="Rockwell"/>
              <a:cs typeface="Rockwell"/>
            </a:endParaRPr>
          </a:p>
        </p:txBody>
      </p:sp>
      <p:sp>
        <p:nvSpPr>
          <p:cNvPr id="60419" name="Rectangle 3"/>
          <p:cNvSpPr>
            <a:spLocks noGrp="1" noRot="1" noChangeArrowheads="1"/>
          </p:cNvSpPr>
          <p:nvPr>
            <p:ph type="body" sz="half" idx="1"/>
          </p:nvPr>
        </p:nvSpPr>
        <p:spPr>
          <a:xfrm>
            <a:off x="0" y="1219200"/>
            <a:ext cx="4953000" cy="5638800"/>
          </a:xfrm>
        </p:spPr>
        <p:txBody>
          <a:bodyPr/>
          <a:lstStyle/>
          <a:p>
            <a:pPr>
              <a:defRPr/>
            </a:pPr>
            <a:r>
              <a:rPr lang="ja-JP" altLang="en-US" sz="2800" dirty="0">
                <a:effectLst/>
                <a:latin typeface="Rockwell"/>
                <a:cs typeface="Rockwell"/>
              </a:rPr>
              <a:t>“</a:t>
            </a:r>
            <a:r>
              <a:rPr lang="en-US" sz="2800" dirty="0">
                <a:effectLst/>
                <a:latin typeface="Rockwell"/>
                <a:cs typeface="Rockwell"/>
              </a:rPr>
              <a:t>Evil Empire</a:t>
            </a:r>
            <a:r>
              <a:rPr lang="ja-JP" altLang="en-US" sz="2800" dirty="0">
                <a:effectLst/>
                <a:latin typeface="Rockwell"/>
                <a:cs typeface="Rockwell"/>
              </a:rPr>
              <a:t>”</a:t>
            </a:r>
            <a:endParaRPr lang="en-US" sz="2800" dirty="0">
              <a:effectLst/>
              <a:latin typeface="Rockwell"/>
              <a:cs typeface="Rockwell"/>
            </a:endParaRPr>
          </a:p>
          <a:p>
            <a:pPr lvl="1">
              <a:defRPr/>
            </a:pPr>
            <a:r>
              <a:rPr lang="en-US" sz="2400" b="1" dirty="0">
                <a:effectLst/>
                <a:latin typeface="Rockwell"/>
                <a:cs typeface="Rockwell"/>
              </a:rPr>
              <a:t>Strategic Defense System (SDI) - </a:t>
            </a:r>
            <a:r>
              <a:rPr lang="ja-JP" altLang="en-US" sz="2400" b="1" dirty="0">
                <a:effectLst/>
                <a:latin typeface="Rockwell"/>
                <a:cs typeface="Rockwell"/>
              </a:rPr>
              <a:t>“</a:t>
            </a:r>
            <a:r>
              <a:rPr lang="en-US" sz="2400" b="1" dirty="0">
                <a:effectLst/>
                <a:latin typeface="Rockwell"/>
                <a:cs typeface="Rockwell"/>
              </a:rPr>
              <a:t>Star Wars</a:t>
            </a:r>
            <a:r>
              <a:rPr lang="ja-JP" altLang="en-US" sz="2400" b="1" dirty="0">
                <a:effectLst/>
                <a:latin typeface="Rockwell"/>
                <a:cs typeface="Rockwell"/>
              </a:rPr>
              <a:t>”</a:t>
            </a:r>
            <a:endParaRPr lang="en-US" sz="2400" b="1" dirty="0">
              <a:effectLst/>
              <a:latin typeface="Rockwell"/>
              <a:cs typeface="Rockwell"/>
            </a:endParaRPr>
          </a:p>
          <a:p>
            <a:pPr lvl="1">
              <a:defRPr/>
            </a:pPr>
            <a:r>
              <a:rPr lang="en-US" sz="2400" dirty="0">
                <a:effectLst/>
                <a:latin typeface="Rockwell"/>
                <a:cs typeface="Rockwell"/>
              </a:rPr>
              <a:t>Brandenburg Gate</a:t>
            </a:r>
          </a:p>
          <a:p>
            <a:pPr lvl="2" eaLnBrk="1" hangingPunct="1">
              <a:lnSpc>
                <a:spcPct val="80000"/>
              </a:lnSpc>
              <a:defRPr/>
            </a:pPr>
            <a:r>
              <a:rPr lang="en-US" sz="2000" dirty="0">
                <a:latin typeface="Rockwell"/>
                <a:cs typeface="Rockwell"/>
                <a:hlinkClick r:id="rId2"/>
              </a:rPr>
              <a:t>"Mr. Gorbachev, Tear Down This Wall."</a:t>
            </a:r>
            <a:endParaRPr lang="en-US" sz="2000" dirty="0">
              <a:effectLst/>
              <a:latin typeface="Rockwell"/>
              <a:cs typeface="Rockwell"/>
            </a:endParaRPr>
          </a:p>
          <a:p>
            <a:pPr>
              <a:defRPr/>
            </a:pPr>
            <a:r>
              <a:rPr lang="en-US" sz="2800" dirty="0">
                <a:effectLst/>
                <a:latin typeface="Rockwell"/>
                <a:cs typeface="Rockwell"/>
              </a:rPr>
              <a:t>Mikhail </a:t>
            </a:r>
            <a:r>
              <a:rPr lang="en-US" sz="2800" dirty="0" smtClean="0">
                <a:effectLst/>
                <a:latin typeface="Rockwell"/>
                <a:cs typeface="Rockwell"/>
              </a:rPr>
              <a:t>Gorbachev</a:t>
            </a:r>
            <a:r>
              <a:rPr lang="en-US" sz="2800" dirty="0" smtClean="0">
                <a:latin typeface="Rockwell"/>
                <a:cs typeface="Rockwell"/>
              </a:rPr>
              <a:t>’</a:t>
            </a:r>
            <a:r>
              <a:rPr lang="en-US" sz="2800" dirty="0" smtClean="0">
                <a:effectLst/>
                <a:latin typeface="Rockwell"/>
                <a:cs typeface="Rockwell"/>
              </a:rPr>
              <a:t>s </a:t>
            </a:r>
            <a:r>
              <a:rPr lang="en-US" sz="2800" dirty="0">
                <a:effectLst/>
                <a:latin typeface="Rockwell"/>
                <a:cs typeface="Rockwell"/>
              </a:rPr>
              <a:t>Reforms</a:t>
            </a:r>
          </a:p>
          <a:p>
            <a:pPr lvl="1">
              <a:defRPr/>
            </a:pPr>
            <a:r>
              <a:rPr lang="en-US" sz="2400" b="1" dirty="0">
                <a:effectLst/>
                <a:latin typeface="Rockwell"/>
                <a:cs typeface="Rockwell"/>
              </a:rPr>
              <a:t>Glasnost</a:t>
            </a:r>
          </a:p>
          <a:p>
            <a:pPr lvl="2">
              <a:defRPr/>
            </a:pPr>
            <a:r>
              <a:rPr lang="en-US" sz="2000" dirty="0">
                <a:effectLst/>
                <a:latin typeface="Rockwell"/>
                <a:cs typeface="Rockwell"/>
              </a:rPr>
              <a:t>Openness and freedom of expression</a:t>
            </a:r>
          </a:p>
          <a:p>
            <a:pPr lvl="1">
              <a:defRPr/>
            </a:pPr>
            <a:r>
              <a:rPr lang="en-US" sz="2400" b="1" dirty="0">
                <a:effectLst/>
                <a:latin typeface="Rockwell"/>
                <a:cs typeface="Rockwell"/>
              </a:rPr>
              <a:t>Perestroika</a:t>
            </a:r>
            <a:endParaRPr lang="en-US" sz="2400" dirty="0">
              <a:effectLst/>
              <a:latin typeface="Rockwell"/>
              <a:cs typeface="Rockwell"/>
            </a:endParaRPr>
          </a:p>
          <a:p>
            <a:pPr lvl="2">
              <a:defRPr/>
            </a:pPr>
            <a:r>
              <a:rPr lang="en-US" sz="2000" dirty="0">
                <a:effectLst/>
                <a:latin typeface="Rockwell"/>
                <a:cs typeface="Rockwell"/>
              </a:rPr>
              <a:t>Gradual capitalist reforms</a:t>
            </a:r>
          </a:p>
        </p:txBody>
      </p:sp>
      <p:pic>
        <p:nvPicPr>
          <p:cNvPr id="53251" name="Picture 103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05400" y="1044575"/>
            <a:ext cx="4038600" cy="3328988"/>
          </a:xfrm>
          <a:noFill/>
          <a:extLst>
            <a:ext uri="{909E8E84-426E-40dd-AFC4-6F175D3DCCD1}">
              <a14:hiddenFill xmlns:a14="http://schemas.microsoft.com/office/drawing/2010/main">
                <a:solidFill>
                  <a:srgbClr val="FFFFFF"/>
                </a:solidFill>
              </a14:hiddenFill>
            </a:ext>
          </a:extLst>
        </p:spPr>
      </p:pic>
      <p:pic>
        <p:nvPicPr>
          <p:cNvPr id="53252" name="Picture 103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10200" y="4373563"/>
            <a:ext cx="3733800" cy="24844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1443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065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0659" name="Rectangle 4"/>
          <p:cNvSpPr>
            <a:spLocks noGrp="1" noChangeArrowheads="1"/>
          </p:cNvSpPr>
          <p:nvPr>
            <p:ph type="title"/>
          </p:nvPr>
        </p:nvSpPr>
        <p:spPr>
          <a:xfrm>
            <a:off x="232833" y="0"/>
            <a:ext cx="8682567" cy="914400"/>
          </a:xfrm>
          <a:noFill/>
        </p:spPr>
        <p:txBody>
          <a:bodyPr lIns="90488" tIns="44450" rIns="90488" bIns="44450"/>
          <a:lstStyle/>
          <a:p>
            <a:r>
              <a:rPr lang="en-US" dirty="0">
                <a:latin typeface="Rockwell"/>
                <a:cs typeface="Rockwell"/>
              </a:rPr>
              <a:t>Challenging the "Evil Empire"</a:t>
            </a:r>
          </a:p>
        </p:txBody>
      </p:sp>
      <p:sp>
        <p:nvSpPr>
          <p:cNvPr id="30725" name="Rectangle 5"/>
          <p:cNvSpPr>
            <a:spLocks noGrp="1" noChangeArrowheads="1"/>
          </p:cNvSpPr>
          <p:nvPr>
            <p:ph type="body" idx="1"/>
          </p:nvPr>
        </p:nvSpPr>
        <p:spPr>
          <a:xfrm>
            <a:off x="0" y="1185332"/>
            <a:ext cx="9144000" cy="5672667"/>
          </a:xfrm>
        </p:spPr>
        <p:txBody>
          <a:bodyPr lIns="90488" tIns="44450" rIns="90488" bIns="44450">
            <a:normAutofit/>
          </a:bodyPr>
          <a:lstStyle/>
          <a:p>
            <a:pPr>
              <a:lnSpc>
                <a:spcPct val="90000"/>
              </a:lnSpc>
              <a:defRPr/>
            </a:pPr>
            <a:r>
              <a:rPr lang="en-US" sz="3600" dirty="0">
                <a:latin typeface="Rockwell"/>
                <a:cs typeface="Rockwell"/>
              </a:rPr>
              <a:t>Reagan viewed the USSR as the "</a:t>
            </a:r>
            <a:r>
              <a:rPr lang="en-US" sz="3600" i="1" dirty="0">
                <a:latin typeface="Rockwell"/>
                <a:cs typeface="Rockwell"/>
              </a:rPr>
              <a:t>focus of evil in the modern world</a:t>
            </a:r>
            <a:r>
              <a:rPr lang="ja-JP" altLang="en-US" sz="3600" dirty="0">
                <a:latin typeface="Rockwell"/>
                <a:cs typeface="Rockwell"/>
              </a:rPr>
              <a:t>”</a:t>
            </a:r>
            <a:r>
              <a:rPr lang="en-US" sz="3600" dirty="0">
                <a:latin typeface="Rockwell"/>
                <a:cs typeface="Rockwell"/>
              </a:rPr>
              <a:t> &amp; as a threat to U.S. security</a:t>
            </a:r>
          </a:p>
          <a:p>
            <a:pPr>
              <a:lnSpc>
                <a:spcPct val="90000"/>
              </a:lnSpc>
              <a:defRPr/>
            </a:pPr>
            <a:r>
              <a:rPr lang="en-US" sz="3600" dirty="0">
                <a:latin typeface="Rockwell"/>
                <a:cs typeface="Rockwell"/>
              </a:rPr>
              <a:t>Maintained a </a:t>
            </a:r>
            <a:r>
              <a:rPr lang="en-US" sz="3600" dirty="0" err="1">
                <a:latin typeface="Rockwell"/>
                <a:cs typeface="Rockwell"/>
              </a:rPr>
              <a:t>hard-line</a:t>
            </a:r>
            <a:r>
              <a:rPr lang="en-US" sz="3600" dirty="0">
                <a:latin typeface="Rockwell"/>
                <a:cs typeface="Rockwell"/>
              </a:rPr>
              <a:t> approach</a:t>
            </a:r>
          </a:p>
          <a:p>
            <a:pPr lvl="1">
              <a:lnSpc>
                <a:spcPct val="90000"/>
              </a:lnSpc>
              <a:defRPr/>
            </a:pPr>
            <a:r>
              <a:rPr lang="en-US" sz="3200" dirty="0">
                <a:latin typeface="Rockwell"/>
                <a:cs typeface="Rockwell"/>
              </a:rPr>
              <a:t>Sent 572 nukes within range of Moscow to match USSR ICBMs aimed at NATO nations</a:t>
            </a:r>
          </a:p>
          <a:p>
            <a:pPr lvl="1">
              <a:lnSpc>
                <a:spcPct val="90000"/>
              </a:lnSpc>
              <a:defRPr/>
            </a:pPr>
            <a:r>
              <a:rPr lang="en-US" sz="3200" dirty="0">
                <a:latin typeface="Rockwell"/>
                <a:cs typeface="Rockwell"/>
              </a:rPr>
              <a:t>Began the</a:t>
            </a:r>
            <a:r>
              <a:rPr lang="en-US" sz="3200" u="sng" dirty="0">
                <a:latin typeface="Rockwell"/>
                <a:cs typeface="Rockwell"/>
              </a:rPr>
              <a:t> Strategic Defense Initiative</a:t>
            </a:r>
            <a:r>
              <a:rPr lang="en-US" sz="3200" dirty="0">
                <a:latin typeface="Rockwell"/>
                <a:cs typeface="Rockwell"/>
              </a:rPr>
              <a:t>, an anti-missile laser system in space to defend U.S.</a:t>
            </a:r>
          </a:p>
        </p:txBody>
      </p:sp>
      <p:sp>
        <p:nvSpPr>
          <p:cNvPr id="30727" name="AutoShape 7"/>
          <p:cNvSpPr>
            <a:spLocks noChangeArrowheads="1"/>
          </p:cNvSpPr>
          <p:nvPr/>
        </p:nvSpPr>
        <p:spPr bwMode="auto">
          <a:xfrm>
            <a:off x="2438400" y="3505200"/>
            <a:ext cx="4648200" cy="990600"/>
          </a:xfrm>
          <a:prstGeom prst="wedgeRectCallout">
            <a:avLst>
              <a:gd name="adj1" fmla="val -5157"/>
              <a:gd name="adj2" fmla="val 122755"/>
            </a:avLst>
          </a:prstGeom>
          <a:solidFill>
            <a:srgbClr val="CCCCFF"/>
          </a:solidFill>
          <a:ln w="38100">
            <a:solidFill>
              <a:schemeClr val="tx1"/>
            </a:solidFill>
            <a:miter lim="800000"/>
            <a:headEnd/>
            <a:tailEnd/>
          </a:ln>
        </p:spPr>
        <p:txBody>
          <a:bodyPr/>
          <a:lstStyle/>
          <a:p>
            <a:pPr algn="ctr">
              <a:lnSpc>
                <a:spcPct val="80000"/>
              </a:lnSpc>
            </a:pPr>
            <a:r>
              <a:rPr lang="en-US" sz="2800" dirty="0">
                <a:solidFill>
                  <a:schemeClr val="bg1"/>
                </a:solidFill>
                <a:latin typeface="Rockwell"/>
                <a:cs typeface="Rockwell"/>
              </a:rPr>
              <a:t>SDI was dubbed the </a:t>
            </a:r>
            <a:r>
              <a:rPr lang="ja-JP" altLang="en-US" sz="2800" dirty="0">
                <a:solidFill>
                  <a:schemeClr val="bg1"/>
                </a:solidFill>
                <a:latin typeface="Rockwell"/>
                <a:cs typeface="Rockwell"/>
              </a:rPr>
              <a:t>“</a:t>
            </a:r>
            <a:r>
              <a:rPr lang="en-US" altLang="ja-JP" sz="2800" dirty="0">
                <a:solidFill>
                  <a:schemeClr val="bg1"/>
                </a:solidFill>
                <a:latin typeface="Rockwell"/>
                <a:cs typeface="Rockwell"/>
              </a:rPr>
              <a:t>Star Wars</a:t>
            </a:r>
            <a:r>
              <a:rPr lang="ja-JP" altLang="en-US" sz="2800" dirty="0">
                <a:solidFill>
                  <a:schemeClr val="bg1"/>
                </a:solidFill>
                <a:latin typeface="Rockwell"/>
                <a:cs typeface="Rockwell"/>
              </a:rPr>
              <a:t>”</a:t>
            </a:r>
            <a:r>
              <a:rPr lang="en-US" altLang="ja-JP" sz="2800" dirty="0">
                <a:solidFill>
                  <a:schemeClr val="bg1"/>
                </a:solidFill>
                <a:latin typeface="Rockwell"/>
                <a:cs typeface="Rockwell"/>
              </a:rPr>
              <a:t> program</a:t>
            </a:r>
            <a:endParaRPr lang="en-US" sz="2800" dirty="0">
              <a:solidFill>
                <a:schemeClr val="bg1"/>
              </a:solidFill>
              <a:latin typeface="Rockwell"/>
              <a:cs typeface="Rockwell"/>
            </a:endParaRPr>
          </a:p>
        </p:txBody>
      </p:sp>
    </p:spTree>
    <p:extLst>
      <p:ext uri="{BB962C8B-B14F-4D97-AF65-F5344CB8AC3E}">
        <p14:creationId xmlns:p14="http://schemas.microsoft.com/office/powerpoint/2010/main" val="40331889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p:cTn id="7" dur="500" fill="hold"/>
                                        <p:tgtEl>
                                          <p:spTgt spid="30727"/>
                                        </p:tgtEl>
                                        <p:attrNameLst>
                                          <p:attrName>ppt_w</p:attrName>
                                        </p:attrNameLst>
                                      </p:cBhvr>
                                      <p:tavLst>
                                        <p:tav tm="0">
                                          <p:val>
                                            <p:fltVal val="0"/>
                                          </p:val>
                                        </p:tav>
                                        <p:tav tm="100000">
                                          <p:val>
                                            <p:strVal val="#ppt_w"/>
                                          </p:val>
                                        </p:tav>
                                      </p:tavLst>
                                    </p:anim>
                                    <p:anim calcmode="lin" valueType="num">
                                      <p:cBhvr>
                                        <p:cTn id="8" dur="500" fill="hold"/>
                                        <p:tgtEl>
                                          <p:spTgt spid="30727"/>
                                        </p:tgtEl>
                                        <p:attrNameLst>
                                          <p:attrName>ppt_h</p:attrName>
                                        </p:attrNameLst>
                                      </p:cBhvr>
                                      <p:tavLst>
                                        <p:tav tm="0">
                                          <p:val>
                                            <p:fltVal val="0"/>
                                          </p:val>
                                        </p:tav>
                                        <p:tav tm="100000">
                                          <p:val>
                                            <p:strVal val="#ppt_h"/>
                                          </p:val>
                                        </p:tav>
                                      </p:tavLst>
                                    </p:anim>
                                    <p:animEffect transition="in" filter="fade">
                                      <p:cBhvr>
                                        <p:cTn id="9"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1" name="Rectangle 4"/>
          <p:cNvSpPr>
            <a:spLocks noGrp="1" noChangeArrowheads="1"/>
          </p:cNvSpPr>
          <p:nvPr>
            <p:ph type="title"/>
          </p:nvPr>
        </p:nvSpPr>
        <p:spPr>
          <a:xfrm>
            <a:off x="1143000" y="0"/>
            <a:ext cx="7772400" cy="838200"/>
          </a:xfrm>
          <a:noFill/>
        </p:spPr>
        <p:txBody>
          <a:bodyPr lIns="90488" tIns="44450" rIns="90488" bIns="44450"/>
          <a:lstStyle/>
          <a:p>
            <a:r>
              <a:rPr lang="en-US">
                <a:latin typeface="Times New Roman" charset="0"/>
              </a:rPr>
              <a:t>Ending the Cold War</a:t>
            </a:r>
          </a:p>
        </p:txBody>
      </p:sp>
      <p:sp>
        <p:nvSpPr>
          <p:cNvPr id="38917" name="Rectangle 5"/>
          <p:cNvSpPr>
            <a:spLocks noGrp="1" noChangeArrowheads="1"/>
          </p:cNvSpPr>
          <p:nvPr>
            <p:ph type="body" idx="1"/>
          </p:nvPr>
        </p:nvSpPr>
        <p:spPr>
          <a:xfrm>
            <a:off x="0" y="762000"/>
            <a:ext cx="9144000" cy="6096000"/>
          </a:xfrm>
        </p:spPr>
        <p:txBody>
          <a:bodyPr lIns="90488" tIns="44450" rIns="90488" bIns="44450">
            <a:normAutofit/>
          </a:bodyPr>
          <a:lstStyle/>
          <a:p>
            <a:pPr>
              <a:lnSpc>
                <a:spcPct val="95000"/>
              </a:lnSpc>
              <a:spcBef>
                <a:spcPct val="15000"/>
              </a:spcBef>
              <a:defRPr/>
            </a:pPr>
            <a:r>
              <a:rPr lang="en-US" sz="4000" dirty="0">
                <a:latin typeface="Rockwell"/>
                <a:cs typeface="Rockwell"/>
              </a:rPr>
              <a:t>Reagan</a:t>
            </a:r>
            <a:r>
              <a:rPr lang="ja-JP" altLang="en-US" sz="4000" dirty="0">
                <a:latin typeface="Rockwell"/>
                <a:cs typeface="Rockwell"/>
              </a:rPr>
              <a:t>’</a:t>
            </a:r>
            <a:r>
              <a:rPr lang="en-US" sz="4000" dirty="0">
                <a:latin typeface="Rockwell"/>
                <a:cs typeface="Rockwell"/>
              </a:rPr>
              <a:t>s most important foreign policy triumph was working with new USSR leader Mikhail Gorbachev to end the Cold War: </a:t>
            </a:r>
          </a:p>
          <a:p>
            <a:pPr lvl="1">
              <a:lnSpc>
                <a:spcPct val="95000"/>
              </a:lnSpc>
              <a:spcBef>
                <a:spcPct val="15000"/>
              </a:spcBef>
              <a:defRPr/>
            </a:pPr>
            <a:r>
              <a:rPr lang="en-US" sz="3600" dirty="0">
                <a:latin typeface="Rockwell"/>
                <a:cs typeface="Rockwell"/>
              </a:rPr>
              <a:t>In 1985, Mikhail Gorbachev began </a:t>
            </a:r>
            <a:r>
              <a:rPr lang="en-US" sz="3600" u="sng" dirty="0">
                <a:latin typeface="Rockwell"/>
                <a:cs typeface="Rockwell"/>
              </a:rPr>
              <a:t>perestroika</a:t>
            </a:r>
            <a:r>
              <a:rPr lang="en-US" sz="3600" dirty="0">
                <a:latin typeface="Rockwell"/>
                <a:cs typeface="Rockwell"/>
              </a:rPr>
              <a:t> &amp; </a:t>
            </a:r>
            <a:r>
              <a:rPr lang="en-US" sz="3600" u="sng" dirty="0">
                <a:latin typeface="Rockwell"/>
                <a:cs typeface="Rockwell"/>
              </a:rPr>
              <a:t>glasnost </a:t>
            </a:r>
            <a:r>
              <a:rPr lang="en-US" sz="3600" dirty="0">
                <a:latin typeface="Rockwell"/>
                <a:cs typeface="Rockwell"/>
              </a:rPr>
              <a:t>&amp; eased Cold War tensions </a:t>
            </a:r>
          </a:p>
          <a:p>
            <a:pPr lvl="1">
              <a:lnSpc>
                <a:spcPct val="95000"/>
              </a:lnSpc>
              <a:spcBef>
                <a:spcPct val="15000"/>
              </a:spcBef>
              <a:defRPr/>
            </a:pPr>
            <a:r>
              <a:rPr lang="en-US" sz="3600" dirty="0">
                <a:latin typeface="Rockwell"/>
                <a:cs typeface="Rockwell"/>
              </a:rPr>
              <a:t>The Reagan-Gorbachev summits from 1986 to 1988 led to a reduction of nuclear arms</a:t>
            </a:r>
          </a:p>
        </p:txBody>
      </p:sp>
      <p:sp>
        <p:nvSpPr>
          <p:cNvPr id="38918" name="AutoShape 6"/>
          <p:cNvSpPr>
            <a:spLocks noChangeArrowheads="1"/>
          </p:cNvSpPr>
          <p:nvPr/>
        </p:nvSpPr>
        <p:spPr bwMode="auto">
          <a:xfrm>
            <a:off x="685800" y="304800"/>
            <a:ext cx="8458200" cy="1976301"/>
          </a:xfrm>
          <a:prstGeom prst="wedgeRectCallout">
            <a:avLst>
              <a:gd name="adj1" fmla="val -27354"/>
              <a:gd name="adj2" fmla="val 123279"/>
            </a:avLst>
          </a:prstGeom>
          <a:solidFill>
            <a:srgbClr val="FFCCCC"/>
          </a:solidFill>
          <a:ln w="38100">
            <a:solidFill>
              <a:schemeClr val="tx1"/>
            </a:solidFill>
            <a:miter lim="800000"/>
            <a:headEnd/>
            <a:tailEnd/>
          </a:ln>
        </p:spPr>
        <p:txBody>
          <a:bodyPr/>
          <a:lstStyle/>
          <a:p>
            <a:pPr algn="ctr">
              <a:lnSpc>
                <a:spcPct val="80000"/>
              </a:lnSpc>
            </a:pPr>
            <a:r>
              <a:rPr lang="en-US" sz="2800" dirty="0">
                <a:solidFill>
                  <a:srgbClr val="000000"/>
                </a:solidFill>
              </a:rPr>
              <a:t>Introducing moderate capitalism into the Soviet economy such as legalization of small private business cooperatives, relaxed laws prohibiting land ownership, &amp; approval of foreign investment within the USSR</a:t>
            </a:r>
          </a:p>
        </p:txBody>
      </p:sp>
      <p:sp>
        <p:nvSpPr>
          <p:cNvPr id="38919" name="AutoShape 7"/>
          <p:cNvSpPr>
            <a:spLocks noChangeArrowheads="1"/>
          </p:cNvSpPr>
          <p:nvPr/>
        </p:nvSpPr>
        <p:spPr bwMode="auto">
          <a:xfrm>
            <a:off x="228600" y="5320445"/>
            <a:ext cx="8610600" cy="1537555"/>
          </a:xfrm>
          <a:prstGeom prst="wedgeRectCallout">
            <a:avLst>
              <a:gd name="adj1" fmla="val 6752"/>
              <a:gd name="adj2" fmla="val -116933"/>
            </a:avLst>
          </a:prstGeom>
          <a:solidFill>
            <a:srgbClr val="CCFFCC"/>
          </a:solidFill>
          <a:ln w="38100">
            <a:solidFill>
              <a:schemeClr val="tx1"/>
            </a:solidFill>
            <a:miter lim="800000"/>
            <a:headEnd/>
            <a:tailEnd/>
          </a:ln>
        </p:spPr>
        <p:txBody>
          <a:bodyPr/>
          <a:lstStyle/>
          <a:p>
            <a:pPr algn="ctr">
              <a:lnSpc>
                <a:spcPct val="80000"/>
              </a:lnSpc>
            </a:pPr>
            <a:r>
              <a:rPr lang="ja-JP" altLang="en-US" sz="2800" dirty="0">
                <a:solidFill>
                  <a:srgbClr val="000000"/>
                </a:solidFill>
              </a:rPr>
              <a:t>“</a:t>
            </a:r>
            <a:r>
              <a:rPr lang="en-US" altLang="ja-JP" sz="2800" dirty="0">
                <a:solidFill>
                  <a:srgbClr val="000000"/>
                </a:solidFill>
              </a:rPr>
              <a:t>Political openness</a:t>
            </a:r>
            <a:r>
              <a:rPr lang="ja-JP" altLang="en-US" sz="2800" dirty="0">
                <a:solidFill>
                  <a:srgbClr val="000000"/>
                </a:solidFill>
              </a:rPr>
              <a:t>”</a:t>
            </a:r>
            <a:r>
              <a:rPr lang="en-US" altLang="ja-JP" sz="2800" dirty="0">
                <a:solidFill>
                  <a:srgbClr val="000000"/>
                </a:solidFill>
              </a:rPr>
              <a:t> led to freedom of press, assembly, travel, &amp; religion; the 1</a:t>
            </a:r>
            <a:r>
              <a:rPr lang="en-US" altLang="ja-JP" sz="2800" baseline="30000" dirty="0">
                <a:solidFill>
                  <a:srgbClr val="000000"/>
                </a:solidFill>
              </a:rPr>
              <a:t>st</a:t>
            </a:r>
            <a:r>
              <a:rPr lang="en-US" altLang="ja-JP" sz="2800" dirty="0">
                <a:solidFill>
                  <a:srgbClr val="000000"/>
                </a:solidFill>
              </a:rPr>
              <a:t>  working legislature; the 1</a:t>
            </a:r>
            <a:r>
              <a:rPr lang="en-US" altLang="ja-JP" sz="2800" baseline="30000" dirty="0">
                <a:solidFill>
                  <a:srgbClr val="000000"/>
                </a:solidFill>
              </a:rPr>
              <a:t>st</a:t>
            </a:r>
            <a:r>
              <a:rPr lang="en-US" altLang="ja-JP" sz="2800" dirty="0">
                <a:solidFill>
                  <a:srgbClr val="000000"/>
                </a:solidFill>
              </a:rPr>
              <a:t> competitive elections; &amp; liberation of hundreds of political prisoners</a:t>
            </a:r>
            <a:endParaRPr lang="en-US" sz="2800" dirty="0">
              <a:solidFill>
                <a:srgbClr val="000000"/>
              </a:solidFill>
            </a:endParaRPr>
          </a:p>
        </p:txBody>
      </p:sp>
      <p:sp>
        <p:nvSpPr>
          <p:cNvPr id="38922" name="AutoShape 10"/>
          <p:cNvSpPr>
            <a:spLocks noChangeArrowheads="1"/>
          </p:cNvSpPr>
          <p:nvPr/>
        </p:nvSpPr>
        <p:spPr bwMode="auto">
          <a:xfrm>
            <a:off x="762000" y="0"/>
            <a:ext cx="8382000" cy="1599122"/>
          </a:xfrm>
          <a:prstGeom prst="wedgeRectCallout">
            <a:avLst>
              <a:gd name="adj1" fmla="val 42681"/>
              <a:gd name="adj2" fmla="val 246389"/>
            </a:avLst>
          </a:prstGeom>
          <a:solidFill>
            <a:srgbClr val="CCCCFF"/>
          </a:solidFill>
          <a:ln w="38100">
            <a:solidFill>
              <a:schemeClr val="tx1"/>
            </a:solidFill>
            <a:miter lim="800000"/>
            <a:headEnd/>
            <a:tailEnd/>
          </a:ln>
        </p:spPr>
        <p:txBody>
          <a:bodyPr/>
          <a:lstStyle/>
          <a:p>
            <a:pPr algn="ctr">
              <a:lnSpc>
                <a:spcPct val="80000"/>
              </a:lnSpc>
              <a:spcBef>
                <a:spcPct val="30000"/>
              </a:spcBef>
            </a:pPr>
            <a:r>
              <a:rPr lang="en-US" sz="2800" dirty="0">
                <a:solidFill>
                  <a:srgbClr val="000000"/>
                </a:solidFill>
              </a:rPr>
              <a:t>Gorbachev cut the Soviet defense budget, withdrew Soviet troops from Afghanistan, &amp; promoted the democratization of former satellite nations in Eastern Europe</a:t>
            </a:r>
          </a:p>
        </p:txBody>
      </p:sp>
    </p:spTree>
    <p:extLst>
      <p:ext uri="{BB962C8B-B14F-4D97-AF65-F5344CB8AC3E}">
        <p14:creationId xmlns:p14="http://schemas.microsoft.com/office/powerpoint/2010/main" val="34581551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500" fill="hold"/>
                                        <p:tgtEl>
                                          <p:spTgt spid="38918"/>
                                        </p:tgtEl>
                                        <p:attrNameLst>
                                          <p:attrName>ppt_w</p:attrName>
                                        </p:attrNameLst>
                                      </p:cBhvr>
                                      <p:tavLst>
                                        <p:tav tm="0">
                                          <p:val>
                                            <p:fltVal val="0"/>
                                          </p:val>
                                        </p:tav>
                                        <p:tav tm="100000">
                                          <p:val>
                                            <p:strVal val="#ppt_w"/>
                                          </p:val>
                                        </p:tav>
                                      </p:tavLst>
                                    </p:anim>
                                    <p:anim calcmode="lin" valueType="num">
                                      <p:cBhvr>
                                        <p:cTn id="8" dur="500" fill="hold"/>
                                        <p:tgtEl>
                                          <p:spTgt spid="38918"/>
                                        </p:tgtEl>
                                        <p:attrNameLst>
                                          <p:attrName>ppt_h</p:attrName>
                                        </p:attrNameLst>
                                      </p:cBhvr>
                                      <p:tavLst>
                                        <p:tav tm="0">
                                          <p:val>
                                            <p:fltVal val="0"/>
                                          </p:val>
                                        </p:tav>
                                        <p:tav tm="100000">
                                          <p:val>
                                            <p:strVal val="#ppt_h"/>
                                          </p:val>
                                        </p:tav>
                                      </p:tavLst>
                                    </p:anim>
                                    <p:animEffect transition="in" filter="fade">
                                      <p:cBhvr>
                                        <p:cTn id="9" dur="500"/>
                                        <p:tgtEl>
                                          <p:spTgt spid="3891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8919"/>
                                        </p:tgtEl>
                                        <p:attrNameLst>
                                          <p:attrName>style.visibility</p:attrName>
                                        </p:attrNameLst>
                                      </p:cBhvr>
                                      <p:to>
                                        <p:strVal val="visible"/>
                                      </p:to>
                                    </p:set>
                                    <p:anim calcmode="lin" valueType="num">
                                      <p:cBhvr>
                                        <p:cTn id="13" dur="500" fill="hold"/>
                                        <p:tgtEl>
                                          <p:spTgt spid="38919"/>
                                        </p:tgtEl>
                                        <p:attrNameLst>
                                          <p:attrName>ppt_w</p:attrName>
                                        </p:attrNameLst>
                                      </p:cBhvr>
                                      <p:tavLst>
                                        <p:tav tm="0">
                                          <p:val>
                                            <p:fltVal val="0"/>
                                          </p:val>
                                        </p:tav>
                                        <p:tav tm="100000">
                                          <p:val>
                                            <p:strVal val="#ppt_w"/>
                                          </p:val>
                                        </p:tav>
                                      </p:tavLst>
                                    </p:anim>
                                    <p:anim calcmode="lin" valueType="num">
                                      <p:cBhvr>
                                        <p:cTn id="14" dur="500" fill="hold"/>
                                        <p:tgtEl>
                                          <p:spTgt spid="38919"/>
                                        </p:tgtEl>
                                        <p:attrNameLst>
                                          <p:attrName>ppt_h</p:attrName>
                                        </p:attrNameLst>
                                      </p:cBhvr>
                                      <p:tavLst>
                                        <p:tav tm="0">
                                          <p:val>
                                            <p:fltVal val="0"/>
                                          </p:val>
                                        </p:tav>
                                        <p:tav tm="100000">
                                          <p:val>
                                            <p:strVal val="#ppt_h"/>
                                          </p:val>
                                        </p:tav>
                                      </p:tavLst>
                                    </p:anim>
                                    <p:animEffect transition="in" filter="fade">
                                      <p:cBhvr>
                                        <p:cTn id="15" dur="500"/>
                                        <p:tgtEl>
                                          <p:spTgt spid="389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38918"/>
                                        </p:tgtEl>
                                        <p:attrNameLst>
                                          <p:attrName>ppt_w</p:attrName>
                                        </p:attrNameLst>
                                      </p:cBhvr>
                                      <p:tavLst>
                                        <p:tav tm="0">
                                          <p:val>
                                            <p:strVal val="ppt_w"/>
                                          </p:val>
                                        </p:tav>
                                        <p:tav tm="100000">
                                          <p:val>
                                            <p:fltVal val="0"/>
                                          </p:val>
                                        </p:tav>
                                      </p:tavLst>
                                    </p:anim>
                                    <p:anim calcmode="lin" valueType="num">
                                      <p:cBhvr>
                                        <p:cTn id="20" dur="500"/>
                                        <p:tgtEl>
                                          <p:spTgt spid="38918"/>
                                        </p:tgtEl>
                                        <p:attrNameLst>
                                          <p:attrName>ppt_h</p:attrName>
                                        </p:attrNameLst>
                                      </p:cBhvr>
                                      <p:tavLst>
                                        <p:tav tm="0">
                                          <p:val>
                                            <p:strVal val="ppt_h"/>
                                          </p:val>
                                        </p:tav>
                                        <p:tav tm="100000">
                                          <p:val>
                                            <p:fltVal val="0"/>
                                          </p:val>
                                        </p:tav>
                                      </p:tavLst>
                                    </p:anim>
                                    <p:animEffect transition="out" filter="fade">
                                      <p:cBhvr>
                                        <p:cTn id="21" dur="500"/>
                                        <p:tgtEl>
                                          <p:spTgt spid="38918"/>
                                        </p:tgtEl>
                                      </p:cBhvr>
                                    </p:animEffect>
                                    <p:set>
                                      <p:cBhvr>
                                        <p:cTn id="22" dur="1" fill="hold">
                                          <p:stCondLst>
                                            <p:cond delay="499"/>
                                          </p:stCondLst>
                                        </p:cTn>
                                        <p:tgtEl>
                                          <p:spTgt spid="38918"/>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38919"/>
                                        </p:tgtEl>
                                        <p:attrNameLst>
                                          <p:attrName>ppt_w</p:attrName>
                                        </p:attrNameLst>
                                      </p:cBhvr>
                                      <p:tavLst>
                                        <p:tav tm="0">
                                          <p:val>
                                            <p:strVal val="ppt_w"/>
                                          </p:val>
                                        </p:tav>
                                        <p:tav tm="100000">
                                          <p:val>
                                            <p:fltVal val="0"/>
                                          </p:val>
                                        </p:tav>
                                      </p:tavLst>
                                    </p:anim>
                                    <p:anim calcmode="lin" valueType="num">
                                      <p:cBhvr>
                                        <p:cTn id="25" dur="500"/>
                                        <p:tgtEl>
                                          <p:spTgt spid="38919"/>
                                        </p:tgtEl>
                                        <p:attrNameLst>
                                          <p:attrName>ppt_h</p:attrName>
                                        </p:attrNameLst>
                                      </p:cBhvr>
                                      <p:tavLst>
                                        <p:tav tm="0">
                                          <p:val>
                                            <p:strVal val="ppt_h"/>
                                          </p:val>
                                        </p:tav>
                                        <p:tav tm="100000">
                                          <p:val>
                                            <p:fltVal val="0"/>
                                          </p:val>
                                        </p:tav>
                                      </p:tavLst>
                                    </p:anim>
                                    <p:animEffect transition="out" filter="fade">
                                      <p:cBhvr>
                                        <p:cTn id="26" dur="500"/>
                                        <p:tgtEl>
                                          <p:spTgt spid="38919"/>
                                        </p:tgtEl>
                                      </p:cBhvr>
                                    </p:animEffect>
                                    <p:set>
                                      <p:cBhvr>
                                        <p:cTn id="27" dur="1" fill="hold">
                                          <p:stCondLst>
                                            <p:cond delay="499"/>
                                          </p:stCondLst>
                                        </p:cTn>
                                        <p:tgtEl>
                                          <p:spTgt spid="38919"/>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38922"/>
                                        </p:tgtEl>
                                        <p:attrNameLst>
                                          <p:attrName>style.visibility</p:attrName>
                                        </p:attrNameLst>
                                      </p:cBhvr>
                                      <p:to>
                                        <p:strVal val="visible"/>
                                      </p:to>
                                    </p:set>
                                    <p:anim calcmode="lin" valueType="num">
                                      <p:cBhvr>
                                        <p:cTn id="30" dur="500" fill="hold"/>
                                        <p:tgtEl>
                                          <p:spTgt spid="38922"/>
                                        </p:tgtEl>
                                        <p:attrNameLst>
                                          <p:attrName>ppt_w</p:attrName>
                                        </p:attrNameLst>
                                      </p:cBhvr>
                                      <p:tavLst>
                                        <p:tav tm="0">
                                          <p:val>
                                            <p:fltVal val="0"/>
                                          </p:val>
                                        </p:tav>
                                        <p:tav tm="100000">
                                          <p:val>
                                            <p:strVal val="#ppt_w"/>
                                          </p:val>
                                        </p:tav>
                                      </p:tavLst>
                                    </p:anim>
                                    <p:anim calcmode="lin" valueType="num">
                                      <p:cBhvr>
                                        <p:cTn id="31" dur="500" fill="hold"/>
                                        <p:tgtEl>
                                          <p:spTgt spid="38922"/>
                                        </p:tgtEl>
                                        <p:attrNameLst>
                                          <p:attrName>ppt_h</p:attrName>
                                        </p:attrNameLst>
                                      </p:cBhvr>
                                      <p:tavLst>
                                        <p:tav tm="0">
                                          <p:val>
                                            <p:fltVal val="0"/>
                                          </p:val>
                                        </p:tav>
                                        <p:tav tm="100000">
                                          <p:val>
                                            <p:strVal val="#ppt_h"/>
                                          </p:val>
                                        </p:tav>
                                      </p:tavLst>
                                    </p:anim>
                                    <p:animEffect transition="in" filter="fade">
                                      <p:cBhvr>
                                        <p:cTn id="32"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18" grpId="1" animBg="1"/>
      <p:bldP spid="38919" grpId="0" animBg="1"/>
      <p:bldP spid="38919" grpId="1" animBg="1"/>
      <p:bldP spid="389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00588"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57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865" name="Picture 9" descr="ReaganGorbachevtrea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68" name="Rectangle 12"/>
          <p:cNvSpPr>
            <a:spLocks noChangeArrowheads="1"/>
          </p:cNvSpPr>
          <p:nvPr/>
        </p:nvSpPr>
        <p:spPr bwMode="auto">
          <a:xfrm>
            <a:off x="0" y="5848350"/>
            <a:ext cx="9144000" cy="896656"/>
          </a:xfrm>
          <a:prstGeom prst="rect">
            <a:avLst/>
          </a:prstGeom>
          <a:solidFill>
            <a:srgbClr val="FFFF99"/>
          </a:solidFill>
          <a:ln w="38100">
            <a:solidFill>
              <a:schemeClr val="tx1"/>
            </a:solidFill>
            <a:miter lim="800000"/>
            <a:headEnd/>
            <a:tailEnd/>
          </a:ln>
        </p:spPr>
        <p:txBody>
          <a:bodyPr>
            <a:spAutoFit/>
          </a:bodyPr>
          <a:lstStyle/>
          <a:p>
            <a:pPr algn="ctr" eaLnBrk="1" hangingPunct="1">
              <a:lnSpc>
                <a:spcPct val="80000"/>
              </a:lnSpc>
            </a:pPr>
            <a:r>
              <a:rPr lang="en-US" sz="3200" dirty="0">
                <a:solidFill>
                  <a:srgbClr val="000000"/>
                </a:solidFill>
              </a:rPr>
              <a:t>In 1987, Reagan &amp; Gorbachev signed the      INF Treaty eliminating ICBMs in Europe</a:t>
            </a:r>
          </a:p>
        </p:txBody>
      </p:sp>
    </p:spTree>
    <p:extLst>
      <p:ext uri="{BB962C8B-B14F-4D97-AF65-F5344CB8AC3E}">
        <p14:creationId xmlns:p14="http://schemas.microsoft.com/office/powerpoint/2010/main" val="1128574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1865"/>
                                        </p:tgtEl>
                                        <p:attrNameLst>
                                          <p:attrName>style.visibility</p:attrName>
                                        </p:attrNameLst>
                                      </p:cBhvr>
                                      <p:to>
                                        <p:strVal val="visible"/>
                                      </p:to>
                                    </p:set>
                                    <p:anim calcmode="lin" valueType="num">
                                      <p:cBhvr>
                                        <p:cTn id="7" dur="500" fill="hold"/>
                                        <p:tgtEl>
                                          <p:spTgt spid="121865"/>
                                        </p:tgtEl>
                                        <p:attrNameLst>
                                          <p:attrName>ppt_w</p:attrName>
                                        </p:attrNameLst>
                                      </p:cBhvr>
                                      <p:tavLst>
                                        <p:tav tm="0">
                                          <p:val>
                                            <p:fltVal val="0"/>
                                          </p:val>
                                        </p:tav>
                                        <p:tav tm="100000">
                                          <p:val>
                                            <p:strVal val="#ppt_w"/>
                                          </p:val>
                                        </p:tav>
                                      </p:tavLst>
                                    </p:anim>
                                    <p:anim calcmode="lin" valueType="num">
                                      <p:cBhvr>
                                        <p:cTn id="8" dur="500" fill="hold"/>
                                        <p:tgtEl>
                                          <p:spTgt spid="121865"/>
                                        </p:tgtEl>
                                        <p:attrNameLst>
                                          <p:attrName>ppt_h</p:attrName>
                                        </p:attrNameLst>
                                      </p:cBhvr>
                                      <p:tavLst>
                                        <p:tav tm="0">
                                          <p:val>
                                            <p:fltVal val="0"/>
                                          </p:val>
                                        </p:tav>
                                        <p:tav tm="100000">
                                          <p:val>
                                            <p:strVal val="#ppt_h"/>
                                          </p:val>
                                        </p:tav>
                                      </p:tavLst>
                                    </p:anim>
                                    <p:animEffect transition="in" filter="fade">
                                      <p:cBhvr>
                                        <p:cTn id="9" dur="500"/>
                                        <p:tgtEl>
                                          <p:spTgt spid="12186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1868"/>
                                        </p:tgtEl>
                                        <p:attrNameLst>
                                          <p:attrName>style.visibility</p:attrName>
                                        </p:attrNameLst>
                                      </p:cBhvr>
                                      <p:to>
                                        <p:strVal val="visible"/>
                                      </p:to>
                                    </p:set>
                                    <p:anim calcmode="lin" valueType="num">
                                      <p:cBhvr>
                                        <p:cTn id="12" dur="500" fill="hold"/>
                                        <p:tgtEl>
                                          <p:spTgt spid="121868"/>
                                        </p:tgtEl>
                                        <p:attrNameLst>
                                          <p:attrName>ppt_w</p:attrName>
                                        </p:attrNameLst>
                                      </p:cBhvr>
                                      <p:tavLst>
                                        <p:tav tm="0">
                                          <p:val>
                                            <p:fltVal val="0"/>
                                          </p:val>
                                        </p:tav>
                                        <p:tav tm="100000">
                                          <p:val>
                                            <p:strVal val="#ppt_w"/>
                                          </p:val>
                                        </p:tav>
                                      </p:tavLst>
                                    </p:anim>
                                    <p:anim calcmode="lin" valueType="num">
                                      <p:cBhvr>
                                        <p:cTn id="13" dur="500" fill="hold"/>
                                        <p:tgtEl>
                                          <p:spTgt spid="121868"/>
                                        </p:tgtEl>
                                        <p:attrNameLst>
                                          <p:attrName>ppt_h</p:attrName>
                                        </p:attrNameLst>
                                      </p:cBhvr>
                                      <p:tavLst>
                                        <p:tav tm="0">
                                          <p:val>
                                            <p:fltVal val="0"/>
                                          </p:val>
                                        </p:tav>
                                        <p:tav tm="100000">
                                          <p:val>
                                            <p:strVal val="#ppt_h"/>
                                          </p:val>
                                        </p:tav>
                                      </p:tavLst>
                                    </p:anim>
                                    <p:animEffect transition="in" filter="fade">
                                      <p:cBhvr>
                                        <p:cTn id="14" dur="500"/>
                                        <p:tgtEl>
                                          <p:spTgt spid="121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0" y="0"/>
            <a:ext cx="9144000" cy="838200"/>
          </a:xfrm>
        </p:spPr>
        <p:txBody>
          <a:bodyPr/>
          <a:lstStyle/>
          <a:p>
            <a:pPr>
              <a:lnSpc>
                <a:spcPct val="85000"/>
              </a:lnSpc>
            </a:pPr>
            <a:r>
              <a:rPr lang="en-US" dirty="0">
                <a:latin typeface="Rockwell"/>
                <a:cs typeface="Rockwell"/>
              </a:rPr>
              <a:t>The End of the Cold War</a:t>
            </a:r>
          </a:p>
        </p:txBody>
      </p:sp>
      <p:pic>
        <p:nvPicPr>
          <p:cNvPr id="171011" name="Picture 3" descr="DIVI7233721"/>
          <p:cNvPicPr>
            <a:picLocks noGrp="1" noChangeAspect="1" noChangeArrowheads="1"/>
          </p:cNvPicPr>
          <p:nvPr>
            <p:ph idx="1"/>
          </p:nvPr>
        </p:nvPicPr>
        <p:blipFill>
          <a:blip r:embed="rId3">
            <a:lum bright="-6000" contrast="12000"/>
            <a:extLst>
              <a:ext uri="{28A0092B-C50C-407E-A947-70E740481C1C}">
                <a14:useLocalDpi xmlns:a14="http://schemas.microsoft.com/office/drawing/2010/main" val="0"/>
              </a:ext>
            </a:extLst>
          </a:blip>
          <a:srcRect/>
          <a:stretch>
            <a:fillRect/>
          </a:stretch>
        </p:blipFill>
        <p:spPr>
          <a:xfrm>
            <a:off x="0" y="906463"/>
            <a:ext cx="9144000" cy="5951537"/>
          </a:xfrm>
          <a:noFill/>
        </p:spPr>
      </p:pic>
      <p:sp>
        <p:nvSpPr>
          <p:cNvPr id="171013" name="Rectangle 5"/>
          <p:cNvSpPr>
            <a:spLocks noChangeArrowheads="1"/>
          </p:cNvSpPr>
          <p:nvPr/>
        </p:nvSpPr>
        <p:spPr bwMode="auto">
          <a:xfrm>
            <a:off x="4114800" y="1295400"/>
            <a:ext cx="4572000" cy="13716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1016" name="AutoShape 8"/>
          <p:cNvSpPr>
            <a:spLocks noChangeArrowheads="1"/>
          </p:cNvSpPr>
          <p:nvPr/>
        </p:nvSpPr>
        <p:spPr bwMode="auto">
          <a:xfrm>
            <a:off x="152400" y="4419600"/>
            <a:ext cx="5943600" cy="2362200"/>
          </a:xfrm>
          <a:prstGeom prst="wedgeRectCallout">
            <a:avLst>
              <a:gd name="adj1" fmla="val 51361"/>
              <a:gd name="adj2" fmla="val -138509"/>
            </a:avLst>
          </a:prstGeom>
          <a:solidFill>
            <a:srgbClr val="CCCCFF"/>
          </a:solidFill>
          <a:ln w="38100">
            <a:solidFill>
              <a:schemeClr val="tx1"/>
            </a:solidFill>
            <a:miter lim="800000"/>
            <a:headEnd/>
            <a:tailEnd/>
          </a:ln>
        </p:spPr>
        <p:txBody>
          <a:bodyPr/>
          <a:lstStyle/>
          <a:p>
            <a:pPr algn="ctr">
              <a:lnSpc>
                <a:spcPct val="80000"/>
              </a:lnSpc>
            </a:pPr>
            <a:r>
              <a:rPr lang="en-US" sz="3200" dirty="0">
                <a:solidFill>
                  <a:srgbClr val="000000"/>
                </a:solidFill>
              </a:rPr>
              <a:t>In 1990, following the example of Eastern Europe, many Soviet republics within the USSR demanded independence, leading to…</a:t>
            </a:r>
          </a:p>
        </p:txBody>
      </p:sp>
      <p:sp>
        <p:nvSpPr>
          <p:cNvPr id="8" name="AutoShape 6"/>
          <p:cNvSpPr>
            <a:spLocks noChangeArrowheads="1"/>
          </p:cNvSpPr>
          <p:nvPr/>
        </p:nvSpPr>
        <p:spPr bwMode="auto">
          <a:xfrm>
            <a:off x="152400" y="152400"/>
            <a:ext cx="6400800" cy="1905000"/>
          </a:xfrm>
          <a:prstGeom prst="wedgeRectCallout">
            <a:avLst>
              <a:gd name="adj1" fmla="val 26440"/>
              <a:gd name="adj2" fmla="val 98667"/>
            </a:avLst>
          </a:prstGeom>
          <a:solidFill>
            <a:srgbClr val="CCFFCC"/>
          </a:solidFill>
          <a:ln w="38100">
            <a:solidFill>
              <a:schemeClr val="tx1"/>
            </a:solidFill>
            <a:miter lim="800000"/>
            <a:headEnd/>
            <a:tailEnd/>
          </a:ln>
        </p:spPr>
        <p:txBody>
          <a:bodyPr/>
          <a:lstStyle/>
          <a:p>
            <a:pPr algn="ctr">
              <a:lnSpc>
                <a:spcPct val="80000"/>
              </a:lnSpc>
            </a:pPr>
            <a:r>
              <a:rPr lang="en-US" sz="2800" dirty="0">
                <a:solidFill>
                  <a:srgbClr val="000000"/>
                </a:solidFill>
              </a:rPr>
              <a:t>In 1989, Gorbachev</a:t>
            </a:r>
            <a:r>
              <a:rPr lang="ja-JP" altLang="en-US" sz="2800" dirty="0">
                <a:solidFill>
                  <a:srgbClr val="000000"/>
                </a:solidFill>
              </a:rPr>
              <a:t>’</a:t>
            </a:r>
            <a:r>
              <a:rPr lang="en-US" altLang="ja-JP" sz="2800" dirty="0">
                <a:solidFill>
                  <a:srgbClr val="000000"/>
                </a:solidFill>
              </a:rPr>
              <a:t>s promotion of democratization in Eastern Europe inspired the overthrow of 40 years of communist rule</a:t>
            </a:r>
            <a:endParaRPr lang="en-US" sz="2800" dirty="0">
              <a:solidFill>
                <a:srgbClr val="000000"/>
              </a:solidFill>
            </a:endParaRPr>
          </a:p>
        </p:txBody>
      </p:sp>
    </p:spTree>
    <p:extLst>
      <p:ext uri="{BB962C8B-B14F-4D97-AF65-F5344CB8AC3E}">
        <p14:creationId xmlns:p14="http://schemas.microsoft.com/office/powerpoint/2010/main" val="2512411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1016"/>
                                        </p:tgtEl>
                                        <p:attrNameLst>
                                          <p:attrName>style.visibility</p:attrName>
                                        </p:attrNameLst>
                                      </p:cBhvr>
                                      <p:to>
                                        <p:strVal val="visible"/>
                                      </p:to>
                                    </p:set>
                                    <p:anim calcmode="lin" valueType="num">
                                      <p:cBhvr>
                                        <p:cTn id="7" dur="500" fill="hold"/>
                                        <p:tgtEl>
                                          <p:spTgt spid="171016"/>
                                        </p:tgtEl>
                                        <p:attrNameLst>
                                          <p:attrName>ppt_w</p:attrName>
                                        </p:attrNameLst>
                                      </p:cBhvr>
                                      <p:tavLst>
                                        <p:tav tm="0">
                                          <p:val>
                                            <p:fltVal val="0"/>
                                          </p:val>
                                        </p:tav>
                                        <p:tav tm="100000">
                                          <p:val>
                                            <p:strVal val="#ppt_w"/>
                                          </p:val>
                                        </p:tav>
                                      </p:tavLst>
                                    </p:anim>
                                    <p:anim calcmode="lin" valueType="num">
                                      <p:cBhvr>
                                        <p:cTn id="8" dur="500" fill="hold"/>
                                        <p:tgtEl>
                                          <p:spTgt spid="171016"/>
                                        </p:tgtEl>
                                        <p:attrNameLst>
                                          <p:attrName>ppt_h</p:attrName>
                                        </p:attrNameLst>
                                      </p:cBhvr>
                                      <p:tavLst>
                                        <p:tav tm="0">
                                          <p:val>
                                            <p:fltVal val="0"/>
                                          </p:val>
                                        </p:tav>
                                        <p:tav tm="100000">
                                          <p:val>
                                            <p:strVal val="#ppt_h"/>
                                          </p:val>
                                        </p:tav>
                                      </p:tavLst>
                                    </p:anim>
                                    <p:animEffect transition="in" filter="fade">
                                      <p:cBhvr>
                                        <p:cTn id="9" dur="500"/>
                                        <p:tgtEl>
                                          <p:spTgt spid="1710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71016"/>
                                        </p:tgtEl>
                                        <p:attrNameLst>
                                          <p:attrName>ppt_w</p:attrName>
                                        </p:attrNameLst>
                                      </p:cBhvr>
                                      <p:tavLst>
                                        <p:tav tm="0">
                                          <p:val>
                                            <p:strVal val="ppt_w"/>
                                          </p:val>
                                        </p:tav>
                                        <p:tav tm="100000">
                                          <p:val>
                                            <p:fltVal val="0"/>
                                          </p:val>
                                        </p:tav>
                                      </p:tavLst>
                                    </p:anim>
                                    <p:anim calcmode="lin" valueType="num">
                                      <p:cBhvr>
                                        <p:cTn id="14" dur="500"/>
                                        <p:tgtEl>
                                          <p:spTgt spid="171016"/>
                                        </p:tgtEl>
                                        <p:attrNameLst>
                                          <p:attrName>ppt_h</p:attrName>
                                        </p:attrNameLst>
                                      </p:cBhvr>
                                      <p:tavLst>
                                        <p:tav tm="0">
                                          <p:val>
                                            <p:strVal val="ppt_h"/>
                                          </p:val>
                                        </p:tav>
                                        <p:tav tm="100000">
                                          <p:val>
                                            <p:fltVal val="0"/>
                                          </p:val>
                                        </p:tav>
                                      </p:tavLst>
                                    </p:anim>
                                    <p:animEffect transition="out" filter="fade">
                                      <p:cBhvr>
                                        <p:cTn id="15" dur="500"/>
                                        <p:tgtEl>
                                          <p:spTgt spid="171016"/>
                                        </p:tgtEl>
                                      </p:cBhvr>
                                    </p:animEffect>
                                    <p:set>
                                      <p:cBhvr>
                                        <p:cTn id="16" dur="1" fill="hold">
                                          <p:stCondLst>
                                            <p:cond delay="499"/>
                                          </p:stCondLst>
                                        </p:cTn>
                                        <p:tgtEl>
                                          <p:spTgt spid="171016"/>
                                        </p:tgtEl>
                                        <p:attrNameLst>
                                          <p:attrName>style.visibility</p:attrName>
                                        </p:attrNameLst>
                                      </p:cBhvr>
                                      <p:to>
                                        <p:strVal val="hidden"/>
                                      </p:to>
                                    </p:set>
                                  </p:childTnLst>
                                </p:cTn>
                              </p:par>
                              <p:par>
                                <p:cTn id="17" presetID="6" presetClass="emph" presetSubtype="0" fill="hold" nodeType="withEffect">
                                  <p:stCondLst>
                                    <p:cond delay="0"/>
                                  </p:stCondLst>
                                  <p:childTnLst>
                                    <p:animScale>
                                      <p:cBhvr>
                                        <p:cTn id="18" dur="2000" fill="hold"/>
                                        <p:tgtEl>
                                          <p:spTgt spid="171011"/>
                                        </p:tgtEl>
                                      </p:cBhvr>
                                      <p:by x="200000" y="200000"/>
                                    </p:animScale>
                                  </p:childTnLst>
                                </p:cTn>
                              </p:par>
                              <p:par>
                                <p:cTn id="19" presetID="0" presetClass="path" presetSubtype="0" accel="50000" decel="50000" fill="hold" nodeType="withEffect">
                                  <p:stCondLst>
                                    <p:cond delay="0"/>
                                  </p:stCondLst>
                                  <p:childTnLst>
                                    <p:animMotion origin="layout" path="M -0.05 0.04514 L -0.54167 0.46736 " pathEditMode="relative" rAng="0" ptsTypes="AA">
                                      <p:cBhvr>
                                        <p:cTn id="20" dur="2000" fill="hold"/>
                                        <p:tgtEl>
                                          <p:spTgt spid="171011"/>
                                        </p:tgtEl>
                                        <p:attrNameLst>
                                          <p:attrName>ppt_x</p:attrName>
                                          <p:attrName>ppt_y</p:attrName>
                                        </p:attrNameLst>
                                      </p:cBhvr>
                                      <p:rCtr x="-24583" y="21111"/>
                                    </p:animMotion>
                                  </p:childTnLst>
                                </p:cTn>
                              </p:par>
                            </p:childTnLst>
                          </p:cTn>
                        </p:par>
                        <p:par>
                          <p:cTn id="21" fill="hold" nodeType="afterGroup">
                            <p:stCondLst>
                              <p:cond delay="2000"/>
                            </p:stCondLst>
                            <p:childTnLst>
                              <p:par>
                                <p:cTn id="22" presetID="53" presetClass="entr" presetSubtype="0" fill="hold" grpId="0" nodeType="afterEffect">
                                  <p:stCondLst>
                                    <p:cond delay="0"/>
                                  </p:stCondLst>
                                  <p:childTnLst>
                                    <p:set>
                                      <p:cBhvr>
                                        <p:cTn id="23" dur="1" fill="hold">
                                          <p:stCondLst>
                                            <p:cond delay="0"/>
                                          </p:stCondLst>
                                        </p:cTn>
                                        <p:tgtEl>
                                          <p:spTgt spid="171013"/>
                                        </p:tgtEl>
                                        <p:attrNameLst>
                                          <p:attrName>style.visibility</p:attrName>
                                        </p:attrNameLst>
                                      </p:cBhvr>
                                      <p:to>
                                        <p:strVal val="visible"/>
                                      </p:to>
                                    </p:set>
                                    <p:anim calcmode="lin" valueType="num">
                                      <p:cBhvr>
                                        <p:cTn id="24" dur="500" fill="hold"/>
                                        <p:tgtEl>
                                          <p:spTgt spid="171013"/>
                                        </p:tgtEl>
                                        <p:attrNameLst>
                                          <p:attrName>ppt_w</p:attrName>
                                        </p:attrNameLst>
                                      </p:cBhvr>
                                      <p:tavLst>
                                        <p:tav tm="0">
                                          <p:val>
                                            <p:fltVal val="0"/>
                                          </p:val>
                                        </p:tav>
                                        <p:tav tm="100000">
                                          <p:val>
                                            <p:strVal val="#ppt_w"/>
                                          </p:val>
                                        </p:tav>
                                      </p:tavLst>
                                    </p:anim>
                                    <p:anim calcmode="lin" valueType="num">
                                      <p:cBhvr>
                                        <p:cTn id="25" dur="500" fill="hold"/>
                                        <p:tgtEl>
                                          <p:spTgt spid="171013"/>
                                        </p:tgtEl>
                                        <p:attrNameLst>
                                          <p:attrName>ppt_h</p:attrName>
                                        </p:attrNameLst>
                                      </p:cBhvr>
                                      <p:tavLst>
                                        <p:tav tm="0">
                                          <p:val>
                                            <p:fltVal val="0"/>
                                          </p:val>
                                        </p:tav>
                                        <p:tav tm="100000">
                                          <p:val>
                                            <p:strVal val="#ppt_h"/>
                                          </p:val>
                                        </p:tav>
                                      </p:tavLst>
                                    </p:anim>
                                    <p:animEffect transition="in" filter="fade">
                                      <p:cBhvr>
                                        <p:cTn id="26" dur="500"/>
                                        <p:tgtEl>
                                          <p:spTgt spid="171013"/>
                                        </p:tgtEl>
                                      </p:cBhvr>
                                    </p:animEffect>
                                  </p:childTnLst>
                                </p:cTn>
                              </p:par>
                            </p:childTnLst>
                          </p:cTn>
                        </p:par>
                        <p:par>
                          <p:cTn id="27" fill="hold" nodeType="afterGroup">
                            <p:stCondLst>
                              <p:cond delay="2500"/>
                            </p:stCondLst>
                            <p:childTnLst>
                              <p:par>
                                <p:cTn id="28" presetID="23" presetClass="emph" presetSubtype="0" fill="hold" grpId="1" nodeType="afterEffect">
                                  <p:stCondLst>
                                    <p:cond delay="0"/>
                                  </p:stCondLst>
                                  <p:childTnLst>
                                    <p:animClr clrSpc="hsl" dir="cw">
                                      <p:cBhvr override="childStyle">
                                        <p:cTn id="29" dur="1000" fill="hold"/>
                                        <p:tgtEl>
                                          <p:spTgt spid="171013"/>
                                        </p:tgtEl>
                                        <p:attrNameLst>
                                          <p:attrName>style.color</p:attrName>
                                        </p:attrNameLst>
                                      </p:cBhvr>
                                      <p:by>
                                        <p:hsl h="10842353" s="0" l="0"/>
                                      </p:by>
                                    </p:animClr>
                                    <p:animClr clrSpc="hsl" dir="cw">
                                      <p:cBhvr>
                                        <p:cTn id="30" dur="1000" fill="hold"/>
                                        <p:tgtEl>
                                          <p:spTgt spid="171013"/>
                                        </p:tgtEl>
                                        <p:attrNameLst>
                                          <p:attrName>fillcolor</p:attrName>
                                        </p:attrNameLst>
                                      </p:cBhvr>
                                      <p:by>
                                        <p:hsl h="10842353" s="0" l="0"/>
                                      </p:by>
                                    </p:animClr>
                                    <p:animClr clrSpc="hsl" dir="cw">
                                      <p:cBhvr>
                                        <p:cTn id="31" dur="1000" fill="hold"/>
                                        <p:tgtEl>
                                          <p:spTgt spid="171013"/>
                                        </p:tgtEl>
                                        <p:attrNameLst>
                                          <p:attrName>stroke.color</p:attrName>
                                        </p:attrNameLst>
                                      </p:cBhvr>
                                      <p:by>
                                        <p:hsl h="10842353" s="0" l="0"/>
                                      </p:by>
                                    </p:animClr>
                                    <p:set>
                                      <p:cBhvr>
                                        <p:cTn id="32" dur="1000" fill="hold"/>
                                        <p:tgtEl>
                                          <p:spTgt spid="171013"/>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1" nodeType="clickEffect">
                                  <p:stCondLst>
                                    <p:cond delay="0"/>
                                  </p:stCondLst>
                                  <p:childTnLst>
                                    <p:anim calcmode="lin" valueType="num">
                                      <p:cBhvr>
                                        <p:cTn id="43" dur="500"/>
                                        <p:tgtEl>
                                          <p:spTgt spid="8"/>
                                        </p:tgtEl>
                                        <p:attrNameLst>
                                          <p:attrName>ppt_w</p:attrName>
                                        </p:attrNameLst>
                                      </p:cBhvr>
                                      <p:tavLst>
                                        <p:tav tm="0">
                                          <p:val>
                                            <p:strVal val="ppt_w"/>
                                          </p:val>
                                        </p:tav>
                                        <p:tav tm="100000">
                                          <p:val>
                                            <p:fltVal val="0"/>
                                          </p:val>
                                        </p:tav>
                                      </p:tavLst>
                                    </p:anim>
                                    <p:anim calcmode="lin" valueType="num">
                                      <p:cBhvr>
                                        <p:cTn id="44" dur="500"/>
                                        <p:tgtEl>
                                          <p:spTgt spid="8"/>
                                        </p:tgtEl>
                                        <p:attrNameLst>
                                          <p:attrName>ppt_h</p:attrName>
                                        </p:attrNameLst>
                                      </p:cBhvr>
                                      <p:tavLst>
                                        <p:tav tm="0">
                                          <p:val>
                                            <p:strVal val="ppt_h"/>
                                          </p:val>
                                        </p:tav>
                                        <p:tav tm="100000">
                                          <p:val>
                                            <p:fltVal val="0"/>
                                          </p:val>
                                        </p:tav>
                                      </p:tavLst>
                                    </p:anim>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animBg="1"/>
      <p:bldP spid="171013" grpId="1" animBg="1"/>
      <p:bldP spid="171016" grpId="0" animBg="1"/>
      <p:bldP spid="171016" grpId="1" animBg="1"/>
      <p:bldP spid="8" grpId="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211694" y="0"/>
            <a:ext cx="8703706" cy="762000"/>
          </a:xfrm>
        </p:spPr>
        <p:txBody>
          <a:bodyPr/>
          <a:lstStyle/>
          <a:p>
            <a:r>
              <a:rPr lang="en-US" dirty="0">
                <a:latin typeface="Rockwell"/>
                <a:cs typeface="Rockwell"/>
              </a:rPr>
              <a:t>Conclusions</a:t>
            </a:r>
          </a:p>
        </p:txBody>
      </p:sp>
      <p:sp>
        <p:nvSpPr>
          <p:cNvPr id="79874" name="Rectangle 3"/>
          <p:cNvSpPr>
            <a:spLocks noGrp="1" noChangeArrowheads="1"/>
          </p:cNvSpPr>
          <p:nvPr>
            <p:ph type="body" idx="1"/>
          </p:nvPr>
        </p:nvSpPr>
        <p:spPr>
          <a:xfrm>
            <a:off x="0" y="940660"/>
            <a:ext cx="9144000" cy="5917340"/>
          </a:xfrm>
        </p:spPr>
        <p:txBody>
          <a:bodyPr>
            <a:normAutofit fontScale="92500"/>
          </a:bodyPr>
          <a:lstStyle/>
          <a:p>
            <a:pPr>
              <a:lnSpc>
                <a:spcPct val="95000"/>
              </a:lnSpc>
            </a:pPr>
            <a:r>
              <a:rPr lang="en-US" sz="3900" dirty="0">
                <a:latin typeface="Rockwell"/>
                <a:cs typeface="Rockwell"/>
              </a:rPr>
              <a:t>Reagan was the 1</a:t>
            </a:r>
            <a:r>
              <a:rPr lang="en-US" sz="3900" baseline="30000" dirty="0">
                <a:latin typeface="Rockwell"/>
                <a:cs typeface="Rockwell"/>
              </a:rPr>
              <a:t>st</a:t>
            </a:r>
            <a:r>
              <a:rPr lang="en-US" sz="3900" dirty="0">
                <a:latin typeface="Rockwell"/>
                <a:cs typeface="Rockwell"/>
              </a:rPr>
              <a:t> president to serve</a:t>
            </a:r>
            <a:r>
              <a:rPr lang="en-US" sz="3000" dirty="0">
                <a:latin typeface="Rockwell"/>
                <a:cs typeface="Rockwell"/>
              </a:rPr>
              <a:t> </a:t>
            </a:r>
            <a:r>
              <a:rPr lang="en-US" sz="3900" dirty="0">
                <a:latin typeface="Rockwell"/>
                <a:cs typeface="Rockwell"/>
              </a:rPr>
              <a:t>2</a:t>
            </a:r>
            <a:r>
              <a:rPr lang="en-US" sz="3500" dirty="0">
                <a:latin typeface="Rockwell"/>
                <a:cs typeface="Rockwell"/>
              </a:rPr>
              <a:t> </a:t>
            </a:r>
            <a:r>
              <a:rPr lang="en-US" sz="3900" dirty="0">
                <a:latin typeface="Rockwell"/>
                <a:cs typeface="Rockwell"/>
              </a:rPr>
              <a:t>full terms since Eisenhower</a:t>
            </a:r>
          </a:p>
          <a:p>
            <a:pPr lvl="1">
              <a:lnSpc>
                <a:spcPct val="95000"/>
              </a:lnSpc>
            </a:pPr>
            <a:r>
              <a:rPr lang="en-US" sz="3900" dirty="0" smtClean="0">
                <a:latin typeface="Rockwell"/>
                <a:cs typeface="Rockwell"/>
              </a:rPr>
              <a:t>Reagan’</a:t>
            </a:r>
            <a:r>
              <a:rPr lang="en-US" altLang="ja-JP" sz="3900" dirty="0" smtClean="0">
                <a:latin typeface="Rockwell"/>
                <a:cs typeface="Rockwell"/>
              </a:rPr>
              <a:t>s </a:t>
            </a:r>
            <a:r>
              <a:rPr lang="en-US" altLang="ja-JP" sz="3900" dirty="0">
                <a:latin typeface="Rockwell"/>
                <a:cs typeface="Rockwell"/>
              </a:rPr>
              <a:t>supporters claim he restored the economy, military, patriotism, family values, &amp; </a:t>
            </a:r>
            <a:r>
              <a:rPr lang="en-US" altLang="ja-JP" sz="3900" dirty="0" smtClean="0">
                <a:latin typeface="Rockwell"/>
                <a:cs typeface="Rockwell"/>
              </a:rPr>
              <a:t>America’s</a:t>
            </a:r>
            <a:r>
              <a:rPr lang="en-US" altLang="ja-JP" sz="3000" dirty="0" smtClean="0">
                <a:latin typeface="Rockwell"/>
                <a:cs typeface="Rockwell"/>
              </a:rPr>
              <a:t> </a:t>
            </a:r>
            <a:r>
              <a:rPr lang="en-US" altLang="ja-JP" sz="3900" dirty="0">
                <a:latin typeface="Rockwell"/>
                <a:cs typeface="Rockwell"/>
              </a:rPr>
              <a:t>place as a world power</a:t>
            </a:r>
          </a:p>
          <a:p>
            <a:pPr lvl="1">
              <a:lnSpc>
                <a:spcPct val="95000"/>
              </a:lnSpc>
            </a:pPr>
            <a:r>
              <a:rPr lang="en-US" sz="3900" dirty="0" smtClean="0">
                <a:latin typeface="Rockwell"/>
                <a:cs typeface="Rockwell"/>
              </a:rPr>
              <a:t>Reagan’</a:t>
            </a:r>
            <a:r>
              <a:rPr lang="en-US" altLang="ja-JP" sz="3900" dirty="0" smtClean="0">
                <a:latin typeface="Rockwell"/>
                <a:cs typeface="Rockwell"/>
              </a:rPr>
              <a:t>s </a:t>
            </a:r>
            <a:r>
              <a:rPr lang="en-US" altLang="ja-JP" sz="3900" dirty="0">
                <a:latin typeface="Rockwell"/>
                <a:cs typeface="Rockwell"/>
              </a:rPr>
              <a:t>detractors claim he removed social safety-nets, skirted</a:t>
            </a:r>
            <a:r>
              <a:rPr lang="en-US" altLang="ja-JP" sz="3000" dirty="0">
                <a:latin typeface="Rockwell"/>
                <a:cs typeface="Rockwell"/>
              </a:rPr>
              <a:t> </a:t>
            </a:r>
            <a:r>
              <a:rPr lang="en-US" altLang="ja-JP" sz="3900" dirty="0">
                <a:latin typeface="Rockwell"/>
                <a:cs typeface="Rockwell"/>
              </a:rPr>
              <a:t>Congress</a:t>
            </a:r>
            <a:r>
              <a:rPr lang="en-US" altLang="ja-JP" sz="3000" dirty="0">
                <a:latin typeface="Rockwell"/>
                <a:cs typeface="Rockwell"/>
              </a:rPr>
              <a:t> </a:t>
            </a:r>
            <a:r>
              <a:rPr lang="en-US" altLang="ja-JP" sz="3900" dirty="0">
                <a:latin typeface="Rockwell"/>
                <a:cs typeface="Rockwell"/>
              </a:rPr>
              <a:t>in</a:t>
            </a:r>
            <a:r>
              <a:rPr lang="en-US" altLang="ja-JP" sz="3000" dirty="0">
                <a:latin typeface="Rockwell"/>
                <a:cs typeface="Rockwell"/>
              </a:rPr>
              <a:t> </a:t>
            </a:r>
            <a:r>
              <a:rPr lang="en-US" altLang="ja-JP" sz="3900" dirty="0">
                <a:latin typeface="Rockwell"/>
                <a:cs typeface="Rockwell"/>
              </a:rPr>
              <a:t>foreign policy, &amp; tripled the national debt</a:t>
            </a:r>
            <a:endParaRPr lang="en-US" sz="3900" dirty="0">
              <a:latin typeface="Rockwell"/>
              <a:cs typeface="Rockwell"/>
            </a:endParaRPr>
          </a:p>
        </p:txBody>
      </p:sp>
    </p:spTree>
    <p:extLst>
      <p:ext uri="{BB962C8B-B14F-4D97-AF65-F5344CB8AC3E}">
        <p14:creationId xmlns:p14="http://schemas.microsoft.com/office/powerpoint/2010/main" val="39954498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Election of 1988</a:t>
            </a:r>
          </a:p>
        </p:txBody>
      </p:sp>
      <p:sp>
        <p:nvSpPr>
          <p:cNvPr id="49154" name="Rectangle 3"/>
          <p:cNvSpPr>
            <a:spLocks noGrp="1" noRot="1" noChangeArrowheads="1"/>
          </p:cNvSpPr>
          <p:nvPr>
            <p:ph type="body" sz="half" idx="1"/>
          </p:nvPr>
        </p:nvSpPr>
        <p:spPr>
          <a:xfrm>
            <a:off x="0" y="990600"/>
            <a:ext cx="3124200" cy="2438400"/>
          </a:xfrm>
          <a:noFill/>
          <a:extLst>
            <a:ext uri="{909E8E84-426E-40dd-AFC4-6F175D3DCCD1}">
              <a14:hiddenFill xmlns:a14="http://schemas.microsoft.com/office/drawing/2010/main">
                <a:solidFill>
                  <a:srgbClr val="FFFFFF"/>
                </a:solidFill>
              </a14:hiddenFill>
            </a:ext>
          </a:extLst>
        </p:spPr>
        <p:txBody>
          <a:bodyPr>
            <a:normAutofit fontScale="92500" lnSpcReduction="10000"/>
          </a:bodyPr>
          <a:lstStyle/>
          <a:p>
            <a:r>
              <a:rPr lang="en-US" sz="2000" dirty="0">
                <a:effectLst/>
                <a:latin typeface="Rockwell"/>
                <a:cs typeface="Rockwell"/>
              </a:rPr>
              <a:t>George H.W. Bush (R)</a:t>
            </a:r>
          </a:p>
          <a:p>
            <a:r>
              <a:rPr lang="en-US" sz="2000" dirty="0">
                <a:effectLst/>
                <a:latin typeface="Rockwell"/>
                <a:cs typeface="Rockwell"/>
              </a:rPr>
              <a:t>Michael Dukakis (D)</a:t>
            </a:r>
          </a:p>
          <a:p>
            <a:r>
              <a:rPr lang="en-US" sz="2000" dirty="0">
                <a:effectLst/>
                <a:latin typeface="Rockwell"/>
                <a:cs typeface="Rockwell"/>
              </a:rPr>
              <a:t>Campaign</a:t>
            </a:r>
          </a:p>
          <a:p>
            <a:pPr lvl="1"/>
            <a:r>
              <a:rPr lang="en-US" sz="1800" dirty="0">
                <a:effectLst/>
                <a:latin typeface="Rockwell"/>
                <a:cs typeface="Rockwell"/>
                <a:hlinkClick r:id="rId2"/>
              </a:rPr>
              <a:t>“Read my lips. No new taxes.”</a:t>
            </a:r>
            <a:endParaRPr lang="en-US" altLang="ja-JP" sz="1800" dirty="0">
              <a:effectLst/>
              <a:latin typeface="Rockwell"/>
              <a:cs typeface="Rockwell"/>
            </a:endParaRPr>
          </a:p>
          <a:p>
            <a:pPr lvl="1"/>
            <a:r>
              <a:rPr lang="en-US" sz="1800" dirty="0">
                <a:effectLst/>
                <a:latin typeface="Rockwell"/>
                <a:cs typeface="Rockwell"/>
                <a:hlinkClick r:id="rId3"/>
              </a:rPr>
              <a:t>Dukakis in the Tank</a:t>
            </a:r>
            <a:endParaRPr lang="en-US" sz="1800" dirty="0">
              <a:effectLst/>
              <a:latin typeface="Rockwell"/>
              <a:cs typeface="Rockwell"/>
            </a:endParaRPr>
          </a:p>
          <a:p>
            <a:pPr lvl="1"/>
            <a:r>
              <a:rPr lang="en-US" sz="1800" dirty="0">
                <a:effectLst/>
                <a:latin typeface="Rockwell"/>
                <a:cs typeface="Rockwell"/>
                <a:hlinkClick r:id="rId4"/>
              </a:rPr>
              <a:t>Willie Horton ad</a:t>
            </a:r>
            <a:endParaRPr lang="en-US" sz="2400" dirty="0">
              <a:effectLst/>
              <a:latin typeface="Rockwell"/>
              <a:cs typeface="Rockwell"/>
            </a:endParaRPr>
          </a:p>
        </p:txBody>
      </p:sp>
      <p:pic>
        <p:nvPicPr>
          <p:cNvPr id="49155" name="Picture 5" descr="USAPElect1988.gif                                              000A84C2Macintosh HD                   C5A9507E:"/>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200400" y="838200"/>
            <a:ext cx="5943600" cy="5943600"/>
          </a:xfrm>
        </p:spPr>
      </p:pic>
    </p:spTree>
    <p:extLst>
      <p:ext uri="{BB962C8B-B14F-4D97-AF65-F5344CB8AC3E}">
        <p14:creationId xmlns:p14="http://schemas.microsoft.com/office/powerpoint/2010/main" val="21576923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p:spPr>
        <p:txBody>
          <a:bodyPr/>
          <a:lstStyle/>
          <a:p>
            <a:pPr eaLnBrk="1" hangingPunct="1">
              <a:defRPr/>
            </a:pPr>
            <a:r>
              <a:rPr lang="en-US" sz="4000">
                <a:latin typeface="Rockwell"/>
                <a:cs typeface="Rockwell"/>
              </a:rPr>
              <a:t>George H.W. Bush (R) (1989-1993)</a:t>
            </a:r>
          </a:p>
        </p:txBody>
      </p:sp>
      <p:sp>
        <p:nvSpPr>
          <p:cNvPr id="6" name="Content Placeholder 5"/>
          <p:cNvSpPr>
            <a:spLocks noGrp="1"/>
          </p:cNvSpPr>
          <p:nvPr>
            <p:ph sz="half" idx="1"/>
          </p:nvPr>
        </p:nvSpPr>
        <p:spPr>
          <a:xfrm>
            <a:off x="0" y="1219200"/>
            <a:ext cx="4572000" cy="5638800"/>
          </a:xfrm>
        </p:spPr>
        <p:txBody>
          <a:bodyPr/>
          <a:lstStyle/>
          <a:p>
            <a:pPr eaLnBrk="1" hangingPunct="1">
              <a:defRPr/>
            </a:pPr>
            <a:r>
              <a:rPr lang="en-US" b="1" dirty="0">
                <a:latin typeface="Rockwell"/>
                <a:cs typeface="Rockwell"/>
              </a:rPr>
              <a:t>American with Disabilities Act (1990)</a:t>
            </a:r>
          </a:p>
          <a:p>
            <a:pPr eaLnBrk="1" hangingPunct="1">
              <a:defRPr/>
            </a:pPr>
            <a:r>
              <a:rPr lang="en-US" dirty="0">
                <a:latin typeface="Rockwell"/>
                <a:cs typeface="Rockwell"/>
              </a:rPr>
              <a:t>Recession (1990-1991)</a:t>
            </a:r>
          </a:p>
          <a:p>
            <a:pPr lvl="1" eaLnBrk="1" hangingPunct="1">
              <a:defRPr/>
            </a:pPr>
            <a:r>
              <a:rPr lang="en-US" dirty="0">
                <a:latin typeface="Rockwell"/>
                <a:cs typeface="Rockwell"/>
              </a:rPr>
              <a:t>Savings and Loan Crisis</a:t>
            </a:r>
          </a:p>
          <a:p>
            <a:pPr eaLnBrk="1" hangingPunct="1">
              <a:defRPr/>
            </a:pPr>
            <a:r>
              <a:rPr lang="en-US" dirty="0">
                <a:latin typeface="Rockwell"/>
                <a:cs typeface="Rockwell"/>
              </a:rPr>
              <a:t>27th Amendment (1992)</a:t>
            </a:r>
          </a:p>
          <a:p>
            <a:pPr eaLnBrk="1" hangingPunct="1">
              <a:defRPr/>
            </a:pPr>
            <a:r>
              <a:rPr lang="en-US" dirty="0">
                <a:solidFill>
                  <a:srgbClr val="FFC000"/>
                </a:solidFill>
                <a:latin typeface="Rockwell"/>
                <a:cs typeface="Rockwell"/>
              </a:rPr>
              <a:t>Foreign Developments</a:t>
            </a:r>
          </a:p>
          <a:p>
            <a:pPr lvl="1" eaLnBrk="1" hangingPunct="1">
              <a:defRPr/>
            </a:pPr>
            <a:r>
              <a:rPr lang="en-US" dirty="0">
                <a:solidFill>
                  <a:srgbClr val="FFC000"/>
                </a:solidFill>
                <a:latin typeface="Rockwell"/>
                <a:cs typeface="Rockwell"/>
              </a:rPr>
              <a:t>Persian Gulf War (1991)</a:t>
            </a:r>
          </a:p>
        </p:txBody>
      </p:sp>
      <p:pic>
        <p:nvPicPr>
          <p:cNvPr id="50179" name="Picture 5" descr="220px-George_H._W._B#B2A17B.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22813" y="1143000"/>
            <a:ext cx="4421187" cy="5105400"/>
          </a:xfrm>
        </p:spPr>
      </p:pic>
    </p:spTree>
    <p:extLst>
      <p:ext uri="{BB962C8B-B14F-4D97-AF65-F5344CB8AC3E}">
        <p14:creationId xmlns:p14="http://schemas.microsoft.com/office/powerpoint/2010/main" val="10702333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0" y="0"/>
            <a:ext cx="9144000" cy="914400"/>
          </a:xfrm>
        </p:spPr>
        <p:txBody>
          <a:bodyPr>
            <a:normAutofit fontScale="90000"/>
          </a:bodyPr>
          <a:lstStyle/>
          <a:p>
            <a:pPr eaLnBrk="1" hangingPunct="1">
              <a:defRPr/>
            </a:pPr>
            <a:r>
              <a:rPr lang="en-US" sz="3200" dirty="0" smtClean="0">
                <a:latin typeface="Rockwell"/>
                <a:ea typeface="+mj-ea"/>
                <a:cs typeface="Rockwell"/>
              </a:rPr>
              <a:t>George H.W. Bush (R) </a:t>
            </a:r>
            <a:r>
              <a:rPr lang="en-US" sz="3200" dirty="0">
                <a:latin typeface="Rockwell"/>
                <a:ea typeface="+mj-ea"/>
                <a:cs typeface="Rockwell"/>
              </a:rPr>
              <a:t>(1989-1993)</a:t>
            </a:r>
            <a:r>
              <a:rPr lang="en-US" sz="3200" dirty="0" smtClean="0">
                <a:latin typeface="Rockwell"/>
                <a:ea typeface="+mj-ea"/>
                <a:cs typeface="Rockwell"/>
              </a:rPr>
              <a:t/>
            </a:r>
            <a:br>
              <a:rPr lang="en-US" sz="3200" dirty="0" smtClean="0">
                <a:latin typeface="Rockwell"/>
                <a:ea typeface="+mj-ea"/>
                <a:cs typeface="Rockwell"/>
              </a:rPr>
            </a:br>
            <a:r>
              <a:rPr lang="en-US" sz="3200" dirty="0" smtClean="0">
                <a:latin typeface="Rockwell"/>
                <a:ea typeface="+mj-ea"/>
                <a:cs typeface="Rockwell"/>
              </a:rPr>
              <a:t>End of Cold War</a:t>
            </a:r>
            <a:endParaRPr lang="en-US" dirty="0" smtClean="0">
              <a:latin typeface="Rockwell"/>
              <a:ea typeface="+mj-ea"/>
              <a:cs typeface="Rockwell"/>
            </a:endParaRPr>
          </a:p>
        </p:txBody>
      </p:sp>
      <p:sp>
        <p:nvSpPr>
          <p:cNvPr id="19459" name="Rectangle 3"/>
          <p:cNvSpPr>
            <a:spLocks noGrp="1" noRot="1" noChangeArrowheads="1"/>
          </p:cNvSpPr>
          <p:nvPr>
            <p:ph type="body" idx="1"/>
          </p:nvPr>
        </p:nvSpPr>
        <p:spPr>
          <a:xfrm>
            <a:off x="0" y="914400"/>
            <a:ext cx="5105400" cy="2971800"/>
          </a:xfrm>
        </p:spPr>
        <p:txBody>
          <a:bodyPr>
            <a:normAutofit fontScale="92500"/>
          </a:bodyPr>
          <a:lstStyle/>
          <a:p>
            <a:pPr eaLnBrk="1" hangingPunct="1">
              <a:lnSpc>
                <a:spcPct val="90000"/>
              </a:lnSpc>
              <a:defRPr/>
            </a:pPr>
            <a:r>
              <a:rPr lang="en-US" sz="2000" dirty="0">
                <a:latin typeface="Rockwell"/>
                <a:cs typeface="Rockwell"/>
              </a:rPr>
              <a:t>Iron Curtain Falls</a:t>
            </a:r>
          </a:p>
          <a:p>
            <a:pPr lvl="1" eaLnBrk="1" hangingPunct="1">
              <a:lnSpc>
                <a:spcPct val="90000"/>
              </a:lnSpc>
              <a:defRPr/>
            </a:pPr>
            <a:r>
              <a:rPr lang="en-US" sz="1800" dirty="0">
                <a:latin typeface="Rockwell"/>
                <a:cs typeface="Rockwell"/>
              </a:rPr>
              <a:t>Germany</a:t>
            </a:r>
          </a:p>
          <a:p>
            <a:pPr lvl="2" eaLnBrk="1" hangingPunct="1">
              <a:lnSpc>
                <a:spcPct val="90000"/>
              </a:lnSpc>
              <a:defRPr/>
            </a:pPr>
            <a:r>
              <a:rPr lang="en-US" sz="1600" dirty="0">
                <a:latin typeface="Rockwell"/>
                <a:cs typeface="Rockwell"/>
              </a:rPr>
              <a:t>Berlin Wall falls (1989) and Reunification (1990)</a:t>
            </a:r>
          </a:p>
          <a:p>
            <a:pPr lvl="1" eaLnBrk="1" hangingPunct="1">
              <a:lnSpc>
                <a:spcPct val="90000"/>
              </a:lnSpc>
              <a:defRPr/>
            </a:pPr>
            <a:r>
              <a:rPr lang="en-US" sz="1800" dirty="0">
                <a:latin typeface="Rockwell"/>
                <a:cs typeface="Rockwell"/>
              </a:rPr>
              <a:t>Eastern Europe</a:t>
            </a:r>
          </a:p>
          <a:p>
            <a:pPr lvl="2" eaLnBrk="1" hangingPunct="1">
              <a:lnSpc>
                <a:spcPct val="90000"/>
              </a:lnSpc>
              <a:defRPr/>
            </a:pPr>
            <a:r>
              <a:rPr lang="en-US" sz="1600" b="1" dirty="0">
                <a:latin typeface="Rockwell"/>
                <a:cs typeface="Rockwell"/>
              </a:rPr>
              <a:t>Poland and Solidarity</a:t>
            </a:r>
            <a:endParaRPr lang="en-US" sz="1600" dirty="0">
              <a:latin typeface="Rockwell"/>
              <a:cs typeface="Rockwell"/>
            </a:endParaRPr>
          </a:p>
          <a:p>
            <a:pPr lvl="1" eaLnBrk="1" hangingPunct="1">
              <a:lnSpc>
                <a:spcPct val="90000"/>
              </a:lnSpc>
              <a:defRPr/>
            </a:pPr>
            <a:r>
              <a:rPr lang="en-US" sz="1800" dirty="0">
                <a:latin typeface="Rockwell"/>
                <a:cs typeface="Rockwell"/>
              </a:rPr>
              <a:t>Soviet Union</a:t>
            </a:r>
          </a:p>
          <a:p>
            <a:pPr lvl="2" eaLnBrk="1" hangingPunct="1">
              <a:lnSpc>
                <a:spcPct val="90000"/>
              </a:lnSpc>
              <a:defRPr/>
            </a:pPr>
            <a:r>
              <a:rPr lang="en-US" sz="1600" dirty="0">
                <a:latin typeface="Rockwell"/>
                <a:cs typeface="Rockwell"/>
              </a:rPr>
              <a:t>Dissolution (1991)</a:t>
            </a:r>
          </a:p>
          <a:p>
            <a:pPr lvl="2" eaLnBrk="1" hangingPunct="1">
              <a:lnSpc>
                <a:spcPct val="90000"/>
              </a:lnSpc>
              <a:defRPr/>
            </a:pPr>
            <a:r>
              <a:rPr lang="en-US" sz="1600" b="1" dirty="0">
                <a:latin typeface="Rockwell"/>
                <a:cs typeface="Rockwell"/>
              </a:rPr>
              <a:t>START I (1991) and START II (1993)</a:t>
            </a:r>
          </a:p>
          <a:p>
            <a:pPr eaLnBrk="1" hangingPunct="1">
              <a:lnSpc>
                <a:spcPct val="90000"/>
              </a:lnSpc>
              <a:defRPr/>
            </a:pPr>
            <a:r>
              <a:rPr lang="en-US" sz="2000" dirty="0">
                <a:latin typeface="Rockwell"/>
                <a:cs typeface="Rockwell"/>
              </a:rPr>
              <a:t>China and Tiananmen Square (1989)</a:t>
            </a:r>
          </a:p>
        </p:txBody>
      </p:sp>
      <p:pic>
        <p:nvPicPr>
          <p:cNvPr id="54275" name="Picture 6" descr="A-gap-in-the-Berlin-#B24B6C.jpg                                000A84C2Macintosh HD                   C5A9507E:"/>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343400" y="3976688"/>
            <a:ext cx="4800600" cy="2881312"/>
          </a:xfrm>
        </p:spPr>
      </p:pic>
      <p:pic>
        <p:nvPicPr>
          <p:cNvPr id="54276" name="Picture 7" descr="images.jpeg                                                    000A84C2Macintosh HD                   C5A9507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010400" y="685800"/>
            <a:ext cx="2133600" cy="3246438"/>
          </a:xfrm>
        </p:spPr>
      </p:pic>
      <p:pic>
        <p:nvPicPr>
          <p:cNvPr id="54277" name="Picture 8" descr="tiananmen-square-1989.jpg                                      000A84C2Macintosh HD                   C5A950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8438"/>
            <a:ext cx="38862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1964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0" y="0"/>
            <a:ext cx="9144000" cy="990600"/>
          </a:xfrm>
        </p:spPr>
        <p:txBody>
          <a:bodyPr>
            <a:normAutofit fontScale="90000"/>
          </a:bodyPr>
          <a:lstStyle/>
          <a:p>
            <a:pPr>
              <a:defRPr/>
            </a:pPr>
            <a:r>
              <a:rPr lang="en-US" sz="3200">
                <a:latin typeface="Rockwell"/>
                <a:cs typeface="Rockwell"/>
              </a:rPr>
              <a:t>H.W. Bush &amp; End of Cold War (1989-1993)</a:t>
            </a:r>
            <a:br>
              <a:rPr lang="en-US" sz="3200">
                <a:latin typeface="Rockwell"/>
                <a:cs typeface="Rockwell"/>
              </a:rPr>
            </a:br>
            <a:r>
              <a:rPr lang="en-US" sz="3200">
                <a:latin typeface="Rockwell"/>
                <a:cs typeface="Rockwell"/>
              </a:rPr>
              <a:t>Panama and Persian Gulf War and Somalia</a:t>
            </a:r>
          </a:p>
        </p:txBody>
      </p:sp>
      <p:sp>
        <p:nvSpPr>
          <p:cNvPr id="55298" name="Rectangle 3"/>
          <p:cNvSpPr>
            <a:spLocks noGrp="1" noRot="1" noChangeArrowheads="1"/>
          </p:cNvSpPr>
          <p:nvPr>
            <p:ph type="body" sz="half" idx="1"/>
          </p:nvPr>
        </p:nvSpPr>
        <p:spPr>
          <a:xfrm>
            <a:off x="0" y="1219200"/>
            <a:ext cx="4572000" cy="5638800"/>
          </a:xfrm>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en-US" sz="2800" dirty="0">
                <a:effectLst/>
                <a:latin typeface="Rockwell"/>
                <a:cs typeface="Rockwell"/>
              </a:rPr>
              <a:t>Operation Just Cause (1989-1990)</a:t>
            </a:r>
          </a:p>
          <a:p>
            <a:pPr lvl="1"/>
            <a:r>
              <a:rPr lang="en-US" sz="2400" dirty="0">
                <a:effectLst/>
                <a:latin typeface="Rockwell"/>
                <a:cs typeface="Rockwell"/>
              </a:rPr>
              <a:t>Invasion of Panama</a:t>
            </a:r>
          </a:p>
          <a:p>
            <a:r>
              <a:rPr lang="en-US" sz="2800" b="1" dirty="0">
                <a:effectLst/>
                <a:latin typeface="Rockwell"/>
                <a:cs typeface="Rockwell"/>
              </a:rPr>
              <a:t>Operation Desert Storm (1991)</a:t>
            </a:r>
          </a:p>
          <a:p>
            <a:pPr lvl="1"/>
            <a:r>
              <a:rPr lang="en-US" sz="2400" dirty="0">
                <a:effectLst/>
                <a:latin typeface="Rockwell"/>
                <a:cs typeface="Rockwell"/>
              </a:rPr>
              <a:t>Iraq invaded Kuwait</a:t>
            </a:r>
          </a:p>
          <a:p>
            <a:pPr lvl="1"/>
            <a:r>
              <a:rPr lang="en-US" sz="2400" dirty="0">
                <a:effectLst/>
                <a:latin typeface="Rockwell"/>
                <a:cs typeface="Rockwell"/>
              </a:rPr>
              <a:t>Coalition victory over Iraq</a:t>
            </a:r>
          </a:p>
          <a:p>
            <a:r>
              <a:rPr lang="en-US" sz="2800" dirty="0">
                <a:effectLst/>
                <a:latin typeface="Rockwell"/>
                <a:cs typeface="Rockwell"/>
              </a:rPr>
              <a:t>Operation Restore Hope (1992-1993)</a:t>
            </a:r>
          </a:p>
          <a:p>
            <a:pPr lvl="1"/>
            <a:r>
              <a:rPr lang="en-US" sz="2400" dirty="0">
                <a:effectLst/>
                <a:latin typeface="Rockwell"/>
                <a:cs typeface="Rockwell"/>
              </a:rPr>
              <a:t>Somalia</a:t>
            </a:r>
          </a:p>
          <a:p>
            <a:pPr lvl="1"/>
            <a:r>
              <a:rPr lang="en-US" sz="2400" dirty="0">
                <a:effectLst/>
                <a:latin typeface="Rockwell"/>
                <a:cs typeface="Rockwell"/>
              </a:rPr>
              <a:t>Continued through Clinton administration</a:t>
            </a:r>
          </a:p>
        </p:txBody>
      </p:sp>
      <p:pic>
        <p:nvPicPr>
          <p:cNvPr id="55299" name="Picture 6" descr="&#10;USAH025-H.gif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8200" y="1600200"/>
            <a:ext cx="4495800" cy="4200525"/>
          </a:xfrm>
        </p:spPr>
      </p:pic>
    </p:spTree>
    <p:extLst>
      <p:ext uri="{BB962C8B-B14F-4D97-AF65-F5344CB8AC3E}">
        <p14:creationId xmlns:p14="http://schemas.microsoft.com/office/powerpoint/2010/main" val="28923190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Reagan’s Domestic Policies</a:t>
            </a:r>
          </a:p>
          <a:p>
            <a:r>
              <a:rPr lang="en-US" dirty="0" smtClean="0"/>
              <a:t>Reagan’s Foreign Policies</a:t>
            </a:r>
          </a:p>
          <a:p>
            <a:r>
              <a:rPr lang="en-US" dirty="0" smtClean="0"/>
              <a:t>The End of the Cold War</a:t>
            </a:r>
          </a:p>
          <a:p>
            <a:r>
              <a:rPr lang="en-US" dirty="0" smtClean="0"/>
              <a:t>Legacies of a Century of Change</a:t>
            </a:r>
          </a:p>
          <a:p>
            <a:endParaRPr lang="en-US" dirty="0"/>
          </a:p>
        </p:txBody>
      </p:sp>
    </p:spTree>
    <p:extLst>
      <p:ext uri="{BB962C8B-B14F-4D97-AF65-F5344CB8AC3E}">
        <p14:creationId xmlns:p14="http://schemas.microsoft.com/office/powerpoint/2010/main" val="19158889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rrowheads="1"/>
          </p:cNvSpPr>
          <p:nvPr>
            <p:ph type="title"/>
          </p:nvPr>
        </p:nvSpPr>
        <p:spPr>
          <a:xfrm>
            <a:off x="0" y="0"/>
            <a:ext cx="9144000" cy="1371600"/>
          </a:xfrm>
          <a:noFill/>
          <a:extLst>
            <a:ext uri="{909E8E84-426E-40dd-AFC4-6F175D3DCCD1}">
              <a14:hiddenFill xmlns:a14="http://schemas.microsoft.com/office/drawing/2010/main">
                <a:solidFill>
                  <a:srgbClr val="FFFFFF"/>
                </a:solidFill>
              </a14:hiddenFill>
            </a:ext>
          </a:extLst>
        </p:spPr>
        <p:txBody>
          <a:bodyPr/>
          <a:lstStyle/>
          <a:p>
            <a:r>
              <a:rPr lang="en-US" sz="4000">
                <a:effectLst/>
                <a:latin typeface="Rockwell"/>
                <a:cs typeface="Rockwell"/>
              </a:rPr>
              <a:t>Bill Clinton (D) (1993-2001)</a:t>
            </a:r>
            <a:br>
              <a:rPr lang="en-US" sz="4000">
                <a:effectLst/>
                <a:latin typeface="Rockwell"/>
                <a:cs typeface="Rockwell"/>
              </a:rPr>
            </a:br>
            <a:r>
              <a:rPr lang="en-US" sz="4000">
                <a:effectLst/>
                <a:latin typeface="Rockwell"/>
                <a:cs typeface="Rockwell"/>
              </a:rPr>
              <a:t>Foreign Policy</a:t>
            </a:r>
            <a:endParaRPr lang="en-US">
              <a:effectLst/>
              <a:latin typeface="Rockwell"/>
              <a:cs typeface="Rockwell"/>
            </a:endParaRPr>
          </a:p>
        </p:txBody>
      </p:sp>
      <p:sp>
        <p:nvSpPr>
          <p:cNvPr id="56322" name="Rectangle 3"/>
          <p:cNvSpPr>
            <a:spLocks noGrp="1" noRot="1" noChangeArrowheads="1"/>
          </p:cNvSpPr>
          <p:nvPr>
            <p:ph type="body" sz="half" idx="1"/>
          </p:nvPr>
        </p:nvSpPr>
        <p:spPr>
          <a:xfrm>
            <a:off x="0" y="1447800"/>
            <a:ext cx="5105400" cy="5410200"/>
          </a:xfrm>
          <a:noFill/>
          <a:extLst>
            <a:ext uri="{909E8E84-426E-40dd-AFC4-6F175D3DCCD1}">
              <a14:hiddenFill xmlns:a14="http://schemas.microsoft.com/office/drawing/2010/main">
                <a:solidFill>
                  <a:srgbClr val="FFFFFF"/>
                </a:solidFill>
              </a14:hiddenFill>
            </a:ext>
          </a:extLst>
        </p:spPr>
        <p:txBody>
          <a:bodyPr/>
          <a:lstStyle/>
          <a:p>
            <a:r>
              <a:rPr lang="en-US" sz="2800" dirty="0">
                <a:effectLst/>
                <a:latin typeface="Rockwell"/>
                <a:cs typeface="Rockwell"/>
              </a:rPr>
              <a:t>North American Free Trade Agreement (NAFTA) (1993)</a:t>
            </a:r>
          </a:p>
          <a:p>
            <a:r>
              <a:rPr lang="en-US" sz="2800" dirty="0">
                <a:effectLst/>
                <a:latin typeface="Rockwell"/>
                <a:cs typeface="Rockwell"/>
              </a:rPr>
              <a:t>Bosnia (1995-1999)</a:t>
            </a:r>
          </a:p>
          <a:p>
            <a:r>
              <a:rPr lang="en-US" sz="2800" dirty="0">
                <a:effectLst/>
                <a:latin typeface="Rockwell"/>
                <a:cs typeface="Rockwell"/>
              </a:rPr>
              <a:t>Globalization</a:t>
            </a:r>
          </a:p>
          <a:p>
            <a:pPr lvl="1"/>
            <a:r>
              <a:rPr lang="en-US" sz="2400" dirty="0">
                <a:effectLst/>
                <a:latin typeface="Rockwell"/>
                <a:cs typeface="Rockwell"/>
              </a:rPr>
              <a:t>World Trade Organization (WTO)</a:t>
            </a:r>
          </a:p>
          <a:p>
            <a:pPr lvl="1"/>
            <a:r>
              <a:rPr lang="en-US" sz="2400" dirty="0">
                <a:effectLst/>
                <a:latin typeface="Rockwell"/>
                <a:cs typeface="Rockwell"/>
              </a:rPr>
              <a:t>World Bank</a:t>
            </a:r>
          </a:p>
          <a:p>
            <a:pPr lvl="1"/>
            <a:r>
              <a:rPr lang="en-US" sz="2400" dirty="0">
                <a:effectLst/>
                <a:latin typeface="Rockwell"/>
                <a:cs typeface="Rockwell"/>
              </a:rPr>
              <a:t>International Monetary Fund (IMF)</a:t>
            </a:r>
          </a:p>
          <a:p>
            <a:pPr lvl="1"/>
            <a:r>
              <a:rPr lang="en-US" sz="2400" dirty="0">
                <a:effectLst/>
                <a:latin typeface="Rockwell"/>
                <a:cs typeface="Rockwell"/>
              </a:rPr>
              <a:t>Group of 8 (G-8)</a:t>
            </a:r>
          </a:p>
        </p:txBody>
      </p:sp>
      <p:pic>
        <p:nvPicPr>
          <p:cNvPr id="56323" name="Picture 5" descr="qqxsgForeignPolicy.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56250" y="3783013"/>
            <a:ext cx="3605213" cy="2490787"/>
          </a:xfrm>
        </p:spPr>
      </p:pic>
      <p:sp>
        <p:nvSpPr>
          <p:cNvPr id="56324" name="Text Box 6"/>
          <p:cNvSpPr txBox="1">
            <a:spLocks noChangeArrowheads="1"/>
          </p:cNvSpPr>
          <p:nvPr/>
        </p:nvSpPr>
        <p:spPr bwMode="auto">
          <a:xfrm>
            <a:off x="6613525" y="6273800"/>
            <a:ext cx="2530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i="1"/>
              <a:t>Foreign Policy Shifter</a:t>
            </a:r>
            <a:r>
              <a:rPr lang="en-US" sz="1600"/>
              <a:t>, 1994</a:t>
            </a:r>
          </a:p>
          <a:p>
            <a:r>
              <a:rPr lang="en-US" sz="1600"/>
              <a:t>Seattle Post-Intelligencer</a:t>
            </a:r>
            <a:endParaRPr lang="en-US" sz="1600" i="1"/>
          </a:p>
        </p:txBody>
      </p:sp>
      <p:pic>
        <p:nvPicPr>
          <p:cNvPr id="563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100138"/>
            <a:ext cx="213995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6037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p:cNvSpPr>
          <p:nvPr>
            <p:ph type="title"/>
          </p:nvPr>
        </p:nvSpPr>
        <p:spPr>
          <a:xfrm>
            <a:off x="0" y="0"/>
            <a:ext cx="9144000" cy="6858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Bill Clinton (D) (1993-2001)</a:t>
            </a:r>
          </a:p>
        </p:txBody>
      </p:sp>
      <p:sp>
        <p:nvSpPr>
          <p:cNvPr id="52226" name="Rectangle 3"/>
          <p:cNvSpPr>
            <a:spLocks noGrp="1" noRot="1" noChangeArrowheads="1"/>
          </p:cNvSpPr>
          <p:nvPr>
            <p:ph type="body" sz="half" idx="1"/>
          </p:nvPr>
        </p:nvSpPr>
        <p:spPr>
          <a:xfrm>
            <a:off x="0" y="838200"/>
            <a:ext cx="4648200" cy="6019800"/>
          </a:xfrm>
          <a:noFill/>
          <a:extLst>
            <a:ext uri="{909E8E84-426E-40dd-AFC4-6F175D3DCCD1}">
              <a14:hiddenFill xmlns:a14="http://schemas.microsoft.com/office/drawing/2010/main">
                <a:solidFill>
                  <a:srgbClr val="FFFFFF"/>
                </a:solidFill>
              </a14:hiddenFill>
            </a:ext>
          </a:extLst>
        </p:spPr>
        <p:txBody>
          <a:bodyPr/>
          <a:lstStyle/>
          <a:p>
            <a:r>
              <a:rPr lang="en-US" sz="2400" b="1" dirty="0">
                <a:effectLst/>
                <a:latin typeface="Rockwell"/>
                <a:cs typeface="Rockwell"/>
              </a:rPr>
              <a:t>North Atlantic Free Trade Agreement (NAFTA) (1994)</a:t>
            </a:r>
          </a:p>
          <a:p>
            <a:r>
              <a:rPr lang="en-US" sz="2400" b="1" dirty="0">
                <a:effectLst/>
                <a:latin typeface="Rockwell"/>
                <a:cs typeface="Rockwell"/>
              </a:rPr>
              <a:t>Republican Revolution (1994)</a:t>
            </a:r>
          </a:p>
          <a:p>
            <a:pPr lvl="1"/>
            <a:r>
              <a:rPr lang="en-US" sz="2000" b="1" dirty="0">
                <a:effectLst/>
                <a:latin typeface="Rockwell"/>
                <a:cs typeface="Rockwell"/>
              </a:rPr>
              <a:t>Contract with America</a:t>
            </a:r>
          </a:p>
          <a:p>
            <a:pPr lvl="1"/>
            <a:r>
              <a:rPr lang="en-US" sz="2000" dirty="0">
                <a:effectLst/>
                <a:latin typeface="Rockwell"/>
                <a:cs typeface="Rockwell"/>
              </a:rPr>
              <a:t>Newt Gingrich</a:t>
            </a:r>
          </a:p>
          <a:p>
            <a:r>
              <a:rPr lang="en-US" sz="2400" dirty="0">
                <a:effectLst/>
                <a:latin typeface="Rockwell"/>
                <a:cs typeface="Rockwell"/>
              </a:rPr>
              <a:t>Welfare Reform Act (1996)</a:t>
            </a:r>
          </a:p>
          <a:p>
            <a:r>
              <a:rPr lang="en-US" sz="2400" dirty="0">
                <a:effectLst/>
                <a:latin typeface="Rockwell"/>
                <a:cs typeface="Rockwell"/>
              </a:rPr>
              <a:t>Lewinski Scandal and Impeachment</a:t>
            </a:r>
          </a:p>
          <a:p>
            <a:r>
              <a:rPr lang="en-US" sz="2400" dirty="0">
                <a:solidFill>
                  <a:srgbClr val="FFFF00"/>
                </a:solidFill>
                <a:effectLst/>
                <a:latin typeface="Rockwell"/>
                <a:cs typeface="Rockwell"/>
              </a:rPr>
              <a:t>Social and Cultural Developments</a:t>
            </a:r>
          </a:p>
          <a:p>
            <a:pPr lvl="1"/>
            <a:r>
              <a:rPr lang="en-US" sz="2000" dirty="0">
                <a:solidFill>
                  <a:srgbClr val="FFFF00"/>
                </a:solidFill>
                <a:effectLst/>
                <a:latin typeface="Rockwell"/>
                <a:cs typeface="Rockwell"/>
              </a:rPr>
              <a:t>Internet</a:t>
            </a:r>
          </a:p>
          <a:p>
            <a:r>
              <a:rPr lang="en-US" sz="2400" dirty="0">
                <a:solidFill>
                  <a:srgbClr val="FFC000"/>
                </a:solidFill>
                <a:effectLst/>
                <a:latin typeface="Rockwell"/>
                <a:cs typeface="Rockwell"/>
              </a:rPr>
              <a:t>Foreign Developments</a:t>
            </a:r>
          </a:p>
          <a:p>
            <a:pPr lvl="1"/>
            <a:r>
              <a:rPr lang="en-US" sz="2000" dirty="0">
                <a:solidFill>
                  <a:srgbClr val="FFC000"/>
                </a:solidFill>
                <a:effectLst/>
                <a:latin typeface="Rockwell"/>
                <a:cs typeface="Rockwell"/>
              </a:rPr>
              <a:t>Bosnia</a:t>
            </a:r>
          </a:p>
        </p:txBody>
      </p:sp>
      <p:pic>
        <p:nvPicPr>
          <p:cNvPr id="52227" name="Picture 6" descr="220px-Bill_Clinton.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8200" y="762000"/>
            <a:ext cx="4495800" cy="5867400"/>
          </a:xfrm>
        </p:spPr>
      </p:pic>
    </p:spTree>
    <p:extLst>
      <p:ext uri="{BB962C8B-B14F-4D97-AF65-F5344CB8AC3E}">
        <p14:creationId xmlns:p14="http://schemas.microsoft.com/office/powerpoint/2010/main" val="13568155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p:nvPr>
        </p:nvSpPr>
        <p:spPr>
          <a:xfrm>
            <a:off x="0" y="0"/>
            <a:ext cx="9144000" cy="1295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George W. Bush (R) (2001-2009) </a:t>
            </a:r>
            <a:br>
              <a:rPr lang="en-US">
                <a:effectLst/>
                <a:latin typeface="Rockwell"/>
                <a:cs typeface="Rockwell"/>
              </a:rPr>
            </a:br>
            <a:r>
              <a:rPr lang="en-US">
                <a:effectLst/>
                <a:latin typeface="Rockwell"/>
                <a:cs typeface="Rockwell"/>
              </a:rPr>
              <a:t>War on Terror</a:t>
            </a:r>
          </a:p>
        </p:txBody>
      </p:sp>
      <p:sp>
        <p:nvSpPr>
          <p:cNvPr id="57346" name="Rectangle 3"/>
          <p:cNvSpPr>
            <a:spLocks noGrp="1" noRot="1" noChangeArrowheads="1"/>
          </p:cNvSpPr>
          <p:nvPr>
            <p:ph type="body" sz="half" idx="1"/>
          </p:nvPr>
        </p:nvSpPr>
        <p:spPr>
          <a:xfrm>
            <a:off x="0" y="1447800"/>
            <a:ext cx="4267200" cy="2514600"/>
          </a:xfrm>
          <a:noFill/>
          <a:extLst>
            <a:ext uri="{909E8E84-426E-40dd-AFC4-6F175D3DCCD1}">
              <a14:hiddenFill xmlns:a14="http://schemas.microsoft.com/office/drawing/2010/main">
                <a:solidFill>
                  <a:srgbClr val="FFFFFF"/>
                </a:solidFill>
              </a14:hiddenFill>
            </a:ext>
          </a:extLst>
        </p:spPr>
        <p:txBody>
          <a:bodyPr/>
          <a:lstStyle/>
          <a:p>
            <a:r>
              <a:rPr lang="en-US" sz="2400" dirty="0">
                <a:effectLst/>
                <a:latin typeface="Rockwell"/>
                <a:cs typeface="Rockwell"/>
              </a:rPr>
              <a:t>9/11</a:t>
            </a:r>
          </a:p>
          <a:p>
            <a:r>
              <a:rPr lang="en-US" sz="2400" dirty="0">
                <a:effectLst/>
                <a:latin typeface="Rockwell"/>
                <a:cs typeface="Rockwell"/>
              </a:rPr>
              <a:t>Bush Doctrine</a:t>
            </a:r>
          </a:p>
          <a:p>
            <a:pPr lvl="1"/>
            <a:r>
              <a:rPr lang="en-US" sz="2000" dirty="0">
                <a:effectLst/>
                <a:latin typeface="Rockwell"/>
                <a:cs typeface="Rockwell"/>
              </a:rPr>
              <a:t>Afghanistan</a:t>
            </a:r>
          </a:p>
          <a:p>
            <a:pPr lvl="1"/>
            <a:r>
              <a:rPr lang="en-US" sz="2000" dirty="0">
                <a:effectLst/>
                <a:latin typeface="Rockwell"/>
                <a:cs typeface="Rockwell"/>
              </a:rPr>
              <a:t>Iraq</a:t>
            </a:r>
          </a:p>
          <a:p>
            <a:r>
              <a:rPr lang="en-US" sz="2400" dirty="0">
                <a:effectLst/>
                <a:latin typeface="Rockwell"/>
                <a:cs typeface="Rockwell"/>
              </a:rPr>
              <a:t>Homeland Security</a:t>
            </a:r>
          </a:p>
          <a:p>
            <a:r>
              <a:rPr lang="en-US" sz="2400" dirty="0">
                <a:effectLst/>
                <a:latin typeface="Rockwell"/>
                <a:cs typeface="Rockwell"/>
              </a:rPr>
              <a:t>USA PATRIOT Act</a:t>
            </a:r>
          </a:p>
        </p:txBody>
      </p:sp>
      <p:pic>
        <p:nvPicPr>
          <p:cNvPr id="57347" name="Picture 6" descr="9-11-flag22.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4038600"/>
            <a:ext cx="2424113" cy="2819400"/>
          </a:xfrm>
        </p:spPr>
      </p:pic>
      <p:pic>
        <p:nvPicPr>
          <p:cNvPr id="57348" name="Picture 7" descr="bush_doctrine_ii.gif                                           000A84C2Macintosh HD                   C5A9507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0" y="3440113"/>
            <a:ext cx="4572000" cy="3417887"/>
          </a:xfrm>
        </p:spPr>
      </p:pic>
      <p:pic>
        <p:nvPicPr>
          <p:cNvPr id="57349" name="Picture 7" descr="george_bush_legacy.jpg                                         000A84C2Macintosh HD                   C5A950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336675"/>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29799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rrowheads="1"/>
          </p:cNvSpPr>
          <p:nvPr>
            <p:ph type="title"/>
          </p:nvPr>
        </p:nvSpPr>
        <p:spPr>
          <a:xfrm>
            <a:off x="0" y="0"/>
            <a:ext cx="9144000" cy="838200"/>
          </a:xfrm>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Barack Obama (D) (2009-2017)</a:t>
            </a:r>
          </a:p>
        </p:txBody>
      </p:sp>
      <p:sp>
        <p:nvSpPr>
          <p:cNvPr id="59394" name="Rectangle 3"/>
          <p:cNvSpPr>
            <a:spLocks noGrp="1" noRot="1" noChangeArrowheads="1"/>
          </p:cNvSpPr>
          <p:nvPr>
            <p:ph type="body" sz="half" idx="1"/>
          </p:nvPr>
        </p:nvSpPr>
        <p:spPr>
          <a:xfrm>
            <a:off x="0" y="914400"/>
            <a:ext cx="4953000" cy="59436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sz="2400" dirty="0">
                <a:effectLst/>
                <a:latin typeface="Rockwell"/>
                <a:cs typeface="Rockwell"/>
              </a:rPr>
              <a:t>Great Recession (2007-2009)</a:t>
            </a:r>
          </a:p>
          <a:p>
            <a:pPr lvl="1">
              <a:lnSpc>
                <a:spcPct val="90000"/>
              </a:lnSpc>
            </a:pPr>
            <a:r>
              <a:rPr lang="en-US" sz="2000" dirty="0">
                <a:effectLst/>
                <a:latin typeface="Rockwell"/>
                <a:cs typeface="Rockwell"/>
              </a:rPr>
              <a:t>American Recovery and Reinvestment Act (2009)</a:t>
            </a:r>
          </a:p>
          <a:p>
            <a:pPr>
              <a:lnSpc>
                <a:spcPct val="90000"/>
              </a:lnSpc>
            </a:pPr>
            <a:r>
              <a:rPr lang="en-US" sz="2400" dirty="0">
                <a:effectLst/>
                <a:latin typeface="Rockwell"/>
                <a:cs typeface="Rockwell"/>
              </a:rPr>
              <a:t>Patient Protection and Affordable Care Act (2010)</a:t>
            </a:r>
          </a:p>
          <a:p>
            <a:pPr lvl="1">
              <a:lnSpc>
                <a:spcPct val="90000"/>
              </a:lnSpc>
            </a:pPr>
            <a:r>
              <a:rPr lang="en-US" sz="2000" dirty="0">
                <a:effectLst/>
                <a:latin typeface="Rockwell"/>
                <a:cs typeface="Rockwell"/>
              </a:rPr>
              <a:t>“</a:t>
            </a:r>
            <a:r>
              <a:rPr lang="en-US" sz="2000" dirty="0" err="1">
                <a:effectLst/>
                <a:latin typeface="Rockwell"/>
                <a:cs typeface="Rockwell"/>
              </a:rPr>
              <a:t>Obamacare</a:t>
            </a:r>
            <a:r>
              <a:rPr lang="en-US" sz="2000" dirty="0">
                <a:effectLst/>
                <a:latin typeface="Rockwell"/>
                <a:cs typeface="Rockwell"/>
              </a:rPr>
              <a:t>”</a:t>
            </a:r>
          </a:p>
          <a:p>
            <a:pPr>
              <a:lnSpc>
                <a:spcPct val="90000"/>
              </a:lnSpc>
            </a:pPr>
            <a:r>
              <a:rPr lang="en-US" sz="2400" dirty="0">
                <a:effectLst/>
                <a:latin typeface="Rockwell"/>
                <a:cs typeface="Rockwell"/>
              </a:rPr>
              <a:t>Tea Party and 2010 Mid-Term Elections</a:t>
            </a:r>
          </a:p>
          <a:p>
            <a:pPr>
              <a:lnSpc>
                <a:spcPct val="90000"/>
              </a:lnSpc>
            </a:pPr>
            <a:r>
              <a:rPr lang="en-US" sz="2400" dirty="0">
                <a:solidFill>
                  <a:srgbClr val="FFFF00"/>
                </a:solidFill>
                <a:effectLst/>
                <a:latin typeface="Rockwell"/>
                <a:cs typeface="Rockwell"/>
              </a:rPr>
              <a:t>Social and Cultural Developments</a:t>
            </a:r>
          </a:p>
          <a:p>
            <a:pPr lvl="1">
              <a:lnSpc>
                <a:spcPct val="90000"/>
              </a:lnSpc>
            </a:pPr>
            <a:r>
              <a:rPr lang="en-US" sz="2000" dirty="0">
                <a:solidFill>
                  <a:srgbClr val="FFFF00"/>
                </a:solidFill>
                <a:effectLst/>
                <a:latin typeface="Rockwell"/>
                <a:cs typeface="Rockwell"/>
              </a:rPr>
              <a:t>Gay Rights</a:t>
            </a:r>
          </a:p>
          <a:p>
            <a:pPr lvl="2">
              <a:lnSpc>
                <a:spcPct val="90000"/>
              </a:lnSpc>
            </a:pPr>
            <a:r>
              <a:rPr lang="en-US" sz="1800" dirty="0">
                <a:solidFill>
                  <a:srgbClr val="FFFF00"/>
                </a:solidFill>
                <a:effectLst/>
                <a:latin typeface="Rockwell"/>
                <a:cs typeface="Rockwell"/>
              </a:rPr>
              <a:t>Repeal of “Don’t Ask, Don’t Tell”</a:t>
            </a:r>
          </a:p>
          <a:p>
            <a:pPr lvl="2">
              <a:lnSpc>
                <a:spcPct val="90000"/>
              </a:lnSpc>
            </a:pPr>
            <a:r>
              <a:rPr lang="en-US" sz="1800" dirty="0">
                <a:solidFill>
                  <a:srgbClr val="FFFF00"/>
                </a:solidFill>
                <a:effectLst/>
                <a:latin typeface="Rockwell"/>
                <a:cs typeface="Rockwell"/>
              </a:rPr>
              <a:t>Same-sex marriage and DOMA</a:t>
            </a:r>
          </a:p>
          <a:p>
            <a:pPr>
              <a:lnSpc>
                <a:spcPct val="90000"/>
              </a:lnSpc>
            </a:pPr>
            <a:r>
              <a:rPr lang="en-US" sz="2400" dirty="0">
                <a:solidFill>
                  <a:srgbClr val="FFC000"/>
                </a:solidFill>
                <a:effectLst/>
                <a:latin typeface="Rockwell"/>
                <a:cs typeface="Rockwell"/>
              </a:rPr>
              <a:t>Foreign Developments</a:t>
            </a:r>
          </a:p>
          <a:p>
            <a:pPr lvl="1">
              <a:lnSpc>
                <a:spcPct val="90000"/>
              </a:lnSpc>
            </a:pPr>
            <a:r>
              <a:rPr lang="en-US" sz="2000" dirty="0">
                <a:solidFill>
                  <a:srgbClr val="FFC000"/>
                </a:solidFill>
                <a:effectLst/>
                <a:latin typeface="Rockwell"/>
                <a:cs typeface="Rockwell"/>
              </a:rPr>
              <a:t>Arab Spring</a:t>
            </a:r>
          </a:p>
          <a:p>
            <a:pPr lvl="1">
              <a:lnSpc>
                <a:spcPct val="90000"/>
              </a:lnSpc>
            </a:pPr>
            <a:r>
              <a:rPr lang="en-US" sz="2000" dirty="0">
                <a:solidFill>
                  <a:srgbClr val="FFC000"/>
                </a:solidFill>
                <a:effectLst/>
                <a:latin typeface="Rockwell"/>
                <a:cs typeface="Rockwell"/>
              </a:rPr>
              <a:t>ISIL</a:t>
            </a:r>
          </a:p>
        </p:txBody>
      </p:sp>
      <p:pic>
        <p:nvPicPr>
          <p:cNvPr id="59395" name="Picture 6" descr="170px-Official_port#102284F.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68850" y="990600"/>
            <a:ext cx="4206875" cy="5715000"/>
          </a:xfrm>
        </p:spPr>
      </p:pic>
    </p:spTree>
    <p:extLst>
      <p:ext uri="{BB962C8B-B14F-4D97-AF65-F5344CB8AC3E}">
        <p14:creationId xmlns:p14="http://schemas.microsoft.com/office/powerpoint/2010/main" val="8510742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lstStyle/>
          <a:p>
            <a:pPr>
              <a:defRPr/>
            </a:pPr>
            <a:r>
              <a:rPr lang="en-US" dirty="0">
                <a:latin typeface="Arial" charset="0"/>
                <a:cs typeface="+mj-cs"/>
              </a:rPr>
              <a:t>Great </a:t>
            </a:r>
            <a:r>
              <a:rPr lang="en-US" dirty="0">
                <a:latin typeface="Rockwell"/>
                <a:cs typeface="Rockwell"/>
              </a:rPr>
              <a:t>Recession</a:t>
            </a:r>
            <a:r>
              <a:rPr lang="en-US" dirty="0">
                <a:latin typeface="Arial" charset="0"/>
                <a:cs typeface="+mj-cs"/>
              </a:rPr>
              <a:t> and Recovery</a:t>
            </a:r>
          </a:p>
        </p:txBody>
      </p:sp>
      <p:pic>
        <p:nvPicPr>
          <p:cNvPr id="60418" name="Content Placeholder 6" descr="US_Employment_Statistics.svg.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0"/>
            <a:ext cx="9144000" cy="6096000"/>
          </a:xfrm>
        </p:spPr>
      </p:pic>
    </p:spTree>
    <p:extLst>
      <p:ext uri="{BB962C8B-B14F-4D97-AF65-F5344CB8AC3E}">
        <p14:creationId xmlns:p14="http://schemas.microsoft.com/office/powerpoint/2010/main" val="12133487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fontScale="90000"/>
          </a:bodyPr>
          <a:lstStyle/>
          <a:p>
            <a:pPr>
              <a:defRPr/>
            </a:pPr>
            <a:r>
              <a:rPr lang="en-US" sz="2400">
                <a:latin typeface="Rockwell"/>
                <a:cs typeface="Rockwell"/>
              </a:rPr>
              <a:t>America Is Facing a Crisis of Confidence;</a:t>
            </a:r>
            <a:br>
              <a:rPr lang="en-US" sz="2400">
                <a:latin typeface="Rockwell"/>
                <a:cs typeface="Rockwell"/>
              </a:rPr>
            </a:br>
            <a:r>
              <a:rPr lang="en-US" sz="2400">
                <a:latin typeface="Rockwell"/>
                <a:cs typeface="Rockwell"/>
              </a:rPr>
              <a:t>The American Spirit Remains Strong</a:t>
            </a:r>
          </a:p>
        </p:txBody>
      </p:sp>
      <p:sp>
        <p:nvSpPr>
          <p:cNvPr id="7" name="Text Placeholder 6"/>
          <p:cNvSpPr>
            <a:spLocks noGrp="1"/>
          </p:cNvSpPr>
          <p:nvPr>
            <p:ph type="body" idx="1"/>
          </p:nvPr>
        </p:nvSpPr>
        <p:spPr>
          <a:xfrm>
            <a:off x="0" y="685800"/>
            <a:ext cx="4498975" cy="533400"/>
          </a:xfrm>
        </p:spPr>
        <p:txBody>
          <a:bodyPr>
            <a:normAutofit lnSpcReduction="10000"/>
          </a:bodyPr>
          <a:lstStyle/>
          <a:p>
            <a:pPr>
              <a:defRPr/>
            </a:pPr>
            <a:r>
              <a:rPr lang="en-US" sz="1600">
                <a:latin typeface="Rockwell"/>
                <a:cs typeface="Rockwell"/>
              </a:rPr>
              <a:t>Jimmy Carter – </a:t>
            </a:r>
            <a:r>
              <a:rPr lang="ja-JP" altLang="en-US" sz="1600" i="1">
                <a:latin typeface="Rockwell"/>
                <a:cs typeface="Rockwell"/>
              </a:rPr>
              <a:t>“</a:t>
            </a:r>
            <a:r>
              <a:rPr lang="en-US" sz="1600" i="1">
                <a:latin typeface="Rockwell"/>
                <a:cs typeface="Rockwell"/>
              </a:rPr>
              <a:t>Crisis of Confidence Speech</a:t>
            </a:r>
            <a:r>
              <a:rPr lang="ja-JP" altLang="en-US" sz="1600" i="1">
                <a:latin typeface="Rockwell"/>
                <a:cs typeface="Rockwell"/>
              </a:rPr>
              <a:t>”</a:t>
            </a:r>
            <a:r>
              <a:rPr lang="en-US" sz="1600">
                <a:latin typeface="Rockwell"/>
                <a:cs typeface="Rockwell"/>
              </a:rPr>
              <a:t> (1979)</a:t>
            </a:r>
          </a:p>
        </p:txBody>
      </p:sp>
      <p:sp>
        <p:nvSpPr>
          <p:cNvPr id="8" name="Content Placeholder 7"/>
          <p:cNvSpPr>
            <a:spLocks noGrp="1"/>
          </p:cNvSpPr>
          <p:nvPr>
            <p:ph sz="half" idx="2"/>
          </p:nvPr>
        </p:nvSpPr>
        <p:spPr>
          <a:xfrm>
            <a:off x="0" y="1219200"/>
            <a:ext cx="4635500" cy="5638800"/>
          </a:xfrm>
        </p:spPr>
        <p:txBody>
          <a:bodyPr>
            <a:normAutofit fontScale="92500"/>
          </a:bodyPr>
          <a:lstStyle/>
          <a:p>
            <a:pPr>
              <a:defRPr/>
            </a:pPr>
            <a:r>
              <a:rPr lang="en-US" sz="1400" dirty="0">
                <a:latin typeface="Rockwell"/>
                <a:cs typeface="Rockwell"/>
              </a:rPr>
              <a:t>The threat is nearly invisible in ordinary ways. It is a crisis of confidence. It is a crisis that strikes at the very heart and soul and spirit of our national will. We can see this crisis in the growing doubt about the meaning of our own lives and in the loss of a unity of purpose. The erosion of our confidence in the future is threatening to destroy the social and the political fabric of America</a:t>
            </a:r>
            <a:r>
              <a:rPr lang="is-IS" sz="1400" dirty="0">
                <a:latin typeface="Rockwell"/>
                <a:cs typeface="Rockwell"/>
              </a:rPr>
              <a:t>… We are at a turning point in our history. There are two paths to choose. One is a path I’ve warned about tonight, the path that leads to fragmentation and self-interest. Down that road lies a mistaken idea of freedom, the right to grasp for ourselves some advantage over others. That path would be one of constant conflict between narrow interests ending in chaos and immobility, It is a certain route to failure. All the traditions of our past, all the lesson of our heritage, all the promises of our future point to another path, the path of common purpose and the restoration of American values. That path leads to true freedom for our Nation and ourselves. We can take the first steps down that path as we begin to solve our energy problem. Energy will be the immediate test of our ability to unite this Nation and it can also be the standard around which we rally.</a:t>
            </a:r>
            <a:endParaRPr lang="en-US" sz="1400" dirty="0">
              <a:latin typeface="Rockwell"/>
              <a:cs typeface="Rockwell"/>
            </a:endParaRPr>
          </a:p>
        </p:txBody>
      </p:sp>
      <p:sp>
        <p:nvSpPr>
          <p:cNvPr id="9" name="Text Placeholder 8"/>
          <p:cNvSpPr>
            <a:spLocks noGrp="1"/>
          </p:cNvSpPr>
          <p:nvPr>
            <p:ph type="body" sz="quarter" idx="3"/>
          </p:nvPr>
        </p:nvSpPr>
        <p:spPr>
          <a:xfrm>
            <a:off x="4635500" y="685800"/>
            <a:ext cx="4508500" cy="533400"/>
          </a:xfrm>
        </p:spPr>
        <p:txBody>
          <a:bodyPr>
            <a:normAutofit fontScale="85000" lnSpcReduction="10000"/>
          </a:bodyPr>
          <a:lstStyle/>
          <a:p>
            <a:pPr>
              <a:defRPr/>
            </a:pPr>
            <a:r>
              <a:rPr lang="en-US" sz="1600">
                <a:latin typeface="Rockwell"/>
                <a:cs typeface="Rockwell"/>
              </a:rPr>
              <a:t>Ronald Reagan – </a:t>
            </a:r>
            <a:r>
              <a:rPr lang="ja-JP" altLang="en-US" sz="1600" i="1">
                <a:latin typeface="Rockwell"/>
                <a:cs typeface="Rockwell"/>
              </a:rPr>
              <a:t>“</a:t>
            </a:r>
            <a:r>
              <a:rPr lang="en-US" sz="1600" i="1">
                <a:latin typeface="Rockwell"/>
                <a:cs typeface="Rockwell"/>
              </a:rPr>
              <a:t>Acceptance Speech at the Republican National Convention</a:t>
            </a:r>
            <a:r>
              <a:rPr lang="ja-JP" altLang="en-US" sz="1600" i="1">
                <a:latin typeface="Rockwell"/>
                <a:cs typeface="Rockwell"/>
              </a:rPr>
              <a:t>”</a:t>
            </a:r>
            <a:r>
              <a:rPr lang="en-US" sz="1600">
                <a:latin typeface="Rockwell"/>
                <a:cs typeface="Rockwell"/>
              </a:rPr>
              <a:t> (1980)</a:t>
            </a:r>
          </a:p>
        </p:txBody>
      </p:sp>
      <p:sp>
        <p:nvSpPr>
          <p:cNvPr id="10" name="Content Placeholder 9"/>
          <p:cNvSpPr>
            <a:spLocks noGrp="1"/>
          </p:cNvSpPr>
          <p:nvPr>
            <p:ph sz="quarter" idx="4"/>
          </p:nvPr>
        </p:nvSpPr>
        <p:spPr>
          <a:xfrm>
            <a:off x="4635500" y="1219200"/>
            <a:ext cx="4508500" cy="5638800"/>
          </a:xfrm>
        </p:spPr>
        <p:txBody>
          <a:bodyPr>
            <a:normAutofit lnSpcReduction="10000"/>
          </a:bodyPr>
          <a:lstStyle/>
          <a:p>
            <a:pPr>
              <a:defRPr/>
            </a:pPr>
            <a:r>
              <a:rPr lang="en-US" sz="1400" dirty="0">
                <a:latin typeface="Rockwell"/>
                <a:cs typeface="Rockwell"/>
              </a:rPr>
              <a:t>Never before in our history have Americans been called upon to face three grave threats to our very existence, any one of which could destroy us. We face a disintegrating economy, a weakened defense, and an energy policy based on the sharing of scarcity</a:t>
            </a:r>
            <a:r>
              <a:rPr lang="is-IS" sz="1400" dirty="0">
                <a:latin typeface="Rockwell"/>
                <a:cs typeface="Rockwell"/>
              </a:rPr>
              <a:t>… </a:t>
            </a:r>
            <a:r>
              <a:rPr lang="en-US" sz="1400" dirty="0">
                <a:latin typeface="Rockwell"/>
                <a:cs typeface="Rockwell"/>
              </a:rPr>
              <a:t>Tonight, let us dedicate ourselves to renewing the American Compact. I ask you not simply to </a:t>
            </a:r>
            <a:r>
              <a:rPr lang="ja-JP" altLang="en-US" sz="1400" dirty="0">
                <a:latin typeface="Rockwell"/>
                <a:cs typeface="Rockwell"/>
              </a:rPr>
              <a:t>“</a:t>
            </a:r>
            <a:r>
              <a:rPr lang="en-US" sz="1400" dirty="0">
                <a:latin typeface="Rockwell"/>
                <a:cs typeface="Rockwell"/>
              </a:rPr>
              <a:t>Trust me,</a:t>
            </a:r>
            <a:r>
              <a:rPr lang="ja-JP" altLang="en-US" sz="1400" dirty="0">
                <a:latin typeface="Rockwell"/>
                <a:cs typeface="Rockwell"/>
              </a:rPr>
              <a:t>”</a:t>
            </a:r>
            <a:r>
              <a:rPr lang="en-US" sz="1400" dirty="0">
                <a:latin typeface="Rockwell"/>
                <a:cs typeface="Rockwell"/>
              </a:rPr>
              <a:t> but to trust your values – our values – and to hold me responsible for living up to them. I ask you to trust the American spirit which knows no ethnic, religious, social, political, regional, or economic boundaries, the spirit that burned with zeal in the hearts of millions of immigrants from every corner of the earth who came here in search of freedom. Some say that spirit no longer exists. But I have seen it – I have felt it – all across the land, in the big cities, in the small towns, in rural America. The American spirit is still there, ready to blaze into life if you and I are willing to do what has to be done, the practical, down-to-earth things that will stimulate our economy; increase productivity, and put American back to work.</a:t>
            </a:r>
          </a:p>
        </p:txBody>
      </p:sp>
    </p:spTree>
    <p:extLst>
      <p:ext uri="{BB962C8B-B14F-4D97-AF65-F5344CB8AC3E}">
        <p14:creationId xmlns:p14="http://schemas.microsoft.com/office/powerpoint/2010/main" val="16608374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3" name="Rectangle 4"/>
          <p:cNvSpPr>
            <a:spLocks noGrp="1" noChangeArrowheads="1"/>
          </p:cNvSpPr>
          <p:nvPr>
            <p:ph type="title"/>
          </p:nvPr>
        </p:nvSpPr>
        <p:spPr>
          <a:xfrm>
            <a:off x="233298" y="0"/>
            <a:ext cx="8682102" cy="762000"/>
          </a:xfrm>
          <a:noFill/>
        </p:spPr>
        <p:txBody>
          <a:bodyPr lIns="90488" tIns="44450" rIns="90488" bIns="44450"/>
          <a:lstStyle/>
          <a:p>
            <a:r>
              <a:rPr lang="en-US" dirty="0">
                <a:latin typeface="Rockwell"/>
                <a:cs typeface="Rockwell"/>
              </a:rPr>
              <a:t>The Cold War Resumes</a:t>
            </a:r>
          </a:p>
        </p:txBody>
      </p:sp>
      <p:sp>
        <p:nvSpPr>
          <p:cNvPr id="56324" name="Rectangle 5"/>
          <p:cNvSpPr>
            <a:spLocks noGrp="1" noChangeArrowheads="1"/>
          </p:cNvSpPr>
          <p:nvPr>
            <p:ph type="body" idx="1"/>
          </p:nvPr>
        </p:nvSpPr>
        <p:spPr>
          <a:xfrm>
            <a:off x="0" y="838200"/>
            <a:ext cx="9144000" cy="6019800"/>
          </a:xfrm>
          <a:noFill/>
        </p:spPr>
        <p:txBody>
          <a:bodyPr lIns="90488" tIns="44450" rIns="90488" bIns="44450"/>
          <a:lstStyle/>
          <a:p>
            <a:pPr>
              <a:lnSpc>
                <a:spcPct val="90000"/>
              </a:lnSpc>
            </a:pPr>
            <a:r>
              <a:rPr lang="en-US" dirty="0">
                <a:latin typeface="Rockwell"/>
                <a:cs typeface="Rockwell"/>
              </a:rPr>
              <a:t>During the Carter years, </a:t>
            </a:r>
            <a:r>
              <a:rPr lang="en-US" dirty="0" smtClean="0">
                <a:latin typeface="Rockwell"/>
                <a:cs typeface="Rockwell"/>
              </a:rPr>
              <a:t>the </a:t>
            </a:r>
            <a:r>
              <a:rPr lang="en-US" dirty="0">
                <a:latin typeface="Rockwell"/>
                <a:cs typeface="Rockwell"/>
              </a:rPr>
              <a:t>Cold War rivalry between the  U.S. &amp; USSR grew due to:</a:t>
            </a:r>
          </a:p>
          <a:p>
            <a:pPr lvl="1">
              <a:lnSpc>
                <a:spcPct val="90000"/>
              </a:lnSpc>
            </a:pPr>
            <a:r>
              <a:rPr lang="en-US" dirty="0">
                <a:latin typeface="Rockwell"/>
                <a:cs typeface="Rockwell"/>
              </a:rPr>
              <a:t>A new arms race as the U.S. adopted new MX missiles &amp; Trident submarines </a:t>
            </a:r>
          </a:p>
          <a:p>
            <a:pPr lvl="1">
              <a:lnSpc>
                <a:spcPct val="90000"/>
              </a:lnSpc>
            </a:pPr>
            <a:r>
              <a:rPr lang="en-US" u="sng" dirty="0">
                <a:latin typeface="Rockwell"/>
                <a:cs typeface="Rockwell"/>
              </a:rPr>
              <a:t>SALT II</a:t>
            </a:r>
            <a:r>
              <a:rPr lang="en-US" dirty="0">
                <a:latin typeface="Rockwell"/>
                <a:cs typeface="Rockwell"/>
              </a:rPr>
              <a:t> failed to make lasting arms reduction</a:t>
            </a:r>
          </a:p>
          <a:p>
            <a:pPr lvl="1">
              <a:lnSpc>
                <a:spcPct val="90000"/>
              </a:lnSpc>
            </a:pPr>
            <a:r>
              <a:rPr lang="en-US" dirty="0">
                <a:latin typeface="Rockwell"/>
                <a:cs typeface="Rockwell"/>
              </a:rPr>
              <a:t>Increased U.S.</a:t>
            </a:r>
            <a:r>
              <a:rPr lang="en-US" dirty="0" smtClean="0">
                <a:latin typeface="Rockwell"/>
                <a:cs typeface="Rockwell"/>
              </a:rPr>
              <a:t>-Chinese relations </a:t>
            </a:r>
            <a:r>
              <a:rPr lang="en-US" dirty="0">
                <a:latin typeface="Rockwell"/>
                <a:cs typeface="Rockwell"/>
              </a:rPr>
              <a:t>put the USSR on the defensive </a:t>
            </a:r>
          </a:p>
        </p:txBody>
      </p:sp>
    </p:spTree>
    <p:extLst>
      <p:ext uri="{BB962C8B-B14F-4D97-AF65-F5344CB8AC3E}">
        <p14:creationId xmlns:p14="http://schemas.microsoft.com/office/powerpoint/2010/main" val="1711080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28600"/>
            <a:ext cx="9144000" cy="838200"/>
          </a:xfrm>
        </p:spPr>
        <p:txBody>
          <a:bodyPr>
            <a:normAutofit fontScale="90000"/>
          </a:bodyPr>
          <a:lstStyle/>
          <a:p>
            <a:pPr>
              <a:defRPr/>
            </a:pPr>
            <a:r>
              <a:rPr lang="en-US" altLang="en-US" dirty="0" smtClean="0">
                <a:latin typeface="Rockwell"/>
                <a:cs typeface="Rockwell"/>
              </a:rPr>
              <a:t>Conclusions on the 60’s and 70’s:</a:t>
            </a:r>
          </a:p>
        </p:txBody>
      </p:sp>
      <p:sp>
        <p:nvSpPr>
          <p:cNvPr id="34819" name="Rectangle 3"/>
          <p:cNvSpPr>
            <a:spLocks noGrp="1" noChangeArrowheads="1"/>
          </p:cNvSpPr>
          <p:nvPr>
            <p:ph type="body" idx="1"/>
          </p:nvPr>
        </p:nvSpPr>
        <p:spPr>
          <a:xfrm>
            <a:off x="0" y="1098550"/>
            <a:ext cx="5486400" cy="6096000"/>
          </a:xfrm>
        </p:spPr>
        <p:txBody>
          <a:bodyPr>
            <a:normAutofit/>
          </a:bodyPr>
          <a:lstStyle/>
          <a:p>
            <a:pPr>
              <a:lnSpc>
                <a:spcPct val="90000"/>
              </a:lnSpc>
              <a:spcBef>
                <a:spcPct val="10000"/>
              </a:spcBef>
              <a:defRPr/>
            </a:pPr>
            <a:r>
              <a:rPr lang="en-US" altLang="en-US" sz="2300" dirty="0">
                <a:latin typeface="Rockwell"/>
                <a:cs typeface="Rockwell"/>
              </a:rPr>
              <a:t>By 1980, the USA seemed to be losing its place as the top nation in the world:</a:t>
            </a:r>
          </a:p>
          <a:p>
            <a:pPr lvl="1">
              <a:lnSpc>
                <a:spcPct val="90000"/>
              </a:lnSpc>
              <a:spcBef>
                <a:spcPct val="10000"/>
              </a:spcBef>
              <a:defRPr/>
            </a:pPr>
            <a:r>
              <a:rPr lang="en-US" altLang="en-US" sz="2300" dirty="0">
                <a:latin typeface="Rockwell"/>
                <a:cs typeface="Rockwell"/>
              </a:rPr>
              <a:t>The 1970s presented failures in the Cold War &amp; new problems in the Middle </a:t>
            </a:r>
            <a:r>
              <a:rPr lang="en-US" altLang="en-US" sz="2300" dirty="0" smtClean="0">
                <a:latin typeface="Rockwell"/>
                <a:cs typeface="Rockwell"/>
              </a:rPr>
              <a:t>East.</a:t>
            </a:r>
            <a:endParaRPr lang="en-US" altLang="en-US" sz="2300" dirty="0">
              <a:latin typeface="Rockwell"/>
              <a:cs typeface="Rockwell"/>
            </a:endParaRPr>
          </a:p>
          <a:p>
            <a:pPr lvl="1">
              <a:lnSpc>
                <a:spcPct val="90000"/>
              </a:lnSpc>
              <a:spcBef>
                <a:spcPct val="10000"/>
              </a:spcBef>
              <a:defRPr/>
            </a:pPr>
            <a:r>
              <a:rPr lang="en-US" altLang="en-US" sz="2300" dirty="0">
                <a:latin typeface="Rockwell"/>
                <a:cs typeface="Rockwell"/>
              </a:rPr>
              <a:t>The social protests &amp; counter culture seemed to divide liberals &amp; </a:t>
            </a:r>
            <a:r>
              <a:rPr lang="en-US" altLang="en-US" sz="2300" dirty="0" smtClean="0">
                <a:latin typeface="Rockwell"/>
                <a:cs typeface="Rockwell"/>
              </a:rPr>
              <a:t>conservatives.</a:t>
            </a:r>
            <a:endParaRPr lang="en-US" altLang="en-US" sz="2300" dirty="0">
              <a:latin typeface="Rockwell"/>
              <a:cs typeface="Rockwell"/>
            </a:endParaRPr>
          </a:p>
          <a:p>
            <a:pPr lvl="1">
              <a:lnSpc>
                <a:spcPct val="90000"/>
              </a:lnSpc>
              <a:spcBef>
                <a:spcPct val="10000"/>
              </a:spcBef>
              <a:defRPr/>
            </a:pPr>
            <a:r>
              <a:rPr lang="en-US" altLang="en-US" sz="2300" dirty="0">
                <a:latin typeface="Rockwell"/>
                <a:cs typeface="Rockwell"/>
              </a:rPr>
              <a:t>Stagflation &amp; the economic recession were growing worse, not better </a:t>
            </a:r>
            <a:r>
              <a:rPr lang="en-US" altLang="en-US" sz="2300" dirty="0" smtClean="0">
                <a:latin typeface="Rockwell"/>
                <a:cs typeface="Rockwell"/>
              </a:rPr>
              <a:t>.</a:t>
            </a:r>
            <a:endParaRPr lang="en-US" altLang="en-US" sz="2300" dirty="0">
              <a:latin typeface="Rockwell"/>
              <a:cs typeface="Rockwell"/>
            </a:endParaRPr>
          </a:p>
          <a:p>
            <a:pPr lvl="1">
              <a:lnSpc>
                <a:spcPct val="90000"/>
              </a:lnSpc>
              <a:spcBef>
                <a:spcPct val="10000"/>
              </a:spcBef>
              <a:defRPr/>
            </a:pPr>
            <a:r>
              <a:rPr lang="en-US" altLang="en-US" sz="2300" dirty="0">
                <a:latin typeface="Rockwell"/>
                <a:cs typeface="Rockwell"/>
              </a:rPr>
              <a:t>The failures of Johnson, Nixon, Ford, &amp; Carter left citizens in search of optimism, strong leadership, &amp; conservative </a:t>
            </a:r>
            <a:r>
              <a:rPr lang="en-US" altLang="en-US" sz="2300" dirty="0" smtClean="0">
                <a:latin typeface="Rockwell"/>
                <a:cs typeface="Rockwell"/>
              </a:rPr>
              <a:t>policies.</a:t>
            </a:r>
            <a:endParaRPr lang="en-US" altLang="en-US" sz="2300" dirty="0">
              <a:latin typeface="Rockwell"/>
              <a:cs typeface="Rockwell"/>
            </a:endParaRPr>
          </a:p>
        </p:txBody>
      </p:sp>
      <p:pic>
        <p:nvPicPr>
          <p:cNvPr id="122883" name="Picture 2" descr="http://upload.wikimedia.org/wikipedia/commons/1/1c/1970s_decade_mont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492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5845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idx="4294967295"/>
          </p:nvPr>
        </p:nvSpPr>
        <p:spPr>
          <a:xfrm>
            <a:off x="0" y="0"/>
            <a:ext cx="9144000" cy="457200"/>
          </a:xfrm>
        </p:spPr>
        <p:txBody>
          <a:bodyPr>
            <a:normAutofit fontScale="90000"/>
          </a:bodyPr>
          <a:lstStyle/>
          <a:p>
            <a:pPr eaLnBrk="1" hangingPunct="1">
              <a:defRPr/>
            </a:pPr>
            <a:r>
              <a:rPr lang="en-US" sz="3200" dirty="0" smtClean="0">
                <a:ea typeface="+mj-ea"/>
                <a:cs typeface="+mj-cs"/>
              </a:rPr>
              <a:t>The </a:t>
            </a:r>
            <a:r>
              <a:rPr lang="en-US" sz="3200" b="1" dirty="0" smtClean="0">
                <a:ea typeface="+mj-ea"/>
                <a:cs typeface="+mj-cs"/>
              </a:rPr>
              <a:t>Sunbelt</a:t>
            </a:r>
            <a:r>
              <a:rPr lang="en-US" sz="3200" dirty="0" smtClean="0">
                <a:ea typeface="+mj-ea"/>
                <a:cs typeface="+mj-cs"/>
              </a:rPr>
              <a:t> and Rustbelt</a:t>
            </a:r>
            <a:endParaRPr lang="en-US" dirty="0" smtClean="0">
              <a:ea typeface="+mj-ea"/>
              <a:cs typeface="+mj-cs"/>
            </a:endParaRPr>
          </a:p>
        </p:txBody>
      </p:sp>
      <p:pic>
        <p:nvPicPr>
          <p:cNvPr id="51202" name="Picture 3" descr="Sunbelt Migration.JPG                                          000AA506Macintosh HD                   C3E30A5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981200"/>
            <a:ext cx="9144000" cy="4876800"/>
          </a:xfrm>
        </p:spPr>
      </p:pic>
      <p:sp>
        <p:nvSpPr>
          <p:cNvPr id="67588" name="Rectangle 4"/>
          <p:cNvSpPr>
            <a:spLocks noGrp="1" noRot="1" noChangeArrowheads="1"/>
          </p:cNvSpPr>
          <p:nvPr>
            <p:ph type="body" sz="half" idx="4294967295"/>
          </p:nvPr>
        </p:nvSpPr>
        <p:spPr>
          <a:xfrm>
            <a:off x="0" y="381000"/>
            <a:ext cx="9144000" cy="1600200"/>
          </a:xfrm>
        </p:spPr>
        <p:txBody>
          <a:bodyPr>
            <a:normAutofit fontScale="92500"/>
          </a:bodyPr>
          <a:lstStyle/>
          <a:p>
            <a:pPr eaLnBrk="1" hangingPunct="1">
              <a:lnSpc>
                <a:spcPct val="90000"/>
              </a:lnSpc>
              <a:defRPr/>
            </a:pPr>
            <a:r>
              <a:rPr lang="en-US" sz="2000" dirty="0">
                <a:latin typeface="Rockwell"/>
                <a:cs typeface="Rockwell"/>
              </a:rPr>
              <a:t>Why the </a:t>
            </a:r>
            <a:r>
              <a:rPr lang="en-US" sz="2000" b="1" dirty="0">
                <a:latin typeface="Rockwell"/>
                <a:cs typeface="Rockwell"/>
              </a:rPr>
              <a:t>Sunbelt</a:t>
            </a:r>
            <a:r>
              <a:rPr lang="en-US" sz="2000" dirty="0">
                <a:latin typeface="Rockwell"/>
                <a:cs typeface="Rockwell"/>
              </a:rPr>
              <a:t>?</a:t>
            </a:r>
          </a:p>
          <a:p>
            <a:pPr lvl="1" eaLnBrk="1" hangingPunct="1">
              <a:lnSpc>
                <a:spcPct val="90000"/>
              </a:lnSpc>
              <a:defRPr/>
            </a:pPr>
            <a:r>
              <a:rPr lang="en-US" sz="1800" dirty="0">
                <a:latin typeface="Rockwell"/>
                <a:cs typeface="Rockwell"/>
              </a:rPr>
              <a:t>Low taxes, warmer climates, defense industries, right-to-work, immigrants</a:t>
            </a:r>
          </a:p>
          <a:p>
            <a:pPr eaLnBrk="1" hangingPunct="1">
              <a:lnSpc>
                <a:spcPct val="90000"/>
              </a:lnSpc>
              <a:defRPr/>
            </a:pPr>
            <a:r>
              <a:rPr lang="en-US" sz="2000" dirty="0">
                <a:latin typeface="Rockwell"/>
                <a:cs typeface="Rockwell"/>
              </a:rPr>
              <a:t>Rustbelt</a:t>
            </a:r>
          </a:p>
          <a:p>
            <a:pPr lvl="1" eaLnBrk="1" hangingPunct="1">
              <a:lnSpc>
                <a:spcPct val="90000"/>
              </a:lnSpc>
              <a:defRPr/>
            </a:pPr>
            <a:r>
              <a:rPr lang="en-US" sz="1800" dirty="0">
                <a:latin typeface="Rockwell"/>
                <a:cs typeface="Rockwell"/>
              </a:rPr>
              <a:t>Deindustrialization due to globalization, domestic policies, demographics. migration</a:t>
            </a:r>
          </a:p>
        </p:txBody>
      </p:sp>
    </p:spTree>
    <p:extLst>
      <p:ext uri="{BB962C8B-B14F-4D97-AF65-F5344CB8AC3E}">
        <p14:creationId xmlns:p14="http://schemas.microsoft.com/office/powerpoint/2010/main" val="36276949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0" y="0"/>
            <a:ext cx="9144000" cy="762000"/>
          </a:xfrm>
        </p:spPr>
        <p:txBody>
          <a:bodyPr/>
          <a:lstStyle/>
          <a:p>
            <a:pPr eaLnBrk="1" hangingPunct="1">
              <a:defRPr/>
            </a:pPr>
            <a:r>
              <a:rPr lang="en-US">
                <a:latin typeface="Rockwell"/>
                <a:cs typeface="Rockwell"/>
              </a:rPr>
              <a:t>Election of 1980</a:t>
            </a:r>
          </a:p>
        </p:txBody>
      </p:sp>
      <p:sp>
        <p:nvSpPr>
          <p:cNvPr id="46082" name="Rectangle 4"/>
          <p:cNvSpPr>
            <a:spLocks noGrp="1" noRot="1" noChangeArrowheads="1"/>
          </p:cNvSpPr>
          <p:nvPr>
            <p:ph type="body" sz="half" idx="4294967295"/>
          </p:nvPr>
        </p:nvSpPr>
        <p:spPr>
          <a:xfrm>
            <a:off x="0" y="762000"/>
            <a:ext cx="3048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2000" dirty="0">
                <a:effectLst/>
                <a:latin typeface="Rockwell"/>
                <a:cs typeface="Rockwell"/>
              </a:rPr>
              <a:t>Ronald Reagan (R)</a:t>
            </a:r>
          </a:p>
          <a:p>
            <a:r>
              <a:rPr lang="en-US" sz="2000" dirty="0">
                <a:effectLst/>
                <a:latin typeface="Rockwell"/>
                <a:cs typeface="Rockwell"/>
              </a:rPr>
              <a:t>Jimmy Carter (D)</a:t>
            </a:r>
          </a:p>
          <a:p>
            <a:r>
              <a:rPr lang="en-US" sz="2000" dirty="0">
                <a:effectLst/>
                <a:latin typeface="Rockwell"/>
                <a:cs typeface="Rockwell"/>
              </a:rPr>
              <a:t>Campaign</a:t>
            </a:r>
          </a:p>
          <a:p>
            <a:pPr lvl="1"/>
            <a:r>
              <a:rPr lang="en-US" sz="1800" dirty="0">
                <a:effectLst/>
                <a:latin typeface="Rockwell"/>
                <a:cs typeface="Rockwell"/>
              </a:rPr>
              <a:t>Debate</a:t>
            </a:r>
          </a:p>
          <a:p>
            <a:pPr lvl="2"/>
            <a:r>
              <a:rPr lang="en-US" sz="1600" dirty="0" smtClean="0">
                <a:effectLst/>
                <a:latin typeface="Rockwell"/>
                <a:cs typeface="Rockwell"/>
                <a:hlinkClick r:id="rId2"/>
              </a:rPr>
              <a:t>“</a:t>
            </a:r>
            <a:r>
              <a:rPr lang="en-US" sz="1600" dirty="0">
                <a:effectLst/>
                <a:latin typeface="Rockwell"/>
                <a:cs typeface="Rockwell"/>
                <a:hlinkClick r:id="rId2"/>
              </a:rPr>
              <a:t>Are you better now than you were four years ago?”</a:t>
            </a:r>
            <a:endParaRPr lang="en-US" sz="2000" dirty="0">
              <a:effectLst/>
              <a:latin typeface="Rockwell"/>
              <a:cs typeface="Rockwell"/>
            </a:endParaRPr>
          </a:p>
        </p:txBody>
      </p:sp>
      <p:pic>
        <p:nvPicPr>
          <p:cNvPr id="46083" name="Picture 6" descr="USAPElect1980.gif                                              000A84C2Macintosh HD                   C5A9507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124200" y="762000"/>
            <a:ext cx="6096000" cy="6096000"/>
          </a:xfrm>
        </p:spPr>
      </p:pic>
      <p:pic>
        <p:nvPicPr>
          <p:cNvPr id="460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81413"/>
            <a:ext cx="3048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0760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1485</TotalTime>
  <Words>3710</Words>
  <Application>Microsoft Macintosh PowerPoint</Application>
  <PresentationFormat>On-screen Show (4:3)</PresentationFormat>
  <Paragraphs>302</Paragraphs>
  <Slides>44</Slides>
  <Notes>15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Theme</vt:lpstr>
      <vt:lpstr>Do Now</vt:lpstr>
      <vt:lpstr>7. The Resurgence of Conservatism-Reagan and the 1980s</vt:lpstr>
      <vt:lpstr>AP Prompt</vt:lpstr>
      <vt:lpstr>Outline</vt:lpstr>
      <vt:lpstr>America Is Facing a Crisis of Confidence; The American Spirit Remains Strong</vt:lpstr>
      <vt:lpstr>The Cold War Resumes</vt:lpstr>
      <vt:lpstr>Conclusions on the 60’s and 70’s:</vt:lpstr>
      <vt:lpstr>The Sunbelt and Rustbelt</vt:lpstr>
      <vt:lpstr>Election of 1980</vt:lpstr>
      <vt:lpstr>Conservative Backlash, 1965-1980</vt:lpstr>
      <vt:lpstr>PowerPoint Presentation</vt:lpstr>
      <vt:lpstr>The Growing Backlash</vt:lpstr>
      <vt:lpstr>American Malaise</vt:lpstr>
      <vt:lpstr>The Three Parts of  the Modern Republican Party </vt:lpstr>
      <vt:lpstr>Supply-Side Economics “Reaganomics”</vt:lpstr>
      <vt:lpstr>Reaganomics</vt:lpstr>
      <vt:lpstr>Did Reagan’s Style Equal Substance?</vt:lpstr>
      <vt:lpstr>Reagan: Economic Recession, and Recovery</vt:lpstr>
      <vt:lpstr>Social Programs</vt:lpstr>
      <vt:lpstr>PowerPoint Presentation</vt:lpstr>
      <vt:lpstr>The War on Drugs</vt:lpstr>
      <vt:lpstr>The War on Drugs</vt:lpstr>
      <vt:lpstr>PowerPoint Presentation</vt:lpstr>
      <vt:lpstr>The AIDS Epidemic</vt:lpstr>
      <vt:lpstr>Election of 1984</vt:lpstr>
      <vt:lpstr>PowerPoint Presentation</vt:lpstr>
      <vt:lpstr>Trouble Spots in Latin America</vt:lpstr>
      <vt:lpstr>The Iran-Contra Affair</vt:lpstr>
      <vt:lpstr>PowerPoint Presentation</vt:lpstr>
      <vt:lpstr>Reagan &amp; Rollback (1981-1989) Soviet Union and Gorbachev</vt:lpstr>
      <vt:lpstr>Challenging the "Evil Empire"</vt:lpstr>
      <vt:lpstr>Ending the Cold War</vt:lpstr>
      <vt:lpstr>PowerPoint Presentation</vt:lpstr>
      <vt:lpstr>The End of the Cold War</vt:lpstr>
      <vt:lpstr>Conclusions</vt:lpstr>
      <vt:lpstr>Election of 1988</vt:lpstr>
      <vt:lpstr>George H.W. Bush (R) (1989-1993)</vt:lpstr>
      <vt:lpstr>George H.W. Bush (R) (1989-1993) End of Cold War</vt:lpstr>
      <vt:lpstr>H.W. Bush &amp; End of Cold War (1989-1993) Panama and Persian Gulf War and Somalia</vt:lpstr>
      <vt:lpstr>Bill Clinton (D) (1993-2001) Foreign Policy</vt:lpstr>
      <vt:lpstr>Bill Clinton (D) (1993-2001)</vt:lpstr>
      <vt:lpstr>George W. Bush (R) (2001-2009)  War on Terror</vt:lpstr>
      <vt:lpstr>Barack Obama (D) (2009-2017)</vt:lpstr>
      <vt:lpstr>Great Recession and Recovery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22</cp:revision>
  <dcterms:created xsi:type="dcterms:W3CDTF">2018-05-15T21:37:39Z</dcterms:created>
  <dcterms:modified xsi:type="dcterms:W3CDTF">2019-03-22T14:24:57Z</dcterms:modified>
</cp:coreProperties>
</file>