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0"/>
  </p:notesMasterIdLst>
  <p:sldIdLst>
    <p:sldId id="257" r:id="rId2"/>
    <p:sldId id="256" r:id="rId3"/>
    <p:sldId id="258" r:id="rId4"/>
    <p:sldId id="261" r:id="rId5"/>
    <p:sldId id="285" r:id="rId6"/>
    <p:sldId id="259" r:id="rId7"/>
    <p:sldId id="297" r:id="rId8"/>
    <p:sldId id="262" r:id="rId9"/>
    <p:sldId id="263" r:id="rId10"/>
    <p:sldId id="264" r:id="rId11"/>
    <p:sldId id="265" r:id="rId12"/>
    <p:sldId id="266" r:id="rId13"/>
    <p:sldId id="267" r:id="rId14"/>
    <p:sldId id="286" r:id="rId15"/>
    <p:sldId id="268" r:id="rId16"/>
    <p:sldId id="269" r:id="rId17"/>
    <p:sldId id="270" r:id="rId18"/>
    <p:sldId id="293" r:id="rId19"/>
    <p:sldId id="274" r:id="rId20"/>
    <p:sldId id="275" r:id="rId21"/>
    <p:sldId id="276" r:id="rId22"/>
    <p:sldId id="277" r:id="rId23"/>
    <p:sldId id="278" r:id="rId24"/>
    <p:sldId id="288" r:id="rId25"/>
    <p:sldId id="289" r:id="rId26"/>
    <p:sldId id="294" r:id="rId27"/>
    <p:sldId id="295" r:id="rId28"/>
    <p:sldId id="279" r:id="rId29"/>
    <p:sldId id="280" r:id="rId30"/>
    <p:sldId id="281" r:id="rId31"/>
    <p:sldId id="282" r:id="rId32"/>
    <p:sldId id="298" r:id="rId33"/>
    <p:sldId id="290" r:id="rId34"/>
    <p:sldId id="283" r:id="rId35"/>
    <p:sldId id="284" r:id="rId36"/>
    <p:sldId id="291" r:id="rId37"/>
    <p:sldId id="292"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40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2/13/19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1CB22-B353-244A-B366-1B2D006B767B}" type="slidenum">
              <a:rPr lang="en-US" sz="1200"/>
              <a:pPr/>
              <a:t>15</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25C1EC-C577-E64A-B179-BB8B62229A1E}" type="slidenum">
              <a:rPr lang="en-US" sz="1200"/>
              <a:pPr/>
              <a:t>16</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2A3EB2FC-C88F-8A4C-A660-376A106D3AA2}" type="slidenum">
              <a:rPr lang="en-US" sz="1200" smtClean="0"/>
              <a:pPr>
                <a:defRPr/>
              </a:pPr>
              <a:t>17</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A9BFC-04FA-49DE-AA72-42077D3B3306}" type="slidenum">
              <a:rPr lang="en-US"/>
              <a:pPr/>
              <a:t>20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This is the</a:t>
            </a:r>
            <a:r>
              <a:rPr lang="en-US" baseline="0" dirty="0" smtClean="0"/>
              <a:t> unemployment cycle.  People have less money to spend, so they don’t spend it in businesses.  Businesses lose profit.  Businesses can’t afford to pay workers.  Businesses then lay off workers, so more and more people keep losing money.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439C27F-33F1-7148-8A00-31F64F0BC6BE}" type="slidenum">
              <a:rPr lang="en-US" sz="1200" smtClean="0"/>
              <a:pPr>
                <a:defRPr/>
              </a:pPr>
              <a:t>23</a:t>
            </a:fld>
            <a:endParaRPr 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50938" y="692150"/>
            <a:ext cx="4556125" cy="3416300"/>
          </a:xfrm>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The Great Depression came as a shock to Americans, but there were warning signs: </a:t>
            </a:r>
          </a:p>
          <a:p>
            <a:pPr lvl="1"/>
            <a:r>
              <a:rPr lang="en-US">
                <a:latin typeface="Times New Roman" charset="0"/>
              </a:rPr>
              <a:t>In 1927, the economy had a recession but gov</a:t>
            </a:r>
            <a:r>
              <a:rPr lang="ja-JP" altLang="en-US">
                <a:latin typeface="Times New Roman" charset="0"/>
              </a:rPr>
              <a:t>’</a:t>
            </a:r>
            <a:r>
              <a:rPr lang="en-US">
                <a:latin typeface="Times New Roman" charset="0"/>
              </a:rPr>
              <a:t>t &amp; business leaders failed to respond  </a:t>
            </a:r>
          </a:p>
          <a:p>
            <a:pPr lvl="1"/>
            <a:r>
              <a:rPr lang="en-US">
                <a:latin typeface="Times New Roman" charset="0"/>
              </a:rPr>
              <a:t>The Federal Reserve lowered interest rates for loans to stimulate the economy, but this easy credit led speculators to buy stock </a:t>
            </a:r>
            <a:r>
              <a:rPr lang="ja-JP" altLang="en-US">
                <a:latin typeface="Times New Roman" charset="0"/>
              </a:rPr>
              <a:t>“</a:t>
            </a:r>
            <a:r>
              <a:rPr lang="en-US">
                <a:latin typeface="Times New Roman" charset="0"/>
              </a:rPr>
              <a:t>on-the-margin</a:t>
            </a:r>
            <a:r>
              <a:rPr lang="ja-JP" altLang="en-US">
                <a:latin typeface="Times New Roman" charset="0"/>
              </a:rPr>
              <a:t>”</a:t>
            </a:r>
            <a:endParaRPr lang="en-US">
              <a:latin typeface="Times New Roman" charset="0"/>
            </a:endParaRPr>
          </a:p>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B1801-ED5F-4E64-910D-347FF2E8E668}" type="slidenum">
              <a:rPr lang="en-US"/>
              <a:pPr/>
              <a:t>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smtClean="0"/>
              <a:t>A stock is a percentage</a:t>
            </a:r>
            <a:r>
              <a:rPr lang="en-US" baseline="0" dirty="0" smtClean="0"/>
              <a:t> of a company.  IF you buy stock in a company, you basically own little pieces of that company.  If the company is doing well, people have confidence in it, it may not be the actual profits of the company, or if people predict that company will do well.  So more and more people were buying stock from 1925-1929.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B72ED-2603-42C6-A014-8C2099D1E7BB}" type="slidenum">
              <a:rPr lang="en-US"/>
              <a:pPr/>
              <a:t>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smtClean="0"/>
              <a:t>It</a:t>
            </a:r>
            <a:r>
              <a:rPr lang="en-US" baseline="0" dirty="0" smtClean="0"/>
              <a:t> seemed like Americans were on an upward spiral, or so it seemed. Americans were borrowing money not just to buy goods, but to buy stocks in </a:t>
            </a:r>
            <a:r>
              <a:rPr lang="en-US" baseline="0" dirty="0" err="1" smtClean="0"/>
              <a:t>companys</a:t>
            </a:r>
            <a:r>
              <a:rPr lang="en-US" baseline="0" dirty="0" smtClean="0"/>
              <a:t>.  If you borrow money, you are in debt to people.  However, it increases </a:t>
            </a:r>
            <a:r>
              <a:rPr lang="en-US" baseline="0" dirty="0" err="1" smtClean="0"/>
              <a:t>yoru</a:t>
            </a:r>
            <a:r>
              <a:rPr lang="en-US" baseline="0" dirty="0" smtClean="0"/>
              <a:t> spending. IF </a:t>
            </a:r>
            <a:r>
              <a:rPr lang="en-US" baseline="0" dirty="0" err="1" smtClean="0"/>
              <a:t>peope</a:t>
            </a:r>
            <a:r>
              <a:rPr lang="en-US" baseline="0" dirty="0" smtClean="0"/>
              <a:t> are spending money, the economy looks good so people have confidence in the economy.  If the economy has confidence, people want to invest in stock, here’s the cycle, then people are </a:t>
            </a:r>
            <a:r>
              <a:rPr lang="en-US" baseline="0" dirty="0" err="1" smtClean="0"/>
              <a:t>gonna</a:t>
            </a:r>
            <a:r>
              <a:rPr lang="en-US" baseline="0" dirty="0" smtClean="0"/>
              <a:t> borrow more money, and get in more debt.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C86519E-BE73-DE43-B58D-4CF67921DF02}" type="slidenum">
              <a:rPr lang="en-US" sz="1200" smtClean="0"/>
              <a:pPr>
                <a:defRPr/>
              </a:pPr>
              <a:t>10</a:t>
            </a:fld>
            <a:endParaRPr 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FD03EA-48BA-3C43-9328-AD4808478898}" type="slidenum">
              <a:rPr lang="en-US" sz="1200"/>
              <a:pPr/>
              <a:t>11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C8DF3C-88D6-1049-A1AD-8F71F42F6CC4}" type="slidenum">
              <a:rPr lang="en-US" sz="1200"/>
              <a:pPr/>
              <a:t>12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F8797D-482A-5B4F-B312-D63F371B8387}" type="slidenum">
              <a:rPr lang="en-US" sz="1200"/>
              <a:pPr/>
              <a:t>13</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Economic conditions in Europe, Agricultural decline since 1919, corporate mismanagement, excessive speculation all contributed to the GD as well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E37B0868-58B0-7B45-956F-850EB10684DE}" type="slidenum">
              <a:rPr lang="en-US"/>
              <a:pPr/>
              <a:t>‹#›</a:t>
            </a:fld>
            <a:endParaRPr lang="en-US"/>
          </a:p>
        </p:txBody>
      </p:sp>
    </p:spTree>
    <p:extLst>
      <p:ext uri="{BB962C8B-B14F-4D97-AF65-F5344CB8AC3E}">
        <p14:creationId xmlns:p14="http://schemas.microsoft.com/office/powerpoint/2010/main" val="14510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242EE73-78B2-4DFD-8A6D-AD6B7CD542D9}" type="slidenum">
              <a:rPr lang="en-US"/>
              <a:pPr/>
              <a:t>‹#›</a:t>
            </a:fld>
            <a:endParaRPr lang="en-US"/>
          </a:p>
        </p:txBody>
      </p:sp>
    </p:spTree>
    <p:extLst>
      <p:ext uri="{BB962C8B-B14F-4D97-AF65-F5344CB8AC3E}">
        <p14:creationId xmlns:p14="http://schemas.microsoft.com/office/powerpoint/2010/main" val="61344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 xmlns:a16="http://schemas.microsoft.com/office/drawing/2014/main" id="{4222C3E5-F950-F647-80CE-AA502908F26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 xmlns:a16="http://schemas.microsoft.com/office/drawing/2014/main" id="{B6C749BB-F492-3647-8EBB-5C8ED0D7A4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 xmlns:a16="http://schemas.microsoft.com/office/drawing/2014/main" id="{3EC92D97-FB47-3B47-B384-1E6270256645}"/>
              </a:ext>
            </a:extLst>
          </p:cNvPr>
          <p:cNvSpPr>
            <a:spLocks noGrp="1" noChangeArrowheads="1"/>
          </p:cNvSpPr>
          <p:nvPr>
            <p:ph type="sldNum" sz="quarter" idx="12"/>
          </p:nvPr>
        </p:nvSpPr>
        <p:spPr>
          <a:ln/>
        </p:spPr>
        <p:txBody>
          <a:bodyPr/>
          <a:lstStyle>
            <a:lvl1pPr>
              <a:defRPr/>
            </a:lvl1pPr>
          </a:lstStyle>
          <a:p>
            <a:fld id="{5EA79477-FE1D-AD45-AF1D-CF9FD3C98099}" type="slidenum">
              <a:rPr lang="en-US"/>
              <a:pPr/>
              <a:t>‹#›</a:t>
            </a:fld>
            <a:endParaRPr lang="en-US"/>
          </a:p>
        </p:txBody>
      </p:sp>
    </p:spTree>
    <p:extLst>
      <p:ext uri="{BB962C8B-B14F-4D97-AF65-F5344CB8AC3E}">
        <p14:creationId xmlns:p14="http://schemas.microsoft.com/office/powerpoint/2010/main" val="68656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TmV956F9lDdGM&amp;tbnid=vgI7cqFFpn6DSM:&amp;ved=0CAUQjRw&amp;url=http://thefinancialphysician.com/2009/10/80th-anniversary-of-1929-stock-market-crash/&amp;ei=07dPUaSgH-fM2gW-nYH4BQ&amp;bvm=bv.44158598,d.b2I&amp;psig=AFQjCNGF6xEyjuTkX_nwAVpaGHBntC7Rjw&amp;ust=1364265287521694" TargetMode="External"/><Relationship Id="rId4" Type="http://schemas.openxmlformats.org/officeDocument/2006/relationships/image" Target="../media/image6.png"/><Relationship Id="rId5" Type="http://schemas.openxmlformats.org/officeDocument/2006/relationships/hyperlink" Target="http://www.google.com/url?sa=i&amp;rct=j&amp;q=&amp;esrc=s&amp;frm=1&amp;source=images&amp;cd=&amp;cad=rja&amp;docid=ITmV956F9lDdGM&amp;tbnid=vgI7cqFFpn6DSM:&amp;ved=0CAUQjRw&amp;url=http://hyperbole.es/2012/10/el-otono-vendra-con-caracolas/&amp;ei=8rdPUcrRFuWN2gWc3YGwAw&amp;bvm=bv.44158598,d.b2I&amp;psig=AFQjCNGF6xEyjuTkX_nwAVpaGHBntC7Rjw&amp;ust=1364265287521694" TargetMode="External"/><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1KUnOUjSGBKiXM&amp;tbnid=99NejQv4uX0a2M:&amp;ved=0CAUQjRw&amp;url=http://www.amazon.com/Black-Tuesday-Spotlight-American-History/dp/1562945742&amp;ei=rbhPUdDBGcfx2wWa7YDoCg&amp;bvm=bv.44158598,d.b2I&amp;psig=AFQjCNHJAc-Wzt9-3VP1msl_cijPdw0mWw&amp;ust=1364265444240019" TargetMode="External"/><Relationship Id="rId4" Type="http://schemas.openxmlformats.org/officeDocument/2006/relationships/image" Target="../media/image8.jpeg"/><Relationship Id="rId5" Type="http://schemas.openxmlformats.org/officeDocument/2006/relationships/hyperlink" Target="http://www.google.com/url?sa=i&amp;rct=j&amp;q=&amp;esrc=s&amp;frm=1&amp;source=images&amp;cd=&amp;cad=rja&amp;docid=msd6fps-sQHLhM&amp;tbnid=7lOAnOe-0f5ZjM:&amp;ved=0CAUQjRw&amp;url=http://www.lifesciencesfoundation.org/printer_events-Black_Tuesday.html&amp;ei=ibhPUdynLeOO2gX3vYFg&amp;bvm=bv.44158598,d.b2I&amp;psig=AFQjCNHJAc-Wzt9-3VP1msl_cijPdw0mWw&amp;ust=1364265444240019" TargetMode="External"/><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stock%20market%20crash%20of%201929&amp;source=images&amp;cd=&amp;cad=rja&amp;uact=8&amp;docid=ZVFQefRwN1b3DM&amp;tbnid=4qgPIdJUFqAofM:&amp;ved=0CAUQjRw&amp;url=http://projectsmrj.pbworks.com/w/page/45474568/The%20Stock%20Market%20Crash%20of%201929&amp;ei=OrI4U_a9GcuusAT7kYCwDg&amp;bvm=bv.63808443,d.dmQ&amp;psig=AFQjCNFbQ9RYOlbfU450YR56lCW7z2k_rg&amp;ust=1396310964162852" TargetMode="External"/><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jpeg"/><Relationship Id="rId1" Type="http://schemas.microsoft.com/office/2007/relationships/media" Target="file:///\\MS725FS01\groups$\Staff\Social%20Studies\All%20U.S.%20History\AP%20US\Unit_11%201920s%20&amp;%20Great%20Depression\-RudyVallee_BrotherCanYouSpareADime.wav" TargetMode="External"/><Relationship Id="rId2" Type="http://schemas.openxmlformats.org/officeDocument/2006/relationships/audio" Target="file:///\\MS725FS01\groups$\Staff\Social%20Studies\All%20U.S.%20History\AP%20US\Unit_11%201920s%20&amp;%20Great%20Depression\-RudyVallee_BrotherCanYouSpareADime.wa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hoover+political+cartoons&amp;source=images&amp;cd=&amp;cad=rja&amp;docid=-nhb3IJOwTHj2M&amp;tbnid=C8JS7BZgicbHiM:&amp;ved=0CAUQjRw&amp;url=http://yesteryearsnews.wordpress.com/tag/political-humor/&amp;ei=-_ZSUaDTFMfA2gWDqIHIAg&amp;bvm=bv.44342787,d.aWM&amp;psig=AFQjCNGKh2vme5UNvg4Am6pU7XbC80HcGQ&amp;ust=1364477973131806" TargetMode="Externa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hoover+political+cartoons&amp;source=images&amp;cd=&amp;cad=rja&amp;docid=pi9aX_PebBpitM&amp;tbnid=Svelzw-GPWHc3M:&amp;ved=0CAUQjRw&amp;url=http://paw.princeton.edu/issues/2008/09/24/pages/2698/index.xml?page=8&amp;ei=q_ZSUfeGBqS22gXuzYFw&amp;bvm=bv.44342787,d.aWM&amp;psig=AFQjCNGKh2vme5UNvg4Am6pU7XbC80HcGQ&amp;ust=1364477973131806" TargetMode="External"/><Relationship Id="rId3"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d/dc/Smoot_and_Hawley_standing_together,_April_11,_1929.jpg" TargetMode="Externa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properity+is+just+around+the+corner&amp;source=images&amp;cd=&amp;cad=rja&amp;docid=U9jJpke34Ys9QM&amp;tbnid=j6jGDKCPdG2cRM:&amp;ved=0CAUQjRw&amp;url=http://news.smashpipe.com/?f=qnySMf6pT6Q&amp;ei=V_RSUemLE4Oa2gXGrYHQCQ&amp;bvm=bv.44342787,d.aWM&amp;psig=AFQjCNEhh0fYZlZlE8SJFMhvN6kzJ5ATlw&amp;ust=1364477295684677" TargetMode="External"/><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5" name="Picture 5" descr="http://t3.gstatic.com/images?q=tbn:ANd9GcR5mXAdW0mbdjJDlRLs_GN3dfP0LvvYEHtZpMUOFQG3LU5BkSGp:www.uspropertysplash.com/wp-content/uploads/2012/11/buy-low-sell-high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93506"/>
            <a:ext cx="3458265" cy="18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0" y="867415"/>
            <a:ext cx="2820162" cy="1203348"/>
          </a:xfrm>
        </p:spPr>
        <p:txBody>
          <a:bodyPr>
            <a:normAutofit fontScale="90000"/>
          </a:bodyPr>
          <a:lstStyle/>
          <a:p>
            <a:pPr eaLnBrk="1" hangingPunct="1"/>
            <a:r>
              <a:rPr lang="en-US" u="sng" dirty="0">
                <a:latin typeface="Rockwell"/>
                <a:cs typeface="Rockwell"/>
              </a:rPr>
              <a:t>Hoover’s Bull Market of 1929</a:t>
            </a:r>
          </a:p>
        </p:txBody>
      </p:sp>
      <p:sp>
        <p:nvSpPr>
          <p:cNvPr id="48131" name="Rectangle 3"/>
          <p:cNvSpPr>
            <a:spLocks noGrp="1" noChangeArrowheads="1"/>
          </p:cNvSpPr>
          <p:nvPr>
            <p:ph sz="quarter" idx="1"/>
          </p:nvPr>
        </p:nvSpPr>
        <p:spPr>
          <a:xfrm>
            <a:off x="3733800" y="0"/>
            <a:ext cx="5454650" cy="6858000"/>
          </a:xfrm>
        </p:spPr>
        <p:txBody>
          <a:bodyPr>
            <a:normAutofit fontScale="92500"/>
          </a:bodyPr>
          <a:lstStyle/>
          <a:p>
            <a:pPr eaLnBrk="1" hangingPunct="1"/>
            <a:r>
              <a:rPr lang="en-US" sz="3200" dirty="0">
                <a:latin typeface="Rockwell"/>
                <a:cs typeface="Rockwell"/>
              </a:rPr>
              <a:t>During 1st 6 mos. of Hoover admin.</a:t>
            </a:r>
          </a:p>
          <a:p>
            <a:pPr lvl="1" eaLnBrk="1" hangingPunct="1"/>
            <a:r>
              <a:rPr lang="en-US" sz="3200" dirty="0">
                <a:latin typeface="Rockwell"/>
                <a:cs typeface="Rockwell"/>
              </a:rPr>
              <a:t>Height of stock prices</a:t>
            </a:r>
          </a:p>
          <a:p>
            <a:pPr eaLnBrk="1" hangingPunct="1"/>
            <a:r>
              <a:rPr lang="en-US" sz="3200" dirty="0">
                <a:latin typeface="Rockwell"/>
                <a:cs typeface="Rockwell"/>
              </a:rPr>
              <a:t>Aug. 1929, 300 billion shares bought on margin</a:t>
            </a:r>
          </a:p>
          <a:p>
            <a:pPr eaLnBrk="1" hangingPunct="1"/>
            <a:r>
              <a:rPr lang="en-US" sz="3200" dirty="0">
                <a:latin typeface="Rockwell"/>
                <a:cs typeface="Rockwell"/>
              </a:rPr>
              <a:t>“Get rich quick” </a:t>
            </a:r>
            <a:r>
              <a:rPr lang="en-US" sz="3200" u="sng" dirty="0">
                <a:latin typeface="Rockwell"/>
                <a:cs typeface="Rockwell"/>
              </a:rPr>
              <a:t>gamble</a:t>
            </a:r>
            <a:endParaRPr lang="en-US" sz="3200" dirty="0">
              <a:latin typeface="Rockwell"/>
              <a:cs typeface="Rockwell"/>
            </a:endParaRPr>
          </a:p>
          <a:p>
            <a:pPr lvl="1" eaLnBrk="1" hangingPunct="1"/>
            <a:r>
              <a:rPr lang="en-US" sz="3200" dirty="0">
                <a:latin typeface="Rockwell"/>
                <a:cs typeface="Rockwell"/>
              </a:rPr>
              <a:t>Money normally earned off dividends</a:t>
            </a:r>
          </a:p>
          <a:p>
            <a:pPr lvl="1" eaLnBrk="1" hangingPunct="1"/>
            <a:r>
              <a:rPr lang="en-US" sz="3200" dirty="0">
                <a:latin typeface="Rockwell"/>
                <a:cs typeface="Rockwell"/>
              </a:rPr>
              <a:t>Margin buyers looking to buy low then sell high</a:t>
            </a:r>
          </a:p>
          <a:p>
            <a:pPr lvl="2" eaLnBrk="1" hangingPunct="1"/>
            <a:r>
              <a:rPr lang="en-US" sz="3200" dirty="0">
                <a:latin typeface="Rockwell"/>
                <a:cs typeface="Rockwell"/>
              </a:rPr>
              <a:t>Only works if stock price goes up!</a:t>
            </a:r>
          </a:p>
        </p:txBody>
      </p:sp>
    </p:spTree>
    <p:extLst>
      <p:ext uri="{BB962C8B-B14F-4D97-AF65-F5344CB8AC3E}">
        <p14:creationId xmlns:p14="http://schemas.microsoft.com/office/powerpoint/2010/main" val="582731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48131">
                                            <p:txEl>
                                              <p:pRg st="1" end="1"/>
                                            </p:txEl>
                                          </p:spTgt>
                                        </p:tgtEl>
                                        <p:attrNameLst>
                                          <p:attrName>style.visibility</p:attrName>
                                        </p:attrNameLst>
                                      </p:cBhvr>
                                      <p:to>
                                        <p:strVal val="visible"/>
                                      </p:to>
                                    </p:set>
                                    <p:anim to="" calcmode="lin" valueType="num">
                                      <p:cBhvr>
                                        <p:cTn id="10" dur="1" fill="hold"/>
                                        <p:tgtEl>
                                          <p:spTgt spid="48131">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anim to="" calcmode="lin" valueType="num">
                                      <p:cBhvr>
                                        <p:cTn id="15" dur="1" fill="hold"/>
                                        <p:tgtEl>
                                          <p:spTgt spid="48131">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8131">
                                            <p:txEl>
                                              <p:pRg st="3" end="3"/>
                                            </p:txEl>
                                          </p:spTgt>
                                        </p:tgtEl>
                                        <p:attrNameLst>
                                          <p:attrName>style.visibility</p:attrName>
                                        </p:attrNameLst>
                                      </p:cBhvr>
                                      <p:to>
                                        <p:strVal val="visible"/>
                                      </p:to>
                                    </p:set>
                                    <p:anim to="" calcmode="lin" valueType="num">
                                      <p:cBhvr>
                                        <p:cTn id="20" dur="1" fill="hold"/>
                                        <p:tgtEl>
                                          <p:spTgt spid="48131">
                                            <p:txEl>
                                              <p:pRg st="3" end="3"/>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499"/>
                                          </p:stCondLst>
                                        </p:cTn>
                                        <p:tgtEl>
                                          <p:spTgt spid="48131">
                                            <p:txEl>
                                              <p:pRg st="4" end="4"/>
                                            </p:txEl>
                                          </p:spTgt>
                                        </p:tgtEl>
                                        <p:attrNameLst>
                                          <p:attrName>style.visibility</p:attrName>
                                        </p:attrNameLst>
                                      </p:cBhvr>
                                      <p:to>
                                        <p:strVal val="visible"/>
                                      </p:to>
                                    </p:set>
                                    <p:anim to="" calcmode="lin" valueType="num">
                                      <p:cBhvr>
                                        <p:cTn id="23" dur="1" fill="hold"/>
                                        <p:tgtEl>
                                          <p:spTgt spid="48131">
                                            <p:txEl>
                                              <p:pRg st="4" end="4"/>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499"/>
                                          </p:stCondLst>
                                        </p:cTn>
                                        <p:tgtEl>
                                          <p:spTgt spid="48131">
                                            <p:txEl>
                                              <p:pRg st="5" end="5"/>
                                            </p:txEl>
                                          </p:spTgt>
                                        </p:tgtEl>
                                        <p:attrNameLst>
                                          <p:attrName>style.visibility</p:attrName>
                                        </p:attrNameLst>
                                      </p:cBhvr>
                                      <p:to>
                                        <p:strVal val="visible"/>
                                      </p:to>
                                    </p:set>
                                    <p:anim to="" calcmode="lin" valueType="num">
                                      <p:cBhvr>
                                        <p:cTn id="26" dur="1" fill="hold"/>
                                        <p:tgtEl>
                                          <p:spTgt spid="48131">
                                            <p:txEl>
                                              <p:pRg st="5" end="5"/>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499"/>
                                          </p:stCondLst>
                                        </p:cTn>
                                        <p:tgtEl>
                                          <p:spTgt spid="48131">
                                            <p:txEl>
                                              <p:pRg st="6" end="6"/>
                                            </p:txEl>
                                          </p:spTgt>
                                        </p:tgtEl>
                                        <p:attrNameLst>
                                          <p:attrName>style.visibility</p:attrName>
                                        </p:attrNameLst>
                                      </p:cBhvr>
                                      <p:to>
                                        <p:strVal val="visible"/>
                                      </p:to>
                                    </p:set>
                                    <p:anim to="" calcmode="lin" valueType="num">
                                      <p:cBhvr>
                                        <p:cTn id="29" dur="1" fill="hold"/>
                                        <p:tgtEl>
                                          <p:spTgt spid="4813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304800"/>
            <a:ext cx="7772400" cy="1143000"/>
          </a:xfrm>
        </p:spPr>
        <p:txBody>
          <a:bodyPr>
            <a:normAutofit fontScale="90000"/>
          </a:bodyPr>
          <a:lstStyle/>
          <a:p>
            <a:pPr eaLnBrk="1" hangingPunct="1"/>
            <a:r>
              <a:rPr lang="en-US">
                <a:latin typeface="Rockwell"/>
                <a:cs typeface="Rockwell"/>
              </a:rPr>
              <a:t>All was calm on the surface</a:t>
            </a:r>
          </a:p>
        </p:txBody>
      </p:sp>
      <p:sp>
        <p:nvSpPr>
          <p:cNvPr id="3075" name="Rectangle 3"/>
          <p:cNvSpPr>
            <a:spLocks noGrp="1" noChangeArrowheads="1"/>
          </p:cNvSpPr>
          <p:nvPr>
            <p:ph sz="quarter" idx="1"/>
          </p:nvPr>
        </p:nvSpPr>
        <p:spPr>
          <a:xfrm>
            <a:off x="228600" y="1219200"/>
            <a:ext cx="5313363" cy="5410200"/>
          </a:xfrm>
        </p:spPr>
        <p:txBody>
          <a:bodyPr>
            <a:normAutofit fontScale="85000" lnSpcReduction="20000"/>
          </a:bodyPr>
          <a:lstStyle/>
          <a:p>
            <a:pPr eaLnBrk="1" hangingPunct="1">
              <a:lnSpc>
                <a:spcPct val="90000"/>
              </a:lnSpc>
            </a:pPr>
            <a:r>
              <a:rPr lang="en-US" dirty="0">
                <a:latin typeface="Rockwell"/>
                <a:cs typeface="Rockwell"/>
              </a:rPr>
              <a:t>Prosperity of 1920s </a:t>
            </a:r>
            <a:r>
              <a:rPr lang="en-US" u="sng" dirty="0">
                <a:latin typeface="Rockwell"/>
                <a:cs typeface="Rockwell"/>
              </a:rPr>
              <a:t>seemed</a:t>
            </a:r>
            <a:r>
              <a:rPr lang="en-US" dirty="0">
                <a:latin typeface="Rockwell"/>
                <a:cs typeface="Rockwell"/>
              </a:rPr>
              <a:t> endless</a:t>
            </a:r>
          </a:p>
          <a:p>
            <a:pPr lvl="1" eaLnBrk="1" hangingPunct="1">
              <a:lnSpc>
                <a:spcPct val="90000"/>
              </a:lnSpc>
            </a:pPr>
            <a:r>
              <a:rPr lang="en-US" dirty="0">
                <a:latin typeface="Rockwell"/>
                <a:cs typeface="Rockwell"/>
              </a:rPr>
              <a:t>Strong economy</a:t>
            </a:r>
          </a:p>
          <a:p>
            <a:pPr lvl="1" eaLnBrk="1" hangingPunct="1">
              <a:lnSpc>
                <a:spcPct val="90000"/>
              </a:lnSpc>
            </a:pPr>
            <a:r>
              <a:rPr lang="en-US" dirty="0">
                <a:latin typeface="Rockwell"/>
                <a:cs typeface="Rockwell"/>
              </a:rPr>
              <a:t>Supportive government</a:t>
            </a:r>
          </a:p>
          <a:p>
            <a:pPr lvl="1" eaLnBrk="1" hangingPunct="1">
              <a:lnSpc>
                <a:spcPct val="90000"/>
              </a:lnSpc>
            </a:pPr>
            <a:r>
              <a:rPr lang="en-US" dirty="0">
                <a:latin typeface="Rockwell"/>
                <a:cs typeface="Rockwell"/>
              </a:rPr>
              <a:t>Happy consumers</a:t>
            </a:r>
          </a:p>
          <a:p>
            <a:pPr eaLnBrk="1" hangingPunct="1">
              <a:lnSpc>
                <a:spcPct val="90000"/>
              </a:lnSpc>
            </a:pPr>
            <a:endParaRPr lang="en-US" dirty="0">
              <a:latin typeface="Rockwell"/>
              <a:cs typeface="Rockwell"/>
            </a:endParaRPr>
          </a:p>
          <a:p>
            <a:pPr eaLnBrk="1" hangingPunct="1">
              <a:lnSpc>
                <a:spcPct val="90000"/>
              </a:lnSpc>
            </a:pPr>
            <a:r>
              <a:rPr lang="en-US" dirty="0">
                <a:latin typeface="Rockwell"/>
                <a:cs typeface="Rockwell"/>
              </a:rPr>
              <a:t>Good standard of living</a:t>
            </a:r>
          </a:p>
          <a:p>
            <a:pPr lvl="1" eaLnBrk="1" hangingPunct="1">
              <a:lnSpc>
                <a:spcPct val="90000"/>
              </a:lnSpc>
            </a:pPr>
            <a:r>
              <a:rPr lang="en-US" dirty="0">
                <a:latin typeface="Rockwell"/>
                <a:cs typeface="Rockwell"/>
              </a:rPr>
              <a:t>More families had electricity and appliances</a:t>
            </a:r>
          </a:p>
          <a:p>
            <a:pPr lvl="1" eaLnBrk="1" hangingPunct="1">
              <a:lnSpc>
                <a:spcPct val="90000"/>
              </a:lnSpc>
            </a:pPr>
            <a:r>
              <a:rPr lang="en-US" dirty="0">
                <a:latin typeface="Rockwell"/>
                <a:cs typeface="Rockwell"/>
              </a:rPr>
              <a:t>More variety of products</a:t>
            </a:r>
          </a:p>
          <a:p>
            <a:pPr lvl="1" eaLnBrk="1" hangingPunct="1">
              <a:lnSpc>
                <a:spcPct val="90000"/>
              </a:lnSpc>
            </a:pPr>
            <a:r>
              <a:rPr lang="en-US" dirty="0">
                <a:latin typeface="Rockwell"/>
                <a:cs typeface="Rockwell"/>
              </a:rPr>
              <a:t>Chain stores offered low prices and installment plans (credit)</a:t>
            </a:r>
          </a:p>
          <a:p>
            <a:pPr lvl="1" eaLnBrk="1" hangingPunct="1">
              <a:lnSpc>
                <a:spcPct val="90000"/>
              </a:lnSpc>
            </a:pPr>
            <a:r>
              <a:rPr lang="en-US" dirty="0">
                <a:latin typeface="Rockwell"/>
                <a:cs typeface="Rockwell"/>
              </a:rPr>
              <a:t>Advertising more sophisticated</a:t>
            </a:r>
          </a:p>
          <a:p>
            <a:pPr lvl="2" eaLnBrk="1" hangingPunct="1">
              <a:lnSpc>
                <a:spcPct val="90000"/>
              </a:lnSpc>
            </a:pPr>
            <a:r>
              <a:rPr lang="en-US" dirty="0">
                <a:latin typeface="Rockwell"/>
                <a:cs typeface="Rockwell"/>
              </a:rPr>
              <a:t>Market research, catchy images &amp; slogans </a:t>
            </a:r>
          </a:p>
        </p:txBody>
      </p:sp>
      <p:pic>
        <p:nvPicPr>
          <p:cNvPr id="18435" name="Picture 4" descr="25ch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1981200"/>
            <a:ext cx="36020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20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2000"/>
                                        <p:tgtEl>
                                          <p:spTgt spid="3075">
                                            <p:txEl>
                                              <p:pRg st="0" end="0"/>
                                            </p:txEl>
                                          </p:spTgt>
                                        </p:tgtEl>
                                      </p:cBhvr>
                                    </p:animEffect>
                                    <p:anim calcmode="lin" valueType="num">
                                      <p:cBhvr>
                                        <p:cTn id="15" dur="2000" fill="hold"/>
                                        <p:tgtEl>
                                          <p:spTgt spid="3075">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075">
                                            <p:txEl>
                                              <p:pRg st="0" end="0"/>
                                            </p:txEl>
                                          </p:spTgt>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Effect transition="in" filter="fade">
                                      <p:cBhvr>
                                        <p:cTn id="20" dur="2000"/>
                                        <p:tgtEl>
                                          <p:spTgt spid="3075">
                                            <p:txEl>
                                              <p:pRg st="1" end="1"/>
                                            </p:txEl>
                                          </p:spTgt>
                                        </p:tgtEl>
                                      </p:cBhvr>
                                    </p:animEffect>
                                    <p:anim calcmode="lin" valueType="num">
                                      <p:cBhvr>
                                        <p:cTn id="21" dur="2000" fill="hold"/>
                                        <p:tgtEl>
                                          <p:spTgt spid="3075">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075">
                                            <p:txEl>
                                              <p:pRg st="1" end="1"/>
                                            </p:txEl>
                                          </p:spTgt>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Effect transition="in" filter="fade">
                                      <p:cBhvr>
                                        <p:cTn id="26" dur="2000"/>
                                        <p:tgtEl>
                                          <p:spTgt spid="3075">
                                            <p:txEl>
                                              <p:pRg st="2" end="2"/>
                                            </p:txEl>
                                          </p:spTgt>
                                        </p:tgtEl>
                                      </p:cBhvr>
                                    </p:animEffect>
                                    <p:anim calcmode="lin" valueType="num">
                                      <p:cBhvr>
                                        <p:cTn id="27" dur="2000" fill="hold"/>
                                        <p:tgtEl>
                                          <p:spTgt spid="3075">
                                            <p:txEl>
                                              <p:pRg st="2" end="2"/>
                                            </p:txEl>
                                          </p:spTgt>
                                        </p:tgtEl>
                                        <p:attrNameLst>
                                          <p:attrName>style.rotation</p:attrName>
                                        </p:attrNameLst>
                                      </p:cBhvr>
                                      <p:tavLst>
                                        <p:tav tm="0">
                                          <p:val>
                                            <p:fltVal val="720"/>
                                          </p:val>
                                        </p:tav>
                                        <p:tav tm="100000">
                                          <p:val>
                                            <p:fltVal val="0"/>
                                          </p:val>
                                        </p:tav>
                                      </p:tavLst>
                                    </p:anim>
                                    <p:anim calcmode="lin" valueType="num">
                                      <p:cBhvr>
                                        <p:cTn id="28" dur="2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075">
                                            <p:txEl>
                                              <p:pRg st="2" end="2"/>
                                            </p:txEl>
                                          </p:spTgt>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3075">
                                            <p:txEl>
                                              <p:pRg st="3" end="3"/>
                                            </p:txEl>
                                          </p:spTgt>
                                        </p:tgtEl>
                                        <p:attrNameLst>
                                          <p:attrName>style.visibility</p:attrName>
                                        </p:attrNameLst>
                                      </p:cBhvr>
                                      <p:to>
                                        <p:strVal val="visible"/>
                                      </p:to>
                                    </p:set>
                                    <p:animEffect transition="in" filter="fade">
                                      <p:cBhvr>
                                        <p:cTn id="32" dur="2000"/>
                                        <p:tgtEl>
                                          <p:spTgt spid="3075">
                                            <p:txEl>
                                              <p:pRg st="3" end="3"/>
                                            </p:txEl>
                                          </p:spTgt>
                                        </p:tgtEl>
                                      </p:cBhvr>
                                    </p:animEffect>
                                    <p:anim calcmode="lin" valueType="num">
                                      <p:cBhvr>
                                        <p:cTn id="33" dur="2000" fill="hold"/>
                                        <p:tgtEl>
                                          <p:spTgt spid="3075">
                                            <p:txEl>
                                              <p:pRg st="3" end="3"/>
                                            </p:txEl>
                                          </p:spTgt>
                                        </p:tgtEl>
                                        <p:attrNameLst>
                                          <p:attrName>style.rotation</p:attrName>
                                        </p:attrNameLst>
                                      </p:cBhvr>
                                      <p:tavLst>
                                        <p:tav tm="0">
                                          <p:val>
                                            <p:fltVal val="720"/>
                                          </p:val>
                                        </p:tav>
                                        <p:tav tm="100000">
                                          <p:val>
                                            <p:fltVal val="0"/>
                                          </p:val>
                                        </p:tav>
                                      </p:tavLst>
                                    </p:anim>
                                    <p:anim calcmode="lin" valueType="num">
                                      <p:cBhvr>
                                        <p:cTn id="34" dur="2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307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075">
                                            <p:txEl>
                                              <p:pRg st="5" end="5"/>
                                            </p:txEl>
                                          </p:spTgt>
                                        </p:tgtEl>
                                        <p:attrNameLst>
                                          <p:attrName>style.visibility</p:attrName>
                                        </p:attrNameLst>
                                      </p:cBhvr>
                                      <p:to>
                                        <p:strVal val="visible"/>
                                      </p:to>
                                    </p:set>
                                    <p:animEffect transition="in" filter="fade">
                                      <p:cBhvr>
                                        <p:cTn id="40" dur="2000"/>
                                        <p:tgtEl>
                                          <p:spTgt spid="3075">
                                            <p:txEl>
                                              <p:pRg st="5" end="5"/>
                                            </p:txEl>
                                          </p:spTgt>
                                        </p:tgtEl>
                                      </p:cBhvr>
                                    </p:animEffect>
                                    <p:anim calcmode="lin" valueType="num">
                                      <p:cBhvr>
                                        <p:cTn id="41" dur="2000" fill="hold"/>
                                        <p:tgtEl>
                                          <p:spTgt spid="3075">
                                            <p:txEl>
                                              <p:pRg st="5" end="5"/>
                                            </p:txEl>
                                          </p:spTgt>
                                        </p:tgtEl>
                                        <p:attrNameLst>
                                          <p:attrName>style.rotation</p:attrName>
                                        </p:attrNameLst>
                                      </p:cBhvr>
                                      <p:tavLst>
                                        <p:tav tm="0">
                                          <p:val>
                                            <p:fltVal val="720"/>
                                          </p:val>
                                        </p:tav>
                                        <p:tav tm="100000">
                                          <p:val>
                                            <p:fltVal val="0"/>
                                          </p:val>
                                        </p:tav>
                                      </p:tavLst>
                                    </p:anim>
                                    <p:anim calcmode="lin" valueType="num">
                                      <p:cBhvr>
                                        <p:cTn id="42" dur="20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43" dur="2000" fill="hold"/>
                                        <p:tgtEl>
                                          <p:spTgt spid="3075">
                                            <p:txEl>
                                              <p:pRg st="5" end="5"/>
                                            </p:txEl>
                                          </p:spTgt>
                                        </p:tgtEl>
                                        <p:attrNameLst>
                                          <p:attrName>ppt_w</p:attrName>
                                        </p:attrNameLst>
                                      </p:cBhvr>
                                      <p:tavLst>
                                        <p:tav tm="0">
                                          <p:val>
                                            <p:fltVal val="0"/>
                                          </p:val>
                                        </p:tav>
                                        <p:tav tm="100000">
                                          <p:val>
                                            <p:strVal val="#ppt_w"/>
                                          </p:val>
                                        </p:tav>
                                      </p:tavLst>
                                    </p:anim>
                                  </p:childTnLst>
                                </p:cTn>
                              </p:par>
                              <p:par>
                                <p:cTn id="44" presetID="35" presetClass="entr" presetSubtype="0" fill="hold" grpId="0" nodeType="withEffect">
                                  <p:stCondLst>
                                    <p:cond delay="0"/>
                                  </p:stCondLst>
                                  <p:childTnLst>
                                    <p:set>
                                      <p:cBhvr>
                                        <p:cTn id="45" dur="1" fill="hold">
                                          <p:stCondLst>
                                            <p:cond delay="0"/>
                                          </p:stCondLst>
                                        </p:cTn>
                                        <p:tgtEl>
                                          <p:spTgt spid="3075">
                                            <p:txEl>
                                              <p:pRg st="6" end="6"/>
                                            </p:txEl>
                                          </p:spTgt>
                                        </p:tgtEl>
                                        <p:attrNameLst>
                                          <p:attrName>style.visibility</p:attrName>
                                        </p:attrNameLst>
                                      </p:cBhvr>
                                      <p:to>
                                        <p:strVal val="visible"/>
                                      </p:to>
                                    </p:set>
                                    <p:animEffect transition="in" filter="fade">
                                      <p:cBhvr>
                                        <p:cTn id="46" dur="2000"/>
                                        <p:tgtEl>
                                          <p:spTgt spid="3075">
                                            <p:txEl>
                                              <p:pRg st="6" end="6"/>
                                            </p:txEl>
                                          </p:spTgt>
                                        </p:tgtEl>
                                      </p:cBhvr>
                                    </p:animEffect>
                                    <p:anim calcmode="lin" valueType="num">
                                      <p:cBhvr>
                                        <p:cTn id="47" dur="2000" fill="hold"/>
                                        <p:tgtEl>
                                          <p:spTgt spid="3075">
                                            <p:txEl>
                                              <p:pRg st="6" end="6"/>
                                            </p:txEl>
                                          </p:spTgt>
                                        </p:tgtEl>
                                        <p:attrNameLst>
                                          <p:attrName>style.rotation</p:attrName>
                                        </p:attrNameLst>
                                      </p:cBhvr>
                                      <p:tavLst>
                                        <p:tav tm="0">
                                          <p:val>
                                            <p:fltVal val="720"/>
                                          </p:val>
                                        </p:tav>
                                        <p:tav tm="100000">
                                          <p:val>
                                            <p:fltVal val="0"/>
                                          </p:val>
                                        </p:tav>
                                      </p:tavLst>
                                    </p:anim>
                                    <p:anim calcmode="lin" valueType="num">
                                      <p:cBhvr>
                                        <p:cTn id="48" dur="2000" fill="hold"/>
                                        <p:tgtEl>
                                          <p:spTgt spid="3075">
                                            <p:txEl>
                                              <p:pRg st="6" end="6"/>
                                            </p:txEl>
                                          </p:spTgt>
                                        </p:tgtEl>
                                        <p:attrNameLst>
                                          <p:attrName>ppt_h</p:attrName>
                                        </p:attrNameLst>
                                      </p:cBhvr>
                                      <p:tavLst>
                                        <p:tav tm="0">
                                          <p:val>
                                            <p:fltVal val="0"/>
                                          </p:val>
                                        </p:tav>
                                        <p:tav tm="100000">
                                          <p:val>
                                            <p:strVal val="#ppt_h"/>
                                          </p:val>
                                        </p:tav>
                                      </p:tavLst>
                                    </p:anim>
                                    <p:anim calcmode="lin" valueType="num">
                                      <p:cBhvr>
                                        <p:cTn id="49" dur="2000" fill="hold"/>
                                        <p:tgtEl>
                                          <p:spTgt spid="3075">
                                            <p:txEl>
                                              <p:pRg st="6" end="6"/>
                                            </p:txEl>
                                          </p:spTgt>
                                        </p:tgtEl>
                                        <p:attrNameLst>
                                          <p:attrName>ppt_w</p:attrName>
                                        </p:attrNameLst>
                                      </p:cBhvr>
                                      <p:tavLst>
                                        <p:tav tm="0">
                                          <p:val>
                                            <p:fltVal val="0"/>
                                          </p:val>
                                        </p:tav>
                                        <p:tav tm="100000">
                                          <p:val>
                                            <p:strVal val="#ppt_w"/>
                                          </p:val>
                                        </p:tav>
                                      </p:tavLst>
                                    </p:anim>
                                  </p:childTnLst>
                                </p:cTn>
                              </p:par>
                              <p:par>
                                <p:cTn id="50" presetID="35" presetClass="entr" presetSubtype="0" fill="hold" grpId="0" nodeType="withEffect">
                                  <p:stCondLst>
                                    <p:cond delay="0"/>
                                  </p:stCondLst>
                                  <p:childTnLst>
                                    <p:set>
                                      <p:cBhvr>
                                        <p:cTn id="51" dur="1" fill="hold">
                                          <p:stCondLst>
                                            <p:cond delay="0"/>
                                          </p:stCondLst>
                                        </p:cTn>
                                        <p:tgtEl>
                                          <p:spTgt spid="3075">
                                            <p:txEl>
                                              <p:pRg st="7" end="7"/>
                                            </p:txEl>
                                          </p:spTgt>
                                        </p:tgtEl>
                                        <p:attrNameLst>
                                          <p:attrName>style.visibility</p:attrName>
                                        </p:attrNameLst>
                                      </p:cBhvr>
                                      <p:to>
                                        <p:strVal val="visible"/>
                                      </p:to>
                                    </p:set>
                                    <p:animEffect transition="in" filter="fade">
                                      <p:cBhvr>
                                        <p:cTn id="52" dur="2000"/>
                                        <p:tgtEl>
                                          <p:spTgt spid="3075">
                                            <p:txEl>
                                              <p:pRg st="7" end="7"/>
                                            </p:txEl>
                                          </p:spTgt>
                                        </p:tgtEl>
                                      </p:cBhvr>
                                    </p:animEffect>
                                    <p:anim calcmode="lin" valueType="num">
                                      <p:cBhvr>
                                        <p:cTn id="53" dur="2000" fill="hold"/>
                                        <p:tgtEl>
                                          <p:spTgt spid="3075">
                                            <p:txEl>
                                              <p:pRg st="7" end="7"/>
                                            </p:txEl>
                                          </p:spTgt>
                                        </p:tgtEl>
                                        <p:attrNameLst>
                                          <p:attrName>style.rotation</p:attrName>
                                        </p:attrNameLst>
                                      </p:cBhvr>
                                      <p:tavLst>
                                        <p:tav tm="0">
                                          <p:val>
                                            <p:fltVal val="720"/>
                                          </p:val>
                                        </p:tav>
                                        <p:tav tm="100000">
                                          <p:val>
                                            <p:fltVal val="0"/>
                                          </p:val>
                                        </p:tav>
                                      </p:tavLst>
                                    </p:anim>
                                    <p:anim calcmode="lin" valueType="num">
                                      <p:cBhvr>
                                        <p:cTn id="54" dur="2000" fill="hold"/>
                                        <p:tgtEl>
                                          <p:spTgt spid="3075">
                                            <p:txEl>
                                              <p:pRg st="7" end="7"/>
                                            </p:txEl>
                                          </p:spTgt>
                                        </p:tgtEl>
                                        <p:attrNameLst>
                                          <p:attrName>ppt_h</p:attrName>
                                        </p:attrNameLst>
                                      </p:cBhvr>
                                      <p:tavLst>
                                        <p:tav tm="0">
                                          <p:val>
                                            <p:fltVal val="0"/>
                                          </p:val>
                                        </p:tav>
                                        <p:tav tm="100000">
                                          <p:val>
                                            <p:strVal val="#ppt_h"/>
                                          </p:val>
                                        </p:tav>
                                      </p:tavLst>
                                    </p:anim>
                                    <p:anim calcmode="lin" valueType="num">
                                      <p:cBhvr>
                                        <p:cTn id="55" dur="2000" fill="hold"/>
                                        <p:tgtEl>
                                          <p:spTgt spid="3075">
                                            <p:txEl>
                                              <p:pRg st="7" end="7"/>
                                            </p:txEl>
                                          </p:spTgt>
                                        </p:tgtEl>
                                        <p:attrNameLst>
                                          <p:attrName>ppt_w</p:attrName>
                                        </p:attrNameLst>
                                      </p:cBhvr>
                                      <p:tavLst>
                                        <p:tav tm="0">
                                          <p:val>
                                            <p:fltVal val="0"/>
                                          </p:val>
                                        </p:tav>
                                        <p:tav tm="100000">
                                          <p:val>
                                            <p:strVal val="#ppt_w"/>
                                          </p:val>
                                        </p:tav>
                                      </p:tavLst>
                                    </p:anim>
                                  </p:childTnLst>
                                </p:cTn>
                              </p:par>
                              <p:par>
                                <p:cTn id="56" presetID="35" presetClass="entr" presetSubtype="0" fill="hold" grpId="0" nodeType="withEffect">
                                  <p:stCondLst>
                                    <p:cond delay="0"/>
                                  </p:stCondLst>
                                  <p:childTnLst>
                                    <p:set>
                                      <p:cBhvr>
                                        <p:cTn id="57" dur="1" fill="hold">
                                          <p:stCondLst>
                                            <p:cond delay="0"/>
                                          </p:stCondLst>
                                        </p:cTn>
                                        <p:tgtEl>
                                          <p:spTgt spid="3075">
                                            <p:txEl>
                                              <p:pRg st="8" end="8"/>
                                            </p:txEl>
                                          </p:spTgt>
                                        </p:tgtEl>
                                        <p:attrNameLst>
                                          <p:attrName>style.visibility</p:attrName>
                                        </p:attrNameLst>
                                      </p:cBhvr>
                                      <p:to>
                                        <p:strVal val="visible"/>
                                      </p:to>
                                    </p:set>
                                    <p:animEffect transition="in" filter="fade">
                                      <p:cBhvr>
                                        <p:cTn id="58" dur="2000"/>
                                        <p:tgtEl>
                                          <p:spTgt spid="3075">
                                            <p:txEl>
                                              <p:pRg st="8" end="8"/>
                                            </p:txEl>
                                          </p:spTgt>
                                        </p:tgtEl>
                                      </p:cBhvr>
                                    </p:animEffect>
                                    <p:anim calcmode="lin" valueType="num">
                                      <p:cBhvr>
                                        <p:cTn id="59" dur="2000" fill="hold"/>
                                        <p:tgtEl>
                                          <p:spTgt spid="3075">
                                            <p:txEl>
                                              <p:pRg st="8" end="8"/>
                                            </p:txEl>
                                          </p:spTgt>
                                        </p:tgtEl>
                                        <p:attrNameLst>
                                          <p:attrName>style.rotation</p:attrName>
                                        </p:attrNameLst>
                                      </p:cBhvr>
                                      <p:tavLst>
                                        <p:tav tm="0">
                                          <p:val>
                                            <p:fltVal val="720"/>
                                          </p:val>
                                        </p:tav>
                                        <p:tav tm="100000">
                                          <p:val>
                                            <p:fltVal val="0"/>
                                          </p:val>
                                        </p:tav>
                                      </p:tavLst>
                                    </p:anim>
                                    <p:anim calcmode="lin" valueType="num">
                                      <p:cBhvr>
                                        <p:cTn id="60" dur="2000" fill="hold"/>
                                        <p:tgtEl>
                                          <p:spTgt spid="3075">
                                            <p:txEl>
                                              <p:pRg st="8" end="8"/>
                                            </p:txEl>
                                          </p:spTgt>
                                        </p:tgtEl>
                                        <p:attrNameLst>
                                          <p:attrName>ppt_h</p:attrName>
                                        </p:attrNameLst>
                                      </p:cBhvr>
                                      <p:tavLst>
                                        <p:tav tm="0">
                                          <p:val>
                                            <p:fltVal val="0"/>
                                          </p:val>
                                        </p:tav>
                                        <p:tav tm="100000">
                                          <p:val>
                                            <p:strVal val="#ppt_h"/>
                                          </p:val>
                                        </p:tav>
                                      </p:tavLst>
                                    </p:anim>
                                    <p:anim calcmode="lin" valueType="num">
                                      <p:cBhvr>
                                        <p:cTn id="61" dur="2000" fill="hold"/>
                                        <p:tgtEl>
                                          <p:spTgt spid="3075">
                                            <p:txEl>
                                              <p:pRg st="8" end="8"/>
                                            </p:txEl>
                                          </p:spTgt>
                                        </p:tgtEl>
                                        <p:attrNameLst>
                                          <p:attrName>ppt_w</p:attrName>
                                        </p:attrNameLst>
                                      </p:cBhvr>
                                      <p:tavLst>
                                        <p:tav tm="0">
                                          <p:val>
                                            <p:fltVal val="0"/>
                                          </p:val>
                                        </p:tav>
                                        <p:tav tm="100000">
                                          <p:val>
                                            <p:strVal val="#ppt_w"/>
                                          </p:val>
                                        </p:tav>
                                      </p:tavLst>
                                    </p:anim>
                                  </p:childTnLst>
                                </p:cTn>
                              </p:par>
                              <p:par>
                                <p:cTn id="62" presetID="35" presetClass="entr" presetSubtype="0" fill="hold" grpId="0" nodeType="withEffect">
                                  <p:stCondLst>
                                    <p:cond delay="0"/>
                                  </p:stCondLst>
                                  <p:childTnLst>
                                    <p:set>
                                      <p:cBhvr>
                                        <p:cTn id="63" dur="1" fill="hold">
                                          <p:stCondLst>
                                            <p:cond delay="0"/>
                                          </p:stCondLst>
                                        </p:cTn>
                                        <p:tgtEl>
                                          <p:spTgt spid="3075">
                                            <p:txEl>
                                              <p:pRg st="9" end="9"/>
                                            </p:txEl>
                                          </p:spTgt>
                                        </p:tgtEl>
                                        <p:attrNameLst>
                                          <p:attrName>style.visibility</p:attrName>
                                        </p:attrNameLst>
                                      </p:cBhvr>
                                      <p:to>
                                        <p:strVal val="visible"/>
                                      </p:to>
                                    </p:set>
                                    <p:animEffect transition="in" filter="fade">
                                      <p:cBhvr>
                                        <p:cTn id="64" dur="2000"/>
                                        <p:tgtEl>
                                          <p:spTgt spid="3075">
                                            <p:txEl>
                                              <p:pRg st="9" end="9"/>
                                            </p:txEl>
                                          </p:spTgt>
                                        </p:tgtEl>
                                      </p:cBhvr>
                                    </p:animEffect>
                                    <p:anim calcmode="lin" valueType="num">
                                      <p:cBhvr>
                                        <p:cTn id="65" dur="2000" fill="hold"/>
                                        <p:tgtEl>
                                          <p:spTgt spid="3075">
                                            <p:txEl>
                                              <p:pRg st="9" end="9"/>
                                            </p:txEl>
                                          </p:spTgt>
                                        </p:tgtEl>
                                        <p:attrNameLst>
                                          <p:attrName>style.rotation</p:attrName>
                                        </p:attrNameLst>
                                      </p:cBhvr>
                                      <p:tavLst>
                                        <p:tav tm="0">
                                          <p:val>
                                            <p:fltVal val="720"/>
                                          </p:val>
                                        </p:tav>
                                        <p:tav tm="100000">
                                          <p:val>
                                            <p:fltVal val="0"/>
                                          </p:val>
                                        </p:tav>
                                      </p:tavLst>
                                    </p:anim>
                                    <p:anim calcmode="lin" valueType="num">
                                      <p:cBhvr>
                                        <p:cTn id="66" dur="2000" fill="hold"/>
                                        <p:tgtEl>
                                          <p:spTgt spid="3075">
                                            <p:txEl>
                                              <p:pRg st="9" end="9"/>
                                            </p:txEl>
                                          </p:spTgt>
                                        </p:tgtEl>
                                        <p:attrNameLst>
                                          <p:attrName>ppt_h</p:attrName>
                                        </p:attrNameLst>
                                      </p:cBhvr>
                                      <p:tavLst>
                                        <p:tav tm="0">
                                          <p:val>
                                            <p:fltVal val="0"/>
                                          </p:val>
                                        </p:tav>
                                        <p:tav tm="100000">
                                          <p:val>
                                            <p:strVal val="#ppt_h"/>
                                          </p:val>
                                        </p:tav>
                                      </p:tavLst>
                                    </p:anim>
                                    <p:anim calcmode="lin" valueType="num">
                                      <p:cBhvr>
                                        <p:cTn id="67" dur="2000" fill="hold"/>
                                        <p:tgtEl>
                                          <p:spTgt spid="3075">
                                            <p:txEl>
                                              <p:pRg st="9" end="9"/>
                                            </p:txEl>
                                          </p:spTgt>
                                        </p:tgtEl>
                                        <p:attrNameLst>
                                          <p:attrName>ppt_w</p:attrName>
                                        </p:attrNameLst>
                                      </p:cBhvr>
                                      <p:tavLst>
                                        <p:tav tm="0">
                                          <p:val>
                                            <p:fltVal val="0"/>
                                          </p:val>
                                        </p:tav>
                                        <p:tav tm="100000">
                                          <p:val>
                                            <p:strVal val="#ppt_w"/>
                                          </p:val>
                                        </p:tav>
                                      </p:tavLst>
                                    </p:anim>
                                  </p:childTnLst>
                                </p:cTn>
                              </p:par>
                              <p:par>
                                <p:cTn id="68" presetID="35" presetClass="entr" presetSubtype="0" fill="hold" grpId="0" nodeType="withEffect">
                                  <p:stCondLst>
                                    <p:cond delay="0"/>
                                  </p:stCondLst>
                                  <p:childTnLst>
                                    <p:set>
                                      <p:cBhvr>
                                        <p:cTn id="69" dur="1" fill="hold">
                                          <p:stCondLst>
                                            <p:cond delay="0"/>
                                          </p:stCondLst>
                                        </p:cTn>
                                        <p:tgtEl>
                                          <p:spTgt spid="3075">
                                            <p:txEl>
                                              <p:pRg st="10" end="10"/>
                                            </p:txEl>
                                          </p:spTgt>
                                        </p:tgtEl>
                                        <p:attrNameLst>
                                          <p:attrName>style.visibility</p:attrName>
                                        </p:attrNameLst>
                                      </p:cBhvr>
                                      <p:to>
                                        <p:strVal val="visible"/>
                                      </p:to>
                                    </p:set>
                                    <p:animEffect transition="in" filter="fade">
                                      <p:cBhvr>
                                        <p:cTn id="70" dur="2000"/>
                                        <p:tgtEl>
                                          <p:spTgt spid="3075">
                                            <p:txEl>
                                              <p:pRg st="10" end="10"/>
                                            </p:txEl>
                                          </p:spTgt>
                                        </p:tgtEl>
                                      </p:cBhvr>
                                    </p:animEffect>
                                    <p:anim calcmode="lin" valueType="num">
                                      <p:cBhvr>
                                        <p:cTn id="71" dur="2000" fill="hold"/>
                                        <p:tgtEl>
                                          <p:spTgt spid="3075">
                                            <p:txEl>
                                              <p:pRg st="10" end="10"/>
                                            </p:txEl>
                                          </p:spTgt>
                                        </p:tgtEl>
                                        <p:attrNameLst>
                                          <p:attrName>style.rotation</p:attrName>
                                        </p:attrNameLst>
                                      </p:cBhvr>
                                      <p:tavLst>
                                        <p:tav tm="0">
                                          <p:val>
                                            <p:fltVal val="720"/>
                                          </p:val>
                                        </p:tav>
                                        <p:tav tm="100000">
                                          <p:val>
                                            <p:fltVal val="0"/>
                                          </p:val>
                                        </p:tav>
                                      </p:tavLst>
                                    </p:anim>
                                    <p:anim calcmode="lin" valueType="num">
                                      <p:cBhvr>
                                        <p:cTn id="72" dur="2000" fill="hold"/>
                                        <p:tgtEl>
                                          <p:spTgt spid="3075">
                                            <p:txEl>
                                              <p:pRg st="10" end="10"/>
                                            </p:txEl>
                                          </p:spTgt>
                                        </p:tgtEl>
                                        <p:attrNameLst>
                                          <p:attrName>ppt_h</p:attrName>
                                        </p:attrNameLst>
                                      </p:cBhvr>
                                      <p:tavLst>
                                        <p:tav tm="0">
                                          <p:val>
                                            <p:fltVal val="0"/>
                                          </p:val>
                                        </p:tav>
                                        <p:tav tm="100000">
                                          <p:val>
                                            <p:strVal val="#ppt_h"/>
                                          </p:val>
                                        </p:tav>
                                      </p:tavLst>
                                    </p:anim>
                                    <p:anim calcmode="lin" valueType="num">
                                      <p:cBhvr>
                                        <p:cTn id="73" dur="2000" fill="hold"/>
                                        <p:tgtEl>
                                          <p:spTgt spid="3075">
                                            <p:txEl>
                                              <p:pRg st="10" end="1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792163"/>
          </a:xfrm>
        </p:spPr>
        <p:txBody>
          <a:bodyPr>
            <a:normAutofit fontScale="90000"/>
          </a:bodyPr>
          <a:lstStyle/>
          <a:p>
            <a:pPr eaLnBrk="1" hangingPunct="1"/>
            <a:r>
              <a:rPr lang="en-US">
                <a:latin typeface="Rockwell"/>
                <a:cs typeface="Rockwell"/>
              </a:rPr>
              <a:t>But there was danger ahead…</a:t>
            </a:r>
          </a:p>
        </p:txBody>
      </p:sp>
      <p:sp>
        <p:nvSpPr>
          <p:cNvPr id="8195" name="Rectangle 3"/>
          <p:cNvSpPr>
            <a:spLocks noGrp="1" noChangeArrowheads="1"/>
          </p:cNvSpPr>
          <p:nvPr>
            <p:ph sz="quarter" idx="1"/>
          </p:nvPr>
        </p:nvSpPr>
        <p:spPr>
          <a:xfrm>
            <a:off x="152400" y="1011616"/>
            <a:ext cx="3810000" cy="5641597"/>
          </a:xfrm>
        </p:spPr>
        <p:txBody>
          <a:bodyPr>
            <a:normAutofit fontScale="77500" lnSpcReduction="20000"/>
          </a:bodyPr>
          <a:lstStyle/>
          <a:p>
            <a:pPr eaLnBrk="1" hangingPunct="1"/>
            <a:r>
              <a:rPr lang="en-US" sz="2800" b="1" dirty="0">
                <a:latin typeface="Rockwell"/>
                <a:cs typeface="Rockwell"/>
              </a:rPr>
              <a:t>Several key industries were faltering:</a:t>
            </a:r>
          </a:p>
          <a:p>
            <a:pPr lvl="1" eaLnBrk="1" hangingPunct="1"/>
            <a:r>
              <a:rPr lang="en-US" sz="2800" dirty="0">
                <a:latin typeface="Rockwell"/>
                <a:cs typeface="Rockwell"/>
              </a:rPr>
              <a:t>Railroads </a:t>
            </a:r>
          </a:p>
          <a:p>
            <a:pPr lvl="2" eaLnBrk="1" hangingPunct="1"/>
            <a:r>
              <a:rPr lang="en-US" sz="2400" dirty="0">
                <a:latin typeface="Rockwell"/>
                <a:cs typeface="Rockwell"/>
              </a:rPr>
              <a:t>strict controls, competition w/ cars, trucks, and busses</a:t>
            </a:r>
          </a:p>
          <a:p>
            <a:pPr lvl="1" eaLnBrk="1" hangingPunct="1"/>
            <a:r>
              <a:rPr lang="en-US" sz="2800" dirty="0">
                <a:latin typeface="Rockwell"/>
                <a:cs typeface="Rockwell"/>
              </a:rPr>
              <a:t>Textiles</a:t>
            </a:r>
          </a:p>
          <a:p>
            <a:pPr lvl="2" eaLnBrk="1" hangingPunct="1"/>
            <a:r>
              <a:rPr lang="en-US" sz="2400" dirty="0">
                <a:latin typeface="Rockwell"/>
                <a:cs typeface="Rockwell"/>
              </a:rPr>
              <a:t>Union wages drove mills South for cheaper labor</a:t>
            </a:r>
          </a:p>
          <a:p>
            <a:pPr lvl="2" eaLnBrk="1" hangingPunct="1"/>
            <a:r>
              <a:rPr lang="en-US" sz="2400" dirty="0">
                <a:latin typeface="Rockwell"/>
                <a:cs typeface="Rockwell"/>
              </a:rPr>
              <a:t>Foreign competition drove prices down</a:t>
            </a:r>
          </a:p>
          <a:p>
            <a:pPr lvl="1" eaLnBrk="1" hangingPunct="1"/>
            <a:r>
              <a:rPr lang="en-US" sz="2800" dirty="0">
                <a:latin typeface="Rockwell"/>
                <a:cs typeface="Rockwell"/>
              </a:rPr>
              <a:t>Coal</a:t>
            </a:r>
          </a:p>
          <a:p>
            <a:pPr lvl="2" eaLnBrk="1" hangingPunct="1"/>
            <a:r>
              <a:rPr lang="en-US" sz="2400" dirty="0">
                <a:latin typeface="Rockwell"/>
                <a:cs typeface="Rockwell"/>
              </a:rPr>
              <a:t>Alternatives (oil, natural gas, hydroelectric) available</a:t>
            </a:r>
          </a:p>
        </p:txBody>
      </p:sp>
      <p:sp>
        <p:nvSpPr>
          <p:cNvPr id="10245" name="TextBox 1"/>
          <p:cNvSpPr txBox="1">
            <a:spLocks noChangeArrowheads="1"/>
          </p:cNvSpPr>
          <p:nvPr/>
        </p:nvSpPr>
        <p:spPr bwMode="auto">
          <a:xfrm>
            <a:off x="3962400" y="792163"/>
            <a:ext cx="5181600" cy="33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547688" indent="-228600">
              <a:defRPr sz="2400">
                <a:solidFill>
                  <a:schemeClr val="tx1"/>
                </a:solidFill>
                <a:latin typeface="Arial" charset="0"/>
                <a:ea typeface="ＭＳ Ｐゴシック" charset="0"/>
              </a:defRPr>
            </a:lvl2pPr>
            <a:lvl3pPr marL="822325"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Bef>
                <a:spcPts val="375"/>
              </a:spcBef>
              <a:buClr>
                <a:srgbClr val="71685A"/>
              </a:buClr>
              <a:buSzPct val="85000"/>
              <a:buFont typeface="Wingdings 2" charset="0"/>
              <a:buChar char=""/>
            </a:pPr>
            <a:r>
              <a:rPr lang="en-US" sz="3200" dirty="0">
                <a:latin typeface="Rockwell"/>
                <a:cs typeface="Rockwell"/>
              </a:rPr>
              <a:t>Agriculture</a:t>
            </a:r>
          </a:p>
          <a:p>
            <a:pPr lvl="2" eaLnBrk="1" hangingPunct="1">
              <a:spcBef>
                <a:spcPts val="375"/>
              </a:spcBef>
              <a:buClr>
                <a:srgbClr val="C8DFAA"/>
              </a:buClr>
              <a:buSzPct val="85000"/>
              <a:buFont typeface="Wingdings 2" charset="0"/>
              <a:buChar char=""/>
            </a:pPr>
            <a:r>
              <a:rPr lang="en-US" sz="2800" dirty="0">
                <a:latin typeface="Rockwell"/>
                <a:cs typeface="Rockwell"/>
              </a:rPr>
              <a:t>Overproduction and overextension (in debt)</a:t>
            </a:r>
          </a:p>
          <a:p>
            <a:pPr lvl="2" eaLnBrk="1" hangingPunct="1">
              <a:spcBef>
                <a:spcPts val="375"/>
              </a:spcBef>
              <a:buClr>
                <a:srgbClr val="C8DFAA"/>
              </a:buClr>
              <a:buSzPct val="85000"/>
              <a:buFont typeface="Wingdings 2" charset="0"/>
              <a:buChar char=""/>
            </a:pPr>
            <a:r>
              <a:rPr lang="en-US" sz="2800" dirty="0">
                <a:latin typeface="Rockwell"/>
                <a:cs typeface="Rockwell"/>
              </a:rPr>
              <a:t>World market price and demand both down</a:t>
            </a:r>
          </a:p>
          <a:p>
            <a:pPr lvl="2" eaLnBrk="1" hangingPunct="1">
              <a:spcBef>
                <a:spcPts val="375"/>
              </a:spcBef>
              <a:buClr>
                <a:srgbClr val="C8DFAA"/>
              </a:buClr>
              <a:buSzPct val="85000"/>
              <a:buFont typeface="Wingdings 2" charset="0"/>
              <a:buChar char=""/>
            </a:pPr>
            <a:r>
              <a:rPr lang="en-US" sz="2800" dirty="0">
                <a:latin typeface="Rockwell"/>
                <a:cs typeface="Rockwell"/>
              </a:rPr>
              <a:t>Congressional assistance vetoed by Coolidge</a:t>
            </a:r>
          </a:p>
        </p:txBody>
      </p:sp>
    </p:spTree>
    <p:extLst>
      <p:ext uri="{BB962C8B-B14F-4D97-AF65-F5344CB8AC3E}">
        <p14:creationId xmlns:p14="http://schemas.microsoft.com/office/powerpoint/2010/main" val="223544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8194"/>
                                        </p:tgtEl>
                                        <p:attrNameLst>
                                          <p:attrName>style.visibility</p:attrName>
                                        </p:attrNameLst>
                                      </p:cBhvr>
                                      <p:to>
                                        <p:strVal val="visible"/>
                                      </p:to>
                                    </p:set>
                                    <p:animEffect transition="in" filter="box(in)">
                                      <p:cBhvr>
                                        <p:cTn id="7" dur="75"/>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195">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10245">
                                            <p:txEl>
                                              <p:pRg st="0" end="0"/>
                                            </p:txEl>
                                          </p:spTgt>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10245">
                                            <p:txEl>
                                              <p:pRg st="1" end="1"/>
                                            </p:txEl>
                                          </p:spTgt>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10245">
                                            <p:txEl>
                                              <p:pRg st="2" end="2"/>
                                            </p:txEl>
                                          </p:spTgt>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bldLvl="2" autoUpdateAnimBg="0"/>
      <p:bldP spid="10245" grpId="0" build="p"/>
      <p:bldP spid="10245" grpI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29065" y="-152400"/>
            <a:ext cx="8157735" cy="1143000"/>
          </a:xfrm>
        </p:spPr>
        <p:txBody>
          <a:bodyPr/>
          <a:lstStyle/>
          <a:p>
            <a:pPr eaLnBrk="1" hangingPunct="1"/>
            <a:r>
              <a:rPr lang="en-US" dirty="0">
                <a:latin typeface="Rockwell"/>
                <a:cs typeface="Rockwell"/>
              </a:rPr>
              <a:t>Economic Trouble</a:t>
            </a:r>
          </a:p>
        </p:txBody>
      </p:sp>
      <p:sp>
        <p:nvSpPr>
          <p:cNvPr id="12291" name="Rectangle 3"/>
          <p:cNvSpPr>
            <a:spLocks noGrp="1" noChangeArrowheads="1"/>
          </p:cNvSpPr>
          <p:nvPr>
            <p:ph sz="quarter" idx="1"/>
          </p:nvPr>
        </p:nvSpPr>
        <p:spPr>
          <a:xfrm>
            <a:off x="228600" y="1295400"/>
            <a:ext cx="8763000" cy="5334000"/>
          </a:xfrm>
        </p:spPr>
        <p:txBody>
          <a:bodyPr/>
          <a:lstStyle/>
          <a:p>
            <a:pPr eaLnBrk="1" hangingPunct="1"/>
            <a:r>
              <a:rPr lang="en-US" sz="2800" dirty="0">
                <a:solidFill>
                  <a:srgbClr val="FFFFFF"/>
                </a:solidFill>
                <a:latin typeface="Rockwell"/>
                <a:cs typeface="Rockwell"/>
              </a:rPr>
              <a:t>Unfortunately for Hoover, the economy tumbled</a:t>
            </a:r>
          </a:p>
          <a:p>
            <a:pPr eaLnBrk="1" hangingPunct="1"/>
            <a:r>
              <a:rPr lang="en-US" sz="2800" dirty="0">
                <a:solidFill>
                  <a:srgbClr val="FFFFFF"/>
                </a:solidFill>
                <a:latin typeface="Rockwell"/>
                <a:cs typeface="Rockwell"/>
              </a:rPr>
              <a:t>Trouble in key industries (mentioned earlier)</a:t>
            </a:r>
          </a:p>
          <a:p>
            <a:pPr eaLnBrk="1" hangingPunct="1"/>
            <a:r>
              <a:rPr lang="en-US" sz="2800" dirty="0">
                <a:solidFill>
                  <a:srgbClr val="FFFFFF"/>
                </a:solidFill>
                <a:latin typeface="Rockwell"/>
                <a:cs typeface="Rockwell"/>
              </a:rPr>
              <a:t>Economy slowly slipping for a few years</a:t>
            </a:r>
          </a:p>
          <a:p>
            <a:pPr eaLnBrk="1" hangingPunct="1"/>
            <a:r>
              <a:rPr lang="en-US" sz="2800" dirty="0">
                <a:solidFill>
                  <a:srgbClr val="FFFFFF"/>
                </a:solidFill>
                <a:latin typeface="Rockwell"/>
                <a:cs typeface="Rockwell"/>
              </a:rPr>
              <a:t>Key indicators began showing weakness</a:t>
            </a:r>
          </a:p>
          <a:p>
            <a:pPr lvl="1" eaLnBrk="1" hangingPunct="1"/>
            <a:r>
              <a:rPr lang="en-US" sz="2800" dirty="0">
                <a:solidFill>
                  <a:srgbClr val="FFFFFF"/>
                </a:solidFill>
                <a:latin typeface="Rockwell"/>
                <a:cs typeface="Rockwell"/>
              </a:rPr>
              <a:t>New construction down – meant less biz for related industries</a:t>
            </a:r>
          </a:p>
          <a:p>
            <a:pPr lvl="1" eaLnBrk="1" hangingPunct="1"/>
            <a:r>
              <a:rPr lang="en-US" sz="2800" dirty="0">
                <a:solidFill>
                  <a:srgbClr val="FFFFFF"/>
                </a:solidFill>
                <a:latin typeface="Rockwell"/>
                <a:cs typeface="Rockwell"/>
              </a:rPr>
              <a:t>Consumer purchases dropped off</a:t>
            </a:r>
          </a:p>
          <a:p>
            <a:pPr lvl="2" eaLnBrk="1" hangingPunct="1"/>
            <a:r>
              <a:rPr lang="en-US" sz="2400" dirty="0">
                <a:solidFill>
                  <a:srgbClr val="FFFFFF"/>
                </a:solidFill>
                <a:latin typeface="Rockwell"/>
                <a:cs typeface="Rockwell"/>
              </a:rPr>
              <a:t>Left huge surpluses (incl. farming)</a:t>
            </a:r>
          </a:p>
          <a:p>
            <a:pPr lvl="2" eaLnBrk="1" hangingPunct="1">
              <a:buFontTx/>
              <a:buNone/>
            </a:pPr>
            <a:endParaRPr lang="en-US" dirty="0">
              <a:solidFill>
                <a:srgbClr val="FFFFFF"/>
              </a:solidFill>
              <a:latin typeface="Rockwell"/>
              <a:cs typeface="Rockwell"/>
            </a:endParaRPr>
          </a:p>
        </p:txBody>
      </p:sp>
      <p:sp>
        <p:nvSpPr>
          <p:cNvPr id="12292" name="WordArt 4"/>
          <p:cNvSpPr>
            <a:spLocks noChangeArrowheads="1" noChangeShapeType="1" noTextEdit="1"/>
          </p:cNvSpPr>
          <p:nvPr/>
        </p:nvSpPr>
        <p:spPr bwMode="auto">
          <a:xfrm>
            <a:off x="1371600" y="5743575"/>
            <a:ext cx="6629400" cy="885825"/>
          </a:xfrm>
          <a:prstGeom prst="rect">
            <a:avLst/>
          </a:prstGeom>
        </p:spPr>
        <p:txBody>
          <a:bodyPr wrap="none" fromWordArt="1">
            <a:prstTxWarp prst="textDoubleWave1">
              <a:avLst>
                <a:gd name="adj1" fmla="val 6500"/>
                <a:gd name="adj2" fmla="val 0"/>
              </a:avLst>
            </a:prstTxWarp>
          </a:bodyPr>
          <a:lstStyle/>
          <a:p>
            <a:pPr algn="ctr" eaLnBrk="1" hangingPunct="1">
              <a:defRPr/>
            </a:pPr>
            <a:r>
              <a:rPr lang="en-US" sz="3600" kern="10" spc="50" dirty="0">
                <a:ln w="12700" cmpd="sng">
                  <a:solidFill>
                    <a:schemeClr val="accent6">
                      <a:satMod val="120000"/>
                      <a:shade val="80000"/>
                    </a:schemeClr>
                  </a:solidFill>
                  <a:prstDash val="solid"/>
                </a:ln>
                <a:solidFill>
                  <a:schemeClr val="accent6">
                    <a:tint val="1000"/>
                  </a:schemeClr>
                </a:solidFill>
                <a:effectLst/>
                <a:latin typeface="Rockwell"/>
                <a:ea typeface="+mn-ea"/>
                <a:cs typeface="Rockwell"/>
              </a:rPr>
              <a:t>Surplus = low  prices &amp; less  profit</a:t>
            </a:r>
          </a:p>
        </p:txBody>
      </p:sp>
    </p:spTree>
    <p:extLst>
      <p:ext uri="{BB962C8B-B14F-4D97-AF65-F5344CB8AC3E}">
        <p14:creationId xmlns:p14="http://schemas.microsoft.com/office/powerpoint/2010/main" val="773620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1000" fill="hold"/>
                                        <p:tgtEl>
                                          <p:spTgt spid="1229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2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1000" fill="hold"/>
                                        <p:tgtEl>
                                          <p:spTgt spid="12291">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229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2291">
                                            <p:txEl>
                                              <p:pRg st="2" end="2"/>
                                            </p:txEl>
                                          </p:spTgt>
                                        </p:tgtEl>
                                        <p:attrNameLst>
                                          <p:attrName>style.visibility</p:attrName>
                                        </p:attrNameLst>
                                      </p:cBhvr>
                                      <p:to>
                                        <p:strVal val="visible"/>
                                      </p:to>
                                    </p:set>
                                    <p:anim calcmode="lin" valueType="num">
                                      <p:cBhvr>
                                        <p:cTn id="26" dur="1000" fill="hold"/>
                                        <p:tgtEl>
                                          <p:spTgt spid="12291">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22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2291">
                                            <p:txEl>
                                              <p:pRg st="3" end="3"/>
                                            </p:txEl>
                                          </p:spTgt>
                                        </p:tgtEl>
                                        <p:attrNameLst>
                                          <p:attrName>style.visibility</p:attrName>
                                        </p:attrNameLst>
                                      </p:cBhvr>
                                      <p:to>
                                        <p:strVal val="visible"/>
                                      </p:to>
                                    </p:set>
                                    <p:anim calcmode="lin" valueType="num">
                                      <p:cBhvr>
                                        <p:cTn id="33" dur="1000" fill="hold"/>
                                        <p:tgtEl>
                                          <p:spTgt spid="12291">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2291">
                                            <p:txEl>
                                              <p:pRg st="3" end="3"/>
                                            </p:txEl>
                                          </p:spTgt>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2291">
                                            <p:txEl>
                                              <p:pRg st="4" end="4"/>
                                            </p:txEl>
                                          </p:spTgt>
                                        </p:tgtEl>
                                        <p:attrNameLst>
                                          <p:attrName>style.visibility</p:attrName>
                                        </p:attrNameLst>
                                      </p:cBhvr>
                                      <p:to>
                                        <p:strVal val="visible"/>
                                      </p:to>
                                    </p:set>
                                    <p:anim calcmode="lin" valueType="num">
                                      <p:cBhvr>
                                        <p:cTn id="38" dur="1000" fill="hold"/>
                                        <p:tgtEl>
                                          <p:spTgt spid="12291">
                                            <p:txEl>
                                              <p:pRg st="4" end="4"/>
                                            </p:txEl>
                                          </p:spTgt>
                                        </p:tgtEl>
                                        <p:attrNameLst>
                                          <p:attrName>ppt_w</p:attrName>
                                        </p:attrNameLst>
                                      </p:cBhvr>
                                      <p:tavLst>
                                        <p:tav tm="0">
                                          <p:val>
                                            <p:strVal val="#ppt_w+.3"/>
                                          </p:val>
                                        </p:tav>
                                        <p:tav tm="100000">
                                          <p:val>
                                            <p:strVal val="#ppt_w"/>
                                          </p:val>
                                        </p:tav>
                                      </p:tavLst>
                                    </p:anim>
                                    <p:anim calcmode="lin" valueType="num">
                                      <p:cBhvr>
                                        <p:cTn id="39"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12291">
                                            <p:txEl>
                                              <p:pRg st="4" end="4"/>
                                            </p:txEl>
                                          </p:spTgt>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p:cTn id="43" dur="1000" fill="hold"/>
                                        <p:tgtEl>
                                          <p:spTgt spid="12291">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12291">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12291">
                                            <p:txEl>
                                              <p:pRg st="5" end="5"/>
                                            </p:txEl>
                                          </p:spTgt>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2291">
                                            <p:txEl>
                                              <p:pRg st="6" end="6"/>
                                            </p:txEl>
                                          </p:spTgt>
                                        </p:tgtEl>
                                        <p:attrNameLst>
                                          <p:attrName>style.visibility</p:attrName>
                                        </p:attrNameLst>
                                      </p:cBhvr>
                                      <p:to>
                                        <p:strVal val="visible"/>
                                      </p:to>
                                    </p:set>
                                    <p:anim calcmode="lin" valueType="num">
                                      <p:cBhvr>
                                        <p:cTn id="48" dur="1000" fill="hold"/>
                                        <p:tgtEl>
                                          <p:spTgt spid="12291">
                                            <p:txEl>
                                              <p:pRg st="6" end="6"/>
                                            </p:txEl>
                                          </p:spTgt>
                                        </p:tgtEl>
                                        <p:attrNameLst>
                                          <p:attrName>ppt_w</p:attrName>
                                        </p:attrNameLst>
                                      </p:cBhvr>
                                      <p:tavLst>
                                        <p:tav tm="0">
                                          <p:val>
                                            <p:strVal val="#ppt_w+.3"/>
                                          </p:val>
                                        </p:tav>
                                        <p:tav tm="100000">
                                          <p:val>
                                            <p:strVal val="#ppt_w"/>
                                          </p:val>
                                        </p:tav>
                                      </p:tavLst>
                                    </p:anim>
                                    <p:anim calcmode="lin" valueType="num">
                                      <p:cBhvr>
                                        <p:cTn id="49" dur="1000" fill="hold"/>
                                        <p:tgtEl>
                                          <p:spTgt spid="12291">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12291">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2292"/>
                                        </p:tgtEl>
                                        <p:attrNameLst>
                                          <p:attrName>style.visibility</p:attrName>
                                        </p:attrNameLst>
                                      </p:cBhvr>
                                      <p:to>
                                        <p:strVal val="visible"/>
                                      </p:to>
                                    </p:set>
                                    <p:anim calcmode="lin" valueType="num">
                                      <p:cBhvr>
                                        <p:cTn id="55" dur="500" fill="hold"/>
                                        <p:tgtEl>
                                          <p:spTgt spid="12292"/>
                                        </p:tgtEl>
                                        <p:attrNameLst>
                                          <p:attrName>ppt_w</p:attrName>
                                        </p:attrNameLst>
                                      </p:cBhvr>
                                      <p:tavLst>
                                        <p:tav tm="0">
                                          <p:val>
                                            <p:fltVal val="0"/>
                                          </p:val>
                                        </p:tav>
                                        <p:tav tm="100000">
                                          <p:val>
                                            <p:strVal val="#ppt_w"/>
                                          </p:val>
                                        </p:tav>
                                      </p:tavLst>
                                    </p:anim>
                                    <p:anim calcmode="lin" valueType="num">
                                      <p:cBhvr>
                                        <p:cTn id="56"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0" y="994012"/>
            <a:ext cx="9144000" cy="5863987"/>
          </a:xfrm>
        </p:spPr>
        <p:txBody>
          <a:bodyPr>
            <a:normAutofit/>
          </a:bodyPr>
          <a:lstStyle/>
          <a:p>
            <a:pPr marL="457200" lvl="1" indent="0">
              <a:lnSpc>
                <a:spcPct val="90000"/>
              </a:lnSpc>
              <a:buNone/>
              <a:defRPr/>
            </a:pPr>
            <a:r>
              <a:rPr lang="en-US" sz="4000" dirty="0">
                <a:latin typeface="Rockwell"/>
                <a:cs typeface="Rockwell"/>
              </a:rPr>
              <a:t>-</a:t>
            </a:r>
            <a:r>
              <a:rPr lang="en-US" sz="3600" dirty="0" smtClean="0">
                <a:latin typeface="Rockwell"/>
                <a:cs typeface="Rockwell"/>
              </a:rPr>
              <a:t>Overproduction of consumer durable goods &amp; agriculture </a:t>
            </a:r>
          </a:p>
          <a:p>
            <a:pPr lvl="1">
              <a:lnSpc>
                <a:spcPct val="90000"/>
              </a:lnSpc>
              <a:defRPr/>
            </a:pPr>
            <a:r>
              <a:rPr lang="en-US" sz="3600" dirty="0" smtClean="0">
                <a:latin typeface="Rockwell"/>
                <a:cs typeface="Rockwell"/>
              </a:rPr>
              <a:t>The post-war conditions in Europe decreased foreign trade </a:t>
            </a:r>
          </a:p>
          <a:p>
            <a:pPr lvl="1">
              <a:lnSpc>
                <a:spcPct val="90000"/>
              </a:lnSpc>
              <a:defRPr/>
            </a:pPr>
            <a:r>
              <a:rPr lang="en-US" sz="3600" dirty="0" smtClean="0">
                <a:latin typeface="Rockwell"/>
                <a:cs typeface="Rockwell"/>
              </a:rPr>
              <a:t>Unequal distribution of wealth, high consumer debt, stock market over speculation led to  an overall decrease in </a:t>
            </a:r>
            <a:r>
              <a:rPr lang="en-US" sz="3600" u="sng" dirty="0" smtClean="0">
                <a:effectLst>
                  <a:outerShdw blurRad="38100" dist="38100" dir="2700000" algn="tl">
                    <a:srgbClr val="C0C0C0"/>
                  </a:outerShdw>
                </a:effectLst>
                <a:latin typeface="Rockwell"/>
                <a:cs typeface="Rockwell"/>
              </a:rPr>
              <a:t>consumer purchase power</a:t>
            </a:r>
            <a:endParaRPr lang="en-US" sz="3600" dirty="0" smtClean="0">
              <a:latin typeface="Rockwell"/>
              <a:cs typeface="Rockwell"/>
            </a:endParaRPr>
          </a:p>
        </p:txBody>
      </p:sp>
      <p:sp>
        <p:nvSpPr>
          <p:cNvPr id="154628" name="AutoShape 4"/>
          <p:cNvSpPr>
            <a:spLocks noChangeArrowheads="1"/>
          </p:cNvSpPr>
          <p:nvPr/>
        </p:nvSpPr>
        <p:spPr bwMode="auto">
          <a:xfrm>
            <a:off x="1524000" y="3352800"/>
            <a:ext cx="6934200" cy="990600"/>
          </a:xfrm>
          <a:prstGeom prst="wedgeRectCallout">
            <a:avLst>
              <a:gd name="adj1" fmla="val 21588"/>
              <a:gd name="adj2" fmla="val -174199"/>
            </a:avLst>
          </a:prstGeom>
          <a:solidFill>
            <a:srgbClr val="CCFFCC"/>
          </a:solidFill>
          <a:ln w="38100">
            <a:solidFill>
              <a:schemeClr val="tx1"/>
            </a:solidFill>
            <a:miter lim="800000"/>
            <a:headEnd/>
            <a:tailEnd/>
          </a:ln>
        </p:spPr>
        <p:txBody>
          <a:bodyPr/>
          <a:lstStyle/>
          <a:p>
            <a:pPr algn="ctr">
              <a:lnSpc>
                <a:spcPct val="80000"/>
              </a:lnSpc>
              <a:spcBef>
                <a:spcPct val="30000"/>
              </a:spcBef>
            </a:pPr>
            <a:r>
              <a:rPr lang="en-US" sz="2800" dirty="0">
                <a:solidFill>
                  <a:srgbClr val="000000"/>
                </a:solidFill>
              </a:rPr>
              <a:t>Consumers already owned durable goods &amp; were not buying more</a:t>
            </a:r>
          </a:p>
        </p:txBody>
      </p:sp>
      <p:sp>
        <p:nvSpPr>
          <p:cNvPr id="2" name="Title 1"/>
          <p:cNvSpPr>
            <a:spLocks noGrp="1"/>
          </p:cNvSpPr>
          <p:nvPr>
            <p:ph type="title"/>
          </p:nvPr>
        </p:nvSpPr>
        <p:spPr>
          <a:xfrm>
            <a:off x="457200" y="0"/>
            <a:ext cx="8229600" cy="994013"/>
          </a:xfrm>
        </p:spPr>
        <p:txBody>
          <a:bodyPr>
            <a:normAutofit/>
          </a:bodyPr>
          <a:lstStyle/>
          <a:p>
            <a:r>
              <a:rPr lang="en-US" dirty="0" smtClean="0"/>
              <a:t>The Coming Depression</a:t>
            </a:r>
            <a:endParaRPr lang="en-US" dirty="0"/>
          </a:p>
        </p:txBody>
      </p:sp>
    </p:spTree>
    <p:extLst>
      <p:ext uri="{BB962C8B-B14F-4D97-AF65-F5344CB8AC3E}">
        <p14:creationId xmlns:p14="http://schemas.microsoft.com/office/powerpoint/2010/main" val="221231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 calcmode="lin" valueType="num">
                                      <p:cBhvr>
                                        <p:cTn id="7" dur="500" fill="hold"/>
                                        <p:tgtEl>
                                          <p:spTgt spid="154628"/>
                                        </p:tgtEl>
                                        <p:attrNameLst>
                                          <p:attrName>ppt_w</p:attrName>
                                        </p:attrNameLst>
                                      </p:cBhvr>
                                      <p:tavLst>
                                        <p:tav tm="0">
                                          <p:val>
                                            <p:fltVal val="0"/>
                                          </p:val>
                                        </p:tav>
                                        <p:tav tm="100000">
                                          <p:val>
                                            <p:strVal val="#ppt_w"/>
                                          </p:val>
                                        </p:tav>
                                      </p:tavLst>
                                    </p:anim>
                                    <p:anim calcmode="lin" valueType="num">
                                      <p:cBhvr>
                                        <p:cTn id="8" dur="500" fill="hold"/>
                                        <p:tgtEl>
                                          <p:spTgt spid="154628"/>
                                        </p:tgtEl>
                                        <p:attrNameLst>
                                          <p:attrName>ppt_h</p:attrName>
                                        </p:attrNameLst>
                                      </p:cBhvr>
                                      <p:tavLst>
                                        <p:tav tm="0">
                                          <p:val>
                                            <p:fltVal val="0"/>
                                          </p:val>
                                        </p:tav>
                                        <p:tav tm="100000">
                                          <p:val>
                                            <p:strVal val="#ppt_h"/>
                                          </p:val>
                                        </p:tav>
                                      </p:tavLst>
                                    </p:anim>
                                    <p:animEffect transition="in" filter="fade">
                                      <p:cBhvr>
                                        <p:cTn id="9"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7772400" cy="1143000"/>
          </a:xfrm>
        </p:spPr>
        <p:txBody>
          <a:bodyPr/>
          <a:lstStyle/>
          <a:p>
            <a:pPr eaLnBrk="1" hangingPunct="1"/>
            <a:r>
              <a:rPr lang="en-US">
                <a:latin typeface="Rockwell"/>
                <a:cs typeface="Rockwell"/>
              </a:rPr>
              <a:t>Wall Street Takes Notice</a:t>
            </a:r>
          </a:p>
        </p:txBody>
      </p:sp>
      <p:sp>
        <p:nvSpPr>
          <p:cNvPr id="13315" name="Rectangle 3"/>
          <p:cNvSpPr>
            <a:spLocks noGrp="1" noChangeArrowheads="1"/>
          </p:cNvSpPr>
          <p:nvPr>
            <p:ph sz="quarter" idx="1"/>
          </p:nvPr>
        </p:nvSpPr>
        <p:spPr>
          <a:xfrm>
            <a:off x="152400" y="990600"/>
            <a:ext cx="5181600" cy="5029200"/>
          </a:xfrm>
        </p:spPr>
        <p:txBody>
          <a:bodyPr>
            <a:normAutofit fontScale="77500" lnSpcReduction="20000"/>
          </a:bodyPr>
          <a:lstStyle/>
          <a:p>
            <a:pPr eaLnBrk="1" hangingPunct="1"/>
            <a:r>
              <a:rPr lang="en-US" dirty="0">
                <a:solidFill>
                  <a:srgbClr val="FFFFFF"/>
                </a:solidFill>
                <a:latin typeface="Rockwell"/>
                <a:cs typeface="Rockwell"/>
              </a:rPr>
              <a:t>A stock sell-off soon began</a:t>
            </a:r>
          </a:p>
          <a:p>
            <a:pPr lvl="1" eaLnBrk="1" hangingPunct="1"/>
            <a:r>
              <a:rPr lang="en-US" dirty="0">
                <a:solidFill>
                  <a:srgbClr val="FFFFFF"/>
                </a:solidFill>
                <a:latin typeface="Rockwell"/>
                <a:cs typeface="Rockwell"/>
              </a:rPr>
              <a:t>Stocks = certificates of partial ownership in a biz</a:t>
            </a:r>
          </a:p>
          <a:p>
            <a:pPr eaLnBrk="1" hangingPunct="1"/>
            <a:r>
              <a:rPr lang="en-US" dirty="0">
                <a:solidFill>
                  <a:srgbClr val="FFFFFF"/>
                </a:solidFill>
                <a:latin typeface="Rockwell"/>
                <a:cs typeface="Rockwell"/>
              </a:rPr>
              <a:t>Investors looking to take what profits they could before stock prices went too low</a:t>
            </a:r>
          </a:p>
          <a:p>
            <a:pPr eaLnBrk="1" hangingPunct="1"/>
            <a:r>
              <a:rPr lang="en-US" dirty="0">
                <a:solidFill>
                  <a:srgbClr val="FFFFFF"/>
                </a:solidFill>
                <a:latin typeface="Rockwell"/>
                <a:cs typeface="Rockwell"/>
              </a:rPr>
              <a:t>Many continued to buy until Oct. 21, 1929</a:t>
            </a:r>
          </a:p>
          <a:p>
            <a:pPr lvl="1" eaLnBrk="1" hangingPunct="1"/>
            <a:r>
              <a:rPr lang="en-US" dirty="0">
                <a:solidFill>
                  <a:srgbClr val="FFFFFF"/>
                </a:solidFill>
                <a:latin typeface="Rockwell"/>
                <a:cs typeface="Rockwell"/>
              </a:rPr>
              <a:t>A sharp dip in market – stock prices plummet</a:t>
            </a:r>
          </a:p>
          <a:p>
            <a:pPr lvl="1" eaLnBrk="1" hangingPunct="1"/>
            <a:r>
              <a:rPr lang="en-US" dirty="0">
                <a:solidFill>
                  <a:srgbClr val="FFFFFF"/>
                </a:solidFill>
                <a:latin typeface="Rockwell"/>
                <a:cs typeface="Rockwell"/>
              </a:rPr>
              <a:t>Those who bought on margin sold to cover debts</a:t>
            </a:r>
          </a:p>
          <a:p>
            <a:pPr eaLnBrk="1" hangingPunct="1"/>
            <a:r>
              <a:rPr lang="en-US" dirty="0">
                <a:solidFill>
                  <a:srgbClr val="FFFFFF"/>
                </a:solidFill>
                <a:latin typeface="Rockwell"/>
                <a:cs typeface="Rockwell"/>
              </a:rPr>
              <a:t>Oct. 29 – 16 million shares of stock sold in one day</a:t>
            </a:r>
          </a:p>
        </p:txBody>
      </p:sp>
      <p:pic>
        <p:nvPicPr>
          <p:cNvPr id="32771" name="Picture 5" descr="http://www.thefinancialphysician.com/wp-content/uploads/2009/10/crash.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846137"/>
            <a:ext cx="36480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https://encrypted-tbn1.gstatic.com/images?q=tbn:ANd9GcQyUv8xbvVz6fUKJPghPpkD75UT3nSjSmgqpN31LMjCL_R2VX5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925" y="4102100"/>
            <a:ext cx="37242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191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133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75"/>
                                  </p:iterate>
                                  <p:childTnLst>
                                    <p:set>
                                      <p:cBhvr>
                                        <p:cTn id="14" dur="1" fill="hold">
                                          <p:stCondLst>
                                            <p:cond delay="74"/>
                                          </p:stCondLst>
                                        </p:cTn>
                                        <p:tgtEl>
                                          <p:spTgt spid="133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133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1331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iterate type="lt">
                                    <p:tmAbs val="75"/>
                                  </p:iterate>
                                  <p:childTnLst>
                                    <p:set>
                                      <p:cBhvr>
                                        <p:cTn id="24" dur="1" fill="hold">
                                          <p:stCondLst>
                                            <p:cond delay="74"/>
                                          </p:stCondLst>
                                        </p:cTn>
                                        <p:tgtEl>
                                          <p:spTgt spid="1331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75"/>
                                  </p:iterate>
                                  <p:childTnLst>
                                    <p:set>
                                      <p:cBhvr>
                                        <p:cTn id="26" dur="1" fill="hold">
                                          <p:stCondLst>
                                            <p:cond delay="74"/>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81000" y="-228600"/>
            <a:ext cx="7772400" cy="1143000"/>
          </a:xfrm>
        </p:spPr>
        <p:txBody>
          <a:bodyPr/>
          <a:lstStyle/>
          <a:p>
            <a:pPr eaLnBrk="1" hangingPunct="1"/>
            <a:r>
              <a:rPr lang="en-US">
                <a:solidFill>
                  <a:srgbClr val="FFFFFF"/>
                </a:solidFill>
                <a:latin typeface="Rockwell"/>
                <a:cs typeface="Rockwell"/>
              </a:rPr>
              <a:t>The Crash</a:t>
            </a:r>
          </a:p>
        </p:txBody>
      </p:sp>
      <p:sp>
        <p:nvSpPr>
          <p:cNvPr id="34818" name="Rectangle 3"/>
          <p:cNvSpPr>
            <a:spLocks noGrp="1" noChangeArrowheads="1"/>
          </p:cNvSpPr>
          <p:nvPr>
            <p:ph sz="quarter" idx="1"/>
          </p:nvPr>
        </p:nvSpPr>
        <p:spPr>
          <a:xfrm>
            <a:off x="228600" y="1219200"/>
            <a:ext cx="4648200" cy="5410200"/>
          </a:xfrm>
        </p:spPr>
        <p:txBody>
          <a:bodyPr>
            <a:normAutofit fontScale="92500" lnSpcReduction="20000"/>
          </a:bodyPr>
          <a:lstStyle/>
          <a:p>
            <a:pPr eaLnBrk="1" hangingPunct="1"/>
            <a:r>
              <a:rPr lang="en-US" sz="3200" dirty="0">
                <a:solidFill>
                  <a:srgbClr val="FFFFFF"/>
                </a:solidFill>
                <a:latin typeface="Rockwell"/>
                <a:cs typeface="Rockwell"/>
              </a:rPr>
              <a:t>The Market sell-off of Oct. 29 known as “Black Tuesday”</a:t>
            </a:r>
          </a:p>
          <a:p>
            <a:pPr eaLnBrk="1" hangingPunct="1"/>
            <a:r>
              <a:rPr lang="en-US" sz="3200" dirty="0">
                <a:solidFill>
                  <a:srgbClr val="FFFFFF"/>
                </a:solidFill>
                <a:latin typeface="Rockwell"/>
                <a:cs typeface="Rockwell"/>
              </a:rPr>
              <a:t>Frantic effort to sell stocks before prices hit rock bottom</a:t>
            </a:r>
          </a:p>
          <a:p>
            <a:pPr eaLnBrk="1" hangingPunct="1"/>
            <a:r>
              <a:rPr lang="en-US" sz="3200" dirty="0">
                <a:solidFill>
                  <a:srgbClr val="FFFFFF"/>
                </a:solidFill>
                <a:latin typeface="Rockwell"/>
                <a:cs typeface="Rockwell"/>
              </a:rPr>
              <a:t>Self-fulfilling – fear of low prices = sell-off = low prices</a:t>
            </a:r>
          </a:p>
          <a:p>
            <a:pPr eaLnBrk="1" hangingPunct="1"/>
            <a:r>
              <a:rPr lang="en-US" sz="3200" dirty="0">
                <a:solidFill>
                  <a:srgbClr val="FFFFFF"/>
                </a:solidFill>
                <a:latin typeface="Rockwell"/>
                <a:cs typeface="Rockwell"/>
              </a:rPr>
              <a:t>Bottom fell out of the market &amp; the prosperity of the 20s ended</a:t>
            </a:r>
          </a:p>
          <a:p>
            <a:pPr eaLnBrk="1" hangingPunct="1"/>
            <a:endParaRPr lang="en-US" dirty="0">
              <a:solidFill>
                <a:srgbClr val="FFFFFF"/>
              </a:solidFill>
              <a:latin typeface="Rockwell"/>
              <a:cs typeface="Rockwell"/>
            </a:endParaRPr>
          </a:p>
        </p:txBody>
      </p:sp>
      <p:pic>
        <p:nvPicPr>
          <p:cNvPr id="34819" name="Picture 8" descr="http://ecx.images-amazon.com/images/I/51DNHRGWHFL._SL500_SS500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1511" r="10896"/>
          <a:stretch>
            <a:fillRect/>
          </a:stretch>
        </p:blipFill>
        <p:spPr bwMode="auto">
          <a:xfrm>
            <a:off x="5926137" y="44450"/>
            <a:ext cx="3217863"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http://www.lifesciencesfoundation.org/content/media/2011/07/06/1929_Black_Tuesday_wall_st-lar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6776" r="8131"/>
          <a:stretch>
            <a:fillRect/>
          </a:stretch>
        </p:blipFill>
        <p:spPr bwMode="auto">
          <a:xfrm>
            <a:off x="5181600" y="3759200"/>
            <a:ext cx="38862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8094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84150" y="757238"/>
            <a:ext cx="3397250" cy="5643562"/>
          </a:xfrm>
        </p:spPr>
        <p:txBody>
          <a:bodyPr>
            <a:normAutofit fontScale="90000"/>
          </a:bodyPr>
          <a:lstStyle/>
          <a:p>
            <a:pPr eaLnBrk="1" hangingPunct="1"/>
            <a:r>
              <a:rPr lang="en-US" sz="7200" dirty="0">
                <a:latin typeface="Rockwell"/>
                <a:cs typeface="Rockwell"/>
              </a:rPr>
              <a:t>The 1929 Stock Market Crash</a:t>
            </a:r>
            <a:endParaRPr lang="en-US" sz="3600" dirty="0">
              <a:latin typeface="Rockwell"/>
              <a:cs typeface="Rockwell"/>
            </a:endParaRPr>
          </a:p>
        </p:txBody>
      </p:sp>
      <p:sp>
        <p:nvSpPr>
          <p:cNvPr id="23554" name="AutoShape 5" descr="data:image/jpeg;base64,/9j/4AAQSkZJRgABAQAAAQABAAD/2wCEAAkGBxQTEhQUEBQUFBQUFRUUFBQUFBQUFBQUFBQWFxQUFBQYHCggGBolHBQUITEhJSkrLi4uFx8zODMtNygtLisBCgoKDg0OGxAQGywkHyQsLCwsLCwsLCwsLCwsLCwsLCwsLCwsLCwsLCwsLCwsLCwsLCwsLCwsLCwsLCwsLCwsLP/AABEIAMwA9wMBIgACEQEDEQH/xAAbAAACAwEBAQAAAAAAAAAAAAAAAQIFBgMEB//EAEAQAAICAQIDBAUJBwQBBQAAAAECAAMREiEEBTETIkFRBmFxkdEWIzJigYKSodIUFTNjcrKzQlKxwsEkNENzov/EABgBAQEBAQEAAAAAAAAAAAAAAAABAgME/8QAHhEBAQEAAwEBAAMAAAAAAAAAAAERAhIhQTFRYXH/2gAMAwEAAhEDEQA/ANP2nnIlgTOVZJ6wZ8zwu6Tv5RKcyIE71rmFc0sxIXcYoKqWwzdB57gf8kD7ZN1J8J4ON5ezvWVwuk7vqYHQSuuspjDqwBG5GDgjcREe3ht/j5+ySXiAWZQe8oUsMHYNnSft0n3TNN6OW9mqLYtZFYTUhbK44ZqezXAHcLsLM5Bz4ZwZ7uH5Y63iwCtU0qDUCSEI7XLodA73fwB0wzdPG5E1ZjmFfQuue07IjO/aEagmPPG/s3nayxUVmY4VVLMd9lUZJ29QlFxPKPnDauntO0ByWbTpDEglcfT3x7NszycP6PW4bWa96rlVQzaRZalIVsBAAAa7eg/1+sy+HrWA9MTnZeoKqT9MkINzqwpY7j1AmZ9OT2B07VwwUEZB0knWW7QjTuzA6WAKghR4HSJ3cnZuGoqArDVIVwSwTPYtUGUhc5BbV08PtjIq4vtWsZbYEgDALEk9AAAST7J1YSjq5G4bLMHPbdprY7supmGV0/SXVpGSdh4dJy5fyF1NfaspCBNWC3fZKrFNxyN3ZmRjnP0AckyZE1fq5BxJE+fSUvC8mevh2r1K1hCgsxJRsBVZiNHdLBT4NucnVvnwWejlpUfOKrgFVcFiVBq4ivK7DG9tZwMfQ9QjP7XWnosUkhT9FirddmABI/MTmeKUuUz3lxkYOBncDV0zjfHXErF5c4petRUpe1X0Alqwma9aglOuFbHdxuJ4eE9G7AKtTIXR62L5Yk6eEagtkrnUGbUPZ1EZBpwJ4zzCoMVZ1ypAI3zksqjb2ug9Woec8PK+TGt62fBCI4I1sw7Q9iFdBpUDat/tc9ckzhxPJna17AUAZwwGpiSO04d8YK4Q4oPTrkZ6CMh60Tp5TyrxClBYp7pAIODuD0IGMyn4LlNqsGt7Nxq1MgJVdRQA2AaNmBXI8e8e9kZPu5Dwb0oVsKue7hlzq2UDQdgMDGxHgdxnJZkHfhuKW0BqzqQ9COhyAQR6sEH7Z7K0x1mf4fk1wSpQyDRVRWxDNkGpiSyDTvkN446Dz2893IbNCqrhG0WKX1lwpepa9SLoGk5UNlSpznJbJjIa0aOG1adyrFW2IwQASPzElSSesoK+S26lOKVQWa9KltgTXrVT2Y2Kow20+vOdrHkNBSoByS2TuQQSq9yvOfHQqZ9eT4xZB7GQZnZOm84vv4z0I0io3Tmh853c+qc7bB4CERLwnENvCRVEed2eSe4/GMc7s8k9x+MrMQlbxZfvuzyT3H4ya89sHgnuPxlWIsQYtv3/AG+Se4/GR/f1vknuPxlVHCZFqef2+Se4/GRPPbfJPcfjKsmEGRZDnVnknuPxkhz23yT3H4ysjhcWR53Z5J7j8ZE87s8k9x+Mr5GDFsef2+Se4/GQPO7D4J7j8ZWiEJkWf77s8k9x+MDzmzyT3H4yshmFxYrzmzyT3H4yY55Z5J7j8ZVxQYtjz2w+Ce4/GQXnNgPRfcfjK0QMGLX9+WeSe4/GQ/fVnknuPxlaIQYtF57Z5J7j8ZF+dWHqF9x+MrRHBi0/f1vknuPxkDzmzyT3H4yuIigxZHnVnknuPxkhz2zyT3H4yrhBi1PP7fJPcfjItzpz4L7j8ZWxYgxYjm7+Se4/GKV0IMTixJERYgRMMxkSMBxyIl9y/mVaV1K+CwawM2DmtH7PDK2k94aGAUAghmyQTLJqWqKImXHNObV2Iy10hMsCo2wgFlrZXH+phYinw7g67Yq+JHe+7X+dSE/mTFhKgIQEcimYjCLEAjMQhAIQhmA4oRQGYE+cDLn0VvcXhVZgClzEKSASvD26ScdcHcSybUtyKWOafgFF9XDLeHsLvxmGLtldFFTA/WOUXqcfSyCTt4uYcBVXUuNZZqaLVcKxUmz+IGYnSFGcDG+V3znbXX6nZSyWJoOAR+x4X9mLKXvZeIesZdW1IKA2P9GkudJ2JB8oHl1QNCMGzdfdU1pbSFFXEImpUAxupbqcDMnU7M9mAMv7OWoWbRU2a1uLqwuC92xEr0gZd27+CBgZAOQJLnPLa6q7wlZJTihXrJYlazTrA2wOpxk9do607Rn4YjIixMtIxZkiJCBKEQhA6COERgIznJExAQCEJd8s5XXYlRc6C3EdmzZxqQrnuBti2dsjYePUSyaluKXE68UO992r/DXLLmXCUIjaHzYrAAaskt2losUr4KqrUQ3jqPXwruK+l92r/CktmEuuOI8xGOZUjCPEICAkgsccAopLMqjqxA95xOvM69N9yjoGBHsZFP8AyTPd6O0ars+CAn7TsP8Ak+6dvSypQ1bAAFi+o+JwqgZ9glTfVERFCGJFWvJuXLajkK1tisvzKOqOa9LF3QFTrIIUaR55gOVMAhWxe9w7cQ5HaDs61ZlJYhd91xgZOTjHiYcoZlzYq1fNMlnbW6wK2yRWBpYZyd9ODnT5AybcysTuEI2ip+GdgWYWVM5YgsrY+k2Qy48JvzGbuh+U2KAWdUrArKWFrNB7cEpoCqWGQr52GNJzDmfAaK6WBwhpR+8zEPaz2KwqGMZ0qCemB1O4yWc1tYFHRWUrWFqKuAgpUisrhg3RmySTnUfVjrxnHW9hUjitqmpAQYc9notdRb17tmrWNtiMAg7R4epcn5aLaXKMy8RlhWNQVXVFVrEJ8DpJI3x3TFxXKVNlVdD5VqanUvrIY2sQSiIpKr0O42HUysFzFOzAyAzPkatW6hWBwcacDylsOY2LSrlaNLCqutWFpZ/2N1YMNJxsbRnUQDjocRMS65U8qbXWbnXFlpoK9o3aOK7kqtQYHQa/PGJG3lVhtsRT07WxkJsZlqqYhGsUAkkjTpAyTkHG4zzs5q7PU2lM122XKAH7z22rYwPe3GVGAN/XO787tYsXVGJS2uzKvlqrDvW5DZ0rtg9Rgb+EeHrnxXKGrR2sZQUatQuHywtraxWHd22Xxx45xjeunpHEEVugrQJY6OMBwFatWUaTq3OHbOc9Z5TM3PjU36RnOMmGJFEIQgdcyDGEDAjHCLMBxYjxLPg+TNYqsGAyHbTpfVpQqNSqB3gS3h/tbyMsmluKwTrxR733av8ACk9/MOR2UqxcplCupQScB3tRSDjB3pfbw29eK/ifpfcq/wANcWYm6hHI5jkUERwgRAYnaqhmK4Vu8cA4OM5A69PETiJsuSpiiserP4iT/wCYS3Hi9GqSvbBhhlfQfujII9RDA/bPP6Xj+D7X/tHwmgVACSBuxyfWcAZ9wHulD6Xju0//AGEe9G+ErP1nNMckYpG3v4PiUNFlLnRqeu1HIYrqQMpVwoLYIckYB3HrntXmCBeFqF1nZV2WdtpVkJQ3VujaTsT3CwG5HtlFBTNdkxp6+cVjsu8rAVuluRxIJzxItXs7ctYCB3gxPhuBnA4/vasVmtbH0/s3FVhTrJ123u9XaYGGbSy5O4B1fbn8wl71OsW3K+NRa9Jc1N+0VWmwBzqrQMDX3ATkFgwHQ48Noc75ktqVivKgXcVZ2XeARbnQ1fVyAH6ZxqPnKmGZO3mLnur3h+ZL2dNY1u3YcRSdCkvW11mpWrzgMdO2AehO89V/HVpa5W8oy1V0nK2OruKdFtj9nlXK6ioBONSk5IG+YMaiXsnVf2cYjcNYxDrqq4eiutsaC9bLqao5ycKjsTjY2EZOqZ9osRmZt1ZMRjihmRRCOECRiMIQFNAtVS8Kp7DNlqW95tBwKq3YMnf1AliGLEfRrwA3WUAmtrV/2DZb3BpsbtEoo0IBrDVtcx1he6c4GcHA8pvizyZOdU4xwVOonQcoGOpVI6EK2Rt7JwnQcK+kNobSzaFODgt/tB8T6plpB7GIwzMRktgsSNRzlsE9Tk7+syXFnvfcq/w1yb8I6rqZGC5xqKkDOSMZ9qsPunyM48Ye/wDdq/w1wiGYw056o9Ug65hmcg8ZaFe3llYe1FPQtv6wNyPym5AmT9FaNVpfwQfm2QPyzNZDFEofTAfN1H+cPzrsl9KL0vBNdQHU3D8qrSf+JRU8o4DtmdTthG38mYYU/ZnP2StBPRgVYY1A7EHAOCPtm05DwwSlDjvOoYnxwcsoPsDTM+ki6eKs+stb/wD50f8ASF314sx5nLMeqRXSAM56otcK6l4apz1Q1QjqWgrTlqhqhXUmLMhrgrbwOkMRxQJRRQgMmLMZkYDXeaKtqhwpB7DIR1IYXftYtOrAU/RFeSM+GC2dyZnVON5oU5xxxXtBda6gam0uG0jJ/iKu9YOPHHqmuLPJn5Ycv5wajViusit9ee+GY+JJ141YOAcbYE8nEPqdmAC6mZtI6LqYnSPUM4nEybjWaseO5u9ispChWK5wDnQj2PWhJPRTa2+MnbJlTzBvnD/TV/hrnYzx8zb5w/01f4K5f1n8R1w1zz64a4wejXAvOfDoXYIm7MQAPWZoeJ9GSttCgsyPkWtjZSveOPIEZA9kYa0XIuBFVS4zlgGbPmQNvYJ7rHwCT0AJ23O3qkgJXtzWhi1SXUtadSivtV1agCCpAydsHO3gfKRl56vSbh2TWrMRmrrW6nF501MAwGVJ21dJYX0q5XJB7NixGehKMm/ls7TI8D6J3pVozVnHBgjtLHDNw1odn1smUBA0hANI6xcR6J8S7XEvSvaJavdJUOW4pb0DqqDulQUbdj3id8kTeT+U2tWOY1i0Ug941G0bdzs1ZU2bpnLDaU/P+VPdehTH8MBifIWj88Ox+7PDx3JHvuLUfsyCpGrtpVi9bWNclpquArHcYKCcb5I2IyDsEzgZABxuAcgHxAOBkfZM3wlfNLdmdf8Aa7r+FyP/ABFrnXni6eKvX+Zq/Gqv/wBp4tcY29BeGuebXDXGD064a559cNcYPQXgHnn1w1xg9BeSrfcTy65Ohu8PbGCxEYEUYmWhFJYhAhmOAjgKawWWHloArvdArd4OtVSd9stpXv3L56hpG+4xMniaa9alpetLOHs4qqt0ZuytDitQwtSu0nQ7KpcZx0Bx0m+P1nkzQlvyzjKgER0Gc26rGVcKH7LSwyCWK6LNiP8A5Nt5TiMTMuNWatuacwodGWqnRlgV2UaALLWJ1g6mLK9a6TsNHqEzPNj86f6af8Fc95Mrub/xj/TT/grmpdZsx5dU03CejJK8MzavnHPar001lGZT5j6IB/rj5H6KuSll+Aucmsg6jj6Oryyeo8ptpLUV55PX21dqqFNasgAGAQQAufYNWPbLCEJEEznMOAuNvGNUpUvwiJS4ZV+eQ3EYOcqc2Lv7Zo4RLgxR4TjXJLC5azbQShsUuaxw+l9Omzwt7xGoZ9fSLj+Xcd84KXuctRoVrWVGVhUACjJZpLMcg6hsxLA4xNtCa7pjC2ct4kC4U03KttxdSbvnABwgRCzC4E98eJOMA4O2LDl1F/7VWtlj4aim+5DaS1d1amsrpDYCuzajjYmo+c1UMR2MYr045cwccQoyhVUfp3WBwp9YOoD7JnHqYIrkd12ZVP1lAJH5/kfKfUOY8Gt1T1vnS4wSOo8QR6wQD9kp+N5D/wChNAwz1qXVsYzYpLZHlnJHsMkqsHmLMgrZAI8d48zSp5izI5hmBPVDVIZhmBPM6cKe+vtnDM7cIe+vtgW8MwinNtIQiWEBxSURgAbG8tL/AEj4qxWV7iyurKwK1jIYEEbLtsZUxy7YYQlryvl1dorBsVHe7QwLoCK9KkFUOCWLEgeBO0q4KfL8ohVtzLgKa0JW3LggadSNk67VddA3XSErOo7HX6xLflHL6sJboXtCid8jJ2rUbeRwJkjNtyj+En9Kf2LLrNeyEITLIhCEAhCEAhCEAhCEAhiEIHyg8udaTZgla7Wpbb6On/UfVkY9pE80+qNwCiqytRtZ2pPra0szfmxny7ltXaNUhONbIucZxqIGcZGevnOkuiEJqOY+hrVJxFhtVkqFbUlV34hbGRdQGruAGxQc53z5StHo5xBOFRW7lj6ltpKaam0WnWG091tjvtLlTYqYS65n6OvUiMO982XtzpArYXNT2anURYSyHGN28BGnorxOsIyKpxYSWsTSvZKGsV2B7rAEd077+QJDKbFJO3CfTX2zkR7PsII+wjYj1zrwn019slai4zDEUc5tkIRwgTJkDJ4kcQFiBEcMQIz08FwTWkhSBpUuxOcBQQM4AJO7DoPGeedeFvatg6/SU5Hln1jx9nQ+ORLB7OO5LbUrGzSCmnWoOWUO9iKTtjBap+hJ6ec0vKf4Sf0p/Ysx1nF2MMO7sMlsFiRqJJJx55Zj94+Zmx5R/CT+lP7FlufGbv17IQhMsiEIQCEIQCEIQCEIQCEIQAT5hZwjcO1d2NhxFoUHIHzFvdz6jpb8M+nyi9MOANvD4rXU62IygdSS2lvydjNcaM7yLmNtlrUoK2PEtWii4ua0C3m9UAGe6XJyCD1PnPVxPpDfebVThxZiviqWNY4izTXxVgdzkkkAGsac4AG2MDAreAR+Cv4fiL62wLGYLsGJqPQ56Z8PUCZ7OX+kNNQVVrtKpxNfGAl0DNbWHXs2IGBWQy77kYbrnbrKzYF5txJ4eun9mLVV1hqz2Vp0sHLpxKN4MC7jI7pDYIMhxPpPb+0NbZXhyLVsrZ78ZtQo+EZvmupOAOp+yerl/poURUspWwZ4gWb4DVXFnSkZGyrY5PsAEz/LuHa+9VY5ax8u3icktY3t+kZLVxF+X2YUhDh0e1QoJwiHvHzx0x55HnIcIpyjYOljgNg6ScdA3QmfWFUDGBjAwPUPKVHP+FReEdVUKqaSoAwFOsHI8up9856rK4gRHDEy6IwjhA6RER5igRhmOKAQxAz18p4sU2pYVDaGBwfDB6j6w8M+Mo87UMBqKsBnGSCBkZyMnx2O3qmy5T/CT+lP7Fme47nLWKy6VVWKjO+rRW9r1r1xkG5skdcD15seA51Ulaq2vIVQcKCMhQPP1S/4zdXkJVfKGn+Z+Afqh8oKfr/hH6pMRawlV8oKf5n4B+qMc/p/mef0B+qMRaQlX8oKfr/gH6ofKCn6/wCEfqjFWkJV/v8Ap+v+Efqh8oKfr/hH6oxFpCVXygp/mfhH6ofKGn+Z+AfqjBawlV8oaf5n4B+qHyhp/mfgH6oxVrCVXyhp/mfgH6ofKGn6/wCAfqjBz9LeXm7hmCDLoRYg8SV6gesqWH2zJeh/Bi68ZGpFRi2ehDDSAfbq/KbH5QU/X/CP1TzcHzDhajYa1dTY2p8IME4xsNW3icDxJPjLPxMUl3oTaD83YhXU2NWoEJ/oyQDqONj0no9EeSW13Gy1NIUOoBO+rIGQPFSNW8vPlDT9f8I/VH8oKfr/AIB+qNpi0lb6Sf8AtrfYv96yPygp+v8AhH6p4+cc2rspdF15bGMqANmB339Uis9DMcUjYhAxQJGAMDFAYhEIGARQhmBIS95dxfD9wWIMLWO0YquWKvaWVRnJLK1ShhuCnlkyhEcsuJZq3PF1aCFCHTRpJelFdrSxAK4J6dpnOM4qGSTKiRjzFukmL2niuGKkMgGKlydK5dxTYmlRnIJsZG1jfu74E7V83pRXVA2CoGRWlZYiniKycK+A2blOSCMDoWAY5zMCZeydTxLxeK4YrblAvcAU6EyX7CtBpUHIxaLLMjqGIONhKMGBMkuLZq9fi+HZbsIB3DoY1orO3ZBK+6pOkhwXJXAOSD4ZooCBi3STF9dxfDsLSlYU5PZgrWCzM1Ok75CBQluf9J1777SPNeK4XFq1ICSXClUAXUXrKOGJyAqraukDBLZxg7UeYjL2TqEO4z5+Wfy8ZftxfDMHKVqp7X5sEVAlTcX1HVkIFq7mCCucEZOcZ+OSXFs1Yc5tpJAoAwr35YJoDK1pNWMnJAXbfpPJwbqLELjKh1LDGcqGBYYPXbM4mKLVxo+H4nhjoOhV+eTusK/4Ye1rXYnOAUetdB/293zlbzC6oqq1bkPYS3ZCvIYjSqnUWKgDbVv3jv4SvzCW8kx6uX2IttbWjUiupdcBtSgjUuDscjIlxwF/DEUa1QHWosyEIFaoRa7dSdTFWC7MNLBcbGZ7MYMS4Wa9vMGTs6NOnWEYWaQAc6zpLFdidONuoxuTPEDAxSVYBCAgZAQihAcMxtFABCKSxAiTFGYYgMRxRwE0Io4BAwMR6wHCNREYBCEUBxRxQFHDEZgKEZEiIDhFHiARxGSUQFDMDFAYhFJYgRMIGED/2Q==">
            <a:hlinkClick r:id="rId3"/>
          </p:cNvPr>
          <p:cNvSpPr>
            <a:spLocks noChangeAspect="1" noChangeArrowheads="1"/>
          </p:cNvSpPr>
          <p:nvPr/>
        </p:nvSpPr>
        <p:spPr bwMode="auto">
          <a:xfrm>
            <a:off x="130175" y="-1790700"/>
            <a:ext cx="4533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5" name="AutoShape 7" descr="data:image/jpeg;base64,/9j/4AAQSkZJRgABAQAAAQABAAD/2wCEAAkGBxQTEhQUEBQUFBQUFRUUFBQUFBQUFBQUFBQWFxQUFBQYHCggGBolHBQUITEhJSkrLi4uFx8zODMtNygtLisBCgoKDg0OGxAQGywkHyQsLCwsLCwsLCwsLCwsLCwsLCwsLCwsLCwsLCwsLCwsLCwsLCwsLCwsLCwsLCwsLCwsLP/AABEIAMwA9wMBIgACEQEDEQH/xAAbAAACAwEBAQAAAAAAAAAAAAAAAQIFBgMEB//EAEAQAAICAQIDBAUJBwQBBQAAAAECAAMREiEEBTETIkFRBmFxkdEWIzJigYKSodIUFTNjcrKzQlKxwsEkNENzov/EABgBAQEBAQEAAAAAAAAAAAAAAAABAgME/8QAHhEBAQEAAwEBAAMAAAAAAAAAAAERAhIhQTFRYXH/2gAMAwEAAhEDEQA/ANP2nnIlgTOVZJ6wZ8zwu6Tv5RKcyIE71rmFc0sxIXcYoKqWwzdB57gf8kD7ZN1J8J4ON5ezvWVwuk7vqYHQSuuspjDqwBG5GDgjcREe3ht/j5+ySXiAWZQe8oUsMHYNnSft0n3TNN6OW9mqLYtZFYTUhbK44ZqezXAHcLsLM5Bz4ZwZ7uH5Y63iwCtU0qDUCSEI7XLodA73fwB0wzdPG5E1ZjmFfQuue07IjO/aEagmPPG/s3nayxUVmY4VVLMd9lUZJ29QlFxPKPnDauntO0ByWbTpDEglcfT3x7NszycP6PW4bWa96rlVQzaRZalIVsBAAAa7eg/1+sy+HrWA9MTnZeoKqT9MkINzqwpY7j1AmZ9OT2B07VwwUEZB0knWW7QjTuzA6WAKghR4HSJ3cnZuGoqArDVIVwSwTPYtUGUhc5BbV08PtjIq4vtWsZbYEgDALEk9AAAST7J1YSjq5G4bLMHPbdprY7supmGV0/SXVpGSdh4dJy5fyF1NfaspCBNWC3fZKrFNxyN3ZmRjnP0AckyZE1fq5BxJE+fSUvC8mevh2r1K1hCgsxJRsBVZiNHdLBT4NucnVvnwWejlpUfOKrgFVcFiVBq4ivK7DG9tZwMfQ9QjP7XWnosUkhT9FirddmABI/MTmeKUuUz3lxkYOBncDV0zjfHXErF5c4petRUpe1X0Alqwma9aglOuFbHdxuJ4eE9G7AKtTIXR62L5Yk6eEagtkrnUGbUPZ1EZBpwJ4zzCoMVZ1ypAI3zksqjb2ug9Woec8PK+TGt62fBCI4I1sw7Q9iFdBpUDat/tc9ckzhxPJna17AUAZwwGpiSO04d8YK4Q4oPTrkZ6CMh60Tp5TyrxClBYp7pAIODuD0IGMyn4LlNqsGt7Nxq1MgJVdRQA2AaNmBXI8e8e9kZPu5Dwb0oVsKue7hlzq2UDQdgMDGxHgdxnJZkHfhuKW0BqzqQ9COhyAQR6sEH7Z7K0x1mf4fk1wSpQyDRVRWxDNkGpiSyDTvkN446Dz2893IbNCqrhG0WKX1lwpepa9SLoGk5UNlSpznJbJjIa0aOG1adyrFW2IwQASPzElSSesoK+S26lOKVQWa9KltgTXrVT2Y2Kow20+vOdrHkNBSoByS2TuQQSq9yvOfHQqZ9eT4xZB7GQZnZOm84vv4z0I0io3Tmh853c+qc7bB4CERLwnENvCRVEed2eSe4/GMc7s8k9x+MrMQlbxZfvuzyT3H4ya89sHgnuPxlWIsQYtv3/AG+Se4/GR/f1vknuPxlVHCZFqef2+Se4/GRPPbfJPcfjKsmEGRZDnVnknuPxkhz23yT3H4ysjhcWR53Z5J7j8ZE87s8k9x+Mr5GDFsef2+Se4/GQPO7D4J7j8ZWiEJkWf77s8k9x+MDzmzyT3H4yshmFxYrzmzyT3H4yY55Z5J7j8ZVxQYtjz2w+Ce4/GQXnNgPRfcfjK0QMGLX9+WeSe4/GQ/fVnknuPxlaIQYtF57Z5J7j8ZF+dWHqF9x+MrRHBi0/f1vknuPxkDzmzyT3H4yuIigxZHnVnknuPxkhz2zyT3H4yrhBi1PP7fJPcfjItzpz4L7j8ZWxYgxYjm7+Se4/GKV0IMTixJERYgRMMxkSMBxyIl9y/mVaV1K+CwawM2DmtH7PDK2k94aGAUAghmyQTLJqWqKImXHNObV2Iy10hMsCo2wgFlrZXH+phYinw7g67Yq+JHe+7X+dSE/mTFhKgIQEcimYjCLEAjMQhAIQhmA4oRQGYE+cDLn0VvcXhVZgClzEKSASvD26ScdcHcSybUtyKWOafgFF9XDLeHsLvxmGLtldFFTA/WOUXqcfSyCTt4uYcBVXUuNZZqaLVcKxUmz+IGYnSFGcDG+V3znbXX6nZSyWJoOAR+x4X9mLKXvZeIesZdW1IKA2P9GkudJ2JB8oHl1QNCMGzdfdU1pbSFFXEImpUAxupbqcDMnU7M9mAMv7OWoWbRU2a1uLqwuC92xEr0gZd27+CBgZAOQJLnPLa6q7wlZJTihXrJYlazTrA2wOpxk9do607Rn4YjIixMtIxZkiJCBKEQhA6COERgIznJExAQCEJd8s5XXYlRc6C3EdmzZxqQrnuBti2dsjYePUSyaluKXE68UO992r/DXLLmXCUIjaHzYrAAaskt2losUr4KqrUQ3jqPXwruK+l92r/CktmEuuOI8xGOZUjCPEICAkgsccAopLMqjqxA95xOvM69N9yjoGBHsZFP8AyTPd6O0ars+CAn7TsP8Ak+6dvSypQ1bAAFi+o+JwqgZ9glTfVERFCGJFWvJuXLajkK1tisvzKOqOa9LF3QFTrIIUaR55gOVMAhWxe9w7cQ5HaDs61ZlJYhd91xgZOTjHiYcoZlzYq1fNMlnbW6wK2yRWBpYZyd9ODnT5AybcysTuEI2ip+GdgWYWVM5YgsrY+k2Qy48JvzGbuh+U2KAWdUrArKWFrNB7cEpoCqWGQr52GNJzDmfAaK6WBwhpR+8zEPaz2KwqGMZ0qCemB1O4yWc1tYFHRWUrWFqKuAgpUisrhg3RmySTnUfVjrxnHW9hUjitqmpAQYc9notdRb17tmrWNtiMAg7R4epcn5aLaXKMy8RlhWNQVXVFVrEJ8DpJI3x3TFxXKVNlVdD5VqanUvrIY2sQSiIpKr0O42HUysFzFOzAyAzPkatW6hWBwcacDylsOY2LSrlaNLCqutWFpZ/2N1YMNJxsbRnUQDjocRMS65U8qbXWbnXFlpoK9o3aOK7kqtQYHQa/PGJG3lVhtsRT07WxkJsZlqqYhGsUAkkjTpAyTkHG4zzs5q7PU2lM122XKAH7z22rYwPe3GVGAN/XO787tYsXVGJS2uzKvlqrDvW5DZ0rtg9Rgb+EeHrnxXKGrR2sZQUatQuHywtraxWHd22Xxx45xjeunpHEEVugrQJY6OMBwFatWUaTq3OHbOc9Z5TM3PjU36RnOMmGJFEIQgdcyDGEDAjHCLMBxYjxLPg+TNYqsGAyHbTpfVpQqNSqB3gS3h/tbyMsmluKwTrxR733av8ACk9/MOR2UqxcplCupQScB3tRSDjB3pfbw29eK/ifpfcq/wANcWYm6hHI5jkUERwgRAYnaqhmK4Vu8cA4OM5A69PETiJsuSpiiserP4iT/wCYS3Hi9GqSvbBhhlfQfujII9RDA/bPP6Xj+D7X/tHwmgVACSBuxyfWcAZ9wHulD6Xju0//AGEe9G+ErP1nNMckYpG3v4PiUNFlLnRqeu1HIYrqQMpVwoLYIckYB3HrntXmCBeFqF1nZV2WdtpVkJQ3VujaTsT3CwG5HtlFBTNdkxp6+cVjsu8rAVuluRxIJzxItXs7ctYCB3gxPhuBnA4/vasVmtbH0/s3FVhTrJ123u9XaYGGbSy5O4B1fbn8wl71OsW3K+NRa9Jc1N+0VWmwBzqrQMDX3ATkFgwHQ48Noc75ktqVivKgXcVZ2XeARbnQ1fVyAH6ZxqPnKmGZO3mLnur3h+ZL2dNY1u3YcRSdCkvW11mpWrzgMdO2AehO89V/HVpa5W8oy1V0nK2OruKdFtj9nlXK6ioBONSk5IG+YMaiXsnVf2cYjcNYxDrqq4eiutsaC9bLqao5ycKjsTjY2EZOqZ9osRmZt1ZMRjihmRRCOECRiMIQFNAtVS8Kp7DNlqW95tBwKq3YMnf1AliGLEfRrwA3WUAmtrV/2DZb3BpsbtEoo0IBrDVtcx1he6c4GcHA8pvizyZOdU4xwVOonQcoGOpVI6EK2Rt7JwnQcK+kNobSzaFODgt/tB8T6plpB7GIwzMRktgsSNRzlsE9Tk7+syXFnvfcq/w1yb8I6rqZGC5xqKkDOSMZ9qsPunyM48Ye/wDdq/w1wiGYw056o9Ug65hmcg8ZaFe3llYe1FPQtv6wNyPym5AmT9FaNVpfwQfm2QPyzNZDFEofTAfN1H+cPzrsl9KL0vBNdQHU3D8qrSf+JRU8o4DtmdTthG38mYYU/ZnP2StBPRgVYY1A7EHAOCPtm05DwwSlDjvOoYnxwcsoPsDTM+ki6eKs+stb/wD50f8ASF314sx5nLMeqRXSAM56otcK6l4apz1Q1QjqWgrTlqhqhXUmLMhrgrbwOkMRxQJRRQgMmLMZkYDXeaKtqhwpB7DIR1IYXftYtOrAU/RFeSM+GC2dyZnVON5oU5xxxXtBda6gam0uG0jJ/iKu9YOPHHqmuLPJn5Ycv5wajViusit9ee+GY+JJ141YOAcbYE8nEPqdmAC6mZtI6LqYnSPUM4nEybjWaseO5u9ispChWK5wDnQj2PWhJPRTa2+MnbJlTzBvnD/TV/hrnYzx8zb5w/01f4K5f1n8R1w1zz64a4wejXAvOfDoXYIm7MQAPWZoeJ9GSttCgsyPkWtjZSveOPIEZA9kYa0XIuBFVS4zlgGbPmQNvYJ7rHwCT0AJ23O3qkgJXtzWhi1SXUtadSivtV1agCCpAydsHO3gfKRl56vSbh2TWrMRmrrW6nF501MAwGVJ21dJYX0q5XJB7NixGehKMm/ls7TI8D6J3pVozVnHBgjtLHDNw1odn1smUBA0hANI6xcR6J8S7XEvSvaJavdJUOW4pb0DqqDulQUbdj3id8kTeT+U2tWOY1i0Ug941G0bdzs1ZU2bpnLDaU/P+VPdehTH8MBifIWj88Ox+7PDx3JHvuLUfsyCpGrtpVi9bWNclpquArHcYKCcb5I2IyDsEzgZABxuAcgHxAOBkfZM3wlfNLdmdf8Aa7r+FyP/ABFrnXni6eKvX+Zq/Gqv/wBp4tcY29BeGuebXDXGD064a559cNcYPQXgHnn1w1xg9BeSrfcTy65Ohu8PbGCxEYEUYmWhFJYhAhmOAjgKawWWHloArvdArd4OtVSd9stpXv3L56hpG+4xMniaa9alpetLOHs4qqt0ZuytDitQwtSu0nQ7KpcZx0Bx0m+P1nkzQlvyzjKgER0Gc26rGVcKH7LSwyCWK6LNiP8A5Nt5TiMTMuNWatuacwodGWqnRlgV2UaALLWJ1g6mLK9a6TsNHqEzPNj86f6af8Fc95Mrub/xj/TT/grmpdZsx5dU03CejJK8MzavnHPar001lGZT5j6IB/rj5H6KuSll+Aucmsg6jj6Oryyeo8ptpLUV55PX21dqqFNasgAGAQQAufYNWPbLCEJEEznMOAuNvGNUpUvwiJS4ZV+eQ3EYOcqc2Lv7Zo4RLgxR4TjXJLC5azbQShsUuaxw+l9Omzwt7xGoZ9fSLj+Xcd84KXuctRoVrWVGVhUACjJZpLMcg6hsxLA4xNtCa7pjC2ct4kC4U03KttxdSbvnABwgRCzC4E98eJOMA4O2LDl1F/7VWtlj4aim+5DaS1d1amsrpDYCuzajjYmo+c1UMR2MYr045cwccQoyhVUfp3WBwp9YOoD7JnHqYIrkd12ZVP1lAJH5/kfKfUOY8Gt1T1vnS4wSOo8QR6wQD9kp+N5D/wChNAwz1qXVsYzYpLZHlnJHsMkqsHmLMgrZAI8d48zSp5izI5hmBPVDVIZhmBPM6cKe+vtnDM7cIe+vtgW8MwinNtIQiWEBxSURgAbG8tL/AEj4qxWV7iyurKwK1jIYEEbLtsZUxy7YYQlryvl1dorBsVHe7QwLoCK9KkFUOCWLEgeBO0q4KfL8ohVtzLgKa0JW3LggadSNk67VddA3XSErOo7HX6xLflHL6sJboXtCid8jJ2rUbeRwJkjNtyj+En9Kf2LLrNeyEITLIhCEAhCEAhCEAhCEAhiEIHyg8udaTZgla7Wpbb6On/UfVkY9pE80+qNwCiqytRtZ2pPra0szfmxny7ltXaNUhONbIucZxqIGcZGevnOkuiEJqOY+hrVJxFhtVkqFbUlV34hbGRdQGruAGxQc53z5StHo5xBOFRW7lj6ltpKaam0WnWG091tjvtLlTYqYS65n6OvUiMO982XtzpArYXNT2anURYSyHGN28BGnorxOsIyKpxYSWsTSvZKGsV2B7rAEd077+QJDKbFJO3CfTX2zkR7PsII+wjYj1zrwn019slai4zDEUc5tkIRwgTJkDJ4kcQFiBEcMQIz08FwTWkhSBpUuxOcBQQM4AJO7DoPGeedeFvatg6/SU5Hln1jx9nQ+ORLB7OO5LbUrGzSCmnWoOWUO9iKTtjBap+hJ6ec0vKf4Sf0p/Ysx1nF2MMO7sMlsFiRqJJJx55Zj94+Zmx5R/CT+lP7FlufGbv17IQhMsiEIQCEIQCEIQCEIQCEIQAT5hZwjcO1d2NhxFoUHIHzFvdz6jpb8M+nyi9MOANvD4rXU62IygdSS2lvydjNcaM7yLmNtlrUoK2PEtWii4ua0C3m9UAGe6XJyCD1PnPVxPpDfebVThxZiviqWNY4izTXxVgdzkkkAGsac4AG2MDAreAR+Cv4fiL62wLGYLsGJqPQ56Z8PUCZ7OX+kNNQVVrtKpxNfGAl0DNbWHXs2IGBWQy77kYbrnbrKzYF5txJ4eun9mLVV1hqz2Vp0sHLpxKN4MC7jI7pDYIMhxPpPb+0NbZXhyLVsrZ78ZtQo+EZvmupOAOp+yerl/poURUspWwZ4gWb4DVXFnSkZGyrY5PsAEz/LuHa+9VY5ax8u3icktY3t+kZLVxF+X2YUhDh0e1QoJwiHvHzx0x55HnIcIpyjYOljgNg6ScdA3QmfWFUDGBjAwPUPKVHP+FReEdVUKqaSoAwFOsHI8up9856rK4gRHDEy6IwjhA6RER5igRhmOKAQxAz18p4sU2pYVDaGBwfDB6j6w8M+Mo87UMBqKsBnGSCBkZyMnx2O3qmy5T/CT+lP7Fme47nLWKy6VVWKjO+rRW9r1r1xkG5skdcD15seA51Ulaq2vIVQcKCMhQPP1S/4zdXkJVfKGn+Z+Afqh8oKfr/hH6pMRawlV8oKf5n4B+qMc/p/mef0B+qMRaQlX8oKfr/gH6ofKCn6/wCEfqjFWkJV/v8Ap+v+Efqh8oKfr/hH6oxFpCVXygp/mfhH6ofKGn+Z+AfqjBawlV8oaf5n4B+qHyhp/mfgH6oxVrCVXyhp/mfgH6ofKGn6/wCAfqjBz9LeXm7hmCDLoRYg8SV6gesqWH2zJeh/Bi68ZGpFRi2ehDDSAfbq/KbH5QU/X/CP1TzcHzDhajYa1dTY2p8IME4xsNW3icDxJPjLPxMUl3oTaD83YhXU2NWoEJ/oyQDqONj0no9EeSW13Gy1NIUOoBO+rIGQPFSNW8vPlDT9f8I/VH8oKfr/AIB+qNpi0lb6Sf8AtrfYv96yPygp+v8AhH6p4+cc2rspdF15bGMqANmB339Uis9DMcUjYhAxQJGAMDFAYhEIGARQhmBIS95dxfD9wWIMLWO0YquWKvaWVRnJLK1ShhuCnlkyhEcsuJZq3PF1aCFCHTRpJelFdrSxAK4J6dpnOM4qGSTKiRjzFukmL2niuGKkMgGKlydK5dxTYmlRnIJsZG1jfu74E7V83pRXVA2CoGRWlZYiniKycK+A2blOSCMDoWAY5zMCZeydTxLxeK4YrblAvcAU6EyX7CtBpUHIxaLLMjqGIONhKMGBMkuLZq9fi+HZbsIB3DoY1orO3ZBK+6pOkhwXJXAOSD4ZooCBi3STF9dxfDsLSlYU5PZgrWCzM1Ok75CBQluf9J1777SPNeK4XFq1ICSXClUAXUXrKOGJyAqraukDBLZxg7UeYjL2TqEO4z5+Wfy8ZftxfDMHKVqp7X5sEVAlTcX1HVkIFq7mCCucEZOcZ+OSXFs1Yc5tpJAoAwr35YJoDK1pNWMnJAXbfpPJwbqLELjKh1LDGcqGBYYPXbM4mKLVxo+H4nhjoOhV+eTusK/4Ye1rXYnOAUetdB/293zlbzC6oqq1bkPYS3ZCvIYjSqnUWKgDbVv3jv4SvzCW8kx6uX2IttbWjUiupdcBtSgjUuDscjIlxwF/DEUa1QHWosyEIFaoRa7dSdTFWC7MNLBcbGZ7MYMS4Wa9vMGTs6NOnWEYWaQAc6zpLFdidONuoxuTPEDAxSVYBCAgZAQihAcMxtFABCKSxAiTFGYYgMRxRwE0Io4BAwMR6wHCNREYBCEUBxRxQFHDEZgKEZEiIDhFHiARxGSUQFDMDFAYhFJYgRMIGED/2Q==">
            <a:hlinkClick r:id="rId3"/>
          </p:cNvPr>
          <p:cNvSpPr>
            <a:spLocks noChangeAspect="1" noChangeArrowheads="1"/>
          </p:cNvSpPr>
          <p:nvPr/>
        </p:nvSpPr>
        <p:spPr bwMode="auto">
          <a:xfrm>
            <a:off x="282575" y="-1638300"/>
            <a:ext cx="4533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556" name="Picture 9" descr="http://projectsmrj.pbworks.com/f/1317753632/stock-market-crash-1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524000"/>
            <a:ext cx="53625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109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104BFE60-6CE2-874F-B411-B858BA86CC44}"/>
              </a:ext>
            </a:extLst>
          </p:cNvPr>
          <p:cNvSpPr>
            <a:spLocks noGrp="1" noRot="1" noChangeArrowheads="1"/>
          </p:cNvSpPr>
          <p:nvPr>
            <p:ph type="title"/>
          </p:nvPr>
        </p:nvSpPr>
        <p:spPr>
          <a:xfrm>
            <a:off x="0" y="0"/>
            <a:ext cx="9144000" cy="762000"/>
          </a:xfrm>
        </p:spPr>
        <p:txBody>
          <a:bodyPr/>
          <a:lstStyle/>
          <a:p>
            <a:pPr eaLnBrk="1" hangingPunct="1"/>
            <a:r>
              <a:rPr lang="en-US">
                <a:latin typeface="Rockwell"/>
                <a:cs typeface="Rockwell"/>
              </a:rPr>
              <a:t>Causes of the Great Depression</a:t>
            </a:r>
          </a:p>
        </p:txBody>
      </p:sp>
      <p:sp>
        <p:nvSpPr>
          <p:cNvPr id="53251" name="Rectangle 3">
            <a:extLst>
              <a:ext uri="{FF2B5EF4-FFF2-40B4-BE49-F238E27FC236}">
                <a16:creationId xmlns="" xmlns:a16="http://schemas.microsoft.com/office/drawing/2014/main" id="{2FE57DE2-70B9-F24F-A48E-DCA0BDF35C40}"/>
              </a:ext>
            </a:extLst>
          </p:cNvPr>
          <p:cNvSpPr>
            <a:spLocks noGrp="1" noRot="1" noChangeArrowheads="1"/>
          </p:cNvSpPr>
          <p:nvPr>
            <p:ph type="body" idx="1"/>
          </p:nvPr>
        </p:nvSpPr>
        <p:spPr>
          <a:xfrm>
            <a:off x="0" y="838200"/>
            <a:ext cx="9144000" cy="6019800"/>
          </a:xfrm>
        </p:spPr>
        <p:txBody>
          <a:bodyPr>
            <a:noAutofit/>
          </a:bodyPr>
          <a:lstStyle/>
          <a:p>
            <a:pPr eaLnBrk="1" hangingPunct="1">
              <a:lnSpc>
                <a:spcPct val="90000"/>
              </a:lnSpc>
            </a:pPr>
            <a:r>
              <a:rPr lang="en-US" sz="1800" dirty="0">
                <a:latin typeface="Rockwell"/>
                <a:cs typeface="Rockwell"/>
              </a:rPr>
              <a:t>Political Policies</a:t>
            </a:r>
          </a:p>
          <a:p>
            <a:pPr lvl="1" eaLnBrk="1" hangingPunct="1">
              <a:lnSpc>
                <a:spcPct val="90000"/>
              </a:lnSpc>
            </a:pPr>
            <a:r>
              <a:rPr lang="ja-JP" altLang="en-US" sz="1600" dirty="0">
                <a:latin typeface="Rockwell"/>
                <a:cs typeface="Rockwell"/>
              </a:rPr>
              <a:t>“</a:t>
            </a:r>
            <a:r>
              <a:rPr lang="en-US" sz="1600" dirty="0">
                <a:latin typeface="Rockwell"/>
                <a:cs typeface="Rockwell"/>
              </a:rPr>
              <a:t>The business of the American people is business.</a:t>
            </a:r>
            <a:r>
              <a:rPr lang="ja-JP" altLang="en-US" sz="1600" dirty="0">
                <a:latin typeface="Rockwell"/>
                <a:cs typeface="Rockwell"/>
              </a:rPr>
              <a:t>”</a:t>
            </a:r>
            <a:endParaRPr lang="en-US" sz="1600" dirty="0">
              <a:latin typeface="Rockwell"/>
              <a:cs typeface="Rockwell"/>
            </a:endParaRPr>
          </a:p>
          <a:p>
            <a:pPr lvl="1" eaLnBrk="1" hangingPunct="1">
              <a:lnSpc>
                <a:spcPct val="90000"/>
              </a:lnSpc>
            </a:pPr>
            <a:r>
              <a:rPr lang="en-US" sz="1600" dirty="0">
                <a:latin typeface="Rockwell"/>
                <a:cs typeface="Rockwell"/>
              </a:rPr>
              <a:t>Mellon</a:t>
            </a:r>
            <a:r>
              <a:rPr lang="ja-JP" altLang="en-US" sz="1600" dirty="0">
                <a:latin typeface="Rockwell"/>
                <a:cs typeface="Rockwell"/>
              </a:rPr>
              <a:t>’</a:t>
            </a:r>
            <a:r>
              <a:rPr lang="en-US" sz="1600" dirty="0">
                <a:latin typeface="Rockwell"/>
                <a:cs typeface="Rockwell"/>
              </a:rPr>
              <a:t>s Revenue Acts (Tax Bills)</a:t>
            </a:r>
          </a:p>
          <a:p>
            <a:pPr lvl="2" eaLnBrk="1" hangingPunct="1">
              <a:lnSpc>
                <a:spcPct val="90000"/>
              </a:lnSpc>
            </a:pPr>
            <a:r>
              <a:rPr lang="ja-JP" altLang="en-US" sz="1400" dirty="0">
                <a:latin typeface="Rockwell"/>
                <a:cs typeface="Rockwell"/>
              </a:rPr>
              <a:t>“</a:t>
            </a:r>
            <a:r>
              <a:rPr lang="en-US" sz="1400" dirty="0">
                <a:latin typeface="Rockwell"/>
                <a:cs typeface="Rockwell"/>
              </a:rPr>
              <a:t>The history of taxation shows that taxes which are inherently excessive are not paid. The high rates inevitably put pressure upon the taxpayer to withdraw his capital from productive business.</a:t>
            </a:r>
            <a:r>
              <a:rPr lang="ja-JP" altLang="en-US" sz="1400" dirty="0">
                <a:latin typeface="Rockwell"/>
                <a:cs typeface="Rockwell"/>
              </a:rPr>
              <a:t>”</a:t>
            </a:r>
            <a:r>
              <a:rPr lang="en-US" sz="1400" dirty="0">
                <a:latin typeface="Rockwell"/>
                <a:cs typeface="Rockwell"/>
              </a:rPr>
              <a:t> (1924)</a:t>
            </a:r>
          </a:p>
          <a:p>
            <a:pPr lvl="1" eaLnBrk="1" hangingPunct="1">
              <a:lnSpc>
                <a:spcPct val="90000"/>
              </a:lnSpc>
            </a:pPr>
            <a:r>
              <a:rPr lang="en-US" sz="1600" dirty="0" err="1">
                <a:latin typeface="Rockwell"/>
                <a:cs typeface="Rockwell"/>
              </a:rPr>
              <a:t>Fordney-McCumber</a:t>
            </a:r>
            <a:r>
              <a:rPr lang="en-US" sz="1600" dirty="0">
                <a:latin typeface="Rockwell"/>
                <a:cs typeface="Rockwell"/>
              </a:rPr>
              <a:t> Tariff (1922)</a:t>
            </a:r>
          </a:p>
          <a:p>
            <a:pPr eaLnBrk="1" hangingPunct="1">
              <a:lnSpc>
                <a:spcPct val="90000"/>
              </a:lnSpc>
            </a:pPr>
            <a:r>
              <a:rPr lang="en-US" sz="1800" dirty="0">
                <a:latin typeface="Rockwell"/>
                <a:cs typeface="Rockwell"/>
              </a:rPr>
              <a:t>Financial Practices</a:t>
            </a:r>
          </a:p>
          <a:p>
            <a:pPr lvl="1" eaLnBrk="1" hangingPunct="1">
              <a:lnSpc>
                <a:spcPct val="90000"/>
              </a:lnSpc>
            </a:pPr>
            <a:r>
              <a:rPr lang="en-US" sz="1600" dirty="0">
                <a:latin typeface="Rockwell"/>
                <a:cs typeface="Rockwell"/>
              </a:rPr>
              <a:t>Assumption of Debt</a:t>
            </a:r>
          </a:p>
          <a:p>
            <a:pPr lvl="2" eaLnBrk="1" hangingPunct="1">
              <a:lnSpc>
                <a:spcPct val="90000"/>
              </a:lnSpc>
            </a:pPr>
            <a:r>
              <a:rPr lang="en-US" sz="1400" dirty="0">
                <a:latin typeface="Rockwell"/>
                <a:cs typeface="Rockwell"/>
              </a:rPr>
              <a:t>Installment plans</a:t>
            </a:r>
          </a:p>
          <a:p>
            <a:pPr lvl="2" eaLnBrk="1" hangingPunct="1">
              <a:lnSpc>
                <a:spcPct val="90000"/>
              </a:lnSpc>
            </a:pPr>
            <a:r>
              <a:rPr lang="ja-JP" altLang="en-US" sz="1400" dirty="0">
                <a:latin typeface="Rockwell"/>
                <a:cs typeface="Rockwell"/>
              </a:rPr>
              <a:t>“</a:t>
            </a:r>
            <a:r>
              <a:rPr lang="en-US" sz="1400" dirty="0">
                <a:latin typeface="Rockwell"/>
                <a:cs typeface="Rockwell"/>
              </a:rPr>
              <a:t>Buying on Margin</a:t>
            </a:r>
            <a:r>
              <a:rPr lang="ja-JP" altLang="en-US" sz="1400" dirty="0">
                <a:latin typeface="Rockwell"/>
                <a:cs typeface="Rockwell"/>
              </a:rPr>
              <a:t>”</a:t>
            </a:r>
            <a:endParaRPr lang="en-US" sz="1400" dirty="0">
              <a:latin typeface="Rockwell"/>
              <a:cs typeface="Rockwell"/>
            </a:endParaRPr>
          </a:p>
          <a:p>
            <a:pPr lvl="1" eaLnBrk="1" hangingPunct="1">
              <a:lnSpc>
                <a:spcPct val="90000"/>
              </a:lnSpc>
            </a:pPr>
            <a:r>
              <a:rPr lang="en-US" sz="1600" dirty="0">
                <a:latin typeface="Rockwell"/>
                <a:cs typeface="Rockwell"/>
              </a:rPr>
              <a:t>Crash of 1929</a:t>
            </a:r>
          </a:p>
          <a:p>
            <a:pPr lvl="1" eaLnBrk="1" hangingPunct="1">
              <a:lnSpc>
                <a:spcPct val="90000"/>
              </a:lnSpc>
            </a:pPr>
            <a:r>
              <a:rPr lang="en-US" sz="1600" dirty="0">
                <a:latin typeface="Rockwell"/>
                <a:cs typeface="Rockwell"/>
              </a:rPr>
              <a:t>The Fed</a:t>
            </a:r>
            <a:r>
              <a:rPr lang="ja-JP" altLang="en-US" sz="1600" dirty="0">
                <a:latin typeface="Rockwell"/>
                <a:cs typeface="Rockwell"/>
              </a:rPr>
              <a:t>’</a:t>
            </a:r>
            <a:r>
              <a:rPr lang="en-US" sz="1600" dirty="0">
                <a:latin typeface="Rockwell"/>
                <a:cs typeface="Rockwell"/>
              </a:rPr>
              <a:t>s tight money policy</a:t>
            </a:r>
          </a:p>
          <a:p>
            <a:pPr lvl="1" eaLnBrk="1" hangingPunct="1">
              <a:lnSpc>
                <a:spcPct val="90000"/>
              </a:lnSpc>
            </a:pPr>
            <a:r>
              <a:rPr lang="en-US" sz="1600" dirty="0">
                <a:latin typeface="Rockwell"/>
                <a:cs typeface="Rockwell"/>
              </a:rPr>
              <a:t>Banking panics (1930-1931)</a:t>
            </a:r>
          </a:p>
          <a:p>
            <a:pPr lvl="1" eaLnBrk="1" hangingPunct="1">
              <a:lnSpc>
                <a:spcPct val="90000"/>
              </a:lnSpc>
            </a:pPr>
            <a:r>
              <a:rPr lang="en-US" sz="1600" dirty="0">
                <a:latin typeface="Rockwell"/>
                <a:cs typeface="Rockwell"/>
              </a:rPr>
              <a:t>Dawes Plan and Post-WWI lending</a:t>
            </a:r>
          </a:p>
          <a:p>
            <a:pPr eaLnBrk="1" hangingPunct="1">
              <a:lnSpc>
                <a:spcPct val="90000"/>
              </a:lnSpc>
            </a:pPr>
            <a:r>
              <a:rPr lang="en-US" sz="1800" dirty="0">
                <a:latin typeface="Rockwell"/>
                <a:cs typeface="Rockwell"/>
              </a:rPr>
              <a:t>Economic Situations</a:t>
            </a:r>
          </a:p>
          <a:p>
            <a:pPr lvl="1" eaLnBrk="1" hangingPunct="1">
              <a:lnSpc>
                <a:spcPct val="90000"/>
              </a:lnSpc>
            </a:pPr>
            <a:r>
              <a:rPr lang="en-US" sz="1600" dirty="0">
                <a:latin typeface="Rockwell"/>
                <a:cs typeface="Rockwell"/>
              </a:rPr>
              <a:t>Agricultural overproduction and low prices</a:t>
            </a:r>
          </a:p>
          <a:p>
            <a:pPr lvl="1" eaLnBrk="1" hangingPunct="1">
              <a:lnSpc>
                <a:spcPct val="90000"/>
              </a:lnSpc>
            </a:pPr>
            <a:r>
              <a:rPr lang="en-US" sz="1600" dirty="0">
                <a:latin typeface="Rockwell"/>
                <a:cs typeface="Rockwell"/>
              </a:rPr>
              <a:t>Industrial overproduction</a:t>
            </a:r>
          </a:p>
          <a:p>
            <a:pPr lvl="2" eaLnBrk="1" hangingPunct="1">
              <a:lnSpc>
                <a:spcPct val="90000"/>
              </a:lnSpc>
            </a:pPr>
            <a:r>
              <a:rPr lang="en-US" sz="1400" dirty="0">
                <a:latin typeface="Rockwell"/>
                <a:cs typeface="Rockwell"/>
              </a:rPr>
              <a:t>Welfare capitalism and consumer confidence</a:t>
            </a:r>
          </a:p>
          <a:p>
            <a:pPr eaLnBrk="1" hangingPunct="1">
              <a:lnSpc>
                <a:spcPct val="90000"/>
              </a:lnSpc>
            </a:pPr>
            <a:r>
              <a:rPr lang="en-US" sz="1800" dirty="0">
                <a:latin typeface="Rockwell"/>
                <a:cs typeface="Rockwell"/>
              </a:rPr>
              <a:t>Socioeconomic Conditions</a:t>
            </a:r>
          </a:p>
          <a:p>
            <a:pPr lvl="1" eaLnBrk="1" hangingPunct="1">
              <a:lnSpc>
                <a:spcPct val="90000"/>
              </a:lnSpc>
            </a:pPr>
            <a:r>
              <a:rPr lang="en-US" sz="1600" dirty="0">
                <a:latin typeface="Rockwell"/>
                <a:cs typeface="Rockwell"/>
              </a:rPr>
              <a:t>Top 1% owned 35% of nation</a:t>
            </a:r>
            <a:r>
              <a:rPr lang="ja-JP" altLang="en-US" sz="1600" dirty="0">
                <a:latin typeface="Rockwell"/>
                <a:cs typeface="Rockwell"/>
              </a:rPr>
              <a:t>’</a:t>
            </a:r>
            <a:r>
              <a:rPr lang="en-US" sz="1600" dirty="0">
                <a:latin typeface="Rockwell"/>
                <a:cs typeface="Rockwell"/>
              </a:rPr>
              <a:t>s wealth</a:t>
            </a:r>
          </a:p>
          <a:p>
            <a:pPr lvl="1" eaLnBrk="1" hangingPunct="1">
              <a:lnSpc>
                <a:spcPct val="90000"/>
              </a:lnSpc>
            </a:pPr>
            <a:r>
              <a:rPr lang="en-US" sz="1600" dirty="0">
                <a:latin typeface="Rockwell"/>
                <a:cs typeface="Rockwell"/>
              </a:rPr>
              <a:t>Bottom 20% owned 4% of nation</a:t>
            </a:r>
            <a:r>
              <a:rPr lang="ja-JP" altLang="en-US" sz="1600" dirty="0">
                <a:latin typeface="Rockwell"/>
                <a:cs typeface="Rockwell"/>
              </a:rPr>
              <a:t>’</a:t>
            </a:r>
            <a:r>
              <a:rPr lang="en-US" sz="1600" dirty="0">
                <a:latin typeface="Rockwell"/>
                <a:cs typeface="Rockwell"/>
              </a:rPr>
              <a:t>s wealth</a:t>
            </a:r>
          </a:p>
        </p:txBody>
      </p:sp>
    </p:spTree>
    <p:extLst>
      <p:ext uri="{BB962C8B-B14F-4D97-AF65-F5344CB8AC3E}">
        <p14:creationId xmlns:p14="http://schemas.microsoft.com/office/powerpoint/2010/main" val="26935629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ChangeArrowheads="1"/>
          </p:cNvSpPr>
          <p:nvPr/>
        </p:nvSpPr>
        <p:spPr bwMode="auto">
          <a:xfrm>
            <a:off x="0" y="0"/>
            <a:ext cx="9144000" cy="68580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pic>
        <p:nvPicPr>
          <p:cNvPr id="4" name="Picture 5" descr="causes-of-great-depr#FFDFD9.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0514" cy="6858000"/>
          </a:xfrm>
          <a:prstGeom prst="rect">
            <a:avLst/>
          </a:prstGeom>
        </p:spPr>
      </p:pic>
    </p:spTree>
    <p:extLst>
      <p:ext uri="{BB962C8B-B14F-4D97-AF65-F5344CB8AC3E}">
        <p14:creationId xmlns:p14="http://schemas.microsoft.com/office/powerpoint/2010/main" val="689004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3539"/>
            <a:ext cx="7772400" cy="2056912"/>
          </a:xfrm>
        </p:spPr>
        <p:txBody>
          <a:bodyPr>
            <a:normAutofit fontScale="90000"/>
          </a:bodyPr>
          <a:lstStyle/>
          <a:p>
            <a:r>
              <a:rPr lang="en-US" dirty="0" smtClean="0"/>
              <a:t>7. The Stock Market Crash and the Great Depression-Causes and Consequences </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2018-2019</a:t>
            </a:r>
          </a:p>
          <a:p>
            <a:r>
              <a:rPr lang="en-US" dirty="0" smtClean="0"/>
              <a:t>Period 7</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The Downward Spiral</a:t>
            </a:r>
          </a:p>
        </p:txBody>
      </p:sp>
      <p:sp>
        <p:nvSpPr>
          <p:cNvPr id="8198" name="Text Box 6"/>
          <p:cNvSpPr txBox="1">
            <a:spLocks noChangeArrowheads="1"/>
          </p:cNvSpPr>
          <p:nvPr/>
        </p:nvSpPr>
        <p:spPr bwMode="auto">
          <a:xfrm>
            <a:off x="6934200" y="3429000"/>
            <a:ext cx="1828800" cy="822325"/>
          </a:xfrm>
          <a:prstGeom prst="rect">
            <a:avLst/>
          </a:prstGeom>
          <a:noFill/>
          <a:ln w="9525">
            <a:noFill/>
            <a:miter lim="800000"/>
            <a:headEnd/>
            <a:tailEnd/>
          </a:ln>
          <a:effectLst/>
        </p:spPr>
        <p:txBody>
          <a:bodyPr>
            <a:spAutoFit/>
          </a:bodyPr>
          <a:lstStyle/>
          <a:p>
            <a:pPr algn="ctr">
              <a:spcBef>
                <a:spcPct val="50000"/>
              </a:spcBef>
            </a:pPr>
            <a:r>
              <a:rPr lang="en-US"/>
              <a:t>Less money to spend</a:t>
            </a:r>
          </a:p>
        </p:txBody>
      </p:sp>
      <p:sp>
        <p:nvSpPr>
          <p:cNvPr id="8199" name="Text Box 7"/>
          <p:cNvSpPr txBox="1">
            <a:spLocks noChangeArrowheads="1"/>
          </p:cNvSpPr>
          <p:nvPr/>
        </p:nvSpPr>
        <p:spPr bwMode="auto">
          <a:xfrm>
            <a:off x="5105400" y="4572000"/>
            <a:ext cx="1600200" cy="822325"/>
          </a:xfrm>
          <a:prstGeom prst="rect">
            <a:avLst/>
          </a:prstGeom>
          <a:noFill/>
          <a:ln w="9525">
            <a:noFill/>
            <a:miter lim="800000"/>
            <a:headEnd/>
            <a:tailEnd/>
          </a:ln>
          <a:effectLst/>
        </p:spPr>
        <p:txBody>
          <a:bodyPr>
            <a:spAutoFit/>
          </a:bodyPr>
          <a:lstStyle/>
          <a:p>
            <a:pPr algn="ctr">
              <a:spcBef>
                <a:spcPct val="50000"/>
              </a:spcBef>
            </a:pPr>
            <a:r>
              <a:rPr lang="en-US" dirty="0"/>
              <a:t>Businesses lose profit</a:t>
            </a:r>
          </a:p>
        </p:txBody>
      </p:sp>
      <p:sp>
        <p:nvSpPr>
          <p:cNvPr id="8200" name="Text Box 8"/>
          <p:cNvSpPr txBox="1">
            <a:spLocks noChangeArrowheads="1"/>
          </p:cNvSpPr>
          <p:nvPr/>
        </p:nvSpPr>
        <p:spPr bwMode="auto">
          <a:xfrm>
            <a:off x="2057400" y="4114800"/>
            <a:ext cx="1981200" cy="1187450"/>
          </a:xfrm>
          <a:prstGeom prst="rect">
            <a:avLst/>
          </a:prstGeom>
          <a:noFill/>
          <a:ln w="9525">
            <a:noFill/>
            <a:miter lim="800000"/>
            <a:headEnd/>
            <a:tailEnd/>
          </a:ln>
          <a:effectLst/>
        </p:spPr>
        <p:txBody>
          <a:bodyPr>
            <a:spAutoFit/>
          </a:bodyPr>
          <a:lstStyle/>
          <a:p>
            <a:pPr algn="ctr">
              <a:spcBef>
                <a:spcPct val="50000"/>
              </a:spcBef>
            </a:pPr>
            <a:r>
              <a:rPr lang="en-US" dirty="0"/>
              <a:t>Businesses can’t afford to pay workers</a:t>
            </a:r>
          </a:p>
        </p:txBody>
      </p:sp>
      <p:sp>
        <p:nvSpPr>
          <p:cNvPr id="8201" name="Text Box 9"/>
          <p:cNvSpPr txBox="1">
            <a:spLocks noChangeArrowheads="1"/>
          </p:cNvSpPr>
          <p:nvPr/>
        </p:nvSpPr>
        <p:spPr bwMode="auto">
          <a:xfrm>
            <a:off x="0" y="3505200"/>
            <a:ext cx="1981200" cy="822325"/>
          </a:xfrm>
          <a:prstGeom prst="rect">
            <a:avLst/>
          </a:prstGeom>
          <a:noFill/>
          <a:ln w="9525">
            <a:noFill/>
            <a:miter lim="800000"/>
            <a:headEnd/>
            <a:tailEnd/>
          </a:ln>
          <a:effectLst/>
        </p:spPr>
        <p:txBody>
          <a:bodyPr>
            <a:spAutoFit/>
          </a:bodyPr>
          <a:lstStyle/>
          <a:p>
            <a:pPr algn="ctr">
              <a:spcBef>
                <a:spcPct val="50000"/>
              </a:spcBef>
            </a:pPr>
            <a:r>
              <a:rPr lang="en-US" dirty="0"/>
              <a:t>Businesses lay off workers</a:t>
            </a:r>
          </a:p>
        </p:txBody>
      </p:sp>
      <p:sp>
        <p:nvSpPr>
          <p:cNvPr id="8211" name="Line 19"/>
          <p:cNvSpPr>
            <a:spLocks noChangeShapeType="1"/>
          </p:cNvSpPr>
          <p:nvPr/>
        </p:nvSpPr>
        <p:spPr bwMode="auto">
          <a:xfrm>
            <a:off x="7467600" y="2819400"/>
            <a:ext cx="228600" cy="685800"/>
          </a:xfrm>
          <a:prstGeom prst="line">
            <a:avLst/>
          </a:prstGeom>
          <a:noFill/>
          <a:ln w="60325">
            <a:solidFill>
              <a:srgbClr val="FFFF00"/>
            </a:solidFill>
            <a:round/>
            <a:headEnd/>
            <a:tailEnd type="triangle" w="lg" len="lg"/>
          </a:ln>
          <a:effectLst/>
        </p:spPr>
        <p:txBody>
          <a:bodyPr wrap="none"/>
          <a:lstStyle/>
          <a:p>
            <a:endParaRPr lang="en-US"/>
          </a:p>
        </p:txBody>
      </p:sp>
      <p:sp>
        <p:nvSpPr>
          <p:cNvPr id="8212" name="Line 20"/>
          <p:cNvSpPr>
            <a:spLocks noChangeShapeType="1"/>
          </p:cNvSpPr>
          <p:nvPr/>
        </p:nvSpPr>
        <p:spPr bwMode="auto">
          <a:xfrm flipH="1">
            <a:off x="6553200" y="4267200"/>
            <a:ext cx="1143000" cy="762000"/>
          </a:xfrm>
          <a:prstGeom prst="line">
            <a:avLst/>
          </a:prstGeom>
          <a:noFill/>
          <a:ln w="60325">
            <a:solidFill>
              <a:srgbClr val="FFFF00"/>
            </a:solidFill>
            <a:round/>
            <a:headEnd/>
            <a:tailEnd type="triangle" w="lg" len="lg"/>
          </a:ln>
          <a:effectLst/>
        </p:spPr>
        <p:txBody>
          <a:bodyPr wrap="none"/>
          <a:lstStyle/>
          <a:p>
            <a:endParaRPr lang="en-US"/>
          </a:p>
        </p:txBody>
      </p:sp>
      <p:sp>
        <p:nvSpPr>
          <p:cNvPr id="8213" name="Line 21"/>
          <p:cNvSpPr>
            <a:spLocks noChangeShapeType="1"/>
          </p:cNvSpPr>
          <p:nvPr/>
        </p:nvSpPr>
        <p:spPr bwMode="auto">
          <a:xfrm flipH="1">
            <a:off x="3962400" y="5029200"/>
            <a:ext cx="1143000" cy="0"/>
          </a:xfrm>
          <a:prstGeom prst="line">
            <a:avLst/>
          </a:prstGeom>
          <a:noFill/>
          <a:ln w="60325">
            <a:solidFill>
              <a:srgbClr val="FFFF00"/>
            </a:solidFill>
            <a:round/>
            <a:headEnd/>
            <a:tailEnd type="triangle" w="lg" len="lg"/>
          </a:ln>
          <a:effectLst/>
        </p:spPr>
        <p:txBody>
          <a:bodyPr wrap="none"/>
          <a:lstStyle/>
          <a:p>
            <a:endParaRPr lang="en-US"/>
          </a:p>
        </p:txBody>
      </p:sp>
      <p:sp>
        <p:nvSpPr>
          <p:cNvPr id="8214" name="Line 22"/>
          <p:cNvSpPr>
            <a:spLocks noChangeShapeType="1"/>
          </p:cNvSpPr>
          <p:nvPr/>
        </p:nvSpPr>
        <p:spPr bwMode="auto">
          <a:xfrm flipH="1" flipV="1">
            <a:off x="838200" y="4267200"/>
            <a:ext cx="1219200" cy="609600"/>
          </a:xfrm>
          <a:prstGeom prst="line">
            <a:avLst/>
          </a:prstGeom>
          <a:noFill/>
          <a:ln w="60325">
            <a:solidFill>
              <a:srgbClr val="FFFF00"/>
            </a:solidFill>
            <a:round/>
            <a:headEnd/>
            <a:tailEnd type="triangle" w="lg" len="lg"/>
          </a:ln>
          <a:effectLst/>
        </p:spPr>
        <p:txBody>
          <a:bodyPr wrap="none"/>
          <a:lstStyle/>
          <a:p>
            <a:endParaRPr lang="en-US"/>
          </a:p>
        </p:txBody>
      </p:sp>
      <p:sp>
        <p:nvSpPr>
          <p:cNvPr id="8215" name="Line 23"/>
          <p:cNvSpPr>
            <a:spLocks noChangeShapeType="1"/>
          </p:cNvSpPr>
          <p:nvPr/>
        </p:nvSpPr>
        <p:spPr bwMode="auto">
          <a:xfrm flipV="1">
            <a:off x="914400" y="2819400"/>
            <a:ext cx="304800" cy="685800"/>
          </a:xfrm>
          <a:prstGeom prst="line">
            <a:avLst/>
          </a:prstGeom>
          <a:noFill/>
          <a:ln w="60325">
            <a:solidFill>
              <a:srgbClr val="FFFF00"/>
            </a:solidFill>
            <a:round/>
            <a:headEnd/>
            <a:tailEnd type="triangle" w="lg" len="lg"/>
          </a:ln>
          <a:effectLst/>
        </p:spPr>
        <p:txBody>
          <a:bodyPr wrap="none"/>
          <a:lstStyle/>
          <a:p>
            <a:endParaRPr lang="en-US"/>
          </a:p>
        </p:txBody>
      </p:sp>
      <p:sp>
        <p:nvSpPr>
          <p:cNvPr id="8216" name="WordArt 24"/>
          <p:cNvSpPr>
            <a:spLocks noChangeArrowheads="1" noChangeShapeType="1" noTextEdit="1"/>
          </p:cNvSpPr>
          <p:nvPr/>
        </p:nvSpPr>
        <p:spPr bwMode="auto">
          <a:xfrm>
            <a:off x="609600" y="1828800"/>
            <a:ext cx="8001000" cy="762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Rockwell"/>
                <a:cs typeface="Rockwell"/>
              </a:rPr>
              <a:t>UNEMPLOYMENT</a:t>
            </a:r>
          </a:p>
        </p:txBody>
      </p:sp>
      <p:sp>
        <p:nvSpPr>
          <p:cNvPr id="8220" name="Text Box 28"/>
          <p:cNvSpPr txBox="1">
            <a:spLocks noChangeArrowheads="1"/>
          </p:cNvSpPr>
          <p:nvPr/>
        </p:nvSpPr>
        <p:spPr bwMode="auto">
          <a:xfrm>
            <a:off x="2590800" y="2743200"/>
            <a:ext cx="3886200" cy="457200"/>
          </a:xfrm>
          <a:prstGeom prst="rect">
            <a:avLst/>
          </a:prstGeom>
          <a:noFill/>
          <a:ln w="9525">
            <a:noFill/>
            <a:miter lim="800000"/>
            <a:headEnd/>
            <a:tailEnd/>
          </a:ln>
          <a:effectLst/>
        </p:spPr>
        <p:txBody>
          <a:bodyPr>
            <a:spAutoFit/>
          </a:bodyPr>
          <a:lstStyle/>
          <a:p>
            <a:pPr>
              <a:spcBef>
                <a:spcPct val="50000"/>
              </a:spcBef>
            </a:pPr>
            <a:endParaRPr lang="en-US"/>
          </a:p>
        </p:txBody>
      </p:sp>
    </p:spTree>
    <p:extLst>
      <p:ext uri="{BB962C8B-B14F-4D97-AF65-F5344CB8AC3E}">
        <p14:creationId xmlns:p14="http://schemas.microsoft.com/office/powerpoint/2010/main" val="13061692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5" name="Rectangle 5"/>
          <p:cNvSpPr>
            <a:spLocks noChangeArrowheads="1"/>
          </p:cNvSpPr>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kumimoji="1" lang="en-US" sz="4400" dirty="0"/>
              <a:t>Soup Kitchens &amp; Breadlines</a:t>
            </a:r>
          </a:p>
        </p:txBody>
      </p:sp>
      <p:pic>
        <p:nvPicPr>
          <p:cNvPr id="317446" name="-RudyVallee_BrotherCanYouSpareADime.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7813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7" name="Picture 7" descr="gd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914400"/>
            <a:ext cx="441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8" name="Picture 8" descr="gd8"/>
          <p:cNvPicPr>
            <a:picLocks noChangeAspect="1" noChangeArrowheads="1"/>
          </p:cNvPicPr>
          <p:nvPr/>
        </p:nvPicPr>
        <p:blipFill>
          <a:blip r:embed="rId6">
            <a:extLst>
              <a:ext uri="{28A0092B-C50C-407E-A947-70E740481C1C}">
                <a14:useLocalDpi xmlns:a14="http://schemas.microsoft.com/office/drawing/2010/main" val="0"/>
              </a:ext>
            </a:extLst>
          </a:blip>
          <a:srcRect b="10367"/>
          <a:stretch>
            <a:fillRect/>
          </a:stretch>
        </p:blipFill>
        <p:spPr bwMode="auto">
          <a:xfrm>
            <a:off x="5105400" y="3922713"/>
            <a:ext cx="3733800" cy="2935287"/>
          </a:xfrm>
          <a:prstGeom prst="rect">
            <a:avLst/>
          </a:prstGeom>
          <a:noFill/>
          <a:extLst>
            <a:ext uri="{909E8E84-426E-40dd-AFC4-6F175D3DCCD1}">
              <a14:hiddenFill xmlns:a14="http://schemas.microsoft.com/office/drawing/2010/main">
                <a:solidFill>
                  <a:srgbClr val="FFFFFF"/>
                </a:solidFill>
              </a14:hiddenFill>
            </a:ext>
          </a:extLst>
        </p:spPr>
      </p:pic>
      <p:pic>
        <p:nvPicPr>
          <p:cNvPr id="317449" name="Picture 9" descr="U.S. Depression Bread Line Framed Art 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0600"/>
            <a:ext cx="471805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w_li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592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p:cTn id="7" dur="3000" fill="hold"/>
                                        <p:tgtEl>
                                          <p:spTgt spid="317447"/>
                                        </p:tgtEl>
                                        <p:attrNameLst>
                                          <p:attrName>ppt_w</p:attrName>
                                        </p:attrNameLst>
                                      </p:cBhvr>
                                      <p:tavLst>
                                        <p:tav tm="0">
                                          <p:val>
                                            <p:fltVal val="0"/>
                                          </p:val>
                                        </p:tav>
                                        <p:tav tm="100000">
                                          <p:val>
                                            <p:strVal val="#ppt_w"/>
                                          </p:val>
                                        </p:tav>
                                      </p:tavLst>
                                    </p:anim>
                                    <p:anim calcmode="lin" valueType="num">
                                      <p:cBhvr>
                                        <p:cTn id="8" dur="3000" fill="hold"/>
                                        <p:tgtEl>
                                          <p:spTgt spid="317447"/>
                                        </p:tgtEl>
                                        <p:attrNameLst>
                                          <p:attrName>ppt_h</p:attrName>
                                        </p:attrNameLst>
                                      </p:cBhvr>
                                      <p:tavLst>
                                        <p:tav tm="0">
                                          <p:val>
                                            <p:fltVal val="0"/>
                                          </p:val>
                                        </p:tav>
                                        <p:tav tm="100000">
                                          <p:val>
                                            <p:strVal val="#ppt_h"/>
                                          </p:val>
                                        </p:tav>
                                      </p:tavLst>
                                    </p:anim>
                                    <p:animEffect transition="in" filter="fade">
                                      <p:cBhvr>
                                        <p:cTn id="9" dur="3000"/>
                                        <p:tgtEl>
                                          <p:spTgt spid="3174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7448"/>
                                        </p:tgtEl>
                                        <p:attrNameLst>
                                          <p:attrName>style.visibility</p:attrName>
                                        </p:attrNameLst>
                                      </p:cBhvr>
                                      <p:to>
                                        <p:strVal val="visible"/>
                                      </p:to>
                                    </p:set>
                                    <p:anim calcmode="lin" valueType="num">
                                      <p:cBhvr>
                                        <p:cTn id="14" dur="3000" fill="hold"/>
                                        <p:tgtEl>
                                          <p:spTgt spid="317448"/>
                                        </p:tgtEl>
                                        <p:attrNameLst>
                                          <p:attrName>ppt_w</p:attrName>
                                        </p:attrNameLst>
                                      </p:cBhvr>
                                      <p:tavLst>
                                        <p:tav tm="0">
                                          <p:val>
                                            <p:fltVal val="0"/>
                                          </p:val>
                                        </p:tav>
                                        <p:tav tm="100000">
                                          <p:val>
                                            <p:strVal val="#ppt_w"/>
                                          </p:val>
                                        </p:tav>
                                      </p:tavLst>
                                    </p:anim>
                                    <p:anim calcmode="lin" valueType="num">
                                      <p:cBhvr>
                                        <p:cTn id="15" dur="3000" fill="hold"/>
                                        <p:tgtEl>
                                          <p:spTgt spid="317448"/>
                                        </p:tgtEl>
                                        <p:attrNameLst>
                                          <p:attrName>ppt_h</p:attrName>
                                        </p:attrNameLst>
                                      </p:cBhvr>
                                      <p:tavLst>
                                        <p:tav tm="0">
                                          <p:val>
                                            <p:fltVal val="0"/>
                                          </p:val>
                                        </p:tav>
                                        <p:tav tm="100000">
                                          <p:val>
                                            <p:strVal val="#ppt_h"/>
                                          </p:val>
                                        </p:tav>
                                      </p:tavLst>
                                    </p:anim>
                                    <p:animEffect transition="in" filter="fade">
                                      <p:cBhvr>
                                        <p:cTn id="16" dur="3000"/>
                                        <p:tgtEl>
                                          <p:spTgt spid="3174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Prev" delay="0">
                      <p:tgtEl>
                        <p:sldTgt/>
                      </p:tgtEl>
                    </p:cond>
                    <p:cond evt="onStopAudio" delay="0">
                      <p:tgtEl>
                        <p:sldTgt/>
                      </p:tgtEl>
                    </p:cond>
                  </p:endCondLst>
                </p:cTn>
                <p:tgtEl>
                  <p:spTgt spid="31744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idx="1"/>
          </p:nvPr>
        </p:nvSpPr>
        <p:spPr/>
        <p:txBody>
          <a:bodyPr/>
          <a:lstStyle/>
          <a:p>
            <a:endParaRPr lang="en-US"/>
          </a:p>
        </p:txBody>
      </p:sp>
      <p:pic>
        <p:nvPicPr>
          <p:cNvPr id="158750" name="Picture 30" descr="gd14"/>
          <p:cNvPicPr>
            <a:picLocks noChangeAspect="1" noChangeArrowheads="1"/>
          </p:cNvPicPr>
          <p:nvPr/>
        </p:nvPicPr>
        <p:blipFill>
          <a:blip r:embed="rId2">
            <a:extLst>
              <a:ext uri="{28A0092B-C50C-407E-A947-70E740481C1C}">
                <a14:useLocalDpi xmlns:a14="http://schemas.microsoft.com/office/drawing/2010/main" val="0"/>
              </a:ext>
            </a:extLst>
          </a:blip>
          <a:srcRect t="8000" b="18159"/>
          <a:stretch>
            <a:fillRect/>
          </a:stretch>
        </p:blipFill>
        <p:spPr bwMode="auto">
          <a:xfrm>
            <a:off x="0" y="15875"/>
            <a:ext cx="9144000" cy="6842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53" name="Picture 33" descr="Hopping a freight"/>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b="6586"/>
          <a:stretch>
            <a:fillRect/>
          </a:stretch>
        </p:blipFill>
        <p:spPr bwMode="auto">
          <a:xfrm>
            <a:off x="304800" y="0"/>
            <a:ext cx="8458200" cy="6850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54" name="Picture 34" descr="Jobless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82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8753"/>
                                        </p:tgtEl>
                                        <p:attrNameLst>
                                          <p:attrName>style.visibility</p:attrName>
                                        </p:attrNameLst>
                                      </p:cBhvr>
                                      <p:to>
                                        <p:strVal val="visible"/>
                                      </p:to>
                                    </p:set>
                                    <p:anim calcmode="lin" valueType="num">
                                      <p:cBhvr>
                                        <p:cTn id="7" dur="3000" fill="hold"/>
                                        <p:tgtEl>
                                          <p:spTgt spid="158753"/>
                                        </p:tgtEl>
                                        <p:attrNameLst>
                                          <p:attrName>ppt_w</p:attrName>
                                        </p:attrNameLst>
                                      </p:cBhvr>
                                      <p:tavLst>
                                        <p:tav tm="0">
                                          <p:val>
                                            <p:fltVal val="0"/>
                                          </p:val>
                                        </p:tav>
                                        <p:tav tm="100000">
                                          <p:val>
                                            <p:strVal val="#ppt_w"/>
                                          </p:val>
                                        </p:tav>
                                      </p:tavLst>
                                    </p:anim>
                                    <p:anim calcmode="lin" valueType="num">
                                      <p:cBhvr>
                                        <p:cTn id="8" dur="3000" fill="hold"/>
                                        <p:tgtEl>
                                          <p:spTgt spid="158753"/>
                                        </p:tgtEl>
                                        <p:attrNameLst>
                                          <p:attrName>ppt_h</p:attrName>
                                        </p:attrNameLst>
                                      </p:cBhvr>
                                      <p:tavLst>
                                        <p:tav tm="0">
                                          <p:val>
                                            <p:fltVal val="0"/>
                                          </p:val>
                                        </p:tav>
                                        <p:tav tm="100000">
                                          <p:val>
                                            <p:strVal val="#ppt_h"/>
                                          </p:val>
                                        </p:tav>
                                      </p:tavLst>
                                    </p:anim>
                                    <p:animEffect transition="in" filter="fade">
                                      <p:cBhvr>
                                        <p:cTn id="9" dur="3000"/>
                                        <p:tgtEl>
                                          <p:spTgt spid="1587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8754"/>
                                        </p:tgtEl>
                                        <p:attrNameLst>
                                          <p:attrName>style.visibility</p:attrName>
                                        </p:attrNameLst>
                                      </p:cBhvr>
                                      <p:to>
                                        <p:strVal val="visible"/>
                                      </p:to>
                                    </p:set>
                                    <p:anim calcmode="lin" valueType="num">
                                      <p:cBhvr>
                                        <p:cTn id="14" dur="3000" fill="hold"/>
                                        <p:tgtEl>
                                          <p:spTgt spid="158754"/>
                                        </p:tgtEl>
                                        <p:attrNameLst>
                                          <p:attrName>ppt_w</p:attrName>
                                        </p:attrNameLst>
                                      </p:cBhvr>
                                      <p:tavLst>
                                        <p:tav tm="0">
                                          <p:val>
                                            <p:fltVal val="0"/>
                                          </p:val>
                                        </p:tav>
                                        <p:tav tm="100000">
                                          <p:val>
                                            <p:strVal val="#ppt_w"/>
                                          </p:val>
                                        </p:tav>
                                      </p:tavLst>
                                    </p:anim>
                                    <p:anim calcmode="lin" valueType="num">
                                      <p:cBhvr>
                                        <p:cTn id="15" dur="3000" fill="hold"/>
                                        <p:tgtEl>
                                          <p:spTgt spid="158754"/>
                                        </p:tgtEl>
                                        <p:attrNameLst>
                                          <p:attrName>ppt_h</p:attrName>
                                        </p:attrNameLst>
                                      </p:cBhvr>
                                      <p:tavLst>
                                        <p:tav tm="0">
                                          <p:val>
                                            <p:fltVal val="0"/>
                                          </p:val>
                                        </p:tav>
                                        <p:tav tm="100000">
                                          <p:val>
                                            <p:strVal val="#ppt_h"/>
                                          </p:val>
                                        </p:tav>
                                      </p:tavLst>
                                    </p:anim>
                                    <p:animEffect transition="in" filter="fade">
                                      <p:cBhvr>
                                        <p:cTn id="16" dur="3000"/>
                                        <p:tgtEl>
                                          <p:spTgt spid="158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11" descr="http://www.anydate.com/images/big/newsstock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646" y="1519105"/>
            <a:ext cx="41338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838200" y="-152400"/>
            <a:ext cx="7772400" cy="1143000"/>
          </a:xfrm>
        </p:spPr>
        <p:txBody>
          <a:bodyPr>
            <a:normAutofit fontScale="90000"/>
          </a:bodyPr>
          <a:lstStyle/>
          <a:p>
            <a:pPr eaLnBrk="1" hangingPunct="1"/>
            <a:r>
              <a:rPr lang="en-US">
                <a:latin typeface="Rockwell"/>
                <a:cs typeface="Rockwell"/>
              </a:rPr>
              <a:t>Consequences of the Crash</a:t>
            </a:r>
          </a:p>
        </p:txBody>
      </p:sp>
      <p:sp>
        <p:nvSpPr>
          <p:cNvPr id="43011" name="Rectangle 3"/>
          <p:cNvSpPr>
            <a:spLocks noGrp="1" noChangeArrowheads="1"/>
          </p:cNvSpPr>
          <p:nvPr>
            <p:ph sz="quarter" idx="1"/>
          </p:nvPr>
        </p:nvSpPr>
        <p:spPr>
          <a:xfrm>
            <a:off x="0" y="1219200"/>
            <a:ext cx="5290646" cy="5638800"/>
          </a:xfrm>
        </p:spPr>
        <p:txBody>
          <a:bodyPr>
            <a:normAutofit fontScale="85000" lnSpcReduction="10000"/>
          </a:bodyPr>
          <a:lstStyle/>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Within 1 year - 1,300 banks failed</a:t>
            </a:r>
          </a:p>
          <a:p>
            <a:pPr marL="548640" lvl="1" eaLnBrk="1" fontAlgn="auto" hangingPunct="1">
              <a:spcBef>
                <a:spcPts val="370"/>
              </a:spcBef>
              <a:spcAft>
                <a:spcPts val="0"/>
              </a:spcAft>
              <a:buFont typeface="Wingdings 2"/>
              <a:buChar char=""/>
              <a:defRPr/>
            </a:pPr>
            <a:r>
              <a:rPr lang="en-US" altLang="en-US" sz="3200" dirty="0" smtClean="0">
                <a:solidFill>
                  <a:srgbClr val="FFFFFF"/>
                </a:solidFill>
                <a:latin typeface="Rockwell"/>
                <a:ea typeface="+mn-ea"/>
                <a:cs typeface="Rockwell"/>
              </a:rPr>
              <a:t>5,000 more within 3 years</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9 million savings accounts vanish</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85K businesses &amp; factories closed</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Unemployment (25%!)</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Mortgage foreclosures</a:t>
            </a:r>
          </a:p>
          <a:p>
            <a:pPr marL="548640" lvl="1" eaLnBrk="1" fontAlgn="auto" hangingPunct="1">
              <a:spcBef>
                <a:spcPts val="370"/>
              </a:spcBef>
              <a:spcAft>
                <a:spcPts val="0"/>
              </a:spcAft>
              <a:buFont typeface="Wingdings 2"/>
              <a:buChar char=""/>
              <a:defRPr/>
            </a:pPr>
            <a:r>
              <a:rPr lang="en-US" altLang="en-US" sz="3200" dirty="0" smtClean="0">
                <a:solidFill>
                  <a:srgbClr val="FFFFFF"/>
                </a:solidFill>
                <a:latin typeface="Rockwell"/>
                <a:ea typeface="+mn-ea"/>
                <a:cs typeface="Rockwell"/>
              </a:rPr>
              <a:t>400K farms lost</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Collapse of foreign markets</a:t>
            </a:r>
          </a:p>
        </p:txBody>
      </p:sp>
      <p:pic>
        <p:nvPicPr>
          <p:cNvPr id="33796" name="Picture 13" descr="http://filebox.vt.edu/users/jabates1/digitaltimeline/Timeline/jobl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988" y="4257542"/>
            <a:ext cx="3478012" cy="26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193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dissolve">
                                      <p:cBhvr>
                                        <p:cTn id="10" dur="500"/>
                                        <p:tgtEl>
                                          <p:spTgt spid="430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dissolve">
                                      <p:cBhvr>
                                        <p:cTn id="15" dur="500"/>
                                        <p:tgtEl>
                                          <p:spTgt spid="430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dissolve">
                                      <p:cBhvr>
                                        <p:cTn id="20" dur="500"/>
                                        <p:tgtEl>
                                          <p:spTgt spid="4301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Effect transition="in" filter="dissolve">
                                      <p:cBhvr>
                                        <p:cTn id="25" dur="500"/>
                                        <p:tgtEl>
                                          <p:spTgt spid="4301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3011">
                                            <p:txEl>
                                              <p:pRg st="5" end="5"/>
                                            </p:txEl>
                                          </p:spTgt>
                                        </p:tgtEl>
                                        <p:attrNameLst>
                                          <p:attrName>style.visibility</p:attrName>
                                        </p:attrNameLst>
                                      </p:cBhvr>
                                      <p:to>
                                        <p:strVal val="visible"/>
                                      </p:to>
                                    </p:set>
                                    <p:animEffect transition="in" filter="dissolve">
                                      <p:cBhvr>
                                        <p:cTn id="30" dur="500"/>
                                        <p:tgtEl>
                                          <p:spTgt spid="43011">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3011">
                                            <p:txEl>
                                              <p:pRg st="6" end="6"/>
                                            </p:txEl>
                                          </p:spTgt>
                                        </p:tgtEl>
                                        <p:attrNameLst>
                                          <p:attrName>style.visibility</p:attrName>
                                        </p:attrNameLst>
                                      </p:cBhvr>
                                      <p:to>
                                        <p:strVal val="visible"/>
                                      </p:to>
                                    </p:set>
                                    <p:animEffect transition="in" filter="dissolve">
                                      <p:cBhvr>
                                        <p:cTn id="33" dur="500"/>
                                        <p:tgtEl>
                                          <p:spTgt spid="43011">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3011">
                                            <p:txEl>
                                              <p:pRg st="7" end="7"/>
                                            </p:txEl>
                                          </p:spTgt>
                                        </p:tgtEl>
                                        <p:attrNameLst>
                                          <p:attrName>style.visibility</p:attrName>
                                        </p:attrNameLst>
                                      </p:cBhvr>
                                      <p:to>
                                        <p:strVal val="visible"/>
                                      </p:to>
                                    </p:set>
                                    <p:animEffect transition="in" filter="dissolve">
                                      <p:cBhvr>
                                        <p:cTn id="38"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1454" y="0"/>
            <a:ext cx="8733946" cy="838200"/>
          </a:xfrm>
        </p:spPr>
        <p:txBody>
          <a:bodyPr>
            <a:normAutofit fontScale="90000"/>
          </a:bodyPr>
          <a:lstStyle/>
          <a:p>
            <a:r>
              <a:rPr lang="en-US" dirty="0">
                <a:latin typeface="Rockwell"/>
                <a:cs typeface="Rockwell"/>
              </a:rPr>
              <a:t>Effects of the Great Depression</a:t>
            </a:r>
          </a:p>
        </p:txBody>
      </p:sp>
      <p:sp>
        <p:nvSpPr>
          <p:cNvPr id="8195" name="Rectangle 3"/>
          <p:cNvSpPr>
            <a:spLocks noGrp="1" noChangeArrowheads="1"/>
          </p:cNvSpPr>
          <p:nvPr>
            <p:ph type="body" idx="1"/>
          </p:nvPr>
        </p:nvSpPr>
        <p:spPr>
          <a:xfrm>
            <a:off x="0" y="838200"/>
            <a:ext cx="9144000" cy="6019800"/>
          </a:xfrm>
        </p:spPr>
        <p:txBody>
          <a:bodyPr/>
          <a:lstStyle/>
          <a:p>
            <a:pPr>
              <a:lnSpc>
                <a:spcPct val="95000"/>
              </a:lnSpc>
              <a:spcBef>
                <a:spcPct val="10000"/>
              </a:spcBef>
            </a:pPr>
            <a:r>
              <a:rPr lang="en-US" dirty="0">
                <a:latin typeface="Rockwell"/>
                <a:cs typeface="Rockwell"/>
              </a:rPr>
              <a:t>The Depression hit all classes:</a:t>
            </a:r>
          </a:p>
          <a:p>
            <a:pPr lvl="1">
              <a:lnSpc>
                <a:spcPct val="95000"/>
              </a:lnSpc>
              <a:spcBef>
                <a:spcPct val="10000"/>
              </a:spcBef>
            </a:pPr>
            <a:r>
              <a:rPr lang="en-US" dirty="0">
                <a:latin typeface="Rockwell"/>
                <a:cs typeface="Rockwell"/>
              </a:rPr>
              <a:t>Many families lost their homes or farms &amp; were forced to live   in </a:t>
            </a:r>
            <a:r>
              <a:rPr lang="ja-JP" altLang="en-US" dirty="0">
                <a:latin typeface="Rockwell"/>
                <a:cs typeface="Rockwell"/>
              </a:rPr>
              <a:t>“</a:t>
            </a:r>
            <a:r>
              <a:rPr lang="en-US" dirty="0" err="1">
                <a:latin typeface="Rockwell"/>
                <a:cs typeface="Rockwell"/>
              </a:rPr>
              <a:t>Hoovervilles</a:t>
            </a:r>
            <a:r>
              <a:rPr lang="ja-JP" altLang="en-US" dirty="0">
                <a:latin typeface="Rockwell"/>
                <a:cs typeface="Rockwell"/>
              </a:rPr>
              <a:t>”</a:t>
            </a:r>
            <a:r>
              <a:rPr lang="en-US" dirty="0">
                <a:latin typeface="Rockwell"/>
                <a:cs typeface="Rockwell"/>
              </a:rPr>
              <a:t> </a:t>
            </a:r>
          </a:p>
          <a:p>
            <a:pPr lvl="1">
              <a:lnSpc>
                <a:spcPct val="95000"/>
              </a:lnSpc>
              <a:spcBef>
                <a:spcPct val="10000"/>
              </a:spcBef>
            </a:pPr>
            <a:r>
              <a:rPr lang="en-US" dirty="0">
                <a:latin typeface="Rockwell"/>
                <a:cs typeface="Rockwell"/>
              </a:rPr>
              <a:t>The U.S. saw unprecedented poverty &amp; suicide rates; fathers abandoned their families; lawlessness ensued </a:t>
            </a:r>
          </a:p>
          <a:p>
            <a:pPr lvl="1">
              <a:lnSpc>
                <a:spcPct val="95000"/>
              </a:lnSpc>
              <a:spcBef>
                <a:spcPct val="10000"/>
              </a:spcBef>
            </a:pPr>
            <a:r>
              <a:rPr lang="en-US" dirty="0">
                <a:latin typeface="Rockwell"/>
                <a:cs typeface="Rockwell"/>
              </a:rPr>
              <a:t>The U.S. </a:t>
            </a:r>
            <a:r>
              <a:rPr lang="en-US" dirty="0" err="1">
                <a:latin typeface="Rockwell"/>
                <a:cs typeface="Rockwell"/>
              </a:rPr>
              <a:t>gov</a:t>
            </a:r>
            <a:r>
              <a:rPr lang="ja-JP" altLang="en-US" dirty="0">
                <a:latin typeface="Rockwell"/>
                <a:cs typeface="Rockwell"/>
              </a:rPr>
              <a:t>’</a:t>
            </a:r>
            <a:r>
              <a:rPr lang="en-US" dirty="0">
                <a:latin typeface="Rockwell"/>
                <a:cs typeface="Rockwell"/>
              </a:rPr>
              <a:t>t offered relief checks to the unemployed</a:t>
            </a:r>
          </a:p>
        </p:txBody>
      </p:sp>
    </p:spTree>
    <p:extLst>
      <p:ext uri="{BB962C8B-B14F-4D97-AF65-F5344CB8AC3E}">
        <p14:creationId xmlns:p14="http://schemas.microsoft.com/office/powerpoint/2010/main" val="3618955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3298" y="0"/>
            <a:ext cx="8682102" cy="838200"/>
          </a:xfrm>
        </p:spPr>
        <p:txBody>
          <a:bodyPr>
            <a:normAutofit fontScale="90000"/>
          </a:bodyPr>
          <a:lstStyle/>
          <a:p>
            <a:r>
              <a:rPr lang="en-US" dirty="0">
                <a:latin typeface="Rockwell"/>
                <a:cs typeface="Rockwell"/>
              </a:rPr>
              <a:t>Effects of the Great Depression</a:t>
            </a:r>
          </a:p>
        </p:txBody>
      </p:sp>
      <p:sp>
        <p:nvSpPr>
          <p:cNvPr id="9219" name="Rectangle 3"/>
          <p:cNvSpPr>
            <a:spLocks noGrp="1" noChangeArrowheads="1"/>
          </p:cNvSpPr>
          <p:nvPr>
            <p:ph type="body" idx="1"/>
          </p:nvPr>
        </p:nvSpPr>
        <p:spPr>
          <a:xfrm>
            <a:off x="0" y="838200"/>
            <a:ext cx="9144000" cy="6019800"/>
          </a:xfrm>
        </p:spPr>
        <p:txBody>
          <a:bodyPr/>
          <a:lstStyle/>
          <a:p>
            <a:pPr>
              <a:lnSpc>
                <a:spcPct val="90000"/>
              </a:lnSpc>
              <a:spcBef>
                <a:spcPct val="15000"/>
              </a:spcBef>
            </a:pPr>
            <a:r>
              <a:rPr lang="en-US" dirty="0">
                <a:latin typeface="Rockwell"/>
                <a:cs typeface="Rockwell"/>
              </a:rPr>
              <a:t>African-Americans who had migrated to North were laid off</a:t>
            </a:r>
          </a:p>
          <a:p>
            <a:pPr>
              <a:lnSpc>
                <a:spcPct val="90000"/>
              </a:lnSpc>
              <a:spcBef>
                <a:spcPct val="15000"/>
              </a:spcBef>
            </a:pPr>
            <a:r>
              <a:rPr lang="en-US" dirty="0">
                <a:latin typeface="Rockwell"/>
                <a:cs typeface="Rockwell"/>
              </a:rPr>
              <a:t>Mexican immigrants faced competition &amp; deportation from angry Americans</a:t>
            </a:r>
          </a:p>
          <a:p>
            <a:pPr>
              <a:lnSpc>
                <a:spcPct val="90000"/>
              </a:lnSpc>
              <a:spcBef>
                <a:spcPct val="15000"/>
              </a:spcBef>
            </a:pPr>
            <a:r>
              <a:rPr lang="en-US" dirty="0">
                <a:latin typeface="Rockwell"/>
                <a:cs typeface="Rockwell"/>
              </a:rPr>
              <a:t>The middle class was hit hard:</a:t>
            </a:r>
          </a:p>
          <a:p>
            <a:pPr lvl="1">
              <a:lnSpc>
                <a:spcPct val="90000"/>
              </a:lnSpc>
              <a:spcBef>
                <a:spcPct val="15000"/>
              </a:spcBef>
            </a:pPr>
            <a:r>
              <a:rPr lang="en-US" dirty="0">
                <a:latin typeface="Rockwell"/>
                <a:cs typeface="Rockwell"/>
              </a:rPr>
              <a:t>Refused relief checks &amp; charity</a:t>
            </a:r>
          </a:p>
          <a:p>
            <a:pPr lvl="1">
              <a:lnSpc>
                <a:spcPct val="90000"/>
              </a:lnSpc>
              <a:spcBef>
                <a:spcPct val="15000"/>
              </a:spcBef>
            </a:pPr>
            <a:r>
              <a:rPr lang="en-US" dirty="0">
                <a:latin typeface="Rockwell"/>
                <a:cs typeface="Rockwell"/>
              </a:rPr>
              <a:t>Many lost their homes</a:t>
            </a:r>
          </a:p>
          <a:p>
            <a:pPr lvl="1">
              <a:lnSpc>
                <a:spcPct val="90000"/>
              </a:lnSpc>
              <a:spcBef>
                <a:spcPct val="15000"/>
              </a:spcBef>
            </a:pPr>
            <a:r>
              <a:rPr lang="en-US" dirty="0">
                <a:latin typeface="Rockwell"/>
                <a:cs typeface="Rockwell"/>
              </a:rPr>
              <a:t>Health care declined; doctor &amp; dentist visits were </a:t>
            </a:r>
            <a:r>
              <a:rPr lang="ja-JP" altLang="en-US" dirty="0">
                <a:latin typeface="Rockwell"/>
                <a:cs typeface="Rockwell"/>
              </a:rPr>
              <a:t>“</a:t>
            </a:r>
            <a:r>
              <a:rPr lang="en-US" dirty="0">
                <a:latin typeface="Rockwell"/>
                <a:cs typeface="Rockwell"/>
              </a:rPr>
              <a:t>luxuries</a:t>
            </a:r>
            <a:r>
              <a:rPr lang="ja-JP" altLang="en-US"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2940665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 xmlns:a16="http://schemas.microsoft.com/office/drawing/2014/main" id="{9B2DA4CC-6DF4-1942-B5A0-FE57EA76C4C9}"/>
              </a:ext>
            </a:extLst>
          </p:cNvPr>
          <p:cNvSpPr>
            <a:spLocks noGrp="1" noRot="1" noChangeArrowheads="1"/>
          </p:cNvSpPr>
          <p:nvPr>
            <p:ph type="title"/>
          </p:nvPr>
        </p:nvSpPr>
        <p:spPr>
          <a:xfrm>
            <a:off x="304800" y="0"/>
            <a:ext cx="8540750" cy="533400"/>
          </a:xfrm>
        </p:spPr>
        <p:txBody>
          <a:bodyPr>
            <a:normAutofit fontScale="90000"/>
          </a:bodyPr>
          <a:lstStyle/>
          <a:p>
            <a:pPr eaLnBrk="1" hangingPunct="1">
              <a:defRPr/>
            </a:pPr>
            <a:r>
              <a:rPr lang="en-US" sz="3600">
                <a:latin typeface="Rockwell"/>
                <a:ea typeface="+mj-ea"/>
                <a:cs typeface="Rockwell"/>
              </a:rPr>
              <a:t>Depression by Numbers</a:t>
            </a:r>
            <a:endParaRPr lang="en-US">
              <a:latin typeface="Rockwell"/>
              <a:ea typeface="+mj-ea"/>
              <a:cs typeface="Rockwell"/>
            </a:endParaRPr>
          </a:p>
        </p:txBody>
      </p:sp>
      <p:sp>
        <p:nvSpPr>
          <p:cNvPr id="86019" name="Rectangle 3">
            <a:extLst>
              <a:ext uri="{FF2B5EF4-FFF2-40B4-BE49-F238E27FC236}">
                <a16:creationId xmlns="" xmlns:a16="http://schemas.microsoft.com/office/drawing/2014/main" id="{363D328E-CD37-7B44-BE03-BB05331114FA}"/>
              </a:ext>
            </a:extLst>
          </p:cNvPr>
          <p:cNvSpPr>
            <a:spLocks noGrp="1" noRot="1" noChangeArrowheads="1"/>
          </p:cNvSpPr>
          <p:nvPr>
            <p:ph type="body" sz="half" idx="1"/>
          </p:nvPr>
        </p:nvSpPr>
        <p:spPr>
          <a:xfrm>
            <a:off x="0" y="609600"/>
            <a:ext cx="3810000" cy="6248400"/>
          </a:xfrm>
        </p:spPr>
        <p:txBody>
          <a:bodyPr>
            <a:normAutofit lnSpcReduction="10000"/>
          </a:bodyPr>
          <a:lstStyle/>
          <a:p>
            <a:pPr eaLnBrk="1" hangingPunct="1">
              <a:lnSpc>
                <a:spcPct val="90000"/>
              </a:lnSpc>
            </a:pPr>
            <a:r>
              <a:rPr lang="en-US" sz="2000" dirty="0">
                <a:latin typeface="Rockwell"/>
                <a:cs typeface="Rockwell"/>
              </a:rPr>
              <a:t>Dow Jones Industrial Average</a:t>
            </a:r>
          </a:p>
          <a:p>
            <a:pPr lvl="1" eaLnBrk="1" hangingPunct="1">
              <a:lnSpc>
                <a:spcPct val="90000"/>
              </a:lnSpc>
            </a:pPr>
            <a:r>
              <a:rPr lang="en-US" sz="1800" dirty="0">
                <a:latin typeface="Rockwell"/>
                <a:cs typeface="Rockwell"/>
              </a:rPr>
              <a:t>1929: 381.17</a:t>
            </a:r>
          </a:p>
          <a:p>
            <a:pPr lvl="1" eaLnBrk="1" hangingPunct="1">
              <a:lnSpc>
                <a:spcPct val="90000"/>
              </a:lnSpc>
            </a:pPr>
            <a:r>
              <a:rPr lang="en-US" sz="1800" dirty="0">
                <a:latin typeface="Rockwell"/>
                <a:cs typeface="Rockwell"/>
              </a:rPr>
              <a:t>1932: 41.22</a:t>
            </a:r>
          </a:p>
          <a:p>
            <a:pPr lvl="1" eaLnBrk="1" hangingPunct="1">
              <a:lnSpc>
                <a:spcPct val="90000"/>
              </a:lnSpc>
            </a:pPr>
            <a:r>
              <a:rPr lang="en-US" sz="1800" dirty="0">
                <a:latin typeface="Rockwell"/>
                <a:cs typeface="Rockwell"/>
              </a:rPr>
              <a:t>The average of stock prices dropped over 90%</a:t>
            </a:r>
          </a:p>
          <a:p>
            <a:pPr eaLnBrk="1" hangingPunct="1">
              <a:lnSpc>
                <a:spcPct val="90000"/>
              </a:lnSpc>
            </a:pPr>
            <a:r>
              <a:rPr lang="en-US" sz="2000" dirty="0">
                <a:latin typeface="Rockwell"/>
                <a:cs typeface="Rockwell"/>
              </a:rPr>
              <a:t>Price Indices</a:t>
            </a:r>
          </a:p>
          <a:p>
            <a:pPr lvl="1" eaLnBrk="1" hangingPunct="1">
              <a:lnSpc>
                <a:spcPct val="90000"/>
              </a:lnSpc>
            </a:pPr>
            <a:r>
              <a:rPr lang="en-US" sz="1800" dirty="0">
                <a:latin typeface="Rockwell"/>
                <a:cs typeface="Rockwell"/>
              </a:rPr>
              <a:t>Consumer prices fell 25%</a:t>
            </a:r>
          </a:p>
          <a:p>
            <a:pPr lvl="1" eaLnBrk="1" hangingPunct="1">
              <a:lnSpc>
                <a:spcPct val="90000"/>
              </a:lnSpc>
            </a:pPr>
            <a:r>
              <a:rPr lang="en-US" sz="1800" dirty="0">
                <a:latin typeface="Rockwell"/>
                <a:cs typeface="Rockwell"/>
              </a:rPr>
              <a:t>Wholesale prices fell 32%</a:t>
            </a:r>
          </a:p>
          <a:p>
            <a:pPr eaLnBrk="1" hangingPunct="1">
              <a:lnSpc>
                <a:spcPct val="90000"/>
              </a:lnSpc>
            </a:pPr>
            <a:r>
              <a:rPr lang="en-US" sz="2000" dirty="0">
                <a:latin typeface="Rockwell"/>
                <a:cs typeface="Rockwell"/>
              </a:rPr>
              <a:t>Unemployment</a:t>
            </a:r>
          </a:p>
          <a:p>
            <a:pPr lvl="1" eaLnBrk="1" hangingPunct="1">
              <a:lnSpc>
                <a:spcPct val="90000"/>
              </a:lnSpc>
            </a:pPr>
            <a:r>
              <a:rPr lang="en-US" sz="1800" dirty="0">
                <a:latin typeface="Rockwell"/>
                <a:cs typeface="Rockwell"/>
              </a:rPr>
              <a:t>1929: 3.2%</a:t>
            </a:r>
          </a:p>
          <a:p>
            <a:pPr lvl="1" eaLnBrk="1" hangingPunct="1">
              <a:lnSpc>
                <a:spcPct val="90000"/>
              </a:lnSpc>
            </a:pPr>
            <a:r>
              <a:rPr lang="en-US" sz="1800" dirty="0">
                <a:latin typeface="Rockwell"/>
                <a:cs typeface="Rockwell"/>
              </a:rPr>
              <a:t>1933: 24.9%</a:t>
            </a:r>
          </a:p>
          <a:p>
            <a:pPr lvl="1" eaLnBrk="1" hangingPunct="1">
              <a:lnSpc>
                <a:spcPct val="90000"/>
              </a:lnSpc>
            </a:pPr>
            <a:r>
              <a:rPr lang="en-US" sz="1800" dirty="0">
                <a:latin typeface="Rockwell"/>
                <a:cs typeface="Rockwell"/>
              </a:rPr>
              <a:t>Unemployment rates higher in specific regions, among different groups</a:t>
            </a:r>
          </a:p>
          <a:p>
            <a:pPr lvl="2" eaLnBrk="1" hangingPunct="1">
              <a:lnSpc>
                <a:spcPct val="90000"/>
              </a:lnSpc>
            </a:pPr>
            <a:r>
              <a:rPr lang="en-US" sz="1600" dirty="0">
                <a:latin typeface="Rockwell"/>
                <a:cs typeface="Rockwell"/>
              </a:rPr>
              <a:t>Toledo, OH: 90%</a:t>
            </a:r>
          </a:p>
          <a:p>
            <a:pPr eaLnBrk="1" hangingPunct="1">
              <a:lnSpc>
                <a:spcPct val="90000"/>
              </a:lnSpc>
            </a:pPr>
            <a:r>
              <a:rPr lang="en-US" sz="2000" dirty="0">
                <a:latin typeface="Rockwell"/>
                <a:cs typeface="Rockwell"/>
              </a:rPr>
              <a:t>GDP</a:t>
            </a:r>
          </a:p>
          <a:p>
            <a:pPr lvl="1" eaLnBrk="1" hangingPunct="1">
              <a:lnSpc>
                <a:spcPct val="90000"/>
              </a:lnSpc>
            </a:pPr>
            <a:r>
              <a:rPr lang="en-US" sz="1800" dirty="0">
                <a:latin typeface="Rockwell"/>
                <a:cs typeface="Rockwell"/>
              </a:rPr>
              <a:t>1929: $103.6B</a:t>
            </a:r>
          </a:p>
          <a:p>
            <a:pPr lvl="1" eaLnBrk="1" hangingPunct="1">
              <a:lnSpc>
                <a:spcPct val="90000"/>
              </a:lnSpc>
            </a:pPr>
            <a:r>
              <a:rPr lang="en-US" sz="1800" dirty="0">
                <a:latin typeface="Rockwell"/>
                <a:cs typeface="Rockwell"/>
              </a:rPr>
              <a:t>1933: $56.4B</a:t>
            </a:r>
          </a:p>
        </p:txBody>
      </p:sp>
      <p:sp>
        <p:nvSpPr>
          <p:cNvPr id="86020" name="Rectangle 4">
            <a:extLst>
              <a:ext uri="{FF2B5EF4-FFF2-40B4-BE49-F238E27FC236}">
                <a16:creationId xmlns="" xmlns:a16="http://schemas.microsoft.com/office/drawing/2014/main" id="{36462D18-D401-E746-8D68-DCE5799927A4}"/>
              </a:ext>
            </a:extLst>
          </p:cNvPr>
          <p:cNvSpPr>
            <a:spLocks noGrp="1" noRot="1" noChangeArrowheads="1"/>
          </p:cNvSpPr>
          <p:nvPr>
            <p:ph type="body" sz="half" idx="2"/>
          </p:nvPr>
        </p:nvSpPr>
        <p:spPr>
          <a:xfrm>
            <a:off x="3810000" y="533400"/>
            <a:ext cx="5334000" cy="6324600"/>
          </a:xfrm>
        </p:spPr>
        <p:txBody>
          <a:bodyPr/>
          <a:lstStyle/>
          <a:p>
            <a:pPr eaLnBrk="1" hangingPunct="1"/>
            <a:r>
              <a:rPr lang="en-US" sz="2400">
                <a:latin typeface="Rockwell"/>
                <a:cs typeface="Rockwell"/>
              </a:rPr>
              <a:t>Bank Failures</a:t>
            </a:r>
          </a:p>
          <a:p>
            <a:pPr lvl="1" eaLnBrk="1" hangingPunct="1"/>
            <a:r>
              <a:rPr lang="en-US" sz="2000">
                <a:latin typeface="Rockwell"/>
                <a:cs typeface="Rockwell"/>
              </a:rPr>
              <a:t>1929: 659 banks ($200,000,000)</a:t>
            </a:r>
          </a:p>
          <a:p>
            <a:pPr lvl="1" eaLnBrk="1" hangingPunct="1"/>
            <a:r>
              <a:rPr lang="en-US" sz="2000">
                <a:latin typeface="Rockwell"/>
                <a:cs typeface="Rockwell"/>
              </a:rPr>
              <a:t>1930: 1,300 banks ($853,000,000)</a:t>
            </a:r>
          </a:p>
          <a:p>
            <a:pPr lvl="1" eaLnBrk="1" hangingPunct="1"/>
            <a:r>
              <a:rPr lang="en-US" sz="2000">
                <a:latin typeface="Rockwell"/>
                <a:cs typeface="Rockwell"/>
              </a:rPr>
              <a:t>1931: 2,294 banks ($1,700,000,000)</a:t>
            </a:r>
          </a:p>
          <a:p>
            <a:pPr eaLnBrk="1" hangingPunct="1"/>
            <a:r>
              <a:rPr lang="en-US" sz="2400">
                <a:latin typeface="Rockwell"/>
                <a:cs typeface="Rockwell"/>
              </a:rPr>
              <a:t>Income</a:t>
            </a:r>
          </a:p>
          <a:p>
            <a:pPr lvl="1" eaLnBrk="1" hangingPunct="1"/>
            <a:r>
              <a:rPr lang="en-US" sz="2000">
                <a:latin typeface="Rockwell"/>
                <a:cs typeface="Rockwell"/>
              </a:rPr>
              <a:t>National income fell $80B to $50B</a:t>
            </a:r>
          </a:p>
          <a:p>
            <a:pPr lvl="1" eaLnBrk="1" hangingPunct="1"/>
            <a:r>
              <a:rPr lang="en-US" sz="2000">
                <a:latin typeface="Rockwell"/>
                <a:cs typeface="Rockwell"/>
              </a:rPr>
              <a:t>Salaries declined 40%</a:t>
            </a:r>
          </a:p>
          <a:p>
            <a:pPr lvl="2" eaLnBrk="1" hangingPunct="1"/>
            <a:r>
              <a:rPr lang="en-US" sz="1800">
                <a:latin typeface="Rockwell"/>
                <a:cs typeface="Rockwell"/>
              </a:rPr>
              <a:t>Manufacturing wages down 60%</a:t>
            </a:r>
          </a:p>
          <a:p>
            <a:pPr lvl="1" eaLnBrk="1" hangingPunct="1"/>
            <a:r>
              <a:rPr lang="en-US" sz="2000">
                <a:latin typeface="Rockwell"/>
                <a:cs typeface="Rockwell"/>
              </a:rPr>
              <a:t>Farmers</a:t>
            </a:r>
            <a:r>
              <a:rPr lang="ja-JP" altLang="en-US" sz="2000">
                <a:latin typeface="Rockwell"/>
                <a:cs typeface="Rockwell"/>
              </a:rPr>
              <a:t>’</a:t>
            </a:r>
            <a:r>
              <a:rPr lang="en-US" sz="2000">
                <a:latin typeface="Rockwell"/>
                <a:cs typeface="Rockwell"/>
              </a:rPr>
              <a:t> income declined 55%</a:t>
            </a:r>
          </a:p>
          <a:p>
            <a:pPr eaLnBrk="1" hangingPunct="1"/>
            <a:r>
              <a:rPr lang="en-US" sz="2400">
                <a:latin typeface="Rockwell"/>
                <a:cs typeface="Rockwell"/>
              </a:rPr>
              <a:t>Industrial production</a:t>
            </a:r>
          </a:p>
          <a:p>
            <a:pPr lvl="1" eaLnBrk="1" hangingPunct="1"/>
            <a:r>
              <a:rPr lang="en-US" sz="2000">
                <a:latin typeface="Rockwell"/>
                <a:cs typeface="Rockwell"/>
              </a:rPr>
              <a:t>Down 26% in 1930; 51% by 1932</a:t>
            </a:r>
          </a:p>
          <a:p>
            <a:pPr eaLnBrk="1" hangingPunct="1"/>
            <a:r>
              <a:rPr lang="en-US" sz="2400">
                <a:latin typeface="Rockwell"/>
                <a:cs typeface="Rockwell"/>
              </a:rPr>
              <a:t>Investments</a:t>
            </a:r>
          </a:p>
          <a:p>
            <a:pPr lvl="1" eaLnBrk="1" hangingPunct="1"/>
            <a:r>
              <a:rPr lang="en-US" sz="2000">
                <a:latin typeface="Rockwell"/>
                <a:cs typeface="Rockwell"/>
              </a:rPr>
              <a:t>$10B in 1929; $1B in 1932</a:t>
            </a:r>
          </a:p>
          <a:p>
            <a:pPr eaLnBrk="1" hangingPunct="1"/>
            <a:r>
              <a:rPr lang="en-US" sz="2400">
                <a:latin typeface="Rockwell"/>
                <a:cs typeface="Rockwell"/>
              </a:rPr>
              <a:t>Fertility Rates</a:t>
            </a:r>
          </a:p>
          <a:p>
            <a:pPr lvl="1" eaLnBrk="1" hangingPunct="1"/>
            <a:r>
              <a:rPr lang="en-US" sz="2000">
                <a:latin typeface="Rockwell"/>
                <a:cs typeface="Rockwell"/>
              </a:rPr>
              <a:t>1928: 93.8</a:t>
            </a:r>
          </a:p>
          <a:p>
            <a:pPr lvl="1" eaLnBrk="1" hangingPunct="1"/>
            <a:r>
              <a:rPr lang="en-US" sz="2000">
                <a:latin typeface="Rockwell"/>
                <a:cs typeface="Rockwell"/>
              </a:rPr>
              <a:t>1933: 76.3</a:t>
            </a:r>
          </a:p>
        </p:txBody>
      </p:sp>
    </p:spTree>
    <p:extLst>
      <p:ext uri="{BB962C8B-B14F-4D97-AF65-F5344CB8AC3E}">
        <p14:creationId xmlns:p14="http://schemas.microsoft.com/office/powerpoint/2010/main" val="2754211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urdep"/>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3983173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1"/>
            <a:ext cx="3352800" cy="6629400"/>
          </a:xfrm>
        </p:spPr>
        <p:txBody>
          <a:bodyPr>
            <a:normAutofit fontScale="77500" lnSpcReduction="20000"/>
          </a:bodyPr>
          <a:lstStyle/>
          <a:p>
            <a:pPr lvl="0"/>
            <a:r>
              <a:rPr lang="en-US" dirty="0"/>
              <a:t>Like many in his day, Hoover believed in the </a:t>
            </a:r>
            <a:r>
              <a:rPr lang="en-US" b="1" dirty="0"/>
              <a:t>business cycle</a:t>
            </a:r>
            <a:endParaRPr lang="en-US" dirty="0"/>
          </a:p>
          <a:p>
            <a:pPr lvl="1"/>
            <a:r>
              <a:rPr lang="en-US" dirty="0"/>
              <a:t>The classical theory of the business cycle</a:t>
            </a:r>
          </a:p>
          <a:p>
            <a:pPr lvl="0"/>
            <a:r>
              <a:rPr lang="en-US" dirty="0"/>
              <a:t>The market is a </a:t>
            </a:r>
            <a:r>
              <a:rPr lang="en-US" b="1" dirty="0"/>
              <a:t>self-regulating</a:t>
            </a:r>
            <a:r>
              <a:rPr lang="en-US" dirty="0"/>
              <a:t> system governed by natural laws of supply and demand</a:t>
            </a:r>
          </a:p>
          <a:p>
            <a:pPr lvl="1"/>
            <a:r>
              <a:rPr lang="en-US" dirty="0"/>
              <a:t>Beyond anyone’s control </a:t>
            </a:r>
            <a:endParaRPr lang="en-US" dirty="0" smtClean="0"/>
          </a:p>
          <a:p>
            <a:r>
              <a:rPr lang="en-US" dirty="0" smtClean="0"/>
              <a:t>4 </a:t>
            </a:r>
            <a:r>
              <a:rPr lang="en-US" dirty="0"/>
              <a:t>phases to the cycle – each contains seeds of the next</a:t>
            </a:r>
          </a:p>
          <a:p>
            <a:pPr lvl="1"/>
            <a:endParaRPr lang="en-US" dirty="0"/>
          </a:p>
        </p:txBody>
      </p:sp>
      <p:pic>
        <p:nvPicPr>
          <p:cNvPr id="10242" name="Picture 2" descr="http://yesteryearsnews.files.wordpress.com/2012/01/hoover-snowman-unemployment-turn-up-the-heat-appleton-post-crescent-4-dec-193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846" y="533400"/>
            <a:ext cx="5648325"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419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Plan:</a:t>
            </a:r>
            <a:endParaRPr lang="en-US" dirty="0"/>
          </a:p>
        </p:txBody>
      </p:sp>
      <p:sp>
        <p:nvSpPr>
          <p:cNvPr id="3" name="Content Placeholder 2"/>
          <p:cNvSpPr>
            <a:spLocks noGrp="1"/>
          </p:cNvSpPr>
          <p:nvPr>
            <p:ph sz="quarter" idx="1"/>
          </p:nvPr>
        </p:nvSpPr>
        <p:spPr>
          <a:xfrm>
            <a:off x="228600" y="1447800"/>
            <a:ext cx="8915400" cy="5410200"/>
          </a:xfrm>
        </p:spPr>
        <p:txBody>
          <a:bodyPr>
            <a:normAutofit fontScale="92500" lnSpcReduction="20000"/>
          </a:bodyPr>
          <a:lstStyle/>
          <a:p>
            <a:pPr lvl="0"/>
            <a:r>
              <a:rPr lang="en-US" sz="3200" dirty="0">
                <a:solidFill>
                  <a:srgbClr val="FFFFFF"/>
                </a:solidFill>
              </a:rPr>
              <a:t>Hoover favored neither laissez-faire nor govt. intervention in economy</a:t>
            </a:r>
          </a:p>
          <a:p>
            <a:pPr lvl="1"/>
            <a:r>
              <a:rPr lang="en-US" sz="3200" dirty="0">
                <a:solidFill>
                  <a:srgbClr val="FFFFFF"/>
                </a:solidFill>
              </a:rPr>
              <a:t>Preached doctrine of </a:t>
            </a:r>
            <a:r>
              <a:rPr lang="en-US" sz="3200" b="1" dirty="0">
                <a:solidFill>
                  <a:srgbClr val="FFFFFF"/>
                </a:solidFill>
              </a:rPr>
              <a:t>volunteerism</a:t>
            </a:r>
            <a:endParaRPr lang="en-US" sz="3200" dirty="0">
              <a:solidFill>
                <a:srgbClr val="FFFFFF"/>
              </a:solidFill>
            </a:endParaRPr>
          </a:p>
          <a:p>
            <a:pPr lvl="2"/>
            <a:r>
              <a:rPr lang="en-US" sz="2800" dirty="0">
                <a:solidFill>
                  <a:srgbClr val="FFFFFF"/>
                </a:solidFill>
              </a:rPr>
              <a:t>Cooperative, socially responsible economic order to be achieved through voluntary action of capitalist leaders, not govt. coercion</a:t>
            </a:r>
          </a:p>
          <a:p>
            <a:pPr lvl="0"/>
            <a:r>
              <a:rPr lang="en-US" sz="3200" dirty="0">
                <a:solidFill>
                  <a:srgbClr val="FFFFFF"/>
                </a:solidFill>
              </a:rPr>
              <a:t>Cooperation between private &amp; public sector</a:t>
            </a:r>
          </a:p>
          <a:p>
            <a:pPr lvl="1"/>
            <a:r>
              <a:rPr lang="en-US" sz="3200" dirty="0">
                <a:solidFill>
                  <a:srgbClr val="FFFFFF"/>
                </a:solidFill>
              </a:rPr>
              <a:t>Govt. supports but does not control private organizations</a:t>
            </a:r>
          </a:p>
          <a:p>
            <a:r>
              <a:rPr lang="en-US" sz="3200" dirty="0">
                <a:solidFill>
                  <a:srgbClr val="FFFFFF"/>
                </a:solidFill>
              </a:rPr>
              <a:t>Overestimated altruism of biz </a:t>
            </a:r>
          </a:p>
          <a:p>
            <a:pPr lvl="0"/>
            <a:r>
              <a:rPr lang="en-US" sz="3200" dirty="0">
                <a:solidFill>
                  <a:srgbClr val="FFFFFF"/>
                </a:solidFill>
              </a:rPr>
              <a:t>Opposition to govt. econ. intervention will cause him trouble later</a:t>
            </a:r>
          </a:p>
          <a:p>
            <a:endParaRPr lang="en-US" dirty="0">
              <a:solidFill>
                <a:srgbClr val="FFFFFF"/>
              </a:solidFill>
            </a:endParaRPr>
          </a:p>
        </p:txBody>
      </p:sp>
    </p:spTree>
    <p:extLst>
      <p:ext uri="{BB962C8B-B14F-4D97-AF65-F5344CB8AC3E}">
        <p14:creationId xmlns:p14="http://schemas.microsoft.com/office/powerpoint/2010/main" val="34276122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i="1" dirty="0"/>
              <a:t>Evaluate the short and long-term causes of the Great Depression</a:t>
            </a:r>
            <a:endParaRPr lang="en-US" dirty="0"/>
          </a:p>
          <a:p>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4819650" cy="6477000"/>
          </a:xfrm>
        </p:spPr>
        <p:txBody>
          <a:bodyPr>
            <a:normAutofit fontScale="77500" lnSpcReduction="20000"/>
          </a:bodyPr>
          <a:lstStyle/>
          <a:p>
            <a:pPr lvl="0"/>
            <a:r>
              <a:rPr lang="en-US" sz="3200" dirty="0"/>
              <a:t>Hoover believed in </a:t>
            </a:r>
            <a:r>
              <a:rPr lang="en-US" sz="3200" b="1" dirty="0"/>
              <a:t>“rugged individualism”</a:t>
            </a:r>
            <a:endParaRPr lang="en-US" sz="3200" dirty="0"/>
          </a:p>
          <a:p>
            <a:pPr lvl="0"/>
            <a:endParaRPr lang="en-US" sz="3200" dirty="0" smtClean="0"/>
          </a:p>
          <a:p>
            <a:pPr lvl="0"/>
            <a:r>
              <a:rPr lang="en-US" sz="3200" dirty="0" smtClean="0"/>
              <a:t>People </a:t>
            </a:r>
            <a:r>
              <a:rPr lang="en-US" sz="3200" dirty="0"/>
              <a:t>should be free to succeed alone – limited govt. intervention</a:t>
            </a:r>
          </a:p>
          <a:p>
            <a:pPr lvl="1"/>
            <a:r>
              <a:rPr lang="en-US" sz="3000" dirty="0"/>
              <a:t>Finding solutions outside of govt. builds character &amp; self-govt.</a:t>
            </a:r>
          </a:p>
          <a:p>
            <a:pPr lvl="0"/>
            <a:endParaRPr lang="en-US" sz="3200" dirty="0" smtClean="0"/>
          </a:p>
          <a:p>
            <a:pPr lvl="0"/>
            <a:r>
              <a:rPr lang="en-US" sz="3200" dirty="0" smtClean="0"/>
              <a:t>When </a:t>
            </a:r>
            <a:r>
              <a:rPr lang="en-US" sz="3200" dirty="0"/>
              <a:t>the Crash occurred, Hoover blamed it on </a:t>
            </a:r>
            <a:r>
              <a:rPr lang="en-US" sz="3200" b="1" dirty="0"/>
              <a:t>lack of confidence</a:t>
            </a:r>
            <a:endParaRPr lang="en-US" sz="3200" dirty="0"/>
          </a:p>
          <a:p>
            <a:pPr lvl="0"/>
            <a:endParaRPr lang="en-US" sz="3200" dirty="0" smtClean="0"/>
          </a:p>
          <a:p>
            <a:pPr lvl="0"/>
            <a:r>
              <a:rPr lang="en-US" sz="3200" dirty="0" smtClean="0"/>
              <a:t>Characteristic </a:t>
            </a:r>
            <a:r>
              <a:rPr lang="en-US" sz="3200" dirty="0"/>
              <a:t>of the Recession phase of biz cycle</a:t>
            </a:r>
          </a:p>
          <a:p>
            <a:endParaRPr lang="en-US" dirty="0"/>
          </a:p>
        </p:txBody>
      </p:sp>
      <p:pic>
        <p:nvPicPr>
          <p:cNvPr id="9218" name="Picture 2" descr="http://t1.gstatic.com/images?q=tbn:ANd9GcTpx-9lrwvsY1vNgXGIYHPiVJXHFfQzaOaGtHkLwsKWgnXTBOChR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609600"/>
            <a:ext cx="432435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354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11430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Hoover and Voluntarism</a:t>
            </a:r>
          </a:p>
        </p:txBody>
      </p:sp>
      <p:sp>
        <p:nvSpPr>
          <p:cNvPr id="10245" name="Rectangle 5"/>
          <p:cNvSpPr>
            <a:spLocks noGrp="1" noChangeArrowheads="1"/>
          </p:cNvSpPr>
          <p:nvPr>
            <p:ph type="body" idx="1"/>
          </p:nvPr>
        </p:nvSpPr>
        <p:spPr>
          <a:xfrm>
            <a:off x="0" y="762000"/>
            <a:ext cx="9067800" cy="6053138"/>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spcBef>
                <a:spcPct val="10000"/>
              </a:spcBef>
            </a:pPr>
            <a:r>
              <a:rPr lang="en-US" sz="3600" dirty="0"/>
              <a:t>President</a:t>
            </a:r>
            <a:r>
              <a:rPr lang="en-US" dirty="0"/>
              <a:t> </a:t>
            </a:r>
            <a:r>
              <a:rPr lang="en-US" sz="3600" dirty="0" smtClean="0"/>
              <a:t>Hoover</a:t>
            </a:r>
            <a:r>
              <a:rPr lang="en-US" sz="3600" dirty="0" smtClean="0">
                <a:latin typeface="Arial"/>
              </a:rPr>
              <a:t>’</a:t>
            </a:r>
            <a:r>
              <a:rPr lang="en-US" sz="3600" dirty="0" smtClean="0"/>
              <a:t>s</a:t>
            </a:r>
            <a:r>
              <a:rPr lang="en-US" sz="2800" dirty="0" smtClean="0"/>
              <a:t> </a:t>
            </a:r>
            <a:r>
              <a:rPr lang="en-US" sz="3600" dirty="0"/>
              <a:t>initial</a:t>
            </a:r>
            <a:r>
              <a:rPr lang="en-US" sz="2800" dirty="0"/>
              <a:t> </a:t>
            </a:r>
            <a:r>
              <a:rPr lang="en-US" sz="3600" dirty="0"/>
              <a:t>response was to reassure Americans that prosperity would return</a:t>
            </a:r>
          </a:p>
          <a:p>
            <a:pPr>
              <a:lnSpc>
                <a:spcPct val="90000"/>
              </a:lnSpc>
              <a:spcBef>
                <a:spcPct val="10000"/>
              </a:spcBef>
            </a:pPr>
            <a:r>
              <a:rPr lang="en-US" sz="3600" dirty="0"/>
              <a:t>Hoover rejected bold </a:t>
            </a:r>
            <a:r>
              <a:rPr lang="en-US" sz="3600" dirty="0" smtClean="0"/>
              <a:t>gov</a:t>
            </a:r>
            <a:r>
              <a:rPr lang="en-US" sz="3600" dirty="0" smtClean="0">
                <a:latin typeface="Arial"/>
              </a:rPr>
              <a:t>’</a:t>
            </a:r>
            <a:r>
              <a:rPr lang="en-US" sz="3600" dirty="0" smtClean="0"/>
              <a:t>t </a:t>
            </a:r>
            <a:r>
              <a:rPr lang="en-US" sz="3600" dirty="0"/>
              <a:t>action &amp; called for volunteerism among charities, local </a:t>
            </a:r>
            <a:r>
              <a:rPr lang="en-US" sz="3600" dirty="0" smtClean="0"/>
              <a:t>gov</a:t>
            </a:r>
            <a:r>
              <a:rPr lang="en-US" sz="3600" dirty="0" smtClean="0">
                <a:latin typeface="Arial"/>
              </a:rPr>
              <a:t>’</a:t>
            </a:r>
            <a:r>
              <a:rPr lang="en-US" sz="3600" dirty="0" smtClean="0"/>
              <a:t>t</a:t>
            </a:r>
            <a:r>
              <a:rPr lang="en-US" sz="3600" dirty="0"/>
              <a:t>, &amp; business</a:t>
            </a:r>
          </a:p>
          <a:p>
            <a:pPr>
              <a:lnSpc>
                <a:spcPct val="90000"/>
              </a:lnSpc>
              <a:spcBef>
                <a:spcPct val="10000"/>
              </a:spcBef>
            </a:pPr>
            <a:r>
              <a:rPr lang="en-US" sz="3600" dirty="0"/>
              <a:t>As the depression worsened, Hoover called for </a:t>
            </a:r>
            <a:r>
              <a:rPr lang="en-US" sz="3600" dirty="0" smtClean="0"/>
              <a:t>gov</a:t>
            </a:r>
            <a:r>
              <a:rPr lang="en-US" sz="3600" dirty="0" smtClean="0">
                <a:latin typeface="Arial"/>
              </a:rPr>
              <a:t>’</a:t>
            </a:r>
            <a:r>
              <a:rPr lang="en-US" sz="3600" dirty="0" smtClean="0"/>
              <a:t>t </a:t>
            </a:r>
            <a:r>
              <a:rPr lang="en-US" sz="3600" dirty="0"/>
              <a:t>projects like the </a:t>
            </a:r>
            <a:r>
              <a:rPr lang="en-US" sz="3600" u="sng" dirty="0"/>
              <a:t>Reconstruction Finance Corps</a:t>
            </a:r>
            <a:r>
              <a:rPr lang="en-US" sz="3600" dirty="0"/>
              <a:t> (RFC) which loaned money to failing businesses</a:t>
            </a:r>
          </a:p>
        </p:txBody>
      </p:sp>
      <p:sp>
        <p:nvSpPr>
          <p:cNvPr id="10246" name="AutoShape 6"/>
          <p:cNvSpPr>
            <a:spLocks noChangeArrowheads="1"/>
          </p:cNvSpPr>
          <p:nvPr/>
        </p:nvSpPr>
        <p:spPr bwMode="auto">
          <a:xfrm>
            <a:off x="2514600" y="1752600"/>
            <a:ext cx="4953000" cy="609600"/>
          </a:xfrm>
          <a:prstGeom prst="wedgeRectCallout">
            <a:avLst>
              <a:gd name="adj1" fmla="val -4454"/>
              <a:gd name="adj2" fmla="val 25130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2800" dirty="0">
                <a:solidFill>
                  <a:schemeClr val="bg1"/>
                </a:solidFill>
                <a:latin typeface="Arial"/>
              </a:rPr>
              <a:t>“</a:t>
            </a:r>
            <a:r>
              <a:rPr lang="en-US" sz="2800" dirty="0">
                <a:solidFill>
                  <a:schemeClr val="bg1"/>
                </a:solidFill>
              </a:rPr>
              <a:t>Rugged individualism</a:t>
            </a:r>
            <a:r>
              <a:rPr lang="ja-JP" altLang="en-US" sz="2800" dirty="0">
                <a:solidFill>
                  <a:schemeClr val="bg1"/>
                </a:solidFill>
                <a:latin typeface="Arial"/>
              </a:rPr>
              <a:t>”</a:t>
            </a:r>
            <a:endParaRPr lang="en-US" sz="2800" dirty="0">
              <a:solidFill>
                <a:schemeClr val="bg1"/>
              </a:solidFill>
            </a:endParaRPr>
          </a:p>
        </p:txBody>
      </p:sp>
    </p:spTree>
    <p:extLst>
      <p:ext uri="{BB962C8B-B14F-4D97-AF65-F5344CB8AC3E}">
        <p14:creationId xmlns:p14="http://schemas.microsoft.com/office/powerpoint/2010/main" val="2374162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7894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a:solidFill>
            <a:srgbClr val="FFFF99"/>
          </a:solidFill>
        </p:spPr>
        <p:txBody>
          <a:bodyPr>
            <a:normAutofit/>
          </a:bodyPr>
          <a:lstStyle/>
          <a:p>
            <a:r>
              <a:rPr lang="ja-JP" altLang="en-US" sz="3600" dirty="0">
                <a:solidFill>
                  <a:srgbClr val="000000"/>
                </a:solidFill>
                <a:latin typeface="Rockwell"/>
                <a:cs typeface="Rockwell"/>
              </a:rPr>
              <a:t>“</a:t>
            </a:r>
            <a:r>
              <a:rPr lang="en-US" sz="3600" dirty="0" err="1">
                <a:solidFill>
                  <a:srgbClr val="000000"/>
                </a:solidFill>
                <a:latin typeface="Rockwell"/>
                <a:cs typeface="Rockwell"/>
              </a:rPr>
              <a:t>Hoovervilles</a:t>
            </a:r>
            <a:r>
              <a:rPr lang="ja-JP" altLang="en-US" sz="3600" dirty="0">
                <a:solidFill>
                  <a:srgbClr val="000000"/>
                </a:solidFill>
                <a:latin typeface="Rockwell"/>
                <a:cs typeface="Rockwell"/>
              </a:rPr>
              <a:t>”</a:t>
            </a:r>
            <a:r>
              <a:rPr lang="en-US" sz="3600" dirty="0">
                <a:solidFill>
                  <a:srgbClr val="000000"/>
                </a:solidFill>
                <a:latin typeface="Rockwell"/>
                <a:cs typeface="Rockwell"/>
              </a:rPr>
              <a:t> &amp; </a:t>
            </a:r>
            <a:r>
              <a:rPr lang="ja-JP" altLang="en-US" sz="3600" dirty="0">
                <a:solidFill>
                  <a:srgbClr val="000000"/>
                </a:solidFill>
                <a:latin typeface="Rockwell"/>
                <a:cs typeface="Rockwell"/>
              </a:rPr>
              <a:t>“</a:t>
            </a:r>
            <a:r>
              <a:rPr lang="en-US" sz="3600" dirty="0">
                <a:solidFill>
                  <a:srgbClr val="000000"/>
                </a:solidFill>
                <a:latin typeface="Rockwell"/>
                <a:cs typeface="Rockwell"/>
              </a:rPr>
              <a:t>Hoover Flags</a:t>
            </a:r>
            <a:r>
              <a:rPr lang="ja-JP" altLang="en-US" sz="3600" dirty="0">
                <a:solidFill>
                  <a:srgbClr val="000000"/>
                </a:solidFill>
                <a:latin typeface="Rockwell"/>
                <a:cs typeface="Rockwell"/>
              </a:rPr>
              <a:t>”</a:t>
            </a:r>
            <a:endParaRPr lang="en-US" sz="3600" dirty="0">
              <a:solidFill>
                <a:srgbClr val="000000"/>
              </a:solidFill>
              <a:latin typeface="Rockwell"/>
              <a:cs typeface="Rockwell"/>
            </a:endParaRPr>
          </a:p>
        </p:txBody>
      </p:sp>
      <p:sp>
        <p:nvSpPr>
          <p:cNvPr id="14339" name="Rectangle 3"/>
          <p:cNvSpPr>
            <a:spLocks noGrp="1" noChangeArrowheads="1"/>
          </p:cNvSpPr>
          <p:nvPr>
            <p:ph type="body" idx="1"/>
          </p:nvPr>
        </p:nvSpPr>
        <p:spPr/>
        <p:txBody>
          <a:bodyPr/>
          <a:lstStyle/>
          <a:p>
            <a:endParaRPr lang="en-US">
              <a:latin typeface="Arial" charset="0"/>
            </a:endParaRPr>
          </a:p>
        </p:txBody>
      </p:sp>
      <p:pic>
        <p:nvPicPr>
          <p:cNvPr id="14340" name="Picture 4" descr="hooverville%201"/>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1085850"/>
            <a:ext cx="9144000" cy="5772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9751" name="Picture 7" descr="hooverville"/>
          <p:cNvPicPr>
            <a:picLocks noChangeAspect="1" noChangeArrowheads="1"/>
          </p:cNvPicPr>
          <p:nvPr/>
        </p:nvPicPr>
        <p:blipFill>
          <a:blip r:embed="rId3">
            <a:extLst>
              <a:ext uri="{28A0092B-C50C-407E-A947-70E740481C1C}">
                <a14:useLocalDpi xmlns:a14="http://schemas.microsoft.com/office/drawing/2010/main" val="0"/>
              </a:ext>
            </a:extLst>
          </a:blip>
          <a:srcRect t="6264"/>
          <a:stretch>
            <a:fillRect/>
          </a:stretch>
        </p:blipFill>
        <p:spPr bwMode="auto">
          <a:xfrm>
            <a:off x="0" y="990600"/>
            <a:ext cx="9144000" cy="586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9753" name="Picture 9" descr="Hooverville"/>
          <p:cNvPicPr>
            <a:picLocks noChangeAspect="1" noChangeArrowheads="1"/>
          </p:cNvPicPr>
          <p:nvPr/>
        </p:nvPicPr>
        <p:blipFill>
          <a:blip r:embed="rId4">
            <a:extLst>
              <a:ext uri="{28A0092B-C50C-407E-A947-70E740481C1C}">
                <a14:useLocalDpi xmlns:a14="http://schemas.microsoft.com/office/drawing/2010/main" val="0"/>
              </a:ext>
            </a:extLst>
          </a:blip>
          <a:srcRect t="12297"/>
          <a:stretch>
            <a:fillRect/>
          </a:stretch>
        </p:blipFill>
        <p:spPr bwMode="auto">
          <a:xfrm>
            <a:off x="0" y="909638"/>
            <a:ext cx="9144000" cy="5948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32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anim calcmode="lin" valueType="num">
                                      <p:cBhvr>
                                        <p:cTn id="7" dur="3000" fill="hold"/>
                                        <p:tgtEl>
                                          <p:spTgt spid="159751"/>
                                        </p:tgtEl>
                                        <p:attrNameLst>
                                          <p:attrName>ppt_w</p:attrName>
                                        </p:attrNameLst>
                                      </p:cBhvr>
                                      <p:tavLst>
                                        <p:tav tm="0">
                                          <p:val>
                                            <p:fltVal val="0"/>
                                          </p:val>
                                        </p:tav>
                                        <p:tav tm="100000">
                                          <p:val>
                                            <p:strVal val="#ppt_w"/>
                                          </p:val>
                                        </p:tav>
                                      </p:tavLst>
                                    </p:anim>
                                    <p:anim calcmode="lin" valueType="num">
                                      <p:cBhvr>
                                        <p:cTn id="8" dur="3000" fill="hold"/>
                                        <p:tgtEl>
                                          <p:spTgt spid="159751"/>
                                        </p:tgtEl>
                                        <p:attrNameLst>
                                          <p:attrName>ppt_h</p:attrName>
                                        </p:attrNameLst>
                                      </p:cBhvr>
                                      <p:tavLst>
                                        <p:tav tm="0">
                                          <p:val>
                                            <p:fltVal val="0"/>
                                          </p:val>
                                        </p:tav>
                                        <p:tav tm="100000">
                                          <p:val>
                                            <p:strVal val="#ppt_h"/>
                                          </p:val>
                                        </p:tav>
                                      </p:tavLst>
                                    </p:anim>
                                    <p:animEffect transition="in" filter="fade">
                                      <p:cBhvr>
                                        <p:cTn id="9" dur="3000"/>
                                        <p:tgtEl>
                                          <p:spTgt spid="1597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9753"/>
                                        </p:tgtEl>
                                        <p:attrNameLst>
                                          <p:attrName>style.visibility</p:attrName>
                                        </p:attrNameLst>
                                      </p:cBhvr>
                                      <p:to>
                                        <p:strVal val="visible"/>
                                      </p:to>
                                    </p:set>
                                    <p:anim calcmode="lin" valueType="num">
                                      <p:cBhvr>
                                        <p:cTn id="14" dur="3000" fill="hold"/>
                                        <p:tgtEl>
                                          <p:spTgt spid="159753"/>
                                        </p:tgtEl>
                                        <p:attrNameLst>
                                          <p:attrName>ppt_w</p:attrName>
                                        </p:attrNameLst>
                                      </p:cBhvr>
                                      <p:tavLst>
                                        <p:tav tm="0">
                                          <p:val>
                                            <p:fltVal val="0"/>
                                          </p:val>
                                        </p:tav>
                                        <p:tav tm="100000">
                                          <p:val>
                                            <p:strVal val="#ppt_w"/>
                                          </p:val>
                                        </p:tav>
                                      </p:tavLst>
                                    </p:anim>
                                    <p:anim calcmode="lin" valueType="num">
                                      <p:cBhvr>
                                        <p:cTn id="15" dur="3000" fill="hold"/>
                                        <p:tgtEl>
                                          <p:spTgt spid="159753"/>
                                        </p:tgtEl>
                                        <p:attrNameLst>
                                          <p:attrName>ppt_h</p:attrName>
                                        </p:attrNameLst>
                                      </p:cBhvr>
                                      <p:tavLst>
                                        <p:tav tm="0">
                                          <p:val>
                                            <p:fltVal val="0"/>
                                          </p:val>
                                        </p:tav>
                                        <p:tav tm="100000">
                                          <p:val>
                                            <p:strVal val="#ppt_h"/>
                                          </p:val>
                                        </p:tav>
                                      </p:tavLst>
                                    </p:anim>
                                    <p:animEffect transition="in" filter="fade">
                                      <p:cBhvr>
                                        <p:cTn id="16" dur="3000"/>
                                        <p:tgtEl>
                                          <p:spTgt spid="15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685800"/>
            <a:ext cx="4007624" cy="5943600"/>
          </a:xfrm>
        </p:spPr>
        <p:txBody>
          <a:bodyPr>
            <a:normAutofit fontScale="70000" lnSpcReduction="20000"/>
          </a:bodyPr>
          <a:lstStyle/>
          <a:p>
            <a:pPr lvl="0"/>
            <a:r>
              <a:rPr lang="en-US" sz="3600" b="1" dirty="0">
                <a:solidFill>
                  <a:srgbClr val="FFFFFF"/>
                </a:solidFill>
              </a:rPr>
              <a:t>1930 – Hawley-Smoot Tariff</a:t>
            </a:r>
            <a:r>
              <a:rPr lang="en-US" sz="3600" dirty="0">
                <a:solidFill>
                  <a:srgbClr val="FFFFFF"/>
                </a:solidFill>
              </a:rPr>
              <a:t> </a:t>
            </a:r>
            <a:endParaRPr lang="en-US" sz="3600" dirty="0" smtClean="0">
              <a:solidFill>
                <a:srgbClr val="FFFFFF"/>
              </a:solidFill>
            </a:endParaRPr>
          </a:p>
          <a:p>
            <a:pPr lvl="1"/>
            <a:r>
              <a:rPr lang="en-US" sz="3400" dirty="0" smtClean="0">
                <a:solidFill>
                  <a:srgbClr val="FFFFFF"/>
                </a:solidFill>
              </a:rPr>
              <a:t>(</a:t>
            </a:r>
            <a:r>
              <a:rPr lang="en-US" sz="3400" dirty="0">
                <a:solidFill>
                  <a:srgbClr val="FFFFFF"/>
                </a:solidFill>
              </a:rPr>
              <a:t>highest in U.S. history) passed to protect domestic </a:t>
            </a:r>
            <a:r>
              <a:rPr lang="en-US" sz="3400" dirty="0" smtClean="0">
                <a:solidFill>
                  <a:srgbClr val="FFFFFF"/>
                </a:solidFill>
              </a:rPr>
              <a:t>industry</a:t>
            </a:r>
          </a:p>
          <a:p>
            <a:pPr lvl="2"/>
            <a:r>
              <a:rPr lang="en-US" sz="3000" dirty="0" smtClean="0">
                <a:solidFill>
                  <a:srgbClr val="FFFFFF"/>
                </a:solidFill>
              </a:rPr>
              <a:t>On over 20,000 imported goods</a:t>
            </a:r>
            <a:endParaRPr lang="en-US" sz="3000" dirty="0">
              <a:solidFill>
                <a:srgbClr val="FFFFFF"/>
              </a:solidFill>
            </a:endParaRPr>
          </a:p>
          <a:p>
            <a:pPr lvl="1"/>
            <a:endParaRPr lang="en-US" sz="3400" dirty="0" smtClean="0">
              <a:solidFill>
                <a:srgbClr val="FFFFFF"/>
              </a:solidFill>
            </a:endParaRPr>
          </a:p>
          <a:p>
            <a:pPr lvl="1"/>
            <a:r>
              <a:rPr lang="en-US" sz="3400" dirty="0" smtClean="0">
                <a:solidFill>
                  <a:srgbClr val="FFFFFF"/>
                </a:solidFill>
              </a:rPr>
              <a:t>33 </a:t>
            </a:r>
            <a:r>
              <a:rPr lang="en-US" sz="3400" dirty="0">
                <a:solidFill>
                  <a:srgbClr val="FFFFFF"/>
                </a:solidFill>
              </a:rPr>
              <a:t>countries retaliated </a:t>
            </a:r>
            <a:r>
              <a:rPr lang="en-US" sz="3400" dirty="0" smtClean="0">
                <a:solidFill>
                  <a:srgbClr val="FFFFFF"/>
                </a:solidFill>
              </a:rPr>
              <a:t>with </a:t>
            </a:r>
            <a:r>
              <a:rPr lang="en-US" sz="3400" dirty="0">
                <a:solidFill>
                  <a:srgbClr val="FFFFFF"/>
                </a:solidFill>
              </a:rPr>
              <a:t>tariffs</a:t>
            </a:r>
          </a:p>
          <a:p>
            <a:pPr lvl="0"/>
            <a:endParaRPr lang="en-US" sz="3600" dirty="0" smtClean="0">
              <a:solidFill>
                <a:srgbClr val="FFFFFF"/>
              </a:solidFill>
            </a:endParaRPr>
          </a:p>
          <a:p>
            <a:pPr lvl="0"/>
            <a:r>
              <a:rPr lang="en-US" sz="3600" dirty="0" smtClean="0">
                <a:solidFill>
                  <a:srgbClr val="FFFFFF"/>
                </a:solidFill>
              </a:rPr>
              <a:t>H-S </a:t>
            </a:r>
            <a:r>
              <a:rPr lang="en-US" sz="3600" dirty="0">
                <a:solidFill>
                  <a:srgbClr val="FFFFFF"/>
                </a:solidFill>
              </a:rPr>
              <a:t>Tariff was ruinous to struggling foreign economies</a:t>
            </a:r>
          </a:p>
          <a:p>
            <a:endParaRPr lang="en-US" dirty="0">
              <a:solidFill>
                <a:srgbClr val="FFFFFF"/>
              </a:solidFill>
            </a:endParaRPr>
          </a:p>
        </p:txBody>
      </p:sp>
      <p:pic>
        <p:nvPicPr>
          <p:cNvPr id="7170" name="Picture 2" descr="File:Smoot and Hawley standing together, April 11, 192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624" y="685800"/>
            <a:ext cx="486967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905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3962400" cy="6427186"/>
          </a:xfrm>
        </p:spPr>
        <p:txBody>
          <a:bodyPr>
            <a:normAutofit fontScale="92500" lnSpcReduction="20000"/>
          </a:bodyPr>
          <a:lstStyle/>
          <a:p>
            <a:pPr lvl="0"/>
            <a:r>
              <a:rPr lang="en-US" sz="3200" dirty="0"/>
              <a:t>Hoover’s strategies </a:t>
            </a:r>
            <a:r>
              <a:rPr lang="en-US" sz="3200" b="1" dirty="0"/>
              <a:t>failed miserably</a:t>
            </a:r>
            <a:endParaRPr lang="en-US" sz="3200" dirty="0"/>
          </a:p>
          <a:p>
            <a:pPr lvl="1"/>
            <a:r>
              <a:rPr lang="en-US" sz="3000" dirty="0"/>
              <a:t>Mounting # of unemployed swamped private charities &amp; local welfare agencies</a:t>
            </a:r>
          </a:p>
          <a:p>
            <a:pPr lvl="1"/>
            <a:r>
              <a:rPr lang="en-US" sz="3000" dirty="0"/>
              <a:t>Big corporations broke pledges to </a:t>
            </a:r>
            <a:r>
              <a:rPr lang="en-US" sz="3000" dirty="0" err="1"/>
              <a:t>prez</a:t>
            </a:r>
            <a:r>
              <a:rPr lang="en-US" sz="3000" dirty="0"/>
              <a:t> and cut wages and jobs</a:t>
            </a:r>
          </a:p>
          <a:p>
            <a:pPr lvl="2"/>
            <a:r>
              <a:rPr lang="en-US" sz="2600" dirty="0"/>
              <a:t>Why increase production with surpluses clogging warehouses?</a:t>
            </a:r>
          </a:p>
          <a:p>
            <a:endParaRPr lang="en-US" dirty="0"/>
          </a:p>
        </p:txBody>
      </p:sp>
      <p:pic>
        <p:nvPicPr>
          <p:cNvPr id="6146" name="Picture 2" descr="http://i.ytimg.com/vi/-Ov2yMBVtEA/0.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49" r="3936"/>
          <a:stretch/>
        </p:blipFill>
        <p:spPr bwMode="auto">
          <a:xfrm>
            <a:off x="3960129" y="1066800"/>
            <a:ext cx="504281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507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3298" y="0"/>
            <a:ext cx="8682102" cy="685800"/>
          </a:xfrm>
        </p:spPr>
        <p:txBody>
          <a:bodyPr>
            <a:normAutofit fontScale="90000"/>
          </a:bodyPr>
          <a:lstStyle/>
          <a:p>
            <a:r>
              <a:rPr lang="en-US">
                <a:latin typeface="Rockwell"/>
                <a:cs typeface="Rockwell"/>
              </a:rPr>
              <a:t>Hoover and Voluntarism</a:t>
            </a:r>
          </a:p>
        </p:txBody>
      </p:sp>
      <p:sp>
        <p:nvSpPr>
          <p:cNvPr id="181251" name="Rectangle 3"/>
          <p:cNvSpPr>
            <a:spLocks noGrp="1" noChangeArrowheads="1"/>
          </p:cNvSpPr>
          <p:nvPr>
            <p:ph type="body" idx="1"/>
          </p:nvPr>
        </p:nvSpPr>
        <p:spPr>
          <a:xfrm>
            <a:off x="0" y="907056"/>
            <a:ext cx="9144000" cy="5950943"/>
          </a:xfrm>
        </p:spPr>
        <p:txBody>
          <a:bodyPr/>
          <a:lstStyle/>
          <a:p>
            <a:pPr>
              <a:lnSpc>
                <a:spcPct val="95000"/>
              </a:lnSpc>
            </a:pPr>
            <a:r>
              <a:rPr lang="en-US" dirty="0">
                <a:latin typeface="Rockwell"/>
                <a:cs typeface="Rockwell"/>
              </a:rPr>
              <a:t>In 1932, Hoover</a:t>
            </a:r>
            <a:r>
              <a:rPr lang="ja-JP" altLang="en-US" dirty="0">
                <a:latin typeface="Rockwell"/>
                <a:cs typeface="Rockwell"/>
              </a:rPr>
              <a:t>’</a:t>
            </a:r>
            <a:r>
              <a:rPr lang="en-US" dirty="0">
                <a:latin typeface="Rockwell"/>
                <a:cs typeface="Rockwell"/>
              </a:rPr>
              <a:t>s presidency suffered two final blows:</a:t>
            </a:r>
          </a:p>
          <a:p>
            <a:pPr lvl="1">
              <a:lnSpc>
                <a:spcPct val="95000"/>
              </a:lnSpc>
            </a:pPr>
            <a:r>
              <a:rPr lang="en-US" dirty="0">
                <a:latin typeface="Rockwell"/>
                <a:cs typeface="Rockwell"/>
              </a:rPr>
              <a:t>When 22,000 war veterans marched</a:t>
            </a:r>
            <a:r>
              <a:rPr lang="en-US" sz="3000" dirty="0">
                <a:latin typeface="Rockwell"/>
                <a:cs typeface="Rockwell"/>
              </a:rPr>
              <a:t> </a:t>
            </a:r>
            <a:r>
              <a:rPr lang="en-US" dirty="0">
                <a:latin typeface="Rockwell"/>
                <a:cs typeface="Rockwell"/>
              </a:rPr>
              <a:t>to</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capital</a:t>
            </a:r>
            <a:r>
              <a:rPr lang="en-US" sz="3000" dirty="0">
                <a:latin typeface="Rockwell"/>
                <a:cs typeface="Rockwell"/>
              </a:rPr>
              <a:t> </a:t>
            </a:r>
            <a:r>
              <a:rPr lang="en-US" dirty="0">
                <a:latin typeface="Rockwell"/>
                <a:cs typeface="Rockwell"/>
              </a:rPr>
              <a:t>to</a:t>
            </a:r>
            <a:r>
              <a:rPr lang="en-US" sz="3000" dirty="0">
                <a:latin typeface="Rockwell"/>
                <a:cs typeface="Rockwell"/>
              </a:rPr>
              <a:t> </a:t>
            </a:r>
            <a:r>
              <a:rPr lang="en-US" dirty="0">
                <a:latin typeface="Rockwell"/>
                <a:cs typeface="Rockwell"/>
              </a:rPr>
              <a:t>demand their WW1 bonus checks early, Hoover ordered this </a:t>
            </a:r>
            <a:r>
              <a:rPr lang="en-US" u="sng" dirty="0">
                <a:effectLst>
                  <a:outerShdw blurRad="38100" dist="38100" dir="2700000" algn="tl">
                    <a:srgbClr val="DDDDDD"/>
                  </a:outerShdw>
                </a:effectLst>
                <a:latin typeface="Rockwell"/>
                <a:cs typeface="Rockwell"/>
              </a:rPr>
              <a:t>Bonus Army</a:t>
            </a:r>
            <a:r>
              <a:rPr lang="en-US" dirty="0">
                <a:latin typeface="Rockwell"/>
                <a:cs typeface="Rockwell"/>
              </a:rPr>
              <a:t> to be forcibly removed</a:t>
            </a:r>
          </a:p>
          <a:p>
            <a:pPr lvl="1">
              <a:lnSpc>
                <a:spcPct val="95000"/>
              </a:lnSpc>
            </a:pPr>
            <a:r>
              <a:rPr lang="en-US" dirty="0">
                <a:latin typeface="Rockwell"/>
                <a:cs typeface="Rockwell"/>
              </a:rPr>
              <a:t>The steady rise of bank failures led to a complete collapse of the U.S. banking system</a:t>
            </a:r>
          </a:p>
        </p:txBody>
      </p:sp>
    </p:spTree>
    <p:extLst>
      <p:ext uri="{BB962C8B-B14F-4D97-AF65-F5344CB8AC3E}">
        <p14:creationId xmlns:p14="http://schemas.microsoft.com/office/powerpoint/2010/main" val="34035972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15400" cy="762000"/>
          </a:xfrm>
        </p:spPr>
        <p:txBody>
          <a:bodyPr/>
          <a:lstStyle/>
          <a:p>
            <a:r>
              <a:rPr lang="en-US">
                <a:latin typeface="Times New Roman" charset="0"/>
              </a:rPr>
              <a:t>Bonus Army</a:t>
            </a:r>
          </a:p>
        </p:txBody>
      </p:sp>
      <p:sp>
        <p:nvSpPr>
          <p:cNvPr id="18435" name="Rectangle 3"/>
          <p:cNvSpPr>
            <a:spLocks noGrp="1" noChangeArrowheads="1"/>
          </p:cNvSpPr>
          <p:nvPr>
            <p:ph type="body" idx="1"/>
          </p:nvPr>
        </p:nvSpPr>
        <p:spPr/>
        <p:txBody>
          <a:bodyPr/>
          <a:lstStyle/>
          <a:p>
            <a:endParaRPr lang="en-US">
              <a:latin typeface="Arial" charset="0"/>
            </a:endParaRPr>
          </a:p>
        </p:txBody>
      </p:sp>
      <p:pic>
        <p:nvPicPr>
          <p:cNvPr id="18436" name="Picture 9" descr="at0058g_2s"/>
          <p:cNvPicPr>
            <a:picLocks noChangeAspect="1" noChangeArrowheads="1"/>
          </p:cNvPicPr>
          <p:nvPr/>
        </p:nvPicPr>
        <p:blipFill>
          <a:blip r:embed="rId2">
            <a:extLst>
              <a:ext uri="{28A0092B-C50C-407E-A947-70E740481C1C}">
                <a14:useLocalDpi xmlns:a14="http://schemas.microsoft.com/office/drawing/2010/main" val="0"/>
              </a:ext>
            </a:extLst>
          </a:blip>
          <a:srcRect b="46800"/>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0" name="Picture 10" descr="bonus_army"/>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b="14998"/>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1" name="Picture 11" descr="at0058f2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5" name="Picture 15" descr="MacArthur and Eisenhower"/>
          <p:cNvPicPr>
            <a:picLocks noChangeAspect="1" noChangeArrowheads="1"/>
          </p:cNvPicPr>
          <p:nvPr/>
        </p:nvPicPr>
        <p:blipFill>
          <a:blip r:embed="rId5">
            <a:lum bright="12000"/>
            <a:extLst>
              <a:ext uri="{28A0092B-C50C-407E-A947-70E740481C1C}">
                <a14:useLocalDpi xmlns:a14="http://schemas.microsoft.com/office/drawing/2010/main" val="0"/>
              </a:ext>
            </a:extLst>
          </a:blip>
          <a:srcRect l="5698" r="-1128"/>
          <a:stretch>
            <a:fillRect/>
          </a:stretch>
        </p:blipFill>
        <p:spPr bwMode="auto">
          <a:xfrm>
            <a:off x="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9" name="AutoShape 19"/>
          <p:cNvSpPr>
            <a:spLocks noChangeArrowheads="1"/>
          </p:cNvSpPr>
          <p:nvPr/>
        </p:nvSpPr>
        <p:spPr bwMode="auto">
          <a:xfrm>
            <a:off x="381000" y="5257800"/>
            <a:ext cx="2514600" cy="990600"/>
          </a:xfrm>
          <a:prstGeom prst="wedgeRectCallout">
            <a:avLst>
              <a:gd name="adj1" fmla="val 34407"/>
              <a:gd name="adj2" fmla="val -175481"/>
            </a:avLst>
          </a:prstGeom>
          <a:solidFill>
            <a:srgbClr val="FFFF99"/>
          </a:solidFill>
          <a:ln w="38100">
            <a:solidFill>
              <a:schemeClr val="tx1"/>
            </a:solidFill>
            <a:miter lim="800000"/>
            <a:headEnd/>
            <a:tailEnd/>
          </a:ln>
        </p:spPr>
        <p:txBody>
          <a:bodyPr/>
          <a:lstStyle/>
          <a:p>
            <a:pPr algn="ctr">
              <a:lnSpc>
                <a:spcPct val="80000"/>
              </a:lnSpc>
            </a:pPr>
            <a:r>
              <a:rPr lang="en-US" sz="3200" dirty="0">
                <a:solidFill>
                  <a:srgbClr val="000000"/>
                </a:solidFill>
              </a:rPr>
              <a:t>Douglas MacArthur</a:t>
            </a:r>
          </a:p>
        </p:txBody>
      </p:sp>
      <p:sp>
        <p:nvSpPr>
          <p:cNvPr id="184340" name="AutoShape 20"/>
          <p:cNvSpPr>
            <a:spLocks noChangeArrowheads="1"/>
          </p:cNvSpPr>
          <p:nvPr/>
        </p:nvSpPr>
        <p:spPr bwMode="auto">
          <a:xfrm>
            <a:off x="3657600" y="5486400"/>
            <a:ext cx="2667000" cy="990600"/>
          </a:xfrm>
          <a:prstGeom prst="wedgeRectCallout">
            <a:avLst>
              <a:gd name="adj1" fmla="val -39644"/>
              <a:gd name="adj2" fmla="val -366185"/>
            </a:avLst>
          </a:prstGeom>
          <a:solidFill>
            <a:srgbClr val="CCFFFF"/>
          </a:solidFill>
          <a:ln w="38100">
            <a:solidFill>
              <a:schemeClr val="tx1"/>
            </a:solidFill>
            <a:miter lim="800000"/>
            <a:headEnd/>
            <a:tailEnd/>
          </a:ln>
        </p:spPr>
        <p:txBody>
          <a:bodyPr/>
          <a:lstStyle/>
          <a:p>
            <a:pPr algn="ctr">
              <a:lnSpc>
                <a:spcPct val="80000"/>
              </a:lnSpc>
            </a:pPr>
            <a:r>
              <a:rPr lang="en-US" sz="3200">
                <a:solidFill>
                  <a:srgbClr val="000000"/>
                </a:solidFill>
              </a:rPr>
              <a:t>Dwight Eisenhower</a:t>
            </a:r>
          </a:p>
        </p:txBody>
      </p:sp>
    </p:spTree>
    <p:extLst>
      <p:ext uri="{BB962C8B-B14F-4D97-AF65-F5344CB8AC3E}">
        <p14:creationId xmlns:p14="http://schemas.microsoft.com/office/powerpoint/2010/main" val="4010061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30"/>
                                        </p:tgtEl>
                                        <p:attrNameLst>
                                          <p:attrName>style.visibility</p:attrName>
                                        </p:attrNameLst>
                                      </p:cBhvr>
                                      <p:to>
                                        <p:strVal val="visible"/>
                                      </p:to>
                                    </p:set>
                                    <p:anim calcmode="lin" valueType="num">
                                      <p:cBhvr>
                                        <p:cTn id="7" dur="500" fill="hold"/>
                                        <p:tgtEl>
                                          <p:spTgt spid="184330"/>
                                        </p:tgtEl>
                                        <p:attrNameLst>
                                          <p:attrName>ppt_w</p:attrName>
                                        </p:attrNameLst>
                                      </p:cBhvr>
                                      <p:tavLst>
                                        <p:tav tm="0">
                                          <p:val>
                                            <p:fltVal val="0"/>
                                          </p:val>
                                        </p:tav>
                                        <p:tav tm="100000">
                                          <p:val>
                                            <p:strVal val="#ppt_w"/>
                                          </p:val>
                                        </p:tav>
                                      </p:tavLst>
                                    </p:anim>
                                    <p:anim calcmode="lin" valueType="num">
                                      <p:cBhvr>
                                        <p:cTn id="8" dur="500" fill="hold"/>
                                        <p:tgtEl>
                                          <p:spTgt spid="184330"/>
                                        </p:tgtEl>
                                        <p:attrNameLst>
                                          <p:attrName>ppt_h</p:attrName>
                                        </p:attrNameLst>
                                      </p:cBhvr>
                                      <p:tavLst>
                                        <p:tav tm="0">
                                          <p:val>
                                            <p:fltVal val="0"/>
                                          </p:val>
                                        </p:tav>
                                        <p:tav tm="100000">
                                          <p:val>
                                            <p:strVal val="#ppt_h"/>
                                          </p:val>
                                        </p:tav>
                                      </p:tavLst>
                                    </p:anim>
                                    <p:animEffect transition="in" filter="fade">
                                      <p:cBhvr>
                                        <p:cTn id="9" dur="500"/>
                                        <p:tgtEl>
                                          <p:spTgt spid="184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4331"/>
                                        </p:tgtEl>
                                        <p:attrNameLst>
                                          <p:attrName>style.visibility</p:attrName>
                                        </p:attrNameLst>
                                      </p:cBhvr>
                                      <p:to>
                                        <p:strVal val="visible"/>
                                      </p:to>
                                    </p:set>
                                    <p:anim calcmode="lin" valueType="num">
                                      <p:cBhvr>
                                        <p:cTn id="14" dur="500" fill="hold"/>
                                        <p:tgtEl>
                                          <p:spTgt spid="184331"/>
                                        </p:tgtEl>
                                        <p:attrNameLst>
                                          <p:attrName>ppt_w</p:attrName>
                                        </p:attrNameLst>
                                      </p:cBhvr>
                                      <p:tavLst>
                                        <p:tav tm="0">
                                          <p:val>
                                            <p:fltVal val="0"/>
                                          </p:val>
                                        </p:tav>
                                        <p:tav tm="100000">
                                          <p:val>
                                            <p:strVal val="#ppt_w"/>
                                          </p:val>
                                        </p:tav>
                                      </p:tavLst>
                                    </p:anim>
                                    <p:anim calcmode="lin" valueType="num">
                                      <p:cBhvr>
                                        <p:cTn id="15" dur="500" fill="hold"/>
                                        <p:tgtEl>
                                          <p:spTgt spid="184331"/>
                                        </p:tgtEl>
                                        <p:attrNameLst>
                                          <p:attrName>ppt_h</p:attrName>
                                        </p:attrNameLst>
                                      </p:cBhvr>
                                      <p:tavLst>
                                        <p:tav tm="0">
                                          <p:val>
                                            <p:fltVal val="0"/>
                                          </p:val>
                                        </p:tav>
                                        <p:tav tm="100000">
                                          <p:val>
                                            <p:strVal val="#ppt_h"/>
                                          </p:val>
                                        </p:tav>
                                      </p:tavLst>
                                    </p:anim>
                                    <p:animEffect transition="in" filter="fade">
                                      <p:cBhvr>
                                        <p:cTn id="16" dur="500"/>
                                        <p:tgtEl>
                                          <p:spTgt spid="184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84335"/>
                                        </p:tgtEl>
                                        <p:attrNameLst>
                                          <p:attrName>style.visibility</p:attrName>
                                        </p:attrNameLst>
                                      </p:cBhvr>
                                      <p:to>
                                        <p:strVal val="visible"/>
                                      </p:to>
                                    </p:set>
                                    <p:anim calcmode="lin" valueType="num">
                                      <p:cBhvr>
                                        <p:cTn id="21" dur="500" fill="hold"/>
                                        <p:tgtEl>
                                          <p:spTgt spid="184335"/>
                                        </p:tgtEl>
                                        <p:attrNameLst>
                                          <p:attrName>ppt_w</p:attrName>
                                        </p:attrNameLst>
                                      </p:cBhvr>
                                      <p:tavLst>
                                        <p:tav tm="0">
                                          <p:val>
                                            <p:fltVal val="0"/>
                                          </p:val>
                                        </p:tav>
                                        <p:tav tm="100000">
                                          <p:val>
                                            <p:strVal val="#ppt_w"/>
                                          </p:val>
                                        </p:tav>
                                      </p:tavLst>
                                    </p:anim>
                                    <p:anim calcmode="lin" valueType="num">
                                      <p:cBhvr>
                                        <p:cTn id="22" dur="500" fill="hold"/>
                                        <p:tgtEl>
                                          <p:spTgt spid="184335"/>
                                        </p:tgtEl>
                                        <p:attrNameLst>
                                          <p:attrName>ppt_h</p:attrName>
                                        </p:attrNameLst>
                                      </p:cBhvr>
                                      <p:tavLst>
                                        <p:tav tm="0">
                                          <p:val>
                                            <p:fltVal val="0"/>
                                          </p:val>
                                        </p:tav>
                                        <p:tav tm="100000">
                                          <p:val>
                                            <p:strVal val="#ppt_h"/>
                                          </p:val>
                                        </p:tav>
                                      </p:tavLst>
                                    </p:anim>
                                    <p:animEffect transition="in" filter="fade">
                                      <p:cBhvr>
                                        <p:cTn id="23" dur="500"/>
                                        <p:tgtEl>
                                          <p:spTgt spid="1843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4339"/>
                                        </p:tgtEl>
                                        <p:attrNameLst>
                                          <p:attrName>style.visibility</p:attrName>
                                        </p:attrNameLst>
                                      </p:cBhvr>
                                      <p:to>
                                        <p:strVal val="visible"/>
                                      </p:to>
                                    </p:set>
                                    <p:anim calcmode="lin" valueType="num">
                                      <p:cBhvr>
                                        <p:cTn id="26" dur="500" fill="hold"/>
                                        <p:tgtEl>
                                          <p:spTgt spid="184339"/>
                                        </p:tgtEl>
                                        <p:attrNameLst>
                                          <p:attrName>ppt_w</p:attrName>
                                        </p:attrNameLst>
                                      </p:cBhvr>
                                      <p:tavLst>
                                        <p:tav tm="0">
                                          <p:val>
                                            <p:fltVal val="0"/>
                                          </p:val>
                                        </p:tav>
                                        <p:tav tm="100000">
                                          <p:val>
                                            <p:strVal val="#ppt_w"/>
                                          </p:val>
                                        </p:tav>
                                      </p:tavLst>
                                    </p:anim>
                                    <p:anim calcmode="lin" valueType="num">
                                      <p:cBhvr>
                                        <p:cTn id="27" dur="500" fill="hold"/>
                                        <p:tgtEl>
                                          <p:spTgt spid="184339"/>
                                        </p:tgtEl>
                                        <p:attrNameLst>
                                          <p:attrName>ppt_h</p:attrName>
                                        </p:attrNameLst>
                                      </p:cBhvr>
                                      <p:tavLst>
                                        <p:tav tm="0">
                                          <p:val>
                                            <p:fltVal val="0"/>
                                          </p:val>
                                        </p:tav>
                                        <p:tav tm="100000">
                                          <p:val>
                                            <p:strVal val="#ppt_h"/>
                                          </p:val>
                                        </p:tav>
                                      </p:tavLst>
                                    </p:anim>
                                    <p:animEffect transition="in" filter="fade">
                                      <p:cBhvr>
                                        <p:cTn id="28" dur="500"/>
                                        <p:tgtEl>
                                          <p:spTgt spid="18433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84340"/>
                                        </p:tgtEl>
                                        <p:attrNameLst>
                                          <p:attrName>style.visibility</p:attrName>
                                        </p:attrNameLst>
                                      </p:cBhvr>
                                      <p:to>
                                        <p:strVal val="visible"/>
                                      </p:to>
                                    </p:set>
                                    <p:anim calcmode="lin" valueType="num">
                                      <p:cBhvr>
                                        <p:cTn id="31" dur="500" fill="hold"/>
                                        <p:tgtEl>
                                          <p:spTgt spid="184340"/>
                                        </p:tgtEl>
                                        <p:attrNameLst>
                                          <p:attrName>ppt_w</p:attrName>
                                        </p:attrNameLst>
                                      </p:cBhvr>
                                      <p:tavLst>
                                        <p:tav tm="0">
                                          <p:val>
                                            <p:fltVal val="0"/>
                                          </p:val>
                                        </p:tav>
                                        <p:tav tm="100000">
                                          <p:val>
                                            <p:strVal val="#ppt_w"/>
                                          </p:val>
                                        </p:tav>
                                      </p:tavLst>
                                    </p:anim>
                                    <p:anim calcmode="lin" valueType="num">
                                      <p:cBhvr>
                                        <p:cTn id="32" dur="500" fill="hold"/>
                                        <p:tgtEl>
                                          <p:spTgt spid="184340"/>
                                        </p:tgtEl>
                                        <p:attrNameLst>
                                          <p:attrName>ppt_h</p:attrName>
                                        </p:attrNameLst>
                                      </p:cBhvr>
                                      <p:tavLst>
                                        <p:tav tm="0">
                                          <p:val>
                                            <p:fltVal val="0"/>
                                          </p:val>
                                        </p:tav>
                                        <p:tav tm="100000">
                                          <p:val>
                                            <p:strVal val="#ppt_h"/>
                                          </p:val>
                                        </p:tav>
                                      </p:tavLst>
                                    </p:anim>
                                    <p:animEffect transition="in" filter="fade">
                                      <p:cBhvr>
                                        <p:cTn id="33" dur="500"/>
                                        <p:tgtEl>
                                          <p:spTgt spid="18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9" grpId="0" animBg="1"/>
      <p:bldP spid="18434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BE07962E-D72F-D544-9801-645A1F40CB7F}"/>
              </a:ext>
            </a:extLst>
          </p:cNvPr>
          <p:cNvSpPr>
            <a:spLocks noGrp="1" noRot="1" noChangeArrowheads="1"/>
          </p:cNvSpPr>
          <p:nvPr>
            <p:ph type="title"/>
          </p:nvPr>
        </p:nvSpPr>
        <p:spPr>
          <a:xfrm>
            <a:off x="0" y="0"/>
            <a:ext cx="9144000" cy="685800"/>
          </a:xfrm>
        </p:spPr>
        <p:txBody>
          <a:bodyPr>
            <a:normAutofit fontScale="90000"/>
          </a:bodyPr>
          <a:lstStyle/>
          <a:p>
            <a:pPr eaLnBrk="1" hangingPunct="1"/>
            <a:r>
              <a:rPr lang="en-US" dirty="0">
                <a:latin typeface="Rockwell"/>
                <a:cs typeface="Rockwell"/>
              </a:rPr>
              <a:t>Election of 1932</a:t>
            </a:r>
          </a:p>
        </p:txBody>
      </p:sp>
      <p:sp>
        <p:nvSpPr>
          <p:cNvPr id="57347" name="Rectangle 3">
            <a:extLst>
              <a:ext uri="{FF2B5EF4-FFF2-40B4-BE49-F238E27FC236}">
                <a16:creationId xmlns="" xmlns:a16="http://schemas.microsoft.com/office/drawing/2014/main" id="{C2C914E2-511E-E449-83A1-58F79E45C0A3}"/>
              </a:ext>
            </a:extLst>
          </p:cNvPr>
          <p:cNvSpPr>
            <a:spLocks noGrp="1" noRot="1" noChangeArrowheads="1"/>
          </p:cNvSpPr>
          <p:nvPr>
            <p:ph type="body" sz="half" idx="1"/>
          </p:nvPr>
        </p:nvSpPr>
        <p:spPr>
          <a:xfrm>
            <a:off x="0" y="838200"/>
            <a:ext cx="3352800" cy="6019800"/>
          </a:xfrm>
        </p:spPr>
        <p:txBody>
          <a:bodyPr/>
          <a:lstStyle/>
          <a:p>
            <a:pPr eaLnBrk="1" hangingPunct="1"/>
            <a:r>
              <a:rPr lang="en-US" sz="2000" dirty="0">
                <a:latin typeface="Rockwell"/>
                <a:cs typeface="Rockwell"/>
              </a:rPr>
              <a:t>Franklin Delano Roosevelt (FDR) (D)</a:t>
            </a:r>
          </a:p>
          <a:p>
            <a:pPr lvl="1" eaLnBrk="1" hangingPunct="1"/>
            <a:r>
              <a:rPr lang="en-US" sz="1800" dirty="0">
                <a:latin typeface="Rockwell"/>
                <a:cs typeface="Rockwell"/>
              </a:rPr>
              <a:t>Campaign promise of a </a:t>
            </a:r>
            <a:r>
              <a:rPr lang="ja-JP" altLang="en-US" sz="1800" dirty="0">
                <a:latin typeface="Rockwell"/>
                <a:cs typeface="Rockwell"/>
              </a:rPr>
              <a:t>“</a:t>
            </a:r>
            <a:r>
              <a:rPr lang="en-US" sz="1800" dirty="0">
                <a:latin typeface="Rockwell"/>
                <a:cs typeface="Rockwell"/>
              </a:rPr>
              <a:t>new deal</a:t>
            </a:r>
            <a:r>
              <a:rPr lang="ja-JP" altLang="en-US" sz="1800" dirty="0">
                <a:latin typeface="Rockwell"/>
                <a:cs typeface="Rockwell"/>
              </a:rPr>
              <a:t>”</a:t>
            </a:r>
            <a:r>
              <a:rPr lang="en-US" sz="1800" dirty="0">
                <a:latin typeface="Rockwell"/>
                <a:cs typeface="Rockwell"/>
              </a:rPr>
              <a:t> and help for the </a:t>
            </a:r>
            <a:r>
              <a:rPr lang="ja-JP" altLang="en-US" sz="1800" dirty="0">
                <a:latin typeface="Rockwell"/>
                <a:cs typeface="Rockwell"/>
              </a:rPr>
              <a:t>“</a:t>
            </a:r>
            <a:r>
              <a:rPr lang="en-US" sz="1800" dirty="0">
                <a:latin typeface="Rockwell"/>
                <a:cs typeface="Rockwell"/>
              </a:rPr>
              <a:t>forgotten man</a:t>
            </a:r>
            <a:r>
              <a:rPr lang="ja-JP" altLang="en-US" sz="1800" dirty="0">
                <a:latin typeface="Rockwell"/>
                <a:cs typeface="Rockwell"/>
              </a:rPr>
              <a:t>”</a:t>
            </a:r>
            <a:endParaRPr lang="en-US" sz="1800" dirty="0">
              <a:latin typeface="Rockwell"/>
              <a:cs typeface="Rockwell"/>
            </a:endParaRPr>
          </a:p>
          <a:p>
            <a:pPr lvl="1" eaLnBrk="1" hangingPunct="1"/>
            <a:r>
              <a:rPr lang="en-US" sz="1800" dirty="0">
                <a:latin typeface="Rockwell"/>
                <a:cs typeface="Rockwell"/>
              </a:rPr>
              <a:t>New Deal Coalition</a:t>
            </a:r>
          </a:p>
          <a:p>
            <a:pPr eaLnBrk="1" hangingPunct="1"/>
            <a:r>
              <a:rPr lang="en-US" sz="2000" dirty="0">
                <a:latin typeface="Rockwell"/>
                <a:cs typeface="Rockwell"/>
              </a:rPr>
              <a:t>Herbert Hoover (R)</a:t>
            </a:r>
          </a:p>
          <a:p>
            <a:pPr eaLnBrk="1" hangingPunct="1"/>
            <a:r>
              <a:rPr lang="en-US" sz="2000" dirty="0">
                <a:latin typeface="Rockwell"/>
                <a:cs typeface="Rockwell"/>
              </a:rPr>
              <a:t>A Realignment Election</a:t>
            </a:r>
          </a:p>
          <a:p>
            <a:pPr lvl="1" eaLnBrk="1" hangingPunct="1"/>
            <a:r>
              <a:rPr lang="en-US" sz="1800" dirty="0">
                <a:latin typeface="Rockwell"/>
                <a:cs typeface="Rockwell"/>
              </a:rPr>
              <a:t>End of the Republican dominance of the Fourth Party System</a:t>
            </a:r>
          </a:p>
          <a:p>
            <a:pPr lvl="1" eaLnBrk="1" hangingPunct="1"/>
            <a:r>
              <a:rPr lang="en-US" sz="1800" dirty="0">
                <a:latin typeface="Rockwell"/>
                <a:cs typeface="Rockwell"/>
              </a:rPr>
              <a:t>Begin of the Democrat dominance of the Fifth Party System</a:t>
            </a:r>
          </a:p>
        </p:txBody>
      </p:sp>
      <p:pic>
        <p:nvPicPr>
          <p:cNvPr id="30723" name="Picture 7" descr="&#10;USAH073-H.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838200"/>
            <a:ext cx="5867400" cy="5867400"/>
          </a:xfrm>
        </p:spPr>
      </p:pic>
    </p:spTree>
    <p:extLst>
      <p:ext uri="{BB962C8B-B14F-4D97-AF65-F5344CB8AC3E}">
        <p14:creationId xmlns:p14="http://schemas.microsoft.com/office/powerpoint/2010/main" val="4008472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pPr marL="0" indent="0" algn="ctr">
              <a:buNone/>
            </a:pPr>
            <a:r>
              <a:rPr lang="en-US" dirty="0" smtClean="0"/>
              <a:t>7.1.I.C: </a:t>
            </a:r>
            <a:r>
              <a:rPr lang="en-US" dirty="0"/>
              <a:t> </a:t>
            </a:r>
            <a:r>
              <a:rPr lang="en-US" dirty="0" smtClean="0"/>
              <a:t>Episodes </a:t>
            </a:r>
            <a:r>
              <a:rPr lang="en-US" dirty="0"/>
              <a:t>of credit and market instability in the early 20th century, in particular the Great Depression</a:t>
            </a:r>
            <a:r>
              <a:rPr lang="en-US" dirty="0" smtClean="0"/>
              <a:t>, led </a:t>
            </a:r>
            <a:r>
              <a:rPr lang="en-US" dirty="0"/>
              <a:t>to calls for a stronger financial regulatory system.</a:t>
            </a:r>
          </a:p>
          <a:p>
            <a:endParaRPr lang="en-US" dirty="0"/>
          </a:p>
        </p:txBody>
      </p:sp>
    </p:spTree>
    <p:extLst>
      <p:ext uri="{BB962C8B-B14F-4D97-AF65-F5344CB8AC3E}">
        <p14:creationId xmlns:p14="http://schemas.microsoft.com/office/powerpoint/2010/main" val="30430721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0" y="0"/>
            <a:ext cx="9144000" cy="990600"/>
          </a:xfrm>
        </p:spPr>
        <p:txBody>
          <a:bodyPr/>
          <a:lstStyle/>
          <a:p>
            <a:r>
              <a:rPr lang="en-US" dirty="0">
                <a:latin typeface="Rockwell"/>
                <a:cs typeface="Rockwell"/>
              </a:rPr>
              <a:t>The Great Crash</a:t>
            </a:r>
          </a:p>
        </p:txBody>
      </p:sp>
      <p:sp>
        <p:nvSpPr>
          <p:cNvPr id="4099" name="Rectangle 1027"/>
          <p:cNvSpPr>
            <a:spLocks noGrp="1" noChangeArrowheads="1"/>
          </p:cNvSpPr>
          <p:nvPr>
            <p:ph type="body" idx="1"/>
          </p:nvPr>
        </p:nvSpPr>
        <p:spPr>
          <a:xfrm>
            <a:off x="0" y="1363080"/>
            <a:ext cx="9144000" cy="5494919"/>
          </a:xfrm>
        </p:spPr>
        <p:txBody>
          <a:bodyPr/>
          <a:lstStyle/>
          <a:p>
            <a:r>
              <a:rPr lang="en-US" dirty="0">
                <a:latin typeface="Rockwell"/>
                <a:cs typeface="Rockwell"/>
              </a:rPr>
              <a:t>Prelude to the stock market crash </a:t>
            </a:r>
          </a:p>
          <a:p>
            <a:pPr lvl="1"/>
            <a:r>
              <a:rPr lang="en-US" dirty="0">
                <a:latin typeface="Rockwell"/>
                <a:cs typeface="Rockwell"/>
              </a:rPr>
              <a:t>In 1927, the economy had a recession but </a:t>
            </a:r>
            <a:r>
              <a:rPr lang="en-US" dirty="0" err="1">
                <a:latin typeface="Rockwell"/>
                <a:cs typeface="Rockwell"/>
              </a:rPr>
              <a:t>gov</a:t>
            </a:r>
            <a:r>
              <a:rPr lang="ja-JP" altLang="en-US" dirty="0">
                <a:latin typeface="Rockwell"/>
                <a:cs typeface="Rockwell"/>
              </a:rPr>
              <a:t>’</a:t>
            </a:r>
            <a:r>
              <a:rPr lang="en-US" dirty="0">
                <a:latin typeface="Rockwell"/>
                <a:cs typeface="Rockwell"/>
              </a:rPr>
              <a:t>t &amp; business leaders ignored warning signs </a:t>
            </a:r>
          </a:p>
          <a:p>
            <a:pPr lvl="1"/>
            <a:r>
              <a:rPr lang="en-US" dirty="0">
                <a:latin typeface="Rockwell"/>
                <a:cs typeface="Rockwell"/>
              </a:rPr>
              <a:t>The Federal Reserve lowered interest rates for loans to stimulate the economy, but this easy credit led speculators to buy stock </a:t>
            </a:r>
            <a:r>
              <a:rPr lang="ja-JP" altLang="en-US" dirty="0">
                <a:latin typeface="Rockwell"/>
                <a:cs typeface="Rockwell"/>
              </a:rPr>
              <a:t>“</a:t>
            </a:r>
            <a:r>
              <a:rPr lang="en-US" dirty="0">
                <a:latin typeface="Rockwell"/>
                <a:cs typeface="Rockwell"/>
              </a:rPr>
              <a:t>on-the-margin</a:t>
            </a:r>
            <a:r>
              <a:rPr lang="ja-JP" altLang="en-US"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35738521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0" y="0"/>
            <a:ext cx="9144000" cy="609600"/>
          </a:xfrm>
        </p:spPr>
        <p:txBody>
          <a:bodyPr>
            <a:normAutofit fontScale="90000"/>
          </a:bodyPr>
          <a:lstStyle/>
          <a:p>
            <a:pPr eaLnBrk="1" hangingPunct="1"/>
            <a:r>
              <a:rPr lang="en-US">
                <a:latin typeface="Rockwell"/>
                <a:cs typeface="Rockwell"/>
              </a:rPr>
              <a:t>Election of 1928</a:t>
            </a:r>
          </a:p>
        </p:txBody>
      </p:sp>
      <p:sp>
        <p:nvSpPr>
          <p:cNvPr id="41990" name="Rectangle 6"/>
          <p:cNvSpPr>
            <a:spLocks noGrp="1" noRot="1" noChangeArrowheads="1"/>
          </p:cNvSpPr>
          <p:nvPr>
            <p:ph type="body" sz="half" idx="1"/>
          </p:nvPr>
        </p:nvSpPr>
        <p:spPr>
          <a:xfrm>
            <a:off x="0" y="990600"/>
            <a:ext cx="3429000" cy="5867400"/>
          </a:xfrm>
        </p:spPr>
        <p:txBody>
          <a:bodyPr>
            <a:normAutofit fontScale="92500"/>
          </a:bodyPr>
          <a:lstStyle/>
          <a:p>
            <a:pPr eaLnBrk="1" hangingPunct="1"/>
            <a:r>
              <a:rPr lang="en-US" sz="2400" dirty="0">
                <a:latin typeface="Rockwell"/>
                <a:cs typeface="Rockwell"/>
              </a:rPr>
              <a:t>Democrats</a:t>
            </a:r>
          </a:p>
          <a:p>
            <a:pPr lvl="1" eaLnBrk="1" hangingPunct="1"/>
            <a:r>
              <a:rPr lang="en-US" sz="2000" dirty="0">
                <a:latin typeface="Rockwell"/>
                <a:cs typeface="Rockwell"/>
              </a:rPr>
              <a:t>Al Smith</a:t>
            </a:r>
          </a:p>
          <a:p>
            <a:pPr lvl="2" eaLnBrk="1" hangingPunct="1"/>
            <a:r>
              <a:rPr lang="en-US" sz="1800" dirty="0">
                <a:latin typeface="Rockwell"/>
                <a:cs typeface="Rockwell"/>
              </a:rPr>
              <a:t>First Catholic major party candidate</a:t>
            </a:r>
          </a:p>
          <a:p>
            <a:pPr lvl="2" eaLnBrk="1" hangingPunct="1"/>
            <a:r>
              <a:rPr lang="en-US" sz="1800" dirty="0">
                <a:latin typeface="Rockwell"/>
                <a:cs typeface="Rockwell"/>
              </a:rPr>
              <a:t>Split the party</a:t>
            </a:r>
          </a:p>
          <a:p>
            <a:pPr lvl="3" eaLnBrk="1" hangingPunct="1"/>
            <a:r>
              <a:rPr lang="en-US" sz="1600" dirty="0">
                <a:latin typeface="Rockwell"/>
                <a:cs typeface="Rockwell"/>
              </a:rPr>
              <a:t>Smith</a:t>
            </a:r>
            <a:r>
              <a:rPr lang="ja-JP" altLang="en-US" sz="1600" dirty="0">
                <a:latin typeface="Rockwell"/>
                <a:cs typeface="Rockwell"/>
              </a:rPr>
              <a:t>’</a:t>
            </a:r>
            <a:r>
              <a:rPr lang="en-US" sz="1600" dirty="0">
                <a:latin typeface="Rockwell"/>
                <a:cs typeface="Rockwell"/>
              </a:rPr>
              <a:t>s support for Catholics</a:t>
            </a:r>
          </a:p>
          <a:p>
            <a:pPr lvl="3" eaLnBrk="1" hangingPunct="1"/>
            <a:r>
              <a:rPr lang="en-US" sz="1600" dirty="0">
                <a:latin typeface="Rockwell"/>
                <a:cs typeface="Rockwell"/>
              </a:rPr>
              <a:t>Smith</a:t>
            </a:r>
            <a:r>
              <a:rPr lang="ja-JP" altLang="en-US" sz="1600" dirty="0">
                <a:latin typeface="Rockwell"/>
                <a:cs typeface="Rockwell"/>
              </a:rPr>
              <a:t>’</a:t>
            </a:r>
            <a:r>
              <a:rPr lang="en-US" sz="1600" dirty="0">
                <a:latin typeface="Rockwell"/>
                <a:cs typeface="Rockwell"/>
              </a:rPr>
              <a:t>s support for anti-Prohibitionist</a:t>
            </a:r>
          </a:p>
          <a:p>
            <a:pPr lvl="3" eaLnBrk="1" hangingPunct="1"/>
            <a:r>
              <a:rPr lang="en-US" sz="1600" dirty="0">
                <a:latin typeface="Rockwell"/>
                <a:cs typeface="Rockwell"/>
              </a:rPr>
              <a:t>Smith</a:t>
            </a:r>
            <a:r>
              <a:rPr lang="ja-JP" altLang="en-US" sz="1600" dirty="0">
                <a:latin typeface="Rockwell"/>
                <a:cs typeface="Rockwell"/>
              </a:rPr>
              <a:t>’</a:t>
            </a:r>
            <a:r>
              <a:rPr lang="en-US" sz="1600" dirty="0">
                <a:latin typeface="Rockwell"/>
                <a:cs typeface="Rockwell"/>
              </a:rPr>
              <a:t>s Tammany Hall association</a:t>
            </a:r>
          </a:p>
          <a:p>
            <a:pPr eaLnBrk="1" hangingPunct="1"/>
            <a:r>
              <a:rPr lang="en-US" sz="2400" dirty="0">
                <a:latin typeface="Rockwell"/>
                <a:cs typeface="Rockwell"/>
              </a:rPr>
              <a:t>Republicans</a:t>
            </a:r>
          </a:p>
          <a:p>
            <a:pPr lvl="1" eaLnBrk="1" hangingPunct="1"/>
            <a:r>
              <a:rPr lang="en-US" sz="2000" dirty="0">
                <a:latin typeface="Rockwell"/>
                <a:cs typeface="Rockwell"/>
              </a:rPr>
              <a:t>Herbert Hoover</a:t>
            </a:r>
          </a:p>
          <a:p>
            <a:pPr lvl="1" eaLnBrk="1" hangingPunct="1"/>
            <a:r>
              <a:rPr lang="en-US" sz="2000" dirty="0">
                <a:latin typeface="Rockwell"/>
                <a:cs typeface="Rockwell"/>
              </a:rPr>
              <a:t>Ran on continuing economic prosperity and conservative policies</a:t>
            </a:r>
          </a:p>
        </p:txBody>
      </p:sp>
      <p:pic>
        <p:nvPicPr>
          <p:cNvPr id="9220"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0" y="914400"/>
            <a:ext cx="5715000" cy="5715000"/>
          </a:xfrm>
        </p:spPr>
      </p:pic>
    </p:spTree>
    <p:extLst>
      <p:ext uri="{BB962C8B-B14F-4D97-AF65-F5344CB8AC3E}">
        <p14:creationId xmlns:p14="http://schemas.microsoft.com/office/powerpoint/2010/main" val="3689646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2070"/>
          </a:xfrm>
        </p:spPr>
        <p:txBody>
          <a:bodyPr/>
          <a:lstStyle/>
          <a:p>
            <a:r>
              <a:rPr lang="en-US" dirty="0" smtClean="0"/>
              <a:t>Hoover’s Views</a:t>
            </a:r>
            <a:r>
              <a:rPr lang="mr-IN" dirty="0" smtClean="0"/>
              <a:t>…</a:t>
            </a:r>
            <a:endParaRPr lang="en-US" dirty="0"/>
          </a:p>
        </p:txBody>
      </p:sp>
      <p:sp>
        <p:nvSpPr>
          <p:cNvPr id="3" name="Content Placeholder 2"/>
          <p:cNvSpPr>
            <a:spLocks noGrp="1"/>
          </p:cNvSpPr>
          <p:nvPr>
            <p:ph idx="1"/>
          </p:nvPr>
        </p:nvSpPr>
        <p:spPr>
          <a:xfrm>
            <a:off x="457200" y="1132070"/>
            <a:ext cx="8229600" cy="5725930"/>
          </a:xfrm>
        </p:spPr>
        <p:txBody>
          <a:bodyPr>
            <a:normAutofit fontScale="77500" lnSpcReduction="20000"/>
          </a:bodyPr>
          <a:lstStyle/>
          <a:p>
            <a:r>
              <a:rPr lang="en-US" dirty="0"/>
              <a:t>August 11, 1928</a:t>
            </a:r>
          </a:p>
          <a:p>
            <a:r>
              <a:rPr lang="en-US" dirty="0"/>
              <a:t>"Unemployment in the sense of distress is widely disappearing. . . . We in America today are nearer to the final triumph over poverty than ever before in the history of any land. The poor-house is vanishing from among us. We have not yet reached the goal, but given a change to go forward with the policies of the last eight years, and we shall soon with he help of God be in sight of the day when poverty will be banished from this nation. There is no guarantee against poverty equal to a job for every man. That is the primary purpose of the economic policies we advocate:</a:t>
            </a:r>
          </a:p>
          <a:p>
            <a:r>
              <a:rPr lang="en-US" dirty="0"/>
              <a:t>—Herbert Hoover, speech accepting the Republican nomination, Palo Alto, California.</a:t>
            </a:r>
          </a:p>
          <a:p>
            <a:pPr marL="0" indent="0">
              <a:buNone/>
            </a:pPr>
            <a:endParaRPr lang="en-US" dirty="0"/>
          </a:p>
        </p:txBody>
      </p:sp>
    </p:spTree>
    <p:extLst>
      <p:ext uri="{BB962C8B-B14F-4D97-AF65-F5344CB8AC3E}">
        <p14:creationId xmlns:p14="http://schemas.microsoft.com/office/powerpoint/2010/main" val="56352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685800" y="0"/>
            <a:ext cx="7772400" cy="1143000"/>
          </a:xfrm>
        </p:spPr>
        <p:txBody>
          <a:bodyPr>
            <a:normAutofit fontScale="90000"/>
          </a:bodyPr>
          <a:lstStyle/>
          <a:p>
            <a:r>
              <a:rPr lang="en-US" dirty="0"/>
              <a:t>The Stock Market in the 1920s</a:t>
            </a:r>
          </a:p>
        </p:txBody>
      </p:sp>
      <p:sp>
        <p:nvSpPr>
          <p:cNvPr id="61443" name="Rectangle 1027"/>
          <p:cNvSpPr>
            <a:spLocks noGrp="1" noChangeArrowheads="1"/>
          </p:cNvSpPr>
          <p:nvPr>
            <p:ph type="body" sz="half" idx="1"/>
          </p:nvPr>
        </p:nvSpPr>
        <p:spPr>
          <a:xfrm>
            <a:off x="152399" y="1143000"/>
            <a:ext cx="4419599" cy="5181600"/>
          </a:xfrm>
        </p:spPr>
        <p:txBody>
          <a:bodyPr>
            <a:normAutofit lnSpcReduction="10000"/>
          </a:bodyPr>
          <a:lstStyle/>
          <a:p>
            <a:pPr>
              <a:lnSpc>
                <a:spcPct val="90000"/>
              </a:lnSpc>
            </a:pPr>
            <a:r>
              <a:rPr lang="en-US" sz="2800" dirty="0"/>
              <a:t>A stock is a </a:t>
            </a:r>
            <a:r>
              <a:rPr lang="en-US" sz="2800" dirty="0" smtClean="0"/>
              <a:t>percentage –  a piece -  </a:t>
            </a:r>
            <a:r>
              <a:rPr lang="en-US" sz="2800" dirty="0"/>
              <a:t>of a </a:t>
            </a:r>
            <a:r>
              <a:rPr lang="en-US" sz="2800" dirty="0" smtClean="0"/>
              <a:t>company</a:t>
            </a:r>
            <a:r>
              <a:rPr lang="en-US" sz="2800" dirty="0"/>
              <a:t> </a:t>
            </a:r>
            <a:r>
              <a:rPr lang="en-US" sz="2800" dirty="0" smtClean="0">
                <a:sym typeface="Wingdings" panose="05000000000000000000" pitchFamily="2" charset="2"/>
              </a:rPr>
              <a:t></a:t>
            </a:r>
            <a:endParaRPr lang="en-US" sz="2800" dirty="0" smtClean="0"/>
          </a:p>
          <a:p>
            <a:pPr>
              <a:lnSpc>
                <a:spcPct val="90000"/>
              </a:lnSpc>
            </a:pPr>
            <a:endParaRPr lang="en-US" sz="2800" dirty="0"/>
          </a:p>
          <a:p>
            <a:pPr>
              <a:lnSpc>
                <a:spcPct val="90000"/>
              </a:lnSpc>
            </a:pPr>
            <a:r>
              <a:rPr lang="en-US" sz="2800" dirty="0"/>
              <a:t>The value of </a:t>
            </a:r>
            <a:r>
              <a:rPr lang="en-US" sz="2800" dirty="0" smtClean="0"/>
              <a:t>the stock market overall is </a:t>
            </a:r>
            <a:r>
              <a:rPr lang="en-US" sz="2800" dirty="0"/>
              <a:t>based on </a:t>
            </a:r>
            <a:r>
              <a:rPr lang="en-US" sz="2800" i="1" u="sng" dirty="0"/>
              <a:t>confidence</a:t>
            </a:r>
            <a:r>
              <a:rPr lang="en-US" sz="2800" dirty="0"/>
              <a:t> in the </a:t>
            </a:r>
            <a:r>
              <a:rPr lang="en-US" sz="2800" dirty="0" smtClean="0"/>
              <a:t>total market for stocks, </a:t>
            </a:r>
            <a:r>
              <a:rPr lang="en-US" sz="2800" dirty="0"/>
              <a:t>not the actual profits of </a:t>
            </a:r>
            <a:r>
              <a:rPr lang="en-US" sz="2800" dirty="0" smtClean="0"/>
              <a:t>one </a:t>
            </a:r>
            <a:r>
              <a:rPr lang="en-US" sz="2800" dirty="0"/>
              <a:t>company.</a:t>
            </a:r>
          </a:p>
          <a:p>
            <a:pPr>
              <a:lnSpc>
                <a:spcPct val="90000"/>
              </a:lnSpc>
            </a:pPr>
            <a:r>
              <a:rPr lang="en-US" sz="2800" dirty="0"/>
              <a:t>The </a:t>
            </a:r>
            <a:r>
              <a:rPr lang="en-US" sz="2800" dirty="0" smtClean="0"/>
              <a:t>overall value </a:t>
            </a:r>
            <a:r>
              <a:rPr lang="en-US" sz="2800" dirty="0"/>
              <a:t>of </a:t>
            </a:r>
            <a:r>
              <a:rPr lang="en-US" sz="2800" dirty="0" smtClean="0"/>
              <a:t>stocks </a:t>
            </a:r>
            <a:r>
              <a:rPr lang="en-US" sz="2800" dirty="0"/>
              <a:t>increased 120% from 1925-1929.</a:t>
            </a:r>
          </a:p>
        </p:txBody>
      </p:sp>
      <p:pic>
        <p:nvPicPr>
          <p:cNvPr id="2" name="Picture 1"/>
          <p:cNvPicPr>
            <a:picLocks noChangeAspect="1"/>
          </p:cNvPicPr>
          <p:nvPr/>
        </p:nvPicPr>
        <p:blipFill>
          <a:blip r:embed="rId3"/>
          <a:stretch>
            <a:fillRect/>
          </a:stretch>
        </p:blipFill>
        <p:spPr>
          <a:xfrm>
            <a:off x="4724400" y="3581400"/>
            <a:ext cx="4336365" cy="3276600"/>
          </a:xfrm>
          <a:prstGeom prst="rect">
            <a:avLst/>
          </a:prstGeom>
        </p:spPr>
      </p:pic>
      <p:sp>
        <p:nvSpPr>
          <p:cNvPr id="4" name="TextBox 3"/>
          <p:cNvSpPr txBox="1"/>
          <p:nvPr/>
        </p:nvSpPr>
        <p:spPr>
          <a:xfrm rot="21200502">
            <a:off x="4785531" y="1284326"/>
            <a:ext cx="2507565" cy="1200329"/>
          </a:xfrm>
          <a:prstGeom prst="rect">
            <a:avLst/>
          </a:prstGeom>
          <a:noFill/>
        </p:spPr>
        <p:txBody>
          <a:bodyPr wrap="square" rtlCol="0">
            <a:spAutoFit/>
          </a:bodyPr>
          <a:lstStyle/>
          <a:p>
            <a:r>
              <a:rPr lang="en-US" dirty="0" smtClean="0"/>
              <a:t>What would make Apple stock go up or down?</a:t>
            </a:r>
            <a:endParaRPr lang="en-US" dirty="0"/>
          </a:p>
        </p:txBody>
      </p:sp>
    </p:spTree>
    <p:extLst>
      <p:ext uri="{BB962C8B-B14F-4D97-AF65-F5344CB8AC3E}">
        <p14:creationId xmlns:p14="http://schemas.microsoft.com/office/powerpoint/2010/main" val="33634878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normAutofit fontScale="90000"/>
          </a:bodyPr>
          <a:lstStyle/>
          <a:p>
            <a:r>
              <a:rPr lang="en-US" dirty="0"/>
              <a:t>The Upward Spiral </a:t>
            </a:r>
            <a:br>
              <a:rPr lang="en-US" dirty="0"/>
            </a:br>
            <a:r>
              <a:rPr lang="en-US" dirty="0"/>
              <a:t>(or so it seemed…)</a:t>
            </a:r>
          </a:p>
        </p:txBody>
      </p:sp>
      <p:sp>
        <p:nvSpPr>
          <p:cNvPr id="62467" name="Rectangle 3"/>
          <p:cNvSpPr>
            <a:spLocks noGrp="1" noChangeArrowheads="1"/>
          </p:cNvSpPr>
          <p:nvPr>
            <p:ph type="body" sz="half" idx="1"/>
          </p:nvPr>
        </p:nvSpPr>
        <p:spPr>
          <a:xfrm>
            <a:off x="838200" y="1524000"/>
            <a:ext cx="8305800" cy="381000"/>
          </a:xfrm>
        </p:spPr>
        <p:txBody>
          <a:bodyPr>
            <a:normAutofit fontScale="47500" lnSpcReduction="20000"/>
          </a:bodyPr>
          <a:lstStyle/>
          <a:p>
            <a:pPr algn="ctr">
              <a:lnSpc>
                <a:spcPct val="90000"/>
              </a:lnSpc>
              <a:buFontTx/>
              <a:buNone/>
            </a:pPr>
            <a:r>
              <a:rPr lang="en-US" dirty="0"/>
              <a:t>Americans borrowed money not just to buy goods, but also </a:t>
            </a:r>
            <a:r>
              <a:rPr lang="en-US" dirty="0" smtClean="0"/>
              <a:t>to buy stocks</a:t>
            </a:r>
            <a:r>
              <a:rPr lang="en-US" dirty="0"/>
              <a:t> </a:t>
            </a:r>
            <a:endParaRPr lang="en-US" dirty="0" smtClean="0"/>
          </a:p>
        </p:txBody>
      </p:sp>
      <p:sp>
        <p:nvSpPr>
          <p:cNvPr id="62471" name="Text Box 7"/>
          <p:cNvSpPr txBox="1">
            <a:spLocks noChangeArrowheads="1"/>
          </p:cNvSpPr>
          <p:nvPr/>
        </p:nvSpPr>
        <p:spPr bwMode="auto">
          <a:xfrm>
            <a:off x="7086600" y="4572000"/>
            <a:ext cx="1676400" cy="1569660"/>
          </a:xfrm>
          <a:prstGeom prst="rect">
            <a:avLst/>
          </a:prstGeom>
          <a:noFill/>
          <a:ln w="9525">
            <a:noFill/>
            <a:miter lim="800000"/>
            <a:headEnd/>
            <a:tailEnd/>
          </a:ln>
          <a:effectLst/>
        </p:spPr>
        <p:txBody>
          <a:bodyPr>
            <a:spAutoFit/>
          </a:bodyPr>
          <a:lstStyle/>
          <a:p>
            <a:pPr algn="ctr">
              <a:spcBef>
                <a:spcPct val="50000"/>
              </a:spcBef>
            </a:pPr>
            <a:r>
              <a:rPr lang="en-US" dirty="0" smtClean="0"/>
              <a:t>More Spending on Goods and Stocks</a:t>
            </a:r>
            <a:endParaRPr lang="en-US" dirty="0"/>
          </a:p>
        </p:txBody>
      </p:sp>
      <p:sp>
        <p:nvSpPr>
          <p:cNvPr id="62472" name="Text Box 8"/>
          <p:cNvSpPr txBox="1">
            <a:spLocks noChangeArrowheads="1"/>
          </p:cNvSpPr>
          <p:nvPr/>
        </p:nvSpPr>
        <p:spPr bwMode="auto">
          <a:xfrm>
            <a:off x="3886200" y="5867400"/>
            <a:ext cx="1828800" cy="830997"/>
          </a:xfrm>
          <a:prstGeom prst="rect">
            <a:avLst/>
          </a:prstGeom>
          <a:noFill/>
          <a:ln w="9525">
            <a:noFill/>
            <a:miter lim="800000"/>
            <a:headEnd/>
            <a:tailEnd/>
          </a:ln>
          <a:effectLst/>
        </p:spPr>
        <p:txBody>
          <a:bodyPr>
            <a:spAutoFit/>
          </a:bodyPr>
          <a:lstStyle/>
          <a:p>
            <a:pPr algn="ctr">
              <a:spcBef>
                <a:spcPct val="50000"/>
              </a:spcBef>
            </a:pPr>
            <a:r>
              <a:rPr lang="en-US" dirty="0"/>
              <a:t>Economic </a:t>
            </a:r>
            <a:r>
              <a:rPr lang="en-US" dirty="0" smtClean="0"/>
              <a:t>Confidence!</a:t>
            </a:r>
            <a:endParaRPr lang="en-US" dirty="0"/>
          </a:p>
        </p:txBody>
      </p:sp>
      <p:sp>
        <p:nvSpPr>
          <p:cNvPr id="62473" name="Text Box 9"/>
          <p:cNvSpPr txBox="1">
            <a:spLocks noChangeArrowheads="1"/>
          </p:cNvSpPr>
          <p:nvPr/>
        </p:nvSpPr>
        <p:spPr bwMode="auto">
          <a:xfrm>
            <a:off x="381000" y="4495800"/>
            <a:ext cx="1905000" cy="1938992"/>
          </a:xfrm>
          <a:prstGeom prst="rect">
            <a:avLst/>
          </a:prstGeom>
          <a:noFill/>
          <a:ln w="9525">
            <a:noFill/>
            <a:miter lim="800000"/>
            <a:headEnd/>
            <a:tailEnd/>
          </a:ln>
          <a:effectLst/>
        </p:spPr>
        <p:txBody>
          <a:bodyPr>
            <a:spAutoFit/>
          </a:bodyPr>
          <a:lstStyle/>
          <a:p>
            <a:pPr algn="ctr">
              <a:spcBef>
                <a:spcPct val="50000"/>
              </a:spcBef>
            </a:pPr>
            <a:r>
              <a:rPr lang="en-US" dirty="0"/>
              <a:t>Desire to invest in </a:t>
            </a:r>
            <a:r>
              <a:rPr lang="en-US" dirty="0" smtClean="0"/>
              <a:t>more stocks and enjoy more goods</a:t>
            </a:r>
            <a:endParaRPr lang="en-US" dirty="0"/>
          </a:p>
        </p:txBody>
      </p:sp>
      <p:pic>
        <p:nvPicPr>
          <p:cNvPr id="62475" name="Picture 11" descr="C:\Documents and Settings\Julie\Application Data\Microsoft\Media Catalog\Downloaded Clips\cl0\dd01516_.wmf"/>
          <p:cNvPicPr>
            <a:picLocks noChangeAspect="1" noChangeArrowheads="1"/>
          </p:cNvPicPr>
          <p:nvPr/>
        </p:nvPicPr>
        <p:blipFill>
          <a:blip r:embed="rId3" cstate="print"/>
          <a:srcRect/>
          <a:stretch>
            <a:fillRect/>
          </a:stretch>
        </p:blipFill>
        <p:spPr bwMode="auto">
          <a:xfrm>
            <a:off x="2493065" y="3072365"/>
            <a:ext cx="4495800" cy="2680735"/>
          </a:xfrm>
          <a:prstGeom prst="rect">
            <a:avLst/>
          </a:prstGeom>
          <a:noFill/>
        </p:spPr>
      </p:pic>
      <p:sp>
        <p:nvSpPr>
          <p:cNvPr id="62474" name="WordArt 10"/>
          <p:cNvSpPr>
            <a:spLocks noChangeArrowheads="1" noChangeShapeType="1" noTextEdit="1"/>
          </p:cNvSpPr>
          <p:nvPr/>
        </p:nvSpPr>
        <p:spPr bwMode="auto">
          <a:xfrm>
            <a:off x="1295400" y="3247717"/>
            <a:ext cx="6858000" cy="6477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Impact"/>
              </a:rPr>
              <a:t>Borrowing </a:t>
            </a:r>
            <a:r>
              <a:rPr lang="en-US" sz="3600" b="1" kern="10" dirty="0" smtClean="0">
                <a:ln w="9525">
                  <a:solidFill>
                    <a:srgbClr val="000000"/>
                  </a:solidFill>
                  <a:round/>
                  <a:headEnd/>
                  <a:tailEnd/>
                </a:ln>
                <a:latin typeface="Impact"/>
              </a:rPr>
              <a:t>Money</a:t>
            </a:r>
            <a:endParaRPr lang="en-US" sz="3600" b="1" kern="10" dirty="0">
              <a:ln w="9525">
                <a:solidFill>
                  <a:srgbClr val="000000"/>
                </a:solidFill>
                <a:round/>
                <a:headEnd/>
                <a:tailEnd/>
              </a:ln>
              <a:latin typeface="Impact"/>
            </a:endParaRPr>
          </a:p>
        </p:txBody>
      </p:sp>
      <p:sp>
        <p:nvSpPr>
          <p:cNvPr id="62477" name="Line 13"/>
          <p:cNvSpPr>
            <a:spLocks noChangeShapeType="1"/>
          </p:cNvSpPr>
          <p:nvPr/>
        </p:nvSpPr>
        <p:spPr bwMode="auto">
          <a:xfrm>
            <a:off x="7620000" y="4038600"/>
            <a:ext cx="304800" cy="609600"/>
          </a:xfrm>
          <a:prstGeom prst="line">
            <a:avLst/>
          </a:prstGeom>
          <a:noFill/>
          <a:ln w="57150">
            <a:solidFill>
              <a:schemeClr val="tx2"/>
            </a:solidFill>
            <a:round/>
            <a:headEnd/>
            <a:tailEnd type="triangle" w="lg" len="med"/>
          </a:ln>
          <a:effectLst/>
        </p:spPr>
        <p:txBody>
          <a:bodyPr wrap="none"/>
          <a:lstStyle/>
          <a:p>
            <a:endParaRPr lang="en-US"/>
          </a:p>
        </p:txBody>
      </p:sp>
      <p:sp>
        <p:nvSpPr>
          <p:cNvPr id="62478" name="Line 14"/>
          <p:cNvSpPr>
            <a:spLocks noChangeShapeType="1"/>
          </p:cNvSpPr>
          <p:nvPr/>
        </p:nvSpPr>
        <p:spPr bwMode="auto">
          <a:xfrm flipH="1">
            <a:off x="5715000" y="5867400"/>
            <a:ext cx="1371600" cy="419100"/>
          </a:xfrm>
          <a:prstGeom prst="line">
            <a:avLst/>
          </a:prstGeom>
          <a:noFill/>
          <a:ln w="57150">
            <a:solidFill>
              <a:schemeClr val="tx2"/>
            </a:solidFill>
            <a:round/>
            <a:headEnd/>
            <a:tailEnd type="triangle" w="lg" len="med"/>
          </a:ln>
          <a:effectLst/>
        </p:spPr>
        <p:txBody>
          <a:bodyPr wrap="none"/>
          <a:lstStyle/>
          <a:p>
            <a:endParaRPr lang="en-US"/>
          </a:p>
        </p:txBody>
      </p:sp>
      <p:sp>
        <p:nvSpPr>
          <p:cNvPr id="62479" name="Line 15"/>
          <p:cNvSpPr>
            <a:spLocks noChangeShapeType="1"/>
          </p:cNvSpPr>
          <p:nvPr/>
        </p:nvSpPr>
        <p:spPr bwMode="auto">
          <a:xfrm flipH="1" flipV="1">
            <a:off x="2057400" y="5753100"/>
            <a:ext cx="1905000" cy="495300"/>
          </a:xfrm>
          <a:prstGeom prst="line">
            <a:avLst/>
          </a:prstGeom>
          <a:noFill/>
          <a:ln w="57150">
            <a:solidFill>
              <a:schemeClr val="tx2"/>
            </a:solidFill>
            <a:round/>
            <a:headEnd/>
            <a:tailEnd type="triangle" w="lg" len="med"/>
          </a:ln>
          <a:effectLst/>
        </p:spPr>
        <p:txBody>
          <a:bodyPr wrap="none"/>
          <a:lstStyle/>
          <a:p>
            <a:endParaRPr lang="en-US"/>
          </a:p>
        </p:txBody>
      </p:sp>
      <p:sp>
        <p:nvSpPr>
          <p:cNvPr id="62480" name="Line 16"/>
          <p:cNvSpPr>
            <a:spLocks noChangeShapeType="1"/>
          </p:cNvSpPr>
          <p:nvPr/>
        </p:nvSpPr>
        <p:spPr bwMode="auto">
          <a:xfrm flipV="1">
            <a:off x="1295400" y="4038600"/>
            <a:ext cx="533400" cy="457200"/>
          </a:xfrm>
          <a:prstGeom prst="line">
            <a:avLst/>
          </a:prstGeom>
          <a:noFill/>
          <a:ln w="57150">
            <a:solidFill>
              <a:schemeClr val="tx2"/>
            </a:solidFill>
            <a:round/>
            <a:headEnd/>
            <a:tailEnd type="triangle" w="lg" len="med"/>
          </a:ln>
          <a:effectLst/>
        </p:spPr>
        <p:txBody>
          <a:bodyPr wrap="none"/>
          <a:lstStyle/>
          <a:p>
            <a:endParaRPr lang="en-US"/>
          </a:p>
        </p:txBody>
      </p:sp>
    </p:spTree>
    <p:extLst>
      <p:ext uri="{BB962C8B-B14F-4D97-AF65-F5344CB8AC3E}">
        <p14:creationId xmlns:p14="http://schemas.microsoft.com/office/powerpoint/2010/main" val="5557792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1457</TotalTime>
  <Words>2015</Words>
  <Application>Microsoft Macintosh PowerPoint</Application>
  <PresentationFormat>On-screen Show (4:3)</PresentationFormat>
  <Paragraphs>254</Paragraphs>
  <Slides>38</Slides>
  <Notes>15</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Theme</vt:lpstr>
      <vt:lpstr>Do Now</vt:lpstr>
      <vt:lpstr>7. The Stock Market Crash and the Great Depression-Causes and Consequences </vt:lpstr>
      <vt:lpstr>AP Prompt</vt:lpstr>
      <vt:lpstr>Key Concepts</vt:lpstr>
      <vt:lpstr>The Great Crash</vt:lpstr>
      <vt:lpstr>Election of 1928</vt:lpstr>
      <vt:lpstr>Hoover’s Views…</vt:lpstr>
      <vt:lpstr>The Stock Market in the 1920s</vt:lpstr>
      <vt:lpstr>The Upward Spiral  (or so it seemed…)</vt:lpstr>
      <vt:lpstr>Hoover’s Bull Market of 1929</vt:lpstr>
      <vt:lpstr>All was calm on the surface</vt:lpstr>
      <vt:lpstr>But there was danger ahead…</vt:lpstr>
      <vt:lpstr>Economic Trouble</vt:lpstr>
      <vt:lpstr>The Coming Depression</vt:lpstr>
      <vt:lpstr>Wall Street Takes Notice</vt:lpstr>
      <vt:lpstr>The Crash</vt:lpstr>
      <vt:lpstr>The 1929 Stock Market Crash</vt:lpstr>
      <vt:lpstr>Causes of the Great Depression</vt:lpstr>
      <vt:lpstr>PowerPoint Presentation</vt:lpstr>
      <vt:lpstr>The Downward Spiral</vt:lpstr>
      <vt:lpstr>PowerPoint Presentation</vt:lpstr>
      <vt:lpstr>PowerPoint Presentation</vt:lpstr>
      <vt:lpstr>Consequences of the Crash</vt:lpstr>
      <vt:lpstr>Effects of the Great Depression</vt:lpstr>
      <vt:lpstr>Effects of the Great Depression</vt:lpstr>
      <vt:lpstr>Depression by Numbers</vt:lpstr>
      <vt:lpstr>PowerPoint Presentation</vt:lpstr>
      <vt:lpstr>PowerPoint Presentation</vt:lpstr>
      <vt:lpstr>Hoover’s Plan:</vt:lpstr>
      <vt:lpstr>PowerPoint Presentation</vt:lpstr>
      <vt:lpstr>Hoover and Voluntarism</vt:lpstr>
      <vt:lpstr>PowerPoint Presentation</vt:lpstr>
      <vt:lpstr>“Hoovervilles” &amp; “Hoover Flags”</vt:lpstr>
      <vt:lpstr>PowerPoint Presentation</vt:lpstr>
      <vt:lpstr>PowerPoint Presentation</vt:lpstr>
      <vt:lpstr>Hoover and Voluntarism</vt:lpstr>
      <vt:lpstr>Bonus Army</vt:lpstr>
      <vt:lpstr>Election of 1932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23</cp:revision>
  <dcterms:created xsi:type="dcterms:W3CDTF">2018-05-15T21:37:39Z</dcterms:created>
  <dcterms:modified xsi:type="dcterms:W3CDTF">2019-02-13T18:51:42Z</dcterms:modified>
</cp:coreProperties>
</file>