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7" r:id="rId2"/>
    <p:sldId id="256" r:id="rId3"/>
    <p:sldId id="258" r:id="rId4"/>
    <p:sldId id="260" r:id="rId5"/>
    <p:sldId id="259" r:id="rId6"/>
    <p:sldId id="282" r:id="rId7"/>
    <p:sldId id="261" r:id="rId8"/>
    <p:sldId id="262" r:id="rId9"/>
    <p:sldId id="263" r:id="rId10"/>
    <p:sldId id="286" r:id="rId11"/>
    <p:sldId id="287" r:id="rId12"/>
    <p:sldId id="288" r:id="rId13"/>
    <p:sldId id="264" r:id="rId14"/>
    <p:sldId id="265" r:id="rId15"/>
    <p:sldId id="266" r:id="rId16"/>
    <p:sldId id="267" r:id="rId17"/>
    <p:sldId id="268" r:id="rId18"/>
    <p:sldId id="269" r:id="rId19"/>
    <p:sldId id="270" r:id="rId20"/>
    <p:sldId id="271" r:id="rId21"/>
    <p:sldId id="284" r:id="rId22"/>
    <p:sldId id="283" r:id="rId23"/>
    <p:sldId id="272" r:id="rId24"/>
    <p:sldId id="285" r:id="rId25"/>
    <p:sldId id="289" r:id="rId26"/>
    <p:sldId id="273" r:id="rId27"/>
    <p:sldId id="274" r:id="rId28"/>
    <p:sldId id="275" r:id="rId29"/>
    <p:sldId id="290" r:id="rId30"/>
    <p:sldId id="281" r:id="rId31"/>
    <p:sldId id="280" r:id="rId32"/>
    <p:sldId id="27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29" autoAdjust="0"/>
  </p:normalViewPr>
  <p:slideViewPr>
    <p:cSldViewPr snapToGrid="0" snapToObjects="1">
      <p:cViewPr varScale="1">
        <p:scale>
          <a:sx n="58" d="100"/>
          <a:sy n="58" d="100"/>
        </p:scale>
        <p:origin x="-2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9/17/18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Electoral College Explanation</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13</a:t>
            </a:fld>
            <a:endParaRPr lang="en-US"/>
          </a:p>
        </p:txBody>
      </p:sp>
    </p:spTree>
    <p:extLst>
      <p:ext uri="{BB962C8B-B14F-4D97-AF65-F5344CB8AC3E}">
        <p14:creationId xmlns:p14="http://schemas.microsoft.com/office/powerpoint/2010/main" val="354260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154A8-F351-0549-A3DE-5A984956CA6B}" type="slidenum">
              <a:rPr lang="en-US" smtClean="0"/>
              <a:t>15</a:t>
            </a:fld>
            <a:endParaRPr lang="en-US"/>
          </a:p>
        </p:txBody>
      </p:sp>
    </p:spTree>
    <p:extLst>
      <p:ext uri="{BB962C8B-B14F-4D97-AF65-F5344CB8AC3E}">
        <p14:creationId xmlns:p14="http://schemas.microsoft.com/office/powerpoint/2010/main" val="17092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0938" y="692150"/>
            <a:ext cx="4556125" cy="3416300"/>
          </a:xfrm>
          <a:ln/>
        </p:spPr>
      </p:sp>
      <p:sp>
        <p:nvSpPr>
          <p:cNvPr id="8294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BACEF548-67A4-824B-B79F-36D7EFF7DC0E}" type="slidenum">
              <a:rPr lang="en-US"/>
              <a:pPr>
                <a:defRPr/>
              </a:pPr>
              <a:t>‹#›</a:t>
            </a:fld>
            <a:endParaRPr lang="en-US"/>
          </a:p>
        </p:txBody>
      </p:sp>
    </p:spTree>
    <p:extLst>
      <p:ext uri="{BB962C8B-B14F-4D97-AF65-F5344CB8AC3E}">
        <p14:creationId xmlns:p14="http://schemas.microsoft.com/office/powerpoint/2010/main" val="2516426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54">
            <a:extLst>
              <a:ext uri="{FF2B5EF4-FFF2-40B4-BE49-F238E27FC236}">
                <a16:creationId xmlns="" xmlns:a16="http://schemas.microsoft.com/office/drawing/2014/main" id="{79E86F1D-3B83-0840-8341-B8B47765FA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55">
            <a:extLst>
              <a:ext uri="{FF2B5EF4-FFF2-40B4-BE49-F238E27FC236}">
                <a16:creationId xmlns="" xmlns:a16="http://schemas.microsoft.com/office/drawing/2014/main" id="{D01583AA-942D-674B-A082-682BC18CA0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6">
            <a:extLst>
              <a:ext uri="{FF2B5EF4-FFF2-40B4-BE49-F238E27FC236}">
                <a16:creationId xmlns="" xmlns:a16="http://schemas.microsoft.com/office/drawing/2014/main" id="{A188352B-E44D-1B4C-BA55-0B7F05CBF90F}"/>
              </a:ext>
            </a:extLst>
          </p:cNvPr>
          <p:cNvSpPr>
            <a:spLocks noGrp="1" noChangeArrowheads="1"/>
          </p:cNvSpPr>
          <p:nvPr>
            <p:ph type="sldNum" sz="quarter" idx="12"/>
          </p:nvPr>
        </p:nvSpPr>
        <p:spPr>
          <a:ln/>
        </p:spPr>
        <p:txBody>
          <a:bodyPr/>
          <a:lstStyle>
            <a:lvl1pPr>
              <a:defRPr/>
            </a:lvl1pPr>
          </a:lstStyle>
          <a:p>
            <a:fld id="{D98AF22F-E4E2-B744-AB6D-2BF77FDCC9A8}" type="slidenum">
              <a:rPr lang="en-US"/>
              <a:pPr/>
              <a:t>‹#›</a:t>
            </a:fld>
            <a:endParaRPr lang="en-US"/>
          </a:p>
        </p:txBody>
      </p:sp>
    </p:spTree>
    <p:extLst>
      <p:ext uri="{BB962C8B-B14F-4D97-AF65-F5344CB8AC3E}">
        <p14:creationId xmlns:p14="http://schemas.microsoft.com/office/powerpoint/2010/main" val="153998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3CC566-7BD7-AF45-94B5-4324357114A1}" type="slidenum">
              <a:rPr lang="en-US"/>
              <a:pPr/>
              <a:t>‹#›</a:t>
            </a:fld>
            <a:endParaRPr lang="en-US"/>
          </a:p>
        </p:txBody>
      </p:sp>
    </p:spTree>
    <p:extLst>
      <p:ext uri="{BB962C8B-B14F-4D97-AF65-F5344CB8AC3E}">
        <p14:creationId xmlns:p14="http://schemas.microsoft.com/office/powerpoint/2010/main" val="3907201448"/>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6/64/Talleyrand-perigord.jpg" TargetMode="Externa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en/d/d0/Schmidt,_USS_Constellation.jpg" TargetMode="Externa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9oJTfW38Oc" TargetMode="Externa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time_continue=90&amp;v=Y_zTN4BXvYI" TargetMode="External"/><Relationship Id="rId4" Type="http://schemas.openxmlformats.org/officeDocument/2006/relationships/image" Target="../media/image17.png"/><Relationship Id="rId5" Type="http://schemas.openxmlformats.org/officeDocument/2006/relationships/image" Target="../media/image15.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pload.wikimedia.org/wikipedia/commons/1/14/TJeffersonrpeale.jpg" TargetMode="External"/><Relationship Id="rId4" Type="http://schemas.openxmlformats.org/officeDocument/2006/relationships/image" Target="../media/image20.jpeg"/><Relationship Id="rId1" Type="http://schemas.openxmlformats.org/officeDocument/2006/relationships/slideLayout" Target="../slideLayouts/slideLayout14.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Washington’s Farewell </a:t>
            </a:r>
            <a:r>
              <a:rPr lang="en-US" dirty="0" smtClean="0"/>
              <a:t>Address</a:t>
            </a:r>
            <a:r>
              <a:rPr lang="mr-IN" dirty="0" smtClean="0"/>
              <a:t>…</a:t>
            </a:r>
            <a:endParaRPr lang="en-US" dirty="0" smtClean="0"/>
          </a:p>
          <a:p>
            <a:pPr lvl="1"/>
            <a:r>
              <a:rPr lang="en-US" dirty="0" smtClean="0"/>
              <a:t>What specifically is he warning Americans against? Why?</a:t>
            </a:r>
            <a:endParaRPr lang="en-US" dirty="0" smtClean="0"/>
          </a:p>
        </p:txBody>
      </p:sp>
    </p:spTree>
    <p:extLst>
      <p:ext uri="{BB962C8B-B14F-4D97-AF65-F5344CB8AC3E}">
        <p14:creationId xmlns:p14="http://schemas.microsoft.com/office/powerpoint/2010/main" val="77975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B5FF8909-DDFA-9042-9E0E-4F42D9360F3D}"/>
              </a:ext>
            </a:extLst>
          </p:cNvPr>
          <p:cNvSpPr>
            <a:spLocks noGrp="1" noRot="1" noChangeArrowheads="1"/>
          </p:cNvSpPr>
          <p:nvPr>
            <p:ph type="title"/>
          </p:nvPr>
        </p:nvSpPr>
        <p:spPr>
          <a:xfrm>
            <a:off x="17463" y="0"/>
            <a:ext cx="9093200" cy="838200"/>
          </a:xfrm>
        </p:spPr>
        <p:txBody>
          <a:bodyPr/>
          <a:lstStyle/>
          <a:p>
            <a:pPr eaLnBrk="1" hangingPunct="1"/>
            <a:r>
              <a:rPr lang="en-US">
                <a:latin typeface="Rockwell"/>
                <a:cs typeface="Rockwell"/>
              </a:rPr>
              <a:t>Women in the New Republic</a:t>
            </a:r>
          </a:p>
        </p:txBody>
      </p:sp>
      <p:sp>
        <p:nvSpPr>
          <p:cNvPr id="60419" name="Rectangle 3">
            <a:extLst>
              <a:ext uri="{FF2B5EF4-FFF2-40B4-BE49-F238E27FC236}">
                <a16:creationId xmlns="" xmlns:a16="http://schemas.microsoft.com/office/drawing/2014/main" id="{66A7F1CC-624F-EE41-B2B3-1292317E03F4}"/>
              </a:ext>
            </a:extLst>
          </p:cNvPr>
          <p:cNvSpPr>
            <a:spLocks noGrp="1" noRot="1" noChangeArrowheads="1"/>
          </p:cNvSpPr>
          <p:nvPr>
            <p:ph type="body" idx="1"/>
          </p:nvPr>
        </p:nvSpPr>
        <p:spPr>
          <a:xfrm>
            <a:off x="76200" y="914400"/>
            <a:ext cx="4191000" cy="5562600"/>
          </a:xfrm>
        </p:spPr>
        <p:txBody>
          <a:bodyPr/>
          <a:lstStyle/>
          <a:p>
            <a:pPr eaLnBrk="1" hangingPunct="1"/>
            <a:r>
              <a:rPr lang="en-US" sz="2800" dirty="0">
                <a:latin typeface="Rockwell"/>
                <a:cs typeface="Rockwell"/>
              </a:rPr>
              <a:t>Limited political and property rights</a:t>
            </a:r>
          </a:p>
          <a:p>
            <a:pPr eaLnBrk="1" hangingPunct="1"/>
            <a:r>
              <a:rPr lang="en-US" sz="2800" dirty="0">
                <a:latin typeface="Rockwell"/>
                <a:cs typeface="Rockwell"/>
              </a:rPr>
              <a:t>Increased marital rights</a:t>
            </a:r>
          </a:p>
          <a:p>
            <a:pPr eaLnBrk="1" hangingPunct="1"/>
            <a:r>
              <a:rPr lang="en-US" sz="2800" dirty="0">
                <a:latin typeface="Rockwell"/>
                <a:cs typeface="Rockwell"/>
              </a:rPr>
              <a:t>“Republican motherhood”</a:t>
            </a:r>
          </a:p>
          <a:p>
            <a:pPr lvl="1" eaLnBrk="1" hangingPunct="1"/>
            <a:r>
              <a:rPr lang="en-US" sz="2400" dirty="0">
                <a:latin typeface="Rockwell"/>
                <a:cs typeface="Rockwell"/>
              </a:rPr>
              <a:t>Raise virtuous citizens</a:t>
            </a:r>
          </a:p>
          <a:p>
            <a:pPr lvl="1" eaLnBrk="1" hangingPunct="1"/>
            <a:r>
              <a:rPr lang="en-US" sz="2400" dirty="0">
                <a:latin typeface="Rockwell"/>
                <a:cs typeface="Rockwell"/>
              </a:rPr>
              <a:t>Increased educational opportunities</a:t>
            </a:r>
          </a:p>
        </p:txBody>
      </p:sp>
      <p:pic>
        <p:nvPicPr>
          <p:cNvPr id="54275" name="Picture 5" descr="640px-The_artist_and#E9ED10.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40213" y="990600"/>
            <a:ext cx="4830762" cy="4635500"/>
          </a:xfrm>
        </p:spPr>
      </p:pic>
      <p:sp>
        <p:nvSpPr>
          <p:cNvPr id="54276" name="TextBox 1"/>
          <p:cNvSpPr txBox="1">
            <a:spLocks noChangeArrowheads="1"/>
          </p:cNvSpPr>
          <p:nvPr/>
        </p:nvSpPr>
        <p:spPr bwMode="auto">
          <a:xfrm>
            <a:off x="4265613" y="5638800"/>
            <a:ext cx="52756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James Peale, </a:t>
            </a:r>
            <a:r>
              <a:rPr lang="en-US" sz="1800" i="1">
                <a:latin typeface="Rockwell"/>
                <a:cs typeface="Rockwell"/>
              </a:rPr>
              <a:t>The Artist and His Family</a:t>
            </a:r>
            <a:r>
              <a:rPr lang="en-US" sz="1800">
                <a:latin typeface="Rockwell"/>
                <a:cs typeface="Rockwell"/>
              </a:rPr>
              <a:t> (1795)</a:t>
            </a:r>
          </a:p>
        </p:txBody>
      </p:sp>
    </p:spTree>
    <p:extLst>
      <p:ext uri="{BB962C8B-B14F-4D97-AF65-F5344CB8AC3E}">
        <p14:creationId xmlns:p14="http://schemas.microsoft.com/office/powerpoint/2010/main" val="2500458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6E1F1-A587-5A49-A5B6-91D314A06EB2}"/>
              </a:ext>
            </a:extLst>
          </p:cNvPr>
          <p:cNvSpPr>
            <a:spLocks noGrp="1"/>
          </p:cNvSpPr>
          <p:nvPr>
            <p:ph type="title"/>
          </p:nvPr>
        </p:nvSpPr>
        <p:spPr>
          <a:xfrm>
            <a:off x="0" y="0"/>
            <a:ext cx="9144000" cy="609600"/>
          </a:xfrm>
        </p:spPr>
        <p:txBody>
          <a:bodyPr>
            <a:normAutofit fontScale="90000"/>
          </a:bodyPr>
          <a:lstStyle/>
          <a:p>
            <a:r>
              <a:rPr lang="en-US" sz="4000">
                <a:latin typeface="Rockwell"/>
                <a:cs typeface="Rockwell"/>
              </a:rPr>
              <a:t>Blacks and Slaves in the New Republic</a:t>
            </a:r>
          </a:p>
        </p:txBody>
      </p:sp>
      <p:sp>
        <p:nvSpPr>
          <p:cNvPr id="3" name="Text Placeholder 2">
            <a:extLst>
              <a:ext uri="{FF2B5EF4-FFF2-40B4-BE49-F238E27FC236}">
                <a16:creationId xmlns="" xmlns:a16="http://schemas.microsoft.com/office/drawing/2014/main" id="{F76F3CC7-5482-234D-BBD0-C06C2DE73C57}"/>
              </a:ext>
            </a:extLst>
          </p:cNvPr>
          <p:cNvSpPr>
            <a:spLocks noGrp="1"/>
          </p:cNvSpPr>
          <p:nvPr>
            <p:ph type="body" idx="1"/>
          </p:nvPr>
        </p:nvSpPr>
        <p:spPr>
          <a:xfrm>
            <a:off x="0" y="1066800"/>
            <a:ext cx="4497388" cy="1108075"/>
          </a:xfrm>
        </p:spPr>
        <p:txBody>
          <a:bodyPr>
            <a:normAutofit lnSpcReduction="10000"/>
          </a:bodyPr>
          <a:lstStyle/>
          <a:p>
            <a:r>
              <a:rPr lang="en-US">
                <a:latin typeface="Rockwell"/>
                <a:cs typeface="Rockwell"/>
              </a:rPr>
              <a:t>Thomas Jefferson, </a:t>
            </a:r>
            <a:r>
              <a:rPr lang="en-US" i="1">
                <a:latin typeface="Rockwell"/>
                <a:cs typeface="Rockwell"/>
              </a:rPr>
              <a:t>Declaration of Independence</a:t>
            </a:r>
            <a:r>
              <a:rPr lang="en-US">
                <a:latin typeface="Rockwell"/>
                <a:cs typeface="Rockwell"/>
              </a:rPr>
              <a:t> (1776)</a:t>
            </a:r>
          </a:p>
        </p:txBody>
      </p:sp>
      <p:sp>
        <p:nvSpPr>
          <p:cNvPr id="55299" name="Content Placeholder 3"/>
          <p:cNvSpPr>
            <a:spLocks noGrp="1" noChangeArrowheads="1"/>
          </p:cNvSpPr>
          <p:nvPr>
            <p:ph sz="half" idx="2"/>
          </p:nvPr>
        </p:nvSpPr>
        <p:spPr>
          <a:xfrm>
            <a:off x="0" y="2174875"/>
            <a:ext cx="4497388" cy="4683125"/>
          </a:xfrm>
        </p:spPr>
        <p:txBody>
          <a:bodyPr/>
          <a:lstStyle/>
          <a:p>
            <a:r>
              <a:rPr lang="en-US" sz="1800" dirty="0">
                <a:effectLst/>
                <a:latin typeface="Rockwell"/>
                <a:cs typeface="Rockwell"/>
              </a:rPr>
              <a:t>We hold these truths to be self-evident, that all men are created equal, that they are endowed by their Creator with certain unalienable rights, that among these are life, liberty, and the pursuit of happiness.</a:t>
            </a:r>
            <a:endParaRPr lang="en-US" dirty="0">
              <a:effectLst/>
              <a:latin typeface="Rockwell"/>
              <a:cs typeface="Rockwell"/>
            </a:endParaRPr>
          </a:p>
        </p:txBody>
      </p:sp>
      <p:sp>
        <p:nvSpPr>
          <p:cNvPr id="5" name="Text Placeholder 4">
            <a:extLst>
              <a:ext uri="{FF2B5EF4-FFF2-40B4-BE49-F238E27FC236}">
                <a16:creationId xmlns="" xmlns:a16="http://schemas.microsoft.com/office/drawing/2014/main" id="{C7491EF3-4AC6-1C4C-9BED-1749B29D7E43}"/>
              </a:ext>
            </a:extLst>
          </p:cNvPr>
          <p:cNvSpPr>
            <a:spLocks noGrp="1"/>
          </p:cNvSpPr>
          <p:nvPr>
            <p:ph type="body" sz="quarter" idx="3"/>
          </p:nvPr>
        </p:nvSpPr>
        <p:spPr>
          <a:xfrm>
            <a:off x="4645025" y="1066800"/>
            <a:ext cx="4498975" cy="1108075"/>
          </a:xfrm>
        </p:spPr>
        <p:txBody>
          <a:bodyPr>
            <a:normAutofit lnSpcReduction="10000"/>
          </a:bodyPr>
          <a:lstStyle/>
          <a:p>
            <a:r>
              <a:rPr lang="en-US">
                <a:latin typeface="Rockwell"/>
                <a:cs typeface="Rockwell"/>
              </a:rPr>
              <a:t>Benjamin Banneker, </a:t>
            </a:r>
            <a:r>
              <a:rPr lang="en-US" i="1">
                <a:latin typeface="Rockwell"/>
                <a:cs typeface="Rockwell"/>
              </a:rPr>
              <a:t>Letter to Thomas Jefferson</a:t>
            </a:r>
            <a:r>
              <a:rPr lang="en-US">
                <a:latin typeface="Rockwell"/>
                <a:cs typeface="Rockwell"/>
              </a:rPr>
              <a:t> (1791)</a:t>
            </a:r>
          </a:p>
        </p:txBody>
      </p:sp>
      <p:sp>
        <p:nvSpPr>
          <p:cNvPr id="55301" name="Content Placeholder 5"/>
          <p:cNvSpPr>
            <a:spLocks noGrp="1" noChangeArrowheads="1"/>
          </p:cNvSpPr>
          <p:nvPr>
            <p:ph sz="quarter" idx="4"/>
          </p:nvPr>
        </p:nvSpPr>
        <p:spPr>
          <a:xfrm>
            <a:off x="4645025" y="2174875"/>
            <a:ext cx="4498975" cy="4683125"/>
          </a:xfrm>
        </p:spPr>
        <p:txBody>
          <a:bodyPr>
            <a:normAutofit lnSpcReduction="10000"/>
          </a:bodyPr>
          <a:lstStyle/>
          <a:p>
            <a:r>
              <a:rPr lang="en-US" sz="1800">
                <a:effectLst/>
                <a:latin typeface="Rockwell"/>
                <a:cs typeface="Rockwell"/>
              </a:rPr>
              <a:t>…Sir, how pitiable is it to reflect, that although you were so fully convinced of the benevolence of the Father of Mankind, and of his equal and impartial distribution of these rights and privileges, which he hath conferred upon them, that you should at the same time counteract his mercies, in detaining by fraud and violence so numerous a part of my brethren, under groaning captivity and cruel oppression, that you should at the same time be found guilty of that most criminal act, which you professedly detested in others, with respect to yourselves.</a:t>
            </a:r>
          </a:p>
        </p:txBody>
      </p:sp>
    </p:spTree>
    <p:extLst>
      <p:ext uri="{BB962C8B-B14F-4D97-AF65-F5344CB8AC3E}">
        <p14:creationId xmlns:p14="http://schemas.microsoft.com/office/powerpoint/2010/main" val="18322994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 xmlns:a16="http://schemas.microsoft.com/office/drawing/2014/main" id="{F5DA8888-3213-D743-A8A8-2551B5F04113}"/>
              </a:ext>
            </a:extLst>
          </p:cNvPr>
          <p:cNvSpPr>
            <a:spLocks noGrp="1" noRot="1" noChangeArrowheads="1"/>
          </p:cNvSpPr>
          <p:nvPr>
            <p:ph type="title"/>
          </p:nvPr>
        </p:nvSpPr>
        <p:spPr/>
        <p:txBody>
          <a:bodyPr>
            <a:normAutofit fontScale="90000"/>
          </a:bodyPr>
          <a:lstStyle/>
          <a:p>
            <a:pPr eaLnBrk="1" hangingPunct="1"/>
            <a:r>
              <a:rPr lang="en-US">
                <a:latin typeface="Rockwell"/>
                <a:cs typeface="Rockwell"/>
              </a:rPr>
              <a:t>Percentage of Free Blacks of Total Black Population (1800)</a:t>
            </a:r>
          </a:p>
        </p:txBody>
      </p:sp>
      <p:sp>
        <p:nvSpPr>
          <p:cNvPr id="64515" name="Rectangle 3">
            <a:extLst>
              <a:ext uri="{FF2B5EF4-FFF2-40B4-BE49-F238E27FC236}">
                <a16:creationId xmlns="" xmlns:a16="http://schemas.microsoft.com/office/drawing/2014/main" id="{033F7D66-57E0-9B43-81FD-A33CE7AE7AF7}"/>
              </a:ext>
            </a:extLst>
          </p:cNvPr>
          <p:cNvSpPr>
            <a:spLocks noGrp="1" noRot="1" noChangeArrowheads="1"/>
          </p:cNvSpPr>
          <p:nvPr>
            <p:ph type="body" sz="half" idx="1"/>
          </p:nvPr>
        </p:nvSpPr>
        <p:spPr/>
        <p:txBody>
          <a:bodyPr/>
          <a:lstStyle/>
          <a:p>
            <a:pPr eaLnBrk="1" hangingPunct="1"/>
            <a:r>
              <a:rPr lang="en-US" sz="1600" dirty="0">
                <a:latin typeface="Rockwell"/>
                <a:cs typeface="Rockwell"/>
              </a:rPr>
              <a:t>Massachusetts - 100%</a:t>
            </a:r>
          </a:p>
          <a:p>
            <a:pPr lvl="1" eaLnBrk="1" hangingPunct="1"/>
            <a:r>
              <a:rPr lang="en-US" sz="1600" dirty="0">
                <a:latin typeface="Rockwell"/>
                <a:cs typeface="Rockwell"/>
              </a:rPr>
              <a:t>7,378 Free Blacks</a:t>
            </a:r>
          </a:p>
          <a:p>
            <a:pPr eaLnBrk="1" hangingPunct="1"/>
            <a:r>
              <a:rPr lang="en-US" sz="1600" dirty="0">
                <a:latin typeface="Rockwell"/>
                <a:cs typeface="Rockwell"/>
              </a:rPr>
              <a:t>Vermont - 100%</a:t>
            </a:r>
          </a:p>
          <a:p>
            <a:pPr lvl="1" eaLnBrk="1" hangingPunct="1"/>
            <a:r>
              <a:rPr lang="en-US" sz="1600" dirty="0">
                <a:latin typeface="Rockwell"/>
                <a:cs typeface="Rockwell"/>
              </a:rPr>
              <a:t>557 Free Blacks</a:t>
            </a:r>
          </a:p>
          <a:p>
            <a:pPr eaLnBrk="1" hangingPunct="1"/>
            <a:r>
              <a:rPr lang="en-US" sz="1600" dirty="0">
                <a:latin typeface="Rockwell"/>
                <a:cs typeface="Rockwell"/>
              </a:rPr>
              <a:t>New Hampshire - 99%</a:t>
            </a:r>
          </a:p>
          <a:p>
            <a:pPr lvl="1" eaLnBrk="1" hangingPunct="1"/>
            <a:r>
              <a:rPr lang="en-US" sz="1600" dirty="0">
                <a:latin typeface="Rockwell"/>
                <a:cs typeface="Rockwell"/>
              </a:rPr>
              <a:t>855 Free Blacks</a:t>
            </a:r>
          </a:p>
          <a:p>
            <a:pPr eaLnBrk="1" hangingPunct="1"/>
            <a:r>
              <a:rPr lang="en-US" sz="1600" dirty="0">
                <a:latin typeface="Rockwell"/>
                <a:cs typeface="Rockwell"/>
              </a:rPr>
              <a:t>Rhode Island - 90%</a:t>
            </a:r>
          </a:p>
          <a:p>
            <a:pPr lvl="1" eaLnBrk="1" hangingPunct="1"/>
            <a:r>
              <a:rPr lang="en-US" sz="1600" dirty="0">
                <a:latin typeface="Rockwell"/>
                <a:cs typeface="Rockwell"/>
              </a:rPr>
              <a:t>3,304 Free Blacks</a:t>
            </a:r>
          </a:p>
          <a:p>
            <a:pPr eaLnBrk="1" hangingPunct="1"/>
            <a:r>
              <a:rPr lang="en-US" sz="1600" dirty="0">
                <a:latin typeface="Rockwell"/>
                <a:cs typeface="Rockwell"/>
              </a:rPr>
              <a:t>Pennsylvania - 89%</a:t>
            </a:r>
          </a:p>
          <a:p>
            <a:pPr lvl="1" eaLnBrk="1" hangingPunct="1"/>
            <a:r>
              <a:rPr lang="en-US" sz="1600" dirty="0">
                <a:latin typeface="Rockwell"/>
                <a:cs typeface="Rockwell"/>
              </a:rPr>
              <a:t>14,564 Free Blacks</a:t>
            </a:r>
          </a:p>
          <a:p>
            <a:pPr eaLnBrk="1" hangingPunct="1"/>
            <a:r>
              <a:rPr lang="en-US" sz="1600" dirty="0">
                <a:latin typeface="Rockwell"/>
                <a:cs typeface="Rockwell"/>
              </a:rPr>
              <a:t>Connecticut - 85%</a:t>
            </a:r>
          </a:p>
          <a:p>
            <a:pPr lvl="1" eaLnBrk="1" hangingPunct="1"/>
            <a:r>
              <a:rPr lang="en-US" sz="1600" dirty="0">
                <a:latin typeface="Rockwell"/>
                <a:cs typeface="Rockwell"/>
              </a:rPr>
              <a:t>5,300 Free Blacks</a:t>
            </a:r>
          </a:p>
          <a:p>
            <a:pPr eaLnBrk="1" hangingPunct="1"/>
            <a:r>
              <a:rPr lang="en-US" sz="1600" dirty="0">
                <a:latin typeface="Rockwell"/>
                <a:cs typeface="Rockwell"/>
              </a:rPr>
              <a:t>Delaware - 57%</a:t>
            </a:r>
          </a:p>
          <a:p>
            <a:pPr lvl="1" eaLnBrk="1" hangingPunct="1"/>
            <a:r>
              <a:rPr lang="en-US" sz="1600" dirty="0">
                <a:latin typeface="Rockwell"/>
                <a:cs typeface="Rockwell"/>
              </a:rPr>
              <a:t>8,268 Free Blacks</a:t>
            </a:r>
          </a:p>
        </p:txBody>
      </p:sp>
      <p:sp>
        <p:nvSpPr>
          <p:cNvPr id="64516" name="Rectangle 4">
            <a:extLst>
              <a:ext uri="{FF2B5EF4-FFF2-40B4-BE49-F238E27FC236}">
                <a16:creationId xmlns="" xmlns:a16="http://schemas.microsoft.com/office/drawing/2014/main" id="{BDEAF2EB-6EA6-7B40-950E-00CB279E41BA}"/>
              </a:ext>
            </a:extLst>
          </p:cNvPr>
          <p:cNvSpPr>
            <a:spLocks noGrp="1" noRot="1" noChangeArrowheads="1"/>
          </p:cNvSpPr>
          <p:nvPr>
            <p:ph type="body" sz="half" idx="2"/>
          </p:nvPr>
        </p:nvSpPr>
        <p:spPr>
          <a:xfrm>
            <a:off x="3200400" y="1600200"/>
            <a:ext cx="2895600" cy="4498975"/>
          </a:xfrm>
        </p:spPr>
        <p:txBody>
          <a:bodyPr>
            <a:normAutofit lnSpcReduction="10000"/>
          </a:bodyPr>
          <a:lstStyle/>
          <a:p>
            <a:pPr eaLnBrk="1" hangingPunct="1">
              <a:lnSpc>
                <a:spcPct val="90000"/>
              </a:lnSpc>
            </a:pPr>
            <a:r>
              <a:rPr lang="en-US" sz="1400" dirty="0">
                <a:latin typeface="Rockwell"/>
                <a:cs typeface="Rockwell"/>
              </a:rPr>
              <a:t>New York - 33%</a:t>
            </a:r>
          </a:p>
          <a:p>
            <a:pPr lvl="1" eaLnBrk="1" hangingPunct="1">
              <a:lnSpc>
                <a:spcPct val="90000"/>
              </a:lnSpc>
            </a:pPr>
            <a:r>
              <a:rPr lang="en-US" sz="1400" dirty="0">
                <a:latin typeface="Rockwell"/>
                <a:cs typeface="Rockwell"/>
              </a:rPr>
              <a:t>10,374 Free Blacks</a:t>
            </a:r>
          </a:p>
          <a:p>
            <a:pPr eaLnBrk="1" hangingPunct="1">
              <a:lnSpc>
                <a:spcPct val="90000"/>
              </a:lnSpc>
            </a:pPr>
            <a:r>
              <a:rPr lang="en-US" sz="1400" dirty="0">
                <a:latin typeface="Rockwell"/>
                <a:cs typeface="Rockwell"/>
              </a:rPr>
              <a:t>New Jersey - 26%</a:t>
            </a:r>
          </a:p>
          <a:p>
            <a:pPr lvl="1" eaLnBrk="1" hangingPunct="1">
              <a:lnSpc>
                <a:spcPct val="90000"/>
              </a:lnSpc>
            </a:pPr>
            <a:r>
              <a:rPr lang="en-US" sz="1400" dirty="0">
                <a:latin typeface="Rockwell"/>
                <a:cs typeface="Rockwell"/>
              </a:rPr>
              <a:t>4,402 Free Blacks</a:t>
            </a:r>
          </a:p>
          <a:p>
            <a:pPr eaLnBrk="1" hangingPunct="1">
              <a:lnSpc>
                <a:spcPct val="90000"/>
              </a:lnSpc>
            </a:pPr>
            <a:r>
              <a:rPr lang="en-US" sz="1400" dirty="0">
                <a:latin typeface="Rockwell"/>
                <a:cs typeface="Rockwell"/>
              </a:rPr>
              <a:t>Maryland - 16%</a:t>
            </a:r>
          </a:p>
          <a:p>
            <a:pPr lvl="1" eaLnBrk="1" hangingPunct="1">
              <a:lnSpc>
                <a:spcPct val="90000"/>
              </a:lnSpc>
            </a:pPr>
            <a:r>
              <a:rPr lang="en-US" sz="1400" dirty="0">
                <a:latin typeface="Rockwell"/>
                <a:cs typeface="Rockwell"/>
              </a:rPr>
              <a:t>19,587 Free Blacks</a:t>
            </a:r>
          </a:p>
          <a:p>
            <a:pPr eaLnBrk="1" hangingPunct="1">
              <a:lnSpc>
                <a:spcPct val="90000"/>
              </a:lnSpc>
            </a:pPr>
            <a:r>
              <a:rPr lang="en-US" sz="1400" dirty="0">
                <a:latin typeface="Rockwell"/>
                <a:cs typeface="Rockwell"/>
              </a:rPr>
              <a:t>Virginia - 6%</a:t>
            </a:r>
          </a:p>
          <a:p>
            <a:pPr lvl="1" eaLnBrk="1" hangingPunct="1">
              <a:lnSpc>
                <a:spcPct val="90000"/>
              </a:lnSpc>
            </a:pPr>
            <a:r>
              <a:rPr lang="en-US" sz="1400" dirty="0">
                <a:latin typeface="Rockwell"/>
                <a:cs typeface="Rockwell"/>
              </a:rPr>
              <a:t>20,124 Free Blacks</a:t>
            </a:r>
          </a:p>
          <a:p>
            <a:pPr eaLnBrk="1" hangingPunct="1">
              <a:lnSpc>
                <a:spcPct val="90000"/>
              </a:lnSpc>
            </a:pPr>
            <a:r>
              <a:rPr lang="en-US" sz="1400" dirty="0">
                <a:latin typeface="Rockwell"/>
                <a:cs typeface="Rockwell"/>
              </a:rPr>
              <a:t>North Carolina - 5%</a:t>
            </a:r>
          </a:p>
          <a:p>
            <a:pPr lvl="1" eaLnBrk="1" hangingPunct="1">
              <a:lnSpc>
                <a:spcPct val="90000"/>
              </a:lnSpc>
            </a:pPr>
            <a:r>
              <a:rPr lang="en-US" sz="1400" dirty="0">
                <a:latin typeface="Rockwell"/>
                <a:cs typeface="Rockwell"/>
              </a:rPr>
              <a:t>7,043 Free Blacks</a:t>
            </a:r>
          </a:p>
          <a:p>
            <a:pPr eaLnBrk="1" hangingPunct="1">
              <a:lnSpc>
                <a:spcPct val="90000"/>
              </a:lnSpc>
            </a:pPr>
            <a:r>
              <a:rPr lang="en-US" sz="1400" dirty="0">
                <a:latin typeface="Rockwell"/>
                <a:cs typeface="Rockwell"/>
              </a:rPr>
              <a:t>South Carolina - 2%</a:t>
            </a:r>
          </a:p>
          <a:p>
            <a:pPr lvl="1" eaLnBrk="1" hangingPunct="1">
              <a:lnSpc>
                <a:spcPct val="90000"/>
              </a:lnSpc>
            </a:pPr>
            <a:r>
              <a:rPr lang="en-US" sz="1400" dirty="0">
                <a:latin typeface="Rockwell"/>
                <a:cs typeface="Rockwell"/>
              </a:rPr>
              <a:t>3,185 Free Blacks</a:t>
            </a:r>
          </a:p>
          <a:p>
            <a:pPr eaLnBrk="1" hangingPunct="1">
              <a:lnSpc>
                <a:spcPct val="90000"/>
              </a:lnSpc>
            </a:pPr>
            <a:r>
              <a:rPr lang="en-US" sz="1400" dirty="0">
                <a:latin typeface="Rockwell"/>
                <a:cs typeface="Rockwell"/>
              </a:rPr>
              <a:t>Georgia - 2%</a:t>
            </a:r>
          </a:p>
          <a:p>
            <a:pPr lvl="1" eaLnBrk="1" hangingPunct="1">
              <a:lnSpc>
                <a:spcPct val="90000"/>
              </a:lnSpc>
            </a:pPr>
            <a:r>
              <a:rPr lang="en-US" sz="1400" dirty="0">
                <a:latin typeface="Rockwell"/>
                <a:cs typeface="Rockwell"/>
              </a:rPr>
              <a:t>1,019 Free Blacks</a:t>
            </a:r>
          </a:p>
          <a:p>
            <a:pPr eaLnBrk="1" hangingPunct="1">
              <a:lnSpc>
                <a:spcPct val="90000"/>
              </a:lnSpc>
            </a:pPr>
            <a:r>
              <a:rPr lang="en-US" sz="1400" dirty="0">
                <a:latin typeface="Rockwell"/>
                <a:cs typeface="Rockwell"/>
              </a:rPr>
              <a:t>Kentucky - 2%</a:t>
            </a:r>
          </a:p>
          <a:p>
            <a:pPr lvl="1" eaLnBrk="1" hangingPunct="1">
              <a:lnSpc>
                <a:spcPct val="90000"/>
              </a:lnSpc>
            </a:pPr>
            <a:r>
              <a:rPr lang="en-US" sz="1400" dirty="0">
                <a:latin typeface="Rockwell"/>
                <a:cs typeface="Rockwell"/>
              </a:rPr>
              <a:t>741 Free Blacks</a:t>
            </a:r>
          </a:p>
          <a:p>
            <a:pPr eaLnBrk="1" hangingPunct="1">
              <a:lnSpc>
                <a:spcPct val="90000"/>
              </a:lnSpc>
            </a:pPr>
            <a:r>
              <a:rPr lang="en-US" sz="1400" dirty="0">
                <a:latin typeface="Rockwell"/>
                <a:cs typeface="Rockwell"/>
              </a:rPr>
              <a:t>Tennessee - 2%</a:t>
            </a:r>
          </a:p>
          <a:p>
            <a:pPr lvl="1" eaLnBrk="1" hangingPunct="1">
              <a:lnSpc>
                <a:spcPct val="90000"/>
              </a:lnSpc>
            </a:pPr>
            <a:r>
              <a:rPr lang="en-US" sz="1400" dirty="0">
                <a:latin typeface="Rockwell"/>
                <a:cs typeface="Rockwell"/>
              </a:rPr>
              <a:t>309 Free Blacks</a:t>
            </a:r>
          </a:p>
          <a:p>
            <a:pPr eaLnBrk="1" hangingPunct="1">
              <a:lnSpc>
                <a:spcPct val="90000"/>
              </a:lnSpc>
            </a:pPr>
            <a:r>
              <a:rPr lang="en-US" sz="1400" dirty="0">
                <a:latin typeface="Rockwell"/>
                <a:cs typeface="Rockwell"/>
              </a:rPr>
              <a:t>United States - 11%</a:t>
            </a:r>
          </a:p>
          <a:p>
            <a:pPr lvl="1" eaLnBrk="1" hangingPunct="1">
              <a:lnSpc>
                <a:spcPct val="90000"/>
              </a:lnSpc>
            </a:pPr>
            <a:r>
              <a:rPr lang="en-US" sz="1400" dirty="0">
                <a:latin typeface="Rockwell"/>
                <a:cs typeface="Rockwell"/>
              </a:rPr>
              <a:t>108,395 Free Blacks</a:t>
            </a:r>
          </a:p>
        </p:txBody>
      </p:sp>
      <p:sp>
        <p:nvSpPr>
          <p:cNvPr id="56324" name="Text Box 5"/>
          <p:cNvSpPr txBox="1">
            <a:spLocks noChangeArrowheads="1"/>
          </p:cNvSpPr>
          <p:nvPr/>
        </p:nvSpPr>
        <p:spPr bwMode="auto">
          <a:xfrm>
            <a:off x="6248400" y="1905000"/>
            <a:ext cx="2639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Total U.S. Population:</a:t>
            </a:r>
          </a:p>
          <a:p>
            <a:r>
              <a:rPr lang="en-US" sz="1800">
                <a:latin typeface="Rockwell"/>
                <a:cs typeface="Rockwell"/>
              </a:rPr>
              <a:t>5.3 million</a:t>
            </a:r>
          </a:p>
        </p:txBody>
      </p:sp>
      <p:sp>
        <p:nvSpPr>
          <p:cNvPr id="56325" name="Text Box 6"/>
          <p:cNvSpPr txBox="1">
            <a:spLocks noChangeArrowheads="1"/>
          </p:cNvSpPr>
          <p:nvPr/>
        </p:nvSpPr>
        <p:spPr bwMode="auto">
          <a:xfrm>
            <a:off x="6248400" y="3124200"/>
            <a:ext cx="28103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ahoma" charset="0"/>
                <a:ea typeface="ＭＳ Ｐゴシック" charset="0"/>
              </a:defRPr>
            </a:lvl1pPr>
            <a:lvl2pPr>
              <a:defRPr sz="28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000">
                <a:solidFill>
                  <a:schemeClr val="tx1"/>
                </a:solidFill>
                <a:latin typeface="Tahoma" charset="0"/>
                <a:ea typeface="ＭＳ Ｐゴシック" charset="0"/>
              </a:defRPr>
            </a:lvl4pPr>
            <a:lvl5pPr>
              <a:defRPr sz="2000">
                <a:solidFill>
                  <a:schemeClr val="tx1"/>
                </a:solidFill>
                <a:latin typeface="Tahoma" charset="0"/>
                <a:ea typeface="ＭＳ Ｐゴシック" charset="0"/>
              </a:defRPr>
            </a:lvl5pPr>
            <a:lvl6pPr eaLnBrk="0" hangingPunct="0">
              <a:defRPr sz="2000">
                <a:solidFill>
                  <a:schemeClr val="tx1"/>
                </a:solidFill>
                <a:latin typeface="Tahoma" charset="0"/>
                <a:ea typeface="ＭＳ Ｐゴシック" charset="0"/>
              </a:defRPr>
            </a:lvl6pPr>
            <a:lvl7pPr eaLnBrk="0" hangingPunct="0">
              <a:defRPr sz="2000">
                <a:solidFill>
                  <a:schemeClr val="tx1"/>
                </a:solidFill>
                <a:latin typeface="Tahoma" charset="0"/>
                <a:ea typeface="ＭＳ Ｐゴシック" charset="0"/>
              </a:defRPr>
            </a:lvl7pPr>
            <a:lvl8pPr eaLnBrk="0" hangingPunct="0">
              <a:defRPr sz="2000">
                <a:solidFill>
                  <a:schemeClr val="tx1"/>
                </a:solidFill>
                <a:latin typeface="Tahoma" charset="0"/>
                <a:ea typeface="ＭＳ Ｐゴシック" charset="0"/>
              </a:defRPr>
            </a:lvl8pPr>
            <a:lvl9pPr eaLnBrk="0" hangingPunct="0">
              <a:defRPr sz="2000">
                <a:solidFill>
                  <a:schemeClr val="tx1"/>
                </a:solidFill>
                <a:latin typeface="Tahoma" charset="0"/>
                <a:ea typeface="ＭＳ Ｐゴシック" charset="0"/>
              </a:defRPr>
            </a:lvl9pPr>
          </a:lstStyle>
          <a:p>
            <a:r>
              <a:rPr lang="en-US" sz="1800">
                <a:latin typeface="Rockwell"/>
                <a:cs typeface="Rockwell"/>
              </a:rPr>
              <a:t>Total Black Population:</a:t>
            </a:r>
          </a:p>
          <a:p>
            <a:r>
              <a:rPr lang="en-US" sz="1800">
                <a:latin typeface="Rockwell"/>
                <a:cs typeface="Rockwell"/>
              </a:rPr>
              <a:t>1 million</a:t>
            </a:r>
          </a:p>
        </p:txBody>
      </p:sp>
    </p:spTree>
    <p:extLst>
      <p:ext uri="{BB962C8B-B14F-4D97-AF65-F5344CB8AC3E}">
        <p14:creationId xmlns:p14="http://schemas.microsoft.com/office/powerpoint/2010/main" val="1088666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p:txBody>
          <a:bodyPr/>
          <a:lstStyle/>
          <a:p>
            <a:pPr eaLnBrk="1" hangingPunct="1"/>
            <a:r>
              <a:rPr lang="en-US" sz="6000" dirty="0">
                <a:latin typeface="+mn-lt"/>
              </a:rPr>
              <a:t>Election of 1796</a:t>
            </a:r>
          </a:p>
        </p:txBody>
      </p:sp>
      <p:pic>
        <p:nvPicPr>
          <p:cNvPr id="7171" name="Picture 8" descr="ElectoralCollege1796-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1362075"/>
            <a:ext cx="57531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2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normAutofit/>
          </a:bodyPr>
          <a:lstStyle/>
          <a:p>
            <a:pPr eaLnBrk="1" hangingPunct="1"/>
            <a:r>
              <a:rPr lang="en-US" sz="6000" dirty="0">
                <a:solidFill>
                  <a:srgbClr val="FFFFFF"/>
                </a:solidFill>
                <a:latin typeface="+mn-lt"/>
              </a:rPr>
              <a:t>A New President</a:t>
            </a:r>
          </a:p>
        </p:txBody>
      </p:sp>
      <p:sp>
        <p:nvSpPr>
          <p:cNvPr id="8195" name="Rectangle 3"/>
          <p:cNvSpPr>
            <a:spLocks noGrp="1" noChangeArrowheads="1"/>
          </p:cNvSpPr>
          <p:nvPr>
            <p:ph type="body" idx="1"/>
          </p:nvPr>
        </p:nvSpPr>
        <p:spPr>
          <a:xfrm>
            <a:off x="457200" y="1600200"/>
            <a:ext cx="3581400" cy="4525963"/>
          </a:xfrm>
        </p:spPr>
        <p:txBody>
          <a:bodyPr/>
          <a:lstStyle/>
          <a:p>
            <a:pPr eaLnBrk="1" hangingPunct="1"/>
            <a:r>
              <a:rPr lang="en-US" dirty="0">
                <a:solidFill>
                  <a:srgbClr val="FFFFFF"/>
                </a:solidFill>
              </a:rPr>
              <a:t>John Adams</a:t>
            </a:r>
          </a:p>
          <a:p>
            <a:pPr eaLnBrk="1" hangingPunct="1"/>
            <a:r>
              <a:rPr lang="en-US" dirty="0" smtClean="0">
                <a:solidFill>
                  <a:srgbClr val="FFFFFF"/>
                </a:solidFill>
              </a:rPr>
              <a:t>Boston</a:t>
            </a:r>
            <a:endParaRPr lang="en-US" dirty="0">
              <a:solidFill>
                <a:srgbClr val="FFFFFF"/>
              </a:solidFill>
            </a:endParaRPr>
          </a:p>
          <a:p>
            <a:pPr eaLnBrk="1" hangingPunct="1"/>
            <a:r>
              <a:rPr lang="en-US" dirty="0">
                <a:solidFill>
                  <a:srgbClr val="FFFFFF"/>
                </a:solidFill>
              </a:rPr>
              <a:t>Federalist</a:t>
            </a:r>
          </a:p>
        </p:txBody>
      </p:sp>
      <p:pic>
        <p:nvPicPr>
          <p:cNvPr id="8196" name="Picture 4" descr="Image:JohnAd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676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0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55100"/>
            <a:ext cx="8229600" cy="1143000"/>
          </a:xfrm>
        </p:spPr>
        <p:txBody>
          <a:bodyPr/>
          <a:lstStyle/>
          <a:p>
            <a:pPr algn="l" eaLnBrk="1" hangingPunct="1"/>
            <a:r>
              <a:rPr lang="en-US" sz="6000">
                <a:solidFill>
                  <a:srgbClr val="FFFFFF"/>
                </a:solidFill>
                <a:latin typeface="+mn-lt"/>
              </a:rPr>
              <a:t>Vice President</a:t>
            </a:r>
          </a:p>
        </p:txBody>
      </p:sp>
      <p:sp>
        <p:nvSpPr>
          <p:cNvPr id="9219" name="Rectangle 3"/>
          <p:cNvSpPr>
            <a:spLocks noGrp="1" noChangeArrowheads="1"/>
          </p:cNvSpPr>
          <p:nvPr>
            <p:ph type="body" idx="1"/>
          </p:nvPr>
        </p:nvSpPr>
        <p:spPr>
          <a:xfrm>
            <a:off x="457200" y="1580662"/>
            <a:ext cx="4572000" cy="5105400"/>
          </a:xfrm>
        </p:spPr>
        <p:txBody>
          <a:bodyPr>
            <a:normAutofit lnSpcReduction="10000"/>
          </a:bodyPr>
          <a:lstStyle/>
          <a:p>
            <a:pPr eaLnBrk="1" hangingPunct="1">
              <a:lnSpc>
                <a:spcPct val="90000"/>
              </a:lnSpc>
            </a:pPr>
            <a:r>
              <a:rPr lang="en-US" dirty="0">
                <a:solidFill>
                  <a:srgbClr val="FFFFFF"/>
                </a:solidFill>
              </a:rPr>
              <a:t>Thomas Jefferson</a:t>
            </a:r>
          </a:p>
          <a:p>
            <a:pPr eaLnBrk="1" hangingPunct="1">
              <a:lnSpc>
                <a:spcPct val="90000"/>
              </a:lnSpc>
            </a:pPr>
            <a:r>
              <a:rPr lang="en-US" dirty="0">
                <a:solidFill>
                  <a:srgbClr val="FFFFFF"/>
                </a:solidFill>
              </a:rPr>
              <a:t>Virginian</a:t>
            </a:r>
          </a:p>
          <a:p>
            <a:pPr eaLnBrk="1" hangingPunct="1">
              <a:lnSpc>
                <a:spcPct val="90000"/>
              </a:lnSpc>
            </a:pPr>
            <a:r>
              <a:rPr lang="en-US" dirty="0">
                <a:solidFill>
                  <a:srgbClr val="FFFFFF"/>
                </a:solidFill>
              </a:rPr>
              <a:t>Republican (Democratic-</a:t>
            </a:r>
            <a:r>
              <a:rPr lang="en-US" dirty="0" smtClean="0">
                <a:solidFill>
                  <a:srgbClr val="FFFFFF"/>
                </a:solidFill>
              </a:rPr>
              <a:t>Republican)</a:t>
            </a:r>
            <a:endParaRPr lang="en-US" dirty="0">
              <a:solidFill>
                <a:srgbClr val="FFFFFF"/>
              </a:solidFill>
            </a:endParaRPr>
          </a:p>
          <a:p>
            <a:pPr eaLnBrk="1" hangingPunct="1">
              <a:lnSpc>
                <a:spcPct val="90000"/>
              </a:lnSpc>
            </a:pPr>
            <a:r>
              <a:rPr lang="en-US" dirty="0">
                <a:solidFill>
                  <a:srgbClr val="FFFFFF"/>
                </a:solidFill>
              </a:rPr>
              <a:t>Became VP because he received second-most votes</a:t>
            </a:r>
          </a:p>
          <a:p>
            <a:pPr eaLnBrk="1" hangingPunct="1">
              <a:lnSpc>
                <a:spcPct val="90000"/>
              </a:lnSpc>
            </a:pPr>
            <a:r>
              <a:rPr lang="en-US" dirty="0">
                <a:solidFill>
                  <a:srgbClr val="FFFFFF"/>
                </a:solidFill>
              </a:rPr>
              <a:t>At odds with Adams</a:t>
            </a:r>
          </a:p>
        </p:txBody>
      </p:sp>
      <p:pic>
        <p:nvPicPr>
          <p:cNvPr id="9220" name="Picture 7" descr="Image:T Jefferson by Charles Willson Peale 179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388" y="1219200"/>
            <a:ext cx="40116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77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u="sng" dirty="0">
                <a:latin typeface="+mn-lt"/>
              </a:rPr>
              <a:t>Relations with France</a:t>
            </a:r>
          </a:p>
        </p:txBody>
      </p:sp>
      <p:sp>
        <p:nvSpPr>
          <p:cNvPr id="11267" name="Rectangle 3"/>
          <p:cNvSpPr>
            <a:spLocks noGrp="1" noChangeArrowheads="1"/>
          </p:cNvSpPr>
          <p:nvPr>
            <p:ph type="body" idx="1"/>
          </p:nvPr>
        </p:nvSpPr>
        <p:spPr/>
        <p:txBody>
          <a:bodyPr>
            <a:normAutofit lnSpcReduction="10000"/>
          </a:bodyPr>
          <a:lstStyle/>
          <a:p>
            <a:r>
              <a:rPr lang="en-US" dirty="0"/>
              <a:t>France very upset about </a:t>
            </a:r>
            <a:r>
              <a:rPr lang="en-US" dirty="0" smtClean="0"/>
              <a:t>Jay’s </a:t>
            </a:r>
            <a:r>
              <a:rPr lang="en-US" dirty="0"/>
              <a:t>Treaty</a:t>
            </a:r>
          </a:p>
          <a:p>
            <a:pPr lvl="1"/>
            <a:r>
              <a:rPr lang="en-US" dirty="0"/>
              <a:t>Saw it as a precursor to an alliance with Britain</a:t>
            </a:r>
          </a:p>
          <a:p>
            <a:r>
              <a:rPr lang="en-US" dirty="0"/>
              <a:t>France wanted the U.S. to honor the Franco-American Alliance of 1778</a:t>
            </a:r>
          </a:p>
          <a:p>
            <a:r>
              <a:rPr lang="en-US" dirty="0"/>
              <a:t>France began to attack U.S. ships and seizing American cargo</a:t>
            </a:r>
          </a:p>
          <a:p>
            <a:r>
              <a:rPr lang="en-US" dirty="0"/>
              <a:t>300 ships and $20 million of cargo was lost</a:t>
            </a:r>
          </a:p>
          <a:p>
            <a:endParaRPr lang="en-US" dirty="0"/>
          </a:p>
        </p:txBody>
      </p:sp>
    </p:spTree>
    <p:extLst>
      <p:ext uri="{BB962C8B-B14F-4D97-AF65-F5344CB8AC3E}">
        <p14:creationId xmlns:p14="http://schemas.microsoft.com/office/powerpoint/2010/main" val="1109089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5"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decel="50000" fill="hold">
                                          <p:stCondLst>
                                            <p:cond delay="0"/>
                                          </p:stCondLst>
                                        </p:cTn>
                                        <p:tgtEl>
                                          <p:spTgt spid="11267">
                                            <p:txEl>
                                              <p:pRg st="1" end="1"/>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1267">
                                            <p:txEl>
                                              <p:pRg st="1" end="1"/>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1267">
                                            <p:txEl>
                                              <p:pRg st="1" end="1"/>
                                            </p:txEl>
                                          </p:spTgt>
                                        </p:tgtEl>
                                        <p:attrNameLst>
                                          <p:attrName>ppt_w</p:attrName>
                                        </p:attrNameLst>
                                      </p:cBhvr>
                                      <p:tavLst>
                                        <p:tav tm="0">
                                          <p:val>
                                            <p:strVal val="#ppt_w*.05"/>
                                          </p:val>
                                        </p:tav>
                                        <p:tav tm="100000">
                                          <p:val>
                                            <p:strVal val="#ppt_w"/>
                                          </p:val>
                                        </p:tav>
                                      </p:tavLst>
                                    </p:anim>
                                    <p:anim calcmode="lin" valueType="num">
                                      <p:cBhvr>
                                        <p:cTn id="16" dur="10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1267">
                                            <p:txEl>
                                              <p:pRg st="1" end="1"/>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1267">
                                            <p:txEl>
                                              <p:pRg st="1" end="1"/>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1267">
                                            <p:txEl>
                                              <p:pRg st="1" end="1"/>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12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additive="base">
                                        <p:cTn id="37"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u="sng">
                <a:solidFill>
                  <a:srgbClr val="FFFFFF"/>
                </a:solidFill>
                <a:latin typeface="Rockwell"/>
                <a:cs typeface="Rockwell"/>
              </a:rPr>
              <a:t>XYZ Affair (1797)</a:t>
            </a:r>
          </a:p>
        </p:txBody>
      </p:sp>
      <p:sp>
        <p:nvSpPr>
          <p:cNvPr id="51203" name="Rectangle 3"/>
          <p:cNvSpPr>
            <a:spLocks noGrp="1" noChangeArrowheads="1"/>
          </p:cNvSpPr>
          <p:nvPr>
            <p:ph type="body" idx="1"/>
          </p:nvPr>
        </p:nvSpPr>
        <p:spPr>
          <a:xfrm>
            <a:off x="0" y="1219200"/>
            <a:ext cx="6553200" cy="5435600"/>
          </a:xfrm>
        </p:spPr>
        <p:txBody>
          <a:bodyPr>
            <a:normAutofit fontScale="92500" lnSpcReduction="20000"/>
          </a:bodyPr>
          <a:lstStyle/>
          <a:p>
            <a:r>
              <a:rPr lang="en-US" sz="3400" dirty="0">
                <a:solidFill>
                  <a:srgbClr val="FFFFFF"/>
                </a:solidFill>
                <a:latin typeface="Rockwell"/>
                <a:cs typeface="Rockwell"/>
              </a:rPr>
              <a:t>Delegation sent to France to meet with French Foreign Minister Charles Talleyrand</a:t>
            </a:r>
          </a:p>
          <a:p>
            <a:r>
              <a:rPr lang="en-US" sz="3400" dirty="0">
                <a:solidFill>
                  <a:srgbClr val="FFFFFF"/>
                </a:solidFill>
                <a:latin typeface="Rockwell"/>
                <a:cs typeface="Rockwell"/>
              </a:rPr>
              <a:t>Three French delegates X, Y, &amp; Z demanded $12 million loan &amp; a cash bribe just for a meeting</a:t>
            </a:r>
          </a:p>
          <a:p>
            <a:r>
              <a:rPr lang="en-US" sz="3400" dirty="0">
                <a:solidFill>
                  <a:srgbClr val="FFFFFF"/>
                </a:solidFill>
                <a:latin typeface="Rockwell"/>
                <a:cs typeface="Rockwell"/>
              </a:rPr>
              <a:t>Americans insulted &amp; came home</a:t>
            </a:r>
          </a:p>
          <a:p>
            <a:r>
              <a:rPr lang="en-US" sz="3400" dirty="0">
                <a:solidFill>
                  <a:srgbClr val="FFFFFF"/>
                </a:solidFill>
                <a:latin typeface="Rockwell"/>
                <a:cs typeface="Rockwell"/>
              </a:rPr>
              <a:t>Report published &amp; started Anti-French sentiment at home</a:t>
            </a:r>
          </a:p>
          <a:p>
            <a:endParaRPr lang="en-US" sz="3400" dirty="0">
              <a:solidFill>
                <a:srgbClr val="FFFFFF"/>
              </a:solidFill>
              <a:latin typeface="Rockwell"/>
              <a:cs typeface="Rockwell"/>
            </a:endParaRPr>
          </a:p>
          <a:p>
            <a:endParaRPr lang="en-US" dirty="0">
              <a:solidFill>
                <a:srgbClr val="FFFFFF"/>
              </a:solidFill>
              <a:latin typeface="Rockwell"/>
              <a:cs typeface="Rockwell"/>
            </a:endParaRPr>
          </a:p>
        </p:txBody>
      </p:sp>
      <p:pic>
        <p:nvPicPr>
          <p:cNvPr id="51205" name="Picture 5" descr="Image:Talleyrand-perigo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875" y="1295400"/>
            <a:ext cx="2778125" cy="326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012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51205"/>
                                        </p:tgtEl>
                                        <p:attrNameLst>
                                          <p:attrName>style.visibility</p:attrName>
                                        </p:attrNameLst>
                                      </p:cBhvr>
                                      <p:to>
                                        <p:strVal val="visible"/>
                                      </p:to>
                                    </p:set>
                                    <p:anim calcmode="lin" valueType="num">
                                      <p:cBhvr>
                                        <p:cTn id="11" dur="500" decel="50000" fill="hold">
                                          <p:stCondLst>
                                            <p:cond delay="0"/>
                                          </p:stCondLst>
                                        </p:cTn>
                                        <p:tgtEl>
                                          <p:spTgt spid="5120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120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1205"/>
                                        </p:tgtEl>
                                        <p:attrNameLst>
                                          <p:attrName>ppt_w</p:attrName>
                                        </p:attrNameLst>
                                      </p:cBhvr>
                                      <p:tavLst>
                                        <p:tav tm="0">
                                          <p:val>
                                            <p:strVal val="#ppt_w*.05"/>
                                          </p:val>
                                        </p:tav>
                                        <p:tav tm="100000">
                                          <p:val>
                                            <p:strVal val="#ppt_w"/>
                                          </p:val>
                                        </p:tav>
                                      </p:tavLst>
                                    </p:anim>
                                    <p:anim calcmode="lin" valueType="num">
                                      <p:cBhvr>
                                        <p:cTn id="14" dur="1000" fill="hold"/>
                                        <p:tgtEl>
                                          <p:spTgt spid="5120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120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120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120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12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3">
                                            <p:txEl>
                                              <p:pRg st="1" end="1"/>
                                            </p:txEl>
                                          </p:spTgt>
                                        </p:tgtEl>
                                        <p:attrNameLst>
                                          <p:attrName>style.visibility</p:attrName>
                                        </p:attrNameLst>
                                      </p:cBhvr>
                                      <p:to>
                                        <p:strVal val="visible"/>
                                      </p:to>
                                    </p:set>
                                    <p:anim calcmode="lin" valueType="num">
                                      <p:cBhvr additive="base">
                                        <p:cTn id="2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3">
                                            <p:txEl>
                                              <p:pRg st="2" end="2"/>
                                            </p:txEl>
                                          </p:spTgt>
                                        </p:tgtEl>
                                        <p:attrNameLst>
                                          <p:attrName>style.visibility</p:attrName>
                                        </p:attrNameLst>
                                      </p:cBhvr>
                                      <p:to>
                                        <p:strVal val="visible"/>
                                      </p:to>
                                    </p:set>
                                    <p:anim calcmode="lin" valueType="num">
                                      <p:cBhvr additive="base">
                                        <p:cTn id="2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3">
                                            <p:txEl>
                                              <p:pRg st="3" end="3"/>
                                            </p:txEl>
                                          </p:spTgt>
                                        </p:tgtEl>
                                        <p:attrNameLst>
                                          <p:attrName>style.visibility</p:attrName>
                                        </p:attrNameLst>
                                      </p:cBhvr>
                                      <p:to>
                                        <p:strVal val="visible"/>
                                      </p:to>
                                    </p:set>
                                    <p:anim calcmode="lin" valueType="num">
                                      <p:cBhvr additive="base">
                                        <p:cTn id="35"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u="sng">
                <a:solidFill>
                  <a:srgbClr val="FFFFFF"/>
                </a:solidFill>
                <a:latin typeface="Rockwell"/>
                <a:cs typeface="Rockwell"/>
              </a:rPr>
              <a:t>Quasi-War (1798-1800)</a:t>
            </a:r>
          </a:p>
        </p:txBody>
      </p:sp>
      <p:sp>
        <p:nvSpPr>
          <p:cNvPr id="52227" name="Rectangle 3"/>
          <p:cNvSpPr>
            <a:spLocks noGrp="1" noChangeArrowheads="1"/>
          </p:cNvSpPr>
          <p:nvPr>
            <p:ph type="body" idx="1"/>
          </p:nvPr>
        </p:nvSpPr>
        <p:spPr>
          <a:xfrm>
            <a:off x="0" y="1600200"/>
            <a:ext cx="4343400" cy="5029200"/>
          </a:xfrm>
        </p:spPr>
        <p:txBody>
          <a:bodyPr>
            <a:normAutofit fontScale="92500" lnSpcReduction="10000"/>
          </a:bodyPr>
          <a:lstStyle/>
          <a:p>
            <a:r>
              <a:rPr lang="en-US" dirty="0">
                <a:solidFill>
                  <a:srgbClr val="FFFFFF"/>
                </a:solidFill>
                <a:latin typeface="Rockwell"/>
                <a:cs typeface="Rockwell"/>
              </a:rPr>
              <a:t>U.S. began an undeclared war against France</a:t>
            </a:r>
          </a:p>
          <a:p>
            <a:r>
              <a:rPr lang="en-US" dirty="0">
                <a:solidFill>
                  <a:srgbClr val="FFFFFF"/>
                </a:solidFill>
                <a:latin typeface="Rockwell"/>
                <a:cs typeface="Rockwell"/>
              </a:rPr>
              <a:t>Was purely navel – fought mainly in the Caribbean </a:t>
            </a:r>
          </a:p>
          <a:p>
            <a:r>
              <a:rPr lang="en-US" dirty="0">
                <a:solidFill>
                  <a:srgbClr val="FFFFFF"/>
                </a:solidFill>
                <a:latin typeface="Rockwell"/>
                <a:cs typeface="Rockwell"/>
              </a:rPr>
              <a:t>Adams had to quickly expand the 3 ship navy &amp; an army of 10,000 men was authorized</a:t>
            </a:r>
          </a:p>
        </p:txBody>
      </p:sp>
      <p:pic>
        <p:nvPicPr>
          <p:cNvPr id="52229" name="Picture 5" descr="Image:Schmidt, USS Constel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028" y="2358224"/>
            <a:ext cx="3856972" cy="283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35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p:cTn id="19" dur="500" decel="50000" fill="hold">
                                          <p:stCondLst>
                                            <p:cond delay="0"/>
                                          </p:stCondLst>
                                        </p:cTn>
                                        <p:tgtEl>
                                          <p:spTgt spid="5222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222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2229"/>
                                        </p:tgtEl>
                                        <p:attrNameLst>
                                          <p:attrName>ppt_w</p:attrName>
                                        </p:attrNameLst>
                                      </p:cBhvr>
                                      <p:tavLst>
                                        <p:tav tm="0">
                                          <p:val>
                                            <p:strVal val="#ppt_w*.05"/>
                                          </p:val>
                                        </p:tav>
                                        <p:tav tm="100000">
                                          <p:val>
                                            <p:strVal val="#ppt_w"/>
                                          </p:val>
                                        </p:tav>
                                      </p:tavLst>
                                    </p:anim>
                                    <p:anim calcmode="lin" valueType="num">
                                      <p:cBhvr>
                                        <p:cTn id="22" dur="1000" fill="hold"/>
                                        <p:tgtEl>
                                          <p:spTgt spid="5222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222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222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222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222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2227">
                                            <p:txEl>
                                              <p:pRg st="2" end="2"/>
                                            </p:txEl>
                                          </p:spTgt>
                                        </p:tgtEl>
                                        <p:attrNameLst>
                                          <p:attrName>style.visibility</p:attrName>
                                        </p:attrNameLst>
                                      </p:cBhvr>
                                      <p:to>
                                        <p:strVal val="visible"/>
                                      </p:to>
                                    </p:set>
                                    <p:anim calcmode="lin" valueType="num">
                                      <p:cBhvr additive="base">
                                        <p:cTn id="31"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52400" y="457200"/>
            <a:ext cx="4633174" cy="6400800"/>
          </a:xfrm>
        </p:spPr>
        <p:txBody>
          <a:bodyPr>
            <a:normAutofit/>
          </a:bodyPr>
          <a:lstStyle/>
          <a:p>
            <a:pPr marL="0" indent="0" eaLnBrk="1" hangingPunct="1">
              <a:lnSpc>
                <a:spcPct val="80000"/>
              </a:lnSpc>
              <a:buNone/>
            </a:pPr>
            <a:r>
              <a:rPr lang="en-US" sz="2800" dirty="0">
                <a:latin typeface="+mj-lt"/>
              </a:rPr>
              <a:t>War Avoided</a:t>
            </a:r>
          </a:p>
          <a:p>
            <a:pPr marL="914400" lvl="1" indent="-514350" eaLnBrk="1" hangingPunct="1">
              <a:lnSpc>
                <a:spcPct val="80000"/>
              </a:lnSpc>
              <a:buFont typeface="Calibri" charset="0"/>
              <a:buAutoNum type="alphaLcPeriod"/>
            </a:pPr>
            <a:r>
              <a:rPr lang="en-US" dirty="0">
                <a:latin typeface="+mj-lt"/>
                <a:ea typeface="ＭＳ Ｐゴシック" charset="0"/>
              </a:rPr>
              <a:t>John Adams sent new envoy to France in 1800</a:t>
            </a:r>
          </a:p>
          <a:p>
            <a:pPr marL="914400" lvl="1" indent="-514350" eaLnBrk="1" hangingPunct="1">
              <a:lnSpc>
                <a:spcPct val="80000"/>
              </a:lnSpc>
              <a:buFont typeface="Calibri" charset="0"/>
              <a:buAutoNum type="alphaLcPeriod"/>
            </a:pPr>
            <a:r>
              <a:rPr lang="en-US" dirty="0">
                <a:latin typeface="+mj-lt"/>
                <a:ea typeface="ＭＳ Ｐゴシック" charset="0"/>
              </a:rPr>
              <a:t>Napoleon accepted – more bent on European conquest, not war with US</a:t>
            </a:r>
          </a:p>
          <a:p>
            <a:pPr marL="914400" lvl="1" indent="-514350" eaLnBrk="1" hangingPunct="1">
              <a:lnSpc>
                <a:spcPct val="80000"/>
              </a:lnSpc>
              <a:buFont typeface="Calibri" charset="0"/>
              <a:buAutoNum type="alphaLcPeriod"/>
            </a:pPr>
            <a:r>
              <a:rPr lang="en-US" dirty="0">
                <a:latin typeface="+mj-lt"/>
                <a:ea typeface="ＭＳ Ｐゴシック" charset="0"/>
              </a:rPr>
              <a:t>Improved Relations made Louisiana Purchase possible 3 years later.</a:t>
            </a:r>
          </a:p>
          <a:p>
            <a:pPr marL="914400" lvl="1" indent="-514350" eaLnBrk="1" hangingPunct="1">
              <a:lnSpc>
                <a:spcPct val="80000"/>
              </a:lnSpc>
              <a:buFont typeface="Calibri" charset="0"/>
              <a:buAutoNum type="alphaLcPeriod"/>
            </a:pPr>
            <a:r>
              <a:rPr lang="en-US" dirty="0">
                <a:latin typeface="+mj-lt"/>
                <a:ea typeface="ＭＳ Ｐゴシック" charset="0"/>
              </a:rPr>
              <a:t>Adams felt dodging this bullet was his finest achievement</a:t>
            </a:r>
            <a:r>
              <a:rPr lang="en-US" dirty="0" smtClean="0">
                <a:latin typeface="+mj-lt"/>
                <a:ea typeface="ＭＳ Ｐゴシック" charset="0"/>
              </a:rPr>
              <a:t>.</a:t>
            </a:r>
            <a:endParaRPr lang="en-US" dirty="0">
              <a:latin typeface="+mj-lt"/>
              <a:ea typeface="ＭＳ Ｐゴシック" charset="0"/>
            </a:endParaRPr>
          </a:p>
        </p:txBody>
      </p:sp>
      <p:pic>
        <p:nvPicPr>
          <p:cNvPr id="32771" name="Picture 2" descr="http://medias.photodeck.com/f928e134-3c81-11e0-8989-3b973e3efc70/000446_xlar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85574" y="3454400"/>
            <a:ext cx="43584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1429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Adams’ Presidency: The End of Federalist Control and the Alien &amp; Sedition Acts</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3</a:t>
            </a:r>
          </a:p>
        </p:txBody>
      </p:sp>
    </p:spTree>
    <p:extLst>
      <p:ext uri="{BB962C8B-B14F-4D97-AF65-F5344CB8AC3E}">
        <p14:creationId xmlns:p14="http://schemas.microsoft.com/office/powerpoint/2010/main" val="385461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19885" t="10583" r="14761" b="1141"/>
          <a:stretch>
            <a:fillRect/>
          </a:stretch>
        </p:blipFill>
        <p:spPr bwMode="auto">
          <a:xfrm>
            <a:off x="152400" y="1143000"/>
            <a:ext cx="33528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4"/>
          <p:cNvSpPr>
            <a:spLocks noChangeArrowheads="1"/>
          </p:cNvSpPr>
          <p:nvPr/>
        </p:nvSpPr>
        <p:spPr bwMode="auto">
          <a:xfrm>
            <a:off x="152400" y="133350"/>
            <a:ext cx="8839200" cy="729430"/>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President </a:t>
            </a:r>
            <a:r>
              <a:rPr lang="en-US" sz="2400" dirty="0" smtClean="0">
                <a:solidFill>
                  <a:srgbClr val="000000"/>
                </a:solidFill>
                <a:latin typeface="+mj-lt"/>
                <a:cs typeface="Calibri" charset="0"/>
              </a:rPr>
              <a:t>Adams’ handling </a:t>
            </a:r>
            <a:r>
              <a:rPr lang="en-US" sz="2400" dirty="0">
                <a:solidFill>
                  <a:srgbClr val="000000"/>
                </a:solidFill>
                <a:latin typeface="+mj-lt"/>
                <a:cs typeface="Calibri" charset="0"/>
              </a:rPr>
              <a:t>of the conflict with France led to criticisms by Democratic-Republicans</a:t>
            </a:r>
          </a:p>
        </p:txBody>
      </p:sp>
      <p:sp>
        <p:nvSpPr>
          <p:cNvPr id="6" name="Rectangle 5"/>
          <p:cNvSpPr>
            <a:spLocks noChangeArrowheads="1"/>
          </p:cNvSpPr>
          <p:nvPr/>
        </p:nvSpPr>
        <p:spPr bwMode="auto">
          <a:xfrm>
            <a:off x="3657600" y="1279525"/>
            <a:ext cx="5334000" cy="729430"/>
          </a:xfrm>
          <a:prstGeom prst="rect">
            <a:avLst/>
          </a:prstGeom>
          <a:solidFill>
            <a:srgbClr val="CCECFF"/>
          </a:solidFill>
          <a:ln w="9525">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Federalists in Congress passed the Alien &amp; Sedition Acts</a:t>
            </a:r>
          </a:p>
        </p:txBody>
      </p:sp>
      <p:sp>
        <p:nvSpPr>
          <p:cNvPr id="8" name="Rectangle 7"/>
          <p:cNvSpPr>
            <a:spLocks noChangeArrowheads="1"/>
          </p:cNvSpPr>
          <p:nvPr/>
        </p:nvSpPr>
        <p:spPr bwMode="auto">
          <a:xfrm>
            <a:off x="3657600" y="4783138"/>
            <a:ext cx="5334000" cy="1357295"/>
          </a:xfrm>
          <a:prstGeom prst="rect">
            <a:avLst/>
          </a:prstGeom>
          <a:solidFill>
            <a:srgbClr val="CCFFCC"/>
          </a:solidFill>
          <a:ln w="9525">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This attack on free speech and  citizenship backfired and badly damaged President Adams </a:t>
            </a:r>
            <a:br>
              <a:rPr lang="en-US" sz="2400" dirty="0">
                <a:solidFill>
                  <a:srgbClr val="000000"/>
                </a:solidFill>
                <a:latin typeface="+mj-lt"/>
                <a:cs typeface="Calibri" charset="0"/>
              </a:rPr>
            </a:br>
            <a:r>
              <a:rPr lang="en-US" sz="2400" dirty="0">
                <a:solidFill>
                  <a:srgbClr val="000000"/>
                </a:solidFill>
                <a:latin typeface="+mj-lt"/>
                <a:cs typeface="Calibri" charset="0"/>
              </a:rPr>
              <a:t>and the Federalist Party</a:t>
            </a:r>
          </a:p>
        </p:txBody>
      </p:sp>
      <p:sp>
        <p:nvSpPr>
          <p:cNvPr id="10" name="Rectangle 9"/>
          <p:cNvSpPr>
            <a:spLocks noChangeArrowheads="1"/>
          </p:cNvSpPr>
          <p:nvPr/>
        </p:nvSpPr>
        <p:spPr bwMode="auto">
          <a:xfrm>
            <a:off x="3657600" y="2386013"/>
            <a:ext cx="5334000" cy="1671227"/>
          </a:xfrm>
          <a:prstGeom prst="rect">
            <a:avLst/>
          </a:prstGeom>
          <a:solidFill>
            <a:srgbClr val="FFCCFF"/>
          </a:solidFill>
          <a:ln w="9525">
            <a:solidFill>
              <a:schemeClr val="tx1"/>
            </a:solidFill>
            <a:miter lim="800000"/>
            <a:headEnd/>
            <a:tailEnd/>
          </a:ln>
        </p:spPr>
        <p:txBody>
          <a:bodyPr>
            <a:spAutoFit/>
          </a:bodyPr>
          <a:lstStyle/>
          <a:p>
            <a:pPr algn="ctr" eaLnBrk="0" hangingPunct="0">
              <a:lnSpc>
                <a:spcPct val="85000"/>
              </a:lnSpc>
            </a:pPr>
            <a:r>
              <a:rPr lang="en-US" sz="2400" dirty="0">
                <a:solidFill>
                  <a:srgbClr val="000000"/>
                </a:solidFill>
                <a:latin typeface="+mj-lt"/>
                <a:cs typeface="Calibri" charset="0"/>
              </a:rPr>
              <a:t>The laws made it a crime </a:t>
            </a:r>
            <a:br>
              <a:rPr lang="en-US" sz="2400" dirty="0">
                <a:solidFill>
                  <a:srgbClr val="000000"/>
                </a:solidFill>
                <a:latin typeface="+mj-lt"/>
                <a:cs typeface="Calibri" charset="0"/>
              </a:rPr>
            </a:br>
            <a:r>
              <a:rPr lang="en-US" sz="2400" dirty="0">
                <a:solidFill>
                  <a:srgbClr val="000000"/>
                </a:solidFill>
                <a:latin typeface="+mj-lt"/>
                <a:cs typeface="Calibri" charset="0"/>
              </a:rPr>
              <a:t>to criticize government leaders, restricted citizenship for </a:t>
            </a:r>
            <a:r>
              <a:rPr lang="en-US" sz="2400" dirty="0" smtClean="0">
                <a:solidFill>
                  <a:srgbClr val="000000"/>
                </a:solidFill>
                <a:latin typeface="+mj-lt"/>
                <a:cs typeface="Calibri" charset="0"/>
              </a:rPr>
              <a:t>new </a:t>
            </a:r>
            <a:r>
              <a:rPr lang="en-US" sz="2400" dirty="0">
                <a:solidFill>
                  <a:srgbClr val="000000"/>
                </a:solidFill>
                <a:latin typeface="+mj-lt"/>
                <a:cs typeface="Calibri" charset="0"/>
              </a:rPr>
              <a:t>immigrants, and made deporting immigrants easier</a:t>
            </a:r>
          </a:p>
        </p:txBody>
      </p:sp>
    </p:spTree>
    <p:extLst>
      <p:ext uri="{BB962C8B-B14F-4D97-AF65-F5344CB8AC3E}">
        <p14:creationId xmlns:p14="http://schemas.microsoft.com/office/powerpoint/2010/main" val="400903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sz="6000" dirty="0">
                <a:solidFill>
                  <a:srgbClr val="FFFFFF"/>
                </a:solidFill>
                <a:latin typeface="Rockwell"/>
                <a:cs typeface="Rockwell"/>
                <a:hlinkClick r:id="rId2"/>
              </a:rPr>
              <a:t>Alien &amp; Sedition Acts</a:t>
            </a:r>
            <a:endParaRPr lang="en-US" sz="6000" dirty="0">
              <a:solidFill>
                <a:srgbClr val="FFFFFF"/>
              </a:solidFill>
              <a:latin typeface="Rockwell"/>
              <a:cs typeface="Rockwell"/>
            </a:endParaRPr>
          </a:p>
        </p:txBody>
      </p:sp>
      <p:sp>
        <p:nvSpPr>
          <p:cNvPr id="14339" name="Rectangle 3"/>
          <p:cNvSpPr>
            <a:spLocks noGrp="1" noChangeArrowheads="1"/>
          </p:cNvSpPr>
          <p:nvPr>
            <p:ph type="body" idx="1"/>
          </p:nvPr>
        </p:nvSpPr>
        <p:spPr>
          <a:xfrm>
            <a:off x="457200" y="1600200"/>
            <a:ext cx="4495800" cy="4525963"/>
          </a:xfrm>
        </p:spPr>
        <p:txBody>
          <a:bodyPr/>
          <a:lstStyle/>
          <a:p>
            <a:pPr eaLnBrk="1" hangingPunct="1">
              <a:buFontTx/>
              <a:buNone/>
            </a:pPr>
            <a:r>
              <a:rPr lang="en-US" dirty="0">
                <a:solidFill>
                  <a:srgbClr val="FFFFFF"/>
                </a:solidFill>
                <a:latin typeface="Rockwell"/>
                <a:cs typeface="Rockwell"/>
              </a:rPr>
              <a:t>Four Bills</a:t>
            </a:r>
          </a:p>
          <a:p>
            <a:pPr eaLnBrk="1" hangingPunct="1"/>
            <a:r>
              <a:rPr lang="en-US" dirty="0">
                <a:solidFill>
                  <a:srgbClr val="FFFFFF"/>
                </a:solidFill>
                <a:latin typeface="Rockwell"/>
                <a:cs typeface="Rockwell"/>
              </a:rPr>
              <a:t>Naturalization Act</a:t>
            </a:r>
          </a:p>
          <a:p>
            <a:pPr eaLnBrk="1" hangingPunct="1"/>
            <a:r>
              <a:rPr lang="en-US" dirty="0">
                <a:solidFill>
                  <a:srgbClr val="FFFFFF"/>
                </a:solidFill>
                <a:latin typeface="Rockwell"/>
                <a:cs typeface="Rockwell"/>
              </a:rPr>
              <a:t>Alien Friends Act</a:t>
            </a:r>
          </a:p>
          <a:p>
            <a:pPr eaLnBrk="1" hangingPunct="1"/>
            <a:r>
              <a:rPr lang="en-US" dirty="0">
                <a:solidFill>
                  <a:srgbClr val="FFFFFF"/>
                </a:solidFill>
                <a:latin typeface="Rockwell"/>
                <a:cs typeface="Rockwell"/>
              </a:rPr>
              <a:t>Alien Enemies Act</a:t>
            </a:r>
          </a:p>
          <a:p>
            <a:pPr eaLnBrk="1" hangingPunct="1"/>
            <a:r>
              <a:rPr lang="en-US" dirty="0">
                <a:solidFill>
                  <a:srgbClr val="FFFFFF"/>
                </a:solidFill>
                <a:latin typeface="Rockwell"/>
                <a:cs typeface="Rockwell"/>
              </a:rPr>
              <a:t>Sedition Act</a:t>
            </a:r>
          </a:p>
        </p:txBody>
      </p:sp>
      <p:pic>
        <p:nvPicPr>
          <p:cNvPr id="14340" name="Picture 6" descr="Image:JohnAd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788" y="1447800"/>
            <a:ext cx="42402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76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n-US" sz="6000">
                <a:latin typeface="Rockwell"/>
                <a:cs typeface="Rockwell"/>
              </a:rPr>
              <a:t>Naturalization Acts</a:t>
            </a:r>
          </a:p>
        </p:txBody>
      </p:sp>
      <p:graphicFrame>
        <p:nvGraphicFramePr>
          <p:cNvPr id="6" name="Table 5"/>
          <p:cNvGraphicFramePr>
            <a:graphicFrameLocks noGrp="1"/>
          </p:cNvGraphicFramePr>
          <p:nvPr>
            <p:extLst>
              <p:ext uri="{D42A27DB-BD31-4B8C-83A1-F6EECF244321}">
                <p14:modId xmlns:p14="http://schemas.microsoft.com/office/powerpoint/2010/main" val="4273543040"/>
              </p:ext>
            </p:extLst>
          </p:nvPr>
        </p:nvGraphicFramePr>
        <p:xfrm>
          <a:off x="304800" y="1828800"/>
          <a:ext cx="8610600" cy="2408238"/>
        </p:xfrm>
        <a:graphic>
          <a:graphicData uri="http://schemas.openxmlformats.org/drawingml/2006/table">
            <a:tbl>
              <a:tblPr/>
              <a:tblGrid>
                <a:gridCol w="2152650"/>
                <a:gridCol w="2152650"/>
                <a:gridCol w="2152650"/>
                <a:gridCol w="2152650"/>
              </a:tblGrid>
              <a:tr h="518228">
                <a:tc>
                  <a:txBody>
                    <a:bodyPr/>
                    <a:lstStyle/>
                    <a:p>
                      <a:endParaRPr lang="en-US" sz="2800"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1790</a:t>
                      </a:r>
                      <a:endParaRPr lang="en-US" sz="2800" b="1" u="sng"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1795</a:t>
                      </a:r>
                      <a:endParaRPr lang="en-US" sz="2800" b="1" u="sng" dirty="0">
                        <a:solidFill>
                          <a:srgbClr val="FFFFFF"/>
                        </a:solidFill>
                        <a:latin typeface="Rockwell"/>
                        <a:cs typeface="Rockwell"/>
                      </a:endParaRPr>
                    </a:p>
                  </a:txBody>
                  <a:tcPr marT="45726" marB="45726" anchor="ctr">
                    <a:lnL>
                      <a:noFill/>
                    </a:lnL>
                    <a:lnR>
                      <a:noFill/>
                    </a:lnR>
                    <a:lnT>
                      <a:noFill/>
                    </a:lnT>
                    <a:lnB>
                      <a:noFill/>
                    </a:lnB>
                  </a:tcPr>
                </a:tc>
                <a:tc>
                  <a:txBody>
                    <a:bodyPr/>
                    <a:lstStyle/>
                    <a:p>
                      <a:r>
                        <a:rPr lang="en-US" sz="2800" b="1" u="sng" dirty="0" smtClean="0">
                          <a:solidFill>
                            <a:srgbClr val="FFFFFF"/>
                          </a:solidFill>
                          <a:latin typeface="Rockwell"/>
                          <a:cs typeface="Rockwell"/>
                        </a:rPr>
                        <a:t>1798</a:t>
                      </a:r>
                      <a:endParaRPr lang="en-US" sz="2800" b="1" u="sng" dirty="0">
                        <a:solidFill>
                          <a:srgbClr val="FFFFFF"/>
                        </a:solidFill>
                        <a:latin typeface="Rockwell"/>
                        <a:cs typeface="Rockwell"/>
                      </a:endParaRPr>
                    </a:p>
                  </a:txBody>
                  <a:tcPr marT="45726" marB="45726" anchor="ctr">
                    <a:lnL>
                      <a:noFill/>
                    </a:lnL>
                    <a:lnR>
                      <a:noFill/>
                    </a:lnR>
                    <a:lnT>
                      <a:noFill/>
                    </a:lnT>
                    <a:lnB>
                      <a:noFill/>
                    </a:lnB>
                  </a:tcPr>
                </a:tc>
              </a:tr>
              <a:tr h="945005">
                <a:tc>
                  <a:txBody>
                    <a:bodyPr/>
                    <a:lstStyle/>
                    <a:p>
                      <a:r>
                        <a:rPr lang="en-US" sz="2800" b="1" u="sng" dirty="0">
                          <a:solidFill>
                            <a:srgbClr val="FFFFFF"/>
                          </a:solidFill>
                          <a:latin typeface="Rockwell"/>
                          <a:cs typeface="Rockwell"/>
                        </a:rPr>
                        <a:t>Notice time</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no notice required</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3 years</a:t>
                      </a:r>
                    </a:p>
                  </a:txBody>
                  <a:tcPr marT="45726" marB="45726" anchor="ctr">
                    <a:lnL>
                      <a:noFill/>
                    </a:lnL>
                    <a:lnR>
                      <a:noFill/>
                    </a:lnR>
                    <a:lnT>
                      <a:noFill/>
                    </a:lnT>
                    <a:lnB>
                      <a:noFill/>
                    </a:lnB>
                  </a:tcPr>
                </a:tc>
                <a:tc>
                  <a:txBody>
                    <a:bodyPr/>
                    <a:lstStyle/>
                    <a:p>
                      <a:r>
                        <a:rPr lang="en-US" sz="2800">
                          <a:solidFill>
                            <a:srgbClr val="FFFFFF"/>
                          </a:solidFill>
                          <a:latin typeface="Rockwell"/>
                          <a:cs typeface="Rockwell"/>
                        </a:rPr>
                        <a:t>5 years</a:t>
                      </a:r>
                    </a:p>
                  </a:txBody>
                  <a:tcPr marT="45726" marB="45726" anchor="ctr">
                    <a:lnL>
                      <a:noFill/>
                    </a:lnL>
                    <a:lnR>
                      <a:noFill/>
                    </a:lnR>
                    <a:lnT>
                      <a:noFill/>
                    </a:lnT>
                    <a:lnB>
                      <a:noFill/>
                    </a:lnB>
                  </a:tcPr>
                </a:tc>
              </a:tr>
              <a:tr h="945005">
                <a:tc>
                  <a:txBody>
                    <a:bodyPr/>
                    <a:lstStyle/>
                    <a:p>
                      <a:r>
                        <a:rPr lang="en-US" sz="2800" b="1" u="sng" dirty="0">
                          <a:solidFill>
                            <a:srgbClr val="FFFFFF"/>
                          </a:solidFill>
                          <a:latin typeface="Rockwell"/>
                          <a:cs typeface="Rockwell"/>
                        </a:rPr>
                        <a:t>Residence period</a:t>
                      </a:r>
                    </a:p>
                  </a:txBody>
                  <a:tcPr marT="45726" marB="45726" anchor="ctr">
                    <a:lnL>
                      <a:noFill/>
                    </a:lnL>
                    <a:lnR>
                      <a:noFill/>
                    </a:lnR>
                    <a:lnT>
                      <a:noFill/>
                    </a:lnT>
                    <a:lnB>
                      <a:noFill/>
                    </a:lnB>
                  </a:tcPr>
                </a:tc>
                <a:tc>
                  <a:txBody>
                    <a:bodyPr/>
                    <a:lstStyle/>
                    <a:p>
                      <a:r>
                        <a:rPr lang="en-US" sz="2800">
                          <a:solidFill>
                            <a:srgbClr val="FFFFFF"/>
                          </a:solidFill>
                          <a:latin typeface="Rockwell"/>
                          <a:cs typeface="Rockwell"/>
                        </a:rPr>
                        <a:t>2 years</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5 years</a:t>
                      </a:r>
                    </a:p>
                  </a:txBody>
                  <a:tcPr marT="45726" marB="45726" anchor="ctr">
                    <a:lnL>
                      <a:noFill/>
                    </a:lnL>
                    <a:lnR>
                      <a:noFill/>
                    </a:lnR>
                    <a:lnT>
                      <a:noFill/>
                    </a:lnT>
                    <a:lnB>
                      <a:noFill/>
                    </a:lnB>
                  </a:tcPr>
                </a:tc>
                <a:tc>
                  <a:txBody>
                    <a:bodyPr/>
                    <a:lstStyle/>
                    <a:p>
                      <a:r>
                        <a:rPr lang="en-US" sz="2800" dirty="0">
                          <a:solidFill>
                            <a:srgbClr val="FFFFFF"/>
                          </a:solidFill>
                          <a:latin typeface="Rockwell"/>
                          <a:cs typeface="Rockwell"/>
                        </a:rPr>
                        <a:t>14 years</a:t>
                      </a:r>
                    </a:p>
                  </a:txBody>
                  <a:tcPr marT="45726" marB="45726" anchor="ctr">
                    <a:lnL>
                      <a:noFill/>
                    </a:lnL>
                    <a:lnR>
                      <a:noFill/>
                    </a:lnR>
                    <a:lnT>
                      <a:noFill/>
                    </a:lnT>
                    <a:lnB>
                      <a:noFill/>
                    </a:lnB>
                  </a:tcPr>
                </a:tc>
              </a:tr>
            </a:tbl>
          </a:graphicData>
        </a:graphic>
      </p:graphicFrame>
      <p:sp>
        <p:nvSpPr>
          <p:cNvPr id="15376" name="TextBox 7"/>
          <p:cNvSpPr txBox="1">
            <a:spLocks noChangeArrowheads="1"/>
          </p:cNvSpPr>
          <p:nvPr/>
        </p:nvSpPr>
        <p:spPr bwMode="auto">
          <a:xfrm>
            <a:off x="2819400" y="5505450"/>
            <a:ext cx="548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2400">
                <a:latin typeface="Rockwell"/>
                <a:cs typeface="Rockwell"/>
              </a:rPr>
              <a:t>Target: potential English &amp; Irish immigrants who would likely vote for the Jeffersonian Republicans</a:t>
            </a:r>
          </a:p>
        </p:txBody>
      </p:sp>
      <p:sp>
        <p:nvSpPr>
          <p:cNvPr id="11" name="Down Arrow 10"/>
          <p:cNvSpPr/>
          <p:nvPr/>
        </p:nvSpPr>
        <p:spPr>
          <a:xfrm rot="10800000">
            <a:off x="6934200" y="4114800"/>
            <a:ext cx="1066800" cy="1295400"/>
          </a:xfrm>
          <a:prstGeom prst="downArrow">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3300"/>
              </a:solidFill>
            </a:endParaRPr>
          </a:p>
        </p:txBody>
      </p:sp>
    </p:spTree>
    <p:extLst>
      <p:ext uri="{BB962C8B-B14F-4D97-AF65-F5344CB8AC3E}">
        <p14:creationId xmlns:p14="http://schemas.microsoft.com/office/powerpoint/2010/main" val="425770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0"/>
            <a:ext cx="8915402" cy="6705600"/>
          </a:xfrm>
        </p:spPr>
        <p:txBody>
          <a:bodyPr>
            <a:normAutofit/>
          </a:bodyPr>
          <a:lstStyle/>
          <a:p>
            <a:pPr marL="0" indent="0" eaLnBrk="1" hangingPunct="1">
              <a:lnSpc>
                <a:spcPct val="80000"/>
              </a:lnSpc>
              <a:buNone/>
            </a:pPr>
            <a:r>
              <a:rPr lang="en-US" dirty="0">
                <a:latin typeface="+mj-lt"/>
              </a:rPr>
              <a:t>Alien and Sedition Acts (1798)</a:t>
            </a:r>
          </a:p>
          <a:p>
            <a:pPr marL="914400" lvl="1" indent="-514350" eaLnBrk="1" hangingPunct="1">
              <a:lnSpc>
                <a:spcPct val="80000"/>
              </a:lnSpc>
              <a:buFont typeface="Calibri" charset="0"/>
              <a:buAutoNum type="alphaLcPeriod"/>
            </a:pPr>
            <a:r>
              <a:rPr lang="en-US" dirty="0">
                <a:latin typeface="+mj-lt"/>
                <a:ea typeface="ＭＳ Ｐゴシック" charset="0"/>
              </a:rPr>
              <a:t>Purpose: to reduce power of </a:t>
            </a:r>
            <a:r>
              <a:rPr lang="en-US" dirty="0" err="1">
                <a:latin typeface="+mj-lt"/>
                <a:ea typeface="ＭＳ Ｐゴシック" charset="0"/>
              </a:rPr>
              <a:t>Jeffersonians</a:t>
            </a:r>
            <a:r>
              <a:rPr lang="en-US" dirty="0">
                <a:latin typeface="+mj-lt"/>
                <a:ea typeface="ＭＳ Ｐゴシック" charset="0"/>
              </a:rPr>
              <a:t> and silence anti-war opposition</a:t>
            </a:r>
          </a:p>
          <a:p>
            <a:pPr marL="914400" lvl="1" indent="-514350" eaLnBrk="1" hangingPunct="1">
              <a:lnSpc>
                <a:spcPct val="80000"/>
              </a:lnSpc>
              <a:buFont typeface="Calibri" charset="0"/>
              <a:buAutoNum type="alphaLcPeriod"/>
            </a:pPr>
            <a:r>
              <a:rPr lang="en-US" u="sng" dirty="0">
                <a:latin typeface="+mj-lt"/>
                <a:ea typeface="ＭＳ Ｐゴシック" charset="0"/>
              </a:rPr>
              <a:t>Alien Act </a:t>
            </a:r>
          </a:p>
          <a:p>
            <a:pPr marL="1314450" lvl="2" indent="-514350" eaLnBrk="1" hangingPunct="1">
              <a:lnSpc>
                <a:spcPct val="80000"/>
              </a:lnSpc>
              <a:buFont typeface="Calibri" charset="0"/>
              <a:buAutoNum type="romanLcPeriod"/>
            </a:pPr>
            <a:r>
              <a:rPr lang="en-US" dirty="0">
                <a:latin typeface="+mj-lt"/>
                <a:ea typeface="ＭＳ Ｐゴシック" charset="0"/>
              </a:rPr>
              <a:t>Attack on pro-Jeffersonian </a:t>
            </a:r>
            <a:r>
              <a:rPr lang="ja-JP" altLang="en-US" dirty="0">
                <a:latin typeface="+mj-lt"/>
                <a:ea typeface="ＭＳ Ｐゴシック" charset="0"/>
              </a:rPr>
              <a:t>“</a:t>
            </a:r>
            <a:r>
              <a:rPr lang="en-US" dirty="0">
                <a:latin typeface="+mj-lt"/>
                <a:ea typeface="ＭＳ Ｐゴシック" charset="0"/>
              </a:rPr>
              <a:t>aliens</a:t>
            </a:r>
            <a:r>
              <a:rPr lang="ja-JP" altLang="en-US" dirty="0">
                <a:latin typeface="+mj-lt"/>
                <a:ea typeface="ＭＳ Ｐゴシック" charset="0"/>
              </a:rPr>
              <a:t>”</a:t>
            </a:r>
            <a:endParaRPr lang="en-US" dirty="0">
              <a:latin typeface="+mj-lt"/>
              <a:ea typeface="ＭＳ Ｐゴシック" charset="0"/>
            </a:endParaRPr>
          </a:p>
          <a:p>
            <a:pPr marL="1314450" lvl="2" indent="-514350" eaLnBrk="1" hangingPunct="1">
              <a:lnSpc>
                <a:spcPct val="80000"/>
              </a:lnSpc>
              <a:buFont typeface="Calibri" charset="0"/>
              <a:buAutoNum type="romanLcPeriod"/>
            </a:pPr>
            <a:r>
              <a:rPr lang="en-US" dirty="0">
                <a:latin typeface="+mj-lt"/>
                <a:ea typeface="ＭＳ Ｐゴシック" charset="0"/>
              </a:rPr>
              <a:t>Raised residency requirements for US citizenship from 5 </a:t>
            </a:r>
            <a:r>
              <a:rPr lang="en-US" dirty="0" err="1">
                <a:latin typeface="+mj-lt"/>
                <a:ea typeface="ＭＳ Ｐゴシック" charset="0"/>
              </a:rPr>
              <a:t>yrs</a:t>
            </a:r>
            <a:r>
              <a:rPr lang="en-US" dirty="0">
                <a:latin typeface="+mj-lt"/>
                <a:ea typeface="ＭＳ Ｐゴシック" charset="0"/>
              </a:rPr>
              <a:t> to 14 yrs.</a:t>
            </a:r>
          </a:p>
          <a:p>
            <a:pPr marL="1314450" lvl="2" indent="-514350" eaLnBrk="1" hangingPunct="1">
              <a:lnSpc>
                <a:spcPct val="80000"/>
              </a:lnSpc>
              <a:buFont typeface="Calibri" charset="0"/>
              <a:buAutoNum type="romanLcPeriod"/>
            </a:pPr>
            <a:r>
              <a:rPr lang="en-US" dirty="0">
                <a:latin typeface="+mj-lt"/>
                <a:ea typeface="ＭＳ Ｐゴシック" charset="0"/>
              </a:rPr>
              <a:t>President could deport </a:t>
            </a:r>
            <a:r>
              <a:rPr lang="ja-JP" altLang="en-US" dirty="0">
                <a:latin typeface="+mj-lt"/>
                <a:ea typeface="ＭＳ Ｐゴシック" charset="0"/>
              </a:rPr>
              <a:t>“</a:t>
            </a:r>
            <a:r>
              <a:rPr lang="en-US" dirty="0">
                <a:latin typeface="+mj-lt"/>
                <a:ea typeface="ＭＳ Ｐゴシック" charset="0"/>
              </a:rPr>
              <a:t>dangerous</a:t>
            </a:r>
            <a:r>
              <a:rPr lang="ja-JP" altLang="en-US" dirty="0">
                <a:latin typeface="+mj-lt"/>
                <a:ea typeface="ＭＳ Ｐゴシック" charset="0"/>
              </a:rPr>
              <a:t>”</a:t>
            </a:r>
            <a:r>
              <a:rPr lang="en-US" dirty="0">
                <a:latin typeface="+mj-lt"/>
                <a:ea typeface="ＭＳ Ｐゴシック" charset="0"/>
              </a:rPr>
              <a:t> foreigners.</a:t>
            </a:r>
          </a:p>
          <a:p>
            <a:pPr marL="914400" lvl="1" indent="-514350" eaLnBrk="1" hangingPunct="1">
              <a:lnSpc>
                <a:spcPct val="80000"/>
              </a:lnSpc>
              <a:buFont typeface="Calibri" charset="0"/>
              <a:buAutoNum type="alphaLcPeriod"/>
            </a:pPr>
            <a:r>
              <a:rPr lang="en-US" u="sng" dirty="0">
                <a:latin typeface="+mj-lt"/>
                <a:ea typeface="ＭＳ Ｐゴシック" charset="0"/>
              </a:rPr>
              <a:t>Sedition Act</a:t>
            </a:r>
          </a:p>
          <a:p>
            <a:pPr marL="1314450" lvl="2" indent="-514350" eaLnBrk="1" hangingPunct="1">
              <a:lnSpc>
                <a:spcPct val="80000"/>
              </a:lnSpc>
              <a:buFont typeface="Calibri" charset="0"/>
              <a:buAutoNum type="romanLcPeriod"/>
            </a:pPr>
            <a:r>
              <a:rPr lang="en-US" dirty="0">
                <a:latin typeface="+mj-lt"/>
                <a:ea typeface="ＭＳ Ｐゴシック" charset="0"/>
              </a:rPr>
              <a:t>Anyone who impeded policies of the </a:t>
            </a:r>
            <a:r>
              <a:rPr lang="en-US" dirty="0" err="1">
                <a:latin typeface="+mj-lt"/>
                <a:ea typeface="ＭＳ Ｐゴシック" charset="0"/>
              </a:rPr>
              <a:t>gov</a:t>
            </a:r>
            <a:r>
              <a:rPr lang="ja-JP" altLang="en-US" dirty="0">
                <a:latin typeface="+mj-lt"/>
                <a:ea typeface="ＭＳ Ｐゴシック" charset="0"/>
              </a:rPr>
              <a:t>’</a:t>
            </a:r>
            <a:r>
              <a:rPr lang="en-US" dirty="0">
                <a:latin typeface="+mj-lt"/>
                <a:ea typeface="ＭＳ Ｐゴシック" charset="0"/>
              </a:rPr>
              <a:t>t or falsely criticized its officials would get heavy fine and imprisonment.</a:t>
            </a:r>
          </a:p>
          <a:p>
            <a:pPr marL="1314450" lvl="2" indent="-514350" eaLnBrk="1" hangingPunct="1">
              <a:lnSpc>
                <a:spcPct val="80000"/>
              </a:lnSpc>
              <a:buFont typeface="Calibri" charset="0"/>
              <a:buAutoNum type="romanLcPeriod"/>
            </a:pPr>
            <a:r>
              <a:rPr lang="en-US" dirty="0">
                <a:latin typeface="+mj-lt"/>
                <a:ea typeface="ＭＳ Ｐゴシック" charset="0"/>
              </a:rPr>
              <a:t>Direct violation of 1</a:t>
            </a:r>
            <a:r>
              <a:rPr lang="en-US" baseline="30000" dirty="0">
                <a:latin typeface="+mj-lt"/>
                <a:ea typeface="ＭＳ Ｐゴシック" charset="0"/>
              </a:rPr>
              <a:t>st</a:t>
            </a:r>
            <a:r>
              <a:rPr lang="en-US" dirty="0">
                <a:latin typeface="+mj-lt"/>
                <a:ea typeface="ＭＳ Ｐゴシック" charset="0"/>
              </a:rPr>
              <a:t> Amendment</a:t>
            </a:r>
          </a:p>
          <a:p>
            <a:pPr marL="1314450" lvl="2" indent="-514350" eaLnBrk="1" hangingPunct="1">
              <a:lnSpc>
                <a:spcPct val="80000"/>
              </a:lnSpc>
              <a:buFont typeface="Calibri" charset="0"/>
              <a:buAutoNum type="romanLcPeriod"/>
            </a:pPr>
            <a:r>
              <a:rPr lang="en-US" dirty="0">
                <a:latin typeface="+mj-lt"/>
                <a:ea typeface="ＭＳ Ｐゴシック" charset="0"/>
              </a:rPr>
              <a:t>Expired day before Adams left office</a:t>
            </a:r>
            <a:r>
              <a:rPr lang="en-US" dirty="0">
                <a:latin typeface="Calibri" charset="0"/>
                <a:ea typeface="ＭＳ Ｐゴシック" charset="0"/>
              </a:rPr>
              <a:t>.</a:t>
            </a:r>
          </a:p>
          <a:p>
            <a:pPr marL="914400" lvl="1" indent="-514350" eaLnBrk="1" hangingPunct="1">
              <a:lnSpc>
                <a:spcPct val="80000"/>
              </a:lnSpc>
              <a:buFont typeface="Calibri" charset="0"/>
              <a:buAutoNum type="alphaLcPeriod"/>
            </a:pPr>
            <a:endParaRPr lang="en-US" dirty="0">
              <a:latin typeface="Calibri" charset="0"/>
              <a:ea typeface="ＭＳ Ｐゴシック" charset="0"/>
            </a:endParaRPr>
          </a:p>
        </p:txBody>
      </p:sp>
      <p:pic>
        <p:nvPicPr>
          <p:cNvPr id="33795" name="Picture 2" descr="http://www.apfn.net/messageboard/07-02-04/tjali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60672" y="4652242"/>
            <a:ext cx="2983328" cy="22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2004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sz="6000">
                <a:solidFill>
                  <a:srgbClr val="FFFFFF"/>
                </a:solidFill>
                <a:latin typeface="Rockwell"/>
                <a:cs typeface="Rockwell"/>
              </a:rPr>
              <a:t>Nullification</a:t>
            </a:r>
          </a:p>
        </p:txBody>
      </p:sp>
      <p:sp>
        <p:nvSpPr>
          <p:cNvPr id="20483" name="Rectangle 3"/>
          <p:cNvSpPr>
            <a:spLocks noGrp="1" noChangeArrowheads="1"/>
          </p:cNvSpPr>
          <p:nvPr>
            <p:ph type="body" idx="1"/>
          </p:nvPr>
        </p:nvSpPr>
        <p:spPr>
          <a:xfrm>
            <a:off x="457200" y="1600200"/>
            <a:ext cx="4572000" cy="5257800"/>
          </a:xfrm>
        </p:spPr>
        <p:txBody>
          <a:bodyPr/>
          <a:lstStyle/>
          <a:p>
            <a:pPr eaLnBrk="1" hangingPunct="1">
              <a:lnSpc>
                <a:spcPct val="90000"/>
              </a:lnSpc>
            </a:pPr>
            <a:r>
              <a:rPr lang="en-US" sz="2400" dirty="0">
                <a:solidFill>
                  <a:srgbClr val="FFFFFF"/>
                </a:solidFill>
                <a:latin typeface="Rockwell"/>
                <a:cs typeface="Rockwell"/>
              </a:rPr>
              <a:t>Jefferson and many states oppose the Alien &amp; Sedition Acts</a:t>
            </a:r>
          </a:p>
          <a:p>
            <a:pPr eaLnBrk="1" hangingPunct="1">
              <a:lnSpc>
                <a:spcPct val="90000"/>
              </a:lnSpc>
            </a:pPr>
            <a:r>
              <a:rPr lang="en-US" sz="2400" b="1" dirty="0">
                <a:solidFill>
                  <a:srgbClr val="FFFFFF"/>
                </a:solidFill>
                <a:latin typeface="Rockwell"/>
                <a:cs typeface="Rockwell"/>
              </a:rPr>
              <a:t>Virginia &amp; Kentucky Resolutions</a:t>
            </a:r>
            <a:r>
              <a:rPr lang="en-US" sz="2400" dirty="0">
                <a:solidFill>
                  <a:srgbClr val="FFFFFF"/>
                </a:solidFill>
                <a:latin typeface="Rockwell"/>
                <a:cs typeface="Rockwell"/>
              </a:rPr>
              <a:t> call the act “null and void”</a:t>
            </a:r>
          </a:p>
          <a:p>
            <a:pPr eaLnBrk="1" hangingPunct="1">
              <a:lnSpc>
                <a:spcPct val="90000"/>
              </a:lnSpc>
            </a:pPr>
            <a:r>
              <a:rPr lang="en-US" sz="2400" dirty="0">
                <a:solidFill>
                  <a:srgbClr val="FFFFFF"/>
                </a:solidFill>
                <a:latin typeface="Rockwell"/>
                <a:cs typeface="Rockwell"/>
              </a:rPr>
              <a:t>States vs. federal government: who wins?...</a:t>
            </a:r>
          </a:p>
          <a:p>
            <a:pPr eaLnBrk="1" hangingPunct="1">
              <a:lnSpc>
                <a:spcPct val="90000"/>
              </a:lnSpc>
            </a:pPr>
            <a:r>
              <a:rPr lang="en-US" sz="2400" dirty="0">
                <a:solidFill>
                  <a:srgbClr val="FFFFFF"/>
                </a:solidFill>
                <a:latin typeface="Rockwell"/>
                <a:cs typeface="Rockwell"/>
              </a:rPr>
              <a:t>…principle remained untested because Adams lost next election to Jefferson</a:t>
            </a:r>
          </a:p>
        </p:txBody>
      </p:sp>
      <p:pic>
        <p:nvPicPr>
          <p:cNvPr id="20484" name="Picture 7" descr="Image:TJeffersonrpe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143000"/>
            <a:ext cx="4000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108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Theories</a:t>
            </a:r>
            <a:endParaRPr lang="en-US" dirty="0"/>
          </a:p>
        </p:txBody>
      </p:sp>
      <p:sp>
        <p:nvSpPr>
          <p:cNvPr id="3" name="Text Placeholder 2"/>
          <p:cNvSpPr>
            <a:spLocks noGrp="1"/>
          </p:cNvSpPr>
          <p:nvPr>
            <p:ph type="body" idx="1"/>
          </p:nvPr>
        </p:nvSpPr>
        <p:spPr/>
        <p:txBody>
          <a:bodyPr/>
          <a:lstStyle/>
          <a:p>
            <a:r>
              <a:rPr lang="en-US" dirty="0" smtClean="0"/>
              <a:t>Contract Theory</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Compact Theory</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4728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0" y="533400"/>
            <a:ext cx="4953000" cy="5943600"/>
          </a:xfrm>
        </p:spPr>
        <p:txBody>
          <a:bodyPr/>
          <a:lstStyle/>
          <a:p>
            <a:pPr marL="0" indent="0" eaLnBrk="1" hangingPunct="1">
              <a:lnSpc>
                <a:spcPct val="80000"/>
              </a:lnSpc>
              <a:buNone/>
            </a:pPr>
            <a:r>
              <a:rPr lang="en-US" sz="2200" dirty="0">
                <a:latin typeface="+mj-lt"/>
              </a:rPr>
              <a:t>Virginia and Kentucky Resolutions (1798)</a:t>
            </a:r>
          </a:p>
          <a:p>
            <a:pPr marL="914400" lvl="1" indent="-514350" eaLnBrk="1" hangingPunct="1">
              <a:lnSpc>
                <a:spcPct val="80000"/>
              </a:lnSpc>
              <a:buFont typeface="Calibri" charset="0"/>
              <a:buAutoNum type="alphaLcPeriod"/>
            </a:pPr>
            <a:r>
              <a:rPr lang="en-US" sz="2000" dirty="0">
                <a:latin typeface="+mj-lt"/>
                <a:ea typeface="ＭＳ Ｐゴシック" charset="0"/>
              </a:rPr>
              <a:t>Republicans felt Alien and Sedition Acts were unconstitutional</a:t>
            </a:r>
          </a:p>
          <a:p>
            <a:pPr marL="914400" lvl="1" indent="-514350" eaLnBrk="1" hangingPunct="1">
              <a:lnSpc>
                <a:spcPct val="80000"/>
              </a:lnSpc>
              <a:buFont typeface="Calibri" charset="0"/>
              <a:buAutoNum type="alphaLcPeriod"/>
            </a:pPr>
            <a:r>
              <a:rPr lang="en-US" sz="2000" dirty="0">
                <a:latin typeface="+mj-lt"/>
                <a:ea typeface="ＭＳ Ｐゴシック" charset="0"/>
              </a:rPr>
              <a:t>Jefferson and Madison secretly penned two resolutions that asserted that states have the right to </a:t>
            </a:r>
            <a:r>
              <a:rPr lang="en-US" sz="2000" u="sng" dirty="0">
                <a:latin typeface="+mj-lt"/>
                <a:ea typeface="ＭＳ Ｐゴシック" charset="0"/>
              </a:rPr>
              <a:t>nullify</a:t>
            </a:r>
            <a:r>
              <a:rPr lang="en-US" sz="2000" dirty="0">
                <a:latin typeface="+mj-lt"/>
                <a:ea typeface="ＭＳ Ｐゴシック" charset="0"/>
              </a:rPr>
              <a:t> unconstitutional laws passed by Congress.</a:t>
            </a:r>
          </a:p>
          <a:p>
            <a:pPr marL="914400" lvl="1" indent="-514350" eaLnBrk="1" hangingPunct="1">
              <a:lnSpc>
                <a:spcPct val="80000"/>
              </a:lnSpc>
              <a:buFont typeface="Calibri" charset="0"/>
              <a:buAutoNum type="alphaLcPeriod"/>
            </a:pPr>
            <a:r>
              <a:rPr lang="en-US" sz="2000" dirty="0">
                <a:latin typeface="+mj-lt"/>
                <a:ea typeface="ＭＳ Ｐゴシック" charset="0"/>
              </a:rPr>
              <a:t>Federalists retorted that the people, not states created Constitution and that the Supreme Court and not states determined the constitutionality of laws.</a:t>
            </a:r>
          </a:p>
          <a:p>
            <a:pPr marL="914400" lvl="1" indent="-514350" eaLnBrk="1" hangingPunct="1">
              <a:lnSpc>
                <a:spcPct val="80000"/>
              </a:lnSpc>
              <a:buFont typeface="Calibri" charset="0"/>
              <a:buAutoNum type="alphaLcPeriod"/>
            </a:pPr>
            <a:r>
              <a:rPr lang="en-US" sz="2000" dirty="0">
                <a:latin typeface="+mj-lt"/>
                <a:ea typeface="ＭＳ Ｐゴシック" charset="0"/>
              </a:rPr>
              <a:t>No other states but VA and KY adopted resolutions, but southern states would use this later in 19</a:t>
            </a:r>
            <a:r>
              <a:rPr lang="en-US" sz="2000" baseline="30000" dirty="0">
                <a:latin typeface="+mj-lt"/>
                <a:ea typeface="ＭＳ Ｐゴシック" charset="0"/>
              </a:rPr>
              <a:t>th</a:t>
            </a:r>
            <a:r>
              <a:rPr lang="en-US" sz="2000" dirty="0">
                <a:latin typeface="+mj-lt"/>
                <a:ea typeface="ＭＳ Ｐゴシック" charset="0"/>
              </a:rPr>
              <a:t> century to support nullification and secession.</a:t>
            </a:r>
          </a:p>
          <a:p>
            <a:pPr marL="914400" lvl="1" indent="-514350" eaLnBrk="1" hangingPunct="1">
              <a:lnSpc>
                <a:spcPct val="80000"/>
              </a:lnSpc>
              <a:buFont typeface="Calibri" charset="0"/>
              <a:buAutoNum type="alphaLcPeriod"/>
            </a:pPr>
            <a:endParaRPr lang="en-US" sz="2000" dirty="0">
              <a:latin typeface="Calibri" charset="0"/>
              <a:ea typeface="ＭＳ Ｐゴシック" charset="0"/>
            </a:endParaRPr>
          </a:p>
        </p:txBody>
      </p:sp>
      <p:pic>
        <p:nvPicPr>
          <p:cNvPr id="34819" name="Picture 2" descr="http://www.xtimeline.com/__UserPic_Large/1698/ELT20080204120436780321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743200"/>
            <a:ext cx="3841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upload.wikimedia.org/wikipedia/commons/thumb/1/1d/James_Madison.jpg/220px-James_Madis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3463" y="228600"/>
            <a:ext cx="19383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thumb/1/1e/Thomas_Jefferson_by_Rembrandt_Peale,_1800.jpg/220px-Thomas_Jefferson_by_Rembrandt_Peale,_18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228600"/>
            <a:ext cx="18669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455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2.bp.blogspot.com/_6CtuSd2_klc/TPUxmJEJdiI/AAAAAAAAAB8/n9-9P96LwZs/s1600/the+election+of+1800.jpg"/>
          <p:cNvPicPr>
            <a:picLocks noChangeAspect="1" noChangeArrowheads="1"/>
          </p:cNvPicPr>
          <p:nvPr/>
        </p:nvPicPr>
        <p:blipFill>
          <a:blip r:embed="rId2">
            <a:extLst>
              <a:ext uri="{28A0092B-C50C-407E-A947-70E740481C1C}">
                <a14:useLocalDpi xmlns:a14="http://schemas.microsoft.com/office/drawing/2010/main" val="0"/>
              </a:ext>
            </a:extLst>
          </a:blip>
          <a:srcRect b="2406"/>
          <a:stretch>
            <a:fillRect/>
          </a:stretch>
        </p:blipFill>
        <p:spPr bwMode="auto">
          <a:xfrm>
            <a:off x="1257300" y="1614488"/>
            <a:ext cx="6629400"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4"/>
          <p:cNvSpPr>
            <a:spLocks noChangeArrowheads="1"/>
          </p:cNvSpPr>
          <p:nvPr/>
        </p:nvSpPr>
        <p:spPr bwMode="auto">
          <a:xfrm>
            <a:off x="228600" y="133350"/>
            <a:ext cx="4419600" cy="1043362"/>
          </a:xfrm>
          <a:prstGeom prst="rect">
            <a:avLst/>
          </a:prstGeom>
          <a:solidFill>
            <a:srgbClr val="CCCCFF"/>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Adams and his Federalist Party were unpopular by the election of 1800</a:t>
            </a:r>
          </a:p>
        </p:txBody>
      </p:sp>
      <p:sp>
        <p:nvSpPr>
          <p:cNvPr id="6" name="Rectangle 5"/>
          <p:cNvSpPr>
            <a:spLocks noChangeArrowheads="1"/>
          </p:cNvSpPr>
          <p:nvPr/>
        </p:nvSpPr>
        <p:spPr bwMode="auto">
          <a:xfrm>
            <a:off x="4781550" y="133350"/>
            <a:ext cx="4191000" cy="1043362"/>
          </a:xfrm>
          <a:prstGeom prst="rect">
            <a:avLst/>
          </a:prstGeom>
          <a:solidFill>
            <a:srgbClr val="FFCCFF"/>
          </a:solidFill>
          <a:ln w="12700">
            <a:solidFill>
              <a:schemeClr val="tx1"/>
            </a:solidFill>
            <a:miter lim="800000"/>
            <a:headEnd/>
            <a:tailEnd/>
          </a:ln>
        </p:spPr>
        <p:txBody>
          <a:bodyPr>
            <a:spAutoFit/>
          </a:bodyPr>
          <a:lstStyle/>
          <a:p>
            <a:pPr algn="ctr">
              <a:lnSpc>
                <a:spcPct val="85000"/>
              </a:lnSpc>
            </a:pPr>
            <a:r>
              <a:rPr lang="en-US" sz="2400" dirty="0">
                <a:solidFill>
                  <a:srgbClr val="000000"/>
                </a:solidFill>
                <a:latin typeface="+mj-lt"/>
                <a:cs typeface="Calibri" charset="0"/>
              </a:rPr>
              <a:t>Republican Jefferson defeated Adams in the </a:t>
            </a:r>
            <a:r>
              <a:rPr lang="en-US" sz="2400" dirty="0">
                <a:solidFill>
                  <a:srgbClr val="000000"/>
                </a:solidFill>
                <a:latin typeface="+mj-lt"/>
                <a:cs typeface="Calibri" charset="0"/>
                <a:hlinkClick r:id="rId3"/>
              </a:rPr>
              <a:t>election of 1800</a:t>
            </a:r>
            <a:endParaRPr lang="en-US" sz="2400" dirty="0">
              <a:solidFill>
                <a:srgbClr val="000000"/>
              </a:solidFill>
              <a:latin typeface="+mj-lt"/>
              <a:cs typeface="Calibri" charset="0"/>
            </a:endParaRPr>
          </a:p>
        </p:txBody>
      </p:sp>
      <p:pic>
        <p:nvPicPr>
          <p:cNvPr id="7" name="Picture 5" descr="ElectoralCollege1800-Large"/>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371850" y="1504950"/>
            <a:ext cx="56007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9572" name="Picture 4" descr="http://upload.wikimedia.org/wikipedia/commons/thumb/1/1e/Thomas_Jefferson_by_Rembrandt_Peale,_1800.jpg/220px-Thomas_Jefferson_by_Rembrandt_Peale,_1800.jpg"/>
          <p:cNvPicPr>
            <a:picLocks noChangeAspect="1" noChangeArrowheads="1"/>
          </p:cNvPicPr>
          <p:nvPr/>
        </p:nvPicPr>
        <p:blipFill>
          <a:blip r:embed="rId5">
            <a:extLst>
              <a:ext uri="{28A0092B-C50C-407E-A947-70E740481C1C}">
                <a14:useLocalDpi xmlns:a14="http://schemas.microsoft.com/office/drawing/2010/main" val="0"/>
              </a:ext>
            </a:extLst>
          </a:blip>
          <a:srcRect l="9792" r="15260"/>
          <a:stretch>
            <a:fillRect/>
          </a:stretch>
        </p:blipFill>
        <p:spPr bwMode="auto">
          <a:xfrm>
            <a:off x="152400" y="1676400"/>
            <a:ext cx="3086100" cy="490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371850" y="1600200"/>
            <a:ext cx="5600700" cy="1357295"/>
          </a:xfrm>
          <a:prstGeom prst="rect">
            <a:avLst/>
          </a:prstGeom>
          <a:solidFill>
            <a:srgbClr val="FFFFCC"/>
          </a:solidFill>
          <a:ln w="12700">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The 1800 election marked the first time in U.S. history when one political party transferred power to another political party </a:t>
            </a:r>
          </a:p>
        </p:txBody>
      </p:sp>
      <p:sp>
        <p:nvSpPr>
          <p:cNvPr id="10" name="Rectangle 9"/>
          <p:cNvSpPr>
            <a:spLocks noChangeArrowheads="1"/>
          </p:cNvSpPr>
          <p:nvPr/>
        </p:nvSpPr>
        <p:spPr bwMode="auto">
          <a:xfrm>
            <a:off x="3352800" y="3505200"/>
            <a:ext cx="5600700" cy="1357295"/>
          </a:xfrm>
          <a:prstGeom prst="rect">
            <a:avLst/>
          </a:prstGeom>
          <a:solidFill>
            <a:srgbClr val="CCFFCC"/>
          </a:solidFill>
          <a:ln w="12700">
            <a:solidFill>
              <a:schemeClr val="tx1"/>
            </a:solidFill>
            <a:miter lim="800000"/>
            <a:headEnd/>
            <a:tailEnd/>
          </a:ln>
        </p:spPr>
        <p:txBody>
          <a:bodyPr>
            <a:spAutoFit/>
          </a:bodyPr>
          <a:lstStyle/>
          <a:p>
            <a:pPr algn="ctr">
              <a:lnSpc>
                <a:spcPct val="85000"/>
              </a:lnSpc>
            </a:pPr>
            <a:r>
              <a:rPr lang="en-US" sz="2400">
                <a:solidFill>
                  <a:srgbClr val="000000"/>
                </a:solidFill>
                <a:latin typeface="+mj-lt"/>
                <a:cs typeface="Calibri" charset="0"/>
              </a:rPr>
              <a:t>Jefferson</a:t>
            </a:r>
            <a:r>
              <a:rPr lang="ja-JP" altLang="en-US" sz="2400">
                <a:solidFill>
                  <a:srgbClr val="000000"/>
                </a:solidFill>
                <a:latin typeface="+mj-lt"/>
                <a:cs typeface="Calibri" charset="0"/>
              </a:rPr>
              <a:t>’</a:t>
            </a:r>
            <a:r>
              <a:rPr lang="en-US" sz="2400">
                <a:solidFill>
                  <a:srgbClr val="000000"/>
                </a:solidFill>
                <a:latin typeface="+mj-lt"/>
                <a:cs typeface="Calibri" charset="0"/>
              </a:rPr>
              <a:t>s victory over Adams marked the beginning of </a:t>
            </a:r>
            <a:br>
              <a:rPr lang="en-US" sz="2400">
                <a:solidFill>
                  <a:srgbClr val="000000"/>
                </a:solidFill>
                <a:latin typeface="+mj-lt"/>
                <a:cs typeface="Calibri" charset="0"/>
              </a:rPr>
            </a:br>
            <a:r>
              <a:rPr lang="en-US" sz="2400">
                <a:solidFill>
                  <a:srgbClr val="000000"/>
                </a:solidFill>
                <a:latin typeface="+mj-lt"/>
                <a:cs typeface="Calibri" charset="0"/>
              </a:rPr>
              <a:t>30 years of dominance by the Democratic-Republican Party </a:t>
            </a:r>
          </a:p>
        </p:txBody>
      </p:sp>
      <p:pic>
        <p:nvPicPr>
          <p:cNvPr id="11" name="Picture 8" descr="http://conservapedia.com/images/e/e2/Fed-vs-r.jpg"/>
          <p:cNvPicPr>
            <a:picLocks noChangeAspect="1" noChangeArrowheads="1"/>
          </p:cNvPicPr>
          <p:nvPr/>
        </p:nvPicPr>
        <p:blipFill>
          <a:blip r:embed="rId6">
            <a:extLst>
              <a:ext uri="{28A0092B-C50C-407E-A947-70E740481C1C}">
                <a14:useLocalDpi xmlns:a14="http://schemas.microsoft.com/office/drawing/2010/main" val="0"/>
              </a:ext>
            </a:extLst>
          </a:blip>
          <a:srcRect l="1613" t="86171" r="2007" b="-874"/>
          <a:stretch>
            <a:fillRect/>
          </a:stretch>
        </p:blipFill>
        <p:spPr bwMode="auto">
          <a:xfrm>
            <a:off x="3429000" y="5391150"/>
            <a:ext cx="56769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79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9572"/>
                                        </p:tgtEl>
                                        <p:attrNameLst>
                                          <p:attrName>style.visibility</p:attrName>
                                        </p:attrNameLst>
                                      </p:cBhvr>
                                      <p:to>
                                        <p:strVal val="visible"/>
                                      </p:to>
                                    </p:set>
                                    <p:animEffect transition="in" filter="fade">
                                      <p:cBhvr>
                                        <p:cTn id="13" dur="500"/>
                                        <p:tgtEl>
                                          <p:spTgt spid="109572"/>
                                        </p:tgtEl>
                                      </p:cBhvr>
                                    </p:animEffect>
                                  </p:childTnLst>
                                </p:cTn>
                              </p:par>
                              <p:par>
                                <p:cTn id="14" presetID="10" presetClass="exit" presetSubtype="0" fill="hold" nodeType="withEffect">
                                  <p:stCondLst>
                                    <p:cond delay="0"/>
                                  </p:stCondLst>
                                  <p:childTnLst>
                                    <p:animEffect transition="out" filter="fade">
                                      <p:cBhvr>
                                        <p:cTn id="15" dur="500"/>
                                        <p:tgtEl>
                                          <p:spTgt spid="109570"/>
                                        </p:tgtEl>
                                      </p:cBhvr>
                                    </p:animEffect>
                                    <p:set>
                                      <p:cBhvr>
                                        <p:cTn id="16" dur="1" fill="hold">
                                          <p:stCondLst>
                                            <p:cond delay="499"/>
                                          </p:stCondLst>
                                        </p:cTn>
                                        <p:tgtEl>
                                          <p:spTgt spid="10957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Federalist Era</a:t>
            </a:r>
            <a:endParaRPr lang="en-US" dirty="0"/>
          </a:p>
        </p:txBody>
      </p:sp>
      <p:sp>
        <p:nvSpPr>
          <p:cNvPr id="5" name="Text Placeholder 4"/>
          <p:cNvSpPr>
            <a:spLocks noGrp="1"/>
          </p:cNvSpPr>
          <p:nvPr>
            <p:ph type="body" sz="half" idx="3"/>
          </p:nvPr>
        </p:nvSpPr>
        <p:spPr>
          <a:xfrm>
            <a:off x="301626" y="1600200"/>
            <a:ext cx="8540750" cy="4498975"/>
          </a:xfrm>
        </p:spPr>
        <p:txBody>
          <a:bodyPr>
            <a:normAutofit/>
          </a:bodyPr>
          <a:lstStyle/>
          <a:p>
            <a:r>
              <a:rPr lang="en-US" dirty="0"/>
              <a:t>Though their time in power was a brief 12 years, the Federalist Party left a significant </a:t>
            </a:r>
            <a:r>
              <a:rPr lang="en-US" dirty="0" smtClean="0"/>
              <a:t>legacy</a:t>
            </a:r>
          </a:p>
          <a:p>
            <a:pPr lvl="1"/>
            <a:r>
              <a:rPr lang="en-US" dirty="0" smtClean="0"/>
              <a:t>Strengthened the national government.</a:t>
            </a:r>
          </a:p>
          <a:p>
            <a:pPr lvl="1"/>
            <a:r>
              <a:rPr lang="en-US" dirty="0" smtClean="0"/>
              <a:t>Established a solid financial system</a:t>
            </a:r>
          </a:p>
          <a:p>
            <a:pPr lvl="1"/>
            <a:r>
              <a:rPr lang="en-US" dirty="0" smtClean="0"/>
              <a:t>Encouraged American industry growth</a:t>
            </a:r>
          </a:p>
          <a:p>
            <a:pPr lvl="1"/>
            <a:r>
              <a:rPr lang="en-US" dirty="0" smtClean="0"/>
              <a:t>Avoided war with both Britain and France, signed key treaties with Britain and Spain</a:t>
            </a:r>
            <a:endParaRPr lang="en-US" dirty="0"/>
          </a:p>
        </p:txBody>
      </p:sp>
    </p:spTree>
    <p:extLst>
      <p:ext uri="{BB962C8B-B14F-4D97-AF65-F5344CB8AC3E}">
        <p14:creationId xmlns:p14="http://schemas.microsoft.com/office/powerpoint/2010/main" val="25414532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Federalist Loss Factors</a:t>
            </a:r>
            <a:endParaRPr lang="en-US" dirty="0"/>
          </a:p>
        </p:txBody>
      </p:sp>
      <p:sp>
        <p:nvSpPr>
          <p:cNvPr id="3" name="Content Placeholder 2"/>
          <p:cNvSpPr>
            <a:spLocks noGrp="1"/>
          </p:cNvSpPr>
          <p:nvPr>
            <p:ph idx="1"/>
          </p:nvPr>
        </p:nvSpPr>
        <p:spPr/>
        <p:txBody>
          <a:bodyPr/>
          <a:lstStyle/>
          <a:p>
            <a:r>
              <a:rPr lang="en-US" dirty="0" smtClean="0"/>
              <a:t>Political Base of Power</a:t>
            </a:r>
          </a:p>
          <a:p>
            <a:r>
              <a:rPr lang="en-US" dirty="0" smtClean="0"/>
              <a:t>Economic Base of Power</a:t>
            </a:r>
          </a:p>
          <a:p>
            <a:r>
              <a:rPr lang="en-US" dirty="0" smtClean="0"/>
              <a:t>Regional Base of Power</a:t>
            </a:r>
          </a:p>
          <a:p>
            <a:r>
              <a:rPr lang="en-US" dirty="0" smtClean="0"/>
              <a:t>Alien &amp; Sedition Acts</a:t>
            </a:r>
            <a:endParaRPr lang="en-US" dirty="0"/>
          </a:p>
        </p:txBody>
      </p:sp>
    </p:spTree>
    <p:extLst>
      <p:ext uri="{BB962C8B-B14F-4D97-AF65-F5344CB8AC3E}">
        <p14:creationId xmlns:p14="http://schemas.microsoft.com/office/powerpoint/2010/main" val="329720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causes for the fall of the Federalist Party from power, accounting for financial and political factors.</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8229600" cy="1143000"/>
          </a:xfrm>
        </p:spPr>
        <p:txBody>
          <a:bodyPr/>
          <a:lstStyle/>
          <a:p>
            <a:pPr algn="l" eaLnBrk="1" hangingPunct="1"/>
            <a:r>
              <a:rPr lang="en-US" sz="4800">
                <a:solidFill>
                  <a:schemeClr val="tx1"/>
                </a:solidFill>
                <a:latin typeface="Rage Italic" charset="0"/>
              </a:rPr>
              <a:t>The First Two-Party System</a:t>
            </a:r>
          </a:p>
        </p:txBody>
      </p:sp>
      <p:sp>
        <p:nvSpPr>
          <p:cNvPr id="5123" name="Text Box 4"/>
          <p:cNvSpPr txBox="1">
            <a:spLocks noChangeArrowheads="1"/>
          </p:cNvSpPr>
          <p:nvPr/>
        </p:nvSpPr>
        <p:spPr bwMode="auto">
          <a:xfrm>
            <a:off x="1676400" y="12573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a:latin typeface="Rage Italic" charset="0"/>
              </a:rPr>
              <a:t>Federalists  </a:t>
            </a:r>
            <a:r>
              <a:rPr lang="en-US" sz="2400" b="1" dirty="0" smtClean="0">
                <a:latin typeface="Rage Italic" charset="0"/>
              </a:rPr>
              <a:t>Democratic</a:t>
            </a:r>
            <a:r>
              <a:rPr lang="en-US" sz="2400" b="1" dirty="0">
                <a:latin typeface="Rage Italic" charset="0"/>
              </a:rPr>
              <a:t>-Republicans</a:t>
            </a:r>
          </a:p>
        </p:txBody>
      </p:sp>
      <p:sp>
        <p:nvSpPr>
          <p:cNvPr id="5124" name="Text Box 5"/>
          <p:cNvSpPr txBox="1">
            <a:spLocks noChangeArrowheads="1"/>
          </p:cNvSpPr>
          <p:nvPr/>
        </p:nvSpPr>
        <p:spPr bwMode="auto">
          <a:xfrm>
            <a:off x="0" y="1225550"/>
            <a:ext cx="16764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b="1">
                <a:latin typeface="Rage Italic" charset="0"/>
              </a:rPr>
              <a:t>Issue</a:t>
            </a:r>
          </a:p>
          <a:p>
            <a:pPr eaLnBrk="1" hangingPunct="1">
              <a:spcBef>
                <a:spcPct val="50000"/>
              </a:spcBef>
            </a:pPr>
            <a:r>
              <a:rPr lang="en-US" sz="1200">
                <a:latin typeface="Century Gothic" charset="0"/>
              </a:rPr>
              <a:t>Government: State or national?</a:t>
            </a:r>
          </a:p>
          <a:p>
            <a:pPr eaLnBrk="1" hangingPunct="1">
              <a:spcBef>
                <a:spcPct val="50000"/>
              </a:spcBef>
            </a:pPr>
            <a:r>
              <a:rPr lang="en-US" sz="1200">
                <a:latin typeface="Century Gothic" charset="0"/>
              </a:rPr>
              <a:t>Interpretation of the Constitution: Strict or Loose?</a:t>
            </a:r>
          </a:p>
          <a:p>
            <a:pPr eaLnBrk="1" hangingPunct="1">
              <a:spcBef>
                <a:spcPct val="50000"/>
              </a:spcBef>
            </a:pPr>
            <a:r>
              <a:rPr lang="en-US" sz="1200">
                <a:latin typeface="Century Gothic" charset="0"/>
              </a:rPr>
              <a:t>Tariffs, Banks &amp;  Business or farming?</a:t>
            </a:r>
          </a:p>
          <a:p>
            <a:pPr eaLnBrk="1" hangingPunct="1">
              <a:spcBef>
                <a:spcPct val="50000"/>
              </a:spcBef>
            </a:pPr>
            <a:r>
              <a:rPr lang="en-US" sz="1200">
                <a:latin typeface="Century Gothic" charset="0"/>
              </a:rPr>
              <a:t>Banks: National or State?</a:t>
            </a:r>
          </a:p>
          <a:p>
            <a:pPr eaLnBrk="1" hangingPunct="1">
              <a:spcBef>
                <a:spcPct val="50000"/>
              </a:spcBef>
            </a:pPr>
            <a:r>
              <a:rPr lang="en-US" sz="1200">
                <a:latin typeface="Century Gothic" charset="0"/>
              </a:rPr>
              <a:t>Defense: Standing Army or Militias?</a:t>
            </a:r>
          </a:p>
          <a:p>
            <a:pPr eaLnBrk="1" hangingPunct="1">
              <a:spcBef>
                <a:spcPct val="50000"/>
              </a:spcBef>
            </a:pPr>
            <a:r>
              <a:rPr lang="en-US" sz="1200">
                <a:latin typeface="Century Gothic" charset="0"/>
              </a:rPr>
              <a:t>Foreign Policy: Support Britain or Support France?</a:t>
            </a:r>
          </a:p>
          <a:p>
            <a:pPr eaLnBrk="1" hangingPunct="1">
              <a:spcBef>
                <a:spcPct val="50000"/>
              </a:spcBef>
            </a:pPr>
            <a:r>
              <a:rPr lang="en-US" sz="1200">
                <a:latin typeface="Century Gothic" charset="0"/>
              </a:rPr>
              <a:t>Regions of Support: N, S, E, W?</a:t>
            </a:r>
          </a:p>
          <a:p>
            <a:pPr eaLnBrk="1" hangingPunct="1">
              <a:spcBef>
                <a:spcPct val="50000"/>
              </a:spcBef>
            </a:pPr>
            <a:r>
              <a:rPr lang="en-US" sz="1200">
                <a:latin typeface="Century Gothic" charset="0"/>
              </a:rPr>
              <a:t>Nullification</a:t>
            </a:r>
          </a:p>
          <a:p>
            <a:pPr eaLnBrk="1" hangingPunct="1">
              <a:spcBef>
                <a:spcPct val="50000"/>
              </a:spcBef>
            </a:pPr>
            <a:r>
              <a:rPr lang="en-US" sz="1200">
                <a:latin typeface="Century Gothic" charset="0"/>
              </a:rPr>
              <a:t>More important: Order or Liberty?</a:t>
            </a:r>
          </a:p>
          <a:p>
            <a:pPr eaLnBrk="1" hangingPunct="1">
              <a:spcBef>
                <a:spcPct val="50000"/>
              </a:spcBef>
            </a:pPr>
            <a:r>
              <a:rPr lang="en-US" sz="1200">
                <a:latin typeface="Century Gothic" charset="0"/>
              </a:rPr>
              <a:t>Party Leaders &amp; Presidents</a:t>
            </a:r>
          </a:p>
        </p:txBody>
      </p:sp>
      <p:sp>
        <p:nvSpPr>
          <p:cNvPr id="5125" name="Line 6"/>
          <p:cNvSpPr>
            <a:spLocks noChangeShapeType="1"/>
          </p:cNvSpPr>
          <p:nvPr/>
        </p:nvSpPr>
        <p:spPr bwMode="auto">
          <a:xfrm>
            <a:off x="1676400" y="1143000"/>
            <a:ext cx="0" cy="5486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Rectangle 7"/>
          <p:cNvSpPr>
            <a:spLocks noChangeArrowheads="1"/>
          </p:cNvSpPr>
          <p:nvPr/>
        </p:nvSpPr>
        <p:spPr bwMode="auto">
          <a:xfrm>
            <a:off x="76200" y="1143000"/>
            <a:ext cx="6172200" cy="5486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 name="Line 8"/>
          <p:cNvSpPr>
            <a:spLocks noChangeShapeType="1"/>
          </p:cNvSpPr>
          <p:nvPr/>
        </p:nvSpPr>
        <p:spPr bwMode="auto">
          <a:xfrm>
            <a:off x="76200" y="53340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Line 9"/>
          <p:cNvSpPr>
            <a:spLocks noChangeShapeType="1"/>
          </p:cNvSpPr>
          <p:nvPr/>
        </p:nvSpPr>
        <p:spPr bwMode="auto">
          <a:xfrm>
            <a:off x="76200" y="49530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Line 10"/>
          <p:cNvSpPr>
            <a:spLocks noChangeShapeType="1"/>
          </p:cNvSpPr>
          <p:nvPr/>
        </p:nvSpPr>
        <p:spPr bwMode="auto">
          <a:xfrm>
            <a:off x="76200" y="42672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0" name="Line 11"/>
          <p:cNvSpPr>
            <a:spLocks noChangeShapeType="1"/>
          </p:cNvSpPr>
          <p:nvPr/>
        </p:nvSpPr>
        <p:spPr bwMode="auto">
          <a:xfrm>
            <a:off x="76200" y="38100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Line 12"/>
          <p:cNvSpPr>
            <a:spLocks noChangeShapeType="1"/>
          </p:cNvSpPr>
          <p:nvPr/>
        </p:nvSpPr>
        <p:spPr bwMode="auto">
          <a:xfrm>
            <a:off x="76200" y="33528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2" name="Line 13"/>
          <p:cNvSpPr>
            <a:spLocks noChangeShapeType="1"/>
          </p:cNvSpPr>
          <p:nvPr/>
        </p:nvSpPr>
        <p:spPr bwMode="auto">
          <a:xfrm>
            <a:off x="76200" y="28956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3" name="Line 14"/>
          <p:cNvSpPr>
            <a:spLocks noChangeShapeType="1"/>
          </p:cNvSpPr>
          <p:nvPr/>
        </p:nvSpPr>
        <p:spPr bwMode="auto">
          <a:xfrm>
            <a:off x="76200" y="22860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Line 15"/>
          <p:cNvSpPr>
            <a:spLocks noChangeShapeType="1"/>
          </p:cNvSpPr>
          <p:nvPr/>
        </p:nvSpPr>
        <p:spPr bwMode="auto">
          <a:xfrm>
            <a:off x="76200" y="1798638"/>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Line 16"/>
          <p:cNvSpPr>
            <a:spLocks noChangeShapeType="1"/>
          </p:cNvSpPr>
          <p:nvPr/>
        </p:nvSpPr>
        <p:spPr bwMode="auto">
          <a:xfrm>
            <a:off x="3505200" y="1143000"/>
            <a:ext cx="0" cy="5486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Text Box 17"/>
          <p:cNvSpPr txBox="1">
            <a:spLocks noChangeArrowheads="1"/>
          </p:cNvSpPr>
          <p:nvPr/>
        </p:nvSpPr>
        <p:spPr bwMode="auto">
          <a:xfrm>
            <a:off x="6400800" y="1752600"/>
            <a:ext cx="27432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b="1" dirty="0">
                <a:latin typeface="Rage Italic" charset="0"/>
              </a:rPr>
              <a:t>Questions</a:t>
            </a:r>
          </a:p>
          <a:p>
            <a:pPr eaLnBrk="1" hangingPunct="1">
              <a:spcBef>
                <a:spcPct val="50000"/>
              </a:spcBef>
              <a:buFontTx/>
              <a:buAutoNum type="arabicParenR"/>
            </a:pPr>
            <a:r>
              <a:rPr lang="en-US" sz="1200" dirty="0">
                <a:latin typeface="Century Gothic" charset="0"/>
              </a:rPr>
              <a:t>Why does the Electoral College encourage a two-party system rather than a multiparty system?</a:t>
            </a:r>
          </a:p>
          <a:p>
            <a:pPr eaLnBrk="1" hangingPunct="1">
              <a:spcBef>
                <a:spcPct val="50000"/>
              </a:spcBef>
              <a:buFontTx/>
              <a:buAutoNum type="arabicParenR"/>
            </a:pPr>
            <a:endParaRPr lang="en-US" sz="1200" dirty="0">
              <a:latin typeface="Century Gothic" charset="0"/>
            </a:endParaRPr>
          </a:p>
          <a:p>
            <a:pPr eaLnBrk="1" hangingPunct="1">
              <a:spcBef>
                <a:spcPct val="50000"/>
              </a:spcBef>
              <a:buFontTx/>
              <a:buAutoNum type="arabicParenR"/>
            </a:pPr>
            <a:endParaRPr lang="en-US" sz="1200" dirty="0">
              <a:latin typeface="Century Gothic" charset="0"/>
            </a:endParaRPr>
          </a:p>
          <a:p>
            <a:pPr eaLnBrk="1" hangingPunct="1">
              <a:spcBef>
                <a:spcPct val="50000"/>
              </a:spcBef>
              <a:buFontTx/>
              <a:buAutoNum type="arabicParenR"/>
            </a:pPr>
            <a:endParaRPr lang="en-US" sz="1200" dirty="0">
              <a:latin typeface="Century Gothic" charset="0"/>
            </a:endParaRPr>
          </a:p>
          <a:p>
            <a:pPr eaLnBrk="1" hangingPunct="1">
              <a:spcBef>
                <a:spcPct val="50000"/>
              </a:spcBef>
              <a:buFontTx/>
              <a:buAutoNum type="arabicParenR"/>
            </a:pPr>
            <a:endParaRPr lang="en-US" sz="1200" dirty="0">
              <a:latin typeface="Century Gothic" charset="0"/>
            </a:endParaRPr>
          </a:p>
          <a:p>
            <a:pPr eaLnBrk="1" hangingPunct="1">
              <a:spcBef>
                <a:spcPct val="50000"/>
              </a:spcBef>
              <a:buFontTx/>
              <a:buAutoNum type="arabicParenR"/>
            </a:pPr>
            <a:r>
              <a:rPr lang="en-US" sz="1200" dirty="0">
                <a:latin typeface="Century Gothic" charset="0"/>
              </a:rPr>
              <a:t>Explain how Thomas Jefferson’s election in the “revolution” of 1800 changed the way the federal (national) government operated.</a:t>
            </a:r>
          </a:p>
        </p:txBody>
      </p:sp>
      <p:sp>
        <p:nvSpPr>
          <p:cNvPr id="5138" name="Line 21"/>
          <p:cNvSpPr>
            <a:spLocks noChangeShapeType="1"/>
          </p:cNvSpPr>
          <p:nvPr/>
        </p:nvSpPr>
        <p:spPr bwMode="auto">
          <a:xfrm>
            <a:off x="76200" y="56388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22"/>
          <p:cNvSpPr>
            <a:spLocks noChangeShapeType="1"/>
          </p:cNvSpPr>
          <p:nvPr/>
        </p:nvSpPr>
        <p:spPr bwMode="auto">
          <a:xfrm>
            <a:off x="76200" y="6096000"/>
            <a:ext cx="6172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40" name="Picture 20" descr="Alexander_Hamil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47951">
            <a:off x="1828800" y="5867400"/>
            <a:ext cx="7032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19" descr="Image:TJeffersonrpeal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9471">
            <a:off x="5334000" y="5867400"/>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2" name="TextBox 21"/>
          <p:cNvSpPr txBox="1">
            <a:spLocks noChangeArrowheads="1"/>
          </p:cNvSpPr>
          <p:nvPr/>
        </p:nvSpPr>
        <p:spPr bwMode="auto">
          <a:xfrm>
            <a:off x="1676400" y="1828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National</a:t>
            </a:r>
          </a:p>
        </p:txBody>
      </p:sp>
      <p:sp>
        <p:nvSpPr>
          <p:cNvPr id="5143" name="TextBox 22"/>
          <p:cNvSpPr txBox="1">
            <a:spLocks noChangeArrowheads="1"/>
          </p:cNvSpPr>
          <p:nvPr/>
        </p:nvSpPr>
        <p:spPr bwMode="auto">
          <a:xfrm>
            <a:off x="3581400" y="18288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State</a:t>
            </a:r>
          </a:p>
        </p:txBody>
      </p:sp>
    </p:spTree>
    <p:extLst>
      <p:ext uri="{BB962C8B-B14F-4D97-AF65-F5344CB8AC3E}">
        <p14:creationId xmlns:p14="http://schemas.microsoft.com/office/powerpoint/2010/main" val="16154663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981200" y="0"/>
            <a:ext cx="5257800" cy="6811963"/>
          </a:xfrm>
        </p:spPr>
      </p:pic>
    </p:spTree>
    <p:extLst>
      <p:ext uri="{BB962C8B-B14F-4D97-AF65-F5344CB8AC3E}">
        <p14:creationId xmlns:p14="http://schemas.microsoft.com/office/powerpoint/2010/main" val="12420491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Write</a:t>
            </a:r>
            <a:endParaRPr lang="en-US" dirty="0"/>
          </a:p>
        </p:txBody>
      </p:sp>
      <p:sp>
        <p:nvSpPr>
          <p:cNvPr id="3" name="Text Placeholder 2"/>
          <p:cNvSpPr>
            <a:spLocks noGrp="1"/>
          </p:cNvSpPr>
          <p:nvPr>
            <p:ph type="body" idx="1"/>
          </p:nvPr>
        </p:nvSpPr>
        <p:spPr/>
        <p:txBody>
          <a:bodyPr/>
          <a:lstStyle/>
          <a:p>
            <a:r>
              <a:rPr lang="en-US" dirty="0" smtClean="0"/>
              <a:t>AP Prompt</a:t>
            </a:r>
            <a:endParaRPr lang="en-US" dirty="0"/>
          </a:p>
        </p:txBody>
      </p:sp>
      <p:sp>
        <p:nvSpPr>
          <p:cNvPr id="4" name="Content Placeholder 3"/>
          <p:cNvSpPr>
            <a:spLocks noGrp="1"/>
          </p:cNvSpPr>
          <p:nvPr>
            <p:ph sz="half" idx="2"/>
          </p:nvPr>
        </p:nvSpPr>
        <p:spPr>
          <a:xfrm>
            <a:off x="457200" y="2174875"/>
            <a:ext cx="8229600" cy="3951288"/>
          </a:xfrm>
        </p:spPr>
        <p:txBody>
          <a:bodyPr/>
          <a:lstStyle/>
          <a:p>
            <a:r>
              <a:rPr lang="en-US" dirty="0"/>
              <a:t>Evaluate the causes of the downfall of the Federalist Party, accounting for financial and political factors.</a:t>
            </a:r>
          </a:p>
          <a:p>
            <a:endParaRPr lang="en-US" dirty="0"/>
          </a:p>
        </p:txBody>
      </p:sp>
    </p:spTree>
    <p:extLst>
      <p:ext uri="{BB962C8B-B14F-4D97-AF65-F5344CB8AC3E}">
        <p14:creationId xmlns:p14="http://schemas.microsoft.com/office/powerpoint/2010/main" val="922581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latin typeface="+mj-lt"/>
            </a:endParaRPr>
          </a:p>
        </p:txBody>
      </p:sp>
      <p:graphicFrame>
        <p:nvGraphicFramePr>
          <p:cNvPr id="4" name="Content Placeholder 4"/>
          <p:cNvGraphicFramePr>
            <a:graphicFrameLocks/>
          </p:cNvGraphicFramePr>
          <p:nvPr>
            <p:extLst>
              <p:ext uri="{D42A27DB-BD31-4B8C-83A1-F6EECF244321}">
                <p14:modId xmlns:p14="http://schemas.microsoft.com/office/powerpoint/2010/main" val="493228327"/>
              </p:ext>
            </p:extLst>
          </p:nvPr>
        </p:nvGraphicFramePr>
        <p:xfrm>
          <a:off x="457201" y="320676"/>
          <a:ext cx="8229599" cy="6202362"/>
        </p:xfrm>
        <a:graphic>
          <a:graphicData uri="http://schemas.openxmlformats.org/drawingml/2006/table">
            <a:tbl>
              <a:tblPr firstRow="1" bandRow="1">
                <a:solidFill>
                  <a:srgbClr val="FF0000"/>
                </a:solidFill>
                <a:tableStyleId>{5C22544A-7EE6-4342-B048-85BDC9FD1C3A}</a:tableStyleId>
              </a:tblPr>
              <a:tblGrid>
                <a:gridCol w="1828800">
                  <a:extLst>
                    <a:ext uri="{9D8B030D-6E8A-4147-A177-3AD203B41FA5}">
                      <a16:colId xmlns="" xmlns:a16="http://schemas.microsoft.com/office/drawing/2014/main" val="20000"/>
                    </a:ext>
                  </a:extLst>
                </a:gridCol>
                <a:gridCol w="3124200">
                  <a:extLst>
                    <a:ext uri="{9D8B030D-6E8A-4147-A177-3AD203B41FA5}">
                      <a16:colId xmlns="" xmlns:a16="http://schemas.microsoft.com/office/drawing/2014/main" val="20001"/>
                    </a:ext>
                  </a:extLst>
                </a:gridCol>
                <a:gridCol w="3276599">
                  <a:extLst>
                    <a:ext uri="{9D8B030D-6E8A-4147-A177-3AD203B41FA5}">
                      <a16:colId xmlns="" xmlns:a16="http://schemas.microsoft.com/office/drawing/2014/main" val="20002"/>
                    </a:ext>
                  </a:extLst>
                </a:gridCol>
              </a:tblGrid>
              <a:tr h="699910">
                <a:tc gridSpan="3">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a:solidFill>
                            <a:schemeClr val="bg1"/>
                          </a:solidFill>
                          <a:latin typeface="+mj-lt"/>
                          <a:ea typeface="Times New Roman"/>
                          <a:cs typeface="Times New Roman"/>
                        </a:rPr>
                        <a:t>First Political Parties</a:t>
                      </a:r>
                    </a:p>
                  </a:txBody>
                  <a:tcPr marL="76200" marR="76200" marT="0" marB="0">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21634">
                <a:tc>
                  <a:txBody>
                    <a:bodyPr/>
                    <a:lstStyle/>
                    <a:p>
                      <a:pPr marL="0" marR="0">
                        <a:lnSpc>
                          <a:spcPts val="600"/>
                        </a:lnSpc>
                        <a:spcBef>
                          <a:spcPts val="0"/>
                        </a:spcBef>
                        <a:spcAft>
                          <a:spcPts val="0"/>
                        </a:spcAft>
                      </a:pPr>
                      <a:endParaRPr lang="en-US" sz="2500" dirty="0">
                        <a:latin typeface="Britannic Bold" pitchFamily="34" charset="0"/>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a:latin typeface="+mj-lt"/>
                          <a:ea typeface="Times New Roman"/>
                          <a:cs typeface="Times New Roman"/>
                        </a:rPr>
                        <a:t>Federalists</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a:latin typeface="+mj-lt"/>
                          <a:ea typeface="Times New Roman"/>
                          <a:cs typeface="Times New Roman"/>
                        </a:rPr>
                        <a:t>Democratic-Republicans</a:t>
                      </a:r>
                    </a:p>
                  </a:txBody>
                  <a:tcPr marL="76200" marR="76200" marT="0" marB="0">
                    <a:solidFill>
                      <a:srgbClr val="99CCFF"/>
                    </a:solidFill>
                  </a:tcPr>
                </a:tc>
                <a:extLst>
                  <a:ext uri="{0D108BD9-81ED-4DB2-BD59-A6C34878D82A}">
                    <a16:rowId xmlns="" xmlns:a16="http://schemas.microsoft.com/office/drawing/2014/main" val="10001"/>
                  </a:ext>
                </a:extLst>
              </a:tr>
              <a:tr h="1170204">
                <a:tc>
                  <a:txBody>
                    <a:bodyPr/>
                    <a:lstStyle/>
                    <a:p>
                      <a:pPr marL="0" marR="0">
                        <a:lnSpc>
                          <a:spcPts val="600"/>
                        </a:lnSpc>
                        <a:spcBef>
                          <a:spcPts val="0"/>
                        </a:spcBef>
                        <a:spcAft>
                          <a:spcPts val="0"/>
                        </a:spcAft>
                      </a:pPr>
                      <a:endParaRPr lang="en-US" sz="2000" b="1"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dirty="0">
                          <a:latin typeface="+mj-lt"/>
                          <a:ea typeface="Times New Roman"/>
                          <a:cs typeface="Times New Roman"/>
                        </a:rPr>
                        <a:t>Leaders</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a:latin typeface="+mj-lt"/>
                          <a:ea typeface="Times New Roman"/>
                          <a:cs typeface="Times New Roman"/>
                        </a:rPr>
                        <a:t>John Adams and Alexander Hamilton</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a:latin typeface="+mj-lt"/>
                          <a:ea typeface="Times New Roman"/>
                          <a:cs typeface="Times New Roman"/>
                        </a:rPr>
                        <a:t>Thomas Jefferson</a:t>
                      </a:r>
                    </a:p>
                  </a:txBody>
                  <a:tcPr marL="76200" marR="76200" marT="0" marB="0">
                    <a:solidFill>
                      <a:srgbClr val="99CCFF"/>
                    </a:solidFill>
                  </a:tcPr>
                </a:tc>
                <a:extLst>
                  <a:ext uri="{0D108BD9-81ED-4DB2-BD59-A6C34878D82A}">
                    <a16:rowId xmlns="" xmlns:a16="http://schemas.microsoft.com/office/drawing/2014/main" val="10002"/>
                  </a:ext>
                </a:extLst>
              </a:tr>
              <a:tr h="1170204">
                <a:tc>
                  <a:txBody>
                    <a:bodyPr/>
                    <a:lstStyle/>
                    <a:p>
                      <a:pPr marL="0" marR="0">
                        <a:lnSpc>
                          <a:spcPts val="600"/>
                        </a:lnSpc>
                        <a:spcBef>
                          <a:spcPts val="0"/>
                        </a:spcBef>
                        <a:spcAft>
                          <a:spcPts val="0"/>
                        </a:spcAft>
                      </a:pPr>
                      <a:endParaRPr lang="en-US" sz="2000" b="1"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dirty="0" smtClean="0">
                          <a:latin typeface="+mj-lt"/>
                          <a:ea typeface="Times New Roman"/>
                          <a:cs typeface="Times New Roman"/>
                        </a:rPr>
                        <a:t>National </a:t>
                      </a:r>
                      <a:r>
                        <a:rPr lang="en-US" sz="2000" b="1" dirty="0" err="1" smtClean="0">
                          <a:latin typeface="+mj-lt"/>
                          <a:ea typeface="Times New Roman"/>
                          <a:cs typeface="Times New Roman"/>
                        </a:rPr>
                        <a:t>Govt</a:t>
                      </a:r>
                      <a:endParaRPr lang="en-US" sz="2000" b="1" dirty="0">
                        <a:latin typeface="+mj-lt"/>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Believed </a:t>
                      </a:r>
                      <a:r>
                        <a:rPr lang="en-US" sz="2000" dirty="0">
                          <a:latin typeface="+mj-lt"/>
                          <a:ea typeface="Times New Roman"/>
                          <a:cs typeface="Times New Roman"/>
                        </a:rPr>
                        <a:t>in a strong national government </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Believed </a:t>
                      </a:r>
                      <a:r>
                        <a:rPr lang="en-US" sz="2000" dirty="0">
                          <a:latin typeface="+mj-lt"/>
                          <a:ea typeface="Times New Roman"/>
                          <a:cs typeface="Times New Roman"/>
                        </a:rPr>
                        <a:t>in a weak national government</a:t>
                      </a:r>
                    </a:p>
                  </a:txBody>
                  <a:tcPr marL="76200" marR="76200" marT="0" marB="0">
                    <a:solidFill>
                      <a:srgbClr val="99CCFF"/>
                    </a:solidFill>
                  </a:tcPr>
                </a:tc>
                <a:extLst>
                  <a:ext uri="{0D108BD9-81ED-4DB2-BD59-A6C34878D82A}">
                    <a16:rowId xmlns="" xmlns:a16="http://schemas.microsoft.com/office/drawing/2014/main" val="10003"/>
                  </a:ext>
                </a:extLst>
              </a:tr>
              <a:tr h="821634">
                <a:tc>
                  <a:txBody>
                    <a:bodyPr/>
                    <a:lstStyle/>
                    <a:p>
                      <a:pPr marL="0" marR="0">
                        <a:lnSpc>
                          <a:spcPts val="600"/>
                        </a:lnSpc>
                        <a:spcBef>
                          <a:spcPts val="0"/>
                        </a:spcBef>
                        <a:spcAft>
                          <a:spcPts val="0"/>
                        </a:spcAft>
                      </a:pPr>
                      <a:endParaRPr lang="en-US" sz="2000" b="1"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dirty="0" smtClean="0">
                          <a:latin typeface="+mj-lt"/>
                          <a:ea typeface="Times New Roman"/>
                          <a:cs typeface="Times New Roman"/>
                        </a:rPr>
                        <a:t>Economy</a:t>
                      </a:r>
                      <a:endParaRPr lang="en-US" sz="2000" b="1" dirty="0">
                        <a:latin typeface="+mj-lt"/>
                        <a:ea typeface="Times New Roman"/>
                        <a:cs typeface="Times New Roman"/>
                      </a:endParaRP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Industrial </a:t>
                      </a:r>
                      <a:r>
                        <a:rPr lang="en-US" sz="2000" dirty="0">
                          <a:latin typeface="+mj-lt"/>
                          <a:ea typeface="Times New Roman"/>
                          <a:cs typeface="Times New Roman"/>
                        </a:rPr>
                        <a:t>economy</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Agricultural </a:t>
                      </a:r>
                      <a:r>
                        <a:rPr lang="en-US" sz="2000" dirty="0">
                          <a:latin typeface="+mj-lt"/>
                          <a:ea typeface="Times New Roman"/>
                          <a:cs typeface="Times New Roman"/>
                        </a:rPr>
                        <a:t>economy</a:t>
                      </a:r>
                    </a:p>
                  </a:txBody>
                  <a:tcPr marL="76200" marR="76200" marT="0" marB="0">
                    <a:solidFill>
                      <a:srgbClr val="99CCFF"/>
                    </a:solidFill>
                  </a:tcPr>
                </a:tc>
                <a:extLst>
                  <a:ext uri="{0D108BD9-81ED-4DB2-BD59-A6C34878D82A}">
                    <a16:rowId xmlns="" xmlns:a16="http://schemas.microsoft.com/office/drawing/2014/main" val="10004"/>
                  </a:ext>
                </a:extLst>
              </a:tr>
              <a:tr h="1518776">
                <a:tc>
                  <a:txBody>
                    <a:bodyPr/>
                    <a:lstStyle/>
                    <a:p>
                      <a:pPr marL="0" marR="0">
                        <a:lnSpc>
                          <a:spcPts val="600"/>
                        </a:lnSpc>
                        <a:spcBef>
                          <a:spcPts val="0"/>
                        </a:spcBef>
                        <a:spcAft>
                          <a:spcPts val="0"/>
                        </a:spcAft>
                      </a:pPr>
                      <a:endParaRPr lang="en-US" sz="2000" b="1"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b="1" dirty="0">
                          <a:latin typeface="+mj-lt"/>
                          <a:ea typeface="Times New Roman"/>
                          <a:cs typeface="Times New Roman"/>
                        </a:rPr>
                        <a:t>Supporters </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Bankers </a:t>
                      </a:r>
                      <a:r>
                        <a:rPr lang="en-US" sz="2000" dirty="0">
                          <a:latin typeface="+mj-lt"/>
                          <a:ea typeface="Times New Roman"/>
                          <a:cs typeface="Times New Roman"/>
                        </a:rPr>
                        <a:t>and business interests in the Northeast.</a:t>
                      </a:r>
                    </a:p>
                  </a:txBody>
                  <a:tcPr marL="76200" marR="76200" marT="0" marB="0">
                    <a:solidFill>
                      <a:srgbClr val="99CCFF"/>
                    </a:solidFill>
                  </a:tcPr>
                </a:tc>
                <a:tc>
                  <a:txBody>
                    <a:bodyPr/>
                    <a:lstStyle/>
                    <a:p>
                      <a:pPr marL="0" marR="0">
                        <a:lnSpc>
                          <a:spcPts val="600"/>
                        </a:lnSpc>
                        <a:spcBef>
                          <a:spcPts val="0"/>
                        </a:spcBef>
                        <a:spcAft>
                          <a:spcPts val="0"/>
                        </a:spcAft>
                      </a:pPr>
                      <a:endParaRPr lang="en-US" sz="2000" dirty="0">
                        <a:latin typeface="+mj-lt"/>
                        <a:ea typeface="Times New Roman"/>
                        <a:cs typeface="Times New Roman"/>
                      </a:endParaRPr>
                    </a:p>
                    <a:p>
                      <a:pPr marL="0" marR="0">
                        <a:spcBef>
                          <a:spcPts val="0"/>
                        </a:spcBef>
                        <a:spcAft>
                          <a:spcPts val="29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000" dirty="0" smtClean="0">
                          <a:latin typeface="+mj-lt"/>
                          <a:ea typeface="Times New Roman"/>
                          <a:cs typeface="Times New Roman"/>
                        </a:rPr>
                        <a:t>Farmers</a:t>
                      </a:r>
                      <a:r>
                        <a:rPr lang="en-US" sz="2000" dirty="0">
                          <a:latin typeface="+mj-lt"/>
                          <a:ea typeface="Times New Roman"/>
                          <a:cs typeface="Times New Roman"/>
                        </a:rPr>
                        <a:t>, artisans, and frontier settlers in the South</a:t>
                      </a:r>
                    </a:p>
                  </a:txBody>
                  <a:tcPr marL="76200" marR="76200" marT="0" marB="0">
                    <a:solidFill>
                      <a:srgbClr val="99CC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870272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 Peep Into The Antifederal Club.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331" b="-11229"/>
          <a:stretch/>
        </p:blipFill>
        <p:spPr>
          <a:xfrm>
            <a:off x="0" y="-478890"/>
            <a:ext cx="9144000" cy="7950331"/>
          </a:xfrm>
          <a:ln>
            <a:solidFill>
              <a:schemeClr val="bg2"/>
            </a:solidFill>
          </a:ln>
        </p:spPr>
      </p:pic>
    </p:spTree>
    <p:extLst>
      <p:ext uri="{BB962C8B-B14F-4D97-AF65-F5344CB8AC3E}">
        <p14:creationId xmlns:p14="http://schemas.microsoft.com/office/powerpoint/2010/main" val="17092360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7Epart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58875"/>
            <a:ext cx="807720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7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r>
              <a:rPr lang="en-US" dirty="0" smtClean="0">
                <a:latin typeface="+mj-lt"/>
              </a:rPr>
              <a:t>During Washington’s first term (1788-1792), the French Monarchy was overthrown by the people in an attempt to establish their own republic.</a:t>
            </a:r>
          </a:p>
          <a:p>
            <a:pPr lvl="1"/>
            <a:r>
              <a:rPr lang="en-US" dirty="0">
                <a:latin typeface="+mj-lt"/>
                <a:ea typeface="ＭＳ Ｐゴシック" charset="0"/>
              </a:rPr>
              <a:t>French declared themselves a </a:t>
            </a:r>
            <a:r>
              <a:rPr lang="ja-JP" altLang="en-US" dirty="0">
                <a:latin typeface="+mj-lt"/>
                <a:ea typeface="ＭＳ Ｐゴシック" charset="0"/>
              </a:rPr>
              <a:t>“</a:t>
            </a:r>
            <a:r>
              <a:rPr lang="en-US" dirty="0">
                <a:latin typeface="+mj-lt"/>
                <a:ea typeface="ＭＳ Ｐゴシック" charset="0"/>
              </a:rPr>
              <a:t>republic</a:t>
            </a:r>
            <a:r>
              <a:rPr lang="ja-JP" altLang="en-US" dirty="0">
                <a:latin typeface="+mj-lt"/>
                <a:ea typeface="ＭＳ Ｐゴシック" charset="0"/>
              </a:rPr>
              <a:t>”</a:t>
            </a:r>
            <a:r>
              <a:rPr lang="en-US" dirty="0">
                <a:latin typeface="+mj-lt"/>
                <a:ea typeface="ＭＳ Ｐゴシック" charset="0"/>
              </a:rPr>
              <a:t> but carnage heavier than in American Rev.</a:t>
            </a:r>
          </a:p>
          <a:p>
            <a:pPr lvl="1"/>
            <a:r>
              <a:rPr lang="en-US" dirty="0" err="1">
                <a:latin typeface="+mj-lt"/>
                <a:ea typeface="ＭＳ Ｐゴシック" charset="0"/>
              </a:rPr>
              <a:t>Jeffersonians</a:t>
            </a:r>
            <a:r>
              <a:rPr lang="en-US" dirty="0">
                <a:latin typeface="+mj-lt"/>
                <a:ea typeface="ＭＳ Ｐゴシック" charset="0"/>
              </a:rPr>
              <a:t> thought it unfortunate, but probably necessary</a:t>
            </a:r>
          </a:p>
          <a:p>
            <a:pPr lvl="1"/>
            <a:r>
              <a:rPr lang="en-US" dirty="0">
                <a:latin typeface="+mj-lt"/>
                <a:ea typeface="ＭＳ Ｐゴシック" charset="0"/>
              </a:rPr>
              <a:t>Hamiltonians thought it downright </a:t>
            </a:r>
            <a:r>
              <a:rPr lang="en-US" dirty="0" smtClean="0">
                <a:latin typeface="+mj-lt"/>
                <a:ea typeface="ＭＳ Ｐゴシック" charset="0"/>
              </a:rPr>
              <a:t>frightening</a:t>
            </a:r>
          </a:p>
          <a:p>
            <a:pPr lvl="2"/>
            <a:r>
              <a:rPr lang="en-US" dirty="0" smtClean="0">
                <a:latin typeface="+mj-lt"/>
                <a:ea typeface="ＭＳ Ｐゴシック" charset="0"/>
              </a:rPr>
              <a:t>FEAR OF MOB RULE</a:t>
            </a:r>
            <a:endParaRPr lang="en-US" dirty="0">
              <a:latin typeface="+mj-lt"/>
              <a:ea typeface="ＭＳ Ｐゴシック" charset="0"/>
            </a:endParaRPr>
          </a:p>
          <a:p>
            <a:r>
              <a:rPr lang="en-US" dirty="0" smtClean="0">
                <a:latin typeface="+mj-lt"/>
              </a:rPr>
              <a:t>During the Revolution, the US formed an alliance with the French monarchy</a:t>
            </a:r>
          </a:p>
          <a:p>
            <a:r>
              <a:rPr lang="en-US" dirty="0" smtClean="0">
                <a:latin typeface="+mj-lt"/>
              </a:rPr>
              <a:t>The British attempted to take advantage of the situation and also began a war with France.</a:t>
            </a:r>
          </a:p>
          <a:p>
            <a:endParaRPr lang="en-US" dirty="0"/>
          </a:p>
        </p:txBody>
      </p:sp>
    </p:spTree>
    <p:extLst>
      <p:ext uri="{BB962C8B-B14F-4D97-AF65-F5344CB8AC3E}">
        <p14:creationId xmlns:p14="http://schemas.microsoft.com/office/powerpoint/2010/main" val="23077849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Republicans pushed for the US </a:t>
            </a:r>
            <a:r>
              <a:rPr lang="en-US" dirty="0" err="1" smtClean="0"/>
              <a:t>gov</a:t>
            </a:r>
            <a:r>
              <a:rPr lang="en-US" dirty="0"/>
              <a:t> </a:t>
            </a:r>
            <a:r>
              <a:rPr lang="en-US" dirty="0" smtClean="0"/>
              <a:t>to honor the alliance and come to the aid of the French</a:t>
            </a:r>
          </a:p>
          <a:p>
            <a:r>
              <a:rPr lang="en-US" dirty="0" smtClean="0"/>
              <a:t>The Federalists stated that the alliance had been formed with the French Monarchy, and therefore no longer existed.</a:t>
            </a:r>
          </a:p>
          <a:p>
            <a:pPr lvl="1"/>
            <a:r>
              <a:rPr lang="en-US" dirty="0" smtClean="0"/>
              <a:t>They actually openly supported the British as they did not want to support a bloody and violent revolution in fears of it happening again in the US</a:t>
            </a:r>
            <a:endParaRPr lang="en-US" dirty="0"/>
          </a:p>
        </p:txBody>
      </p:sp>
    </p:spTree>
    <p:extLst>
      <p:ext uri="{BB962C8B-B14F-4D97-AF65-F5344CB8AC3E}">
        <p14:creationId xmlns:p14="http://schemas.microsoft.com/office/powerpoint/2010/main" val="3382259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dirty="0" smtClean="0"/>
              <a:t>America </a:t>
            </a:r>
            <a:r>
              <a:rPr lang="en-US" dirty="0"/>
              <a:t>in 1790</a:t>
            </a:r>
          </a:p>
        </p:txBody>
      </p:sp>
      <p:sp>
        <p:nvSpPr>
          <p:cNvPr id="14339" name="Content Placeholder 2"/>
          <p:cNvSpPr>
            <a:spLocks noGrp="1"/>
          </p:cNvSpPr>
          <p:nvPr>
            <p:ph idx="1"/>
          </p:nvPr>
        </p:nvSpPr>
        <p:spPr>
          <a:xfrm>
            <a:off x="0" y="838200"/>
            <a:ext cx="8686800" cy="2286000"/>
          </a:xfrm>
        </p:spPr>
        <p:txBody>
          <a:bodyPr>
            <a:normAutofit lnSpcReduction="10000"/>
          </a:bodyPr>
          <a:lstStyle/>
          <a:p>
            <a:pPr marL="0" indent="0" eaLnBrk="1" hangingPunct="1">
              <a:lnSpc>
                <a:spcPct val="90000"/>
              </a:lnSpc>
              <a:buNone/>
            </a:pPr>
            <a:r>
              <a:rPr lang="en-US" sz="2700" dirty="0">
                <a:latin typeface="+mj-lt"/>
              </a:rPr>
              <a:t>Population nearly 4 million</a:t>
            </a:r>
          </a:p>
          <a:p>
            <a:pPr marL="914400" lvl="1" indent="-514350" eaLnBrk="1" hangingPunct="1">
              <a:lnSpc>
                <a:spcPct val="90000"/>
              </a:lnSpc>
              <a:buFont typeface="Calibri" charset="0"/>
              <a:buAutoNum type="alphaLcPeriod"/>
            </a:pPr>
            <a:r>
              <a:rPr lang="en-US" sz="2400" dirty="0">
                <a:latin typeface="+mj-lt"/>
                <a:ea typeface="ＭＳ Ｐゴシック" charset="0"/>
              </a:rPr>
              <a:t>doubling every 25 years</a:t>
            </a:r>
          </a:p>
          <a:p>
            <a:pPr marL="914400" lvl="1" indent="-514350" eaLnBrk="1" hangingPunct="1">
              <a:lnSpc>
                <a:spcPct val="90000"/>
              </a:lnSpc>
              <a:buFont typeface="Calibri" charset="0"/>
              <a:buAutoNum type="alphaLcPeriod"/>
            </a:pPr>
            <a:r>
              <a:rPr lang="en-US" sz="2400" dirty="0">
                <a:latin typeface="+mj-lt"/>
                <a:ea typeface="ＭＳ Ｐゴシック" charset="0"/>
              </a:rPr>
              <a:t>90% of Americans lived on farms</a:t>
            </a:r>
          </a:p>
          <a:p>
            <a:pPr marL="914400" lvl="1" indent="-514350" eaLnBrk="1" hangingPunct="1">
              <a:lnSpc>
                <a:spcPct val="90000"/>
              </a:lnSpc>
              <a:buFont typeface="Calibri" charset="0"/>
              <a:buAutoNum type="alphaLcPeriod"/>
            </a:pPr>
            <a:r>
              <a:rPr lang="en-US" sz="2400" dirty="0">
                <a:latin typeface="+mj-lt"/>
                <a:ea typeface="ＭＳ Ｐゴシック" charset="0"/>
              </a:rPr>
              <a:t>Public debt large ($52 million) – revenue low.</a:t>
            </a:r>
          </a:p>
          <a:p>
            <a:pPr marL="914400" lvl="1" indent="-514350" eaLnBrk="1" hangingPunct="1">
              <a:lnSpc>
                <a:spcPct val="90000"/>
              </a:lnSpc>
              <a:buFont typeface="Calibri" charset="0"/>
              <a:buAutoNum type="alphaLcPeriod"/>
            </a:pPr>
            <a:r>
              <a:rPr lang="en-US" sz="2400" dirty="0">
                <a:latin typeface="+mj-lt"/>
                <a:ea typeface="ＭＳ Ｐゴシック" charset="0"/>
              </a:rPr>
              <a:t>Threats from GB and Spain threatened fragile unity of US</a:t>
            </a:r>
          </a:p>
        </p:txBody>
      </p:sp>
      <p:pic>
        <p:nvPicPr>
          <p:cNvPr id="14340" name="Picture 4" descr="http://freepages.genealogy.rootsweb.ancestry.com/~bartduncan/Documents/CHANDLER,%20William%20-%201790%20Census%20-%20S.%20Carolina%20-%20Green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2924175"/>
            <a:ext cx="56261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7925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264</TotalTime>
  <Words>1495</Words>
  <Application>Microsoft Macintosh PowerPoint</Application>
  <PresentationFormat>On-screen Show (4:3)</PresentationFormat>
  <Paragraphs>229</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Theme</vt:lpstr>
      <vt:lpstr>Do Now</vt:lpstr>
      <vt:lpstr>Adams’ Presidency: The End of Federalist Control and the Alien &amp; Sedition Acts</vt:lpstr>
      <vt:lpstr>AP Prompt</vt:lpstr>
      <vt:lpstr>PowerPoint Presentation</vt:lpstr>
      <vt:lpstr>PowerPoint Presentation</vt:lpstr>
      <vt:lpstr>PowerPoint Presentation</vt:lpstr>
      <vt:lpstr>The French Question</vt:lpstr>
      <vt:lpstr>The French Question</vt:lpstr>
      <vt:lpstr>America in 1790</vt:lpstr>
      <vt:lpstr>Women in the New Republic</vt:lpstr>
      <vt:lpstr>Blacks and Slaves in the New Republic</vt:lpstr>
      <vt:lpstr>Percentage of Free Blacks of Total Black Population (1800)</vt:lpstr>
      <vt:lpstr>Election of 1796</vt:lpstr>
      <vt:lpstr>A New President</vt:lpstr>
      <vt:lpstr>Vice President</vt:lpstr>
      <vt:lpstr>Relations with France</vt:lpstr>
      <vt:lpstr>XYZ Affair (1797)</vt:lpstr>
      <vt:lpstr>Quasi-War (1798-1800)</vt:lpstr>
      <vt:lpstr>PowerPoint Presentation</vt:lpstr>
      <vt:lpstr>PowerPoint Presentation</vt:lpstr>
      <vt:lpstr>Alien &amp; Sedition Acts</vt:lpstr>
      <vt:lpstr>Naturalization Acts</vt:lpstr>
      <vt:lpstr>PowerPoint Presentation</vt:lpstr>
      <vt:lpstr>Nullification</vt:lpstr>
      <vt:lpstr>Constitutional Theories</vt:lpstr>
      <vt:lpstr>PowerPoint Presentation</vt:lpstr>
      <vt:lpstr>PowerPoint Presentation</vt:lpstr>
      <vt:lpstr>The End of the Federalist Era</vt:lpstr>
      <vt:lpstr>Federalist Loss Factors</vt:lpstr>
      <vt:lpstr>The First Two-Party System</vt:lpstr>
      <vt:lpstr>PowerPoint Presentation</vt:lpstr>
      <vt:lpstr>Thesis Write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32</cp:revision>
  <dcterms:created xsi:type="dcterms:W3CDTF">2018-05-15T21:37:39Z</dcterms:created>
  <dcterms:modified xsi:type="dcterms:W3CDTF">2018-09-17T14:26:02Z</dcterms:modified>
</cp:coreProperties>
</file>