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9"/>
  </p:notesMasterIdLst>
  <p:sldIdLst>
    <p:sldId id="261" r:id="rId2"/>
    <p:sldId id="256" r:id="rId3"/>
    <p:sldId id="262" r:id="rId4"/>
    <p:sldId id="259" r:id="rId5"/>
    <p:sldId id="263" r:id="rId6"/>
    <p:sldId id="264" r:id="rId7"/>
    <p:sldId id="265" r:id="rId8"/>
    <p:sldId id="306" r:id="rId9"/>
    <p:sldId id="266" r:id="rId10"/>
    <p:sldId id="267" r:id="rId11"/>
    <p:sldId id="293" r:id="rId12"/>
    <p:sldId id="294" r:id="rId13"/>
    <p:sldId id="295" r:id="rId14"/>
    <p:sldId id="268" r:id="rId15"/>
    <p:sldId id="269" r:id="rId16"/>
    <p:sldId id="270" r:id="rId17"/>
    <p:sldId id="271" r:id="rId18"/>
    <p:sldId id="273" r:id="rId19"/>
    <p:sldId id="274" r:id="rId20"/>
    <p:sldId id="296" r:id="rId21"/>
    <p:sldId id="272" r:id="rId22"/>
    <p:sldId id="260" r:id="rId23"/>
    <p:sldId id="275" r:id="rId24"/>
    <p:sldId id="297" r:id="rId25"/>
    <p:sldId id="276" r:id="rId26"/>
    <p:sldId id="277" r:id="rId27"/>
    <p:sldId id="278" r:id="rId28"/>
    <p:sldId id="279" r:id="rId29"/>
    <p:sldId id="280" r:id="rId30"/>
    <p:sldId id="281" r:id="rId31"/>
    <p:sldId id="282" r:id="rId32"/>
    <p:sldId id="298" r:id="rId33"/>
    <p:sldId id="284" r:id="rId34"/>
    <p:sldId id="285" r:id="rId35"/>
    <p:sldId id="283" r:id="rId36"/>
    <p:sldId id="286" r:id="rId37"/>
    <p:sldId id="287" r:id="rId38"/>
    <p:sldId id="288" r:id="rId39"/>
    <p:sldId id="289" r:id="rId40"/>
    <p:sldId id="291" r:id="rId41"/>
    <p:sldId id="299" r:id="rId42"/>
    <p:sldId id="300" r:id="rId43"/>
    <p:sldId id="302" r:id="rId44"/>
    <p:sldId id="303" r:id="rId45"/>
    <p:sldId id="304" r:id="rId46"/>
    <p:sldId id="305" r:id="rId47"/>
    <p:sldId id="29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2" d="100"/>
          <a:sy n="32" d="100"/>
        </p:scale>
        <p:origin x="-11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17FB5-5DE5-8247-9471-E99A35C9617E}" type="datetimeFigureOut">
              <a:rPr lang="en-US" smtClean="0"/>
              <a:t>11/7/19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C4DFB1-3FC8-BA49-8229-71B74C801513}" type="slidenum">
              <a:rPr lang="en-US" smtClean="0"/>
              <a:t>‹#›</a:t>
            </a:fld>
            <a:endParaRPr lang="en-US"/>
          </a:p>
        </p:txBody>
      </p:sp>
    </p:spTree>
    <p:extLst>
      <p:ext uri="{BB962C8B-B14F-4D97-AF65-F5344CB8AC3E}">
        <p14:creationId xmlns:p14="http://schemas.microsoft.com/office/powerpoint/2010/main" val="32228273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258051" name="Rectangle 3"/>
          <p:cNvSpPr>
            <a:spLocks noGrp="1" noChangeArrowheads="1"/>
          </p:cNvSpPr>
          <p:nvPr>
            <p:ph type="body" idx="1"/>
          </p:nvPr>
        </p:nvSpPr>
        <p:spPr/>
        <p:txBody>
          <a:bodyPr/>
          <a:lstStyle/>
          <a:p>
            <a:pPr>
              <a:lnSpc>
                <a:spcPct val="85000"/>
              </a:lnSpc>
              <a:spcBef>
                <a:spcPct val="10000"/>
              </a:spcBef>
            </a:pPr>
            <a:r>
              <a:rPr lang="en-US"/>
              <a:t>This plan maximized the North</a:t>
            </a:r>
            <a:r>
              <a:rPr lang="ja-JP" altLang="en-US">
                <a:latin typeface="Arial"/>
              </a:rPr>
              <a:t>’</a:t>
            </a:r>
            <a:r>
              <a:rPr lang="en-US"/>
              <a:t>s industrial advantages but required better leadership than North had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6F72986-119A-7B44-896D-D4077A2C6DD1}" type="slidenum">
              <a:rPr lang="en-US"/>
              <a:pPr eaLnBrk="1" hangingPunct="1"/>
              <a:t>19</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lvl="2"/>
            <a:r>
              <a:rPr lang="en-US" dirty="0" smtClean="0">
                <a:latin typeface="Rockwell"/>
                <a:cs typeface="Rockwell"/>
              </a:rPr>
              <a:t>On January 1, 1863, Lincoln said,</a:t>
            </a:r>
          </a:p>
          <a:p>
            <a:pPr lvl="3"/>
            <a:r>
              <a:rPr lang="ja-JP" altLang="en-US" dirty="0" smtClean="0">
                <a:latin typeface="Rockwell"/>
                <a:cs typeface="Rockwell"/>
              </a:rPr>
              <a:t>“</a:t>
            </a:r>
            <a:r>
              <a:rPr lang="en-US" dirty="0" smtClean="0">
                <a:latin typeface="Rockwell"/>
                <a:cs typeface="Rockwell"/>
              </a:rPr>
              <a:t>the character of the war will be changed.  It will be one of subjugation . . . .The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rPr>
              <a:t>Figure 21.1 Union Party, 1864 </a:t>
            </a:r>
            <a:r>
              <a:rPr lang="en-US">
                <a:latin typeface="Calibri" charset="0"/>
              </a:rPr>
              <a:t>The blue area</a:t>
            </a:r>
          </a:p>
          <a:p>
            <a:pPr eaLnBrk="1" hangingPunct="1">
              <a:spcBef>
                <a:spcPct val="0"/>
              </a:spcBef>
            </a:pPr>
            <a:r>
              <a:rPr lang="en-US">
                <a:latin typeface="Calibri" charset="0"/>
              </a:rPr>
              <a:t>represents the Union party.</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FFCD81-C43C-D249-9AE7-5A56C4A1A4AB}" type="slidenum">
              <a:rPr lang="en-US" sz="1200">
                <a:latin typeface="Calibri" charset="0"/>
              </a:rPr>
              <a:pPr eaLnBrk="1" hangingPunct="1"/>
              <a:t>34</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b="1">
                <a:latin typeface="Calibri" charset="0"/>
              </a:rPr>
              <a:t>Map 21.6 Sherman’s March, 1864–1865</a:t>
            </a:r>
            <a:endParaRPr lang="en-US">
              <a:latin typeface="Calibri"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54AAF2-BB15-CA47-A7B9-BF1279C6F4BD}" type="slidenum">
              <a:rPr lang="en-US" sz="1200">
                <a:latin typeface="Calibri" charset="0"/>
              </a:rPr>
              <a:pPr eaLnBrk="1" hangingPunct="1"/>
              <a:t>38</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FVWLW60VZ4w"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vimeo.com/17235279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youtube.com/embed/N7Mx9HvrDJY?list=PLEFDGtEJhga3l9TSyWK6RiyVgpHooZysG" TargetMode="External"/><Relationship Id="rId3"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was the general theme and purpose of Lincoln’s First Inaugural Address? Why?</a:t>
            </a:r>
            <a:endParaRPr lang="en-US" dirty="0"/>
          </a:p>
        </p:txBody>
      </p:sp>
    </p:spTree>
    <p:extLst>
      <p:ext uri="{BB962C8B-B14F-4D97-AF65-F5344CB8AC3E}">
        <p14:creationId xmlns:p14="http://schemas.microsoft.com/office/powerpoint/2010/main" val="117127119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Frederick Douglass</a:t>
            </a:r>
            <a:endParaRPr lang="en-US" dirty="0"/>
          </a:p>
        </p:txBody>
      </p:sp>
      <p:sp>
        <p:nvSpPr>
          <p:cNvPr id="3" name="Content Placeholder 2"/>
          <p:cNvSpPr>
            <a:spLocks noGrp="1"/>
          </p:cNvSpPr>
          <p:nvPr>
            <p:ph idx="1"/>
          </p:nvPr>
        </p:nvSpPr>
        <p:spPr>
          <a:xfrm>
            <a:off x="0" y="1600200"/>
            <a:ext cx="9144000" cy="4525963"/>
          </a:xfrm>
        </p:spPr>
        <p:txBody>
          <a:bodyPr/>
          <a:lstStyle/>
          <a:p>
            <a:r>
              <a:rPr lang="en-US" dirty="0" smtClean="0"/>
              <a:t>The Reasons for Our Troubles (FTR 581)</a:t>
            </a:r>
            <a:endParaRPr lang="en-US" dirty="0"/>
          </a:p>
        </p:txBody>
      </p:sp>
    </p:spTree>
    <p:extLst>
      <p:ext uri="{BB962C8B-B14F-4D97-AF65-F5344CB8AC3E}">
        <p14:creationId xmlns:p14="http://schemas.microsoft.com/office/powerpoint/2010/main" val="34813357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4658" y="1188411"/>
            <a:ext cx="8989341" cy="5346859"/>
          </a:xfrm>
        </p:spPr>
        <p:txBody>
          <a:bodyPr>
            <a:normAutofit fontScale="85000" lnSpcReduction="20000"/>
          </a:bodyPr>
          <a:lstStyle/>
          <a:p>
            <a:pPr marL="0" indent="0">
              <a:buNone/>
            </a:pPr>
            <a:r>
              <a:rPr lang="en-US" sz="3600" u="sng" dirty="0" smtClean="0">
                <a:latin typeface="Rockwell"/>
                <a:cs typeface="Rockwell"/>
              </a:rPr>
              <a:t>The war at Sea</a:t>
            </a:r>
          </a:p>
          <a:p>
            <a:r>
              <a:rPr lang="en-US" sz="3600" dirty="0" smtClean="0">
                <a:latin typeface="Rockwell"/>
                <a:cs typeface="Rockwell"/>
              </a:rPr>
              <a:t>North blockaded the southern ports (made it harder to get supplies internationally to support their war effort).</a:t>
            </a:r>
          </a:p>
          <a:p>
            <a:r>
              <a:rPr lang="en-US" sz="3600" dirty="0" smtClean="0">
                <a:latin typeface="Rockwell"/>
                <a:cs typeface="Rockwell"/>
              </a:rPr>
              <a:t>Southern response: </a:t>
            </a:r>
          </a:p>
          <a:p>
            <a:pPr lvl="1"/>
            <a:r>
              <a:rPr lang="en-US" sz="3600" dirty="0">
                <a:latin typeface="Rockwell"/>
                <a:cs typeface="Rockwell"/>
              </a:rPr>
              <a:t>I</a:t>
            </a:r>
            <a:r>
              <a:rPr lang="en-US" sz="3600" dirty="0" smtClean="0">
                <a:latin typeface="Rockwell"/>
                <a:cs typeface="Rockwell"/>
              </a:rPr>
              <a:t>llegal </a:t>
            </a:r>
            <a:r>
              <a:rPr lang="en-US" sz="3600" dirty="0">
                <a:latin typeface="Rockwell"/>
                <a:cs typeface="Rockwell"/>
              </a:rPr>
              <a:t>blockade </a:t>
            </a:r>
            <a:r>
              <a:rPr lang="en-US" sz="3600" dirty="0" smtClean="0">
                <a:latin typeface="Rockwell"/>
                <a:cs typeface="Rockwell"/>
              </a:rPr>
              <a:t>running – hunted by Union ships.</a:t>
            </a:r>
            <a:endParaRPr lang="en-US" sz="3600" dirty="0">
              <a:latin typeface="Rockwell"/>
              <a:cs typeface="Rockwell"/>
            </a:endParaRPr>
          </a:p>
          <a:p>
            <a:pPr lvl="1"/>
            <a:r>
              <a:rPr lang="en-US" sz="3600" dirty="0" smtClean="0">
                <a:latin typeface="Rockwell"/>
                <a:cs typeface="Rockwell"/>
              </a:rPr>
              <a:t>Updated new ships wooden ships called “Ironclads” – took RR metal and covered ships to prepare for battle.</a:t>
            </a:r>
          </a:p>
          <a:p>
            <a:pPr lvl="1"/>
            <a:r>
              <a:rPr lang="en-US" sz="3600" dirty="0" smtClean="0">
                <a:latin typeface="Rockwell"/>
                <a:cs typeface="Rockwell"/>
              </a:rPr>
              <a:t>Two most famous in battle: Southern Merrimack vs. Northern Monitor.</a:t>
            </a:r>
          </a:p>
          <a:p>
            <a:pPr marL="0" indent="0">
              <a:buNone/>
            </a:pPr>
            <a:endParaRPr lang="en-US" dirty="0">
              <a:latin typeface="Rockwell"/>
              <a:cs typeface="Rockwell"/>
            </a:endParaRPr>
          </a:p>
        </p:txBody>
      </p:sp>
      <p:sp>
        <p:nvSpPr>
          <p:cNvPr id="4" name="Title 1"/>
          <p:cNvSpPr>
            <a:spLocks noGrp="1"/>
          </p:cNvSpPr>
          <p:nvPr>
            <p:ph type="title"/>
          </p:nvPr>
        </p:nvSpPr>
        <p:spPr>
          <a:xfrm>
            <a:off x="628650" y="-137151"/>
            <a:ext cx="7886700" cy="1325563"/>
          </a:xfrm>
        </p:spPr>
        <p:txBody>
          <a:bodyPr>
            <a:normAutofit fontScale="90000"/>
          </a:bodyPr>
          <a:lstStyle/>
          <a:p>
            <a:pPr algn="ctr"/>
            <a:r>
              <a:rPr lang="en-US" b="1" dirty="0" smtClean="0">
                <a:latin typeface="Rockwell"/>
                <a:cs typeface="Rockwell"/>
              </a:rPr>
              <a:t>Early Activity (1861-2) – The South is Winning!</a:t>
            </a:r>
            <a:endParaRPr lang="en-US" b="1" dirty="0">
              <a:latin typeface="Rockwell"/>
              <a:cs typeface="Rockwell"/>
            </a:endParaRPr>
          </a:p>
        </p:txBody>
      </p:sp>
      <p:pic>
        <p:nvPicPr>
          <p:cNvPr id="25604" name="Picture 4" descr="http://cdn2.americancivilwar.com/americancivilwar-cdn/pictures/ironclads_battle_1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40521" y="1248781"/>
            <a:ext cx="5703480" cy="544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600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4" y="819479"/>
            <a:ext cx="8944376" cy="5796476"/>
          </a:xfrm>
        </p:spPr>
        <p:txBody>
          <a:bodyPr>
            <a:noAutofit/>
          </a:bodyPr>
          <a:lstStyle/>
          <a:p>
            <a:r>
              <a:rPr lang="en-US" sz="2400" dirty="0" smtClean="0">
                <a:solidFill>
                  <a:srgbClr val="FFFFFF"/>
                </a:solidFill>
                <a:latin typeface="Rockwell"/>
                <a:cs typeface="Rockwell"/>
              </a:rPr>
              <a:t>At 1</a:t>
            </a:r>
            <a:r>
              <a:rPr lang="en-US" sz="2400" baseline="30000" dirty="0" smtClean="0">
                <a:solidFill>
                  <a:srgbClr val="FFFFFF"/>
                </a:solidFill>
                <a:latin typeface="Rockwell"/>
                <a:cs typeface="Rockwell"/>
              </a:rPr>
              <a:t>st</a:t>
            </a:r>
            <a:r>
              <a:rPr lang="en-US" sz="2400" dirty="0" smtClean="0">
                <a:solidFill>
                  <a:srgbClr val="FFFFFF"/>
                </a:solidFill>
                <a:latin typeface="Rockwell"/>
                <a:cs typeface="Rockwell"/>
              </a:rPr>
              <a:t> – both sides called </a:t>
            </a:r>
            <a:r>
              <a:rPr lang="en-US" sz="2400" dirty="0">
                <a:solidFill>
                  <a:srgbClr val="FFFFFF"/>
                </a:solidFill>
                <a:latin typeface="Rockwell"/>
                <a:cs typeface="Rockwell"/>
              </a:rPr>
              <a:t>for volunteers only, </a:t>
            </a:r>
            <a:r>
              <a:rPr lang="en-US" sz="2400" dirty="0" smtClean="0">
                <a:solidFill>
                  <a:srgbClr val="FFFFFF"/>
                </a:solidFill>
                <a:latin typeface="Rockwell"/>
                <a:cs typeface="Rockwell"/>
              </a:rPr>
              <a:t>but…</a:t>
            </a:r>
          </a:p>
          <a:p>
            <a:r>
              <a:rPr lang="en-US" sz="2400" dirty="0">
                <a:solidFill>
                  <a:srgbClr val="FFFFFF"/>
                </a:solidFill>
                <a:latin typeface="Rockwell"/>
                <a:cs typeface="Rockwell"/>
              </a:rPr>
              <a:t>E</a:t>
            </a:r>
            <a:r>
              <a:rPr lang="en-US" sz="2400" dirty="0" smtClean="0">
                <a:solidFill>
                  <a:srgbClr val="FFFFFF"/>
                </a:solidFill>
                <a:latin typeface="Rockwell"/>
                <a:cs typeface="Rockwell"/>
              </a:rPr>
              <a:t>ventually drafts (</a:t>
            </a:r>
            <a:r>
              <a:rPr lang="en-US" sz="2400" b="1" dirty="0" smtClean="0">
                <a:solidFill>
                  <a:srgbClr val="FFFFFF"/>
                </a:solidFill>
                <a:latin typeface="Rockwell"/>
                <a:cs typeface="Rockwell"/>
              </a:rPr>
              <a:t>conscription</a:t>
            </a:r>
            <a:r>
              <a:rPr lang="en-US" sz="2400" dirty="0" smtClean="0">
                <a:solidFill>
                  <a:srgbClr val="FFFFFF"/>
                </a:solidFill>
                <a:latin typeface="Rockwell"/>
                <a:cs typeface="Rockwell"/>
              </a:rPr>
              <a:t>) </a:t>
            </a:r>
            <a:r>
              <a:rPr lang="en-US" sz="2400" dirty="0">
                <a:solidFill>
                  <a:srgbClr val="FFFFFF"/>
                </a:solidFill>
                <a:latin typeface="Rockwell"/>
                <a:cs typeface="Rockwell"/>
              </a:rPr>
              <a:t>were </a:t>
            </a:r>
            <a:r>
              <a:rPr lang="en-US" sz="2400" dirty="0" smtClean="0">
                <a:solidFill>
                  <a:srgbClr val="FFFFFF"/>
                </a:solidFill>
                <a:latin typeface="Rockwell"/>
                <a:cs typeface="Rockwell"/>
              </a:rPr>
              <a:t>installed</a:t>
            </a:r>
            <a:r>
              <a:rPr lang="en-US" sz="2400" dirty="0">
                <a:solidFill>
                  <a:srgbClr val="FFFFFF"/>
                </a:solidFill>
                <a:latin typeface="Rockwell"/>
                <a:cs typeface="Rockwell"/>
              </a:rPr>
              <a:t>:</a:t>
            </a:r>
          </a:p>
          <a:p>
            <a:pPr lvl="1"/>
            <a:r>
              <a:rPr lang="en-US" sz="2400" dirty="0" smtClean="0">
                <a:solidFill>
                  <a:srgbClr val="FFFFFF"/>
                </a:solidFill>
                <a:latin typeface="Rockwell"/>
                <a:cs typeface="Rockwell"/>
              </a:rPr>
              <a:t>North - you </a:t>
            </a:r>
            <a:r>
              <a:rPr lang="en-US" sz="2400" dirty="0">
                <a:solidFill>
                  <a:srgbClr val="FFFFFF"/>
                </a:solidFill>
                <a:latin typeface="Rockwell"/>
                <a:cs typeface="Rockwell"/>
              </a:rPr>
              <a:t>could pay someone else to take your spot or pay a fee to the government to not draft </a:t>
            </a:r>
            <a:r>
              <a:rPr lang="en-US" sz="2400" dirty="0" smtClean="0">
                <a:solidFill>
                  <a:srgbClr val="FFFFFF"/>
                </a:solidFill>
                <a:latin typeface="Rockwell"/>
                <a:cs typeface="Rockwell"/>
              </a:rPr>
              <a:t>you, can be exempt due to medical reasons or a office holder.</a:t>
            </a:r>
          </a:p>
          <a:p>
            <a:pPr lvl="1"/>
            <a:r>
              <a:rPr lang="en-US" sz="2400" dirty="0" smtClean="0">
                <a:solidFill>
                  <a:srgbClr val="FFFFFF"/>
                </a:solidFill>
                <a:latin typeface="Rockwell"/>
                <a:cs typeface="Rockwell"/>
              </a:rPr>
              <a:t>South - those </a:t>
            </a:r>
            <a:r>
              <a:rPr lang="en-US" sz="2400" dirty="0">
                <a:solidFill>
                  <a:srgbClr val="FFFFFF"/>
                </a:solidFill>
                <a:latin typeface="Rockwell"/>
                <a:cs typeface="Rockwell"/>
              </a:rPr>
              <a:t>who owned large numbers of slaves were exempt</a:t>
            </a:r>
            <a:r>
              <a:rPr lang="en-US" sz="2400" dirty="0" smtClean="0">
                <a:solidFill>
                  <a:srgbClr val="FFFFFF"/>
                </a:solidFill>
                <a:latin typeface="Rockwell"/>
                <a:cs typeface="Rockwell"/>
              </a:rPr>
              <a:t>.</a:t>
            </a:r>
          </a:p>
          <a:p>
            <a:r>
              <a:rPr lang="en-US" sz="2400" dirty="0" smtClean="0">
                <a:solidFill>
                  <a:srgbClr val="FFFFFF"/>
                </a:solidFill>
                <a:latin typeface="Rockwell"/>
                <a:cs typeface="Rockwell"/>
              </a:rPr>
              <a:t>A rich man’s war – A poor man’s fight!</a:t>
            </a:r>
            <a:endParaRPr lang="en-US" sz="2400" dirty="0">
              <a:solidFill>
                <a:srgbClr val="FFFFFF"/>
              </a:solidFill>
              <a:latin typeface="Rockwell"/>
              <a:cs typeface="Rockwell"/>
            </a:endParaRPr>
          </a:p>
          <a:p>
            <a:r>
              <a:rPr lang="en-US" sz="2400" dirty="0">
                <a:solidFill>
                  <a:srgbClr val="FFFFFF"/>
                </a:solidFill>
                <a:latin typeface="Rockwell"/>
                <a:cs typeface="Rockwell"/>
              </a:rPr>
              <a:t>C</a:t>
            </a:r>
            <a:r>
              <a:rPr lang="en-US" sz="2400" dirty="0" smtClean="0">
                <a:solidFill>
                  <a:srgbClr val="FFFFFF"/>
                </a:solidFill>
                <a:latin typeface="Rockwell"/>
                <a:cs typeface="Rockwell"/>
              </a:rPr>
              <a:t>aused </a:t>
            </a:r>
            <a:r>
              <a:rPr lang="en-US" sz="2400" dirty="0">
                <a:solidFill>
                  <a:srgbClr val="FFFFFF"/>
                </a:solidFill>
                <a:latin typeface="Rockwell"/>
                <a:cs typeface="Rockwell"/>
              </a:rPr>
              <a:t>wide </a:t>
            </a:r>
            <a:r>
              <a:rPr lang="en-US" sz="2400" dirty="0" smtClean="0">
                <a:solidFill>
                  <a:srgbClr val="FFFFFF"/>
                </a:solidFill>
                <a:latin typeface="Rockwell"/>
                <a:cs typeface="Rockwell"/>
              </a:rPr>
              <a:t>opposition (esp. </a:t>
            </a:r>
            <a:r>
              <a:rPr lang="en-US" sz="2400" dirty="0">
                <a:solidFill>
                  <a:srgbClr val="FFFFFF"/>
                </a:solidFill>
                <a:latin typeface="Rockwell"/>
                <a:cs typeface="Rockwell"/>
              </a:rPr>
              <a:t>in the </a:t>
            </a:r>
            <a:r>
              <a:rPr lang="en-US" sz="2400" dirty="0" smtClean="0">
                <a:solidFill>
                  <a:srgbClr val="FFFFFF"/>
                </a:solidFill>
                <a:latin typeface="Rockwell"/>
                <a:cs typeface="Rockwell"/>
              </a:rPr>
              <a:t>North) - large-scale </a:t>
            </a:r>
            <a:r>
              <a:rPr lang="en-US" sz="2400" dirty="0">
                <a:solidFill>
                  <a:srgbClr val="FFFFFF"/>
                </a:solidFill>
                <a:latin typeface="Rockwell"/>
                <a:cs typeface="Rockwell"/>
              </a:rPr>
              <a:t>draft riots in northern </a:t>
            </a:r>
            <a:r>
              <a:rPr lang="en-US" sz="2400" dirty="0" smtClean="0">
                <a:solidFill>
                  <a:srgbClr val="FFFFFF"/>
                </a:solidFill>
                <a:latin typeface="Rockwell"/>
                <a:cs typeface="Rockwell"/>
              </a:rPr>
              <a:t>cities </a:t>
            </a:r>
            <a:r>
              <a:rPr lang="en-US" sz="2400" dirty="0">
                <a:solidFill>
                  <a:srgbClr val="FFFFFF"/>
                </a:solidFill>
                <a:latin typeface="Rockwell"/>
                <a:cs typeface="Rockwell"/>
              </a:rPr>
              <a:t>(</a:t>
            </a:r>
            <a:r>
              <a:rPr lang="en-US" sz="2400" dirty="0" smtClean="0">
                <a:solidFill>
                  <a:srgbClr val="FFFFFF"/>
                </a:solidFill>
                <a:latin typeface="Rockwell"/>
                <a:cs typeface="Rockwell"/>
              </a:rPr>
              <a:t>ex: Gangs </a:t>
            </a:r>
            <a:r>
              <a:rPr lang="en-US" sz="2400" dirty="0">
                <a:solidFill>
                  <a:srgbClr val="FFFFFF"/>
                </a:solidFill>
                <a:latin typeface="Rockwell"/>
                <a:cs typeface="Rockwell"/>
              </a:rPr>
              <a:t>of </a:t>
            </a:r>
            <a:r>
              <a:rPr lang="en-US" sz="2400" dirty="0" smtClean="0">
                <a:solidFill>
                  <a:srgbClr val="FFFFFF"/>
                </a:solidFill>
                <a:latin typeface="Rockwell"/>
                <a:cs typeface="Rockwell"/>
              </a:rPr>
              <a:t>New York).</a:t>
            </a:r>
            <a:endParaRPr lang="en-US" sz="2400" dirty="0">
              <a:solidFill>
                <a:srgbClr val="FFFFFF"/>
              </a:solidFill>
              <a:latin typeface="Rockwell"/>
              <a:cs typeface="Rockwell"/>
            </a:endParaRPr>
          </a:p>
          <a:p>
            <a:pPr lvl="1"/>
            <a:r>
              <a:rPr lang="en-US" sz="2400" dirty="0">
                <a:solidFill>
                  <a:srgbClr val="FFFFFF"/>
                </a:solidFill>
                <a:latin typeface="Rockwell"/>
                <a:cs typeface="Rockwell"/>
              </a:rPr>
              <a:t>Most opposition </a:t>
            </a:r>
            <a:r>
              <a:rPr lang="en-US" sz="2400" dirty="0" smtClean="0">
                <a:solidFill>
                  <a:srgbClr val="FFFFFF"/>
                </a:solidFill>
                <a:latin typeface="Rockwell"/>
                <a:cs typeface="Rockwell"/>
              </a:rPr>
              <a:t>came </a:t>
            </a:r>
            <a:r>
              <a:rPr lang="en-US" sz="2400" dirty="0">
                <a:solidFill>
                  <a:srgbClr val="FFFFFF"/>
                </a:solidFill>
                <a:latin typeface="Rockwell"/>
                <a:cs typeface="Rockwell"/>
              </a:rPr>
              <a:t>from </a:t>
            </a:r>
            <a:r>
              <a:rPr lang="en-US" sz="2400" dirty="0" smtClean="0">
                <a:solidFill>
                  <a:srgbClr val="FFFFFF"/>
                </a:solidFill>
                <a:latin typeface="Rockwell"/>
                <a:cs typeface="Rockwell"/>
              </a:rPr>
              <a:t>laborers, immigrants</a:t>
            </a:r>
            <a:r>
              <a:rPr lang="en-US" sz="2400" dirty="0">
                <a:solidFill>
                  <a:srgbClr val="FFFFFF"/>
                </a:solidFill>
                <a:latin typeface="Rockwell"/>
                <a:cs typeface="Rockwell"/>
              </a:rPr>
              <a:t>, and </a:t>
            </a:r>
            <a:r>
              <a:rPr lang="en-US" sz="2400" dirty="0" smtClean="0">
                <a:solidFill>
                  <a:srgbClr val="FFFFFF"/>
                </a:solidFill>
                <a:latin typeface="Rockwell"/>
                <a:cs typeface="Rockwell"/>
              </a:rPr>
              <a:t>Democrats.</a:t>
            </a:r>
            <a:endParaRPr lang="en-US" sz="2400" dirty="0">
              <a:solidFill>
                <a:srgbClr val="FFFFFF"/>
              </a:solidFill>
              <a:latin typeface="Rockwell"/>
              <a:cs typeface="Rockwell"/>
            </a:endParaRPr>
          </a:p>
          <a:p>
            <a:pPr lvl="1">
              <a:buNone/>
            </a:pPr>
            <a:endParaRPr lang="en-US" sz="2400" dirty="0">
              <a:solidFill>
                <a:srgbClr val="FFFFFF"/>
              </a:solidFill>
              <a:latin typeface="Rockwell"/>
              <a:cs typeface="Rockwell"/>
            </a:endParaRPr>
          </a:p>
          <a:p>
            <a:pPr>
              <a:lnSpc>
                <a:spcPct val="80000"/>
              </a:lnSpc>
              <a:buFontTx/>
              <a:buNone/>
            </a:pPr>
            <a:endParaRPr lang="en-US" altLang="en-US" sz="2400" dirty="0" smtClean="0">
              <a:solidFill>
                <a:srgbClr val="FFFFFF"/>
              </a:solidFill>
              <a:latin typeface="Rockwell"/>
              <a:cs typeface="Rockwell"/>
            </a:endParaRPr>
          </a:p>
          <a:p>
            <a:pPr>
              <a:lnSpc>
                <a:spcPct val="80000"/>
              </a:lnSpc>
              <a:buFontTx/>
              <a:buNone/>
            </a:pPr>
            <a:endParaRPr lang="en-US" altLang="en-US" sz="2400" dirty="0">
              <a:solidFill>
                <a:srgbClr val="FFFFFF"/>
              </a:solidFill>
              <a:latin typeface="Rockwell"/>
              <a:cs typeface="Rockwell"/>
            </a:endParaRPr>
          </a:p>
          <a:p>
            <a:pPr>
              <a:lnSpc>
                <a:spcPct val="80000"/>
              </a:lnSpc>
              <a:buFontTx/>
              <a:buNone/>
            </a:pPr>
            <a:endParaRPr lang="en-US" altLang="en-US" sz="2400" dirty="0">
              <a:solidFill>
                <a:srgbClr val="FFFFFF"/>
              </a:solidFill>
              <a:latin typeface="Rockwell"/>
              <a:cs typeface="Rockwell"/>
            </a:endParaRPr>
          </a:p>
        </p:txBody>
      </p:sp>
      <p:sp>
        <p:nvSpPr>
          <p:cNvPr id="4" name="Title 1"/>
          <p:cNvSpPr>
            <a:spLocks noGrp="1"/>
          </p:cNvSpPr>
          <p:nvPr>
            <p:ph type="title"/>
          </p:nvPr>
        </p:nvSpPr>
        <p:spPr>
          <a:xfrm>
            <a:off x="96593" y="-90152"/>
            <a:ext cx="8944377" cy="909630"/>
          </a:xfrm>
        </p:spPr>
        <p:txBody>
          <a:bodyPr>
            <a:normAutofit/>
          </a:bodyPr>
          <a:lstStyle/>
          <a:p>
            <a:pPr algn="ctr"/>
            <a:r>
              <a:rPr lang="en-US" sz="3500" b="1" dirty="0" smtClean="0">
                <a:solidFill>
                  <a:srgbClr val="FFFFFF"/>
                </a:solidFill>
                <a:latin typeface="Rockwell"/>
                <a:cs typeface="Rockwell"/>
              </a:rPr>
              <a:t>Early Mobilization - Conscription</a:t>
            </a:r>
            <a:endParaRPr lang="en-US" sz="3500" b="1" dirty="0">
              <a:solidFill>
                <a:srgbClr val="FFFFFF"/>
              </a:solidFill>
              <a:latin typeface="Rockwell"/>
              <a:cs typeface="Rockwell"/>
            </a:endParaRPr>
          </a:p>
        </p:txBody>
      </p:sp>
      <p:pic>
        <p:nvPicPr>
          <p:cNvPr id="6" name="Picture 3"/>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998109" y="819478"/>
            <a:ext cx="7029770" cy="6096487"/>
          </a:xfrm>
          <a:prstGeom prst="rect">
            <a:avLst/>
          </a:prstGeom>
          <a:noFill/>
          <a:ln w="9360">
            <a:solidFill>
              <a:srgbClr val="990000"/>
            </a:solidFill>
            <a:miter lim="800000"/>
            <a:headEnd/>
            <a:tailEnd/>
          </a:ln>
          <a:effectLst/>
          <a:extLst>
            <a:ext uri="{909E8E84-426E-40dd-AFC4-6F175D3DCCD1}">
              <a14:hiddenFill xmlns:a14="http://schemas.microsoft.com/office/drawing/2010/main">
                <a:blipFill dpi="0" rotWithShape="0">
                  <a:blip>
                    <a:lum bright="-6000"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766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fill="hold" nodeType="clickEffect">
                                  <p:stCondLst>
                                    <p:cond delay="0"/>
                                  </p:stCondLst>
                                  <p:childTnLst>
                                    <p:set>
                                      <p:cBhvr additive="repl">
                                        <p:cTn id="6" dur="1" fill="hold">
                                          <p:stCondLst>
                                            <p:cond delay="0"/>
                                          </p:stCondLst>
                                        </p:cTn>
                                        <p:tgtEl>
                                          <p:spTgt spid="6"/>
                                        </p:tgtEl>
                                        <p:attrNameLst>
                                          <p:attrName>style.visibility</p:attrName>
                                        </p:attrNameLst>
                                      </p:cBhvr>
                                      <p:to>
                                        <p:strVal val="visible"/>
                                      </p:to>
                                    </p:set>
                                    <p:animEffect transition="in" filter="dissolve">
                                      <p:cBhvr additive="repl">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Frederick Douglass “The Reason for Our Troubles”</a:t>
            </a:r>
            <a:endParaRPr lang="en-US" dirty="0"/>
          </a:p>
        </p:txBody>
      </p:sp>
    </p:spTree>
    <p:extLst>
      <p:ext uri="{BB962C8B-B14F-4D97-AF65-F5344CB8AC3E}">
        <p14:creationId xmlns:p14="http://schemas.microsoft.com/office/powerpoint/2010/main" val="13270290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Battle of Antietam</a:t>
            </a:r>
            <a:endParaRPr lang="en-US" dirty="0"/>
          </a:p>
        </p:txBody>
      </p:sp>
      <p:pic>
        <p:nvPicPr>
          <p:cNvPr id="276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815151" y="1371600"/>
            <a:ext cx="5527345" cy="4848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Oval 3"/>
          <p:cNvSpPr/>
          <p:nvPr/>
        </p:nvSpPr>
        <p:spPr>
          <a:xfrm>
            <a:off x="2057400" y="1752600"/>
            <a:ext cx="1752600" cy="914400"/>
          </a:xfrm>
          <a:prstGeom prst="ellipse">
            <a:avLst/>
          </a:prstGeom>
          <a:solidFill>
            <a:srgbClr val="7097D3">
              <a:alpha val="30196"/>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4671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Battle of Antietam</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403481"/>
              </p:ext>
            </p:extLst>
          </p:nvPr>
        </p:nvGraphicFramePr>
        <p:xfrm>
          <a:off x="228600" y="1737080"/>
          <a:ext cx="8686800" cy="4572000"/>
        </p:xfrm>
        <a:graphic>
          <a:graphicData uri="http://schemas.openxmlformats.org/drawingml/2006/table">
            <a:tbl>
              <a:tblPr firstRow="1" bandRow="1">
                <a:tableStyleId>{5C22544A-7EE6-4342-B048-85BDC9FD1C3A}</a:tableStyleId>
              </a:tblPr>
              <a:tblGrid>
                <a:gridCol w="1217246"/>
                <a:gridCol w="874021"/>
                <a:gridCol w="1337733"/>
                <a:gridCol w="1371600"/>
                <a:gridCol w="1086338"/>
                <a:gridCol w="2799862"/>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r>
                        <a:rPr lang="en-US" dirty="0" smtClean="0">
                          <a:effectLst/>
                        </a:rPr>
                        <a:t>Battle of Antietam</a:t>
                      </a:r>
                      <a:endParaRPr lang="en-US" dirty="0">
                        <a:effectLst/>
                      </a:endParaRPr>
                    </a:p>
                  </a:txBody>
                  <a:tcPr>
                    <a:solidFill>
                      <a:schemeClr val="accent6">
                        <a:lumMod val="20000"/>
                        <a:lumOff val="80000"/>
                      </a:schemeClr>
                    </a:solidFill>
                  </a:tcPr>
                </a:tc>
                <a:tc>
                  <a:txBody>
                    <a:bodyPr/>
                    <a:lstStyle/>
                    <a:p>
                      <a:pPr algn="ctr"/>
                      <a:r>
                        <a:rPr lang="en-US" dirty="0" smtClean="0">
                          <a:effectLst/>
                        </a:rPr>
                        <a:t>Sept. 1862</a:t>
                      </a:r>
                    </a:p>
                  </a:txBody>
                  <a:tcPr>
                    <a:solidFill>
                      <a:schemeClr val="accent6">
                        <a:lumMod val="20000"/>
                        <a:lumOff val="80000"/>
                      </a:schemeClr>
                    </a:solidFill>
                  </a:tcPr>
                </a:tc>
                <a:tc>
                  <a:txBody>
                    <a:bodyPr/>
                    <a:lstStyle/>
                    <a:p>
                      <a:pPr algn="ctr"/>
                      <a:r>
                        <a:rPr lang="en-US" dirty="0" smtClean="0">
                          <a:effectLst/>
                        </a:rPr>
                        <a:t>Lee</a:t>
                      </a:r>
                      <a:endParaRPr lang="en-US" dirty="0">
                        <a:effectLst/>
                      </a:endParaRPr>
                    </a:p>
                  </a:txBody>
                  <a:tcPr>
                    <a:solidFill>
                      <a:schemeClr val="accent6">
                        <a:lumMod val="20000"/>
                        <a:lumOff val="80000"/>
                      </a:schemeClr>
                    </a:solidFill>
                  </a:tcPr>
                </a:tc>
                <a:tc>
                  <a:txBody>
                    <a:bodyPr/>
                    <a:lstStyle/>
                    <a:p>
                      <a:pPr algn="ctr"/>
                      <a:r>
                        <a:rPr lang="en-US" i="0" u="none" dirty="0" smtClean="0">
                          <a:effectLst/>
                        </a:rPr>
                        <a:t>McClellan</a:t>
                      </a:r>
                      <a:endParaRPr lang="en-US" i="0" u="none" dirty="0">
                        <a:effectLst/>
                      </a:endParaRPr>
                    </a:p>
                  </a:txBody>
                  <a:tcPr>
                    <a:solidFill>
                      <a:schemeClr val="accent6">
                        <a:lumMod val="20000"/>
                        <a:lumOff val="80000"/>
                      </a:schemeClr>
                    </a:solidFill>
                  </a:tcPr>
                </a:tc>
                <a:tc>
                  <a:txBody>
                    <a:bodyPr/>
                    <a:lstStyle/>
                    <a:p>
                      <a:pPr algn="ctr"/>
                      <a:r>
                        <a:rPr lang="en-US" dirty="0" smtClean="0">
                          <a:effectLst/>
                        </a:rPr>
                        <a:t>USA</a:t>
                      </a:r>
                      <a:endParaRPr lang="en-US" dirty="0">
                        <a:effectLst/>
                      </a:endParaRPr>
                    </a:p>
                  </a:txBody>
                  <a:tcPr>
                    <a:solidFill>
                      <a:schemeClr val="accent6">
                        <a:lumMod val="20000"/>
                        <a:lumOff val="80000"/>
                      </a:schemeClr>
                    </a:solidFill>
                  </a:tcPr>
                </a:tc>
                <a:tc>
                  <a:txBody>
                    <a:bodyPr/>
                    <a:lstStyle/>
                    <a:p>
                      <a:r>
                        <a:rPr lang="en-US" dirty="0" smtClean="0">
                          <a:effectLst/>
                        </a:rPr>
                        <a:t>Union foiled</a:t>
                      </a:r>
                      <a:r>
                        <a:rPr lang="en-US" baseline="0" dirty="0" smtClean="0">
                          <a:effectLst/>
                        </a:rPr>
                        <a:t> Lee’s invasion of the North</a:t>
                      </a:r>
                      <a:endParaRPr lang="en-US" dirty="0" smtClean="0">
                        <a:effectLst/>
                      </a:endParaRPr>
                    </a:p>
                    <a:p>
                      <a:endParaRPr lang="en-US" baseline="0" dirty="0" smtClean="0">
                        <a:effectLst/>
                      </a:endParaRPr>
                    </a:p>
                    <a:p>
                      <a:r>
                        <a:rPr lang="en-US" b="0" u="none" baseline="0" dirty="0" smtClean="0">
                          <a:effectLst/>
                        </a:rPr>
                        <a:t>Lincoln issued Emancipation Proclamation</a:t>
                      </a:r>
                    </a:p>
                    <a:p>
                      <a:endParaRPr lang="en-US" b="0" u="none" baseline="0" dirty="0" smtClean="0">
                        <a:effectLst/>
                      </a:endParaRPr>
                    </a:p>
                    <a:p>
                      <a:r>
                        <a:rPr lang="en-US" b="0" u="none" baseline="0" dirty="0" smtClean="0">
                          <a:effectLst/>
                        </a:rPr>
                        <a:t>Ended hopes of foreign aid for CSA</a:t>
                      </a:r>
                    </a:p>
                    <a:p>
                      <a:endParaRPr lang="en-US" baseline="0" dirty="0" smtClean="0">
                        <a:effectLst/>
                      </a:endParaRPr>
                    </a:p>
                    <a:p>
                      <a:r>
                        <a:rPr lang="en-US" baseline="0" dirty="0" smtClean="0">
                          <a:effectLst/>
                        </a:rPr>
                        <a:t>McClellan didn’t pursue, so Lincoln permanently revoked McClellan’s command</a:t>
                      </a:r>
                      <a:endParaRPr lang="en-US" dirty="0">
                        <a:effectLs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173300186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Battle of Antietam</a:t>
            </a:r>
            <a:endParaRPr lang="en-US" dirty="0"/>
          </a:p>
        </p:txBody>
      </p:sp>
      <p:pic>
        <p:nvPicPr>
          <p:cNvPr id="266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2000" y="1371600"/>
            <a:ext cx="7620000" cy="48449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942037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0185" y="205954"/>
            <a:ext cx="8419343" cy="6538792"/>
          </a:xfrm>
          <a:prstGeom prst="rect">
            <a:avLst/>
          </a:prstGeom>
        </p:spPr>
      </p:pic>
    </p:spTree>
    <p:extLst>
      <p:ext uri="{BB962C8B-B14F-4D97-AF65-F5344CB8AC3E}">
        <p14:creationId xmlns:p14="http://schemas.microsoft.com/office/powerpoint/2010/main" val="15328516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Emancipation Proclamation</a:t>
            </a:r>
            <a:endParaRPr lang="en-US" dirty="0"/>
          </a:p>
        </p:txBody>
      </p:sp>
      <p:pic>
        <p:nvPicPr>
          <p:cNvPr id="296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8740" y="1633536"/>
            <a:ext cx="8186520" cy="43100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 name="Left Arrow 3"/>
          <p:cNvSpPr/>
          <p:nvPr/>
        </p:nvSpPr>
        <p:spPr>
          <a:xfrm rot="10800000">
            <a:off x="152399" y="5257800"/>
            <a:ext cx="538591" cy="497579"/>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6" name="Left Arrow 5"/>
          <p:cNvSpPr/>
          <p:nvPr/>
        </p:nvSpPr>
        <p:spPr>
          <a:xfrm>
            <a:off x="6629400" y="3657600"/>
            <a:ext cx="1524000" cy="497579"/>
          </a:xfrm>
          <a:prstGeom prst="lef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AutoShape 6"/>
          <p:cNvSpPr>
            <a:spLocks noChangeArrowheads="1"/>
          </p:cNvSpPr>
          <p:nvPr/>
        </p:nvSpPr>
        <p:spPr bwMode="auto">
          <a:xfrm>
            <a:off x="690990" y="4296833"/>
            <a:ext cx="7696200" cy="990600"/>
          </a:xfrm>
          <a:prstGeom prst="wedgeRectCallout">
            <a:avLst>
              <a:gd name="adj1" fmla="val 13140"/>
              <a:gd name="adj2" fmla="val -102618"/>
            </a:avLst>
          </a:prstGeom>
          <a:solidFill>
            <a:srgbClr val="FF9933"/>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chemeClr val="bg1"/>
                </a:solidFill>
              </a:rPr>
              <a:t>The border states could keep their slaves (until 13</a:t>
            </a:r>
            <a:r>
              <a:rPr lang="en-US" sz="2800" baseline="30000" dirty="0">
                <a:solidFill>
                  <a:schemeClr val="bg1"/>
                </a:solidFill>
              </a:rPr>
              <a:t>th</a:t>
            </a:r>
            <a:r>
              <a:rPr lang="en-US" sz="2800" dirty="0">
                <a:solidFill>
                  <a:schemeClr val="bg1"/>
                </a:solidFill>
              </a:rPr>
              <a:t> amendment passed in 1865)</a:t>
            </a:r>
          </a:p>
        </p:txBody>
      </p:sp>
    </p:spTree>
    <p:extLst>
      <p:ext uri="{BB962C8B-B14F-4D97-AF65-F5344CB8AC3E}">
        <p14:creationId xmlns:p14="http://schemas.microsoft.com/office/powerpoint/2010/main" val="3681501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5264727" y="852920"/>
            <a:ext cx="2819400" cy="2677656"/>
          </a:xfrm>
          <a:prstGeom prst="rect">
            <a:avLst/>
          </a:prstGeom>
          <a:noFill/>
          <a:ln>
            <a:noFill/>
          </a:ln>
          <a:effectLst>
            <a:outerShdw blurRad="63500" dist="2694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buFontTx/>
              <a:buChar char="•"/>
            </a:pPr>
            <a:r>
              <a:rPr lang="en-US" sz="2800" dirty="0">
                <a:solidFill>
                  <a:srgbClr val="FFFFFF"/>
                </a:solidFill>
                <a:latin typeface="Rockwell"/>
                <a:cs typeface="Rockwell"/>
              </a:rPr>
              <a:t> Kept </a:t>
            </a:r>
            <a:r>
              <a:rPr lang="en-US" sz="2800" u="sng" dirty="0">
                <a:solidFill>
                  <a:srgbClr val="FFFFFF"/>
                </a:solidFill>
                <a:latin typeface="Rockwell"/>
                <a:cs typeface="Rockwell"/>
              </a:rPr>
              <a:t>Great Britain</a:t>
            </a:r>
            <a:r>
              <a:rPr lang="en-US" sz="2800" dirty="0">
                <a:solidFill>
                  <a:srgbClr val="FFFFFF"/>
                </a:solidFill>
                <a:latin typeface="Rockwell"/>
                <a:cs typeface="Rockwell"/>
              </a:rPr>
              <a:t> from siding with the </a:t>
            </a:r>
            <a:r>
              <a:rPr lang="en-US" sz="2800" u="sng" dirty="0">
                <a:solidFill>
                  <a:srgbClr val="FFFFFF"/>
                </a:solidFill>
                <a:latin typeface="Rockwell"/>
                <a:cs typeface="Rockwell"/>
              </a:rPr>
              <a:t>South</a:t>
            </a:r>
          </a:p>
          <a:p>
            <a:pPr algn="ctr"/>
            <a:r>
              <a:rPr lang="en-US" sz="2800" dirty="0">
                <a:solidFill>
                  <a:srgbClr val="FFFFFF"/>
                </a:solidFill>
                <a:latin typeface="Rockwell"/>
                <a:cs typeface="Rockwell"/>
              </a:rPr>
              <a:t>and becoming an </a:t>
            </a:r>
            <a:r>
              <a:rPr lang="en-US" sz="2800" u="sng" dirty="0">
                <a:solidFill>
                  <a:srgbClr val="FFFFFF"/>
                </a:solidFill>
                <a:latin typeface="Rockwell"/>
                <a:cs typeface="Rockwell"/>
              </a:rPr>
              <a:t>ally</a:t>
            </a:r>
            <a:r>
              <a:rPr lang="en-US" sz="2800" dirty="0">
                <a:solidFill>
                  <a:srgbClr val="FFFFFF"/>
                </a:solidFill>
                <a:latin typeface="Rockwell"/>
                <a:cs typeface="Rockwell"/>
              </a:rPr>
              <a:t>.</a:t>
            </a:r>
          </a:p>
        </p:txBody>
      </p:sp>
      <p:sp>
        <p:nvSpPr>
          <p:cNvPr id="39939" name="Text Box 3"/>
          <p:cNvSpPr txBox="1">
            <a:spLocks noChangeArrowheads="1"/>
          </p:cNvSpPr>
          <p:nvPr/>
        </p:nvSpPr>
        <p:spPr bwMode="auto">
          <a:xfrm>
            <a:off x="0" y="4270299"/>
            <a:ext cx="9144000" cy="240989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80000"/>
              </a:lnSpc>
              <a:spcBef>
                <a:spcPts val="500"/>
              </a:spcBef>
              <a:spcAft>
                <a:spcPts val="500"/>
              </a:spcAft>
              <a:defRPr/>
            </a:pPr>
            <a:r>
              <a:rPr lang="en-US" sz="3600" u="sng" dirty="0">
                <a:solidFill>
                  <a:srgbClr val="FFFFFF"/>
                </a:solidFill>
                <a:latin typeface="Rockwell"/>
                <a:cs typeface="Rockwell"/>
              </a:rPr>
              <a:t>War was now a war to</a:t>
            </a:r>
            <a:r>
              <a:rPr lang="en-US" sz="2800" dirty="0">
                <a:solidFill>
                  <a:srgbClr val="FFFFFF"/>
                </a:solidFill>
                <a:latin typeface="Rockwell"/>
                <a:cs typeface="Rockwell"/>
              </a:rPr>
              <a:t> </a:t>
            </a:r>
          </a:p>
          <a:p>
            <a:pPr algn="ctr" eaLnBrk="0" hangingPunct="0">
              <a:lnSpc>
                <a:spcPct val="65000"/>
              </a:lnSpc>
              <a:spcBef>
                <a:spcPts val="200"/>
              </a:spcBef>
              <a:spcAft>
                <a:spcPts val="500"/>
              </a:spcAft>
              <a:buFontTx/>
              <a:buChar char="•"/>
              <a:defRPr/>
            </a:pPr>
            <a:r>
              <a:rPr lang="en-US" sz="2800" dirty="0">
                <a:solidFill>
                  <a:srgbClr val="FFFFFF"/>
                </a:solidFill>
                <a:latin typeface="Rockwell"/>
                <a:cs typeface="Rockwell"/>
              </a:rPr>
              <a:t>abolish slavery</a:t>
            </a:r>
          </a:p>
          <a:p>
            <a:pPr algn="ctr" eaLnBrk="0" hangingPunct="0">
              <a:lnSpc>
                <a:spcPct val="65000"/>
              </a:lnSpc>
              <a:spcBef>
                <a:spcPts val="200"/>
              </a:spcBef>
              <a:spcAft>
                <a:spcPts val="500"/>
              </a:spcAft>
              <a:buFontTx/>
              <a:buChar char="•"/>
              <a:defRPr/>
            </a:pPr>
            <a:r>
              <a:rPr lang="en-US" sz="2800" dirty="0">
                <a:solidFill>
                  <a:srgbClr val="FFFFFF"/>
                </a:solidFill>
                <a:latin typeface="Rockwell"/>
                <a:cs typeface="Rockwell"/>
              </a:rPr>
              <a:t>destroy the South </a:t>
            </a:r>
          </a:p>
          <a:p>
            <a:pPr algn="ctr" eaLnBrk="0" hangingPunct="0">
              <a:lnSpc>
                <a:spcPct val="65000"/>
              </a:lnSpc>
              <a:spcBef>
                <a:spcPts val="200"/>
              </a:spcBef>
              <a:spcAft>
                <a:spcPts val="500"/>
              </a:spcAft>
              <a:buFontTx/>
              <a:buChar char="•"/>
              <a:defRPr/>
            </a:pPr>
            <a:r>
              <a:rPr lang="en-US" sz="2800" dirty="0">
                <a:solidFill>
                  <a:srgbClr val="FFFFFF"/>
                </a:solidFill>
                <a:latin typeface="Rockwell"/>
                <a:cs typeface="Rockwell"/>
              </a:rPr>
              <a:t> preserve the </a:t>
            </a:r>
            <a:r>
              <a:rPr lang="en-US" sz="2800" dirty="0" smtClean="0">
                <a:solidFill>
                  <a:srgbClr val="FFFFFF"/>
                </a:solidFill>
                <a:latin typeface="Rockwell"/>
                <a:cs typeface="Rockwell"/>
              </a:rPr>
              <a:t>Union</a:t>
            </a:r>
          </a:p>
          <a:p>
            <a:pPr algn="ctr" eaLnBrk="0" hangingPunct="0">
              <a:lnSpc>
                <a:spcPct val="65000"/>
              </a:lnSpc>
              <a:spcBef>
                <a:spcPts val="200"/>
              </a:spcBef>
              <a:spcAft>
                <a:spcPts val="500"/>
              </a:spcAft>
              <a:buFontTx/>
              <a:buChar char="•"/>
              <a:defRPr/>
            </a:pPr>
            <a:endParaRPr lang="en-US" sz="2800" dirty="0">
              <a:solidFill>
                <a:srgbClr val="FFFFFF"/>
              </a:solidFill>
              <a:latin typeface="Rockwell"/>
              <a:cs typeface="Rockwell"/>
            </a:endParaRPr>
          </a:p>
          <a:p>
            <a:pPr algn="ctr" eaLnBrk="0" hangingPunct="0">
              <a:lnSpc>
                <a:spcPct val="65000"/>
              </a:lnSpc>
              <a:spcBef>
                <a:spcPts val="200"/>
              </a:spcBef>
              <a:spcAft>
                <a:spcPts val="500"/>
              </a:spcAft>
              <a:buFontTx/>
              <a:buChar char="•"/>
              <a:defRPr/>
            </a:pPr>
            <a:r>
              <a:rPr lang="en-US" sz="2800" dirty="0" smtClean="0">
                <a:solidFill>
                  <a:srgbClr val="FFFFFF"/>
                </a:solidFill>
                <a:latin typeface="Rockwell"/>
                <a:cs typeface="Rockwell"/>
              </a:rPr>
              <a:t>ALSO</a:t>
            </a:r>
            <a:r>
              <a:rPr lang="mr-IN" sz="2800" dirty="0" smtClean="0">
                <a:solidFill>
                  <a:srgbClr val="FFFFFF"/>
                </a:solidFill>
                <a:latin typeface="Rockwell"/>
                <a:cs typeface="Rockwell"/>
              </a:rPr>
              <a:t>…</a:t>
            </a:r>
            <a:r>
              <a:rPr lang="en-US" sz="2800" dirty="0" smtClean="0">
                <a:solidFill>
                  <a:srgbClr val="FFFFFF"/>
                </a:solidFill>
                <a:latin typeface="Rockwell"/>
                <a:cs typeface="Rockwell"/>
              </a:rPr>
              <a:t>no chance of a negotiated settlement</a:t>
            </a:r>
            <a:endParaRPr lang="en-US" sz="2800" dirty="0">
              <a:solidFill>
                <a:srgbClr val="FFFFFF"/>
              </a:solidFill>
              <a:latin typeface="Rockwell"/>
              <a:cs typeface="Rockwell"/>
            </a:endParaRPr>
          </a:p>
        </p:txBody>
      </p:sp>
      <p:sp>
        <p:nvSpPr>
          <p:cNvPr id="30724" name="WordArt 4"/>
          <p:cNvSpPr>
            <a:spLocks noChangeArrowheads="1" noChangeShapeType="1" noTextEdit="1"/>
          </p:cNvSpPr>
          <p:nvPr/>
        </p:nvSpPr>
        <p:spPr bwMode="auto">
          <a:xfrm>
            <a:off x="228600" y="152400"/>
            <a:ext cx="8610600" cy="457200"/>
          </a:xfrm>
          <a:prstGeom prst="rect">
            <a:avLst/>
          </a:prstGeom>
        </p:spPr>
        <p:txBody>
          <a:bodyPr wrap="none" fromWordArt="1">
            <a:prstTxWarp prst="textCanUp">
              <a:avLst>
                <a:gd name="adj" fmla="val 85713"/>
              </a:avLst>
            </a:prstTxWarp>
          </a:bodyPr>
          <a:lstStyle/>
          <a:p>
            <a:pPr algn="ctr"/>
            <a:r>
              <a:rPr lang="en-US" sz="2800" b="1" kern="10">
                <a:ln w="19050">
                  <a:solidFill>
                    <a:srgbClr val="000000"/>
                  </a:solidFill>
                  <a:round/>
                  <a:headEnd/>
                  <a:tailEnd/>
                </a:ln>
                <a:solidFill>
                  <a:srgbClr val="FFFFFF"/>
                </a:solidFill>
                <a:latin typeface="Rockwell"/>
                <a:ea typeface="Impact"/>
                <a:cs typeface="Rockwell"/>
              </a:rPr>
              <a:t>EMANCIPATION PROCLAMATION</a:t>
            </a:r>
          </a:p>
        </p:txBody>
      </p:sp>
      <p:pic>
        <p:nvPicPr>
          <p:cNvPr id="3072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838200"/>
            <a:ext cx="5188527" cy="3563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509542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checkerboard(down)">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linds(horizontal)">
                                      <p:cBhvr>
                                        <p:cTn id="12" dur="500"/>
                                        <p:tgtEl>
                                          <p:spTgt spid="399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linds(horizontal)">
                                      <p:cBhvr>
                                        <p:cTn id="17" dur="500"/>
                                        <p:tgtEl>
                                          <p:spTgt spid="399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blinds(horizontal)">
                                      <p:cBhvr>
                                        <p:cTn id="22" dur="500"/>
                                        <p:tgtEl>
                                          <p:spTgt spid="39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blinds(horizontal)">
                                      <p:cBhvr>
                                        <p:cTn id="27" dur="5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blinds(horizontal)">
                                      <p:cBhvr>
                                        <p:cTn id="32" dur="500"/>
                                        <p:tgtEl>
                                          <p:spTgt spid="399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bldLvl="2" autoUpdateAnimBg="0"/>
      <p:bldP spid="3993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53144"/>
            <a:ext cx="7772400" cy="2322286"/>
          </a:xfrm>
        </p:spPr>
        <p:txBody>
          <a:bodyPr>
            <a:normAutofit/>
          </a:bodyPr>
          <a:lstStyle/>
          <a:p>
            <a:r>
              <a:rPr lang="en-US" dirty="0" smtClean="0"/>
              <a:t>8. Social Change in Civil War America: War as a Catalyst for Progress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2046782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12618" y="468007"/>
            <a:ext cx="9031382" cy="6389993"/>
          </a:xfrm>
          <a:prstGeom prst="rect">
            <a:avLst/>
          </a:prstGeom>
        </p:spPr>
      </p:pic>
    </p:spTree>
    <p:extLst>
      <p:ext uri="{BB962C8B-B14F-4D97-AF65-F5344CB8AC3E}">
        <p14:creationId xmlns:p14="http://schemas.microsoft.com/office/powerpoint/2010/main" val="5302418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Foner on Lincoln’s Failures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648930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xmlns="" id="{4FE0898E-760C-7B45-9190-725E93B5F58D}"/>
              </a:ext>
            </a:extLst>
          </p:cNvPr>
          <p:cNvSpPr>
            <a:spLocks noGrp="1" noRot="1" noChangeArrowheads="1"/>
          </p:cNvSpPr>
          <p:nvPr>
            <p:ph type="title" idx="4294967295"/>
          </p:nvPr>
        </p:nvSpPr>
        <p:spPr>
          <a:xfrm>
            <a:off x="304800" y="0"/>
            <a:ext cx="854075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ltLang="en-US" sz="3600" dirty="0">
                <a:effectLst/>
                <a:latin typeface="Rockwell"/>
                <a:cs typeface="Rockwell"/>
              </a:rPr>
              <a:t>Politics and the Civil War</a:t>
            </a:r>
            <a:endParaRPr lang="en-US" altLang="en-US" dirty="0">
              <a:effectLst/>
              <a:latin typeface="Rockwell"/>
              <a:cs typeface="Rockwell"/>
            </a:endParaRPr>
          </a:p>
        </p:txBody>
      </p:sp>
      <p:sp>
        <p:nvSpPr>
          <p:cNvPr id="26627" name="Rectangle 3">
            <a:extLst>
              <a:ext uri="{FF2B5EF4-FFF2-40B4-BE49-F238E27FC236}">
                <a16:creationId xmlns:a16="http://schemas.microsoft.com/office/drawing/2014/main" xmlns="" id="{4F48821F-DFD0-8F4B-B976-75BFC1C1A7C5}"/>
              </a:ext>
            </a:extLst>
          </p:cNvPr>
          <p:cNvSpPr>
            <a:spLocks noGrp="1" noRot="1" noChangeArrowheads="1"/>
          </p:cNvSpPr>
          <p:nvPr>
            <p:ph type="body" idx="4294967295"/>
          </p:nvPr>
        </p:nvSpPr>
        <p:spPr>
          <a:xfrm>
            <a:off x="0" y="533400"/>
            <a:ext cx="884555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ltLang="en-US" sz="2000" dirty="0">
                <a:effectLst/>
                <a:latin typeface="Rockwell"/>
                <a:cs typeface="Rockwell"/>
              </a:rPr>
              <a:t>Radical Republicans</a:t>
            </a:r>
          </a:p>
          <a:p>
            <a:pPr lvl="1"/>
            <a:r>
              <a:rPr lang="en-US" altLang="en-US" sz="1800" dirty="0">
                <a:effectLst/>
                <a:latin typeface="Rockwell"/>
                <a:cs typeface="Rockwell"/>
              </a:rPr>
              <a:t>Believed Lincoln to be too lenient with Confederacy</a:t>
            </a:r>
          </a:p>
          <a:p>
            <a:pPr lvl="1"/>
            <a:r>
              <a:rPr lang="en-US" altLang="en-US" sz="1800" dirty="0">
                <a:effectLst/>
                <a:latin typeface="Rockwell"/>
                <a:cs typeface="Rockwell"/>
              </a:rPr>
              <a:t>Demanded abolitionism and equality as major goals of the war</a:t>
            </a:r>
          </a:p>
          <a:p>
            <a:r>
              <a:rPr lang="en-US" altLang="en-US" sz="2000" dirty="0">
                <a:effectLst/>
                <a:latin typeface="Rockwell"/>
                <a:cs typeface="Rockwell"/>
              </a:rPr>
              <a:t>Conservative Republicans</a:t>
            </a:r>
          </a:p>
          <a:p>
            <a:pPr lvl="1"/>
            <a:r>
              <a:rPr lang="en-US" altLang="en-US" sz="1800" dirty="0">
                <a:effectLst/>
                <a:latin typeface="Rockwell"/>
                <a:cs typeface="Rockwell"/>
              </a:rPr>
              <a:t>Do not support Lincoln’s evolution to make slavery a cause of the war</a:t>
            </a:r>
          </a:p>
          <a:p>
            <a:r>
              <a:rPr lang="en-US" altLang="en-US" sz="2000" dirty="0">
                <a:effectLst/>
                <a:latin typeface="Rockwell"/>
                <a:cs typeface="Rockwell"/>
              </a:rPr>
              <a:t>War Democrats</a:t>
            </a:r>
          </a:p>
          <a:p>
            <a:pPr lvl="1"/>
            <a:r>
              <a:rPr lang="en-US" altLang="en-US" sz="1800" dirty="0">
                <a:effectLst/>
                <a:latin typeface="Rockwell"/>
                <a:cs typeface="Rockwell"/>
              </a:rPr>
              <a:t>Unionists who supported aggressive policies toward the Confederacy</a:t>
            </a:r>
          </a:p>
          <a:p>
            <a:pPr lvl="1"/>
            <a:r>
              <a:rPr lang="en-US" altLang="en-US" sz="1800" dirty="0">
                <a:effectLst/>
                <a:latin typeface="Rockwell"/>
                <a:cs typeface="Rockwell"/>
              </a:rPr>
              <a:t>Andrew Johnson (D-TN)</a:t>
            </a:r>
          </a:p>
          <a:p>
            <a:r>
              <a:rPr lang="en-US" altLang="en-US" sz="2000" dirty="0">
                <a:effectLst/>
                <a:latin typeface="Rockwell"/>
                <a:cs typeface="Rockwell"/>
              </a:rPr>
              <a:t>Copperheads/Peace Democrats</a:t>
            </a:r>
          </a:p>
          <a:p>
            <a:pPr lvl="1"/>
            <a:r>
              <a:rPr lang="en-US" altLang="en-US" sz="1800" dirty="0">
                <a:effectLst/>
                <a:latin typeface="Rockwell"/>
                <a:cs typeface="Rockwell"/>
              </a:rPr>
              <a:t>Jackson Democrat-types who supported an immediate peace settlement with the Confederacy</a:t>
            </a:r>
          </a:p>
          <a:p>
            <a:pPr lvl="1"/>
            <a:r>
              <a:rPr lang="en-US" altLang="en-US" sz="1800" dirty="0">
                <a:effectLst/>
                <a:latin typeface="Rockwell"/>
                <a:cs typeface="Rockwell"/>
              </a:rPr>
              <a:t>Concentrated in the Ohio River Valley and urban wards</a:t>
            </a:r>
          </a:p>
          <a:p>
            <a:pPr lvl="1"/>
            <a:r>
              <a:rPr lang="en-US" altLang="en-US" sz="1800" dirty="0">
                <a:effectLst/>
                <a:latin typeface="Rockwell"/>
                <a:cs typeface="Rockwell"/>
              </a:rPr>
              <a:t>Clement Vallandigham (OH)</a:t>
            </a:r>
          </a:p>
          <a:p>
            <a:pPr lvl="2"/>
            <a:r>
              <a:rPr lang="en-US" altLang="en-US" sz="1600" dirty="0">
                <a:effectLst/>
                <a:latin typeface="Rockwell"/>
                <a:cs typeface="Rockwell"/>
              </a:rPr>
              <a:t>"To maintain the Constitution as it is, and to restore the Union as it was"</a:t>
            </a:r>
            <a:endParaRPr lang="en-US" altLang="en-US" sz="1400" dirty="0">
              <a:effectLst/>
              <a:latin typeface="Rockwell"/>
              <a:cs typeface="Rockwell"/>
            </a:endParaRPr>
          </a:p>
          <a:p>
            <a:pPr lvl="1"/>
            <a:r>
              <a:rPr lang="en-US" altLang="en-US" sz="1800" dirty="0">
                <a:effectLst/>
                <a:latin typeface="Rockwell"/>
                <a:cs typeface="Rockwell"/>
              </a:rPr>
              <a:t>George H. Pendleton (OH)</a:t>
            </a:r>
          </a:p>
          <a:p>
            <a:pPr lvl="1"/>
            <a:r>
              <a:rPr lang="en-US" altLang="en-US" sz="1800" dirty="0">
                <a:effectLst/>
                <a:latin typeface="Rockwell"/>
                <a:cs typeface="Rockwell"/>
                <a:hlinkClick r:id="rId2"/>
              </a:rPr>
              <a:t>Fernando Wood (NY)</a:t>
            </a:r>
            <a:endParaRPr lang="en-US" altLang="en-US" sz="1800" dirty="0">
              <a:effectLst/>
              <a:latin typeface="Rockwell"/>
              <a:cs typeface="Rockwell"/>
            </a:endParaRPr>
          </a:p>
          <a:p>
            <a:pPr lvl="1"/>
            <a:r>
              <a:rPr lang="en-US" altLang="en-US" sz="1800" dirty="0">
                <a:effectLst/>
                <a:latin typeface="Rockwell"/>
                <a:cs typeface="Rockwell"/>
              </a:rPr>
              <a:t>Horatio Seymour (NY)</a:t>
            </a:r>
            <a:endParaRPr lang="en-US" altLang="en-US" dirty="0">
              <a:effectLst/>
              <a:latin typeface="Rockwell"/>
              <a:cs typeface="Rockwell"/>
            </a:endParaRPr>
          </a:p>
        </p:txBody>
      </p:sp>
    </p:spTree>
    <p:extLst>
      <p:ext uri="{BB962C8B-B14F-4D97-AF65-F5344CB8AC3E}">
        <p14:creationId xmlns:p14="http://schemas.microsoft.com/office/powerpoint/2010/main" val="7451784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04800"/>
            <a:ext cx="9144000" cy="914400"/>
          </a:xfrm>
        </p:spPr>
        <p:txBody>
          <a:bodyPr/>
          <a:lstStyle/>
          <a:p>
            <a:r>
              <a:rPr lang="en-US" dirty="0" smtClean="0"/>
              <a:t>Copperhead Propaganda</a:t>
            </a:r>
            <a:endParaRPr lang="en-US" dirty="0"/>
          </a:p>
        </p:txBody>
      </p:sp>
      <p:pic>
        <p:nvPicPr>
          <p:cNvPr id="49154" name="Picture 2"/>
          <p:cNvPicPr>
            <a:picLocks noChangeAspect="1" noChangeArrowheads="1"/>
          </p:cNvPicPr>
          <p:nvPr/>
        </p:nvPicPr>
        <p:blipFill rotWithShape="1">
          <a:blip r:embed="rId2" cstate="email">
            <a:lum contrast="30000"/>
            <a:extLst>
              <a:ext uri="{28A0092B-C50C-407E-A947-70E740481C1C}">
                <a14:useLocalDpi xmlns:a14="http://schemas.microsoft.com/office/drawing/2010/main"/>
              </a:ext>
            </a:extLst>
          </a:blip>
          <a:srcRect/>
          <a:stretch/>
        </p:blipFill>
        <p:spPr bwMode="auto">
          <a:xfrm>
            <a:off x="2253018" y="1371600"/>
            <a:ext cx="4528782" cy="50665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22562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5238" y="174812"/>
            <a:ext cx="6172200" cy="1143000"/>
          </a:xfrm>
        </p:spPr>
        <p:txBody>
          <a:bodyPr>
            <a:normAutofit/>
          </a:bodyPr>
          <a:lstStyle/>
          <a:p>
            <a:pPr algn="l"/>
            <a:r>
              <a:rPr lang="en-US" altLang="en-US" sz="3600" b="1" dirty="0">
                <a:solidFill>
                  <a:srgbClr val="FFFFFF"/>
                </a:solidFill>
              </a:rPr>
              <a:t>Riots Over the Draft</a:t>
            </a:r>
          </a:p>
        </p:txBody>
      </p:sp>
      <p:pic>
        <p:nvPicPr>
          <p:cNvPr id="60420" name="Picture 4" descr="map-draft riot"/>
          <p:cNvPicPr>
            <a:picLocks noGrp="1" noChangeAspect="1" noChangeArrowheads="1"/>
          </p:cNvPicPr>
          <p:nvPr>
            <p:ph sz="half" idx="1"/>
          </p:nvPr>
        </p:nvPicPr>
        <p:blipFill>
          <a:blip r:embed="rId2">
            <a:lum bright="-6000" contrast="6000"/>
            <a:extLst>
              <a:ext uri="{28A0092B-C50C-407E-A947-70E740481C1C}">
                <a14:useLocalDpi xmlns:a14="http://schemas.microsoft.com/office/drawing/2010/main"/>
              </a:ext>
            </a:extLst>
          </a:blip>
          <a:srcRect/>
          <a:stretch>
            <a:fillRect/>
          </a:stretch>
        </p:blipFill>
        <p:spPr>
          <a:xfrm>
            <a:off x="225237" y="1179904"/>
            <a:ext cx="5493124" cy="5479661"/>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2" name="Picture 6" descr="draft"/>
          <p:cNvPicPr>
            <a:picLocks noGrp="1" noChangeAspect="1" noChangeArrowheads="1"/>
          </p:cNvPicPr>
          <p:nvPr>
            <p:ph sz="half" idx="2"/>
          </p:nvPr>
        </p:nvPicPr>
        <p:blipFill>
          <a:blip r:embed="rId3">
            <a:lum bright="6000" contrast="6000"/>
            <a:extLst>
              <a:ext uri="{28A0092B-C50C-407E-A947-70E740481C1C}">
                <a14:useLocalDpi xmlns:a14="http://schemas.microsoft.com/office/drawing/2010/main"/>
              </a:ext>
            </a:extLst>
          </a:blip>
          <a:srcRect/>
          <a:stretch>
            <a:fillRect/>
          </a:stretch>
        </p:blipFill>
        <p:spPr>
          <a:xfrm>
            <a:off x="5869641" y="186290"/>
            <a:ext cx="3139470" cy="6473274"/>
          </a:xfrm>
          <a:noFill/>
          <a:ln>
            <a:solidFill>
              <a:schemeClr val="bg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11226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rPr>
              <a:t>The Union and Blacks/Slaves</a:t>
            </a:r>
          </a:p>
        </p:txBody>
      </p:sp>
      <p:sp>
        <p:nvSpPr>
          <p:cNvPr id="18434" name="Rectangle 3"/>
          <p:cNvSpPr>
            <a:spLocks noGrp="1" noRot="1" noChangeArrowheads="1"/>
          </p:cNvSpPr>
          <p:nvPr>
            <p:ph type="body" sz="half" idx="4294967295"/>
          </p:nvPr>
        </p:nvSpPr>
        <p:spPr>
          <a:xfrm>
            <a:off x="0" y="914400"/>
            <a:ext cx="5029200" cy="5915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sz="1600" dirty="0">
                <a:effectLst/>
              </a:rPr>
              <a:t>The idea of ending slavery was difficult for Lincoln</a:t>
            </a:r>
          </a:p>
          <a:p>
            <a:pPr lvl="1"/>
            <a:r>
              <a:rPr lang="en-US" sz="1600" dirty="0">
                <a:effectLst/>
              </a:rPr>
              <a:t>Border states were slave states, ex. Kentucky</a:t>
            </a:r>
          </a:p>
          <a:p>
            <a:pPr lvl="1"/>
            <a:r>
              <a:rPr lang="en-US" sz="1600" dirty="0">
                <a:effectLst/>
              </a:rPr>
              <a:t>Slavery is constitutional</a:t>
            </a:r>
          </a:p>
          <a:p>
            <a:pPr lvl="1"/>
            <a:r>
              <a:rPr lang="en-US" sz="1600" dirty="0">
                <a:effectLst/>
              </a:rPr>
              <a:t>Racism in the North and among Democrats</a:t>
            </a:r>
          </a:p>
          <a:p>
            <a:pPr lvl="1"/>
            <a:r>
              <a:rPr lang="en-US" sz="1600" dirty="0">
                <a:effectLst/>
              </a:rPr>
              <a:t>Re-election in 1864?</a:t>
            </a:r>
          </a:p>
          <a:p>
            <a:r>
              <a:rPr lang="en-US" sz="1600" b="1" dirty="0">
                <a:effectLst/>
              </a:rPr>
              <a:t>Confiscation Acts (1861, 1862)</a:t>
            </a:r>
          </a:p>
          <a:p>
            <a:pPr lvl="1"/>
            <a:r>
              <a:rPr lang="en-US" sz="1600" dirty="0">
                <a:effectLst/>
              </a:rPr>
              <a:t>Captured fugitive slaves not to be returned to owners and forfeited to the Union army (contraband)</a:t>
            </a:r>
          </a:p>
          <a:p>
            <a:r>
              <a:rPr lang="en-US" sz="1600" b="1" dirty="0">
                <a:effectLst/>
              </a:rPr>
              <a:t>Emancipation Proclamation (January 1, 1863)</a:t>
            </a:r>
          </a:p>
          <a:p>
            <a:pPr lvl="1"/>
            <a:r>
              <a:rPr lang="en-US" sz="1600" dirty="0">
                <a:effectLst/>
              </a:rPr>
              <a:t>“freed” slaves in Confederate states</a:t>
            </a:r>
          </a:p>
          <a:p>
            <a:pPr lvl="1"/>
            <a:r>
              <a:rPr lang="en-US" sz="1600" dirty="0">
                <a:effectLst/>
              </a:rPr>
              <a:t>Slavery became an “official” cause of war</a:t>
            </a:r>
          </a:p>
          <a:p>
            <a:r>
              <a:rPr lang="en-US" sz="1600" b="1" dirty="0">
                <a:effectLst/>
              </a:rPr>
              <a:t>Army of Freedom</a:t>
            </a:r>
            <a:endParaRPr lang="en-US" sz="1600" dirty="0">
              <a:effectLst/>
            </a:endParaRPr>
          </a:p>
          <a:p>
            <a:pPr lvl="1"/>
            <a:r>
              <a:rPr lang="en-US" sz="1600" dirty="0">
                <a:effectLst/>
                <a:hlinkClick r:id="rId2"/>
              </a:rPr>
              <a:t>54th Massachusetts (</a:t>
            </a:r>
            <a:r>
              <a:rPr lang="en-US" sz="1600" i="1" dirty="0">
                <a:effectLst/>
                <a:hlinkClick r:id="rId2"/>
              </a:rPr>
              <a:t>Glory</a:t>
            </a:r>
            <a:r>
              <a:rPr lang="en-US" sz="1600" dirty="0">
                <a:effectLst/>
                <a:hlinkClick r:id="rId2"/>
              </a:rPr>
              <a:t>)</a:t>
            </a:r>
            <a:r>
              <a:rPr lang="en-US" sz="1600" dirty="0">
                <a:effectLst/>
              </a:rPr>
              <a:t> - unequal pay</a:t>
            </a:r>
          </a:p>
          <a:p>
            <a:pPr lvl="1"/>
            <a:r>
              <a:rPr lang="en-US" sz="1600" dirty="0">
                <a:effectLst/>
              </a:rPr>
              <a:t>200,000 participants; 37,000 casualties</a:t>
            </a:r>
          </a:p>
          <a:p>
            <a:r>
              <a:rPr lang="en-US" sz="1600" b="1" dirty="0">
                <a:effectLst/>
              </a:rPr>
              <a:t>Thirteenth Amendment (December 1865)</a:t>
            </a:r>
            <a:endParaRPr lang="en-US" sz="1800" dirty="0">
              <a:effectLst/>
            </a:endParaRPr>
          </a:p>
        </p:txBody>
      </p:sp>
      <p:pic>
        <p:nvPicPr>
          <p:cNvPr id="18435" name="Picture 5" descr="54th"/>
          <p:cNvPicPr>
            <a:picLocks noGrp="1" noChangeAspect="1" noChangeArrowheads="1"/>
          </p:cNvPicPr>
          <p:nvPr>
            <p:ph sz="half" idx="4294967295"/>
          </p:nvPr>
        </p:nvPicPr>
        <p:blipFill>
          <a:blip r:embed="rId3">
            <a:extLst>
              <a:ext uri="{28A0092B-C50C-407E-A947-70E740481C1C}">
                <a14:useLocalDpi xmlns:a14="http://schemas.microsoft.com/office/drawing/2010/main"/>
              </a:ext>
            </a:extLst>
          </a:blip>
          <a:srcRect/>
          <a:stretch>
            <a:fillRect/>
          </a:stretch>
        </p:blipFill>
        <p:spPr>
          <a:xfrm>
            <a:off x="5060950" y="990600"/>
            <a:ext cx="4083050" cy="3048000"/>
          </a:xfrm>
        </p:spPr>
      </p:pic>
      <p:sp>
        <p:nvSpPr>
          <p:cNvPr id="18436" name="Rectangle 4"/>
          <p:cNvSpPr>
            <a:spLocks noChangeArrowheads="1"/>
          </p:cNvSpPr>
          <p:nvPr/>
        </p:nvSpPr>
        <p:spPr bwMode="auto">
          <a:xfrm>
            <a:off x="5776774" y="4404146"/>
            <a:ext cx="3367225" cy="24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nSpc>
                <a:spcPct val="90000"/>
              </a:lnSpc>
            </a:pPr>
            <a:r>
              <a:rPr lang="en-US" sz="2400" dirty="0"/>
              <a:t>“If slaves will make good soldiers, our whole theory of slavery is wrong.” - Georgia general</a:t>
            </a:r>
          </a:p>
        </p:txBody>
      </p:sp>
    </p:spTree>
    <p:extLst>
      <p:ext uri="{BB962C8B-B14F-4D97-AF65-F5344CB8AC3E}">
        <p14:creationId xmlns:p14="http://schemas.microsoft.com/office/powerpoint/2010/main" val="360115186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email">
            <a:lum bright="-18000" contrast="18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solidFill>
              <a:srgbClr val="00297C"/>
            </a:solidFill>
            <a:miter lim="800000"/>
            <a:headEnd/>
            <a:tailEnd/>
          </a:ln>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76200" y="76200"/>
            <a:ext cx="2286000" cy="165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25400" dir="16200000" algn="ctr" rotWithShape="0">
                    <a:schemeClr val="bg1">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lnSpc>
                <a:spcPct val="90000"/>
              </a:lnSpc>
              <a:spcBef>
                <a:spcPct val="50000"/>
              </a:spcBef>
            </a:pPr>
            <a:r>
              <a:rPr lang="en-US" sz="2800" b="1" dirty="0">
                <a:latin typeface="Rockwell"/>
                <a:cs typeface="Rockwell"/>
              </a:rPr>
              <a:t>African</a:t>
            </a:r>
            <a:br>
              <a:rPr lang="en-US" sz="2800" b="1" dirty="0">
                <a:latin typeface="Rockwell"/>
                <a:cs typeface="Rockwell"/>
              </a:rPr>
            </a:br>
            <a:r>
              <a:rPr lang="en-US" sz="2800" b="1" dirty="0">
                <a:latin typeface="Rockwell"/>
                <a:cs typeface="Rockwell"/>
              </a:rPr>
              <a:t>Americans in Civil War</a:t>
            </a:r>
          </a:p>
        </p:txBody>
      </p:sp>
    </p:spTree>
    <p:extLst>
      <p:ext uri="{BB962C8B-B14F-4D97-AF65-F5344CB8AC3E}">
        <p14:creationId xmlns:p14="http://schemas.microsoft.com/office/powerpoint/2010/main" val="29161029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Battle of Gettysburg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3274813"/>
              </p:ext>
            </p:extLst>
          </p:nvPr>
        </p:nvGraphicFramePr>
        <p:xfrm>
          <a:off x="0" y="1737080"/>
          <a:ext cx="8915400" cy="4358920"/>
        </p:xfrm>
        <a:graphic>
          <a:graphicData uri="http://schemas.openxmlformats.org/drawingml/2006/table">
            <a:tbl>
              <a:tblPr firstRow="1" bandRow="1">
                <a:tableStyleId>{5C22544A-7EE6-4342-B048-85BDC9FD1C3A}</a:tableStyleId>
              </a:tblPr>
              <a:tblGrid>
                <a:gridCol w="1536376"/>
                <a:gridCol w="798916"/>
                <a:gridCol w="1188131"/>
                <a:gridCol w="1208616"/>
                <a:gridCol w="1211561"/>
                <a:gridCol w="2971800"/>
              </a:tblGrid>
              <a:tr h="604239">
                <a:tc>
                  <a:txBody>
                    <a:bodyPr/>
                    <a:lstStyle/>
                    <a:p>
                      <a:r>
                        <a:rPr lang="en-US" dirty="0" smtClean="0">
                          <a:effectLst>
                            <a:outerShdw blurRad="38100" dist="38100" dir="2700000" algn="tl">
                              <a:srgbClr val="000000">
                                <a:alpha val="43137"/>
                              </a:srgbClr>
                            </a:outerShdw>
                          </a:effectLst>
                        </a:rPr>
                        <a:t>Battle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Date</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CSA </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USA</a:t>
                      </a:r>
                    </a:p>
                    <a:p>
                      <a:pPr algn="ctr"/>
                      <a:r>
                        <a:rPr lang="en-US" dirty="0" smtClean="0">
                          <a:effectLst>
                            <a:outerShdw blurRad="38100" dist="38100" dir="2700000" algn="tl">
                              <a:srgbClr val="000000">
                                <a:alpha val="43137"/>
                              </a:srgbClr>
                            </a:outerShdw>
                          </a:effectLst>
                        </a:rPr>
                        <a:t>General</a:t>
                      </a:r>
                      <a:endParaRPr lang="en-US" dirty="0">
                        <a:effectLst>
                          <a:outerShdw blurRad="38100" dist="38100" dir="2700000" algn="tl">
                            <a:srgbClr val="000000">
                              <a:alpha val="43137"/>
                            </a:srgbClr>
                          </a:outerShdw>
                        </a:effectLst>
                      </a:endParaRPr>
                    </a:p>
                  </a:txBody>
                  <a:tcPr/>
                </a:tc>
                <a:tc>
                  <a:txBody>
                    <a:bodyPr/>
                    <a:lstStyle/>
                    <a:p>
                      <a:pPr algn="ctr"/>
                      <a:r>
                        <a:rPr lang="en-US" dirty="0" smtClean="0">
                          <a:effectLst>
                            <a:outerShdw blurRad="38100" dist="38100" dir="2700000" algn="tl">
                              <a:srgbClr val="000000">
                                <a:alpha val="43137"/>
                              </a:srgbClr>
                            </a:outerShdw>
                          </a:effectLst>
                        </a:rPr>
                        <a:t>Winner</a:t>
                      </a:r>
                      <a:endParaRPr lang="en-US" dirty="0">
                        <a:effectLst>
                          <a:outerShdw blurRad="38100" dist="38100" dir="2700000" algn="tl">
                            <a:srgbClr val="000000">
                              <a:alpha val="43137"/>
                            </a:srgbClr>
                          </a:outerShdw>
                        </a:effectLst>
                      </a:endParaRPr>
                    </a:p>
                  </a:txBody>
                  <a:tcPr/>
                </a:tc>
                <a:tc>
                  <a:txBody>
                    <a:bodyPr/>
                    <a:lstStyle/>
                    <a:p>
                      <a:r>
                        <a:rPr lang="en-US" dirty="0" smtClean="0">
                          <a:effectLst>
                            <a:outerShdw blurRad="38100" dist="38100" dir="2700000" algn="tl">
                              <a:srgbClr val="000000">
                                <a:alpha val="43137"/>
                              </a:srgbClr>
                            </a:outerShdw>
                          </a:effectLst>
                        </a:rPr>
                        <a:t>Significance</a:t>
                      </a:r>
                      <a:endParaRPr lang="en-US" dirty="0">
                        <a:effectLst>
                          <a:outerShdw blurRad="38100" dist="38100" dir="2700000" algn="tl">
                            <a:srgbClr val="000000">
                              <a:alpha val="43137"/>
                            </a:srgbClr>
                          </a:outerShdw>
                        </a:effectLst>
                      </a:endParaRPr>
                    </a:p>
                  </a:txBody>
                  <a:tcPr/>
                </a:tc>
              </a:tr>
              <a:tr h="3718840">
                <a:tc>
                  <a:txBody>
                    <a:bodyPr/>
                    <a:lstStyle/>
                    <a:p>
                      <a:pPr algn="l"/>
                      <a:r>
                        <a:rPr lang="en-US" dirty="0" smtClean="0">
                          <a:effectLst/>
                        </a:rPr>
                        <a:t>Battle of Gettysburg</a:t>
                      </a:r>
                      <a:endParaRPr lang="en-US" dirty="0">
                        <a:effectLst/>
                      </a:endParaRPr>
                    </a:p>
                  </a:txBody>
                  <a:tcPr>
                    <a:solidFill>
                      <a:schemeClr val="accent6">
                        <a:lumMod val="20000"/>
                        <a:lumOff val="80000"/>
                      </a:schemeClr>
                    </a:solidFill>
                  </a:tcPr>
                </a:tc>
                <a:tc>
                  <a:txBody>
                    <a:bodyPr/>
                    <a:lstStyle/>
                    <a:p>
                      <a:pPr algn="ctr"/>
                      <a:r>
                        <a:rPr lang="en-US" dirty="0" smtClean="0">
                          <a:effectLst/>
                        </a:rPr>
                        <a:t>July 1863</a:t>
                      </a:r>
                    </a:p>
                  </a:txBody>
                  <a:tcPr>
                    <a:solidFill>
                      <a:schemeClr val="accent6">
                        <a:lumMod val="20000"/>
                        <a:lumOff val="80000"/>
                      </a:schemeClr>
                    </a:solidFill>
                  </a:tcPr>
                </a:tc>
                <a:tc>
                  <a:txBody>
                    <a:bodyPr/>
                    <a:lstStyle/>
                    <a:p>
                      <a:pPr algn="ctr"/>
                      <a:r>
                        <a:rPr lang="en-US" dirty="0" smtClean="0">
                          <a:effectLst/>
                        </a:rPr>
                        <a:t>Lee</a:t>
                      </a:r>
                      <a:endParaRPr lang="en-US" dirty="0">
                        <a:effectLst/>
                      </a:endParaRPr>
                    </a:p>
                  </a:txBody>
                  <a:tcPr>
                    <a:solidFill>
                      <a:schemeClr val="accent6">
                        <a:lumMod val="20000"/>
                        <a:lumOff val="80000"/>
                      </a:schemeClr>
                    </a:solidFill>
                  </a:tcPr>
                </a:tc>
                <a:tc>
                  <a:txBody>
                    <a:bodyPr/>
                    <a:lstStyle/>
                    <a:p>
                      <a:pPr algn="ctr"/>
                      <a:r>
                        <a:rPr lang="en-US" i="0" u="none" dirty="0" smtClean="0">
                          <a:effectLst/>
                        </a:rPr>
                        <a:t>Meade</a:t>
                      </a:r>
                      <a:endParaRPr lang="en-US" i="0" u="none" dirty="0">
                        <a:effectLst/>
                      </a:endParaRPr>
                    </a:p>
                  </a:txBody>
                  <a:tcPr>
                    <a:solidFill>
                      <a:schemeClr val="accent6">
                        <a:lumMod val="20000"/>
                        <a:lumOff val="80000"/>
                      </a:schemeClr>
                    </a:solidFill>
                  </a:tcPr>
                </a:tc>
                <a:tc>
                  <a:txBody>
                    <a:bodyPr/>
                    <a:lstStyle/>
                    <a:p>
                      <a:pPr algn="ctr"/>
                      <a:r>
                        <a:rPr lang="en-US" dirty="0" smtClean="0">
                          <a:effectLst/>
                        </a:rPr>
                        <a:t>USA</a:t>
                      </a:r>
                      <a:endParaRPr lang="en-US" dirty="0">
                        <a:effectLst/>
                      </a:endParaRPr>
                    </a:p>
                  </a:txBody>
                  <a:tcPr>
                    <a:solidFill>
                      <a:schemeClr val="accent6">
                        <a:lumMod val="20000"/>
                        <a:lumOff val="80000"/>
                      </a:schemeClr>
                    </a:solidFill>
                  </a:tcPr>
                </a:tc>
                <a:tc>
                  <a:txBody>
                    <a:bodyPr/>
                    <a:lstStyle/>
                    <a:p>
                      <a:r>
                        <a:rPr lang="en-US" dirty="0" smtClean="0">
                          <a:effectLst/>
                        </a:rPr>
                        <a:t>Union foiled Lee’s 2</a:t>
                      </a:r>
                      <a:r>
                        <a:rPr lang="en-US" baseline="30000" dirty="0" smtClean="0">
                          <a:effectLst/>
                        </a:rPr>
                        <a:t>nd</a:t>
                      </a:r>
                      <a:r>
                        <a:rPr lang="en-US" dirty="0" smtClean="0">
                          <a:effectLst/>
                        </a:rPr>
                        <a:t> invasion of the north</a:t>
                      </a:r>
                    </a:p>
                    <a:p>
                      <a:endParaRPr lang="en-US" dirty="0" smtClean="0">
                        <a:effectLst/>
                      </a:endParaRPr>
                    </a:p>
                    <a:p>
                      <a:r>
                        <a:rPr lang="en-US" dirty="0" smtClean="0">
                          <a:effectLst/>
                        </a:rPr>
                        <a:t>Confederacy could not continue</a:t>
                      </a:r>
                      <a:r>
                        <a:rPr lang="en-US" baseline="0" dirty="0" smtClean="0">
                          <a:effectLst/>
                        </a:rPr>
                        <a:t> to </a:t>
                      </a:r>
                      <a:r>
                        <a:rPr lang="en-US" dirty="0" smtClean="0">
                          <a:effectLst/>
                        </a:rPr>
                        <a:t>replace large losses of soldiers</a:t>
                      </a:r>
                    </a:p>
                    <a:p>
                      <a:r>
                        <a:rPr lang="en-US" dirty="0" smtClean="0">
                          <a:effectLst/>
                        </a:rPr>
                        <a:t/>
                      </a:r>
                      <a:br>
                        <a:rPr lang="en-US" dirty="0" smtClean="0">
                          <a:effectLst/>
                        </a:rPr>
                      </a:br>
                      <a:r>
                        <a:rPr lang="en-US" dirty="0" smtClean="0">
                          <a:effectLst/>
                        </a:rPr>
                        <a:t>HIGH</a:t>
                      </a:r>
                      <a:r>
                        <a:rPr lang="en-US" baseline="0" dirty="0" smtClean="0">
                          <a:effectLst/>
                        </a:rPr>
                        <a:t> POINT OF THE CSA</a:t>
                      </a:r>
                      <a:endParaRPr lang="en-US" dirty="0" smtClean="0">
                        <a:effectLst/>
                      </a:endParaRPr>
                    </a:p>
                    <a:p>
                      <a:endParaRPr lang="en-US" dirty="0" smtClean="0">
                        <a:effectLst/>
                      </a:endParaRPr>
                    </a:p>
                    <a:p>
                      <a:r>
                        <a:rPr lang="en-US" dirty="0" smtClean="0">
                          <a:effectLst/>
                        </a:rPr>
                        <a:t>Lincoln’s Gettysburg Address redefined the meaning of the war</a:t>
                      </a:r>
                      <a:endParaRPr lang="en-US" dirty="0">
                        <a:effectLst/>
                      </a:endParaRPr>
                    </a:p>
                  </a:txBody>
                  <a:tcPr>
                    <a:solidFill>
                      <a:schemeClr val="accent6">
                        <a:lumMod val="20000"/>
                        <a:lumOff val="80000"/>
                      </a:schemeClr>
                    </a:solidFill>
                  </a:tcPr>
                </a:tc>
              </a:tr>
            </a:tbl>
          </a:graphicData>
        </a:graphic>
      </p:graphicFrame>
    </p:spTree>
    <p:extLst>
      <p:ext uri="{BB962C8B-B14F-4D97-AF65-F5344CB8AC3E}">
        <p14:creationId xmlns:p14="http://schemas.microsoft.com/office/powerpoint/2010/main" val="26890798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rrowheads="1"/>
          </p:cNvSpPr>
          <p:nvPr>
            <p:ph type="title" idx="4294967295"/>
          </p:nvPr>
        </p:nvSpPr>
        <p:spPr>
          <a:xfrm>
            <a:off x="304800" y="7620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effectLst/>
                <a:latin typeface="Tahoma" charset="0"/>
              </a:rPr>
              <a:t>Gettysburg Address</a:t>
            </a:r>
          </a:p>
        </p:txBody>
      </p:sp>
      <p:sp>
        <p:nvSpPr>
          <p:cNvPr id="16386" name="Rectangle 3"/>
          <p:cNvSpPr>
            <a:spLocks noGrp="1" noRot="1" noChangeArrowheads="1"/>
          </p:cNvSpPr>
          <p:nvPr>
            <p:ph type="body" idx="4294967295"/>
          </p:nvPr>
        </p:nvSpPr>
        <p:spPr>
          <a:xfrm>
            <a:off x="304800" y="914400"/>
            <a:ext cx="854075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r>
              <a:rPr lang="en-US" sz="1800" dirty="0">
                <a:effectLst/>
              </a:rPr>
              <a:t>Four score and seven years ago our fathers brought forth on this continent a new nation, conceived in liberty, and dedicated to the proposition that all men are created equal. Now we are engaged in a great civil war, testing whether that nation, or any nation, so conceived and so dedicated, can long endure. We are met on a great battle-field of that war. We have come to dedicate a portion of that field, as a final resting place for those who here gave their lives that that nation might live. It is altogether fitting and proper that we should do this.</a:t>
            </a:r>
          </a:p>
          <a:p>
            <a:r>
              <a:rPr lang="en-US" sz="1800" dirty="0">
                <a:effectLst/>
              </a:rPr>
              <a:t>But, in a larger sense, we can not dedicate, we can not consecrate, we can not hallow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us—that from these honored dead we take increased devotion to that cause for which they gave the last full measure of devotion—that we here highly resolve that these dead shall not have died in vain—that this nation, under God, shall have a new birth of freedom—and that government of the people, by the people, for the people, shall not perish from the earth.</a:t>
            </a:r>
          </a:p>
        </p:txBody>
      </p:sp>
    </p:spTree>
    <p:extLst>
      <p:ext uri="{BB962C8B-B14F-4D97-AF65-F5344CB8AC3E}">
        <p14:creationId xmlns:p14="http://schemas.microsoft.com/office/powerpoint/2010/main" val="345624998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860451"/>
          </a:xfrm>
        </p:spPr>
        <p:txBody>
          <a:bodyPr/>
          <a:lstStyle/>
          <a:p>
            <a:r>
              <a:rPr lang="en-US" dirty="0" smtClean="0"/>
              <a:t>Siege of Vicksburg</a:t>
            </a:r>
            <a:endParaRPr lang="en-US" dirty="0"/>
          </a:p>
        </p:txBody>
      </p:sp>
      <p:pic>
        <p:nvPicPr>
          <p:cNvPr id="327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8343" y="860451"/>
            <a:ext cx="5146632" cy="5975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2209800" y="2286000"/>
            <a:ext cx="1828800" cy="2819400"/>
          </a:xfrm>
          <a:prstGeom prst="ellipse">
            <a:avLst/>
          </a:prstGeom>
          <a:solidFill>
            <a:srgbClr val="7097D3">
              <a:alpha val="30196"/>
            </a:srgbClr>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8331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military actions and events created political change during the Civil War. </a:t>
            </a:r>
            <a:endParaRPr lang="en-US" dirty="0"/>
          </a:p>
        </p:txBody>
      </p:sp>
    </p:spTree>
    <p:extLst>
      <p:ext uri="{BB962C8B-B14F-4D97-AF65-F5344CB8AC3E}">
        <p14:creationId xmlns:p14="http://schemas.microsoft.com/office/powerpoint/2010/main" val="203029986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Slow Progress of the War</a:t>
            </a:r>
            <a:endParaRPr lang="en-US" dirty="0"/>
          </a:p>
        </p:txBody>
      </p:sp>
      <p:pic>
        <p:nvPicPr>
          <p:cNvPr id="5017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82390" y="1460098"/>
            <a:ext cx="7779222" cy="47883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00066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04800"/>
            <a:ext cx="9144000" cy="914400"/>
          </a:xfrm>
        </p:spPr>
        <p:txBody>
          <a:bodyPr/>
          <a:lstStyle/>
          <a:p>
            <a:r>
              <a:rPr lang="en-US" dirty="0" smtClean="0"/>
              <a:t>“Peace” Democrats</a:t>
            </a:r>
            <a:endParaRPr lang="en-US" dirty="0"/>
          </a:p>
        </p:txBody>
      </p:sp>
      <p:sp>
        <p:nvSpPr>
          <p:cNvPr id="4" name="Content Placeholder 4"/>
          <p:cNvSpPr>
            <a:spLocks noGrp="1"/>
          </p:cNvSpPr>
          <p:nvPr>
            <p:ph idx="1"/>
          </p:nvPr>
        </p:nvSpPr>
        <p:spPr>
          <a:xfrm>
            <a:off x="143395" y="1600200"/>
            <a:ext cx="3285605" cy="4876800"/>
          </a:xfrm>
        </p:spPr>
        <p:txBody>
          <a:bodyPr>
            <a:normAutofit fontScale="85000" lnSpcReduction="20000"/>
          </a:bodyPr>
          <a:lstStyle/>
          <a:p>
            <a:pPr lvl="0"/>
            <a:r>
              <a:rPr lang="en-US" sz="3200" dirty="0" smtClean="0">
                <a:solidFill>
                  <a:srgbClr val="FFFFFF"/>
                </a:solidFill>
                <a:latin typeface="Rockwell"/>
                <a:cs typeface="Rockwell"/>
              </a:rPr>
              <a:t>Opposed </a:t>
            </a:r>
            <a:r>
              <a:rPr lang="en-US" sz="3200" dirty="0">
                <a:solidFill>
                  <a:srgbClr val="FFFFFF"/>
                </a:solidFill>
                <a:latin typeface="Rockwell"/>
                <a:cs typeface="Rockwell"/>
              </a:rPr>
              <a:t>emancipation</a:t>
            </a:r>
          </a:p>
          <a:p>
            <a:r>
              <a:rPr lang="en-US" sz="3200" dirty="0" smtClean="0">
                <a:latin typeface="Rockwell"/>
                <a:cs typeface="Rockwell"/>
              </a:rPr>
              <a:t>Wanted immediate end to war</a:t>
            </a:r>
          </a:p>
          <a:p>
            <a:r>
              <a:rPr lang="en-US" sz="3200" dirty="0" smtClean="0">
                <a:latin typeface="Rockwell"/>
                <a:cs typeface="Rockwell"/>
              </a:rPr>
              <a:t>Wanted to restore Confederacy to the Union through negotiation</a:t>
            </a:r>
          </a:p>
          <a:p>
            <a:r>
              <a:rPr lang="en-US" sz="3200" dirty="0" smtClean="0">
                <a:latin typeface="Rockwell"/>
                <a:cs typeface="Rockwell"/>
              </a:rPr>
              <a:t>Nicknamed “Copperheads”</a:t>
            </a:r>
          </a:p>
        </p:txBody>
      </p:sp>
      <p:pic>
        <p:nvPicPr>
          <p:cNvPr id="5" name="Picture 4" descr="pol_cartoon-lampooning Copperhead Dems -1864"/>
          <p:cNvPicPr>
            <a:picLocks noChangeAspect="1" noChangeArrowheads="1"/>
          </p:cNvPicPr>
          <p:nvPr/>
        </p:nvPicPr>
        <p:blipFill>
          <a:blip r:embed="rId2" cstate="email">
            <a:lum bright="-12000" contrast="6000"/>
            <a:extLst>
              <a:ext uri="{28A0092B-C50C-407E-A947-70E740481C1C}">
                <a14:useLocalDpi xmlns:a14="http://schemas.microsoft.com/office/drawing/2010/main"/>
              </a:ext>
            </a:extLst>
          </a:blip>
          <a:srcRect/>
          <a:stretch>
            <a:fillRect/>
          </a:stretch>
        </p:blipFill>
        <p:spPr bwMode="auto">
          <a:xfrm>
            <a:off x="3581400" y="1921016"/>
            <a:ext cx="4953000" cy="38701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3754113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rrowheads="1"/>
          </p:cNvSpPr>
          <p:nvPr>
            <p:ph type="title" idx="4294967295"/>
          </p:nvPr>
        </p:nvSpPr>
        <p:spPr>
          <a:xfrm>
            <a:off x="304800" y="0"/>
            <a:ext cx="854075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rPr>
              <a:t>Lincoln’s Politics and Civil War</a:t>
            </a:r>
            <a:endParaRPr lang="en-US">
              <a:effectLst/>
            </a:endParaRPr>
          </a:p>
        </p:txBody>
      </p:sp>
      <p:sp>
        <p:nvSpPr>
          <p:cNvPr id="19458" name="Rectangle 3"/>
          <p:cNvSpPr>
            <a:spLocks noGrp="1" noRot="1" noChangeArrowheads="1"/>
          </p:cNvSpPr>
          <p:nvPr>
            <p:ph type="body" idx="4294967295"/>
          </p:nvPr>
        </p:nvSpPr>
        <p:spPr>
          <a:xfrm>
            <a:off x="0" y="533400"/>
            <a:ext cx="8845550" cy="317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sz="2400" dirty="0">
                <a:effectLst/>
              </a:rPr>
              <a:t>Lincoln and Congress</a:t>
            </a:r>
          </a:p>
          <a:p>
            <a:pPr lvl="1"/>
            <a:r>
              <a:rPr lang="en-US" sz="2000" dirty="0">
                <a:effectLst/>
              </a:rPr>
              <a:t>Radical Republicans</a:t>
            </a:r>
          </a:p>
          <a:p>
            <a:pPr lvl="1"/>
            <a:r>
              <a:rPr lang="en-US" sz="2000" dirty="0">
                <a:effectLst/>
              </a:rPr>
              <a:t>Conservative Republicans</a:t>
            </a:r>
            <a:endParaRPr lang="en-US" sz="2400" dirty="0">
              <a:effectLst/>
            </a:endParaRPr>
          </a:p>
          <a:p>
            <a:pPr lvl="1"/>
            <a:r>
              <a:rPr lang="en-US" sz="2000" dirty="0">
                <a:effectLst/>
              </a:rPr>
              <a:t>War Democrats</a:t>
            </a:r>
            <a:endParaRPr lang="en-US" dirty="0">
              <a:effectLst/>
            </a:endParaRPr>
          </a:p>
          <a:p>
            <a:pPr lvl="1"/>
            <a:r>
              <a:rPr lang="en-US" sz="2000" b="1" dirty="0">
                <a:effectLst/>
              </a:rPr>
              <a:t>Copperheads/Peace Democrats</a:t>
            </a:r>
          </a:p>
          <a:p>
            <a:pPr lvl="2"/>
            <a:r>
              <a:rPr lang="en-US" sz="1800" dirty="0">
                <a:effectLst/>
              </a:rPr>
              <a:t>Clement Vallandigham (OH) and Fernando Wood (NY)</a:t>
            </a:r>
          </a:p>
          <a:p>
            <a:r>
              <a:rPr lang="en-US" sz="2400" dirty="0">
                <a:effectLst/>
              </a:rPr>
              <a:t>Constitutional Powers and Rights</a:t>
            </a:r>
          </a:p>
          <a:p>
            <a:pPr lvl="1"/>
            <a:r>
              <a:rPr lang="en-US" sz="2000" dirty="0">
                <a:effectLst/>
              </a:rPr>
              <a:t>Ex parte </a:t>
            </a:r>
            <a:r>
              <a:rPr lang="en-US" sz="2000" dirty="0" err="1">
                <a:effectLst/>
              </a:rPr>
              <a:t>Merryman</a:t>
            </a:r>
            <a:r>
              <a:rPr lang="en-US" sz="2000" dirty="0">
                <a:effectLst/>
              </a:rPr>
              <a:t> (1861)</a:t>
            </a:r>
          </a:p>
          <a:p>
            <a:pPr lvl="2"/>
            <a:r>
              <a:rPr lang="en-US" sz="1800" dirty="0">
                <a:effectLst/>
              </a:rPr>
              <a:t>Suspension of habeas corpus by Lincoln unconstitutional</a:t>
            </a:r>
            <a:endParaRPr lang="en-US" sz="2000" dirty="0">
              <a:effectLst/>
            </a:endParaRPr>
          </a:p>
          <a:p>
            <a:pPr lvl="1"/>
            <a:r>
              <a:rPr lang="en-US" sz="2000" i="1" dirty="0">
                <a:effectLst/>
              </a:rPr>
              <a:t>Ex parte Milligan </a:t>
            </a:r>
            <a:r>
              <a:rPr lang="en-US" sz="2000" dirty="0">
                <a:effectLst/>
              </a:rPr>
              <a:t>(1866)</a:t>
            </a:r>
          </a:p>
          <a:p>
            <a:pPr lvl="2"/>
            <a:r>
              <a:rPr lang="en-US" sz="1800" dirty="0">
                <a:effectLst/>
              </a:rPr>
              <a:t>Civilians cannot be tried in military courts if civil courts still operating</a:t>
            </a:r>
          </a:p>
        </p:txBody>
      </p:sp>
      <p:sp>
        <p:nvSpPr>
          <p:cNvPr id="19460" name="Text Box 5"/>
          <p:cNvSpPr txBox="1">
            <a:spLocks noChangeArrowheads="1"/>
          </p:cNvSpPr>
          <p:nvPr/>
        </p:nvSpPr>
        <p:spPr bwMode="auto">
          <a:xfrm>
            <a:off x="6473825" y="6489700"/>
            <a:ext cx="26701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a:latin typeface="Tahoma" charset="0"/>
              </a:rPr>
              <a:t>Copperhead Propaganda</a:t>
            </a:r>
          </a:p>
        </p:txBody>
      </p:sp>
      <p:pic>
        <p:nvPicPr>
          <p:cNvPr id="19461"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0999" y="533400"/>
            <a:ext cx="8895087" cy="631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061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Election of 1864</a:t>
            </a:r>
            <a:endParaRPr lang="en-US" dirty="0"/>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724400" y="1457325"/>
            <a:ext cx="4067175" cy="4714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710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452562"/>
            <a:ext cx="3822907" cy="47196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762000" y="5105400"/>
            <a:ext cx="3276600" cy="954107"/>
          </a:xfrm>
          <a:prstGeom prst="rect">
            <a:avLst/>
          </a:prstGeom>
          <a:solidFill>
            <a:srgbClr val="000000">
              <a:alpha val="30196"/>
            </a:srgbClr>
          </a:solidFill>
        </p:spPr>
        <p:txBody>
          <a:bodyPr wrap="square" rtlCol="0">
            <a:spAutoFit/>
          </a:bodyPr>
          <a:lstStyle/>
          <a:p>
            <a:pPr algn="ctr"/>
            <a:r>
              <a:rPr lang="en-US" sz="2800" dirty="0" smtClean="0">
                <a:solidFill>
                  <a:srgbClr val="FFFFFF"/>
                </a:solidFill>
                <a:effectLst>
                  <a:outerShdw blurRad="38100" dist="38100" dir="2700000" algn="tl">
                    <a:srgbClr val="000000">
                      <a:alpha val="43137"/>
                    </a:srgbClr>
                  </a:outerShdw>
                </a:effectLst>
              </a:rPr>
              <a:t>Abraham Lincoln</a:t>
            </a:r>
          </a:p>
          <a:p>
            <a:pPr algn="ctr"/>
            <a:r>
              <a:rPr lang="en-US" sz="2800" dirty="0" smtClean="0">
                <a:solidFill>
                  <a:srgbClr val="FFFFFF"/>
                </a:solidFill>
                <a:effectLst>
                  <a:outerShdw blurRad="38100" dist="38100" dir="2700000" algn="tl">
                    <a:srgbClr val="000000">
                      <a:alpha val="43137"/>
                    </a:srgbClr>
                  </a:outerShdw>
                </a:effectLst>
              </a:rPr>
              <a:t>Republican</a:t>
            </a:r>
            <a:endParaRPr lang="en-US" sz="2800" dirty="0">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5043296" y="5105400"/>
            <a:ext cx="3491104" cy="954107"/>
          </a:xfrm>
          <a:prstGeom prst="rect">
            <a:avLst/>
          </a:prstGeom>
          <a:solidFill>
            <a:srgbClr val="000000">
              <a:alpha val="30196"/>
            </a:srgbClr>
          </a:solidFill>
        </p:spPr>
        <p:txBody>
          <a:bodyPr wrap="square" rtlCol="0">
            <a:spAutoFit/>
          </a:bodyPr>
          <a:lstStyle/>
          <a:p>
            <a:pPr algn="ctr"/>
            <a:r>
              <a:rPr lang="en-US" sz="2800" dirty="0" smtClean="0">
                <a:solidFill>
                  <a:srgbClr val="FFFFFF"/>
                </a:solidFill>
                <a:effectLst>
                  <a:outerShdw blurRad="38100" dist="38100" dir="2700000" algn="tl">
                    <a:srgbClr val="000000">
                      <a:alpha val="43137"/>
                    </a:srgbClr>
                  </a:outerShdw>
                </a:effectLst>
              </a:rPr>
              <a:t>George McClellan</a:t>
            </a:r>
          </a:p>
          <a:p>
            <a:pPr algn="ctr"/>
            <a:r>
              <a:rPr lang="en-US" sz="2800" dirty="0" smtClean="0">
                <a:solidFill>
                  <a:srgbClr val="FFFFFF"/>
                </a:solidFill>
                <a:effectLst>
                  <a:outerShdw blurRad="38100" dist="38100" dir="2700000" algn="tl">
                    <a:srgbClr val="000000">
                      <a:alpha val="43137"/>
                    </a:srgbClr>
                  </a:outerShdw>
                </a:effectLst>
              </a:rPr>
              <a:t>Democrat</a:t>
            </a:r>
            <a:endParaRPr lang="en-US" sz="28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0826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254000" y="1854200"/>
            <a:ext cx="86360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8985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McClellan the Peacemaker?</a:t>
            </a:r>
            <a:endParaRPr lang="en-US" dirty="0"/>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8200" y="1219200"/>
            <a:ext cx="7467600" cy="50442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50351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normAutofit fontScale="90000"/>
          </a:bodyPr>
          <a:lstStyle/>
          <a:p>
            <a:r>
              <a:rPr lang="en-US" dirty="0" smtClean="0">
                <a:latin typeface="Rockwell"/>
                <a:cs typeface="Rockwell"/>
              </a:rPr>
              <a:t>Sherman </a:t>
            </a:r>
            <a:r>
              <a:rPr lang="en-US" dirty="0">
                <a:latin typeface="Rockwell"/>
                <a:cs typeface="Rockwell"/>
              </a:rPr>
              <a:t>Scorches Georgia</a:t>
            </a:r>
            <a:br>
              <a:rPr lang="en-US" dirty="0">
                <a:latin typeface="Rockwell"/>
                <a:cs typeface="Rockwell"/>
              </a:rPr>
            </a:br>
            <a:endParaRPr lang="en-US" dirty="0">
              <a:latin typeface="Rockwell"/>
              <a:cs typeface="Rockwell"/>
            </a:endParaRPr>
          </a:p>
        </p:txBody>
      </p:sp>
      <p:sp>
        <p:nvSpPr>
          <p:cNvPr id="58371" name="Content Placeholder 2"/>
          <p:cNvSpPr>
            <a:spLocks noGrp="1"/>
          </p:cNvSpPr>
          <p:nvPr>
            <p:ph idx="1"/>
          </p:nvPr>
        </p:nvSpPr>
        <p:spPr>
          <a:xfrm>
            <a:off x="457200" y="952580"/>
            <a:ext cx="8229600" cy="5173584"/>
          </a:xfrm>
        </p:spPr>
        <p:txBody>
          <a:bodyPr>
            <a:normAutofit fontScale="92500"/>
          </a:bodyPr>
          <a:lstStyle/>
          <a:p>
            <a:pPr lvl="1"/>
            <a:r>
              <a:rPr lang="en-US" sz="3200" dirty="0" smtClean="0">
                <a:latin typeface="Rockwell"/>
                <a:cs typeface="Rockwell"/>
              </a:rPr>
              <a:t>Georgia’s </a:t>
            </a:r>
            <a:r>
              <a:rPr lang="en-US" sz="3200" dirty="0">
                <a:latin typeface="Rockwell"/>
                <a:cs typeface="Rockwell"/>
              </a:rPr>
              <a:t>conquest:</a:t>
            </a:r>
          </a:p>
          <a:p>
            <a:pPr lvl="2"/>
            <a:r>
              <a:rPr lang="en-US" sz="2800" dirty="0">
                <a:latin typeface="Rockwell"/>
                <a:cs typeface="Rockwell"/>
              </a:rPr>
              <a:t>It was entrusted to General William Tecumseh Sherman</a:t>
            </a:r>
          </a:p>
          <a:p>
            <a:pPr lvl="2"/>
            <a:r>
              <a:rPr lang="en-US" sz="2800" dirty="0">
                <a:latin typeface="Rockwell"/>
                <a:cs typeface="Rockwell"/>
              </a:rPr>
              <a:t>He captured Atlanta in September 1864, burned the city in November 1864</a:t>
            </a:r>
          </a:p>
          <a:p>
            <a:pPr lvl="2"/>
            <a:r>
              <a:rPr lang="en-US" sz="2800" dirty="0">
                <a:latin typeface="Rockwell"/>
                <a:cs typeface="Rockwell"/>
              </a:rPr>
              <a:t>Sherman with 6000 troops cut a sixty-mile swath of destruction through Georgia</a:t>
            </a:r>
          </a:p>
          <a:p>
            <a:pPr lvl="2"/>
            <a:r>
              <a:rPr lang="en-US" sz="2800" dirty="0">
                <a:latin typeface="Rockwell"/>
                <a:cs typeface="Rockwell"/>
              </a:rPr>
              <a:t>Major purposes of </a:t>
            </a:r>
            <a:r>
              <a:rPr lang="en-US" sz="2800" b="1" dirty="0">
                <a:latin typeface="Rockwell"/>
                <a:cs typeface="Rockwell"/>
              </a:rPr>
              <a:t>Sherman</a:t>
            </a:r>
            <a:r>
              <a:rPr lang="ja-JP" altLang="en-US" sz="2800" b="1" dirty="0">
                <a:latin typeface="Rockwell"/>
                <a:cs typeface="Rockwell"/>
              </a:rPr>
              <a:t>’</a:t>
            </a:r>
            <a:r>
              <a:rPr lang="en-US" sz="2800" b="1" dirty="0">
                <a:latin typeface="Rockwell"/>
                <a:cs typeface="Rockwell"/>
              </a:rPr>
              <a:t>s march:</a:t>
            </a:r>
          </a:p>
          <a:p>
            <a:pPr lvl="3"/>
            <a:r>
              <a:rPr lang="en-US" sz="2400" dirty="0">
                <a:latin typeface="Rockwell"/>
                <a:cs typeface="Rockwell"/>
              </a:rPr>
              <a:t>destroy supplies destined for the Confederate army</a:t>
            </a:r>
          </a:p>
          <a:p>
            <a:pPr lvl="3"/>
            <a:r>
              <a:rPr lang="en-US" sz="2400" dirty="0">
                <a:latin typeface="Rockwell"/>
                <a:cs typeface="Rockwell"/>
              </a:rPr>
              <a:t>weaken the morale of the men at the front by waging war on their </a:t>
            </a:r>
            <a:r>
              <a:rPr lang="en-US" sz="2400" dirty="0" smtClean="0">
                <a:latin typeface="Rockwell"/>
                <a:cs typeface="Rockwell"/>
              </a:rPr>
              <a:t>homes</a:t>
            </a:r>
            <a:endParaRPr lang="en-US" sz="2400" dirty="0">
              <a:latin typeface="Rockwell"/>
              <a:cs typeface="Rockwell"/>
            </a:endParaRPr>
          </a:p>
        </p:txBody>
      </p:sp>
    </p:spTree>
    <p:extLst>
      <p:ext uri="{BB962C8B-B14F-4D97-AF65-F5344CB8AC3E}">
        <p14:creationId xmlns:p14="http://schemas.microsoft.com/office/powerpoint/2010/main" val="39126252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fontScale="90000"/>
          </a:bodyPr>
          <a:lstStyle/>
          <a:p>
            <a:r>
              <a:rPr lang="en-US" dirty="0" smtClean="0">
                <a:latin typeface="Rockwell"/>
                <a:cs typeface="Rockwell"/>
              </a:rPr>
              <a:t>Sherman </a:t>
            </a:r>
            <a:r>
              <a:rPr lang="en-US" dirty="0">
                <a:latin typeface="Rockwell"/>
                <a:cs typeface="Rockwell"/>
              </a:rPr>
              <a:t>Scorches Georgia</a:t>
            </a:r>
            <a:br>
              <a:rPr lang="en-US" dirty="0">
                <a:latin typeface="Rockwell"/>
                <a:cs typeface="Rockwell"/>
              </a:rPr>
            </a:br>
            <a:endParaRPr lang="en-US" dirty="0">
              <a:latin typeface="Rockwell"/>
              <a:cs typeface="Rockwell"/>
            </a:endParaRPr>
          </a:p>
        </p:txBody>
      </p:sp>
      <p:sp>
        <p:nvSpPr>
          <p:cNvPr id="59395" name="Content Placeholder 2"/>
          <p:cNvSpPr>
            <a:spLocks noGrp="1"/>
          </p:cNvSpPr>
          <p:nvPr>
            <p:ph idx="1"/>
          </p:nvPr>
        </p:nvSpPr>
        <p:spPr>
          <a:xfrm>
            <a:off x="0" y="1417638"/>
            <a:ext cx="9144000" cy="4708526"/>
          </a:xfrm>
        </p:spPr>
        <p:txBody>
          <a:bodyPr>
            <a:noAutofit/>
          </a:bodyPr>
          <a:lstStyle/>
          <a:p>
            <a:pPr lvl="1"/>
            <a:r>
              <a:rPr lang="en-US" dirty="0">
                <a:latin typeface="Rockwell"/>
                <a:cs typeface="Rockwell"/>
              </a:rPr>
              <a:t>Sherman was a pioneer practitioner of </a:t>
            </a:r>
            <a:r>
              <a:rPr lang="ja-JP" altLang="en-US" dirty="0">
                <a:latin typeface="Rockwell"/>
                <a:cs typeface="Rockwell"/>
              </a:rPr>
              <a:t>“</a:t>
            </a:r>
            <a:r>
              <a:rPr lang="en-US" dirty="0">
                <a:latin typeface="Rockwell"/>
                <a:cs typeface="Rockwell"/>
              </a:rPr>
              <a:t>total war</a:t>
            </a:r>
            <a:r>
              <a:rPr lang="ja-JP" altLang="en-US" dirty="0">
                <a:latin typeface="Rockwell"/>
                <a:cs typeface="Rockwell"/>
              </a:rPr>
              <a:t>”</a:t>
            </a:r>
            <a:r>
              <a:rPr lang="en-US" dirty="0">
                <a:latin typeface="Rockwell"/>
                <a:cs typeface="Rockwell"/>
              </a:rPr>
              <a:t>:</a:t>
            </a:r>
          </a:p>
          <a:p>
            <a:pPr lvl="2"/>
            <a:r>
              <a:rPr lang="en-US" dirty="0">
                <a:latin typeface="Rockwell"/>
                <a:cs typeface="Rockwell"/>
              </a:rPr>
              <a:t>His success in </a:t>
            </a:r>
            <a:r>
              <a:rPr lang="ja-JP" altLang="en-US" dirty="0">
                <a:latin typeface="Rockwell"/>
                <a:cs typeface="Rockwell"/>
              </a:rPr>
              <a:t>“</a:t>
            </a:r>
            <a:r>
              <a:rPr lang="en-US" dirty="0" err="1">
                <a:latin typeface="Rockwell"/>
                <a:cs typeface="Rockwell"/>
              </a:rPr>
              <a:t>Shermanizing</a:t>
            </a:r>
            <a:r>
              <a:rPr lang="ja-JP" altLang="en-US" dirty="0">
                <a:latin typeface="Rockwell"/>
                <a:cs typeface="Rockwell"/>
              </a:rPr>
              <a:t>”</a:t>
            </a:r>
            <a:r>
              <a:rPr lang="en-US" dirty="0">
                <a:latin typeface="Rockwell"/>
                <a:cs typeface="Rockwell"/>
              </a:rPr>
              <a:t> the South was attested by increasing numbers of Confederate desertions</a:t>
            </a:r>
          </a:p>
          <a:p>
            <a:pPr lvl="2"/>
            <a:r>
              <a:rPr lang="en-US" dirty="0">
                <a:latin typeface="Rockwell"/>
                <a:cs typeface="Rockwell"/>
              </a:rPr>
              <a:t>All his methods were brutal</a:t>
            </a:r>
          </a:p>
          <a:p>
            <a:pPr lvl="3"/>
            <a:r>
              <a:rPr lang="en-US" dirty="0">
                <a:latin typeface="Rockwell"/>
                <a:cs typeface="Rockwell"/>
              </a:rPr>
              <a:t>He probably shortened the struggle and hence saved lives</a:t>
            </a:r>
          </a:p>
          <a:p>
            <a:pPr lvl="3"/>
            <a:r>
              <a:rPr lang="en-US" dirty="0">
                <a:latin typeface="Rockwell"/>
                <a:cs typeface="Rockwell"/>
              </a:rPr>
              <a:t>The discipline of his army at times broke down</a:t>
            </a:r>
          </a:p>
          <a:p>
            <a:pPr lvl="2"/>
            <a:r>
              <a:rPr lang="en-US" dirty="0">
                <a:latin typeface="Rockwell"/>
                <a:cs typeface="Rockwell"/>
              </a:rPr>
              <a:t>After seizing Savannah as a Christmas present for Lincoln, his army veered north into South Carolina, where the destruction was even worse:</a:t>
            </a:r>
          </a:p>
          <a:p>
            <a:pPr lvl="3"/>
            <a:r>
              <a:rPr lang="en-US" dirty="0">
                <a:latin typeface="Rockwell"/>
                <a:cs typeface="Rockwell"/>
              </a:rPr>
              <a:t>Sherman</a:t>
            </a:r>
            <a:r>
              <a:rPr lang="ja-JP" altLang="en-US" dirty="0">
                <a:latin typeface="Rockwell"/>
                <a:cs typeface="Rockwell"/>
              </a:rPr>
              <a:t>’</a:t>
            </a:r>
            <a:r>
              <a:rPr lang="en-US" dirty="0">
                <a:latin typeface="Rockwell"/>
                <a:cs typeface="Rockwell"/>
              </a:rPr>
              <a:t>s conquering army rolled deep into North Carolina by the time the war ended</a:t>
            </a:r>
          </a:p>
        </p:txBody>
      </p:sp>
    </p:spTree>
    <p:extLst>
      <p:ext uri="{BB962C8B-B14F-4D97-AF65-F5344CB8AC3E}">
        <p14:creationId xmlns:p14="http://schemas.microsoft.com/office/powerpoint/2010/main" val="105726361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495300" y="254000"/>
            <a:ext cx="81534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2"/>
          <p:cNvSpPr txBox="1">
            <a:spLocks noChangeArrowheads="1"/>
          </p:cNvSpPr>
          <p:nvPr/>
        </p:nvSpPr>
        <p:spPr bwMode="auto">
          <a:xfrm>
            <a:off x="7907338" y="6604000"/>
            <a:ext cx="1236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t>Map 21-6 p450</a:t>
            </a:r>
          </a:p>
        </p:txBody>
      </p:sp>
    </p:spTree>
    <p:extLst>
      <p:ext uri="{BB962C8B-B14F-4D97-AF65-F5344CB8AC3E}">
        <p14:creationId xmlns:p14="http://schemas.microsoft.com/office/powerpoint/2010/main" val="9426808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p:cNvSpPr>
          <p:nvPr>
            <p:ph type="title" idx="4294967295"/>
          </p:nvPr>
        </p:nvSpPr>
        <p:spPr>
          <a:xfrm>
            <a:off x="304800" y="0"/>
            <a:ext cx="85407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rPr>
              <a:t>Election of 1864</a:t>
            </a:r>
          </a:p>
        </p:txBody>
      </p:sp>
      <p:sp>
        <p:nvSpPr>
          <p:cNvPr id="20482" name="Rectangle 5"/>
          <p:cNvSpPr>
            <a:spLocks noGrp="1" noRot="1" noChangeArrowheads="1"/>
          </p:cNvSpPr>
          <p:nvPr>
            <p:ph type="body" sz="half" idx="4294967295"/>
          </p:nvPr>
        </p:nvSpPr>
        <p:spPr>
          <a:xfrm>
            <a:off x="0" y="838200"/>
            <a:ext cx="28194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600">
                <a:effectLst/>
              </a:rPr>
              <a:t>Abraham Lincoln (R)</a:t>
            </a:r>
          </a:p>
          <a:p>
            <a:pPr lvl="1">
              <a:lnSpc>
                <a:spcPct val="90000"/>
              </a:lnSpc>
            </a:pPr>
            <a:r>
              <a:rPr lang="en-US" sz="1400">
                <a:effectLst/>
              </a:rPr>
              <a:t>Ran as National Union Party</a:t>
            </a:r>
          </a:p>
          <a:p>
            <a:pPr lvl="1">
              <a:lnSpc>
                <a:spcPct val="90000"/>
              </a:lnSpc>
            </a:pPr>
            <a:r>
              <a:rPr lang="en-US" sz="1400">
                <a:effectLst/>
              </a:rPr>
              <a:t>Andrew Johnson (D) as VP running mate</a:t>
            </a:r>
          </a:p>
          <a:p>
            <a:pPr lvl="1">
              <a:lnSpc>
                <a:spcPct val="90000"/>
              </a:lnSpc>
            </a:pPr>
            <a:r>
              <a:rPr lang="en-US" sz="1400">
                <a:effectLst/>
              </a:rPr>
              <a:t>Fall of Atlanta ensured re-election</a:t>
            </a:r>
          </a:p>
          <a:p>
            <a:pPr>
              <a:lnSpc>
                <a:spcPct val="90000"/>
              </a:lnSpc>
            </a:pPr>
            <a:r>
              <a:rPr lang="en-US" sz="1600">
                <a:effectLst/>
              </a:rPr>
              <a:t>George McClellan (D)</a:t>
            </a:r>
            <a:endParaRPr lang="en-US" sz="2000">
              <a:effectLst/>
            </a:endParaRPr>
          </a:p>
        </p:txBody>
      </p:sp>
      <p:pic>
        <p:nvPicPr>
          <p:cNvPr id="20483" name="Picture 7"/>
          <p:cNvPicPr>
            <a:picLocks noGrp="1" noChangeAspect="1" noChangeArrowheads="1"/>
          </p:cNvPicPr>
          <p:nvPr>
            <p:ph sz="half" idx="4294967295"/>
          </p:nvPr>
        </p:nvPicPr>
        <p:blipFill>
          <a:blip r:embed="rId2">
            <a:extLst>
              <a:ext uri="{28A0092B-C50C-407E-A947-70E740481C1C}">
                <a14:useLocalDpi xmlns:a14="http://schemas.microsoft.com/office/drawing/2010/main"/>
              </a:ext>
            </a:extLst>
          </a:blip>
          <a:srcRect/>
          <a:stretch>
            <a:fillRect/>
          </a:stretch>
        </p:blipFill>
        <p:spPr>
          <a:xfrm>
            <a:off x="2819400" y="685800"/>
            <a:ext cx="6172200" cy="6172200"/>
          </a:xfrm>
        </p:spPr>
      </p:pic>
    </p:spTree>
    <p:extLst>
      <p:ext uri="{BB962C8B-B14F-4D97-AF65-F5344CB8AC3E}">
        <p14:creationId xmlns:p14="http://schemas.microsoft.com/office/powerpoint/2010/main" val="21295455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Move Towards Emancipation</a:t>
            </a:r>
          </a:p>
          <a:p>
            <a:r>
              <a:rPr lang="en-US" dirty="0" smtClean="0"/>
              <a:t>Responses to Emancipation</a:t>
            </a:r>
          </a:p>
          <a:p>
            <a:r>
              <a:rPr lang="en-US" dirty="0" smtClean="0"/>
              <a:t>Gettysburg and </a:t>
            </a:r>
            <a:r>
              <a:rPr lang="en-US" smtClean="0"/>
              <a:t>the Address</a:t>
            </a:r>
            <a:endParaRPr lang="en-US" dirty="0" smtClean="0"/>
          </a:p>
          <a:p>
            <a:r>
              <a:rPr lang="en-US" dirty="0" smtClean="0"/>
              <a:t>Towards Hard War-Sherman and Grant’s Civil War</a:t>
            </a:r>
          </a:p>
          <a:p>
            <a:r>
              <a:rPr lang="en-US" dirty="0" smtClean="0"/>
              <a:t>The Election of 1864</a:t>
            </a:r>
          </a:p>
          <a:p>
            <a:r>
              <a:rPr lang="en-US" dirty="0" smtClean="0"/>
              <a:t>The Collapse of the Confederacy</a:t>
            </a:r>
            <a:endParaRPr lang="en-US" dirty="0"/>
          </a:p>
        </p:txBody>
      </p:sp>
    </p:spTree>
    <p:extLst>
      <p:ext uri="{BB962C8B-B14F-4D97-AF65-F5344CB8AC3E}">
        <p14:creationId xmlns:p14="http://schemas.microsoft.com/office/powerpoint/2010/main" val="1311158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Lincoln’s 2</a:t>
            </a:r>
            <a:r>
              <a:rPr lang="en-US" baseline="30000" dirty="0" smtClean="0"/>
              <a:t>nd</a:t>
            </a:r>
            <a:r>
              <a:rPr lang="en-US" dirty="0" smtClean="0"/>
              <a:t> Inaugural</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93634659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War of Attrition</a:t>
            </a:r>
            <a:endParaRPr lang="en-US" dirty="0"/>
          </a:p>
        </p:txBody>
      </p:sp>
      <p:pic>
        <p:nvPicPr>
          <p:cNvPr id="51203" name="Picture 3"/>
          <p:cNvPicPr>
            <a:picLocks noChangeAspect="1" noChangeArrowheads="1"/>
          </p:cNvPicPr>
          <p:nvPr/>
        </p:nvPicPr>
        <p:blipFill rotWithShape="1">
          <a:blip r:embed="rId2"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a:off x="1207375" y="1349366"/>
            <a:ext cx="6793626" cy="4940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52552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War of Attrition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8127575"/>
              </p:ext>
            </p:extLst>
          </p:nvPr>
        </p:nvGraphicFramePr>
        <p:xfrm>
          <a:off x="304799" y="1798320"/>
          <a:ext cx="8534402" cy="4236720"/>
        </p:xfrm>
        <a:graphic>
          <a:graphicData uri="http://schemas.openxmlformats.org/drawingml/2006/table">
            <a:tbl>
              <a:tblPr firstRow="1" firstCol="1" lastRow="1" lastCol="1" bandRow="1" bandCol="1">
                <a:tableStyleId>{5940675A-B579-460E-94D1-54222C63F5DA}</a:tableStyleId>
              </a:tblPr>
              <a:tblGrid>
                <a:gridCol w="3724102"/>
                <a:gridCol w="1305099"/>
                <a:gridCol w="1752600"/>
                <a:gridCol w="1752601"/>
              </a:tblGrid>
              <a:tr h="0">
                <a:tc>
                  <a:txBody>
                    <a:bodyPr/>
                    <a:lstStyle/>
                    <a:p>
                      <a:r>
                        <a:rPr lang="en-US" sz="2400" b="0" dirty="0" smtClean="0">
                          <a:solidFill>
                            <a:schemeClr val="bg1"/>
                          </a:solidFill>
                          <a:effectLst>
                            <a:outerShdw blurRad="38100" dist="38100" dir="2700000" algn="tl">
                              <a:srgbClr val="000000">
                                <a:alpha val="43137"/>
                              </a:srgbClr>
                            </a:outerShdw>
                          </a:effectLst>
                        </a:rPr>
                        <a:t>Battle</a:t>
                      </a:r>
                      <a:endParaRPr lang="en-US" sz="2400" b="0" dirty="0">
                        <a:solidFill>
                          <a:schemeClr val="bg1"/>
                        </a:solidFill>
                        <a:effectLst>
                          <a:outerShdw blurRad="38100" dist="38100" dir="2700000" algn="tl">
                            <a:srgbClr val="000000">
                              <a:alpha val="43137"/>
                            </a:srgbClr>
                          </a:outerShdw>
                        </a:effectLst>
                      </a:endParaRPr>
                    </a:p>
                  </a:txBody>
                  <a:tcPr anchor="ctr">
                    <a:solidFill>
                      <a:srgbClr val="C00000"/>
                    </a:solidFill>
                  </a:tcPr>
                </a:tc>
                <a:tc>
                  <a:txBody>
                    <a:bodyPr/>
                    <a:lstStyle/>
                    <a:p>
                      <a:pPr algn="ctr"/>
                      <a:r>
                        <a:rPr lang="en-US" sz="2400" dirty="0" smtClean="0">
                          <a:solidFill>
                            <a:schemeClr val="bg1"/>
                          </a:solidFill>
                          <a:effectLst>
                            <a:outerShdw blurRad="38100" dist="38100" dir="2700000" algn="tl">
                              <a:srgbClr val="000000">
                                <a:alpha val="43137"/>
                              </a:srgbClr>
                            </a:outerShdw>
                          </a:effectLst>
                        </a:rPr>
                        <a:t>Date</a:t>
                      </a:r>
                      <a:endParaRPr lang="en-US" sz="2400" b="1" dirty="0">
                        <a:solidFill>
                          <a:schemeClr val="bg1"/>
                        </a:solidFill>
                        <a:effectLst>
                          <a:outerShdw blurRad="38100" dist="38100" dir="2700000" algn="tl">
                            <a:srgbClr val="000000">
                              <a:alpha val="43137"/>
                            </a:srgbClr>
                          </a:outerShdw>
                        </a:effectLst>
                      </a:endParaRPr>
                    </a:p>
                  </a:txBody>
                  <a:tcPr anchor="ctr">
                    <a:solidFill>
                      <a:srgbClr val="C00000"/>
                    </a:solidFill>
                  </a:tcPr>
                </a:tc>
                <a:tc>
                  <a:txBody>
                    <a:bodyPr/>
                    <a:lstStyle/>
                    <a:p>
                      <a:pPr algn="ctr"/>
                      <a:r>
                        <a:rPr lang="en-US" sz="2400" dirty="0" smtClean="0">
                          <a:solidFill>
                            <a:schemeClr val="bg1"/>
                          </a:solidFill>
                          <a:effectLst>
                            <a:outerShdw blurRad="38100" dist="38100" dir="2700000" algn="tl">
                              <a:srgbClr val="000000">
                                <a:alpha val="43137"/>
                              </a:srgbClr>
                            </a:outerShdw>
                          </a:effectLst>
                        </a:rPr>
                        <a:t>USA</a:t>
                      </a:r>
                    </a:p>
                    <a:p>
                      <a:pPr algn="ctr"/>
                      <a:r>
                        <a:rPr lang="en-US" sz="2400" dirty="0" smtClean="0">
                          <a:solidFill>
                            <a:schemeClr val="bg1"/>
                          </a:solidFill>
                          <a:effectLst>
                            <a:outerShdw blurRad="38100" dist="38100" dir="2700000" algn="tl">
                              <a:srgbClr val="000000">
                                <a:alpha val="43137"/>
                              </a:srgbClr>
                            </a:outerShdw>
                          </a:effectLst>
                        </a:rPr>
                        <a:t>casualties</a:t>
                      </a:r>
                      <a:endParaRPr lang="en-US" sz="2400" b="1" dirty="0">
                        <a:solidFill>
                          <a:schemeClr val="bg1"/>
                        </a:solidFill>
                        <a:effectLst>
                          <a:outerShdw blurRad="38100" dist="38100" dir="2700000" algn="tl">
                            <a:srgbClr val="000000">
                              <a:alpha val="43137"/>
                            </a:srgbClr>
                          </a:outerShdw>
                        </a:effectLst>
                      </a:endParaRPr>
                    </a:p>
                  </a:txBody>
                  <a:tcPr anchor="ctr">
                    <a:solidFill>
                      <a:srgbClr val="C00000"/>
                    </a:solidFill>
                  </a:tcPr>
                </a:tc>
                <a:tc>
                  <a:txBody>
                    <a:bodyPr/>
                    <a:lstStyle/>
                    <a:p>
                      <a:pPr algn="ctr"/>
                      <a:r>
                        <a:rPr lang="en-US" sz="2400" dirty="0" smtClean="0">
                          <a:solidFill>
                            <a:schemeClr val="bg1"/>
                          </a:solidFill>
                          <a:effectLst>
                            <a:outerShdw blurRad="38100" dist="38100" dir="2700000" algn="tl">
                              <a:srgbClr val="000000">
                                <a:alpha val="43137"/>
                              </a:srgbClr>
                            </a:outerShdw>
                          </a:effectLst>
                        </a:rPr>
                        <a:t>CSA casualties</a:t>
                      </a:r>
                      <a:endParaRPr lang="en-US" sz="2400" b="1" dirty="0">
                        <a:solidFill>
                          <a:schemeClr val="bg1"/>
                        </a:solidFill>
                        <a:effectLst>
                          <a:outerShdw blurRad="38100" dist="38100" dir="2700000" algn="tl">
                            <a:srgbClr val="000000">
                              <a:alpha val="43137"/>
                            </a:srgbClr>
                          </a:outerShdw>
                        </a:effectLst>
                      </a:endParaRPr>
                    </a:p>
                  </a:txBody>
                  <a:tcPr anchor="ctr">
                    <a:solidFill>
                      <a:srgbClr val="C00000"/>
                    </a:solidFill>
                  </a:tcPr>
                </a:tc>
              </a:tr>
              <a:tr h="0">
                <a:tc>
                  <a:txBody>
                    <a:bodyPr/>
                    <a:lstStyle/>
                    <a:p>
                      <a:r>
                        <a:rPr lang="en-US" sz="3200" dirty="0">
                          <a:effectLst/>
                        </a:rPr>
                        <a:t>The </a:t>
                      </a:r>
                      <a:r>
                        <a:rPr lang="en-US" sz="3200" dirty="0" smtClean="0">
                          <a:effectLst/>
                        </a:rPr>
                        <a:t>Wilderness</a:t>
                      </a:r>
                      <a:endParaRPr lang="en-US" sz="3200" b="1" dirty="0">
                        <a:effectLst/>
                      </a:endParaRPr>
                    </a:p>
                  </a:txBody>
                  <a:tcPr anchor="ctr"/>
                </a:tc>
                <a:tc>
                  <a:txBody>
                    <a:bodyPr/>
                    <a:lstStyle/>
                    <a:p>
                      <a:pPr algn="ctr"/>
                      <a:r>
                        <a:rPr lang="en-US" sz="2000" dirty="0" smtClean="0">
                          <a:effectLst/>
                        </a:rPr>
                        <a:t>May</a:t>
                      </a:r>
                    </a:p>
                    <a:p>
                      <a:pPr algn="ctr"/>
                      <a:r>
                        <a:rPr lang="en-US" sz="2000" dirty="0" smtClean="0">
                          <a:effectLst/>
                        </a:rPr>
                        <a:t>1864</a:t>
                      </a:r>
                      <a:endParaRPr lang="en-US" sz="2000" dirty="0">
                        <a:effectLst/>
                      </a:endParaRPr>
                    </a:p>
                  </a:txBody>
                  <a:tcPr anchor="ctr"/>
                </a:tc>
                <a:tc>
                  <a:txBody>
                    <a:bodyPr/>
                    <a:lstStyle/>
                    <a:p>
                      <a:pPr algn="ctr"/>
                      <a:r>
                        <a:rPr lang="en-US" sz="2000" dirty="0">
                          <a:effectLst/>
                        </a:rPr>
                        <a:t>17,666</a:t>
                      </a:r>
                      <a:endParaRPr lang="en-US" sz="2000" dirty="0">
                        <a:solidFill>
                          <a:srgbClr val="FFFF00"/>
                        </a:solidFill>
                        <a:effectLst/>
                      </a:endParaRPr>
                    </a:p>
                  </a:txBody>
                  <a:tcPr anchor="ctr"/>
                </a:tc>
                <a:tc>
                  <a:txBody>
                    <a:bodyPr/>
                    <a:lstStyle/>
                    <a:p>
                      <a:pPr algn="ctr"/>
                      <a:r>
                        <a:rPr lang="en-US" sz="2000" dirty="0" smtClean="0">
                          <a:effectLst/>
                        </a:rPr>
                        <a:t>11,033</a:t>
                      </a:r>
                      <a:endParaRPr lang="en-US" sz="2000" dirty="0">
                        <a:effectLst/>
                      </a:endParaRPr>
                    </a:p>
                  </a:txBody>
                  <a:tcPr anchor="ctr"/>
                </a:tc>
              </a:tr>
              <a:tr h="0">
                <a:tc>
                  <a:txBody>
                    <a:bodyPr/>
                    <a:lstStyle/>
                    <a:p>
                      <a:r>
                        <a:rPr lang="en-US" sz="3200" dirty="0" smtClean="0">
                          <a:effectLst/>
                        </a:rPr>
                        <a:t>Spotsylvania</a:t>
                      </a:r>
                      <a:endParaRPr lang="en-US" sz="3200" b="1" dirty="0">
                        <a:effectLst/>
                      </a:endParaRPr>
                    </a:p>
                  </a:txBody>
                  <a:tcPr anchor="ctr"/>
                </a:tc>
                <a:tc>
                  <a:txBody>
                    <a:bodyPr/>
                    <a:lstStyle/>
                    <a:p>
                      <a:pPr algn="ctr"/>
                      <a:r>
                        <a:rPr lang="en-US" sz="2000" dirty="0" smtClean="0">
                          <a:effectLst/>
                        </a:rPr>
                        <a:t>May</a:t>
                      </a:r>
                    </a:p>
                    <a:p>
                      <a:pPr algn="ctr"/>
                      <a:r>
                        <a:rPr lang="en-US" sz="2000" dirty="0" smtClean="0">
                          <a:effectLst/>
                        </a:rPr>
                        <a:t>1864</a:t>
                      </a:r>
                      <a:endParaRPr lang="en-US" sz="2000" dirty="0">
                        <a:effectLst/>
                      </a:endParaRPr>
                    </a:p>
                  </a:txBody>
                  <a:tcPr anchor="ctr"/>
                </a:tc>
                <a:tc>
                  <a:txBody>
                    <a:bodyPr/>
                    <a:lstStyle/>
                    <a:p>
                      <a:pPr algn="ctr"/>
                      <a:r>
                        <a:rPr lang="en-US" sz="2000" dirty="0" smtClean="0">
                          <a:effectLst/>
                        </a:rPr>
                        <a:t>18,399</a:t>
                      </a:r>
                      <a:endParaRPr lang="en-US" sz="2000" dirty="0">
                        <a:solidFill>
                          <a:srgbClr val="FFFF00"/>
                        </a:solidFill>
                        <a:effectLst/>
                      </a:endParaRPr>
                    </a:p>
                  </a:txBody>
                  <a:tcPr anchor="ctr"/>
                </a:tc>
                <a:tc>
                  <a:txBody>
                    <a:bodyPr/>
                    <a:lstStyle/>
                    <a:p>
                      <a:pPr algn="ctr"/>
                      <a:r>
                        <a:rPr lang="en-US" sz="2000" dirty="0" smtClean="0">
                          <a:effectLst/>
                        </a:rPr>
                        <a:t>12,687</a:t>
                      </a:r>
                      <a:endParaRPr lang="en-US" sz="2000" dirty="0">
                        <a:effectLst/>
                      </a:endParaRPr>
                    </a:p>
                  </a:txBody>
                  <a:tcPr anchor="ctr"/>
                </a:tc>
              </a:tr>
              <a:tr h="0">
                <a:tc>
                  <a:txBody>
                    <a:bodyPr/>
                    <a:lstStyle/>
                    <a:p>
                      <a:r>
                        <a:rPr lang="en-US" sz="3200" dirty="0">
                          <a:effectLst/>
                        </a:rPr>
                        <a:t>Cold </a:t>
                      </a:r>
                      <a:r>
                        <a:rPr lang="en-US" sz="3200" dirty="0" smtClean="0">
                          <a:effectLst/>
                        </a:rPr>
                        <a:t>Harbor </a:t>
                      </a:r>
                      <a:endParaRPr lang="en-US" sz="3200" b="1" dirty="0">
                        <a:effectLst/>
                      </a:endParaRPr>
                    </a:p>
                  </a:txBody>
                  <a:tcPr anchor="ctr"/>
                </a:tc>
                <a:tc>
                  <a:txBody>
                    <a:bodyPr/>
                    <a:lstStyle/>
                    <a:p>
                      <a:pPr algn="ctr"/>
                      <a:r>
                        <a:rPr lang="en-US" sz="2000" dirty="0" smtClean="0">
                          <a:effectLst/>
                        </a:rPr>
                        <a:t>June</a:t>
                      </a:r>
                    </a:p>
                    <a:p>
                      <a:pPr algn="ctr"/>
                      <a:r>
                        <a:rPr lang="en-US" sz="2000" dirty="0" smtClean="0">
                          <a:effectLst/>
                        </a:rPr>
                        <a:t>1864</a:t>
                      </a:r>
                      <a:endParaRPr lang="en-US" sz="2000" dirty="0">
                        <a:effectLst/>
                      </a:endParaRPr>
                    </a:p>
                  </a:txBody>
                  <a:tcPr anchor="ctr"/>
                </a:tc>
                <a:tc>
                  <a:txBody>
                    <a:bodyPr/>
                    <a:lstStyle/>
                    <a:p>
                      <a:pPr algn="ctr"/>
                      <a:r>
                        <a:rPr lang="en-US" sz="2000" dirty="0" smtClean="0">
                          <a:effectLst/>
                        </a:rPr>
                        <a:t>12,737</a:t>
                      </a:r>
                      <a:endParaRPr lang="en-US" sz="2000" dirty="0">
                        <a:solidFill>
                          <a:srgbClr val="FFFF00"/>
                        </a:solidFill>
                        <a:effectLst/>
                      </a:endParaRPr>
                    </a:p>
                  </a:txBody>
                  <a:tcPr anchor="ctr"/>
                </a:tc>
                <a:tc>
                  <a:txBody>
                    <a:bodyPr/>
                    <a:lstStyle/>
                    <a:p>
                      <a:pPr algn="ctr"/>
                      <a:r>
                        <a:rPr lang="en-US" sz="2000" dirty="0" smtClean="0">
                          <a:effectLst/>
                        </a:rPr>
                        <a:t>5,287</a:t>
                      </a:r>
                      <a:endParaRPr lang="en-US" sz="2000" dirty="0">
                        <a:effectLst/>
                      </a:endParaRPr>
                    </a:p>
                  </a:txBody>
                  <a:tcPr anchor="ctr"/>
                </a:tc>
              </a:tr>
              <a:tr h="0">
                <a:tc>
                  <a:txBody>
                    <a:bodyPr/>
                    <a:lstStyle/>
                    <a:p>
                      <a:r>
                        <a:rPr lang="en-US" sz="3200" dirty="0" smtClean="0">
                          <a:effectLst/>
                        </a:rPr>
                        <a:t>Richmond-Petersburg</a:t>
                      </a:r>
                      <a:endParaRPr lang="en-US" sz="3200" b="1" dirty="0" smtClean="0">
                        <a:effectLs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June 1864-March</a:t>
                      </a:r>
                      <a:r>
                        <a:rPr lang="en-US" sz="2000" baseline="0" dirty="0" smtClean="0">
                          <a:effectLst/>
                        </a:rPr>
                        <a:t> 1865</a:t>
                      </a:r>
                      <a:endParaRPr lang="en-US" sz="2000" dirty="0" smtClean="0">
                        <a:effectLst/>
                      </a:endParaRPr>
                    </a:p>
                  </a:txBody>
                  <a:tcPr anchor="ctr"/>
                </a:tc>
                <a:tc>
                  <a:txBody>
                    <a:bodyPr/>
                    <a:lstStyle/>
                    <a:p>
                      <a:pPr algn="ctr"/>
                      <a:r>
                        <a:rPr lang="en-US" sz="2000" dirty="0" smtClean="0">
                          <a:effectLst/>
                        </a:rPr>
                        <a:t>42,000</a:t>
                      </a:r>
                      <a:endParaRPr lang="en-US" sz="2000" dirty="0">
                        <a:solidFill>
                          <a:srgbClr val="FFFF00"/>
                        </a:solidFill>
                        <a:effectLst/>
                      </a:endParaRPr>
                    </a:p>
                  </a:txBody>
                  <a:tcPr anchor="ctr"/>
                </a:tc>
                <a:tc>
                  <a:txBody>
                    <a:bodyPr/>
                    <a:lstStyle/>
                    <a:p>
                      <a:pPr algn="ctr"/>
                      <a:r>
                        <a:rPr lang="en-US" sz="2000" dirty="0" smtClean="0">
                          <a:effectLst/>
                        </a:rPr>
                        <a:t>28,000</a:t>
                      </a:r>
                      <a:endParaRPr lang="en-US" sz="2000" dirty="0">
                        <a:effectLst/>
                      </a:endParaRPr>
                    </a:p>
                  </a:txBody>
                  <a:tcPr anchor="ctr"/>
                </a:tc>
              </a:tr>
            </a:tbl>
          </a:graphicData>
        </a:graphic>
      </p:graphicFrame>
    </p:spTree>
    <p:extLst>
      <p:ext uri="{BB962C8B-B14F-4D97-AF65-F5344CB8AC3E}">
        <p14:creationId xmlns:p14="http://schemas.microsoft.com/office/powerpoint/2010/main" val="12911674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04800"/>
            <a:ext cx="9144000" cy="914400"/>
          </a:xfrm>
        </p:spPr>
        <p:txBody>
          <a:bodyPr/>
          <a:lstStyle/>
          <a:p>
            <a:r>
              <a:rPr lang="en-US" dirty="0" smtClean="0"/>
              <a:t>The Ruins of Richmond</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231" y="1371600"/>
            <a:ext cx="7697138" cy="48708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39457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Lee Surrenders to Grant</a:t>
            </a:r>
            <a:endParaRPr lang="en-US" dirty="0"/>
          </a:p>
        </p:txBody>
      </p:sp>
      <p:pic>
        <p:nvPicPr>
          <p:cNvPr id="1229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76951" y="1395383"/>
            <a:ext cx="7176450" cy="48451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57308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Deaths</a:t>
            </a:r>
            <a:endParaRPr lang="en-US" dirty="0"/>
          </a:p>
        </p:txBody>
      </p:sp>
      <p:pic>
        <p:nvPicPr>
          <p:cNvPr id="4098" name="Picture 2" descr="http://www.civilwar.org/assets/features/battles-of-the-civil-war.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9304" y="1295400"/>
            <a:ext cx="6687312" cy="506614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70029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04800"/>
            <a:ext cx="8229600" cy="914400"/>
          </a:xfrm>
        </p:spPr>
        <p:txBody>
          <a:bodyPr/>
          <a:lstStyle/>
          <a:p>
            <a:r>
              <a:rPr lang="en-US" dirty="0" smtClean="0"/>
              <a:t>Death of Lincoln</a:t>
            </a:r>
            <a:endParaRPr lang="en-US" dirty="0"/>
          </a:p>
        </p:txBody>
      </p:sp>
      <p:pic>
        <p:nvPicPr>
          <p:cNvPr id="1028" name="Picture 4" descr="http://www-tc.pbs.org/wgbh/americanexperience/media/uploads/special_features/captioned_image/assassination_deathbed.jpg"/>
          <p:cNvPicPr>
            <a:picLocks noChangeAspect="1" noChangeArrowheads="1"/>
          </p:cNvPicPr>
          <p:nvPr/>
        </p:nvPicPr>
        <p:blipFill>
          <a:blip r:embed="rId2" cstate="print"/>
          <a:srcRect/>
          <a:stretch>
            <a:fillRect/>
          </a:stretch>
        </p:blipFill>
        <p:spPr bwMode="auto">
          <a:xfrm>
            <a:off x="1143000" y="1355141"/>
            <a:ext cx="6629400" cy="49322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8388188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military actions and events created political change during the Civil War. </a:t>
            </a:r>
            <a:endParaRPr lang="en-US" dirty="0"/>
          </a:p>
        </p:txBody>
      </p:sp>
    </p:spTree>
    <p:extLst>
      <p:ext uri="{BB962C8B-B14F-4D97-AF65-F5344CB8AC3E}">
        <p14:creationId xmlns:p14="http://schemas.microsoft.com/office/powerpoint/2010/main" val="220387988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Today’s Texts!</a:t>
            </a:r>
          </a:p>
          <a:p>
            <a:pPr lvl="1"/>
            <a:r>
              <a:rPr lang="en-US" dirty="0" smtClean="0"/>
              <a:t>Douglass on Slavery &amp; the War</a:t>
            </a:r>
          </a:p>
          <a:p>
            <a:pPr lvl="1"/>
            <a:r>
              <a:rPr lang="en-US" dirty="0" smtClean="0"/>
              <a:t>Emancipation Proclamation</a:t>
            </a:r>
          </a:p>
          <a:p>
            <a:pPr lvl="1"/>
            <a:r>
              <a:rPr lang="en-US" dirty="0" smtClean="0"/>
              <a:t>Gettysburg Address</a:t>
            </a:r>
          </a:p>
          <a:p>
            <a:pPr lvl="1"/>
            <a:r>
              <a:rPr lang="en-US" dirty="0" smtClean="0"/>
              <a:t>Lincoln’s Second Inaugural Address</a:t>
            </a:r>
          </a:p>
          <a:p>
            <a:endParaRPr lang="en-US" dirty="0"/>
          </a:p>
        </p:txBody>
      </p:sp>
    </p:spTree>
    <p:extLst>
      <p:ext uri="{BB962C8B-B14F-4D97-AF65-F5344CB8AC3E}">
        <p14:creationId xmlns:p14="http://schemas.microsoft.com/office/powerpoint/2010/main" val="33357147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0346"/>
          <p:cNvPicPr>
            <a:picLocks noChangeAspect="1" noChangeArrowheads="1"/>
          </p:cNvPicPr>
          <p:nvPr/>
        </p:nvPicPr>
        <p:blipFill>
          <a:blip r:embed="rId2" cstate="email">
            <a:lum bright="-12000"/>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1143000" y="1905000"/>
            <a:ext cx="3352800" cy="47244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2" name="Rectangle 4"/>
          <p:cNvSpPr>
            <a:spLocks noChangeArrowheads="1"/>
          </p:cNvSpPr>
          <p:nvPr/>
        </p:nvSpPr>
        <p:spPr bwMode="auto">
          <a:xfrm>
            <a:off x="6477000" y="304800"/>
            <a:ext cx="1905000" cy="18288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3" name="Text Box 5"/>
          <p:cNvSpPr txBox="1">
            <a:spLocks noChangeArrowheads="1"/>
          </p:cNvSpPr>
          <p:nvPr/>
        </p:nvSpPr>
        <p:spPr bwMode="auto">
          <a:xfrm>
            <a:off x="1295400" y="838200"/>
            <a:ext cx="3581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2800" b="1" u="sng">
                <a:latin typeface="Rockwell"/>
                <a:cs typeface="Rockwell"/>
              </a:rPr>
              <a:t>Western Theater</a:t>
            </a:r>
          </a:p>
        </p:txBody>
      </p:sp>
      <p:sp>
        <p:nvSpPr>
          <p:cNvPr id="32774" name="Text Box 6"/>
          <p:cNvSpPr txBox="1">
            <a:spLocks noChangeArrowheads="1"/>
          </p:cNvSpPr>
          <p:nvPr/>
        </p:nvSpPr>
        <p:spPr bwMode="auto">
          <a:xfrm>
            <a:off x="1371600" y="304800"/>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tx1">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spcBef>
                <a:spcPct val="50000"/>
              </a:spcBef>
            </a:pPr>
            <a:r>
              <a:rPr lang="en-US" sz="2800" b="1" u="sng" dirty="0">
                <a:latin typeface="Rockwell"/>
                <a:cs typeface="Rockwell"/>
              </a:rPr>
              <a:t>Eastern Theater</a:t>
            </a:r>
          </a:p>
        </p:txBody>
      </p:sp>
      <p:sp>
        <p:nvSpPr>
          <p:cNvPr id="32775" name="Line 7"/>
          <p:cNvSpPr>
            <a:spLocks noChangeShapeType="1"/>
          </p:cNvSpPr>
          <p:nvPr/>
        </p:nvSpPr>
        <p:spPr bwMode="auto">
          <a:xfrm>
            <a:off x="5562600" y="533400"/>
            <a:ext cx="685800" cy="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2776" name="Line 8"/>
          <p:cNvSpPr>
            <a:spLocks noChangeShapeType="1"/>
          </p:cNvSpPr>
          <p:nvPr/>
        </p:nvSpPr>
        <p:spPr bwMode="auto">
          <a:xfrm>
            <a:off x="3048000" y="1371600"/>
            <a:ext cx="0" cy="381000"/>
          </a:xfrm>
          <a:prstGeom prst="line">
            <a:avLst/>
          </a:prstGeom>
          <a:noFill/>
          <a:ln w="76200" cmpd="tri">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536000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Effect transition="in" filter="blinds(horizontal)">
                                      <p:cBhvr>
                                        <p:cTn id="7" dur="500"/>
                                        <p:tgtEl>
                                          <p:spTgt spid="327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775"/>
                                        </p:tgtEl>
                                        <p:attrNameLst>
                                          <p:attrName>style.visibility</p:attrName>
                                        </p:attrNameLst>
                                      </p:cBhvr>
                                      <p:to>
                                        <p:strVal val="visible"/>
                                      </p:to>
                                    </p:set>
                                    <p:animEffect transition="in" filter="box(in)">
                                      <p:cBhvr>
                                        <p:cTn id="12" dur="500"/>
                                        <p:tgtEl>
                                          <p:spTgt spid="327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2772"/>
                                        </p:tgtEl>
                                        <p:attrNameLst>
                                          <p:attrName>style.visibility</p:attrName>
                                        </p:attrNameLst>
                                      </p:cBhvr>
                                      <p:to>
                                        <p:strVal val="visible"/>
                                      </p:to>
                                    </p:set>
                                    <p:animEffect transition="in" filter="box(in)">
                                      <p:cBhvr>
                                        <p:cTn id="17" dur="500"/>
                                        <p:tgtEl>
                                          <p:spTgt spid="3277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773"/>
                                        </p:tgtEl>
                                        <p:attrNameLst>
                                          <p:attrName>style.visibility</p:attrName>
                                        </p:attrNameLst>
                                      </p:cBhvr>
                                      <p:to>
                                        <p:strVal val="visible"/>
                                      </p:to>
                                    </p:set>
                                    <p:animEffect transition="in" filter="box(in)">
                                      <p:cBhvr>
                                        <p:cTn id="22" dur="500"/>
                                        <p:tgtEl>
                                          <p:spTgt spid="327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2776"/>
                                        </p:tgtEl>
                                        <p:attrNameLst>
                                          <p:attrName>style.visibility</p:attrName>
                                        </p:attrNameLst>
                                      </p:cBhvr>
                                      <p:to>
                                        <p:strVal val="visible"/>
                                      </p:to>
                                    </p:set>
                                    <p:animEffect transition="in" filter="blinds(horizontal)">
                                      <p:cBhvr>
                                        <p:cTn id="27" dur="500"/>
                                        <p:tgtEl>
                                          <p:spTgt spid="327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771"/>
                                        </p:tgtEl>
                                        <p:attrNameLst>
                                          <p:attrName>style.visibility</p:attrName>
                                        </p:attrNameLst>
                                      </p:cBhvr>
                                      <p:to>
                                        <p:strVal val="visible"/>
                                      </p:to>
                                    </p:set>
                                    <p:animEffect transition="in" filter="checkerboard(across)">
                                      <p:cBhvr>
                                        <p:cTn id="3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P spid="32772" grpId="0" animBg="1"/>
      <p:bldP spid="32773" grpId="0"/>
      <p:bldP spid="32774" grpId="0"/>
      <p:bldP spid="32775" grpId="0" animBg="1"/>
      <p:bldP spid="327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15932"/>
          <p:cNvPicPr>
            <a:picLocks noChangeAspect="1" noChangeArrowheads="1"/>
          </p:cNvPicPr>
          <p:nvPr/>
        </p:nvPicPr>
        <p:blipFill>
          <a:blip r:embed="rId2" cstate="email">
            <a:lum bright="-12000" contrast="18000"/>
            <a:extLst>
              <a:ext uri="{28A0092B-C50C-407E-A947-70E740481C1C}">
                <a14:useLocalDpi xmlns:a14="http://schemas.microsoft.com/office/drawing/2010/main"/>
              </a:ext>
            </a:extLst>
          </a:blip>
          <a:srcRect/>
          <a:stretch>
            <a:fillRect/>
          </a:stretch>
        </p:blipFill>
        <p:spPr bwMode="auto">
          <a:xfrm>
            <a:off x="0" y="4763"/>
            <a:ext cx="9296400" cy="700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p:cNvSpPr>
            <a:spLocks noGrp="1" noChangeArrowheads="1"/>
          </p:cNvSpPr>
          <p:nvPr>
            <p:ph type="title" idx="4294967295"/>
          </p:nvPr>
        </p:nvSpPr>
        <p:spPr>
          <a:xfrm>
            <a:off x="838200" y="6629400"/>
            <a:ext cx="7772400" cy="228600"/>
          </a:xfrm>
        </p:spPr>
        <p:txBody>
          <a:bodyPr>
            <a:normAutofit fontScale="90000"/>
          </a:bodyPr>
          <a:lstStyle/>
          <a:p>
            <a:pPr eaLnBrk="1" hangingPunct="1"/>
            <a:r>
              <a:rPr lang="en-US" sz="900">
                <a:latin typeface="Arial" charset="0"/>
              </a:rPr>
              <a:t>Theater/Battles 1862</a:t>
            </a:r>
          </a:p>
        </p:txBody>
      </p:sp>
      <p:sp>
        <p:nvSpPr>
          <p:cNvPr id="18437" name="Rectangle 6" descr="Wide upward diagonal"/>
          <p:cNvSpPr>
            <a:spLocks noChangeArrowheads="1"/>
          </p:cNvSpPr>
          <p:nvPr/>
        </p:nvSpPr>
        <p:spPr bwMode="auto">
          <a:xfrm>
            <a:off x="304800" y="2057400"/>
            <a:ext cx="3352800" cy="4495800"/>
          </a:xfrm>
          <a:prstGeom prst="rect">
            <a:avLst/>
          </a:prstGeom>
          <a:noFill/>
          <a:ln w="76200">
            <a:solidFill>
              <a:schemeClr val="tx1"/>
            </a:solidFill>
            <a:miter lim="800000"/>
            <a:headEnd/>
            <a:tailEnd/>
          </a:ln>
          <a:effectLst/>
          <a:extLst>
            <a:ext uri="{909E8E84-426E-40dd-AFC4-6F175D3DCCD1}">
              <a14:hiddenFill xmlns:a14="http://schemas.microsoft.com/office/drawing/2010/main">
                <a:pattFill prst="wdUpDiag">
                  <a:fgClr>
                    <a:schemeClr val="bg1"/>
                  </a:fgClr>
                  <a:bgClr>
                    <a:srgbClr val="EDDFDF"/>
                  </a:bgClr>
                </a:patt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8" name="Rectangle 7"/>
          <p:cNvSpPr>
            <a:spLocks noChangeArrowheads="1"/>
          </p:cNvSpPr>
          <p:nvPr/>
        </p:nvSpPr>
        <p:spPr bwMode="auto">
          <a:xfrm>
            <a:off x="4648200" y="457200"/>
            <a:ext cx="2667000" cy="190500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5421568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endParaRPr lang="en-US"/>
          </a:p>
        </p:txBody>
      </p:sp>
      <p:sp>
        <p:nvSpPr>
          <p:cNvPr id="254979" name="Rectangle 3"/>
          <p:cNvSpPr>
            <a:spLocks noGrp="1" noChangeArrowheads="1"/>
          </p:cNvSpPr>
          <p:nvPr>
            <p:ph type="body" idx="1"/>
          </p:nvPr>
        </p:nvSpPr>
        <p:spPr/>
        <p:txBody>
          <a:bodyPr/>
          <a:lstStyle/>
          <a:p>
            <a:endParaRPr lang="en-US"/>
          </a:p>
        </p:txBody>
      </p:sp>
      <p:pic>
        <p:nvPicPr>
          <p:cNvPr id="254981" name="Picture 5" descr="Anaconda_Plan"/>
          <p:cNvPicPr>
            <a:picLocks noChangeAspect="1" noChangeArrowheads="1"/>
          </p:cNvPicPr>
          <p:nvPr/>
        </p:nvPicPr>
        <p:blipFill>
          <a:blip r:embed="rId3" cstate="email">
            <a:lum bright="12000" contrast="18000"/>
            <a:extLst>
              <a:ext uri="{28A0092B-C50C-407E-A947-70E740481C1C}">
                <a14:useLocalDpi xmlns:a14="http://schemas.microsoft.com/office/drawing/2010/main"/>
              </a:ext>
            </a:extLst>
          </a:blip>
          <a:srcRect/>
          <a:stretch>
            <a:fillRect/>
          </a:stretch>
        </p:blipFill>
        <p:spPr bwMode="auto">
          <a:xfrm>
            <a:off x="0" y="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254986" name="AutoShape 10"/>
          <p:cNvSpPr>
            <a:spLocks noChangeArrowheads="1"/>
          </p:cNvSpPr>
          <p:nvPr/>
        </p:nvSpPr>
        <p:spPr bwMode="auto">
          <a:xfrm>
            <a:off x="4343400" y="457200"/>
            <a:ext cx="4114800" cy="1066800"/>
          </a:xfrm>
          <a:prstGeom prst="wedgeRectCallout">
            <a:avLst>
              <a:gd name="adj1" fmla="val 6481"/>
              <a:gd name="adj2" fmla="val 147917"/>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Take the CSA capital at Richmond</a:t>
            </a:r>
          </a:p>
        </p:txBody>
      </p:sp>
      <p:pic>
        <p:nvPicPr>
          <p:cNvPr id="254988" name="Picture 12" descr="George%20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1905000"/>
            <a:ext cx="1836738" cy="2733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54990" name="Picture 14" descr="Ulysses%20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 y="2286000"/>
            <a:ext cx="1695450" cy="2343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 Box 6"/>
          <p:cNvSpPr txBox="1">
            <a:spLocks noChangeArrowheads="1"/>
          </p:cNvSpPr>
          <p:nvPr/>
        </p:nvSpPr>
        <p:spPr bwMode="auto">
          <a:xfrm>
            <a:off x="762000" y="76200"/>
            <a:ext cx="7543800" cy="451406"/>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50000"/>
              </a:spcBef>
            </a:pPr>
            <a:r>
              <a:rPr lang="en-US" sz="2800">
                <a:solidFill>
                  <a:srgbClr val="000000"/>
                </a:solidFill>
              </a:rPr>
              <a:t>Winfield Scott</a:t>
            </a:r>
            <a:r>
              <a:rPr lang="ja-JP" altLang="en-US" sz="2800">
                <a:solidFill>
                  <a:srgbClr val="000000"/>
                </a:solidFill>
                <a:latin typeface="Arial"/>
              </a:rPr>
              <a:t>’</a:t>
            </a:r>
            <a:r>
              <a:rPr lang="en-US" sz="2800">
                <a:solidFill>
                  <a:srgbClr val="000000"/>
                </a:solidFill>
              </a:rPr>
              <a:t>s Anaconda Plan</a:t>
            </a:r>
          </a:p>
        </p:txBody>
      </p:sp>
      <p:sp>
        <p:nvSpPr>
          <p:cNvPr id="16" name="AutoShape 7"/>
          <p:cNvSpPr>
            <a:spLocks noChangeArrowheads="1"/>
          </p:cNvSpPr>
          <p:nvPr/>
        </p:nvSpPr>
        <p:spPr bwMode="auto">
          <a:xfrm>
            <a:off x="3657600" y="5562600"/>
            <a:ext cx="3124200" cy="990600"/>
          </a:xfrm>
          <a:prstGeom prst="wedgeRectCallout">
            <a:avLst>
              <a:gd name="adj1" fmla="val 55486"/>
              <a:gd name="adj2" fmla="val -102245"/>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a:solidFill>
                  <a:srgbClr val="000000"/>
                </a:solidFill>
              </a:rPr>
              <a:t>Blockade the Southern coast</a:t>
            </a:r>
          </a:p>
        </p:txBody>
      </p:sp>
      <p:sp>
        <p:nvSpPr>
          <p:cNvPr id="17" name="AutoShape 8"/>
          <p:cNvSpPr>
            <a:spLocks noChangeArrowheads="1"/>
          </p:cNvSpPr>
          <p:nvPr/>
        </p:nvSpPr>
        <p:spPr bwMode="auto">
          <a:xfrm>
            <a:off x="457200" y="838200"/>
            <a:ext cx="3810000" cy="1066800"/>
          </a:xfrm>
          <a:prstGeom prst="wedgeRectCallout">
            <a:avLst>
              <a:gd name="adj1" fmla="val 35792"/>
              <a:gd name="adj2" fmla="val 174403"/>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a:solidFill>
                  <a:srgbClr val="000000"/>
                </a:solidFill>
              </a:rPr>
              <a:t>Take control of the Mississippi River</a:t>
            </a:r>
          </a:p>
        </p:txBody>
      </p:sp>
      <p:sp>
        <p:nvSpPr>
          <p:cNvPr id="18" name="AutoShape 9"/>
          <p:cNvSpPr>
            <a:spLocks noChangeArrowheads="1"/>
          </p:cNvSpPr>
          <p:nvPr/>
        </p:nvSpPr>
        <p:spPr bwMode="auto">
          <a:xfrm>
            <a:off x="152400" y="5638800"/>
            <a:ext cx="3276600" cy="1066800"/>
          </a:xfrm>
          <a:prstGeom prst="wedgeRectCallout">
            <a:avLst>
              <a:gd name="adj1" fmla="val 3440"/>
              <a:gd name="adj2" fmla="val -169940"/>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a:solidFill>
                  <a:srgbClr val="000000"/>
                </a:solidFill>
              </a:rPr>
              <a:t>Divide the West from South</a:t>
            </a:r>
          </a:p>
        </p:txBody>
      </p:sp>
      <p:sp>
        <p:nvSpPr>
          <p:cNvPr id="19" name="Text Box 15"/>
          <p:cNvSpPr txBox="1">
            <a:spLocks noChangeArrowheads="1"/>
          </p:cNvSpPr>
          <p:nvPr/>
        </p:nvSpPr>
        <p:spPr bwMode="auto">
          <a:xfrm>
            <a:off x="1600200" y="3276600"/>
            <a:ext cx="2514600" cy="1140825"/>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sz="2800">
                <a:solidFill>
                  <a:srgbClr val="000000"/>
                </a:solidFill>
              </a:rPr>
              <a:t>Ulysses Grant in the West</a:t>
            </a:r>
          </a:p>
        </p:txBody>
      </p:sp>
      <p:sp>
        <p:nvSpPr>
          <p:cNvPr id="20" name="Text Box 16"/>
          <p:cNvSpPr txBox="1">
            <a:spLocks noChangeArrowheads="1"/>
          </p:cNvSpPr>
          <p:nvPr/>
        </p:nvSpPr>
        <p:spPr bwMode="auto">
          <a:xfrm>
            <a:off x="6629400" y="2743200"/>
            <a:ext cx="2514600" cy="2174954"/>
          </a:xfrm>
          <a:prstGeom prst="rect">
            <a:avLst/>
          </a:prstGeom>
          <a:solidFill>
            <a:srgbClr val="FF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80000"/>
              </a:lnSpc>
              <a:spcBef>
                <a:spcPct val="10000"/>
              </a:spcBef>
            </a:pPr>
            <a:r>
              <a:rPr lang="en-US" sz="2800">
                <a:solidFill>
                  <a:srgbClr val="000000"/>
                </a:solidFill>
              </a:rPr>
              <a:t>George McClellan was in charge of Army of the Potomac</a:t>
            </a:r>
          </a:p>
        </p:txBody>
      </p:sp>
      <p:sp>
        <p:nvSpPr>
          <p:cNvPr id="21" name="AutoShape 17"/>
          <p:cNvSpPr>
            <a:spLocks noChangeArrowheads="1"/>
          </p:cNvSpPr>
          <p:nvPr/>
        </p:nvSpPr>
        <p:spPr bwMode="auto">
          <a:xfrm>
            <a:off x="152400" y="228600"/>
            <a:ext cx="8839200" cy="1447800"/>
          </a:xfrm>
          <a:prstGeom prst="wedgeRectCallout">
            <a:avLst>
              <a:gd name="adj1" fmla="val 7509"/>
              <a:gd name="adj2" fmla="val 166009"/>
            </a:avLst>
          </a:prstGeom>
          <a:solidFill>
            <a:srgbClr val="CCE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Southern strategy was an </a:t>
            </a:r>
            <a:r>
              <a:rPr lang="ja-JP" altLang="en-US" sz="2800" dirty="0">
                <a:solidFill>
                  <a:srgbClr val="000000"/>
                </a:solidFill>
                <a:latin typeface="Arial"/>
              </a:rPr>
              <a:t>“</a:t>
            </a:r>
            <a:r>
              <a:rPr lang="en-US" sz="2800" dirty="0">
                <a:solidFill>
                  <a:srgbClr val="000000"/>
                </a:solidFill>
              </a:rPr>
              <a:t>offensive defense</a:t>
            </a:r>
            <a:r>
              <a:rPr lang="ja-JP" altLang="en-US" sz="2800" dirty="0">
                <a:solidFill>
                  <a:srgbClr val="000000"/>
                </a:solidFill>
                <a:latin typeface="Arial"/>
              </a:rPr>
              <a:t>”</a:t>
            </a:r>
            <a:r>
              <a:rPr lang="en-US" sz="2800" dirty="0">
                <a:solidFill>
                  <a:srgbClr val="000000"/>
                </a:solidFill>
              </a:rPr>
              <a:t>: drag out the war &amp; strategically attack the North to destroy Northern morale</a:t>
            </a:r>
          </a:p>
        </p:txBody>
      </p:sp>
    </p:spTree>
    <p:extLst>
      <p:ext uri="{BB962C8B-B14F-4D97-AF65-F5344CB8AC3E}">
        <p14:creationId xmlns:p14="http://schemas.microsoft.com/office/powerpoint/2010/main" val="152612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54986"/>
                                        </p:tgtEl>
                                        <p:attrNameLst>
                                          <p:attrName>style.visibility</p:attrName>
                                        </p:attrNameLst>
                                      </p:cBhvr>
                                      <p:to>
                                        <p:strVal val="visible"/>
                                      </p:to>
                                    </p:set>
                                    <p:anim calcmode="lin" valueType="num">
                                      <p:cBhvr>
                                        <p:cTn id="7" dur="500" fill="hold"/>
                                        <p:tgtEl>
                                          <p:spTgt spid="254986"/>
                                        </p:tgtEl>
                                        <p:attrNameLst>
                                          <p:attrName>ppt_w</p:attrName>
                                        </p:attrNameLst>
                                      </p:cBhvr>
                                      <p:tavLst>
                                        <p:tav tm="0">
                                          <p:val>
                                            <p:fltVal val="0"/>
                                          </p:val>
                                        </p:tav>
                                        <p:tav tm="100000">
                                          <p:val>
                                            <p:strVal val="#ppt_w"/>
                                          </p:val>
                                        </p:tav>
                                      </p:tavLst>
                                    </p:anim>
                                    <p:anim calcmode="lin" valueType="num">
                                      <p:cBhvr>
                                        <p:cTn id="8" dur="500" fill="hold"/>
                                        <p:tgtEl>
                                          <p:spTgt spid="254986"/>
                                        </p:tgtEl>
                                        <p:attrNameLst>
                                          <p:attrName>ppt_h</p:attrName>
                                        </p:attrNameLst>
                                      </p:cBhvr>
                                      <p:tavLst>
                                        <p:tav tm="0">
                                          <p:val>
                                            <p:fltVal val="0"/>
                                          </p:val>
                                        </p:tav>
                                        <p:tav tm="100000">
                                          <p:val>
                                            <p:strVal val="#ppt_h"/>
                                          </p:val>
                                        </p:tav>
                                      </p:tavLst>
                                    </p:anim>
                                    <p:animEffect transition="in" filter="fade">
                                      <p:cBhvr>
                                        <p:cTn id="9" dur="500"/>
                                        <p:tgtEl>
                                          <p:spTgt spid="2549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54988"/>
                                        </p:tgtEl>
                                        <p:attrNameLst>
                                          <p:attrName>style.visibility</p:attrName>
                                        </p:attrNameLst>
                                      </p:cBhvr>
                                      <p:to>
                                        <p:strVal val="visible"/>
                                      </p:to>
                                    </p:set>
                                    <p:anim calcmode="lin" valueType="num">
                                      <p:cBhvr>
                                        <p:cTn id="14" dur="500" fill="hold"/>
                                        <p:tgtEl>
                                          <p:spTgt spid="254988"/>
                                        </p:tgtEl>
                                        <p:attrNameLst>
                                          <p:attrName>ppt_w</p:attrName>
                                        </p:attrNameLst>
                                      </p:cBhvr>
                                      <p:tavLst>
                                        <p:tav tm="0">
                                          <p:val>
                                            <p:fltVal val="0"/>
                                          </p:val>
                                        </p:tav>
                                        <p:tav tm="100000">
                                          <p:val>
                                            <p:strVal val="#ppt_w"/>
                                          </p:val>
                                        </p:tav>
                                      </p:tavLst>
                                    </p:anim>
                                    <p:anim calcmode="lin" valueType="num">
                                      <p:cBhvr>
                                        <p:cTn id="15" dur="500" fill="hold"/>
                                        <p:tgtEl>
                                          <p:spTgt spid="254988"/>
                                        </p:tgtEl>
                                        <p:attrNameLst>
                                          <p:attrName>ppt_h</p:attrName>
                                        </p:attrNameLst>
                                      </p:cBhvr>
                                      <p:tavLst>
                                        <p:tav tm="0">
                                          <p:val>
                                            <p:fltVal val="0"/>
                                          </p:val>
                                        </p:tav>
                                        <p:tav tm="100000">
                                          <p:val>
                                            <p:strVal val="#ppt_h"/>
                                          </p:val>
                                        </p:tav>
                                      </p:tavLst>
                                    </p:anim>
                                    <p:animEffect transition="in" filter="fade">
                                      <p:cBhvr>
                                        <p:cTn id="16" dur="500"/>
                                        <p:tgtEl>
                                          <p:spTgt spid="2549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254990"/>
                                        </p:tgtEl>
                                        <p:attrNameLst>
                                          <p:attrName>style.visibility</p:attrName>
                                        </p:attrNameLst>
                                      </p:cBhvr>
                                      <p:to>
                                        <p:strVal val="visible"/>
                                      </p:to>
                                    </p:set>
                                    <p:anim calcmode="lin" valueType="num">
                                      <p:cBhvr>
                                        <p:cTn id="21" dur="500" fill="hold"/>
                                        <p:tgtEl>
                                          <p:spTgt spid="254990"/>
                                        </p:tgtEl>
                                        <p:attrNameLst>
                                          <p:attrName>ppt_w</p:attrName>
                                        </p:attrNameLst>
                                      </p:cBhvr>
                                      <p:tavLst>
                                        <p:tav tm="0">
                                          <p:val>
                                            <p:fltVal val="0"/>
                                          </p:val>
                                        </p:tav>
                                        <p:tav tm="100000">
                                          <p:val>
                                            <p:strVal val="#ppt_w"/>
                                          </p:val>
                                        </p:tav>
                                      </p:tavLst>
                                    </p:anim>
                                    <p:anim calcmode="lin" valueType="num">
                                      <p:cBhvr>
                                        <p:cTn id="22" dur="500" fill="hold"/>
                                        <p:tgtEl>
                                          <p:spTgt spid="254990"/>
                                        </p:tgtEl>
                                        <p:attrNameLst>
                                          <p:attrName>ppt_h</p:attrName>
                                        </p:attrNameLst>
                                      </p:cBhvr>
                                      <p:tavLst>
                                        <p:tav tm="0">
                                          <p:val>
                                            <p:fltVal val="0"/>
                                          </p:val>
                                        </p:tav>
                                        <p:tav tm="100000">
                                          <p:val>
                                            <p:strVal val="#ppt_h"/>
                                          </p:val>
                                        </p:tav>
                                      </p:tavLst>
                                    </p:anim>
                                    <p:animEffect transition="in" filter="fade">
                                      <p:cBhvr>
                                        <p:cTn id="23" dur="500"/>
                                        <p:tgtEl>
                                          <p:spTgt spid="25499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xit" presetSubtype="0" fill="hold" grpId="1" nodeType="clickEffect">
                                  <p:stCondLst>
                                    <p:cond delay="0"/>
                                  </p:stCondLst>
                                  <p:childTnLst>
                                    <p:anim calcmode="lin" valueType="num">
                                      <p:cBhvr>
                                        <p:cTn id="34" dur="500"/>
                                        <p:tgtEl>
                                          <p:spTgt spid="21"/>
                                        </p:tgtEl>
                                        <p:attrNameLst>
                                          <p:attrName>ppt_w</p:attrName>
                                        </p:attrNameLst>
                                      </p:cBhvr>
                                      <p:tavLst>
                                        <p:tav tm="0">
                                          <p:val>
                                            <p:strVal val="ppt_w"/>
                                          </p:val>
                                        </p:tav>
                                        <p:tav tm="100000">
                                          <p:val>
                                            <p:fltVal val="0"/>
                                          </p:val>
                                        </p:tav>
                                      </p:tavLst>
                                    </p:anim>
                                    <p:anim calcmode="lin" valueType="num">
                                      <p:cBhvr>
                                        <p:cTn id="35" dur="500"/>
                                        <p:tgtEl>
                                          <p:spTgt spid="21"/>
                                        </p:tgtEl>
                                        <p:attrNameLst>
                                          <p:attrName>ppt_h</p:attrName>
                                        </p:attrNameLst>
                                      </p:cBhvr>
                                      <p:tavLst>
                                        <p:tav tm="0">
                                          <p:val>
                                            <p:strVal val="ppt_h"/>
                                          </p:val>
                                        </p:tav>
                                        <p:tav tm="100000">
                                          <p:val>
                                            <p:fltVal val="0"/>
                                          </p:val>
                                        </p:tav>
                                      </p:tavLst>
                                    </p:anim>
                                    <p:animEffect transition="out" filter="fade">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53"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fill="hold"/>
                                        <p:tgtEl>
                                          <p:spTgt spid="19"/>
                                        </p:tgtEl>
                                        <p:attrNameLst>
                                          <p:attrName>ppt_w</p:attrName>
                                        </p:attrNameLst>
                                      </p:cBhvr>
                                      <p:tavLst>
                                        <p:tav tm="0">
                                          <p:val>
                                            <p:fltVal val="0"/>
                                          </p:val>
                                        </p:tav>
                                        <p:tav tm="100000">
                                          <p:val>
                                            <p:strVal val="#ppt_w"/>
                                          </p:val>
                                        </p:tav>
                                      </p:tavLst>
                                    </p:anim>
                                    <p:anim calcmode="lin" valueType="num">
                                      <p:cBhvr>
                                        <p:cTn id="72" dur="500" fill="hold"/>
                                        <p:tgtEl>
                                          <p:spTgt spid="19"/>
                                        </p:tgtEl>
                                        <p:attrNameLst>
                                          <p:attrName>ppt_h</p:attrName>
                                        </p:attrNameLst>
                                      </p:cBhvr>
                                      <p:tavLst>
                                        <p:tav tm="0">
                                          <p:val>
                                            <p:fltVal val="0"/>
                                          </p:val>
                                        </p:tav>
                                        <p:tav tm="100000">
                                          <p:val>
                                            <p:strVal val="#ppt_h"/>
                                          </p:val>
                                        </p:tav>
                                      </p:tavLst>
                                    </p:anim>
                                    <p:animEffect transition="in" filter="fade">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6" grpId="0" animBg="1"/>
      <p:bldP spid="15" grpId="0" animBg="1"/>
      <p:bldP spid="16" grpId="0" animBg="1"/>
      <p:bldP spid="17" grpId="0" animBg="1"/>
      <p:bldP spid="18" grpId="0" animBg="1"/>
      <p:bldP spid="19" grpId="0" animBg="1"/>
      <p:bldP spid="20" grpId="0" animBg="1"/>
      <p:bldP spid="21" grpId="0" animBg="1"/>
      <p:bldP spid="2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rrowheads="1"/>
          </p:cNvSpPr>
          <p:nvPr>
            <p:ph type="title" idx="4294967295"/>
          </p:nvPr>
        </p:nvSpPr>
        <p:spPr>
          <a:xfrm>
            <a:off x="381000" y="152400"/>
            <a:ext cx="838835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a:effectLst/>
                <a:latin typeface="Rockwell"/>
                <a:cs typeface="Rockwell"/>
              </a:rPr>
              <a:t>Turning Points of the Civil War</a:t>
            </a:r>
          </a:p>
        </p:txBody>
      </p:sp>
      <p:sp>
        <p:nvSpPr>
          <p:cNvPr id="15362" name="Rectangle 3"/>
          <p:cNvSpPr>
            <a:spLocks noGrp="1" noRot="1" noChangeArrowheads="1"/>
          </p:cNvSpPr>
          <p:nvPr>
            <p:ph type="body" idx="4294967295"/>
          </p:nvPr>
        </p:nvSpPr>
        <p:spPr>
          <a:xfrm>
            <a:off x="0" y="990600"/>
            <a:ext cx="6223296"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sz="1800" b="1" dirty="0">
                <a:effectLst/>
                <a:latin typeface="Rockwell"/>
                <a:cs typeface="Rockwell"/>
              </a:rPr>
              <a:t>First Battle of Bull Run (July 1861)</a:t>
            </a:r>
            <a:endParaRPr lang="en-US" sz="1800" dirty="0">
              <a:effectLst/>
              <a:latin typeface="Rockwell"/>
              <a:cs typeface="Rockwell"/>
            </a:endParaRPr>
          </a:p>
          <a:p>
            <a:pPr lvl="1">
              <a:lnSpc>
                <a:spcPct val="80000"/>
              </a:lnSpc>
            </a:pPr>
            <a:r>
              <a:rPr lang="en-US" sz="1600" dirty="0">
                <a:effectLst/>
                <a:latin typeface="Rockwell"/>
                <a:cs typeface="Rockwell"/>
              </a:rPr>
              <a:t>First major battle of the war</a:t>
            </a:r>
          </a:p>
          <a:p>
            <a:pPr lvl="1">
              <a:lnSpc>
                <a:spcPct val="80000"/>
              </a:lnSpc>
            </a:pPr>
            <a:r>
              <a:rPr lang="en-US" sz="1600" dirty="0">
                <a:effectLst/>
                <a:latin typeface="Rockwell"/>
                <a:cs typeface="Rockwell"/>
              </a:rPr>
              <a:t>Union significantly defeated by Confederates</a:t>
            </a:r>
          </a:p>
          <a:p>
            <a:pPr lvl="1">
              <a:lnSpc>
                <a:spcPct val="80000"/>
              </a:lnSpc>
            </a:pPr>
            <a:r>
              <a:rPr lang="en-US" sz="1600" dirty="0">
                <a:effectLst/>
                <a:latin typeface="Rockwell"/>
                <a:cs typeface="Rockwell"/>
              </a:rPr>
              <a:t>Myth of quick war leads to realization of long and costly war</a:t>
            </a:r>
          </a:p>
          <a:p>
            <a:pPr>
              <a:lnSpc>
                <a:spcPct val="80000"/>
              </a:lnSpc>
            </a:pPr>
            <a:r>
              <a:rPr lang="en-US" sz="1800" b="1" dirty="0">
                <a:effectLst/>
                <a:latin typeface="Rockwell"/>
                <a:cs typeface="Rockwell"/>
              </a:rPr>
              <a:t>Antietam (September 1862)</a:t>
            </a:r>
            <a:endParaRPr lang="en-US" sz="1800" dirty="0">
              <a:effectLst/>
              <a:latin typeface="Rockwell"/>
              <a:cs typeface="Rockwell"/>
            </a:endParaRPr>
          </a:p>
          <a:p>
            <a:pPr lvl="1">
              <a:lnSpc>
                <a:spcPct val="80000"/>
              </a:lnSpc>
            </a:pPr>
            <a:r>
              <a:rPr lang="en-US" sz="1600" dirty="0">
                <a:effectLst/>
                <a:latin typeface="Rockwell"/>
                <a:cs typeface="Rockwell"/>
              </a:rPr>
              <a:t>Robert E. Lee defeated by George McClellan</a:t>
            </a:r>
          </a:p>
          <a:p>
            <a:pPr lvl="1">
              <a:lnSpc>
                <a:spcPct val="80000"/>
              </a:lnSpc>
            </a:pPr>
            <a:r>
              <a:rPr lang="en-US" sz="1600" dirty="0">
                <a:effectLst/>
                <a:latin typeface="Rockwell"/>
                <a:cs typeface="Rockwell"/>
              </a:rPr>
              <a:t>Bloodiest day in war: 22,000 killed or wounded</a:t>
            </a:r>
          </a:p>
          <a:p>
            <a:pPr lvl="1">
              <a:lnSpc>
                <a:spcPct val="80000"/>
              </a:lnSpc>
            </a:pPr>
            <a:r>
              <a:rPr lang="en-US" sz="1600" dirty="0">
                <a:effectLst/>
                <a:latin typeface="Rockwell"/>
                <a:cs typeface="Rockwell"/>
              </a:rPr>
              <a:t>Lincoln soon issues Emancipation Proclamation</a:t>
            </a:r>
          </a:p>
          <a:p>
            <a:r>
              <a:rPr lang="en-US" sz="1800" b="1" dirty="0">
                <a:effectLst/>
                <a:latin typeface="Rockwell"/>
                <a:cs typeface="Rockwell"/>
              </a:rPr>
              <a:t>Vicksburg (May-July 1863)</a:t>
            </a:r>
            <a:endParaRPr lang="en-US" sz="1800" dirty="0">
              <a:effectLst/>
              <a:latin typeface="Rockwell"/>
              <a:cs typeface="Rockwell"/>
            </a:endParaRPr>
          </a:p>
          <a:p>
            <a:pPr lvl="1"/>
            <a:r>
              <a:rPr lang="en-US" sz="1600" dirty="0">
                <a:effectLst/>
                <a:latin typeface="Rockwell"/>
                <a:cs typeface="Rockwell"/>
              </a:rPr>
              <a:t>Union control of the Mississippi River, cutting the CSA in two</a:t>
            </a:r>
          </a:p>
          <a:p>
            <a:pPr>
              <a:lnSpc>
                <a:spcPct val="80000"/>
              </a:lnSpc>
            </a:pPr>
            <a:r>
              <a:rPr lang="en-US" sz="1800" b="1" dirty="0">
                <a:effectLst/>
                <a:latin typeface="Rockwell"/>
                <a:cs typeface="Rockwell"/>
              </a:rPr>
              <a:t>Gettysburg (July 1863)</a:t>
            </a:r>
            <a:endParaRPr lang="en-US" sz="1800" dirty="0">
              <a:effectLst/>
              <a:latin typeface="Rockwell"/>
              <a:cs typeface="Rockwell"/>
            </a:endParaRPr>
          </a:p>
          <a:p>
            <a:pPr lvl="1">
              <a:lnSpc>
                <a:spcPct val="80000"/>
              </a:lnSpc>
            </a:pPr>
            <a:r>
              <a:rPr lang="en-US" sz="1600" dirty="0">
                <a:effectLst/>
                <a:latin typeface="Rockwell"/>
                <a:cs typeface="Rockwell"/>
              </a:rPr>
              <a:t>CSA’s Lee’s offensive into Pennsylvania to force peace by the Union or earn foreign support</a:t>
            </a:r>
          </a:p>
          <a:p>
            <a:pPr lvl="1">
              <a:lnSpc>
                <a:spcPct val="80000"/>
              </a:lnSpc>
            </a:pPr>
            <a:r>
              <a:rPr lang="en-US" sz="1600" dirty="0">
                <a:effectLst/>
                <a:latin typeface="Rockwell"/>
                <a:cs typeface="Rockwell"/>
              </a:rPr>
              <a:t>Pickett’s Charge and failure and near destruction of CSA military</a:t>
            </a:r>
          </a:p>
          <a:p>
            <a:pPr lvl="1">
              <a:lnSpc>
                <a:spcPct val="80000"/>
              </a:lnSpc>
            </a:pPr>
            <a:r>
              <a:rPr lang="en-US" sz="1600" dirty="0">
                <a:effectLst/>
                <a:latin typeface="Rockwell"/>
                <a:cs typeface="Rockwell"/>
              </a:rPr>
              <a:t>Deadliest battle of the entire war: over 50,000 casualties</a:t>
            </a:r>
          </a:p>
          <a:p>
            <a:pPr lvl="1">
              <a:lnSpc>
                <a:spcPct val="80000"/>
              </a:lnSpc>
            </a:pPr>
            <a:r>
              <a:rPr lang="en-US" sz="1600" dirty="0">
                <a:effectLst/>
                <a:latin typeface="Rockwell"/>
                <a:cs typeface="Rockwell"/>
              </a:rPr>
              <a:t>Widely considered the turning point of the war for a Union victory</a:t>
            </a:r>
            <a:endParaRPr lang="en-US" sz="1100" b="1" dirty="0">
              <a:effectLst/>
              <a:latin typeface="Rockwell"/>
              <a:cs typeface="Rockwell"/>
            </a:endParaRPr>
          </a:p>
          <a:p>
            <a:pPr>
              <a:lnSpc>
                <a:spcPct val="80000"/>
              </a:lnSpc>
            </a:pPr>
            <a:endParaRPr lang="en-US" sz="1600" b="1" dirty="0">
              <a:effectLst/>
              <a:latin typeface="Rockwell"/>
              <a:cs typeface="Rockwell"/>
            </a:endParaRPr>
          </a:p>
        </p:txBody>
      </p:sp>
      <p:pic>
        <p:nvPicPr>
          <p:cNvPr id="15363" name="Picture 5" descr="gettysburg-battle-400x300.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23296" y="4322742"/>
            <a:ext cx="3380344" cy="253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6931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526</TotalTime>
  <Words>1714</Words>
  <Application>Microsoft Macintosh PowerPoint</Application>
  <PresentationFormat>On-screen Show (4:3)</PresentationFormat>
  <Paragraphs>254</Paragraphs>
  <Slides>47</Slides>
  <Notes>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Theme</vt:lpstr>
      <vt:lpstr>Do Now</vt:lpstr>
      <vt:lpstr>8. Social Change in Civil War America: War as a Catalyst for Progress</vt:lpstr>
      <vt:lpstr>AP Prompt</vt:lpstr>
      <vt:lpstr>Outline</vt:lpstr>
      <vt:lpstr>Outline</vt:lpstr>
      <vt:lpstr>PowerPoint Presentation</vt:lpstr>
      <vt:lpstr>Theater/Battles 1862</vt:lpstr>
      <vt:lpstr>PowerPoint Presentation</vt:lpstr>
      <vt:lpstr>Turning Points of the Civil War</vt:lpstr>
      <vt:lpstr>Frederick Douglass</vt:lpstr>
      <vt:lpstr>Early Activity (1861-2) – The South is Winning!</vt:lpstr>
      <vt:lpstr>Early Mobilization - Conscription</vt:lpstr>
      <vt:lpstr>Text Analysis</vt:lpstr>
      <vt:lpstr>Battle of Antietam</vt:lpstr>
      <vt:lpstr>Battle of Antietam</vt:lpstr>
      <vt:lpstr>Battle of Antietam</vt:lpstr>
      <vt:lpstr>PowerPoint Presentation</vt:lpstr>
      <vt:lpstr>Emancipation Proclamation</vt:lpstr>
      <vt:lpstr>PowerPoint Presentation</vt:lpstr>
      <vt:lpstr>PowerPoint Presentation</vt:lpstr>
      <vt:lpstr>Foner on Lincoln’s Failures</vt:lpstr>
      <vt:lpstr>Politics and the Civil War</vt:lpstr>
      <vt:lpstr>Copperhead Propaganda</vt:lpstr>
      <vt:lpstr>Riots Over the Draft</vt:lpstr>
      <vt:lpstr>The Union and Blacks/Slaves</vt:lpstr>
      <vt:lpstr>PowerPoint Presentation</vt:lpstr>
      <vt:lpstr>Battle of Gettysburg</vt:lpstr>
      <vt:lpstr>Gettysburg Address</vt:lpstr>
      <vt:lpstr>Siege of Vicksburg</vt:lpstr>
      <vt:lpstr>Slow Progress of the War</vt:lpstr>
      <vt:lpstr>“Peace” Democrats</vt:lpstr>
      <vt:lpstr>Lincoln’s Politics and Civil War</vt:lpstr>
      <vt:lpstr>Election of 1864</vt:lpstr>
      <vt:lpstr>PowerPoint Presentation</vt:lpstr>
      <vt:lpstr>McClellan the Peacemaker?</vt:lpstr>
      <vt:lpstr>Sherman Scorches Georgia </vt:lpstr>
      <vt:lpstr>Sherman Scorches Georgia </vt:lpstr>
      <vt:lpstr>PowerPoint Presentation</vt:lpstr>
      <vt:lpstr>Election of 1864</vt:lpstr>
      <vt:lpstr>Lincoln’s 2nd Inaugural</vt:lpstr>
      <vt:lpstr>War of Attrition</vt:lpstr>
      <vt:lpstr>War of Attrition</vt:lpstr>
      <vt:lpstr>The Ruins of Richmond</vt:lpstr>
      <vt:lpstr>Lee Surrenders to Grant</vt:lpstr>
      <vt:lpstr>Deaths</vt:lpstr>
      <vt:lpstr>Death of Lincoln</vt:lpstr>
      <vt:lpstr>AP Prompt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18</cp:revision>
  <dcterms:created xsi:type="dcterms:W3CDTF">2019-10-17T16:05:58Z</dcterms:created>
  <dcterms:modified xsi:type="dcterms:W3CDTF">2019-11-07T18:30:57Z</dcterms:modified>
</cp:coreProperties>
</file>