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5"/>
  </p:notesMasterIdLst>
  <p:sldIdLst>
    <p:sldId id="257" r:id="rId2"/>
    <p:sldId id="256" r:id="rId3"/>
    <p:sldId id="258" r:id="rId4"/>
    <p:sldId id="259" r:id="rId5"/>
    <p:sldId id="260" r:id="rId6"/>
    <p:sldId id="261" r:id="rId7"/>
    <p:sldId id="262" r:id="rId8"/>
    <p:sldId id="263" r:id="rId9"/>
    <p:sldId id="264" r:id="rId10"/>
    <p:sldId id="265" r:id="rId11"/>
    <p:sldId id="266" r:id="rId12"/>
    <p:sldId id="291" r:id="rId13"/>
    <p:sldId id="268" r:id="rId14"/>
    <p:sldId id="269" r:id="rId15"/>
    <p:sldId id="270" r:id="rId16"/>
    <p:sldId id="272" r:id="rId17"/>
    <p:sldId id="274" r:id="rId18"/>
    <p:sldId id="276" r:id="rId19"/>
    <p:sldId id="275" r:id="rId20"/>
    <p:sldId id="278" r:id="rId21"/>
    <p:sldId id="279" r:id="rId22"/>
    <p:sldId id="277" r:id="rId23"/>
    <p:sldId id="280" r:id="rId24"/>
    <p:sldId id="289" r:id="rId25"/>
    <p:sldId id="290" r:id="rId26"/>
    <p:sldId id="281" r:id="rId27"/>
    <p:sldId id="282" r:id="rId28"/>
    <p:sldId id="288"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35" d="100"/>
          <a:sy n="35" d="100"/>
        </p:scale>
        <p:origin x="-76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2BB506-C870-064B-92DB-D3620ED54D48}" type="datetimeFigureOut">
              <a:rPr lang="en-US" smtClean="0"/>
              <a:t>10/21/19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7D32E-167C-0146-8161-D2E4B461428B}" type="slidenum">
              <a:rPr lang="en-US" smtClean="0"/>
              <a:t>‹#›</a:t>
            </a:fld>
            <a:endParaRPr lang="en-US"/>
          </a:p>
        </p:txBody>
      </p:sp>
    </p:spTree>
    <p:extLst>
      <p:ext uri="{BB962C8B-B14F-4D97-AF65-F5344CB8AC3E}">
        <p14:creationId xmlns:p14="http://schemas.microsoft.com/office/powerpoint/2010/main" val="1565305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0" Type="http://schemas.openxmlformats.org/officeDocument/2006/relationships/hyperlink" Target="http://en.wikipedia.org/wiki/Book_of_Mormon" TargetMode="External"/><Relationship Id="rId21" Type="http://schemas.openxmlformats.org/officeDocument/2006/relationships/hyperlink" Target="http://en.wikipedia.org/wiki/Palmyra_(town),_New_York" TargetMode="External"/><Relationship Id="rId22" Type="http://schemas.openxmlformats.org/officeDocument/2006/relationships/hyperlink" Target="http://en.wikipedia.org/wiki/Millerites" TargetMode="External"/><Relationship Id="rId23" Type="http://schemas.openxmlformats.org/officeDocument/2006/relationships/hyperlink" Target="http://en.wikipedia.org/wiki/William_Miller_(preacher)" TargetMode="External"/><Relationship Id="rId24" Type="http://schemas.openxmlformats.org/officeDocument/2006/relationships/hyperlink" Target="http://en.wikipedia.org/wiki/Second_Coming" TargetMode="External"/><Relationship Id="rId25" Type="http://schemas.openxmlformats.org/officeDocument/2006/relationships/hyperlink" Target="http://en.wikipedia.org/wiki/Fox_sisters" TargetMode="External"/><Relationship Id="rId26" Type="http://schemas.openxmlformats.org/officeDocument/2006/relationships/hyperlink" Target="http://en.wikipedia.org/wiki/Arcadia,_New_York" TargetMode="External"/><Relationship Id="rId27" Type="http://schemas.openxmlformats.org/officeDocument/2006/relationships/hyperlink" Target="http://en.wikipedia.org/wiki/S%C3%A9ance" TargetMode="External"/><Relationship Id="rId28" Type="http://schemas.openxmlformats.org/officeDocument/2006/relationships/hyperlink" Target="http://en.wikipedia.org/wiki/Spiritualism" TargetMode="External"/><Relationship Id="rId29" Type="http://schemas.openxmlformats.org/officeDocument/2006/relationships/hyperlink" Target="http://en.wikipedia.org/wiki/Lily_Dale"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n.wikipedia.org/wiki/Whitney_Cross" TargetMode="External"/><Relationship Id="rId4" Type="http://schemas.openxmlformats.org/officeDocument/2006/relationships/hyperlink" Target="http://en.wikipedia.org/wiki/Central_New_York" TargetMode="External"/><Relationship Id="rId5" Type="http://schemas.openxmlformats.org/officeDocument/2006/relationships/hyperlink" Target="http://en.wikipedia.org/wiki/Western_New_York" TargetMode="External"/><Relationship Id="rId30" Type="http://schemas.openxmlformats.org/officeDocument/2006/relationships/hyperlink" Target="http://en.wikipedia.org/wiki/Shakers" TargetMode="External"/><Relationship Id="rId31" Type="http://schemas.openxmlformats.org/officeDocument/2006/relationships/hyperlink" Target="http://en.wikipedia.org/wiki/Oneida_Society" TargetMode="External"/><Relationship Id="rId32" Type="http://schemas.openxmlformats.org/officeDocument/2006/relationships/hyperlink" Target="http://en.wikipedia.org/wiki/Group_marriage" TargetMode="External"/><Relationship Id="rId9" Type="http://schemas.openxmlformats.org/officeDocument/2006/relationships/hyperlink" Target="http://en.wikipedia.org/wiki/Clergy" TargetMode="External"/><Relationship Id="rId6" Type="http://schemas.openxmlformats.org/officeDocument/2006/relationships/hyperlink" Target="http://en.wikipedia.org/wiki/Second_Great_Awakening" TargetMode="External"/><Relationship Id="rId7" Type="http://schemas.openxmlformats.org/officeDocument/2006/relationships/hyperlink" Target="http://en.wikipedia.org/wiki/Evangelism" TargetMode="External"/><Relationship Id="rId8" Type="http://schemas.openxmlformats.org/officeDocument/2006/relationships/hyperlink" Target="http://en.wikipedia.org/wiki/Revivalism" TargetMode="External"/><Relationship Id="rId33" Type="http://schemas.openxmlformats.org/officeDocument/2006/relationships/hyperlink" Target="http://en.wikipedia.org/wiki/Charles_Grandison_Finney" TargetMode="External"/><Relationship Id="rId34" Type="http://schemas.openxmlformats.org/officeDocument/2006/relationships/hyperlink" Target="http://en.wikipedia.org/wiki/Pentecostalism" TargetMode="External"/><Relationship Id="rId35" Type="http://schemas.openxmlformats.org/officeDocument/2006/relationships/hyperlink" Target="http://en.wikipedia.org/wiki/Holy_Spirit" TargetMode="External"/><Relationship Id="rId36" Type="http://schemas.openxmlformats.org/officeDocument/2006/relationships/hyperlink" Target="http://en.wikipedia.org/wiki/Theology" TargetMode="External"/><Relationship Id="rId10" Type="http://schemas.openxmlformats.org/officeDocument/2006/relationships/hyperlink" Target="http://en.wikipedia.org/wiki/Folk_religion" TargetMode="External"/><Relationship Id="rId11" Type="http://schemas.openxmlformats.org/officeDocument/2006/relationships/hyperlink" Target="http://en.wikipedia.org/wiki/Protestantism" TargetMode="External"/><Relationship Id="rId12" Type="http://schemas.openxmlformats.org/officeDocument/2006/relationships/hyperlink" Target="http://en.wikipedia.org/wiki/Nonconformism" TargetMode="External"/><Relationship Id="rId13" Type="http://schemas.openxmlformats.org/officeDocument/2006/relationships/hyperlink" Target="http://en.wikipedia.org/wiki/Laypeople" TargetMode="External"/><Relationship Id="rId14" Type="http://schemas.openxmlformats.org/officeDocument/2006/relationships/hyperlink" Target="http://en.wikipedia.org/wiki/19th_century" TargetMode="External"/><Relationship Id="rId15" Type="http://schemas.openxmlformats.org/officeDocument/2006/relationships/hyperlink" Target="http://en.wikipedia.org/wiki/Mormonism" TargetMode="External"/><Relationship Id="rId16" Type="http://schemas.openxmlformats.org/officeDocument/2006/relationships/hyperlink" Target="http://en.wikipedia.org/wiki/The_Church_of_Jesus_Christ_of_Latter-day_Saints" TargetMode="External"/><Relationship Id="rId17" Type="http://schemas.openxmlformats.org/officeDocument/2006/relationships/hyperlink" Target="http://en.wikipedia.org/wiki/Joseph_Smith,_Jr." TargetMode="External"/><Relationship Id="rId18" Type="http://schemas.openxmlformats.org/officeDocument/2006/relationships/hyperlink" Target="http://en.wikipedia.org/wiki/Angel_Moroni" TargetMode="External"/><Relationship Id="rId19" Type="http://schemas.openxmlformats.org/officeDocument/2006/relationships/hyperlink" Target="http://en.wikipedia.org/wiki/Golden_Plates" TargetMode="External"/><Relationship Id="rId37" Type="http://schemas.openxmlformats.org/officeDocument/2006/relationships/hyperlink" Target="http://en.wikipedia.org/wiki/Elizabeth_Cady_Stanton" TargetMode="External"/><Relationship Id="rId38" Type="http://schemas.openxmlformats.org/officeDocument/2006/relationships/hyperlink" Target="http://en.wikipedia.org/wiki/Feminism" TargetMode="External"/><Relationship Id="rId39" Type="http://schemas.openxmlformats.org/officeDocument/2006/relationships/hyperlink" Target="http://en.wikipedia.org/wiki/Seneca_Falls" TargetMode="External"/><Relationship Id="rId40" Type="http://schemas.openxmlformats.org/officeDocument/2006/relationships/hyperlink" Target="http://en.wikipedia.org/wiki/Seneca_Falls_Convention" TargetMode="External"/><Relationship Id="rId41" Type="http://schemas.openxmlformats.org/officeDocument/2006/relationships/hyperlink" Target="http://en.wikipedia.org/wiki/Women's_suffrage"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a:ln/>
        </p:spPr>
        <p:txBody>
          <a:bodyPr/>
          <a:lstStyle/>
          <a:p>
            <a:r>
              <a:rPr lang="en-US"/>
              <a:t>At the end of the 18th century, church membership was low and falling. In 1775, there were probably only 1,800 ministers in a population of 2.5 million. According to one estimate, just one American in 20 was a church member. One observer thought that "infidelity is very general among the higher classes." </a:t>
            </a:r>
          </a:p>
          <a:p>
            <a:r>
              <a:rPr lang="en-US"/>
              <a:t>Few of the nation's founders were particularly religious. They were men of the Enlightenment, who valued rational inquiry and rejected religious enthusiasm. Many leaders of the revolutionary generation distrusted the clergy, doubted the divine origins of the Bible, and questioned the Biblical accounts of miracles. </a:t>
            </a:r>
          </a:p>
          <a:p>
            <a:r>
              <a:rPr lang="en-US"/>
              <a:t>George Washington's views were not unusual among the founders. He believed that a benevolent divine force governed the universe, but was skeptical of many specific church doctrines. Thomas Jefferson considered himself a Christian and in a work prepared in 1798-99 revered the teachings of Jesus Christ as "the most perfect and sublime that has ever been taught by man." At the same time, he apparently did not believe in the divinity of Jesus Christ or in the authenticity of Biblical miracles. </a:t>
            </a:r>
          </a:p>
          <a:p>
            <a:r>
              <a:rPr lang="en-US"/>
              <a:t>But during the 1790s, a wave of religious revivals began that would continue until the Civil War.</a:t>
            </a:r>
          </a:p>
          <a:p>
            <a:r>
              <a:rPr lang="en-US"/>
              <a:t>The chief vehicle behind this outpouring of religious faith was the religious revival. Highly emotional meetings were held by preachers in all sections of the country, which sought to awaken Americans to their need for religious rebirth. So widespread were the revivals that the early 19th century acquired the name the "Second Great Awakening." </a:t>
            </a:r>
          </a:p>
          <a:p>
            <a:r>
              <a:rPr lang="en-US"/>
              <a:t>The Second Great Awakening had its symbolic beginnings in a small frontier community in central Kentucky. Between August 6 and 12, 1801, thousands of people--perhaps 25,000--gathered at Cane Ridge to pray. At the time, the state's largest city only had 1,795 residents. </a:t>
            </a:r>
          </a:p>
          <a:p>
            <a:r>
              <a:rPr lang="en-US"/>
              <a:t>There was not one minister at Cane Ridge; there were more than a dozen. They came from many denominations: Presbyterian, Baptist, and Methodist. There was at least one African American minister. The people who attended the meeting came from all social classes. Perhaps two-thirds were women. A minister left a vivid first-person description of the scene: </a:t>
            </a:r>
          </a:p>
          <a:p>
            <a:r>
              <a:rPr lang="en-US"/>
              <a:t>Sinners [were] dropping down on every hand, shrieking, groaning, crying for mercy...agonizing, fainting, falling down in distress. In the course of six months, 100,000 frontier Kentuckians joined together in search of religious salvation. One observer estimated in 1811 that three to four million Americans attended camp meetings annually.</a:t>
            </a:r>
          </a:p>
        </p:txBody>
      </p:sp>
      <p:sp>
        <p:nvSpPr>
          <p:cNvPr id="717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ln/>
        </p:spPr>
        <p:txBody>
          <a:bodyPr/>
          <a:lstStyle/>
          <a:p>
            <a:endParaRPr lang="en-US"/>
          </a:p>
        </p:txBody>
      </p:sp>
      <p:sp>
        <p:nvSpPr>
          <p:cNvPr id="3584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www.loc.gov</a:t>
            </a:r>
            <a:r>
              <a:rPr lang="en-US" dirty="0" smtClean="0"/>
              <a:t>/pictures/resource/cph.3a12359/</a:t>
            </a:r>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23</a:t>
            </a:fld>
            <a:endParaRPr lang="en-US"/>
          </a:p>
        </p:txBody>
      </p:sp>
    </p:spTree>
    <p:extLst>
      <p:ext uri="{BB962C8B-B14F-4D97-AF65-F5344CB8AC3E}">
        <p14:creationId xmlns:p14="http://schemas.microsoft.com/office/powerpoint/2010/main" val="3030695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noFill/>
          <a:ln/>
        </p:spPr>
        <p:txBody>
          <a:bodyPr/>
          <a:lstStyle/>
          <a:p>
            <a:r>
              <a:rPr lang="en-US"/>
              <a:t>http://www.mccord-museum.qc.ca/scripts/projects/CH/animCH.php?tourID=VQ_P1_6_EN&amp;Lang=1&amp;type=quicktime</a:t>
            </a:r>
          </a:p>
          <a:p>
            <a:r>
              <a:rPr lang="en-US"/>
              <a:t>For a good </a:t>
            </a:r>
            <a:r>
              <a:rPr lang="en-US" b="1" i="1" u="sng"/>
              <a:t>Canadian</a:t>
            </a:r>
            <a:r>
              <a:rPr lang="en-US"/>
              <a:t> video in Cult of Domesticity </a:t>
            </a:r>
          </a:p>
        </p:txBody>
      </p:sp>
      <p:sp>
        <p:nvSpPr>
          <p:cNvPr id="1536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ln/>
        </p:spPr>
        <p:txBody>
          <a:bodyPr/>
          <a:lstStyle/>
          <a:p>
            <a:endParaRPr lang="en-US"/>
          </a:p>
        </p:txBody>
      </p:sp>
      <p:sp>
        <p:nvSpPr>
          <p:cNvPr id="37891"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noFill/>
          <a:ln/>
        </p:spPr>
        <p:txBody>
          <a:bodyPr/>
          <a:lstStyle/>
          <a:p>
            <a:r>
              <a:rPr lang="en-US"/>
              <a:t>http://en.wikipedia.org/wiki/Oneida_Society</a:t>
            </a:r>
          </a:p>
        </p:txBody>
      </p:sp>
      <p:sp>
        <p:nvSpPr>
          <p:cNvPr id="3993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noFill/>
          <a:ln/>
        </p:spPr>
        <p:txBody>
          <a:bodyPr/>
          <a:lstStyle/>
          <a:p>
            <a:r>
              <a:rPr lang="en-US"/>
              <a:t>At the end of the 18th century, church membership was low and falling. In 1775, there were probably only 1,800 ministers in a population of 2.5 million. According to one estimate, just one American in 20 was a church member. One observer thought that "infidelity is very general among the higher classes." </a:t>
            </a:r>
          </a:p>
          <a:p>
            <a:r>
              <a:rPr lang="en-US"/>
              <a:t>Few of the nation's founders were particularly religious. They were men of the Enlightenment, who valued rational inquiry and rejected religious enthusiasm. Many leaders of the revolutionary generation distrusted the clergy, doubted the divine origins of the Bible, and questioned the Biblical accounts of miracles. </a:t>
            </a:r>
          </a:p>
          <a:p>
            <a:r>
              <a:rPr lang="en-US"/>
              <a:t>George Washington's views were not unusual among the founders. He believed that a benevolent divine force governed the universe, but was skeptical of many specific church doctrines. Thomas Jefferson considered himself a Christian and in a work prepared in 1798-99 revered the teachings of Jesus Christ as "the most perfect and sublime that has ever been taught by man." At the same time, he apparently did not believe in the divinity of Jesus Christ or in the authenticity of Biblical miracles. </a:t>
            </a:r>
          </a:p>
          <a:p>
            <a:r>
              <a:rPr lang="en-US"/>
              <a:t>But during the 1790s, a wave of religious revivals began that would continue until the Civil War.</a:t>
            </a:r>
          </a:p>
          <a:p>
            <a:r>
              <a:rPr lang="en-US"/>
              <a:t>The chief vehicle behind this outpouring of religious faith was the religious revival. Highly emotional meetings were held by preachers in all sections of the country, which sought to awaken Americans to their need for religious rebirth. So widespread were the revivals that the early 19th century acquired the name the "Second Great Awakening." </a:t>
            </a:r>
          </a:p>
          <a:p>
            <a:r>
              <a:rPr lang="en-US"/>
              <a:t>The Second Great Awakening had its symbolic beginnings in a small frontier community in central Kentucky. Between August 6 and 12, 1801, thousands of people--perhaps 25,000--gathered at Cane Ridge to pray. At the time, the state's largest city only had 1,795 residents. </a:t>
            </a:r>
          </a:p>
          <a:p>
            <a:r>
              <a:rPr lang="en-US"/>
              <a:t>There was not one minister at Cane Ridge; there were more than a dozen. They came from many denominations: Presbyterian, Baptist, and Methodist. There was at least one African American minister. The people who attended the meeting came from all social classes. Perhaps two-thirds were women. A minister left a vivid first-person description of the scene: </a:t>
            </a:r>
          </a:p>
          <a:p>
            <a:r>
              <a:rPr lang="en-US"/>
              <a:t>Sinners [were] dropping down on every hand, shrieking, groaning, crying for mercy...agonizing, fainting, falling down in distress. In the course of six months, 100,000 frontier Kentuckians joined together in search of religious salvation. One observer estimated in 1811 that three to four million Americans attended camp meetings annually.</a:t>
            </a:r>
          </a:p>
          <a:p>
            <a:endParaRPr lang="en-US" sz="1800">
              <a:solidFill>
                <a:srgbClr val="FF0000"/>
              </a:solidFill>
            </a:endParaRPr>
          </a:p>
          <a:p>
            <a:endParaRPr lang="en-US" sz="1800">
              <a:solidFill>
                <a:srgbClr val="FF0000"/>
              </a:solidFill>
            </a:endParaRPr>
          </a:p>
          <a:p>
            <a:r>
              <a:rPr lang="en-US" sz="1800">
                <a:solidFill>
                  <a:srgbClr val="FF0000"/>
                </a:solidFill>
              </a:rPr>
              <a:t>Lesson #23 in RM</a:t>
            </a:r>
            <a:r>
              <a:rPr lang="ja-JP" altLang="en-US" sz="1800">
                <a:solidFill>
                  <a:srgbClr val="FF0000"/>
                </a:solidFill>
                <a:latin typeface="Arial"/>
              </a:rPr>
              <a:t>’</a:t>
            </a:r>
            <a:r>
              <a:rPr lang="en-US" sz="1800">
                <a:solidFill>
                  <a:srgbClr val="FF0000"/>
                </a:solidFill>
              </a:rPr>
              <a:t>s book</a:t>
            </a:r>
          </a:p>
        </p:txBody>
      </p:sp>
      <p:sp>
        <p:nvSpPr>
          <p:cNvPr id="921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14691" name="Rectangle 3"/>
          <p:cNvSpPr>
            <a:spLocks noGrp="1" noChangeArrowheads="1"/>
          </p:cNvSpPr>
          <p:nvPr>
            <p:ph type="body" idx="1"/>
          </p:nvPr>
        </p:nvSpPr>
        <p:spPr/>
        <p:txBody>
          <a:bodyPr/>
          <a:lstStyle/>
          <a:p>
            <a:pPr>
              <a:lnSpc>
                <a:spcPct val="80000"/>
              </a:lnSpc>
            </a:pPr>
            <a:r>
              <a:rPr lang="en-US" sz="1000"/>
              <a:t>Evangelical revivalism was the dominant form of religious expression in early 19th century America. The word evangelical refers to a belief that all people must recognize their depravity and worthlessness, repent their sins, and undergo a conversion experience and a rebirth of religious feelings. </a:t>
            </a:r>
          </a:p>
          <a:p>
            <a:pPr>
              <a:lnSpc>
                <a:spcPct val="80000"/>
              </a:lnSpc>
            </a:pPr>
            <a:r>
              <a:rPr lang="en-US" sz="1000"/>
              <a:t>What explains the rapid rise of revivalism? </a:t>
            </a:r>
          </a:p>
          <a:p>
            <a:pPr>
              <a:lnSpc>
                <a:spcPct val="80000"/>
              </a:lnSpc>
            </a:pPr>
            <a:r>
              <a:rPr lang="en-US" sz="1000"/>
              <a:t>In part, revivals were a response to the growing separation of church and state that followed the Revolution. But revivals also reflected the hunger of tens of thousands of ordinary Americans for a more emotional religion. Even in the late 18th century, Americans were not as indifferent to religion as church membership statistics might suggest. Many Americans were put off by genteel clergy with aristocratic pretensions. They were also alienated by the older denominations' stress on decorum, formality, and unemotional sermons. </a:t>
            </a:r>
          </a:p>
          <a:p>
            <a:pPr>
              <a:lnSpc>
                <a:spcPct val="80000"/>
              </a:lnSpc>
            </a:pPr>
            <a:r>
              <a:rPr lang="en-US" sz="1000"/>
              <a:t>Revivals also meet a growing need for community and communal purpose. At a time when the country was becoming more mobile, commercial, and individualistic, revivals ensured that Americans would remain committed to higher values. </a:t>
            </a:r>
          </a:p>
          <a:p>
            <a:pPr>
              <a:lnSpc>
                <a:spcPct val="80000"/>
              </a:lnSpc>
            </a:pPr>
            <a:r>
              <a:rPr lang="en-US" sz="1000"/>
              <a:t>In the South, revivals largely attracted the dispossessed, including many slaves and free blacks. In the North, revivals appealed to upwardly mobile groups. Middle-class women were especially attracted to the revivals. The revivals provided many women with avenues of self-expression--through church societies and charitable and benevolent organizations. </a:t>
            </a:r>
          </a:p>
          <a:p>
            <a:pPr>
              <a:lnSpc>
                <a:spcPct val="80000"/>
              </a:lnSpc>
            </a:pPr>
            <a:r>
              <a:rPr lang="en-US" sz="1000"/>
              <a:t>The revivals left a lasting imprint on pre-Civil War America. The rituals of evangelical religion--the camp meeting, group prayer, and mass baptisms along rivers and creeks--were the truly distinctive American experience in the decades before the Civil War. The revivals contributed to a conception of the United States as a country with a special mission to lead the world to a golden age of freedom and equality. When Abraham Lincoln in his Gettysburg Address and Second Inaugural spoke about bloody sacrifice, rebirth, and national mission, his words echoed revivalist sermons. </a:t>
            </a:r>
          </a:p>
          <a:p>
            <a:pPr>
              <a:lnSpc>
                <a:spcPct val="80000"/>
              </a:lnSpc>
            </a:pPr>
            <a:r>
              <a:rPr lang="en-US" sz="1000"/>
              <a:t>A key concept for the revivalists was that each person had a duty to combat sin. For the revivalists, sin was not an abstraction. It was concrete. Dueling, profanity, and drinking hard liquor were sins. In the future, many northern evangelicals regarded slavery as the sum of all sins.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pPr>
              <a:lnSpc>
                <a:spcPct val="80000"/>
              </a:lnSpc>
            </a:pPr>
            <a:r>
              <a:rPr lang="en-US" sz="900"/>
              <a:t>The </a:t>
            </a:r>
            <a:r>
              <a:rPr lang="en-US" sz="900" b="1"/>
              <a:t>burned-over district</a:t>
            </a:r>
            <a:r>
              <a:rPr lang="en-US" sz="900"/>
              <a:t> was a name coined by historian </a:t>
            </a:r>
            <a:r>
              <a:rPr lang="en-US" sz="900">
                <a:hlinkClick r:id="rId3" tooltip="Whitney Cross"/>
              </a:rPr>
              <a:t>Whitney Cross</a:t>
            </a:r>
            <a:r>
              <a:rPr lang="en-US" sz="900"/>
              <a:t> in a 1950 book to describe an area in </a:t>
            </a:r>
            <a:r>
              <a:rPr lang="en-US" sz="900">
                <a:hlinkClick r:id="rId4" tooltip="Central New York"/>
              </a:rPr>
              <a:t>central</a:t>
            </a:r>
            <a:r>
              <a:rPr lang="en-US" sz="900"/>
              <a:t> and </a:t>
            </a:r>
            <a:r>
              <a:rPr lang="en-US" sz="900">
                <a:hlinkClick r:id="rId5" tooltip="Western New York"/>
              </a:rPr>
              <a:t>western New York</a:t>
            </a:r>
            <a:r>
              <a:rPr lang="en-US" sz="900"/>
              <a:t> during the </a:t>
            </a:r>
            <a:r>
              <a:rPr lang="en-US" sz="900">
                <a:hlinkClick r:id="rId6" tooltip="Second Great Awakening"/>
              </a:rPr>
              <a:t>Second Great Awakening</a:t>
            </a:r>
            <a:r>
              <a:rPr lang="en-US" sz="900"/>
              <a:t>. The name was given because the area was so heavily </a:t>
            </a:r>
            <a:r>
              <a:rPr lang="en-US" sz="900">
                <a:hlinkClick r:id="rId7" tooltip="Evangelism"/>
              </a:rPr>
              <a:t>evangelized</a:t>
            </a:r>
            <a:r>
              <a:rPr lang="en-US" sz="900"/>
              <a:t> during the </a:t>
            </a:r>
            <a:r>
              <a:rPr lang="en-US" sz="900">
                <a:hlinkClick r:id="rId8" tooltip="Revivalism"/>
              </a:rPr>
              <a:t>revivalism</a:t>
            </a:r>
            <a:r>
              <a:rPr lang="en-US" sz="900"/>
              <a:t> of antebellum America so as to have no fuel (unconverted population) left to burn (convert). When religion is related to reform movements of the period, such as abolition, women's rights, and utopian social experiments, the region expands to include areas of central New York that were important to the aforementioned reform movements.</a:t>
            </a:r>
          </a:p>
          <a:p>
            <a:pPr>
              <a:lnSpc>
                <a:spcPct val="80000"/>
              </a:lnSpc>
            </a:pPr>
            <a:r>
              <a:rPr lang="en-US" sz="900"/>
              <a:t>Western New York still had a frontier quality during the early canal boom, making professional and established </a:t>
            </a:r>
            <a:r>
              <a:rPr lang="en-US" sz="900">
                <a:hlinkClick r:id="rId9" tooltip="Clergy"/>
              </a:rPr>
              <a:t>clergy</a:t>
            </a:r>
            <a:r>
              <a:rPr lang="en-US" sz="900"/>
              <a:t> scarce, lending the piety of the area many of the self-taught qualities that proved susceptible to </a:t>
            </a:r>
            <a:r>
              <a:rPr lang="en-US" sz="900">
                <a:hlinkClick r:id="rId10" tooltip="Folk religion"/>
              </a:rPr>
              <a:t>folk religion</a:t>
            </a:r>
            <a:r>
              <a:rPr lang="en-US" sz="900"/>
              <a:t>. Besides producing many mainline </a:t>
            </a:r>
            <a:r>
              <a:rPr lang="en-US" sz="900">
                <a:hlinkClick r:id="rId11" tooltip="Protestantism"/>
              </a:rPr>
              <a:t>Protestant</a:t>
            </a:r>
            <a:r>
              <a:rPr lang="en-US" sz="900"/>
              <a:t> converts, especially in </a:t>
            </a:r>
            <a:r>
              <a:rPr lang="en-US" sz="900">
                <a:hlinkClick r:id="rId12" tooltip="Nonconformism"/>
              </a:rPr>
              <a:t>nonconformist</a:t>
            </a:r>
            <a:r>
              <a:rPr lang="en-US" sz="900"/>
              <a:t> sects, the area spawned a number of innovative religious movements, all founded by </a:t>
            </a:r>
            <a:r>
              <a:rPr lang="en-US" sz="900">
                <a:hlinkClick r:id="rId13" tooltip="Laypeople"/>
              </a:rPr>
              <a:t>laypeople</a:t>
            </a:r>
            <a:r>
              <a:rPr lang="en-US" sz="900"/>
              <a:t> during the early </a:t>
            </a:r>
            <a:r>
              <a:rPr lang="en-US" sz="900">
                <a:hlinkClick r:id="rId14" tooltip="19th century"/>
              </a:rPr>
              <a:t>19th century</a:t>
            </a:r>
            <a:r>
              <a:rPr lang="en-US" sz="900"/>
              <a:t>. These include:</a:t>
            </a:r>
          </a:p>
          <a:p>
            <a:pPr>
              <a:lnSpc>
                <a:spcPct val="80000"/>
              </a:lnSpc>
            </a:pPr>
            <a:r>
              <a:rPr lang="en-US" sz="900">
                <a:hlinkClick r:id="rId15" tooltip="Mormonism"/>
              </a:rPr>
              <a:t>Mormonism</a:t>
            </a:r>
            <a:r>
              <a:rPr lang="en-US" sz="900"/>
              <a:t> (whose main branch is </a:t>
            </a:r>
            <a:r>
              <a:rPr lang="en-US" sz="900">
                <a:hlinkClick r:id="rId16" tooltip="The Church of Jesus Christ of Latter-day Saints"/>
              </a:rPr>
              <a:t>The Church of Jesus Christ of Latter-day Saints</a:t>
            </a:r>
            <a:r>
              <a:rPr lang="en-US" sz="900"/>
              <a:t>). </a:t>
            </a:r>
            <a:r>
              <a:rPr lang="en-US" sz="900">
                <a:hlinkClick r:id="rId17" tooltip="Joseph Smith, Jr."/>
              </a:rPr>
              <a:t>Joseph Smith, Jr.</a:t>
            </a:r>
            <a:r>
              <a:rPr lang="en-US" sz="900"/>
              <a:t> lived in the area and was led by the </a:t>
            </a:r>
            <a:r>
              <a:rPr lang="en-US" sz="900">
                <a:hlinkClick r:id="rId18" tooltip="Angel Moroni"/>
              </a:rPr>
              <a:t>angel Moroni</a:t>
            </a:r>
            <a:r>
              <a:rPr lang="en-US" sz="900"/>
              <a:t> to </a:t>
            </a:r>
            <a:r>
              <a:rPr lang="en-US" sz="900">
                <a:hlinkClick r:id="rId19" tooltip="Golden Plates"/>
              </a:rPr>
              <a:t>golden plates</a:t>
            </a:r>
            <a:r>
              <a:rPr lang="en-US" sz="900"/>
              <a:t> from which he translated the </a:t>
            </a:r>
            <a:r>
              <a:rPr lang="en-US" sz="900">
                <a:hlinkClick r:id="rId20" tooltip="Book of Mormon"/>
              </a:rPr>
              <a:t>Book of Mormon</a:t>
            </a:r>
            <a:r>
              <a:rPr lang="en-US" sz="900"/>
              <a:t> near </a:t>
            </a:r>
            <a:r>
              <a:rPr lang="en-US" sz="900">
                <a:hlinkClick r:id="rId21" tooltip="Palmyra (town), New York"/>
              </a:rPr>
              <a:t>Palmyra, New York</a:t>
            </a:r>
            <a:r>
              <a:rPr lang="en-US" sz="900"/>
              <a:t>. </a:t>
            </a:r>
          </a:p>
          <a:p>
            <a:pPr>
              <a:lnSpc>
                <a:spcPct val="80000"/>
              </a:lnSpc>
            </a:pPr>
            <a:r>
              <a:rPr lang="en-US" sz="900"/>
              <a:t>The </a:t>
            </a:r>
            <a:r>
              <a:rPr lang="en-US" sz="900">
                <a:hlinkClick r:id="rId22" tooltip="Millerites"/>
              </a:rPr>
              <a:t>Millerites</a:t>
            </a:r>
            <a:r>
              <a:rPr lang="en-US" sz="900"/>
              <a:t>. </a:t>
            </a:r>
            <a:r>
              <a:rPr lang="en-US" sz="900">
                <a:hlinkClick r:id="rId23" tooltip="William Miller (preacher)"/>
              </a:rPr>
              <a:t>William Miller</a:t>
            </a:r>
            <a:r>
              <a:rPr lang="en-US" sz="900"/>
              <a:t> was a farmer who lived in Low Hampton, New York, who preached that the literal </a:t>
            </a:r>
            <a:r>
              <a:rPr lang="en-US" sz="900">
                <a:hlinkClick r:id="rId24" tooltip="Second Coming"/>
              </a:rPr>
              <a:t>Second Coming</a:t>
            </a:r>
            <a:r>
              <a:rPr lang="en-US" sz="900"/>
              <a:t> would occur "October 22, 1844." Millerism became extremely popular in western New York State. Other groups, including Sabbatarian Adventists and Advent Christians, remained active in the region during the late 1840s and 1850s. </a:t>
            </a:r>
          </a:p>
          <a:p>
            <a:pPr>
              <a:lnSpc>
                <a:spcPct val="80000"/>
              </a:lnSpc>
            </a:pPr>
            <a:r>
              <a:rPr lang="en-US" sz="900"/>
              <a:t>The </a:t>
            </a:r>
            <a:r>
              <a:rPr lang="en-US" sz="900">
                <a:hlinkClick r:id="rId25" tooltip="Fox sisters"/>
              </a:rPr>
              <a:t>Fox sisters</a:t>
            </a:r>
            <a:r>
              <a:rPr lang="en-US" sz="900"/>
              <a:t> of </a:t>
            </a:r>
            <a:r>
              <a:rPr lang="en-US" sz="900">
                <a:hlinkClick r:id="rId26" tooltip="Arcadia, New York"/>
              </a:rPr>
              <a:t>Hydesville, New York</a:t>
            </a:r>
            <a:r>
              <a:rPr lang="en-US" sz="900"/>
              <a:t> conducted the first table-rapping </a:t>
            </a:r>
            <a:r>
              <a:rPr lang="en-US" sz="900">
                <a:hlinkClick r:id="rId27" tooltip="Séance"/>
              </a:rPr>
              <a:t>séances</a:t>
            </a:r>
            <a:r>
              <a:rPr lang="en-US" sz="900"/>
              <a:t> in the area, leading to the American movement of </a:t>
            </a:r>
            <a:r>
              <a:rPr lang="en-US" sz="900">
                <a:hlinkClick r:id="rId28" tooltip="Spiritualism"/>
              </a:rPr>
              <a:t>Spiritualism</a:t>
            </a:r>
            <a:r>
              <a:rPr lang="en-US" sz="900"/>
              <a:t> (centered in </a:t>
            </a:r>
            <a:r>
              <a:rPr lang="en-US" sz="900">
                <a:hlinkClick r:id="rId29" tooltip="Lily Dale"/>
              </a:rPr>
              <a:t>Lily Dale</a:t>
            </a:r>
            <a:r>
              <a:rPr lang="en-US" sz="900"/>
              <a:t>) that taught communication with the dead. </a:t>
            </a:r>
          </a:p>
          <a:p>
            <a:pPr>
              <a:lnSpc>
                <a:spcPct val="80000"/>
              </a:lnSpc>
            </a:pPr>
            <a:r>
              <a:rPr lang="en-US" sz="900"/>
              <a:t>The </a:t>
            </a:r>
            <a:r>
              <a:rPr lang="en-US" sz="900">
                <a:hlinkClick r:id="rId30" tooltip="Shakers"/>
              </a:rPr>
              <a:t>Shakers</a:t>
            </a:r>
            <a:r>
              <a:rPr lang="en-US" sz="900"/>
              <a:t> were very active in the area, with several of their communal farms located there. </a:t>
            </a:r>
          </a:p>
          <a:p>
            <a:pPr>
              <a:lnSpc>
                <a:spcPct val="80000"/>
              </a:lnSpc>
            </a:pPr>
            <a:r>
              <a:rPr lang="en-US" sz="900"/>
              <a:t>The </a:t>
            </a:r>
            <a:r>
              <a:rPr lang="en-US" sz="900">
                <a:hlinkClick r:id="rId31" tooltip="Oneida Society"/>
              </a:rPr>
              <a:t>Oneida Society</a:t>
            </a:r>
            <a:r>
              <a:rPr lang="en-US" sz="900"/>
              <a:t> was a large sectarian group that established a successful community in central New York that subsequently disbanded. It was known for its unique interpretation of </a:t>
            </a:r>
            <a:r>
              <a:rPr lang="en-US" sz="900">
                <a:hlinkClick r:id="rId32" tooltip="Group marriage"/>
              </a:rPr>
              <a:t>group marriage</a:t>
            </a:r>
            <a:r>
              <a:rPr lang="en-US" sz="900"/>
              <a:t> which had mates chosen by committee and offspring of the community raised in common. </a:t>
            </a:r>
          </a:p>
          <a:p>
            <a:pPr>
              <a:lnSpc>
                <a:spcPct val="80000"/>
              </a:lnSpc>
            </a:pPr>
            <a:r>
              <a:rPr lang="en-US" sz="900">
                <a:hlinkClick r:id="rId33" tooltip="Charles Grandison Finney"/>
              </a:rPr>
              <a:t>Finney</a:t>
            </a:r>
            <a:r>
              <a:rPr lang="en-US" sz="900"/>
              <a:t> himself preached at many revivals in the area. His preaching style was an early precursor of </a:t>
            </a:r>
            <a:r>
              <a:rPr lang="en-US" sz="900">
                <a:hlinkClick r:id="rId34" tooltip="Pentecostalism"/>
              </a:rPr>
              <a:t>Pentecostalism</a:t>
            </a:r>
            <a:r>
              <a:rPr lang="en-US" sz="900"/>
              <a:t> which emphasized a living, practical faith marked by emphasis of the </a:t>
            </a:r>
            <a:r>
              <a:rPr lang="en-US" sz="900">
                <a:hlinkClick r:id="rId35" tooltip="Holy Spirit"/>
              </a:rPr>
              <a:t>Holy Spirit</a:t>
            </a:r>
            <a:r>
              <a:rPr lang="en-US" sz="900"/>
              <a:t> over formal </a:t>
            </a:r>
            <a:r>
              <a:rPr lang="en-US" sz="900">
                <a:hlinkClick r:id="rId36" tooltip="Theology"/>
              </a:rPr>
              <a:t>theology</a:t>
            </a:r>
            <a:r>
              <a:rPr lang="en-US" sz="900"/>
              <a:t>. </a:t>
            </a:r>
          </a:p>
          <a:p>
            <a:pPr>
              <a:lnSpc>
                <a:spcPct val="80000"/>
              </a:lnSpc>
            </a:pPr>
            <a:r>
              <a:rPr lang="en-US" sz="900"/>
              <a:t>In addition to religious activity, the region including the burned-over district was famous for social radicalism. </a:t>
            </a:r>
            <a:r>
              <a:rPr lang="en-US" sz="900">
                <a:hlinkClick r:id="rId37" tooltip="Elizabeth Cady Stanton"/>
              </a:rPr>
              <a:t>Elizabeth Cady Stanton</a:t>
            </a:r>
            <a:r>
              <a:rPr lang="en-US" sz="900"/>
              <a:t>, the early </a:t>
            </a:r>
            <a:r>
              <a:rPr lang="en-US" sz="900">
                <a:hlinkClick r:id="rId38" tooltip="Feminism"/>
              </a:rPr>
              <a:t>feminist</a:t>
            </a:r>
            <a:r>
              <a:rPr lang="en-US" sz="900"/>
              <a:t>, was a resident of </a:t>
            </a:r>
            <a:r>
              <a:rPr lang="en-US" sz="900">
                <a:hlinkClick r:id="rId39" tooltip="Seneca Falls"/>
              </a:rPr>
              <a:t>Seneca Falls, New York</a:t>
            </a:r>
            <a:r>
              <a:rPr lang="en-US" sz="900"/>
              <a:t> in central New York where she and others in the community initiated the seminal </a:t>
            </a:r>
            <a:r>
              <a:rPr lang="en-US" sz="900">
                <a:hlinkClick r:id="rId40" tooltip="Seneca Falls Convention"/>
              </a:rPr>
              <a:t>Seneca Falls Convention</a:t>
            </a:r>
            <a:r>
              <a:rPr lang="en-US" sz="900"/>
              <a:t> devoted to </a:t>
            </a:r>
            <a:r>
              <a:rPr lang="en-US" sz="900">
                <a:hlinkClick r:id="rId41" tooltip="Women's suffrage"/>
              </a:rPr>
              <a:t>women's suffrage</a:t>
            </a:r>
            <a:r>
              <a:rPr lang="en-US" sz="90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noFill/>
          <a:ln/>
        </p:spPr>
        <p:txBody>
          <a:bodyPr/>
          <a:lstStyle/>
          <a:p>
            <a:r>
              <a:rPr lang="en-US"/>
              <a:t>The revivals left a lasting imprint on pre-Civil War America. The rituals of evangelical religion--the camp meeting, group prayer, and mass baptisms along rivers and creeks--were the truly distinctive American experience in the decades before the Civil War. The revivals contributed to a conception of the United States as a country with a special mission to lead the world to a golden age of freedom and equality. When Abraham Lincoln in his Gettysburg Address and Second Inaugural spoke about bloody sacrifice, rebirth, and national mission, his words echoed revivalist sermons. </a:t>
            </a:r>
          </a:p>
          <a:p>
            <a:r>
              <a:rPr lang="en-US"/>
              <a:t>A key concept for the revivalists was that each person had a duty to combat sin. For the revivalists, sin was not an abstraction. It was concrete. Dueling, profanity, and drinking hard liquor were sins. In the future, many northern evangelicals regarded slavery as the sum of all sins.</a:t>
            </a:r>
          </a:p>
        </p:txBody>
      </p:sp>
      <p:sp>
        <p:nvSpPr>
          <p:cNvPr id="11267"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ln/>
        </p:spPr>
        <p:txBody>
          <a:bodyPr/>
          <a:lstStyle/>
          <a:p>
            <a:endParaRPr lang="en-US"/>
          </a:p>
        </p:txBody>
      </p:sp>
      <p:sp>
        <p:nvSpPr>
          <p:cNvPr id="2355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ln/>
        </p:spPr>
        <p:txBody>
          <a:bodyPr/>
          <a:lstStyle/>
          <a:p>
            <a:endParaRPr lang="en-US"/>
          </a:p>
        </p:txBody>
      </p:sp>
      <p:sp>
        <p:nvSpPr>
          <p:cNvPr id="256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ln/>
        </p:spPr>
        <p:txBody>
          <a:bodyPr/>
          <a:lstStyle/>
          <a:p>
            <a:endParaRPr lang="en-US"/>
          </a:p>
        </p:txBody>
      </p:sp>
      <p:sp>
        <p:nvSpPr>
          <p:cNvPr id="33795"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endParaRPr lang="en-US"/>
          </a:p>
        </p:txBody>
      </p:sp>
      <p:sp>
        <p:nvSpPr>
          <p:cNvPr id="6" name="Rectangle 155"/>
          <p:cNvSpPr>
            <a:spLocks noGrp="1" noChangeArrowheads="1"/>
          </p:cNvSpPr>
          <p:nvPr>
            <p:ph type="ftr" sz="quarter" idx="11"/>
          </p:nvPr>
        </p:nvSpPr>
        <p:spPr>
          <a:ln/>
        </p:spPr>
        <p:txBody>
          <a:bodyPr/>
          <a:lstStyle>
            <a:lvl1pPr>
              <a:defRPr/>
            </a:lvl1pPr>
          </a:lstStyle>
          <a:p>
            <a:endParaRPr lang="en-US"/>
          </a:p>
        </p:txBody>
      </p:sp>
      <p:sp>
        <p:nvSpPr>
          <p:cNvPr id="7" name="Rectangle 156"/>
          <p:cNvSpPr>
            <a:spLocks noGrp="1" noChangeArrowheads="1"/>
          </p:cNvSpPr>
          <p:nvPr>
            <p:ph type="sldNum" sz="quarter" idx="12"/>
          </p:nvPr>
        </p:nvSpPr>
        <p:spPr>
          <a:ln/>
        </p:spPr>
        <p:txBody>
          <a:bodyPr/>
          <a:lstStyle>
            <a:lvl1pPr>
              <a:defRPr/>
            </a:lvl1pPr>
          </a:lstStyle>
          <a:p>
            <a:fld id="{B7090DBB-2877-3B4F-BD72-165A7B006ABC}" type="slidenum">
              <a:rPr lang="en-US"/>
              <a:pPr/>
              <a:t>‹#›</a:t>
            </a:fld>
            <a:endParaRPr lang="en-US"/>
          </a:p>
        </p:txBody>
      </p:sp>
    </p:spTree>
    <p:extLst>
      <p:ext uri="{BB962C8B-B14F-4D97-AF65-F5344CB8AC3E}">
        <p14:creationId xmlns:p14="http://schemas.microsoft.com/office/powerpoint/2010/main" val="2026721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Content Placeholder 2"/>
          <p:cNvSpPr>
            <a:spLocks noGrp="1"/>
          </p:cNvSpPr>
          <p:nvPr>
            <p:ph sz="quarter" idx="1"/>
          </p:nvPr>
        </p:nvSpPr>
        <p:spPr>
          <a:xfrm>
            <a:off x="301625" y="1600200"/>
            <a:ext cx="4194175" cy="217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1625" y="3925888"/>
            <a:ext cx="4194175" cy="2173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54">
            <a:extLst>
              <a:ext uri="{FF2B5EF4-FFF2-40B4-BE49-F238E27FC236}">
                <a16:creationId xmlns="" xmlns:a16="http://schemas.microsoft.com/office/drawing/2014/main" id="{A3D17E17-6834-B549-8919-A38CDD75F5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55">
            <a:extLst>
              <a:ext uri="{FF2B5EF4-FFF2-40B4-BE49-F238E27FC236}">
                <a16:creationId xmlns="" xmlns:a16="http://schemas.microsoft.com/office/drawing/2014/main" id="{1FA96A67-8B9C-384F-B57C-E832D049CF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56">
            <a:extLst>
              <a:ext uri="{FF2B5EF4-FFF2-40B4-BE49-F238E27FC236}">
                <a16:creationId xmlns="" xmlns:a16="http://schemas.microsoft.com/office/drawing/2014/main" id="{7A58DF45-EF08-C341-B978-028B9867E9D9}"/>
              </a:ext>
            </a:extLst>
          </p:cNvPr>
          <p:cNvSpPr>
            <a:spLocks noGrp="1" noChangeArrowheads="1"/>
          </p:cNvSpPr>
          <p:nvPr>
            <p:ph type="sldNum" sz="quarter" idx="12"/>
          </p:nvPr>
        </p:nvSpPr>
        <p:spPr>
          <a:ln/>
        </p:spPr>
        <p:txBody>
          <a:bodyPr/>
          <a:lstStyle>
            <a:lvl1pPr>
              <a:defRPr/>
            </a:lvl1pPr>
          </a:lstStyle>
          <a:p>
            <a:fld id="{3C6D6C17-CD27-5C4D-862E-B2467B05F1C3}" type="slidenum">
              <a:rPr lang="en-US"/>
              <a:pPr/>
              <a:t>‹#›</a:t>
            </a:fld>
            <a:endParaRPr lang="en-US"/>
          </a:p>
        </p:txBody>
      </p:sp>
    </p:spTree>
    <p:extLst>
      <p:ext uri="{BB962C8B-B14F-4D97-AF65-F5344CB8AC3E}">
        <p14:creationId xmlns:p14="http://schemas.microsoft.com/office/powerpoint/2010/main" val="280065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10/21/19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10/21/19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10/21/19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10/21/19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10/21/19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10/21/19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What ‘problems’ existed in antebellum America? Why?</a:t>
            </a:r>
          </a:p>
          <a:p>
            <a:r>
              <a:rPr lang="en-US" dirty="0" smtClean="0"/>
              <a:t>Brainstorm with your partner while you get out Chapter 15</a:t>
            </a:r>
            <a:endParaRPr lang="en-US" dirty="0"/>
          </a:p>
        </p:txBody>
      </p:sp>
    </p:spTree>
    <p:extLst>
      <p:ext uri="{BB962C8B-B14F-4D97-AF65-F5344CB8AC3E}">
        <p14:creationId xmlns:p14="http://schemas.microsoft.com/office/powerpoint/2010/main" val="8162540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244" name="Rectangle 4"/>
          <p:cNvSpPr>
            <a:spLocks noGrp="1" noChangeArrowheads="1"/>
          </p:cNvSpPr>
          <p:nvPr>
            <p:ph type="title"/>
          </p:nvPr>
        </p:nvSpPr>
        <p:spPr>
          <a:xfrm>
            <a:off x="838200" y="0"/>
            <a:ext cx="8305800"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Second Great Awakening</a:t>
            </a:r>
          </a:p>
        </p:txBody>
      </p:sp>
      <p:sp>
        <p:nvSpPr>
          <p:cNvPr id="10245"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r>
              <a:rPr lang="en-US" sz="4000" dirty="0"/>
              <a:t>Impact of the 2</a:t>
            </a:r>
            <a:r>
              <a:rPr lang="en-US" sz="4000" baseline="30000" dirty="0"/>
              <a:t>nd</a:t>
            </a:r>
            <a:r>
              <a:rPr lang="en-US" sz="4000" dirty="0"/>
              <a:t> Great Awakening</a:t>
            </a:r>
          </a:p>
          <a:p>
            <a:pPr lvl="1"/>
            <a:r>
              <a:rPr lang="en-US" sz="3600" dirty="0"/>
              <a:t>New reform-minded churches were formed in the North &amp; helped grow the Baptists &amp; Methodists in the South  </a:t>
            </a:r>
          </a:p>
          <a:p>
            <a:pPr lvl="1"/>
            <a:r>
              <a:rPr lang="en-US" sz="3600" dirty="0"/>
              <a:t>The revivalists taught that each person had a duty to combat sin; this led to an era of social reform in the 1830s </a:t>
            </a:r>
          </a:p>
        </p:txBody>
      </p:sp>
      <p:sp>
        <p:nvSpPr>
          <p:cNvPr id="14346" name="AutoShape 1034"/>
          <p:cNvSpPr>
            <a:spLocks noChangeArrowheads="1"/>
          </p:cNvSpPr>
          <p:nvPr/>
        </p:nvSpPr>
        <p:spPr bwMode="auto">
          <a:xfrm>
            <a:off x="2590799" y="1981200"/>
            <a:ext cx="6400799" cy="1341967"/>
          </a:xfrm>
          <a:prstGeom prst="wedgeRectCallout">
            <a:avLst>
              <a:gd name="adj1" fmla="val 34354"/>
              <a:gd name="adj2" fmla="val 178986"/>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lnSpc>
                <a:spcPct val="80000"/>
              </a:lnSpc>
            </a:pPr>
            <a:r>
              <a:rPr lang="en-US" sz="2400" dirty="0">
                <a:solidFill>
                  <a:srgbClr val="000000"/>
                </a:solidFill>
              </a:rPr>
              <a:t>Dueling, profanity, &amp; drinking hard liquor were seen as sins. Many northern evangelicals regarded slavery as the sum of all sins</a:t>
            </a:r>
          </a:p>
        </p:txBody>
      </p:sp>
    </p:spTree>
    <p:extLst>
      <p:ext uri="{BB962C8B-B14F-4D97-AF65-F5344CB8AC3E}">
        <p14:creationId xmlns:p14="http://schemas.microsoft.com/office/powerpoint/2010/main" val="1459334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46"/>
                                        </p:tgtEl>
                                        <p:attrNameLst>
                                          <p:attrName>style.visibility</p:attrName>
                                        </p:attrNameLst>
                                      </p:cBhvr>
                                      <p:to>
                                        <p:strVal val="visible"/>
                                      </p:to>
                                    </p:set>
                                    <p:anim calcmode="lin" valueType="num">
                                      <p:cBhvr>
                                        <p:cTn id="7" dur="500" fill="hold"/>
                                        <p:tgtEl>
                                          <p:spTgt spid="14346"/>
                                        </p:tgtEl>
                                        <p:attrNameLst>
                                          <p:attrName>ppt_w</p:attrName>
                                        </p:attrNameLst>
                                      </p:cBhvr>
                                      <p:tavLst>
                                        <p:tav tm="0">
                                          <p:val>
                                            <p:fltVal val="0"/>
                                          </p:val>
                                        </p:tav>
                                        <p:tav tm="100000">
                                          <p:val>
                                            <p:strVal val="#ppt_w"/>
                                          </p:val>
                                        </p:tav>
                                      </p:tavLst>
                                    </p:anim>
                                    <p:anim calcmode="lin" valueType="num">
                                      <p:cBhvr>
                                        <p:cTn id="8" dur="500" fill="hold"/>
                                        <p:tgtEl>
                                          <p:spTgt spid="14346"/>
                                        </p:tgtEl>
                                        <p:attrNameLst>
                                          <p:attrName>ppt_h</p:attrName>
                                        </p:attrNameLst>
                                      </p:cBhvr>
                                      <p:tavLst>
                                        <p:tav tm="0">
                                          <p:val>
                                            <p:fltVal val="0"/>
                                          </p:val>
                                        </p:tav>
                                        <p:tav tm="100000">
                                          <p:val>
                                            <p:strVal val="#ppt_h"/>
                                          </p:val>
                                        </p:tav>
                                      </p:tavLst>
                                    </p:anim>
                                    <p:animEffect transition="in" filter="fade">
                                      <p:cBhvr>
                                        <p:cTn id="9" dur="5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292" name="Rectangle 4"/>
          <p:cNvSpPr>
            <a:spLocks noGrp="1" noChangeArrowheads="1"/>
          </p:cNvSpPr>
          <p:nvPr>
            <p:ph type="title"/>
          </p:nvPr>
        </p:nvSpPr>
        <p:spPr>
          <a:xfrm>
            <a:off x="220836" y="0"/>
            <a:ext cx="8694564"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From Revivalism to Reform</a:t>
            </a:r>
          </a:p>
        </p:txBody>
      </p:sp>
      <p:sp>
        <p:nvSpPr>
          <p:cNvPr id="12293" name="Rectangle 5"/>
          <p:cNvSpPr>
            <a:spLocks noGrp="1" noChangeArrowheads="1"/>
          </p:cNvSpPr>
          <p:nvPr>
            <p:ph type="body" idx="1"/>
          </p:nvPr>
        </p:nvSpPr>
        <p:spPr>
          <a:xfrm>
            <a:off x="0" y="1159682"/>
            <a:ext cx="9144000" cy="5698318"/>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Northern revivals, unlike in the South, inspired social reform among middle-class participants</a:t>
            </a:r>
          </a:p>
          <a:p>
            <a:pPr>
              <a:lnSpc>
                <a:spcPct val="90000"/>
              </a:lnSpc>
            </a:pPr>
            <a:r>
              <a:rPr lang="en-US" dirty="0"/>
              <a:t>Led to a </a:t>
            </a:r>
            <a:r>
              <a:rPr lang="ja-JP" altLang="en-US" dirty="0">
                <a:latin typeface="Arial"/>
              </a:rPr>
              <a:t>“</a:t>
            </a:r>
            <a:r>
              <a:rPr lang="en-US" dirty="0"/>
              <a:t>benevolent empire" of evangelical reform movements:</a:t>
            </a:r>
          </a:p>
          <a:p>
            <a:pPr lvl="1">
              <a:lnSpc>
                <a:spcPct val="90000"/>
              </a:lnSpc>
              <a:buSzPct val="75000"/>
            </a:pPr>
            <a:r>
              <a:rPr lang="en-US" dirty="0"/>
              <a:t>Religious conversion</a:t>
            </a:r>
          </a:p>
          <a:p>
            <a:pPr lvl="1">
              <a:lnSpc>
                <a:spcPct val="90000"/>
              </a:lnSpc>
              <a:buSzPct val="75000"/>
            </a:pPr>
            <a:r>
              <a:rPr lang="en-US" dirty="0"/>
              <a:t>Morality crusaders attacked prostitution, gambling, &amp; slavery </a:t>
            </a:r>
          </a:p>
          <a:p>
            <a:pPr lvl="1">
              <a:lnSpc>
                <a:spcPct val="90000"/>
              </a:lnSpc>
              <a:buSzPct val="75000"/>
            </a:pPr>
            <a:r>
              <a:rPr lang="en-US" dirty="0"/>
              <a:t>Temperance advocates hoped to end alcohol abuse</a:t>
            </a:r>
          </a:p>
        </p:txBody>
      </p:sp>
    </p:spTree>
    <p:extLst>
      <p:ext uri="{BB962C8B-B14F-4D97-AF65-F5344CB8AC3E}">
        <p14:creationId xmlns:p14="http://schemas.microsoft.com/office/powerpoint/2010/main" val="2877028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Analysis</a:t>
            </a:r>
            <a:endParaRPr lang="en-US" dirty="0"/>
          </a:p>
        </p:txBody>
      </p:sp>
      <p:sp>
        <p:nvSpPr>
          <p:cNvPr id="3" name="Content Placeholder 2"/>
          <p:cNvSpPr>
            <a:spLocks noGrp="1"/>
          </p:cNvSpPr>
          <p:nvPr>
            <p:ph idx="1"/>
          </p:nvPr>
        </p:nvSpPr>
        <p:spPr/>
        <p:txBody>
          <a:bodyPr/>
          <a:lstStyle/>
          <a:p>
            <a:pPr marL="0" indent="0" algn="ctr">
              <a:buNone/>
            </a:pPr>
            <a:r>
              <a:rPr lang="en-US" dirty="0" smtClean="0"/>
              <a:t>Charles Finney, 2</a:t>
            </a:r>
            <a:r>
              <a:rPr lang="en-US" baseline="30000" dirty="0" smtClean="0"/>
              <a:t>nd</a:t>
            </a:r>
            <a:r>
              <a:rPr lang="en-US" dirty="0" smtClean="0"/>
              <a:t> Great Awakening Preacher</a:t>
            </a:r>
            <a:endParaRPr lang="en-US" dirty="0"/>
          </a:p>
        </p:txBody>
      </p:sp>
    </p:spTree>
    <p:extLst>
      <p:ext uri="{BB962C8B-B14F-4D97-AF65-F5344CB8AC3E}">
        <p14:creationId xmlns:p14="http://schemas.microsoft.com/office/powerpoint/2010/main" val="13218280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endParaRPr lang="en-US"/>
          </a:p>
        </p:txBody>
      </p:sp>
      <p:sp>
        <p:nvSpPr>
          <p:cNvPr id="120835" name="Rectangle 3"/>
          <p:cNvSpPr>
            <a:spLocks noGrp="1" noChangeArrowheads="1"/>
          </p:cNvSpPr>
          <p:nvPr>
            <p:ph type="body" idx="1"/>
          </p:nvPr>
        </p:nvSpPr>
        <p:spPr/>
        <p:txBody>
          <a:bodyPr/>
          <a:lstStyle/>
          <a:p>
            <a:endParaRPr lang="en-US"/>
          </a:p>
        </p:txBody>
      </p:sp>
      <p:pic>
        <p:nvPicPr>
          <p:cNvPr id="2" name="Picture 1"/>
          <p:cNvPicPr>
            <a:picLocks noChangeAspect="1"/>
          </p:cNvPicPr>
          <p:nvPr/>
        </p:nvPicPr>
        <p:blipFill>
          <a:blip r:embed="rId2"/>
          <a:stretch>
            <a:fillRect/>
          </a:stretch>
        </p:blipFill>
        <p:spPr>
          <a:xfrm>
            <a:off x="0" y="101600"/>
            <a:ext cx="9144000" cy="6635931"/>
          </a:xfrm>
          <a:prstGeom prst="rect">
            <a:avLst/>
          </a:prstGeom>
        </p:spPr>
      </p:pic>
    </p:spTree>
    <p:extLst>
      <p:ext uri="{BB962C8B-B14F-4D97-AF65-F5344CB8AC3E}">
        <p14:creationId xmlns:p14="http://schemas.microsoft.com/office/powerpoint/2010/main" val="150377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Alcohol Consumption"/>
          <p:cNvPicPr>
            <a:picLocks noChangeAspect="1" noChangeArrowheads="1"/>
          </p:cNvPicPr>
          <p:nvPr/>
        </p:nvPicPr>
        <p:blipFill>
          <a:blip r:embed="rId2">
            <a:lum bright="-24000" contrast="48000"/>
            <a:extLst>
              <a:ext uri="{28A0092B-C50C-407E-A947-70E740481C1C}">
                <a14:useLocalDpi xmlns:a14="http://schemas.microsoft.com/office/drawing/2010/main" val="0"/>
              </a:ext>
            </a:extLst>
          </a:blip>
          <a:srcRect l="50150" t="23293" r="3163" b="21490"/>
          <a:stretch>
            <a:fillRect/>
          </a:stretch>
        </p:blipFill>
        <p:spPr bwMode="auto">
          <a:xfrm>
            <a:off x="0" y="30163"/>
            <a:ext cx="9144000" cy="682783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0899" name="Oval 3"/>
          <p:cNvSpPr>
            <a:spLocks noChangeArrowheads="1"/>
          </p:cNvSpPr>
          <p:nvPr/>
        </p:nvSpPr>
        <p:spPr bwMode="auto">
          <a:xfrm>
            <a:off x="3962400" y="533400"/>
            <a:ext cx="1219200" cy="3505200"/>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0900" name="Text Box 4"/>
          <p:cNvSpPr txBox="1">
            <a:spLocks noChangeArrowheads="1"/>
          </p:cNvSpPr>
          <p:nvPr/>
        </p:nvSpPr>
        <p:spPr bwMode="auto">
          <a:xfrm>
            <a:off x="5410200" y="457200"/>
            <a:ext cx="3505200" cy="1262910"/>
          </a:xfrm>
          <a:prstGeom prst="rect">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90000"/>
              </a:lnSpc>
              <a:spcBef>
                <a:spcPct val="20000"/>
              </a:spcBef>
              <a:buSzPct val="75000"/>
              <a:buFont typeface="Arial" charset="0"/>
              <a:buNone/>
            </a:pPr>
            <a:r>
              <a:rPr kumimoji="1" lang="en-US" sz="2800" dirty="0">
                <a:solidFill>
                  <a:schemeClr val="bg1"/>
                </a:solidFill>
              </a:rPr>
              <a:t>Temperance was the era</a:t>
            </a:r>
            <a:r>
              <a:rPr kumimoji="1" lang="ja-JP" altLang="en-US" sz="2800" dirty="0">
                <a:solidFill>
                  <a:schemeClr val="bg1"/>
                </a:solidFill>
                <a:latin typeface="Arial"/>
              </a:rPr>
              <a:t>’</a:t>
            </a:r>
            <a:r>
              <a:rPr kumimoji="1" lang="en-US" sz="2800" dirty="0">
                <a:solidFill>
                  <a:schemeClr val="bg1"/>
                </a:solidFill>
              </a:rPr>
              <a:t>s most successful reform</a:t>
            </a:r>
            <a:endParaRPr lang="en-US" sz="2800" dirty="0">
              <a:solidFill>
                <a:schemeClr val="bg1"/>
              </a:solidFill>
            </a:endParaRPr>
          </a:p>
        </p:txBody>
      </p:sp>
    </p:spTree>
    <p:extLst>
      <p:ext uri="{BB962C8B-B14F-4D97-AF65-F5344CB8AC3E}">
        <p14:creationId xmlns:p14="http://schemas.microsoft.com/office/powerpoint/2010/main" val="771326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0899"/>
                                        </p:tgtEl>
                                        <p:attrNameLst>
                                          <p:attrName>style.visibility</p:attrName>
                                        </p:attrNameLst>
                                      </p:cBhvr>
                                      <p:to>
                                        <p:strVal val="visible"/>
                                      </p:to>
                                    </p:set>
                                    <p:anim calcmode="lin" valueType="num">
                                      <p:cBhvr>
                                        <p:cTn id="7" dur="500" fill="hold"/>
                                        <p:tgtEl>
                                          <p:spTgt spid="80899"/>
                                        </p:tgtEl>
                                        <p:attrNameLst>
                                          <p:attrName>ppt_w</p:attrName>
                                        </p:attrNameLst>
                                      </p:cBhvr>
                                      <p:tavLst>
                                        <p:tav tm="0">
                                          <p:val>
                                            <p:fltVal val="0"/>
                                          </p:val>
                                        </p:tav>
                                        <p:tav tm="100000">
                                          <p:val>
                                            <p:strVal val="#ppt_w"/>
                                          </p:val>
                                        </p:tav>
                                      </p:tavLst>
                                    </p:anim>
                                    <p:anim calcmode="lin" valueType="num">
                                      <p:cBhvr>
                                        <p:cTn id="8" dur="500" fill="hold"/>
                                        <p:tgtEl>
                                          <p:spTgt spid="80899"/>
                                        </p:tgtEl>
                                        <p:attrNameLst>
                                          <p:attrName>ppt_h</p:attrName>
                                        </p:attrNameLst>
                                      </p:cBhvr>
                                      <p:tavLst>
                                        <p:tav tm="0">
                                          <p:val>
                                            <p:fltVal val="0"/>
                                          </p:val>
                                        </p:tav>
                                        <p:tav tm="100000">
                                          <p:val>
                                            <p:strVal val="#ppt_h"/>
                                          </p:val>
                                        </p:tav>
                                      </p:tavLst>
                                    </p:anim>
                                    <p:animEffect transition="in" filter="fade">
                                      <p:cBhvr>
                                        <p:cTn id="9" dur="500"/>
                                        <p:tgtEl>
                                          <p:spTgt spid="80899"/>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0900"/>
                                        </p:tgtEl>
                                        <p:attrNameLst>
                                          <p:attrName>style.visibility</p:attrName>
                                        </p:attrNameLst>
                                      </p:cBhvr>
                                      <p:to>
                                        <p:strVal val="visible"/>
                                      </p:to>
                                    </p:set>
                                    <p:anim calcmode="lin" valueType="num">
                                      <p:cBhvr>
                                        <p:cTn id="13" dur="500" fill="hold"/>
                                        <p:tgtEl>
                                          <p:spTgt spid="80900"/>
                                        </p:tgtEl>
                                        <p:attrNameLst>
                                          <p:attrName>ppt_w</p:attrName>
                                        </p:attrNameLst>
                                      </p:cBhvr>
                                      <p:tavLst>
                                        <p:tav tm="0">
                                          <p:val>
                                            <p:fltVal val="0"/>
                                          </p:val>
                                        </p:tav>
                                        <p:tav tm="100000">
                                          <p:val>
                                            <p:strVal val="#ppt_w"/>
                                          </p:val>
                                        </p:tav>
                                      </p:tavLst>
                                    </p:anim>
                                    <p:anim calcmode="lin" valueType="num">
                                      <p:cBhvr>
                                        <p:cTn id="14" dur="500" fill="hold"/>
                                        <p:tgtEl>
                                          <p:spTgt spid="80900"/>
                                        </p:tgtEl>
                                        <p:attrNameLst>
                                          <p:attrName>ppt_h</p:attrName>
                                        </p:attrNameLst>
                                      </p:cBhvr>
                                      <p:tavLst>
                                        <p:tav tm="0">
                                          <p:val>
                                            <p:fltVal val="0"/>
                                          </p:val>
                                        </p:tav>
                                        <p:tav tm="100000">
                                          <p:val>
                                            <p:strVal val="#ppt_h"/>
                                          </p:val>
                                        </p:tav>
                                      </p:tavLst>
                                    </p:anim>
                                    <p:animEffect transition="in" filter="fade">
                                      <p:cBhvr>
                                        <p:cTn id="15" dur="500"/>
                                        <p:tgtEl>
                                          <p:spTgt spid="80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60800" cy="1143000"/>
          </a:xfrm>
        </p:spPr>
        <p:txBody>
          <a:bodyPr>
            <a:normAutofit fontScale="90000"/>
          </a:bodyPr>
          <a:lstStyle/>
          <a:p>
            <a:r>
              <a:rPr lang="en-US" dirty="0" smtClean="0"/>
              <a:t>Educational Reform</a:t>
            </a:r>
            <a:endParaRPr lang="en-US" dirty="0"/>
          </a:p>
        </p:txBody>
      </p:sp>
      <p:sp>
        <p:nvSpPr>
          <p:cNvPr id="5" name="Content Placeholder 2"/>
          <p:cNvSpPr>
            <a:spLocks noGrp="1"/>
          </p:cNvSpPr>
          <p:nvPr>
            <p:ph idx="1"/>
          </p:nvPr>
        </p:nvSpPr>
        <p:spPr>
          <a:xfrm>
            <a:off x="0" y="1600201"/>
            <a:ext cx="5007429" cy="4948582"/>
          </a:xfrm>
        </p:spPr>
        <p:txBody>
          <a:bodyPr>
            <a:normAutofit/>
          </a:bodyPr>
          <a:lstStyle/>
          <a:p>
            <a:r>
              <a:rPr lang="en-US" sz="2500" dirty="0" smtClean="0"/>
              <a:t>Enlightenment philosophy</a:t>
            </a:r>
          </a:p>
          <a:p>
            <a:pPr lvl="1"/>
            <a:r>
              <a:rPr lang="en-US" sz="2500" i="1" dirty="0" smtClean="0"/>
              <a:t>Tabula rasa</a:t>
            </a:r>
            <a:r>
              <a:rPr lang="en-US" sz="2500" dirty="0" smtClean="0"/>
              <a:t>: blank slate</a:t>
            </a:r>
          </a:p>
          <a:p>
            <a:r>
              <a:rPr lang="en-US" sz="2500" dirty="0" smtClean="0"/>
              <a:t>Political philosophy</a:t>
            </a:r>
          </a:p>
          <a:p>
            <a:pPr lvl="1"/>
            <a:r>
              <a:rPr lang="en-US" sz="2500" dirty="0" smtClean="0"/>
              <a:t>Civic virtue &amp; informed citizenry</a:t>
            </a:r>
          </a:p>
          <a:p>
            <a:r>
              <a:rPr lang="en-US" sz="2500" dirty="0" smtClean="0"/>
              <a:t>Socio-economic factors</a:t>
            </a:r>
          </a:p>
          <a:p>
            <a:pPr lvl="1"/>
            <a:r>
              <a:rPr lang="en-US" sz="2500" dirty="0" smtClean="0"/>
              <a:t>Industrialization &amp; child labor</a:t>
            </a:r>
            <a:endParaRPr lang="en-US" sz="2500" dirty="0"/>
          </a:p>
        </p:txBody>
      </p:sp>
      <p:sp>
        <p:nvSpPr>
          <p:cNvPr id="3" name="TextBox 2"/>
          <p:cNvSpPr txBox="1"/>
          <p:nvPr/>
        </p:nvSpPr>
        <p:spPr>
          <a:xfrm>
            <a:off x="4318001" y="94199"/>
            <a:ext cx="4318000" cy="1323439"/>
          </a:xfrm>
          <a:prstGeom prst="rect">
            <a:avLst/>
          </a:prstGeom>
          <a:noFill/>
        </p:spPr>
        <p:txBody>
          <a:bodyPr wrap="square" rtlCol="0">
            <a:spAutoFit/>
          </a:bodyPr>
          <a:lstStyle/>
          <a:p>
            <a:pPr algn="ctr"/>
            <a:r>
              <a:rPr lang="en-US" sz="4000" dirty="0" smtClean="0"/>
              <a:t>Women and Education</a:t>
            </a:r>
            <a:endParaRPr lang="en-US" sz="4000" dirty="0"/>
          </a:p>
        </p:txBody>
      </p:sp>
      <p:sp>
        <p:nvSpPr>
          <p:cNvPr id="7" name="Content Placeholder 2"/>
          <p:cNvSpPr txBox="1">
            <a:spLocks/>
          </p:cNvSpPr>
          <p:nvPr/>
        </p:nvSpPr>
        <p:spPr>
          <a:xfrm>
            <a:off x="5007429" y="1600201"/>
            <a:ext cx="4136571" cy="451696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500" dirty="0" smtClean="0"/>
              <a:t>Catharine Beecher</a:t>
            </a:r>
          </a:p>
          <a:p>
            <a:pPr lvl="1"/>
            <a:r>
              <a:rPr lang="en-US" sz="2500" dirty="0" smtClean="0"/>
              <a:t>Kindergarten</a:t>
            </a:r>
          </a:p>
          <a:p>
            <a:pPr lvl="1"/>
            <a:r>
              <a:rPr lang="en-US" sz="2500" dirty="0" smtClean="0"/>
              <a:t>Physical education</a:t>
            </a:r>
          </a:p>
          <a:p>
            <a:pPr lvl="1"/>
            <a:r>
              <a:rPr lang="en-US" sz="2500" dirty="0" smtClean="0"/>
              <a:t>Music education</a:t>
            </a:r>
          </a:p>
          <a:p>
            <a:r>
              <a:rPr lang="en-US" sz="2500" dirty="0" smtClean="0"/>
              <a:t>Emma Willard</a:t>
            </a:r>
          </a:p>
          <a:p>
            <a:pPr lvl="1"/>
            <a:r>
              <a:rPr lang="en-US" sz="2500" dirty="0" smtClean="0"/>
              <a:t>Women’s education</a:t>
            </a:r>
          </a:p>
          <a:p>
            <a:r>
              <a:rPr lang="en-US" sz="2500" dirty="0" smtClean="0"/>
              <a:t>Elizabeth Blackwell</a:t>
            </a:r>
          </a:p>
          <a:p>
            <a:pPr lvl="1"/>
            <a:r>
              <a:rPr lang="en-US" sz="2500" dirty="0" smtClean="0"/>
              <a:t>Medicine</a:t>
            </a:r>
          </a:p>
          <a:p>
            <a:r>
              <a:rPr lang="en-US" sz="2500" dirty="0" smtClean="0"/>
              <a:t>OBERLIN COLLEGE</a:t>
            </a:r>
            <a:endParaRPr lang="en-US" sz="2500" dirty="0"/>
          </a:p>
        </p:txBody>
      </p:sp>
    </p:spTree>
    <p:extLst>
      <p:ext uri="{BB962C8B-B14F-4D97-AF65-F5344CB8AC3E}">
        <p14:creationId xmlns:p14="http://schemas.microsoft.com/office/powerpoint/2010/main" val="31698007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532" name="Rectangle 4"/>
          <p:cNvSpPr>
            <a:spLocks noGrp="1" noChangeArrowheads="1"/>
          </p:cNvSpPr>
          <p:nvPr>
            <p:ph type="title"/>
          </p:nvPr>
        </p:nvSpPr>
        <p:spPr>
          <a:xfrm>
            <a:off x="276045" y="0"/>
            <a:ext cx="8639355"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The Extension of Education</a:t>
            </a:r>
          </a:p>
        </p:txBody>
      </p:sp>
      <p:sp>
        <p:nvSpPr>
          <p:cNvPr id="22533" name="Rectangle 5"/>
          <p:cNvSpPr>
            <a:spLocks noGrp="1" noChangeArrowheads="1"/>
          </p:cNvSpPr>
          <p:nvPr>
            <p:ph type="body" idx="1"/>
          </p:nvPr>
        </p:nvSpPr>
        <p:spPr>
          <a:xfrm>
            <a:off x="0" y="1021624"/>
            <a:ext cx="9144000" cy="583637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0000"/>
              </a:lnSpc>
              <a:spcBef>
                <a:spcPct val="0"/>
              </a:spcBef>
            </a:pPr>
            <a:r>
              <a:rPr lang="en-US" sz="3600" dirty="0"/>
              <a:t>Free public schools grew rapidly from 1820 to 1850 to provide educational &amp; </a:t>
            </a:r>
            <a:r>
              <a:rPr lang="en-US" sz="3600" i="1" u="sng" dirty="0">
                <a:effectLst>
                  <a:outerShdw blurRad="38100" dist="38100" dir="2700000" algn="tl">
                    <a:srgbClr val="DDDDDD"/>
                  </a:outerShdw>
                </a:effectLst>
              </a:rPr>
              <a:t>moral</a:t>
            </a:r>
            <a:r>
              <a:rPr lang="en-US" sz="3600" dirty="0"/>
              <a:t> training:</a:t>
            </a:r>
          </a:p>
          <a:p>
            <a:pPr lvl="1">
              <a:lnSpc>
                <a:spcPct val="90000"/>
              </a:lnSpc>
              <a:spcBef>
                <a:spcPct val="0"/>
              </a:spcBef>
            </a:pPr>
            <a:r>
              <a:rPr lang="en-US" sz="3200" dirty="0"/>
              <a:t>Middle-class Americans saw education as a means for social advancement, teaching </a:t>
            </a:r>
            <a:r>
              <a:rPr lang="ja-JP" altLang="en-US" sz="3200" dirty="0">
                <a:latin typeface="Arial"/>
              </a:rPr>
              <a:t>“</a:t>
            </a:r>
            <a:r>
              <a:rPr lang="en-US" sz="3200" dirty="0"/>
              <a:t>3 R</a:t>
            </a:r>
            <a:r>
              <a:rPr lang="ja-JP" altLang="en-US" sz="3200" dirty="0">
                <a:latin typeface="Arial"/>
              </a:rPr>
              <a:t>’</a:t>
            </a:r>
            <a:r>
              <a:rPr lang="en-US" sz="3200" dirty="0"/>
              <a:t>s</a:t>
            </a:r>
            <a:r>
              <a:rPr lang="ja-JP" altLang="en-US" sz="3200" dirty="0">
                <a:latin typeface="Arial"/>
              </a:rPr>
              <a:t>”</a:t>
            </a:r>
            <a:r>
              <a:rPr lang="en-US" sz="3200" dirty="0"/>
              <a:t> &amp; instilling a Protestant ethic</a:t>
            </a:r>
          </a:p>
          <a:p>
            <a:pPr lvl="1">
              <a:lnSpc>
                <a:spcPct val="90000"/>
              </a:lnSpc>
              <a:spcBef>
                <a:spcPct val="0"/>
              </a:spcBef>
            </a:pPr>
            <a:r>
              <a:rPr lang="en-US" sz="3200" u="sng" dirty="0"/>
              <a:t>Horace Mann</a:t>
            </a:r>
            <a:r>
              <a:rPr lang="en-US" sz="3200" dirty="0"/>
              <a:t> argued that schools </a:t>
            </a:r>
            <a:r>
              <a:rPr lang="ja-JP" altLang="en-US" sz="3200" dirty="0">
                <a:latin typeface="Arial"/>
              </a:rPr>
              <a:t>“</a:t>
            </a:r>
            <a:r>
              <a:rPr lang="en-US" sz="3200" dirty="0"/>
              <a:t>save</a:t>
            </a:r>
            <a:r>
              <a:rPr lang="ja-JP" altLang="en-US" sz="3200" dirty="0">
                <a:latin typeface="Arial"/>
              </a:rPr>
              <a:t>”</a:t>
            </a:r>
            <a:r>
              <a:rPr lang="en-US" sz="3200" dirty="0"/>
              <a:t> immigrants &amp; poor kids from parents</a:t>
            </a:r>
            <a:r>
              <a:rPr lang="ja-JP" altLang="en-US" sz="3200" dirty="0">
                <a:latin typeface="Arial"/>
              </a:rPr>
              <a:t>’</a:t>
            </a:r>
            <a:r>
              <a:rPr lang="en-US" sz="3200" dirty="0"/>
              <a:t> </a:t>
            </a:r>
            <a:r>
              <a:rPr lang="ja-JP" altLang="en-US" sz="3200" dirty="0">
                <a:latin typeface="Arial"/>
              </a:rPr>
              <a:t>“</a:t>
            </a:r>
            <a:r>
              <a:rPr lang="en-US" sz="3200" dirty="0"/>
              <a:t>bad</a:t>
            </a:r>
            <a:r>
              <a:rPr lang="ja-JP" altLang="en-US" sz="3200" dirty="0">
                <a:latin typeface="Arial"/>
              </a:rPr>
              <a:t>”</a:t>
            </a:r>
            <a:r>
              <a:rPr lang="en-US" sz="3200" dirty="0"/>
              <a:t> influence to create good citizens</a:t>
            </a:r>
          </a:p>
        </p:txBody>
      </p:sp>
      <p:sp>
        <p:nvSpPr>
          <p:cNvPr id="22534" name="AutoShape 6"/>
          <p:cNvSpPr>
            <a:spLocks noChangeArrowheads="1"/>
          </p:cNvSpPr>
          <p:nvPr/>
        </p:nvSpPr>
        <p:spPr bwMode="auto">
          <a:xfrm>
            <a:off x="1371600" y="2667000"/>
            <a:ext cx="7543800" cy="914400"/>
          </a:xfrm>
          <a:prstGeom prst="wedgeRectCallout">
            <a:avLst>
              <a:gd name="adj1" fmla="val -18287"/>
              <a:gd name="adj2" fmla="val -15330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Prior to 1820, public schools were well developed in NE, but not in South</a:t>
            </a:r>
          </a:p>
        </p:txBody>
      </p:sp>
      <p:sp>
        <p:nvSpPr>
          <p:cNvPr id="22535" name="AutoShape 7"/>
          <p:cNvSpPr>
            <a:spLocks noChangeArrowheads="1"/>
          </p:cNvSpPr>
          <p:nvPr/>
        </p:nvSpPr>
        <p:spPr bwMode="auto">
          <a:xfrm>
            <a:off x="2362200" y="685800"/>
            <a:ext cx="1828800" cy="533400"/>
          </a:xfrm>
          <a:prstGeom prst="wedgeRectCallout">
            <a:avLst>
              <a:gd name="adj1" fmla="val 223264"/>
              <a:gd name="adj2" fmla="val 472917"/>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3000" dirty="0">
                <a:solidFill>
                  <a:srgbClr val="000000"/>
                </a:solidFill>
              </a:rPr>
              <a:t>Reading</a:t>
            </a:r>
          </a:p>
        </p:txBody>
      </p:sp>
      <p:sp>
        <p:nvSpPr>
          <p:cNvPr id="22536" name="AutoShape 8"/>
          <p:cNvSpPr>
            <a:spLocks noChangeArrowheads="1"/>
          </p:cNvSpPr>
          <p:nvPr/>
        </p:nvSpPr>
        <p:spPr bwMode="auto">
          <a:xfrm>
            <a:off x="4343400" y="685800"/>
            <a:ext cx="1828800" cy="533400"/>
          </a:xfrm>
          <a:prstGeom prst="wedgeRectCallout">
            <a:avLst>
              <a:gd name="adj1" fmla="val 135676"/>
              <a:gd name="adj2" fmla="val 46160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ja-JP" altLang="en-US" sz="3200">
                <a:solidFill>
                  <a:srgbClr val="000000"/>
                </a:solidFill>
                <a:latin typeface="Arial"/>
              </a:rPr>
              <a:t>‘</a:t>
            </a:r>
            <a:r>
              <a:rPr kumimoji="1" lang="en-US" sz="3200">
                <a:solidFill>
                  <a:srgbClr val="000000"/>
                </a:solidFill>
              </a:rPr>
              <a:t>Riting</a:t>
            </a:r>
          </a:p>
        </p:txBody>
      </p:sp>
      <p:sp>
        <p:nvSpPr>
          <p:cNvPr id="22537" name="AutoShape 9"/>
          <p:cNvSpPr>
            <a:spLocks noChangeArrowheads="1"/>
          </p:cNvSpPr>
          <p:nvPr/>
        </p:nvSpPr>
        <p:spPr bwMode="auto">
          <a:xfrm>
            <a:off x="6248400" y="685800"/>
            <a:ext cx="2514600" cy="533400"/>
          </a:xfrm>
          <a:prstGeom prst="wedgeRectCallout">
            <a:avLst>
              <a:gd name="adj1" fmla="val 26704"/>
              <a:gd name="adj2" fmla="val 493750"/>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ja-JP" altLang="en-US" sz="3200">
                <a:solidFill>
                  <a:srgbClr val="000000"/>
                </a:solidFill>
                <a:latin typeface="Arial"/>
              </a:rPr>
              <a:t>‘</a:t>
            </a:r>
            <a:r>
              <a:rPr kumimoji="1" lang="en-US" sz="3200">
                <a:solidFill>
                  <a:srgbClr val="000000"/>
                </a:solidFill>
              </a:rPr>
              <a:t>Rithmetic </a:t>
            </a:r>
          </a:p>
        </p:txBody>
      </p:sp>
      <p:sp>
        <p:nvSpPr>
          <p:cNvPr id="22538" name="AutoShape 10"/>
          <p:cNvSpPr>
            <a:spLocks noChangeArrowheads="1"/>
          </p:cNvSpPr>
          <p:nvPr/>
        </p:nvSpPr>
        <p:spPr bwMode="auto">
          <a:xfrm>
            <a:off x="2209800" y="2895600"/>
            <a:ext cx="5638800" cy="990600"/>
          </a:xfrm>
          <a:prstGeom prst="wedgeRectCallout">
            <a:avLst>
              <a:gd name="adj1" fmla="val -40824"/>
              <a:gd name="adj2" fmla="val 13108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America</a:t>
            </a:r>
            <a:r>
              <a:rPr kumimoji="1" lang="ja-JP" altLang="en-US" sz="2800" dirty="0">
                <a:solidFill>
                  <a:srgbClr val="000000"/>
                </a:solidFill>
                <a:latin typeface="Arial"/>
              </a:rPr>
              <a:t>’</a:t>
            </a:r>
            <a:r>
              <a:rPr kumimoji="1" lang="en-US" sz="2800" dirty="0">
                <a:solidFill>
                  <a:srgbClr val="000000"/>
                </a:solidFill>
              </a:rPr>
              <a:t>s most famous advocate of public education</a:t>
            </a:r>
          </a:p>
        </p:txBody>
      </p:sp>
    </p:spTree>
    <p:extLst>
      <p:ext uri="{BB962C8B-B14F-4D97-AF65-F5344CB8AC3E}">
        <p14:creationId xmlns:p14="http://schemas.microsoft.com/office/powerpoint/2010/main" val="1624464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500" fill="hold"/>
                                        <p:tgtEl>
                                          <p:spTgt spid="22534"/>
                                        </p:tgtEl>
                                        <p:attrNameLst>
                                          <p:attrName>ppt_w</p:attrName>
                                        </p:attrNameLst>
                                      </p:cBhvr>
                                      <p:tavLst>
                                        <p:tav tm="0">
                                          <p:val>
                                            <p:fltVal val="0"/>
                                          </p:val>
                                        </p:tav>
                                        <p:tav tm="100000">
                                          <p:val>
                                            <p:strVal val="#ppt_w"/>
                                          </p:val>
                                        </p:tav>
                                      </p:tavLst>
                                    </p:anim>
                                    <p:anim calcmode="lin" valueType="num">
                                      <p:cBhvr>
                                        <p:cTn id="8" dur="500" fill="hold"/>
                                        <p:tgtEl>
                                          <p:spTgt spid="22534"/>
                                        </p:tgtEl>
                                        <p:attrNameLst>
                                          <p:attrName>ppt_h</p:attrName>
                                        </p:attrNameLst>
                                      </p:cBhvr>
                                      <p:tavLst>
                                        <p:tav tm="0">
                                          <p:val>
                                            <p:fltVal val="0"/>
                                          </p:val>
                                        </p:tav>
                                        <p:tav tm="100000">
                                          <p:val>
                                            <p:strVal val="#ppt_h"/>
                                          </p:val>
                                        </p:tav>
                                      </p:tavLst>
                                    </p:anim>
                                    <p:animEffect transition="in" filter="fade">
                                      <p:cBhvr>
                                        <p:cTn id="9" dur="500"/>
                                        <p:tgtEl>
                                          <p:spTgt spid="225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22534"/>
                                        </p:tgtEl>
                                        <p:attrNameLst>
                                          <p:attrName>ppt_w</p:attrName>
                                        </p:attrNameLst>
                                      </p:cBhvr>
                                      <p:tavLst>
                                        <p:tav tm="0">
                                          <p:val>
                                            <p:strVal val="ppt_w"/>
                                          </p:val>
                                        </p:tav>
                                        <p:tav tm="100000">
                                          <p:val>
                                            <p:fltVal val="0"/>
                                          </p:val>
                                        </p:tav>
                                      </p:tavLst>
                                    </p:anim>
                                    <p:anim calcmode="lin" valueType="num">
                                      <p:cBhvr>
                                        <p:cTn id="14" dur="500"/>
                                        <p:tgtEl>
                                          <p:spTgt spid="22534"/>
                                        </p:tgtEl>
                                        <p:attrNameLst>
                                          <p:attrName>ppt_h</p:attrName>
                                        </p:attrNameLst>
                                      </p:cBhvr>
                                      <p:tavLst>
                                        <p:tav tm="0">
                                          <p:val>
                                            <p:strVal val="ppt_h"/>
                                          </p:val>
                                        </p:tav>
                                        <p:tav tm="100000">
                                          <p:val>
                                            <p:fltVal val="0"/>
                                          </p:val>
                                        </p:tav>
                                      </p:tavLst>
                                    </p:anim>
                                    <p:animEffect transition="out" filter="fade">
                                      <p:cBhvr>
                                        <p:cTn id="15" dur="500"/>
                                        <p:tgtEl>
                                          <p:spTgt spid="22534"/>
                                        </p:tgtEl>
                                      </p:cBhvr>
                                    </p:animEffect>
                                    <p:set>
                                      <p:cBhvr>
                                        <p:cTn id="16" dur="1" fill="hold">
                                          <p:stCondLst>
                                            <p:cond delay="499"/>
                                          </p:stCondLst>
                                        </p:cTn>
                                        <p:tgtEl>
                                          <p:spTgt spid="22534"/>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2535"/>
                                        </p:tgtEl>
                                        <p:attrNameLst>
                                          <p:attrName>style.visibility</p:attrName>
                                        </p:attrNameLst>
                                      </p:cBhvr>
                                      <p:to>
                                        <p:strVal val="visible"/>
                                      </p:to>
                                    </p:set>
                                    <p:anim calcmode="lin" valueType="num">
                                      <p:cBhvr>
                                        <p:cTn id="21" dur="500" fill="hold"/>
                                        <p:tgtEl>
                                          <p:spTgt spid="22535"/>
                                        </p:tgtEl>
                                        <p:attrNameLst>
                                          <p:attrName>ppt_w</p:attrName>
                                        </p:attrNameLst>
                                      </p:cBhvr>
                                      <p:tavLst>
                                        <p:tav tm="0">
                                          <p:val>
                                            <p:fltVal val="0"/>
                                          </p:val>
                                        </p:tav>
                                        <p:tav tm="100000">
                                          <p:val>
                                            <p:strVal val="#ppt_w"/>
                                          </p:val>
                                        </p:tav>
                                      </p:tavLst>
                                    </p:anim>
                                    <p:anim calcmode="lin" valueType="num">
                                      <p:cBhvr>
                                        <p:cTn id="22" dur="500" fill="hold"/>
                                        <p:tgtEl>
                                          <p:spTgt spid="22535"/>
                                        </p:tgtEl>
                                        <p:attrNameLst>
                                          <p:attrName>ppt_h</p:attrName>
                                        </p:attrNameLst>
                                      </p:cBhvr>
                                      <p:tavLst>
                                        <p:tav tm="0">
                                          <p:val>
                                            <p:fltVal val="0"/>
                                          </p:val>
                                        </p:tav>
                                        <p:tav tm="100000">
                                          <p:val>
                                            <p:strVal val="#ppt_h"/>
                                          </p:val>
                                        </p:tav>
                                      </p:tavLst>
                                    </p:anim>
                                    <p:animEffect transition="in" filter="fade">
                                      <p:cBhvr>
                                        <p:cTn id="23" dur="500"/>
                                        <p:tgtEl>
                                          <p:spTgt spid="2253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2536"/>
                                        </p:tgtEl>
                                        <p:attrNameLst>
                                          <p:attrName>style.visibility</p:attrName>
                                        </p:attrNameLst>
                                      </p:cBhvr>
                                      <p:to>
                                        <p:strVal val="visible"/>
                                      </p:to>
                                    </p:set>
                                    <p:anim calcmode="lin" valueType="num">
                                      <p:cBhvr>
                                        <p:cTn id="26" dur="500" fill="hold"/>
                                        <p:tgtEl>
                                          <p:spTgt spid="22536"/>
                                        </p:tgtEl>
                                        <p:attrNameLst>
                                          <p:attrName>ppt_w</p:attrName>
                                        </p:attrNameLst>
                                      </p:cBhvr>
                                      <p:tavLst>
                                        <p:tav tm="0">
                                          <p:val>
                                            <p:fltVal val="0"/>
                                          </p:val>
                                        </p:tav>
                                        <p:tav tm="100000">
                                          <p:val>
                                            <p:strVal val="#ppt_w"/>
                                          </p:val>
                                        </p:tav>
                                      </p:tavLst>
                                    </p:anim>
                                    <p:anim calcmode="lin" valueType="num">
                                      <p:cBhvr>
                                        <p:cTn id="27" dur="500" fill="hold"/>
                                        <p:tgtEl>
                                          <p:spTgt spid="22536"/>
                                        </p:tgtEl>
                                        <p:attrNameLst>
                                          <p:attrName>ppt_h</p:attrName>
                                        </p:attrNameLst>
                                      </p:cBhvr>
                                      <p:tavLst>
                                        <p:tav tm="0">
                                          <p:val>
                                            <p:fltVal val="0"/>
                                          </p:val>
                                        </p:tav>
                                        <p:tav tm="100000">
                                          <p:val>
                                            <p:strVal val="#ppt_h"/>
                                          </p:val>
                                        </p:tav>
                                      </p:tavLst>
                                    </p:anim>
                                    <p:animEffect transition="in" filter="fade">
                                      <p:cBhvr>
                                        <p:cTn id="28" dur="500"/>
                                        <p:tgtEl>
                                          <p:spTgt spid="22536"/>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p:cTn id="31" dur="500" fill="hold"/>
                                        <p:tgtEl>
                                          <p:spTgt spid="22537"/>
                                        </p:tgtEl>
                                        <p:attrNameLst>
                                          <p:attrName>ppt_w</p:attrName>
                                        </p:attrNameLst>
                                      </p:cBhvr>
                                      <p:tavLst>
                                        <p:tav tm="0">
                                          <p:val>
                                            <p:fltVal val="0"/>
                                          </p:val>
                                        </p:tav>
                                        <p:tav tm="100000">
                                          <p:val>
                                            <p:strVal val="#ppt_w"/>
                                          </p:val>
                                        </p:tav>
                                      </p:tavLst>
                                    </p:anim>
                                    <p:anim calcmode="lin" valueType="num">
                                      <p:cBhvr>
                                        <p:cTn id="32" dur="500" fill="hold"/>
                                        <p:tgtEl>
                                          <p:spTgt spid="22537"/>
                                        </p:tgtEl>
                                        <p:attrNameLst>
                                          <p:attrName>ppt_h</p:attrName>
                                        </p:attrNameLst>
                                      </p:cBhvr>
                                      <p:tavLst>
                                        <p:tav tm="0">
                                          <p:val>
                                            <p:fltVal val="0"/>
                                          </p:val>
                                        </p:tav>
                                        <p:tav tm="100000">
                                          <p:val>
                                            <p:strVal val="#ppt_h"/>
                                          </p:val>
                                        </p:tav>
                                      </p:tavLst>
                                    </p:anim>
                                    <p:animEffect transition="in" filter="fade">
                                      <p:cBhvr>
                                        <p:cTn id="33" dur="500"/>
                                        <p:tgtEl>
                                          <p:spTgt spid="2253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2538"/>
                                        </p:tgtEl>
                                        <p:attrNameLst>
                                          <p:attrName>style.visibility</p:attrName>
                                        </p:attrNameLst>
                                      </p:cBhvr>
                                      <p:to>
                                        <p:strVal val="visible"/>
                                      </p:to>
                                    </p:set>
                                    <p:anim calcmode="lin" valueType="num">
                                      <p:cBhvr>
                                        <p:cTn id="38" dur="500" fill="hold"/>
                                        <p:tgtEl>
                                          <p:spTgt spid="22538"/>
                                        </p:tgtEl>
                                        <p:attrNameLst>
                                          <p:attrName>ppt_w</p:attrName>
                                        </p:attrNameLst>
                                      </p:cBhvr>
                                      <p:tavLst>
                                        <p:tav tm="0">
                                          <p:val>
                                            <p:fltVal val="0"/>
                                          </p:val>
                                        </p:tav>
                                        <p:tav tm="100000">
                                          <p:val>
                                            <p:strVal val="#ppt_w"/>
                                          </p:val>
                                        </p:tav>
                                      </p:tavLst>
                                    </p:anim>
                                    <p:anim calcmode="lin" valueType="num">
                                      <p:cBhvr>
                                        <p:cTn id="39" dur="500" fill="hold"/>
                                        <p:tgtEl>
                                          <p:spTgt spid="22538"/>
                                        </p:tgtEl>
                                        <p:attrNameLst>
                                          <p:attrName>ppt_h</p:attrName>
                                        </p:attrNameLst>
                                      </p:cBhvr>
                                      <p:tavLst>
                                        <p:tav tm="0">
                                          <p:val>
                                            <p:fltVal val="0"/>
                                          </p:val>
                                        </p:tav>
                                        <p:tav tm="100000">
                                          <p:val>
                                            <p:strVal val="#ppt_h"/>
                                          </p:val>
                                        </p:tav>
                                      </p:tavLst>
                                    </p:anim>
                                    <p:animEffect transition="in" filter="fade">
                                      <p:cBhvr>
                                        <p:cTn id="40" dur="500"/>
                                        <p:tgtEl>
                                          <p:spTgt spid="22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animBg="1"/>
      <p:bldP spid="22534" grpId="1" animBg="1"/>
      <p:bldP spid="22535" grpId="0" animBg="1"/>
      <p:bldP spid="22536" grpId="0" animBg="1"/>
      <p:bldP spid="22537" grpId="0" animBg="1"/>
      <p:bldP spid="225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580" name="Rectangle 4"/>
          <p:cNvSpPr>
            <a:spLocks noGrp="1" noChangeArrowheads="1"/>
          </p:cNvSpPr>
          <p:nvPr>
            <p:ph type="title"/>
          </p:nvPr>
        </p:nvSpPr>
        <p:spPr>
          <a:xfrm>
            <a:off x="248441" y="0"/>
            <a:ext cx="8666959"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Asylum Reform</a:t>
            </a:r>
          </a:p>
        </p:txBody>
      </p:sp>
      <p:sp>
        <p:nvSpPr>
          <p:cNvPr id="24581" name="Rectangle 5"/>
          <p:cNvSpPr>
            <a:spLocks noGrp="1" noChangeArrowheads="1"/>
          </p:cNvSpPr>
          <p:nvPr>
            <p:ph type="body" idx="1"/>
          </p:nvPr>
        </p:nvSpPr>
        <p:spPr>
          <a:xfrm>
            <a:off x="0" y="1076848"/>
            <a:ext cx="9144000" cy="578115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pPr>
              <a:lnSpc>
                <a:spcPct val="95000"/>
              </a:lnSpc>
              <a:spcBef>
                <a:spcPct val="15000"/>
              </a:spcBef>
            </a:pPr>
            <a:r>
              <a:rPr lang="en-US" sz="3600" dirty="0"/>
              <a:t>Reformers believed that all problems were correctable &amp; built state-supported prisons, asylums, poorhouses:</a:t>
            </a:r>
          </a:p>
          <a:p>
            <a:pPr lvl="1">
              <a:lnSpc>
                <a:spcPct val="95000"/>
              </a:lnSpc>
              <a:spcBef>
                <a:spcPct val="15000"/>
              </a:spcBef>
            </a:pPr>
            <a:r>
              <a:rPr lang="en-US" sz="3200" dirty="0"/>
              <a:t>The most famous asylum reformer was </a:t>
            </a:r>
            <a:r>
              <a:rPr lang="en-US" sz="3200" u="sng" dirty="0"/>
              <a:t>Dorothea Dix</a:t>
            </a:r>
            <a:r>
              <a:rPr lang="en-US" sz="3200" dirty="0"/>
              <a:t> who publicized inhumane treatment of mental institution patients</a:t>
            </a:r>
          </a:p>
          <a:p>
            <a:pPr lvl="1">
              <a:lnSpc>
                <a:spcPct val="95000"/>
              </a:lnSpc>
              <a:spcBef>
                <a:spcPct val="15000"/>
              </a:spcBef>
            </a:pPr>
            <a:r>
              <a:rPr lang="en-US" sz="3200" dirty="0"/>
              <a:t>As a result, 15 states improved their penitentiaries &amp; hospitals</a:t>
            </a:r>
          </a:p>
        </p:txBody>
      </p:sp>
      <p:pic>
        <p:nvPicPr>
          <p:cNvPr id="6" name="Picture 5" descr="1851-Lunatic-Asylu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54454" y="3098249"/>
            <a:ext cx="7489546" cy="375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377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0836" y="0"/>
            <a:ext cx="8694564" cy="762000"/>
          </a:xfrm>
        </p:spPr>
        <p:txBody>
          <a:bodyPr/>
          <a:lstStyle/>
          <a:p>
            <a:r>
              <a:rPr lang="en-US" dirty="0"/>
              <a:t>Abolitionism</a:t>
            </a:r>
          </a:p>
        </p:txBody>
      </p:sp>
      <p:sp>
        <p:nvSpPr>
          <p:cNvPr id="52227" name="Rectangle 3"/>
          <p:cNvSpPr>
            <a:spLocks noGrp="1" noChangeArrowheads="1"/>
          </p:cNvSpPr>
          <p:nvPr>
            <p:ph type="body" idx="1"/>
          </p:nvPr>
        </p:nvSpPr>
        <p:spPr>
          <a:xfrm>
            <a:off x="0" y="1104458"/>
            <a:ext cx="9144000" cy="5753541"/>
          </a:xfrm>
        </p:spPr>
        <p:txBody>
          <a:bodyPr/>
          <a:lstStyle/>
          <a:p>
            <a:pPr>
              <a:lnSpc>
                <a:spcPct val="95000"/>
              </a:lnSpc>
              <a:spcBef>
                <a:spcPct val="15000"/>
              </a:spcBef>
            </a:pPr>
            <a:r>
              <a:rPr lang="en-US" dirty="0"/>
              <a:t>Former slaves, like Frederick Douglass &amp; Sojourner Truth, became important abolitionists:</a:t>
            </a:r>
          </a:p>
          <a:p>
            <a:pPr lvl="1">
              <a:lnSpc>
                <a:spcPct val="95000"/>
              </a:lnSpc>
              <a:spcBef>
                <a:spcPct val="15000"/>
              </a:spcBef>
            </a:pPr>
            <a:r>
              <a:rPr lang="en-US" dirty="0"/>
              <a:t>They were able to relate the realities of slavery through </a:t>
            </a:r>
            <a:r>
              <a:rPr lang="en-US" i="1" u="sng" dirty="0"/>
              <a:t>Freedom</a:t>
            </a:r>
            <a:r>
              <a:rPr lang="ja-JP" altLang="en-US" i="1" u="sng" dirty="0">
                <a:latin typeface="Arial"/>
              </a:rPr>
              <a:t>’</a:t>
            </a:r>
            <a:r>
              <a:rPr lang="en-US" i="1" u="sng" dirty="0"/>
              <a:t>s Journal</a:t>
            </a:r>
            <a:r>
              <a:rPr lang="en-US" i="1" dirty="0"/>
              <a:t> </a:t>
            </a:r>
            <a:r>
              <a:rPr lang="en-US" dirty="0"/>
              <a:t>&amp;</a:t>
            </a:r>
            <a:r>
              <a:rPr lang="en-US" i="1" u="sng" dirty="0"/>
              <a:t> North Star</a:t>
            </a:r>
            <a:r>
              <a:rPr lang="en-US" dirty="0"/>
              <a:t> </a:t>
            </a:r>
          </a:p>
          <a:p>
            <a:pPr lvl="1">
              <a:lnSpc>
                <a:spcPct val="95000"/>
              </a:lnSpc>
              <a:spcBef>
                <a:spcPct val="15000"/>
              </a:spcBef>
            </a:pPr>
            <a:r>
              <a:rPr lang="en-US" dirty="0"/>
              <a:t>Blacks were the leaders in the </a:t>
            </a:r>
            <a:r>
              <a:rPr lang="en-US" u="sng" dirty="0"/>
              <a:t>Underground Railroad</a:t>
            </a:r>
            <a:r>
              <a:rPr lang="en-US" dirty="0"/>
              <a:t> </a:t>
            </a:r>
          </a:p>
          <a:p>
            <a:pPr lvl="1">
              <a:lnSpc>
                <a:spcPct val="95000"/>
              </a:lnSpc>
              <a:spcBef>
                <a:spcPct val="15000"/>
              </a:spcBef>
            </a:pPr>
            <a:r>
              <a:rPr lang="en-US" dirty="0"/>
              <a:t>Blacks formed vigilante groups to protect fugitive slaves in North</a:t>
            </a:r>
          </a:p>
        </p:txBody>
      </p:sp>
    </p:spTree>
    <p:extLst>
      <p:ext uri="{BB962C8B-B14F-4D97-AF65-F5344CB8AC3E}">
        <p14:creationId xmlns:p14="http://schemas.microsoft.com/office/powerpoint/2010/main" val="206018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144000" cy="914400"/>
          </a:xfrm>
          <a:noFill/>
          <a:extLst>
            <a:ext uri="{909E8E84-426E-40dd-AFC4-6F175D3DCCD1}">
              <a14:hiddenFill xmlns:a14="http://schemas.microsoft.com/office/drawing/2010/main">
                <a:solidFill>
                  <a:schemeClr val="bg1"/>
                </a:solidFill>
              </a14:hiddenFill>
            </a:ext>
          </a:extLst>
        </p:spPr>
        <p:txBody>
          <a:bodyPr/>
          <a:lstStyle/>
          <a:p>
            <a:r>
              <a:rPr lang="en-US" dirty="0"/>
              <a:t>Abolitionism</a:t>
            </a:r>
          </a:p>
        </p:txBody>
      </p:sp>
      <p:sp>
        <p:nvSpPr>
          <p:cNvPr id="71683" name="Rectangle 3"/>
          <p:cNvSpPr>
            <a:spLocks noGrp="1" noChangeArrowheads="1"/>
          </p:cNvSpPr>
          <p:nvPr>
            <p:ph type="body" idx="1"/>
          </p:nvPr>
        </p:nvSpPr>
        <p:spPr>
          <a:xfrm>
            <a:off x="0" y="914400"/>
            <a:ext cx="9144000" cy="5943600"/>
          </a:xfrm>
        </p:spPr>
        <p:txBody>
          <a:bodyPr/>
          <a:lstStyle/>
          <a:p>
            <a:r>
              <a:rPr lang="en-US" dirty="0"/>
              <a:t>Moderate anti-slavery supporters backed emigration to Liberia to avoid a race war when slaves were gradually emancipated</a:t>
            </a:r>
          </a:p>
          <a:p>
            <a:r>
              <a:rPr lang="en-US" dirty="0"/>
              <a:t>But radical abolitionists, led by William Lloyd Garrison, called for immediate slave emancipation via his American Anti-Slave Society &amp; </a:t>
            </a:r>
            <a:r>
              <a:rPr lang="en-US" i="1" u="sng" dirty="0"/>
              <a:t>The Liberator</a:t>
            </a:r>
            <a:r>
              <a:rPr lang="en-US" i="1" dirty="0"/>
              <a:t> </a:t>
            </a:r>
            <a:r>
              <a:rPr lang="en-US" dirty="0"/>
              <a:t>newsletter </a:t>
            </a:r>
          </a:p>
        </p:txBody>
      </p:sp>
    </p:spTree>
    <p:extLst>
      <p:ext uri="{BB962C8B-B14F-4D97-AF65-F5344CB8AC3E}">
        <p14:creationId xmlns:p14="http://schemas.microsoft.com/office/powerpoint/2010/main" val="3304046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66850"/>
            <a:ext cx="9144000" cy="2493900"/>
          </a:xfrm>
        </p:spPr>
        <p:txBody>
          <a:bodyPr>
            <a:normAutofit/>
          </a:bodyPr>
          <a:lstStyle/>
          <a:p>
            <a:r>
              <a:rPr lang="en-US" dirty="0" smtClean="0"/>
              <a:t>8. The 2</a:t>
            </a:r>
            <a:r>
              <a:rPr lang="en-US" baseline="30000" dirty="0" smtClean="0"/>
              <a:t>nd</a:t>
            </a:r>
            <a:r>
              <a:rPr lang="en-US" dirty="0" smtClean="0"/>
              <a:t> Great Awakening &amp; Antebellum Reform-Perfecting a Growing Society</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2019-2020</a:t>
            </a:r>
          </a:p>
          <a:p>
            <a:r>
              <a:rPr lang="en-US" dirty="0" smtClean="0"/>
              <a:t>Period </a:t>
            </a:r>
            <a:r>
              <a:rPr lang="en-US" dirty="0"/>
              <a:t>4</a:t>
            </a:r>
          </a:p>
        </p:txBody>
      </p:sp>
    </p:spTree>
    <p:extLst>
      <p:ext uri="{BB962C8B-B14F-4D97-AF65-F5344CB8AC3E}">
        <p14:creationId xmlns:p14="http://schemas.microsoft.com/office/powerpoint/2010/main" val="265216846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772" name="Rectangle 4"/>
          <p:cNvSpPr>
            <a:spLocks noGrp="1" noChangeArrowheads="1"/>
          </p:cNvSpPr>
          <p:nvPr>
            <p:ph type="title"/>
          </p:nvPr>
        </p:nvSpPr>
        <p:spPr>
          <a:xfrm>
            <a:off x="1143000" y="0"/>
            <a:ext cx="77724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Abolitionism</a:t>
            </a:r>
          </a:p>
        </p:txBody>
      </p:sp>
      <p:sp>
        <p:nvSpPr>
          <p:cNvPr id="32773" name="Rectangle 5"/>
          <p:cNvSpPr>
            <a:spLocks noGrp="1" noChangeArrowheads="1"/>
          </p:cNvSpPr>
          <p:nvPr>
            <p:ph type="body" idx="1"/>
          </p:nvPr>
        </p:nvSpPr>
        <p:spPr>
          <a:xfrm>
            <a:off x="0" y="838200"/>
            <a:ext cx="9144000" cy="6019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spcBef>
                <a:spcPct val="15000"/>
              </a:spcBef>
            </a:pPr>
            <a:r>
              <a:rPr lang="en-US" dirty="0"/>
              <a:t>Abolitionists most appealed to  small town </a:t>
            </a:r>
            <a:r>
              <a:rPr lang="en-US" dirty="0" smtClean="0"/>
              <a:t>people in </a:t>
            </a:r>
            <a:r>
              <a:rPr lang="en-US" dirty="0"/>
              <a:t>the North</a:t>
            </a:r>
          </a:p>
          <a:p>
            <a:pPr>
              <a:spcBef>
                <a:spcPct val="15000"/>
              </a:spcBef>
            </a:pPr>
            <a:r>
              <a:rPr lang="en-US" dirty="0"/>
              <a:t>Not all Northerners supported abolition; Opposition came from:</a:t>
            </a:r>
          </a:p>
          <a:p>
            <a:pPr lvl="1">
              <a:spcBef>
                <a:spcPct val="15000"/>
              </a:spcBef>
            </a:pPr>
            <a:r>
              <a:rPr lang="en-US" dirty="0"/>
              <a:t>Urban areas &amp; from people who lived near the Mason-Dixon line</a:t>
            </a:r>
          </a:p>
          <a:p>
            <a:pPr lvl="1">
              <a:spcBef>
                <a:spcPct val="15000"/>
              </a:spcBef>
            </a:pPr>
            <a:r>
              <a:rPr lang="en-US" dirty="0"/>
              <a:t>Racism, fears of interracial marriage, &amp; fear of economic competition from freed blacks</a:t>
            </a:r>
          </a:p>
        </p:txBody>
      </p:sp>
    </p:spTree>
    <p:extLst>
      <p:ext uri="{BB962C8B-B14F-4D97-AF65-F5344CB8AC3E}">
        <p14:creationId xmlns:p14="http://schemas.microsoft.com/office/powerpoint/2010/main" val="3033146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820" name="Rectangle 4"/>
          <p:cNvSpPr>
            <a:spLocks noGrp="1" noChangeArrowheads="1"/>
          </p:cNvSpPr>
          <p:nvPr>
            <p:ph type="title"/>
          </p:nvPr>
        </p:nvSpPr>
        <p:spPr>
          <a:xfrm>
            <a:off x="220836" y="0"/>
            <a:ext cx="8694564" cy="9144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Abolitionism</a:t>
            </a:r>
          </a:p>
        </p:txBody>
      </p:sp>
      <p:sp>
        <p:nvSpPr>
          <p:cNvPr id="34821" name="Rectangle 5"/>
          <p:cNvSpPr>
            <a:spLocks noGrp="1" noChangeArrowheads="1"/>
          </p:cNvSpPr>
          <p:nvPr>
            <p:ph type="body" idx="1"/>
          </p:nvPr>
        </p:nvSpPr>
        <p:spPr>
          <a:xfrm>
            <a:off x="0" y="1214904"/>
            <a:ext cx="9144000" cy="564309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Radical abolitionists were hurt by in-fighting &amp; many people criticized Garrison for his views:</a:t>
            </a:r>
          </a:p>
          <a:p>
            <a:pPr lvl="1">
              <a:lnSpc>
                <a:spcPct val="95000"/>
              </a:lnSpc>
              <a:spcBef>
                <a:spcPct val="10000"/>
              </a:spcBef>
            </a:pPr>
            <a:r>
              <a:rPr lang="en-US" dirty="0"/>
              <a:t>He elected a woman to the executive committee of his American Anti-Slave Society</a:t>
            </a:r>
          </a:p>
          <a:p>
            <a:pPr lvl="1">
              <a:lnSpc>
                <a:spcPct val="95000"/>
              </a:lnSpc>
              <a:spcBef>
                <a:spcPct val="10000"/>
              </a:spcBef>
            </a:pPr>
            <a:r>
              <a:rPr lang="en-US" dirty="0"/>
              <a:t>Called for Northern secession &amp; boycotts of political elections</a:t>
            </a:r>
          </a:p>
          <a:p>
            <a:pPr>
              <a:lnSpc>
                <a:spcPct val="95000"/>
              </a:lnSpc>
              <a:spcBef>
                <a:spcPct val="10000"/>
              </a:spcBef>
            </a:pPr>
            <a:r>
              <a:rPr lang="en-US" dirty="0"/>
              <a:t>Some abolitionists broke off &amp; formed the </a:t>
            </a:r>
            <a:r>
              <a:rPr lang="en-US" u="sng" dirty="0"/>
              <a:t>Liberty Party</a:t>
            </a:r>
            <a:r>
              <a:rPr lang="en-US" dirty="0"/>
              <a:t> in 1840</a:t>
            </a:r>
          </a:p>
        </p:txBody>
      </p:sp>
    </p:spTree>
    <p:extLst>
      <p:ext uri="{BB962C8B-B14F-4D97-AF65-F5344CB8AC3E}">
        <p14:creationId xmlns:p14="http://schemas.microsoft.com/office/powerpoint/2010/main" val="302273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Abolitionism</a:t>
            </a:r>
            <a:endParaRPr lang="en-US" dirty="0"/>
          </a:p>
        </p:txBody>
      </p:sp>
      <p:pic>
        <p:nvPicPr>
          <p:cNvPr id="296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8992" y="1477712"/>
            <a:ext cx="8131424" cy="4741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18694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Gag Rule, 1836</a:t>
            </a:r>
            <a:endParaRPr lang="en-US" dirty="0"/>
          </a:p>
        </p:txBody>
      </p:sp>
      <p:pic>
        <p:nvPicPr>
          <p:cNvPr id="3" name="Picture 2"/>
          <p:cNvPicPr>
            <a:picLocks noChangeAspect="1"/>
          </p:cNvPicPr>
          <p:nvPr/>
        </p:nvPicPr>
        <p:blipFill>
          <a:blip r:embed="rId3"/>
          <a:stretch>
            <a:fillRect/>
          </a:stretch>
        </p:blipFill>
        <p:spPr>
          <a:xfrm>
            <a:off x="199204" y="1271562"/>
            <a:ext cx="8742005" cy="5395456"/>
          </a:xfrm>
          <a:prstGeom prst="rect">
            <a:avLst/>
          </a:prstGeom>
        </p:spPr>
      </p:pic>
    </p:spTree>
    <p:extLst>
      <p:ext uri="{BB962C8B-B14F-4D97-AF65-F5344CB8AC3E}">
        <p14:creationId xmlns:p14="http://schemas.microsoft.com/office/powerpoint/2010/main" val="33975470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0"/>
            <a:ext cx="8229600" cy="870857"/>
          </a:xfrm>
        </p:spPr>
        <p:txBody>
          <a:bodyPr/>
          <a:lstStyle/>
          <a:p>
            <a:pPr eaLnBrk="1" hangingPunct="1"/>
            <a:r>
              <a:rPr lang="en-US" dirty="0" smtClean="0">
                <a:latin typeface="Rockwell"/>
                <a:cs typeface="Rockwell"/>
              </a:rPr>
              <a:t>Women </a:t>
            </a:r>
            <a:r>
              <a:rPr lang="en-US" dirty="0">
                <a:latin typeface="Rockwell"/>
                <a:cs typeface="Rockwell"/>
              </a:rPr>
              <a:t>in Revolt</a:t>
            </a:r>
          </a:p>
        </p:txBody>
      </p:sp>
      <p:sp>
        <p:nvSpPr>
          <p:cNvPr id="51203" name="Content Placeholder 2"/>
          <p:cNvSpPr>
            <a:spLocks noGrp="1"/>
          </p:cNvSpPr>
          <p:nvPr>
            <p:ph idx="1"/>
          </p:nvPr>
        </p:nvSpPr>
        <p:spPr>
          <a:xfrm>
            <a:off x="0" y="1124858"/>
            <a:ext cx="9144000" cy="5407112"/>
          </a:xfrm>
        </p:spPr>
        <p:txBody>
          <a:bodyPr>
            <a:normAutofit lnSpcReduction="10000"/>
          </a:bodyPr>
          <a:lstStyle/>
          <a:p>
            <a:pPr eaLnBrk="1" hangingPunct="1"/>
            <a:r>
              <a:rPr lang="en-US" dirty="0">
                <a:latin typeface="Rockwell"/>
                <a:cs typeface="Rockwell"/>
              </a:rPr>
              <a:t>Women in America:</a:t>
            </a:r>
          </a:p>
          <a:p>
            <a:pPr lvl="2" eaLnBrk="1" hangingPunct="1"/>
            <a:r>
              <a:rPr lang="en-US" dirty="0">
                <a:latin typeface="Rockwell"/>
                <a:cs typeface="Rockwell"/>
              </a:rPr>
              <a:t>Nineteenth century was still a man</a:t>
            </a:r>
            <a:r>
              <a:rPr lang="ja-JP" altLang="en-US" dirty="0">
                <a:latin typeface="Rockwell"/>
                <a:cs typeface="Rockwell"/>
              </a:rPr>
              <a:t>’</a:t>
            </a:r>
            <a:r>
              <a:rPr lang="en-US" dirty="0">
                <a:latin typeface="Rockwell"/>
                <a:cs typeface="Rockwell"/>
              </a:rPr>
              <a:t>s world</a:t>
            </a:r>
          </a:p>
          <a:p>
            <a:pPr lvl="2" eaLnBrk="1" hangingPunct="1"/>
            <a:r>
              <a:rPr lang="en-US" dirty="0">
                <a:latin typeface="Rockwell"/>
                <a:cs typeface="Rockwell"/>
              </a:rPr>
              <a:t>Women in American had it better than in Europe</a:t>
            </a:r>
          </a:p>
          <a:p>
            <a:pPr lvl="2" eaLnBrk="1" hangingPunct="1"/>
            <a:r>
              <a:rPr lang="en-US" dirty="0">
                <a:latin typeface="Rockwell"/>
                <a:cs typeface="Rockwell"/>
              </a:rPr>
              <a:t>Women were still </a:t>
            </a:r>
            <a:r>
              <a:rPr lang="ja-JP" altLang="en-US" dirty="0">
                <a:latin typeface="Rockwell"/>
                <a:cs typeface="Rockwell"/>
              </a:rPr>
              <a:t>“</a:t>
            </a:r>
            <a:r>
              <a:rPr lang="en-US" dirty="0">
                <a:latin typeface="Rockwell"/>
                <a:cs typeface="Rockwell"/>
              </a:rPr>
              <a:t>the submerged sex</a:t>
            </a:r>
            <a:r>
              <a:rPr lang="ja-JP" altLang="en-US" dirty="0">
                <a:latin typeface="Rockwell"/>
                <a:cs typeface="Rockwell"/>
              </a:rPr>
              <a:t>”</a:t>
            </a:r>
            <a:r>
              <a:rPr lang="en-US" dirty="0">
                <a:latin typeface="Rockwell"/>
                <a:cs typeface="Rockwell"/>
              </a:rPr>
              <a:t> in America</a:t>
            </a:r>
          </a:p>
          <a:p>
            <a:pPr lvl="2" eaLnBrk="1" hangingPunct="1"/>
            <a:r>
              <a:rPr lang="en-US" dirty="0">
                <a:latin typeface="Rockwell"/>
                <a:cs typeface="Rockwell"/>
              </a:rPr>
              <a:t>Women now avoided marriage—10 % of adult women remained </a:t>
            </a:r>
            <a:r>
              <a:rPr lang="ja-JP" altLang="en-US" dirty="0">
                <a:latin typeface="Rockwell"/>
                <a:cs typeface="Rockwell"/>
              </a:rPr>
              <a:t>“</a:t>
            </a:r>
            <a:r>
              <a:rPr lang="en-US" dirty="0">
                <a:latin typeface="Rockwell"/>
                <a:cs typeface="Rockwell"/>
              </a:rPr>
              <a:t>spinsters</a:t>
            </a:r>
            <a:r>
              <a:rPr lang="ja-JP" altLang="en-US" dirty="0">
                <a:latin typeface="Rockwell"/>
                <a:cs typeface="Rockwell"/>
              </a:rPr>
              <a:t>”</a:t>
            </a:r>
            <a:r>
              <a:rPr lang="en-US" dirty="0">
                <a:latin typeface="Rockwell"/>
                <a:cs typeface="Rockwell"/>
              </a:rPr>
              <a:t> at the time of the Civil War </a:t>
            </a:r>
          </a:p>
          <a:p>
            <a:pPr lvl="2" eaLnBrk="1" hangingPunct="1"/>
            <a:r>
              <a:rPr lang="en-US" dirty="0">
                <a:latin typeface="Rockwell"/>
                <a:cs typeface="Rockwell"/>
              </a:rPr>
              <a:t>Gender differences were strongly emphasized in 1800s America:</a:t>
            </a:r>
          </a:p>
          <a:p>
            <a:pPr lvl="3" eaLnBrk="1" hangingPunct="1"/>
            <a:r>
              <a:rPr lang="en-US" dirty="0">
                <a:latin typeface="Rockwell"/>
                <a:cs typeface="Rockwell"/>
              </a:rPr>
              <a:t>Because the burgeoning market economy separated women and men into distinct economic roles</a:t>
            </a:r>
            <a:r>
              <a:rPr lang="en-US" dirty="0" smtClean="0">
                <a:latin typeface="Rockwell"/>
                <a:cs typeface="Rockwell"/>
              </a:rPr>
              <a:t>.</a:t>
            </a:r>
          </a:p>
          <a:p>
            <a:pPr lvl="3"/>
            <a:r>
              <a:rPr lang="en-US" dirty="0" smtClean="0">
                <a:latin typeface="Rockwell"/>
                <a:cs typeface="Rockwell"/>
              </a:rPr>
              <a:t>The home was a woman</a:t>
            </a:r>
            <a:r>
              <a:rPr lang="ja-JP" altLang="en-US" dirty="0" smtClean="0">
                <a:latin typeface="Rockwell"/>
                <a:cs typeface="Rockwell"/>
              </a:rPr>
              <a:t>’</a:t>
            </a:r>
            <a:r>
              <a:rPr lang="en-US" dirty="0" smtClean="0">
                <a:latin typeface="Rockwell"/>
                <a:cs typeface="Rockwell"/>
              </a:rPr>
              <a:t>s special sphere, the centerpiece of the </a:t>
            </a:r>
            <a:r>
              <a:rPr lang="ja-JP" altLang="en-US" dirty="0" smtClean="0">
                <a:latin typeface="Rockwell"/>
                <a:cs typeface="Rockwell"/>
              </a:rPr>
              <a:t>“</a:t>
            </a:r>
            <a:r>
              <a:rPr lang="en-US" dirty="0" smtClean="0">
                <a:latin typeface="Rockwell"/>
                <a:cs typeface="Rockwell"/>
              </a:rPr>
              <a:t>cult of domesticity.</a:t>
            </a:r>
            <a:r>
              <a:rPr lang="ja-JP" altLang="en-US" dirty="0" smtClean="0">
                <a:latin typeface="Rockwell"/>
                <a:cs typeface="Rockwell"/>
              </a:rPr>
              <a:t>”</a:t>
            </a:r>
            <a:endParaRPr lang="en-US" dirty="0" smtClean="0">
              <a:latin typeface="Rockwell"/>
              <a:cs typeface="Rockwell"/>
            </a:endParaRPr>
          </a:p>
          <a:p>
            <a:pPr marL="1371600" lvl="3" indent="0" eaLnBrk="1" hangingPunct="1">
              <a:buNone/>
            </a:pPr>
            <a:endParaRPr lang="en-US" dirty="0">
              <a:latin typeface="Rockwell"/>
              <a:cs typeface="Rockwell"/>
            </a:endParaRPr>
          </a:p>
        </p:txBody>
      </p:sp>
    </p:spTree>
    <p:extLst>
      <p:ext uri="{BB962C8B-B14F-4D97-AF65-F5344CB8AC3E}">
        <p14:creationId xmlns:p14="http://schemas.microsoft.com/office/powerpoint/2010/main" val="103031144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3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340" name="Rectangle 4"/>
          <p:cNvSpPr>
            <a:spLocks noGrp="1" noChangeArrowheads="1"/>
          </p:cNvSpPr>
          <p:nvPr>
            <p:ph type="title"/>
          </p:nvPr>
        </p:nvSpPr>
        <p:spPr>
          <a:xfrm>
            <a:off x="0" y="0"/>
            <a:ext cx="8915400" cy="685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r>
              <a:rPr lang="en-US" dirty="0"/>
              <a:t>Changes in the American Family</a:t>
            </a:r>
          </a:p>
        </p:txBody>
      </p:sp>
      <p:sp>
        <p:nvSpPr>
          <p:cNvPr id="14341" name="Rectangle 5"/>
          <p:cNvSpPr>
            <a:spLocks noGrp="1" noChangeArrowheads="1"/>
          </p:cNvSpPr>
          <p:nvPr>
            <p:ph type="body" idx="1"/>
          </p:nvPr>
        </p:nvSpPr>
        <p:spPr>
          <a:xfrm>
            <a:off x="0" y="1219200"/>
            <a:ext cx="9144000" cy="56388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a:bodyPr>
          <a:lstStyle/>
          <a:p>
            <a:r>
              <a:rPr lang="en-US" sz="3600" dirty="0"/>
              <a:t>Evangelicalism brought changes to white, middle-class families:</a:t>
            </a:r>
          </a:p>
          <a:p>
            <a:pPr lvl="1"/>
            <a:r>
              <a:rPr lang="en-US" sz="3200" dirty="0"/>
              <a:t>Child rearing seen as essential preparation for a Christian life</a:t>
            </a:r>
          </a:p>
          <a:p>
            <a:pPr lvl="1"/>
            <a:r>
              <a:rPr lang="en-US" sz="3200" dirty="0"/>
              <a:t>Wives became </a:t>
            </a:r>
            <a:r>
              <a:rPr lang="ja-JP" altLang="en-US" sz="3200" dirty="0">
                <a:latin typeface="Arial"/>
              </a:rPr>
              <a:t>“</a:t>
            </a:r>
            <a:r>
              <a:rPr lang="en-US" sz="3200" dirty="0"/>
              <a:t>companions</a:t>
            </a:r>
            <a:r>
              <a:rPr lang="ja-JP" altLang="en-US" sz="3200" dirty="0">
                <a:latin typeface="Arial"/>
              </a:rPr>
              <a:t>”</a:t>
            </a:r>
            <a:r>
              <a:rPr lang="en-US" sz="3200" dirty="0"/>
              <a:t> (not servants) to their husbands</a:t>
            </a:r>
          </a:p>
          <a:p>
            <a:pPr lvl="1"/>
            <a:r>
              <a:rPr lang="ja-JP" altLang="en-US" sz="3200" dirty="0">
                <a:latin typeface="Arial"/>
              </a:rPr>
              <a:t>“</a:t>
            </a:r>
            <a:r>
              <a:rPr lang="en-US" sz="3200" u="sng" dirty="0"/>
              <a:t>Cult of Domesticity</a:t>
            </a:r>
            <a:r>
              <a:rPr lang="ja-JP" altLang="en-US" sz="3200" dirty="0">
                <a:latin typeface="Arial"/>
              </a:rPr>
              <a:t>”</a:t>
            </a:r>
            <a:r>
              <a:rPr lang="en-US" sz="3200" dirty="0"/>
              <a:t> redefined women</a:t>
            </a:r>
            <a:r>
              <a:rPr lang="ja-JP" altLang="en-US" sz="3200" dirty="0">
                <a:latin typeface="Arial"/>
              </a:rPr>
              <a:t>’</a:t>
            </a:r>
            <a:r>
              <a:rPr lang="en-US" sz="3200" dirty="0"/>
              <a:t>s duty to promote piety, ethics, &amp; character in children</a:t>
            </a:r>
          </a:p>
        </p:txBody>
      </p:sp>
      <p:sp>
        <p:nvSpPr>
          <p:cNvPr id="14342" name="AutoShape 6"/>
          <p:cNvSpPr>
            <a:spLocks noChangeArrowheads="1"/>
          </p:cNvSpPr>
          <p:nvPr/>
        </p:nvSpPr>
        <p:spPr bwMode="auto">
          <a:xfrm>
            <a:off x="2057400" y="228600"/>
            <a:ext cx="6172200" cy="990600"/>
          </a:xfrm>
          <a:prstGeom prst="wedgeRectCallout">
            <a:avLst>
              <a:gd name="adj1" fmla="val 40306"/>
              <a:gd name="adj2" fmla="val 285898"/>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Legally, the husband was the unchallenged head of household</a:t>
            </a:r>
          </a:p>
        </p:txBody>
      </p:sp>
      <p:sp>
        <p:nvSpPr>
          <p:cNvPr id="14343" name="AutoShape 7"/>
          <p:cNvSpPr>
            <a:spLocks noChangeArrowheads="1"/>
          </p:cNvSpPr>
          <p:nvPr/>
        </p:nvSpPr>
        <p:spPr bwMode="auto">
          <a:xfrm>
            <a:off x="533400" y="1295400"/>
            <a:ext cx="6172200" cy="990600"/>
          </a:xfrm>
          <a:prstGeom prst="wedgeRectCallout">
            <a:avLst>
              <a:gd name="adj1" fmla="val 16000"/>
              <a:gd name="adj2" fmla="val 297435"/>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a:solidFill>
                  <a:srgbClr val="000000"/>
                </a:solidFill>
              </a:rPr>
              <a:t>Virtue became more important as more men left home to work</a:t>
            </a:r>
          </a:p>
        </p:txBody>
      </p:sp>
      <p:sp>
        <p:nvSpPr>
          <p:cNvPr id="14344" name="AutoShape 8"/>
          <p:cNvSpPr>
            <a:spLocks noChangeArrowheads="1"/>
          </p:cNvSpPr>
          <p:nvPr/>
        </p:nvSpPr>
        <p:spPr bwMode="auto">
          <a:xfrm>
            <a:off x="457200" y="2438400"/>
            <a:ext cx="8382000" cy="1371600"/>
          </a:xfrm>
          <a:prstGeom prst="wedgeRectCallout">
            <a:avLst>
              <a:gd name="adj1" fmla="val -1894"/>
              <a:gd name="adj2" fmla="val 11516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2800" dirty="0">
                <a:solidFill>
                  <a:srgbClr val="000000"/>
                </a:solidFill>
              </a:rPr>
              <a:t># of children per family dropped 25% from 1800 to 1850; Increased conscience of the resources necessary to raising a child</a:t>
            </a:r>
          </a:p>
        </p:txBody>
      </p:sp>
    </p:spTree>
    <p:extLst>
      <p:ext uri="{BB962C8B-B14F-4D97-AF65-F5344CB8AC3E}">
        <p14:creationId xmlns:p14="http://schemas.microsoft.com/office/powerpoint/2010/main" val="3034689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500" fill="hold"/>
                                        <p:tgtEl>
                                          <p:spTgt spid="14342"/>
                                        </p:tgtEl>
                                        <p:attrNameLst>
                                          <p:attrName>ppt_w</p:attrName>
                                        </p:attrNameLst>
                                      </p:cBhvr>
                                      <p:tavLst>
                                        <p:tav tm="0">
                                          <p:val>
                                            <p:fltVal val="0"/>
                                          </p:val>
                                        </p:tav>
                                        <p:tav tm="100000">
                                          <p:val>
                                            <p:strVal val="#ppt_w"/>
                                          </p:val>
                                        </p:tav>
                                      </p:tavLst>
                                    </p:anim>
                                    <p:anim calcmode="lin" valueType="num">
                                      <p:cBhvr>
                                        <p:cTn id="8" dur="500" fill="hold"/>
                                        <p:tgtEl>
                                          <p:spTgt spid="14342"/>
                                        </p:tgtEl>
                                        <p:attrNameLst>
                                          <p:attrName>ppt_h</p:attrName>
                                        </p:attrNameLst>
                                      </p:cBhvr>
                                      <p:tavLst>
                                        <p:tav tm="0">
                                          <p:val>
                                            <p:fltVal val="0"/>
                                          </p:val>
                                        </p:tav>
                                        <p:tav tm="100000">
                                          <p:val>
                                            <p:strVal val="#ppt_h"/>
                                          </p:val>
                                        </p:tav>
                                      </p:tavLst>
                                    </p:anim>
                                    <p:animEffect transition="in" filter="fade">
                                      <p:cBhvr>
                                        <p:cTn id="9" dur="500"/>
                                        <p:tgtEl>
                                          <p:spTgt spid="1434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14342"/>
                                        </p:tgtEl>
                                        <p:attrNameLst>
                                          <p:attrName>ppt_w</p:attrName>
                                        </p:attrNameLst>
                                      </p:cBhvr>
                                      <p:tavLst>
                                        <p:tav tm="0">
                                          <p:val>
                                            <p:strVal val="ppt_w"/>
                                          </p:val>
                                        </p:tav>
                                        <p:tav tm="100000">
                                          <p:val>
                                            <p:fltVal val="0"/>
                                          </p:val>
                                        </p:tav>
                                      </p:tavLst>
                                    </p:anim>
                                    <p:anim calcmode="lin" valueType="num">
                                      <p:cBhvr>
                                        <p:cTn id="14" dur="500"/>
                                        <p:tgtEl>
                                          <p:spTgt spid="14342"/>
                                        </p:tgtEl>
                                        <p:attrNameLst>
                                          <p:attrName>ppt_h</p:attrName>
                                        </p:attrNameLst>
                                      </p:cBhvr>
                                      <p:tavLst>
                                        <p:tav tm="0">
                                          <p:val>
                                            <p:strVal val="ppt_h"/>
                                          </p:val>
                                        </p:tav>
                                        <p:tav tm="100000">
                                          <p:val>
                                            <p:fltVal val="0"/>
                                          </p:val>
                                        </p:tav>
                                      </p:tavLst>
                                    </p:anim>
                                    <p:animEffect transition="out" filter="fade">
                                      <p:cBhvr>
                                        <p:cTn id="15" dur="500"/>
                                        <p:tgtEl>
                                          <p:spTgt spid="14342"/>
                                        </p:tgtEl>
                                      </p:cBhvr>
                                    </p:animEffect>
                                    <p:set>
                                      <p:cBhvr>
                                        <p:cTn id="16" dur="1" fill="hold">
                                          <p:stCondLst>
                                            <p:cond delay="499"/>
                                          </p:stCondLst>
                                        </p:cTn>
                                        <p:tgtEl>
                                          <p:spTgt spid="1434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p:cTn id="19" dur="500" fill="hold"/>
                                        <p:tgtEl>
                                          <p:spTgt spid="14343"/>
                                        </p:tgtEl>
                                        <p:attrNameLst>
                                          <p:attrName>ppt_w</p:attrName>
                                        </p:attrNameLst>
                                      </p:cBhvr>
                                      <p:tavLst>
                                        <p:tav tm="0">
                                          <p:val>
                                            <p:fltVal val="0"/>
                                          </p:val>
                                        </p:tav>
                                        <p:tav tm="100000">
                                          <p:val>
                                            <p:strVal val="#ppt_w"/>
                                          </p:val>
                                        </p:tav>
                                      </p:tavLst>
                                    </p:anim>
                                    <p:anim calcmode="lin" valueType="num">
                                      <p:cBhvr>
                                        <p:cTn id="20" dur="500" fill="hold"/>
                                        <p:tgtEl>
                                          <p:spTgt spid="14343"/>
                                        </p:tgtEl>
                                        <p:attrNameLst>
                                          <p:attrName>ppt_h</p:attrName>
                                        </p:attrNameLst>
                                      </p:cBhvr>
                                      <p:tavLst>
                                        <p:tav tm="0">
                                          <p:val>
                                            <p:fltVal val="0"/>
                                          </p:val>
                                        </p:tav>
                                        <p:tav tm="100000">
                                          <p:val>
                                            <p:strVal val="#ppt_h"/>
                                          </p:val>
                                        </p:tav>
                                      </p:tavLst>
                                    </p:anim>
                                    <p:animEffect transition="in" filter="fade">
                                      <p:cBhvr>
                                        <p:cTn id="21" dur="500"/>
                                        <p:tgtEl>
                                          <p:spTgt spid="143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4344"/>
                                        </p:tgtEl>
                                        <p:attrNameLst>
                                          <p:attrName>style.visibility</p:attrName>
                                        </p:attrNameLst>
                                      </p:cBhvr>
                                      <p:to>
                                        <p:strVal val="visible"/>
                                      </p:to>
                                    </p:set>
                                    <p:anim calcmode="lin" valueType="num">
                                      <p:cBhvr>
                                        <p:cTn id="26" dur="500" fill="hold"/>
                                        <p:tgtEl>
                                          <p:spTgt spid="14344"/>
                                        </p:tgtEl>
                                        <p:attrNameLst>
                                          <p:attrName>ppt_w</p:attrName>
                                        </p:attrNameLst>
                                      </p:cBhvr>
                                      <p:tavLst>
                                        <p:tav tm="0">
                                          <p:val>
                                            <p:fltVal val="0"/>
                                          </p:val>
                                        </p:tav>
                                        <p:tav tm="100000">
                                          <p:val>
                                            <p:strVal val="#ppt_w"/>
                                          </p:val>
                                        </p:tav>
                                      </p:tavLst>
                                    </p:anim>
                                    <p:anim calcmode="lin" valueType="num">
                                      <p:cBhvr>
                                        <p:cTn id="27" dur="500" fill="hold"/>
                                        <p:tgtEl>
                                          <p:spTgt spid="14344"/>
                                        </p:tgtEl>
                                        <p:attrNameLst>
                                          <p:attrName>ppt_h</p:attrName>
                                        </p:attrNameLst>
                                      </p:cBhvr>
                                      <p:tavLst>
                                        <p:tav tm="0">
                                          <p:val>
                                            <p:fltVal val="0"/>
                                          </p:val>
                                        </p:tav>
                                        <p:tav tm="100000">
                                          <p:val>
                                            <p:strVal val="#ppt_h"/>
                                          </p:val>
                                        </p:tav>
                                      </p:tavLst>
                                    </p:anim>
                                    <p:animEffect transition="in" filter="fade">
                                      <p:cBhvr>
                                        <p:cTn id="28"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2" grpId="1" animBg="1"/>
      <p:bldP spid="14343" grpId="0" animBg="1"/>
      <p:bldP spid="1434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8" name="Rectangle 4"/>
          <p:cNvSpPr>
            <a:spLocks noGrp="1" noChangeArrowheads="1"/>
          </p:cNvSpPr>
          <p:nvPr>
            <p:ph type="title"/>
          </p:nvPr>
        </p:nvSpPr>
        <p:spPr>
          <a:xfrm>
            <a:off x="220836" y="0"/>
            <a:ext cx="8694564" cy="838200"/>
          </a:xfrm>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dirty="0"/>
              <a:t>Women's Rights</a:t>
            </a:r>
          </a:p>
        </p:txBody>
      </p:sp>
      <p:sp>
        <p:nvSpPr>
          <p:cNvPr id="36869" name="Rectangle 5"/>
          <p:cNvSpPr>
            <a:spLocks noGrp="1" noChangeArrowheads="1"/>
          </p:cNvSpPr>
          <p:nvPr>
            <p:ph type="body" idx="1"/>
          </p:nvPr>
        </p:nvSpPr>
        <p:spPr>
          <a:xfrm>
            <a:off x="0" y="1076848"/>
            <a:ext cx="9144000" cy="578115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spcBef>
                <a:spcPct val="0"/>
              </a:spcBef>
            </a:pPr>
            <a:r>
              <a:rPr lang="en-US" dirty="0"/>
              <a:t>Involvement in abolitionism raised awareness of women</a:t>
            </a:r>
            <a:r>
              <a:rPr lang="ja-JP" altLang="en-US" dirty="0">
                <a:latin typeface="Arial"/>
              </a:rPr>
              <a:t>’</a:t>
            </a:r>
            <a:r>
              <a:rPr lang="en-US" dirty="0"/>
              <a:t>s inequality</a:t>
            </a:r>
          </a:p>
          <a:p>
            <a:pPr>
              <a:lnSpc>
                <a:spcPct val="90000"/>
              </a:lnSpc>
              <a:buSzPct val="75000"/>
            </a:pPr>
            <a:r>
              <a:rPr lang="en-US" dirty="0"/>
              <a:t>Lucretia Mott &amp; Elizabeth Cady Stanton organized the 1</a:t>
            </a:r>
            <a:r>
              <a:rPr lang="en-US" baseline="30000" dirty="0"/>
              <a:t>st</a:t>
            </a:r>
            <a:r>
              <a:rPr lang="en-US" dirty="0"/>
              <a:t> feminist national meeting, the </a:t>
            </a:r>
            <a:r>
              <a:rPr lang="en-US" u="sng" dirty="0"/>
              <a:t>Seneca Falls Convention</a:t>
            </a:r>
            <a:r>
              <a:rPr lang="en-US" dirty="0"/>
              <a:t> in 1848</a:t>
            </a:r>
          </a:p>
          <a:p>
            <a:pPr lvl="1">
              <a:lnSpc>
                <a:spcPct val="90000"/>
              </a:lnSpc>
              <a:buSzPct val="75000"/>
            </a:pPr>
            <a:r>
              <a:rPr lang="en-US" dirty="0"/>
              <a:t>To demand the right to vote</a:t>
            </a:r>
          </a:p>
          <a:p>
            <a:pPr lvl="1">
              <a:lnSpc>
                <a:spcPct val="90000"/>
              </a:lnSpc>
              <a:buSzPct val="75000"/>
            </a:pPr>
            <a:r>
              <a:rPr lang="en-US" dirty="0"/>
              <a:t>Rejected the cult of domesticity (separate roles for sexes) in favor of total gender equality </a:t>
            </a:r>
          </a:p>
        </p:txBody>
      </p:sp>
    </p:spTree>
    <p:extLst>
      <p:ext uri="{BB962C8B-B14F-4D97-AF65-F5344CB8AC3E}">
        <p14:creationId xmlns:p14="http://schemas.microsoft.com/office/powerpoint/2010/main" val="204187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838200"/>
          </a:xfrm>
          <a:solidFill>
            <a:srgbClr val="FFCCCC"/>
          </a:solidFill>
          <a:ln w="38100">
            <a:solidFill>
              <a:schemeClr val="tx1"/>
            </a:solidFill>
            <a:miter lim="800000"/>
            <a:headEnd/>
            <a:tailEnd/>
          </a:ln>
        </p:spPr>
        <p:txBody>
          <a:bodyPr>
            <a:normAutofit/>
          </a:bodyPr>
          <a:lstStyle/>
          <a:p>
            <a:r>
              <a:rPr lang="en-US" sz="3600">
                <a:solidFill>
                  <a:srgbClr val="000000"/>
                </a:solidFill>
              </a:rPr>
              <a:t>The Seneca Falls Convention, 1848</a:t>
            </a:r>
          </a:p>
        </p:txBody>
      </p:sp>
      <p:sp>
        <p:nvSpPr>
          <p:cNvPr id="97283" name="Rectangle 3"/>
          <p:cNvSpPr>
            <a:spLocks noGrp="1" noChangeArrowheads="1"/>
          </p:cNvSpPr>
          <p:nvPr>
            <p:ph type="body" idx="1"/>
          </p:nvPr>
        </p:nvSpPr>
        <p:spPr/>
        <p:txBody>
          <a:bodyPr/>
          <a:lstStyle/>
          <a:p>
            <a:endParaRPr lang="en-US"/>
          </a:p>
        </p:txBody>
      </p:sp>
      <p:pic>
        <p:nvPicPr>
          <p:cNvPr id="97285" name="Picture 5" descr="seneca-fa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9625"/>
            <a:ext cx="9144000" cy="604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7286" name="AutoShape 6"/>
          <p:cNvSpPr>
            <a:spLocks noChangeArrowheads="1"/>
          </p:cNvSpPr>
          <p:nvPr/>
        </p:nvSpPr>
        <p:spPr bwMode="auto">
          <a:xfrm>
            <a:off x="152400" y="990600"/>
            <a:ext cx="8915400" cy="1660102"/>
          </a:xfrm>
          <a:prstGeom prst="wedgeRectCallout">
            <a:avLst>
              <a:gd name="adj1" fmla="val -9329"/>
              <a:gd name="adj2" fmla="val 147588"/>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kumimoji="1" lang="en-US" sz="3200" dirty="0">
                <a:solidFill>
                  <a:srgbClr val="000000"/>
                </a:solidFill>
              </a:rPr>
              <a:t>Produced the </a:t>
            </a:r>
            <a:r>
              <a:rPr kumimoji="1" lang="en-US" sz="3200" i="1" u="sng" dirty="0">
                <a:solidFill>
                  <a:srgbClr val="000000"/>
                </a:solidFill>
              </a:rPr>
              <a:t>Declaration of Sentiments</a:t>
            </a:r>
            <a:r>
              <a:rPr kumimoji="1" lang="en-US" sz="3200" dirty="0">
                <a:solidFill>
                  <a:srgbClr val="000000"/>
                </a:solidFill>
              </a:rPr>
              <a:t>:    </a:t>
            </a:r>
            <a:r>
              <a:rPr kumimoji="1" lang="ja-JP" altLang="en-US" sz="3200" dirty="0">
                <a:solidFill>
                  <a:srgbClr val="000000"/>
                </a:solidFill>
                <a:latin typeface="Arial"/>
              </a:rPr>
              <a:t>“</a:t>
            </a:r>
            <a:r>
              <a:rPr kumimoji="1" lang="en-US" sz="3200" dirty="0">
                <a:solidFill>
                  <a:srgbClr val="000000"/>
                </a:solidFill>
              </a:rPr>
              <a:t>We hold these truths to be self-evident…that all men </a:t>
            </a:r>
            <a:r>
              <a:rPr kumimoji="1" lang="en-US" sz="3200" b="1" u="sng" dirty="0">
                <a:solidFill>
                  <a:srgbClr val="000000"/>
                </a:solidFill>
              </a:rPr>
              <a:t>&amp; women</a:t>
            </a:r>
            <a:r>
              <a:rPr kumimoji="1" lang="en-US" sz="3200" dirty="0">
                <a:solidFill>
                  <a:srgbClr val="000000"/>
                </a:solidFill>
              </a:rPr>
              <a:t> are created equal.</a:t>
            </a:r>
            <a:r>
              <a:rPr kumimoji="1" lang="ja-JP" altLang="en-US" sz="3200" dirty="0">
                <a:solidFill>
                  <a:srgbClr val="000000"/>
                </a:solidFill>
                <a:latin typeface="Arial"/>
              </a:rPr>
              <a:t>”</a:t>
            </a:r>
            <a:endParaRPr kumimoji="1" lang="en-US" sz="3200" dirty="0">
              <a:solidFill>
                <a:srgbClr val="000000"/>
              </a:solidFill>
            </a:endParaRPr>
          </a:p>
        </p:txBody>
      </p:sp>
    </p:spTree>
    <p:extLst>
      <p:ext uri="{BB962C8B-B14F-4D97-AF65-F5344CB8AC3E}">
        <p14:creationId xmlns:p14="http://schemas.microsoft.com/office/powerpoint/2010/main" val="1918116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p:cTn id="7" dur="500" fill="hold"/>
                                        <p:tgtEl>
                                          <p:spTgt spid="97286"/>
                                        </p:tgtEl>
                                        <p:attrNameLst>
                                          <p:attrName>ppt_w</p:attrName>
                                        </p:attrNameLst>
                                      </p:cBhvr>
                                      <p:tavLst>
                                        <p:tav tm="0">
                                          <p:val>
                                            <p:fltVal val="0"/>
                                          </p:val>
                                        </p:tav>
                                        <p:tav tm="100000">
                                          <p:val>
                                            <p:strVal val="#ppt_w"/>
                                          </p:val>
                                        </p:tav>
                                      </p:tavLst>
                                    </p:anim>
                                    <p:anim calcmode="lin" valueType="num">
                                      <p:cBhvr>
                                        <p:cTn id="8" dur="500" fill="hold"/>
                                        <p:tgtEl>
                                          <p:spTgt spid="97286"/>
                                        </p:tgtEl>
                                        <p:attrNameLst>
                                          <p:attrName>ppt_h</p:attrName>
                                        </p:attrNameLst>
                                      </p:cBhvr>
                                      <p:tavLst>
                                        <p:tav tm="0">
                                          <p:val>
                                            <p:fltVal val="0"/>
                                          </p:val>
                                        </p:tav>
                                        <p:tav tm="100000">
                                          <p:val>
                                            <p:strVal val="#ppt_h"/>
                                          </p:val>
                                        </p:tav>
                                      </p:tavLst>
                                    </p:anim>
                                    <p:animEffect transition="in" filter="fade">
                                      <p:cBhvr>
                                        <p:cTn id="9" dur="5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9144000" cy="914400"/>
          </a:xfrm>
        </p:spPr>
        <p:txBody>
          <a:bodyPr>
            <a:normAutofit fontScale="90000"/>
          </a:bodyPr>
          <a:lstStyle/>
          <a:p>
            <a:r>
              <a:rPr lang="en-US" sz="2800" dirty="0">
                <a:latin typeface="Rockwell"/>
                <a:cs typeface="Rockwell"/>
              </a:rPr>
              <a:t>Historiography</a:t>
            </a:r>
            <a:br>
              <a:rPr lang="en-US" sz="2800" dirty="0">
                <a:latin typeface="Rockwell"/>
                <a:cs typeface="Rockwell"/>
              </a:rPr>
            </a:br>
            <a:r>
              <a:rPr lang="ja-JP" altLang="en-US" sz="2800" i="1" dirty="0">
                <a:latin typeface="Rockwell"/>
                <a:cs typeface="Rockwell"/>
              </a:rPr>
              <a:t>“</a:t>
            </a:r>
            <a:r>
              <a:rPr lang="en-US" sz="2800" i="1" dirty="0">
                <a:latin typeface="Rockwell"/>
                <a:cs typeface="Rockwell"/>
              </a:rPr>
              <a:t>Antebellum Reform: Evolving Causes and Strategies</a:t>
            </a:r>
            <a:r>
              <a:rPr lang="ja-JP" altLang="en-US" sz="2800" i="1" dirty="0">
                <a:latin typeface="Rockwell"/>
                <a:cs typeface="Rockwell"/>
              </a:rPr>
              <a:t>”</a:t>
            </a:r>
            <a:endParaRPr lang="en-US" sz="2800" dirty="0">
              <a:latin typeface="Rockwell"/>
              <a:cs typeface="Rockwell"/>
            </a:endParaRPr>
          </a:p>
        </p:txBody>
      </p:sp>
      <p:sp>
        <p:nvSpPr>
          <p:cNvPr id="7" name="Text Placeholder 6"/>
          <p:cNvSpPr>
            <a:spLocks noGrp="1"/>
          </p:cNvSpPr>
          <p:nvPr>
            <p:ph type="body" idx="1"/>
          </p:nvPr>
        </p:nvSpPr>
        <p:spPr>
          <a:xfrm>
            <a:off x="0" y="914400"/>
            <a:ext cx="4498975" cy="1143000"/>
          </a:xfrm>
        </p:spPr>
        <p:txBody>
          <a:bodyPr>
            <a:normAutofit lnSpcReduction="10000"/>
          </a:bodyPr>
          <a:lstStyle/>
          <a:p>
            <a:r>
              <a:rPr lang="en-US" sz="1800" dirty="0">
                <a:latin typeface="Rockwell"/>
                <a:cs typeface="Rockwell"/>
              </a:rPr>
              <a:t>Mary Hershberger – </a:t>
            </a:r>
            <a:r>
              <a:rPr lang="en-US" sz="1800" i="1" dirty="0">
                <a:latin typeface="Rockwell"/>
                <a:cs typeface="Rockwell"/>
              </a:rPr>
              <a:t>Mobilizing Women, Anticipating Abolition: The Struggle against Indian Removal in the 1830s</a:t>
            </a:r>
            <a:r>
              <a:rPr lang="en-US" sz="1800" dirty="0">
                <a:latin typeface="Rockwell"/>
                <a:cs typeface="Rockwell"/>
              </a:rPr>
              <a:t> (1999)</a:t>
            </a:r>
          </a:p>
        </p:txBody>
      </p:sp>
      <p:sp>
        <p:nvSpPr>
          <p:cNvPr id="8" name="Content Placeholder 7"/>
          <p:cNvSpPr>
            <a:spLocks noGrp="1"/>
          </p:cNvSpPr>
          <p:nvPr>
            <p:ph sz="half" idx="2"/>
          </p:nvPr>
        </p:nvSpPr>
        <p:spPr>
          <a:xfrm>
            <a:off x="0" y="2057400"/>
            <a:ext cx="4498975" cy="4800600"/>
          </a:xfrm>
        </p:spPr>
        <p:txBody>
          <a:bodyPr/>
          <a:lstStyle/>
          <a:p>
            <a:r>
              <a:rPr lang="en-US" sz="1400" dirty="0">
                <a:latin typeface="Rockwell"/>
                <a:cs typeface="Rockwell"/>
              </a:rPr>
              <a:t>To block [Indian] removal, Catherine Beecher and Lydia Sigourney organized the first national women</a:t>
            </a:r>
            <a:r>
              <a:rPr lang="ja-JP" altLang="en-US" sz="1400" dirty="0">
                <a:latin typeface="Rockwell"/>
                <a:cs typeface="Rockwell"/>
              </a:rPr>
              <a:t>’</a:t>
            </a:r>
            <a:r>
              <a:rPr lang="en-US" sz="1400" dirty="0">
                <a:latin typeface="Rockwell"/>
                <a:cs typeface="Rockwell"/>
              </a:rPr>
              <a:t>s petition campaign and flooded Congress with </a:t>
            </a:r>
            <a:r>
              <a:rPr lang="en-US" sz="1400" dirty="0" err="1">
                <a:latin typeface="Rockwell"/>
                <a:cs typeface="Rockwell"/>
              </a:rPr>
              <a:t>antiremoval</a:t>
            </a:r>
            <a:r>
              <a:rPr lang="en-US" sz="1400" dirty="0">
                <a:latin typeface="Rockwell"/>
                <a:cs typeface="Rockwell"/>
              </a:rPr>
              <a:t> petitions, making a bold claim for women</a:t>
            </a:r>
            <a:r>
              <a:rPr lang="ja-JP" altLang="en-US" sz="1400" dirty="0">
                <a:latin typeface="Rockwell"/>
                <a:cs typeface="Rockwell"/>
              </a:rPr>
              <a:t>’</a:t>
            </a:r>
            <a:r>
              <a:rPr lang="en-US" sz="1400" dirty="0">
                <a:latin typeface="Rockwell"/>
                <a:cs typeface="Rockwell"/>
              </a:rPr>
              <a:t>s place in national political discourse</a:t>
            </a:r>
            <a:r>
              <a:rPr lang="is-IS" sz="1400" dirty="0">
                <a:latin typeface="Rockwell"/>
                <a:cs typeface="Rockwell"/>
              </a:rPr>
              <a:t>… </a:t>
            </a:r>
            <a:r>
              <a:rPr lang="en-US" sz="1400" dirty="0">
                <a:latin typeface="Rockwell"/>
                <a:cs typeface="Rockwell"/>
              </a:rPr>
              <a:t>Protesting Indian removal encouraged </a:t>
            </a:r>
            <a:r>
              <a:rPr lang="en-US" sz="1400" dirty="0" err="1">
                <a:latin typeface="Rockwell"/>
                <a:cs typeface="Rockwell"/>
              </a:rPr>
              <a:t>antiremovalists</a:t>
            </a:r>
            <a:r>
              <a:rPr lang="en-US" sz="1400" dirty="0">
                <a:latin typeface="Rockwell"/>
                <a:cs typeface="Rockwell"/>
              </a:rPr>
              <a:t> to challenge slavery directly. The Indian Removal Act made abolitionists bolder in acting against slavery and more determined to achieve their goals</a:t>
            </a:r>
            <a:r>
              <a:rPr lang="is-IS" sz="1400" dirty="0">
                <a:latin typeface="Rockwell"/>
                <a:cs typeface="Rockwell"/>
              </a:rPr>
              <a:t>… It also ushered in a new age of popular politics that saw energized antiremovalists transfer their techniques of removal protest to the struggle against slavery: massive and continuous pamphleting and petitioning by both women and men, persistent reports in periodicals that sought to present slavery from the perspective of the slave, and a willingness to challenge laws that they believed were deeply unjust.</a:t>
            </a:r>
            <a:endParaRPr lang="en-US" sz="1400" dirty="0">
              <a:latin typeface="Rockwell"/>
              <a:cs typeface="Rockwell"/>
            </a:endParaRPr>
          </a:p>
        </p:txBody>
      </p:sp>
      <p:sp>
        <p:nvSpPr>
          <p:cNvPr id="9" name="Text Placeholder 8"/>
          <p:cNvSpPr>
            <a:spLocks noGrp="1"/>
          </p:cNvSpPr>
          <p:nvPr>
            <p:ph type="body" sz="quarter" idx="3"/>
          </p:nvPr>
        </p:nvSpPr>
        <p:spPr>
          <a:xfrm>
            <a:off x="4629150" y="914400"/>
            <a:ext cx="4514850" cy="1143000"/>
          </a:xfrm>
        </p:spPr>
        <p:txBody>
          <a:bodyPr>
            <a:normAutofit lnSpcReduction="10000"/>
          </a:bodyPr>
          <a:lstStyle/>
          <a:p>
            <a:r>
              <a:rPr lang="en-US" sz="1800" dirty="0">
                <a:latin typeface="Rockwell"/>
                <a:cs typeface="Rockwell"/>
              </a:rPr>
              <a:t>Lori D. </a:t>
            </a:r>
            <a:r>
              <a:rPr lang="en-US" sz="1800" dirty="0" err="1">
                <a:latin typeface="Rockwell"/>
                <a:cs typeface="Rockwell"/>
              </a:rPr>
              <a:t>Ginzberg</a:t>
            </a:r>
            <a:r>
              <a:rPr lang="en-US" sz="1800" dirty="0">
                <a:latin typeface="Rockwell"/>
                <a:cs typeface="Rockwell"/>
              </a:rPr>
              <a:t> – </a:t>
            </a:r>
            <a:r>
              <a:rPr lang="ja-JP" altLang="en-US" sz="1800" dirty="0">
                <a:latin typeface="Rockwell"/>
                <a:cs typeface="Rockwell"/>
              </a:rPr>
              <a:t>“</a:t>
            </a:r>
            <a:r>
              <a:rPr lang="en-US" sz="1800" i="1" dirty="0">
                <a:latin typeface="Rockwell"/>
                <a:cs typeface="Rockwell"/>
              </a:rPr>
              <a:t>Moral Suasion is Moral Balderdash</a:t>
            </a:r>
            <a:r>
              <a:rPr lang="ja-JP" altLang="en-US" sz="1800" i="1" dirty="0">
                <a:latin typeface="Rockwell"/>
                <a:cs typeface="Rockwell"/>
              </a:rPr>
              <a:t>”</a:t>
            </a:r>
            <a:r>
              <a:rPr lang="en-US" sz="1800" i="1" dirty="0">
                <a:latin typeface="Rockwell"/>
                <a:cs typeface="Rockwell"/>
              </a:rPr>
              <a:t>: Women, Politics, and Social Activism in the 1850s</a:t>
            </a:r>
            <a:r>
              <a:rPr lang="en-US" sz="1800" dirty="0">
                <a:latin typeface="Rockwell"/>
                <a:cs typeface="Rockwell"/>
              </a:rPr>
              <a:t> (1986)</a:t>
            </a:r>
          </a:p>
        </p:txBody>
      </p:sp>
      <p:sp>
        <p:nvSpPr>
          <p:cNvPr id="10" name="Content Placeholder 9"/>
          <p:cNvSpPr>
            <a:spLocks noGrp="1"/>
          </p:cNvSpPr>
          <p:nvPr>
            <p:ph sz="quarter" idx="4"/>
          </p:nvPr>
        </p:nvSpPr>
        <p:spPr>
          <a:xfrm>
            <a:off x="4629150" y="2057400"/>
            <a:ext cx="4514850" cy="4800600"/>
          </a:xfrm>
        </p:spPr>
        <p:txBody>
          <a:bodyPr/>
          <a:lstStyle/>
          <a:p>
            <a:r>
              <a:rPr lang="en-US" sz="1400" dirty="0">
                <a:latin typeface="Rockwell"/>
                <a:cs typeface="Rockwell"/>
              </a:rPr>
              <a:t>As a result of the Second Great Awakening of the 1820s and early 1830s, a millennial spirit pervaded efforts at transforming United States society. Abolitionists, vegetarians, temperance activists, and crusaders against </a:t>
            </a:r>
            <a:r>
              <a:rPr lang="ja-JP" altLang="en-US" sz="1400" dirty="0">
                <a:latin typeface="Rockwell"/>
                <a:cs typeface="Rockwell"/>
              </a:rPr>
              <a:t>“</a:t>
            </a:r>
            <a:r>
              <a:rPr lang="en-US" sz="1400" dirty="0">
                <a:latin typeface="Rockwell"/>
                <a:cs typeface="Rockwell"/>
              </a:rPr>
              <a:t>male lust</a:t>
            </a:r>
            <a:r>
              <a:rPr lang="ja-JP" altLang="en-US" sz="1400" dirty="0">
                <a:latin typeface="Rockwell"/>
                <a:cs typeface="Rockwell"/>
              </a:rPr>
              <a:t>”</a:t>
            </a:r>
            <a:r>
              <a:rPr lang="is-IS" sz="1400" dirty="0">
                <a:latin typeface="Rockwell"/>
                <a:cs typeface="Rockwell"/>
              </a:rPr>
              <a:t>…sought not merely social change but spiritual transformation, the moral regeneration of the world... American middle-class radicalism of the 1830s and 1840s evolved in a religious context, one in which the regeneration of individuals would precede – and assure – the salvation of society. Women played a central role both in the ideology and in the means of the proposed national transformation. Viewed as inherently moral, women were to instruct by example and to participate in movements for social, or moral, change.</a:t>
            </a:r>
            <a:endParaRPr lang="en-US" sz="1400" dirty="0">
              <a:latin typeface="Rockwell"/>
              <a:cs typeface="Rockwell"/>
            </a:endParaRPr>
          </a:p>
        </p:txBody>
      </p:sp>
    </p:spTree>
    <p:extLst>
      <p:ext uri="{BB962C8B-B14F-4D97-AF65-F5344CB8AC3E}">
        <p14:creationId xmlns:p14="http://schemas.microsoft.com/office/powerpoint/2010/main" val="58704753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916" name="Rectangle 4"/>
          <p:cNvSpPr>
            <a:spLocks noGrp="1" noChangeArrowheads="1"/>
          </p:cNvSpPr>
          <p:nvPr>
            <p:ph type="title"/>
          </p:nvPr>
        </p:nvSpPr>
        <p:spPr>
          <a:xfrm>
            <a:off x="0" y="0"/>
            <a:ext cx="9144000" cy="762000"/>
          </a:xfrm>
          <a:noFill/>
          <a:ln/>
        </p:spPr>
        <p:txBody>
          <a:bodyPr lIns="90488" tIns="44450" rIns="90488" bIns="44450"/>
          <a:lstStyle/>
          <a:p>
            <a:r>
              <a:rPr lang="en-US" dirty="0"/>
              <a:t>Utopian Communities</a:t>
            </a:r>
          </a:p>
        </p:txBody>
      </p:sp>
      <p:sp>
        <p:nvSpPr>
          <p:cNvPr id="38917" name="Rectangle 5"/>
          <p:cNvSpPr>
            <a:spLocks noGrp="1" noChangeArrowheads="1"/>
          </p:cNvSpPr>
          <p:nvPr>
            <p:ph type="body" idx="1"/>
          </p:nvPr>
        </p:nvSpPr>
        <p:spPr>
          <a:xfrm>
            <a:off x="0" y="1408184"/>
            <a:ext cx="9144000" cy="5449815"/>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0000"/>
              </a:lnSpc>
            </a:pPr>
            <a:r>
              <a:rPr lang="en-US" dirty="0"/>
              <a:t>Some reformers grew tired of trying to change society &amp; created their own </a:t>
            </a:r>
            <a:r>
              <a:rPr lang="ja-JP" altLang="en-US" dirty="0">
                <a:latin typeface="Arial"/>
              </a:rPr>
              <a:t>“</a:t>
            </a:r>
            <a:r>
              <a:rPr lang="en-US" dirty="0"/>
              <a:t>ideal</a:t>
            </a:r>
            <a:r>
              <a:rPr lang="ja-JP" altLang="en-US" dirty="0">
                <a:latin typeface="Arial"/>
              </a:rPr>
              <a:t>”</a:t>
            </a:r>
            <a:r>
              <a:rPr lang="en-US" dirty="0"/>
              <a:t> communities: </a:t>
            </a:r>
          </a:p>
          <a:p>
            <a:pPr lvl="1">
              <a:lnSpc>
                <a:spcPct val="90000"/>
              </a:lnSpc>
            </a:pPr>
            <a:r>
              <a:rPr lang="en-US" dirty="0"/>
              <a:t>Robert Owen &amp; Charles Fourier created socialist communities</a:t>
            </a:r>
          </a:p>
          <a:p>
            <a:pPr lvl="1">
              <a:lnSpc>
                <a:spcPct val="90000"/>
              </a:lnSpc>
            </a:pPr>
            <a:r>
              <a:rPr lang="en-US" u="sng" dirty="0"/>
              <a:t>Shakers</a:t>
            </a:r>
            <a:r>
              <a:rPr lang="en-US" dirty="0"/>
              <a:t>—believed in sexual equality &amp; 2</a:t>
            </a:r>
            <a:r>
              <a:rPr lang="en-US" baseline="30000" dirty="0"/>
              <a:t>nd</a:t>
            </a:r>
            <a:r>
              <a:rPr lang="en-US" dirty="0"/>
              <a:t> coming of Christ</a:t>
            </a:r>
          </a:p>
          <a:p>
            <a:pPr lvl="1">
              <a:lnSpc>
                <a:spcPct val="90000"/>
              </a:lnSpc>
            </a:pPr>
            <a:r>
              <a:rPr lang="en-US" u="sng" dirty="0"/>
              <a:t>Oneida Community</a:t>
            </a:r>
            <a:r>
              <a:rPr lang="en-US" dirty="0"/>
              <a:t>—Christ</a:t>
            </a:r>
            <a:r>
              <a:rPr lang="ja-JP" altLang="en-US" dirty="0">
                <a:latin typeface="Arial"/>
              </a:rPr>
              <a:t>’</a:t>
            </a:r>
            <a:r>
              <a:rPr lang="en-US" dirty="0"/>
              <a:t>s 2</a:t>
            </a:r>
            <a:r>
              <a:rPr lang="en-US" baseline="30000" dirty="0"/>
              <a:t>nd</a:t>
            </a:r>
            <a:r>
              <a:rPr lang="en-US" dirty="0"/>
              <a:t> coming already occurred; no need for moral rules (</a:t>
            </a:r>
            <a:r>
              <a:rPr lang="ja-JP" altLang="en-US" dirty="0">
                <a:latin typeface="Arial"/>
              </a:rPr>
              <a:t>“</a:t>
            </a:r>
            <a:r>
              <a:rPr lang="en-US" dirty="0"/>
              <a:t>free love</a:t>
            </a:r>
            <a:r>
              <a:rPr lang="ja-JP" altLang="en-US" dirty="0">
                <a:latin typeface="Arial"/>
              </a:rPr>
              <a:t>”</a:t>
            </a:r>
            <a:r>
              <a:rPr lang="en-US" dirty="0"/>
              <a:t>)</a:t>
            </a:r>
          </a:p>
        </p:txBody>
      </p:sp>
    </p:spTree>
    <p:extLst>
      <p:ext uri="{BB962C8B-B14F-4D97-AF65-F5344CB8AC3E}">
        <p14:creationId xmlns:p14="http://schemas.microsoft.com/office/powerpoint/2010/main" val="1533364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reform movements in the US led to an expansion of democratic ideals from 1825 to 1860. </a:t>
            </a:r>
          </a:p>
          <a:p>
            <a:pPr marL="0" indent="0" algn="ctr">
              <a:buNone/>
            </a:pPr>
            <a:endParaRPr lang="en-US" dirty="0"/>
          </a:p>
          <a:p>
            <a:pPr marL="0" indent="0" algn="ctr">
              <a:buNone/>
            </a:pPr>
            <a:r>
              <a:rPr lang="en-US" dirty="0" smtClean="0"/>
              <a:t>Evaluate the causes for Antebellum Reform movements, accounting for economic and social factors. </a:t>
            </a:r>
            <a:endParaRPr lang="en-US" dirty="0"/>
          </a:p>
        </p:txBody>
      </p:sp>
    </p:spTree>
    <p:extLst>
      <p:ext uri="{BB962C8B-B14F-4D97-AF65-F5344CB8AC3E}">
        <p14:creationId xmlns:p14="http://schemas.microsoft.com/office/powerpoint/2010/main" val="29691845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1" name="Rectangle 3"/>
          <p:cNvSpPr>
            <a:spLocks noChangeArrowheads="1"/>
          </p:cNvSpPr>
          <p:nvPr/>
        </p:nvSpPr>
        <p:spPr bwMode="auto">
          <a:xfrm>
            <a:off x="0" y="3226148"/>
            <a:ext cx="9144000" cy="3539431"/>
          </a:xfrm>
          <a:prstGeom prst="rect">
            <a:avLst/>
          </a:prstGeom>
          <a:noFill/>
          <a:ln w="9525">
            <a:solidFill>
              <a:schemeClr val="bg1"/>
            </a:solidFill>
            <a:miter lim="800000"/>
            <a:headEnd type="none" w="sm" len="sm"/>
            <a:tailEnd type="none" w="sm" len="sm"/>
          </a:ln>
          <a:effectLst/>
        </p:spPr>
        <p:txBody>
          <a:bodyPr anchor="ctr">
            <a:spAutoFit/>
          </a:bodyPr>
          <a:lstStyle/>
          <a:p>
            <a:pPr eaLnBrk="1" hangingPunct="1"/>
            <a:r>
              <a:rPr lang="en-US" sz="2800" i="1" dirty="0" err="1">
                <a:latin typeface="Rockwell"/>
                <a:cs typeface="Rockwell"/>
              </a:rPr>
              <a:t>'Tis</a:t>
            </a:r>
            <a:r>
              <a:rPr lang="en-US" sz="2800" i="1" dirty="0">
                <a:latin typeface="Rockwell"/>
                <a:cs typeface="Rockwell"/>
              </a:rPr>
              <a:t> the gift to be simple, </a:t>
            </a:r>
            <a:r>
              <a:rPr lang="en-US" sz="2800" i="1" dirty="0" err="1">
                <a:latin typeface="Rockwell"/>
                <a:cs typeface="Rockwell"/>
              </a:rPr>
              <a:t>'Tis</a:t>
            </a:r>
            <a:r>
              <a:rPr lang="en-US" sz="2800" i="1" dirty="0">
                <a:latin typeface="Rockwell"/>
                <a:cs typeface="Rockwell"/>
              </a:rPr>
              <a:t> the gift to be free,</a:t>
            </a:r>
            <a:br>
              <a:rPr lang="en-US" sz="2800" i="1" dirty="0">
                <a:latin typeface="Rockwell"/>
                <a:cs typeface="Rockwell"/>
              </a:rPr>
            </a:br>
            <a:r>
              <a:rPr lang="en-US" sz="2800" i="1" dirty="0" err="1">
                <a:latin typeface="Rockwell"/>
                <a:cs typeface="Rockwell"/>
              </a:rPr>
              <a:t>'Tis</a:t>
            </a:r>
            <a:r>
              <a:rPr lang="en-US" sz="2800" i="1" dirty="0">
                <a:latin typeface="Rockwell"/>
                <a:cs typeface="Rockwell"/>
              </a:rPr>
              <a:t> the gift to come down where you ought to be,</a:t>
            </a:r>
            <a:br>
              <a:rPr lang="en-US" sz="2800" i="1" dirty="0">
                <a:latin typeface="Rockwell"/>
                <a:cs typeface="Rockwell"/>
              </a:rPr>
            </a:br>
            <a:r>
              <a:rPr lang="en-US" sz="2800" i="1" dirty="0">
                <a:latin typeface="Rockwell"/>
                <a:cs typeface="Rockwell"/>
              </a:rPr>
              <a:t>And when we find ourselves in the place just right,</a:t>
            </a:r>
            <a:br>
              <a:rPr lang="en-US" sz="2800" i="1" dirty="0">
                <a:latin typeface="Rockwell"/>
                <a:cs typeface="Rockwell"/>
              </a:rPr>
            </a:br>
            <a:r>
              <a:rPr lang="en-US" sz="2800" i="1" dirty="0">
                <a:latin typeface="Rockwell"/>
                <a:cs typeface="Rockwell"/>
              </a:rPr>
              <a:t>'Twill be in the valley of love and delight.</a:t>
            </a:r>
            <a:br>
              <a:rPr lang="en-US" sz="2800" i="1" dirty="0">
                <a:latin typeface="Rockwell"/>
                <a:cs typeface="Rockwell"/>
              </a:rPr>
            </a:br>
            <a:r>
              <a:rPr lang="en-US" sz="2800" i="1" dirty="0">
                <a:latin typeface="Rockwell"/>
                <a:cs typeface="Rockwell"/>
              </a:rPr>
              <a:t>When true simplicity is gained</a:t>
            </a:r>
            <a:br>
              <a:rPr lang="en-US" sz="2800" i="1" dirty="0">
                <a:latin typeface="Rockwell"/>
                <a:cs typeface="Rockwell"/>
              </a:rPr>
            </a:br>
            <a:r>
              <a:rPr lang="en-US" sz="2800" i="1" dirty="0">
                <a:latin typeface="Rockwell"/>
                <a:cs typeface="Rockwell"/>
              </a:rPr>
              <a:t>To bow and to bend we shan't be ashamed,</a:t>
            </a:r>
            <a:br>
              <a:rPr lang="en-US" sz="2800" i="1" dirty="0">
                <a:latin typeface="Rockwell"/>
                <a:cs typeface="Rockwell"/>
              </a:rPr>
            </a:br>
            <a:r>
              <a:rPr lang="en-US" sz="2800" i="1" dirty="0">
                <a:latin typeface="Rockwell"/>
                <a:cs typeface="Rockwell"/>
              </a:rPr>
              <a:t>To turn, turn will be our delight,</a:t>
            </a:r>
            <a:br>
              <a:rPr lang="en-US" sz="2800" i="1" dirty="0">
                <a:latin typeface="Rockwell"/>
                <a:cs typeface="Rockwell"/>
              </a:rPr>
            </a:br>
            <a:r>
              <a:rPr lang="en-US" sz="2800" i="1" dirty="0">
                <a:latin typeface="Rockwell"/>
                <a:cs typeface="Rockwell"/>
              </a:rPr>
              <a:t>'Till by turning, turning we come round right.</a:t>
            </a:r>
          </a:p>
        </p:txBody>
      </p:sp>
      <p:sp>
        <p:nvSpPr>
          <p:cNvPr id="78853" name="Rectangle 5"/>
          <p:cNvSpPr>
            <a:spLocks noGrp="1" noChangeArrowheads="1"/>
          </p:cNvSpPr>
          <p:nvPr>
            <p:ph type="title"/>
          </p:nvPr>
        </p:nvSpPr>
        <p:spPr>
          <a:xfrm>
            <a:off x="6934200" y="1066800"/>
            <a:ext cx="2209800" cy="1143000"/>
          </a:xfrm>
        </p:spPr>
        <p:txBody>
          <a:bodyPr>
            <a:normAutofit fontScale="90000"/>
          </a:bodyPr>
          <a:lstStyle/>
          <a:p>
            <a:r>
              <a:rPr lang="en-US" dirty="0"/>
              <a:t>Shakers</a:t>
            </a:r>
          </a:p>
        </p:txBody>
      </p:sp>
      <p:pic>
        <p:nvPicPr>
          <p:cNvPr id="78854" name="Picture 6" descr="f0707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t="22984"/>
          <a:stretch>
            <a:fillRect/>
          </a:stretch>
        </p:blipFill>
        <p:spPr bwMode="auto">
          <a:xfrm>
            <a:off x="1143000" y="0"/>
            <a:ext cx="5791200" cy="3063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16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838200"/>
          </a:xfrm>
        </p:spPr>
        <p:txBody>
          <a:bodyPr/>
          <a:lstStyle/>
          <a:p>
            <a:r>
              <a:rPr lang="en-US" dirty="0"/>
              <a:t>Transcendentalism</a:t>
            </a:r>
          </a:p>
        </p:txBody>
      </p:sp>
      <p:sp>
        <p:nvSpPr>
          <p:cNvPr id="46083" name="Rectangle 3"/>
          <p:cNvSpPr>
            <a:spLocks noGrp="1" noChangeArrowheads="1"/>
          </p:cNvSpPr>
          <p:nvPr>
            <p:ph type="body" idx="1"/>
          </p:nvPr>
        </p:nvSpPr>
        <p:spPr>
          <a:xfrm>
            <a:off x="0" y="1076848"/>
            <a:ext cx="9144000" cy="5781152"/>
          </a:xfrm>
        </p:spPr>
        <p:txBody>
          <a:bodyPr/>
          <a:lstStyle/>
          <a:p>
            <a:pPr>
              <a:lnSpc>
                <a:spcPct val="95000"/>
              </a:lnSpc>
              <a:spcBef>
                <a:spcPct val="10000"/>
              </a:spcBef>
            </a:pPr>
            <a:r>
              <a:rPr lang="en-US" u="sng" dirty="0"/>
              <a:t>Transcendentalism</a:t>
            </a:r>
            <a:r>
              <a:rPr lang="en-US" dirty="0"/>
              <a:t>—literary &amp; philosophical idea that individuals can transcend reality &amp; connect with universal spiritual forces:</a:t>
            </a:r>
          </a:p>
          <a:p>
            <a:pPr lvl="1">
              <a:lnSpc>
                <a:spcPct val="95000"/>
              </a:lnSpc>
              <a:spcBef>
                <a:spcPct val="10000"/>
              </a:spcBef>
            </a:pPr>
            <a:r>
              <a:rPr lang="en-US" dirty="0"/>
              <a:t>led by </a:t>
            </a:r>
            <a:r>
              <a:rPr lang="en-US" u="sng" dirty="0"/>
              <a:t>Ralph Waldo Emerson</a:t>
            </a:r>
            <a:endParaRPr lang="en-US" dirty="0"/>
          </a:p>
          <a:p>
            <a:pPr lvl="1">
              <a:lnSpc>
                <a:spcPct val="95000"/>
              </a:lnSpc>
              <a:spcBef>
                <a:spcPct val="10000"/>
              </a:spcBef>
            </a:pPr>
            <a:r>
              <a:rPr lang="en-US" dirty="0"/>
              <a:t>George Ripley founded a utopian community at Brook Farm; focused on education</a:t>
            </a:r>
          </a:p>
          <a:p>
            <a:pPr lvl="1">
              <a:lnSpc>
                <a:spcPct val="95000"/>
              </a:lnSpc>
              <a:spcBef>
                <a:spcPct val="10000"/>
              </a:spcBef>
            </a:pPr>
            <a:r>
              <a:rPr lang="en-US" dirty="0"/>
              <a:t>Henry David Thoreau</a:t>
            </a:r>
            <a:r>
              <a:rPr lang="ja-JP" altLang="en-US" dirty="0">
                <a:latin typeface="Arial"/>
              </a:rPr>
              <a:t>’</a:t>
            </a:r>
            <a:r>
              <a:rPr lang="en-US" dirty="0"/>
              <a:t>s </a:t>
            </a:r>
            <a:r>
              <a:rPr lang="en-US" i="1" dirty="0"/>
              <a:t>Walden Pond</a:t>
            </a:r>
            <a:r>
              <a:rPr lang="en-US" dirty="0"/>
              <a:t> advocated a </a:t>
            </a:r>
            <a:r>
              <a:rPr lang="ja-JP" altLang="en-US" dirty="0">
                <a:latin typeface="Arial"/>
              </a:rPr>
              <a:t>“</a:t>
            </a:r>
            <a:r>
              <a:rPr lang="en-US" dirty="0"/>
              <a:t>utopia of 1</a:t>
            </a:r>
            <a:r>
              <a:rPr lang="ja-JP" altLang="en-US" dirty="0">
                <a:latin typeface="Arial"/>
              </a:rPr>
              <a:t>”</a:t>
            </a:r>
            <a:endParaRPr lang="en-US" dirty="0"/>
          </a:p>
        </p:txBody>
      </p:sp>
    </p:spTree>
    <p:extLst>
      <p:ext uri="{BB962C8B-B14F-4D97-AF65-F5344CB8AC3E}">
        <p14:creationId xmlns:p14="http://schemas.microsoft.com/office/powerpoint/2010/main" val="1711462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06383CB3-39DB-BE4A-82D4-B52D8B5E67A1}"/>
              </a:ext>
            </a:extLst>
          </p:cNvPr>
          <p:cNvSpPr>
            <a:spLocks noGrp="1"/>
          </p:cNvSpPr>
          <p:nvPr>
            <p:ph type="title"/>
          </p:nvPr>
        </p:nvSpPr>
        <p:spPr>
          <a:xfrm>
            <a:off x="0" y="-1"/>
            <a:ext cx="9144000" cy="870727"/>
          </a:xfrm>
        </p:spPr>
        <p:txBody>
          <a:bodyPr/>
          <a:lstStyle/>
          <a:p>
            <a:r>
              <a:rPr lang="en-US">
                <a:latin typeface="Rockwell"/>
                <a:cs typeface="Rockwell"/>
              </a:rPr>
              <a:t>Transcendentalism</a:t>
            </a:r>
          </a:p>
        </p:txBody>
      </p:sp>
      <p:sp>
        <p:nvSpPr>
          <p:cNvPr id="11" name="Text Placeholder 10">
            <a:extLst>
              <a:ext uri="{FF2B5EF4-FFF2-40B4-BE49-F238E27FC236}">
                <a16:creationId xmlns="" xmlns:a16="http://schemas.microsoft.com/office/drawing/2014/main" id="{D3B22988-570D-D74E-BFCA-87C19AFD9ED3}"/>
              </a:ext>
            </a:extLst>
          </p:cNvPr>
          <p:cNvSpPr>
            <a:spLocks noGrp="1"/>
          </p:cNvSpPr>
          <p:nvPr>
            <p:ph type="body" sz="half" idx="3"/>
          </p:nvPr>
        </p:nvSpPr>
        <p:spPr>
          <a:xfrm>
            <a:off x="3200400" y="914400"/>
            <a:ext cx="5943600" cy="5570752"/>
          </a:xfrm>
        </p:spPr>
        <p:txBody>
          <a:bodyPr>
            <a:normAutofit/>
          </a:bodyPr>
          <a:lstStyle/>
          <a:p>
            <a:pPr eaLnBrk="1" hangingPunct="1">
              <a:lnSpc>
                <a:spcPct val="80000"/>
              </a:lnSpc>
            </a:pPr>
            <a:r>
              <a:rPr lang="en-US" sz="2400" dirty="0">
                <a:latin typeface="Rockwell"/>
                <a:cs typeface="Rockwell"/>
              </a:rPr>
              <a:t>Ralph Waldo Emerson</a:t>
            </a:r>
          </a:p>
          <a:p>
            <a:pPr lvl="1" eaLnBrk="1" hangingPunct="1">
              <a:lnSpc>
                <a:spcPct val="80000"/>
              </a:lnSpc>
            </a:pPr>
            <a:r>
              <a:rPr lang="en-US" sz="2000" i="1" dirty="0">
                <a:latin typeface="Rockwell"/>
                <a:cs typeface="Rockwell"/>
              </a:rPr>
              <a:t>Self-Reliance </a:t>
            </a:r>
            <a:r>
              <a:rPr lang="en-US" sz="2000" dirty="0">
                <a:latin typeface="Rockwell"/>
                <a:cs typeface="Rockwell"/>
              </a:rPr>
              <a:t>(1841)</a:t>
            </a:r>
          </a:p>
          <a:p>
            <a:pPr lvl="2" eaLnBrk="1" hangingPunct="1">
              <a:lnSpc>
                <a:spcPct val="80000"/>
              </a:lnSpc>
            </a:pPr>
            <a:r>
              <a:rPr lang="ja-JP" altLang="en-US" sz="1800" dirty="0">
                <a:latin typeface="Rockwell"/>
                <a:cs typeface="Rockwell"/>
              </a:rPr>
              <a:t>“</a:t>
            </a:r>
            <a:r>
              <a:rPr lang="en-US" sz="1800" dirty="0">
                <a:latin typeface="Rockwell"/>
                <a:cs typeface="Rockwell"/>
              </a:rPr>
              <a:t>Nothing is at last sacred, but the integrity of your own mind.</a:t>
            </a:r>
            <a:r>
              <a:rPr lang="ja-JP" altLang="en-US" sz="1800" dirty="0">
                <a:latin typeface="Rockwell"/>
                <a:cs typeface="Rockwell"/>
              </a:rPr>
              <a:t>”</a:t>
            </a:r>
            <a:endParaRPr lang="en-US" sz="1800" dirty="0">
              <a:latin typeface="Rockwell"/>
              <a:cs typeface="Rockwell"/>
            </a:endParaRPr>
          </a:p>
          <a:p>
            <a:pPr lvl="1" eaLnBrk="1" hangingPunct="1">
              <a:lnSpc>
                <a:spcPct val="80000"/>
              </a:lnSpc>
            </a:pPr>
            <a:r>
              <a:rPr lang="en-US" sz="2000" i="1" dirty="0">
                <a:latin typeface="Rockwell"/>
                <a:cs typeface="Rockwell"/>
              </a:rPr>
              <a:t>The American Scholar </a:t>
            </a:r>
            <a:r>
              <a:rPr lang="en-US" sz="2000" dirty="0">
                <a:latin typeface="Rockwell"/>
                <a:cs typeface="Rockwell"/>
              </a:rPr>
              <a:t>(1837)</a:t>
            </a:r>
            <a:endParaRPr lang="en-US" sz="2000" i="1" dirty="0">
              <a:latin typeface="Rockwell"/>
              <a:cs typeface="Rockwell"/>
            </a:endParaRPr>
          </a:p>
          <a:p>
            <a:pPr lvl="2" eaLnBrk="1" hangingPunct="1">
              <a:lnSpc>
                <a:spcPct val="80000"/>
              </a:lnSpc>
            </a:pPr>
            <a:r>
              <a:rPr lang="en-US" sz="1800" dirty="0">
                <a:latin typeface="Rockwell"/>
                <a:cs typeface="Rockwell"/>
              </a:rPr>
              <a:t>Despite cultural heritage, instinctive creative genius of individual could lead to greatness</a:t>
            </a:r>
          </a:p>
          <a:p>
            <a:pPr eaLnBrk="1" hangingPunct="1">
              <a:lnSpc>
                <a:spcPct val="80000"/>
              </a:lnSpc>
            </a:pPr>
            <a:r>
              <a:rPr lang="en-US" sz="2400" dirty="0">
                <a:latin typeface="Rockwell"/>
                <a:cs typeface="Rockwell"/>
              </a:rPr>
              <a:t>Henry David Thoreau (</a:t>
            </a:r>
            <a:r>
              <a:rPr lang="en-US" sz="2400" i="1" dirty="0">
                <a:latin typeface="Rockwell"/>
                <a:cs typeface="Rockwell"/>
              </a:rPr>
              <a:t>Walden</a:t>
            </a:r>
            <a:r>
              <a:rPr lang="en-US" sz="2400" dirty="0">
                <a:latin typeface="Rockwell"/>
                <a:cs typeface="Rockwell"/>
              </a:rPr>
              <a:t>, </a:t>
            </a:r>
            <a:r>
              <a:rPr lang="en-US" sz="2400" i="1" dirty="0">
                <a:latin typeface="Rockwell"/>
                <a:cs typeface="Rockwell"/>
              </a:rPr>
              <a:t>On Civil Disobedience</a:t>
            </a:r>
            <a:r>
              <a:rPr lang="en-US" sz="2400" dirty="0">
                <a:latin typeface="Rockwell"/>
                <a:cs typeface="Rockwell"/>
              </a:rPr>
              <a:t>)</a:t>
            </a:r>
          </a:p>
          <a:p>
            <a:pPr lvl="1" eaLnBrk="1" hangingPunct="1">
              <a:lnSpc>
                <a:spcPct val="80000"/>
              </a:lnSpc>
            </a:pPr>
            <a:r>
              <a:rPr lang="ja-JP" altLang="en-US" sz="2000" dirty="0">
                <a:latin typeface="Rockwell"/>
                <a:cs typeface="Rockwell"/>
              </a:rPr>
              <a:t>“</a:t>
            </a:r>
            <a:r>
              <a:rPr lang="en-US" sz="2000" dirty="0">
                <a:latin typeface="Rockwell"/>
                <a:cs typeface="Rockwell"/>
              </a:rPr>
              <a:t>I went to the woods because I wished to live deliberately, to front only the essential facts of life, and see if I could not what it had to teach, and not, when I came to die, discover that I had not lived.</a:t>
            </a:r>
            <a:r>
              <a:rPr lang="ja-JP" altLang="en-US" sz="2000" dirty="0">
                <a:latin typeface="Rockwell"/>
                <a:cs typeface="Rockwell"/>
              </a:rPr>
              <a:t>”</a:t>
            </a:r>
            <a:endParaRPr lang="en-US" sz="2000" dirty="0">
              <a:latin typeface="Rockwell"/>
              <a:cs typeface="Rockwell"/>
            </a:endParaRPr>
          </a:p>
          <a:p>
            <a:pPr lvl="1" eaLnBrk="1" hangingPunct="1">
              <a:lnSpc>
                <a:spcPct val="80000"/>
              </a:lnSpc>
            </a:pPr>
            <a:r>
              <a:rPr lang="en-US" sz="2000" dirty="0">
                <a:latin typeface="Rockwell"/>
                <a:cs typeface="Rockwell"/>
              </a:rPr>
              <a:t>Passive resistance</a:t>
            </a:r>
          </a:p>
          <a:p>
            <a:pPr lvl="2" eaLnBrk="1" hangingPunct="1">
              <a:lnSpc>
                <a:spcPct val="80000"/>
              </a:lnSpc>
            </a:pPr>
            <a:r>
              <a:rPr lang="en-US" sz="1600" dirty="0">
                <a:latin typeface="Rockwell"/>
                <a:cs typeface="Rockwell"/>
              </a:rPr>
              <a:t>A public refusal to obey unjust laws</a:t>
            </a:r>
            <a:endParaRPr lang="en-US" dirty="0">
              <a:latin typeface="Rockwell"/>
              <a:cs typeface="Rockwell"/>
            </a:endParaRPr>
          </a:p>
        </p:txBody>
      </p:sp>
      <p:pic>
        <p:nvPicPr>
          <p:cNvPr id="33795" name="Picture 7" descr="emerso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28600" y="817563"/>
            <a:ext cx="2438400" cy="2757487"/>
          </a:xfrm>
          <a:noFill/>
          <a:extLst>
            <a:ext uri="{909E8E84-426E-40dd-AFC4-6F175D3DCCD1}">
              <a14:hiddenFill xmlns:a14="http://schemas.microsoft.com/office/drawing/2010/main">
                <a:solidFill>
                  <a:srgbClr val="FFFFFF"/>
                </a:solidFill>
              </a14:hiddenFill>
            </a:ext>
          </a:extLst>
        </p:spPr>
      </p:pic>
      <p:pic>
        <p:nvPicPr>
          <p:cNvPr id="33796" name="Picture 8" descr="Thoreau"/>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228600" y="3633788"/>
            <a:ext cx="2438400" cy="302418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30716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838200" y="0"/>
            <a:ext cx="8305800" cy="609600"/>
          </a:xfrm>
        </p:spPr>
        <p:txBody>
          <a:bodyPr>
            <a:normAutofit fontScale="90000"/>
          </a:bodyPr>
          <a:lstStyle/>
          <a:p>
            <a:r>
              <a:rPr lang="en-US"/>
              <a:t>Conclusions </a:t>
            </a:r>
          </a:p>
        </p:txBody>
      </p:sp>
      <p:sp>
        <p:nvSpPr>
          <p:cNvPr id="117763" name="Rectangle 3"/>
          <p:cNvSpPr>
            <a:spLocks noGrp="1" noChangeArrowheads="1"/>
          </p:cNvSpPr>
          <p:nvPr>
            <p:ph type="body" idx="1"/>
          </p:nvPr>
        </p:nvSpPr>
        <p:spPr>
          <a:xfrm>
            <a:off x="0" y="966402"/>
            <a:ext cx="9144000" cy="5891598"/>
          </a:xfrm>
        </p:spPr>
        <p:txBody>
          <a:bodyPr/>
          <a:lstStyle/>
          <a:p>
            <a:pPr>
              <a:lnSpc>
                <a:spcPct val="90000"/>
              </a:lnSpc>
              <a:spcBef>
                <a:spcPct val="10000"/>
              </a:spcBef>
            </a:pPr>
            <a:r>
              <a:rPr lang="en-US" dirty="0"/>
              <a:t>Americans in the 1830s &amp; 1840s seemed ready to improve the nation, but in different ways:</a:t>
            </a:r>
          </a:p>
          <a:p>
            <a:pPr lvl="1">
              <a:lnSpc>
                <a:spcPct val="90000"/>
              </a:lnSpc>
              <a:spcBef>
                <a:spcPct val="10000"/>
              </a:spcBef>
            </a:pPr>
            <a:r>
              <a:rPr lang="en-US" dirty="0"/>
              <a:t>Political parties (Dems &amp; Whigs) hoped to improve politics</a:t>
            </a:r>
          </a:p>
          <a:p>
            <a:pPr lvl="1">
              <a:lnSpc>
                <a:spcPct val="90000"/>
              </a:lnSpc>
              <a:spcBef>
                <a:spcPct val="10000"/>
              </a:spcBef>
            </a:pPr>
            <a:r>
              <a:rPr lang="en-US" dirty="0"/>
              <a:t>Industrialists hoped to increase the market revolution</a:t>
            </a:r>
          </a:p>
          <a:p>
            <a:pPr lvl="1">
              <a:lnSpc>
                <a:spcPct val="90000"/>
              </a:lnSpc>
              <a:spcBef>
                <a:spcPct val="10000"/>
              </a:spcBef>
            </a:pPr>
            <a:r>
              <a:rPr lang="en-US" dirty="0"/>
              <a:t>Religious reformers hoped to convert the masses</a:t>
            </a:r>
          </a:p>
          <a:p>
            <a:pPr lvl="1">
              <a:lnSpc>
                <a:spcPct val="90000"/>
              </a:lnSpc>
              <a:spcBef>
                <a:spcPct val="10000"/>
              </a:spcBef>
            </a:pPr>
            <a:r>
              <a:rPr lang="en-US" dirty="0"/>
              <a:t>Reform crusaders hoped to remove all moral &amp; social evils </a:t>
            </a:r>
          </a:p>
        </p:txBody>
      </p:sp>
    </p:spTree>
    <p:extLst>
      <p:ext uri="{BB962C8B-B14F-4D97-AF65-F5344CB8AC3E}">
        <p14:creationId xmlns:p14="http://schemas.microsoft.com/office/powerpoint/2010/main" val="167395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idx="4294967295"/>
          </p:nvPr>
        </p:nvSpPr>
        <p:spPr>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i="1">
                <a:effectLst/>
                <a:latin typeface="Rockwell"/>
                <a:cs typeface="Rockwell"/>
              </a:rPr>
              <a:t>Democracy in America </a:t>
            </a:r>
            <a:r>
              <a:rPr lang="en-US">
                <a:effectLst/>
                <a:latin typeface="Rockwell"/>
                <a:cs typeface="Rockwell"/>
              </a:rPr>
              <a:t>(1840)</a:t>
            </a:r>
            <a:endParaRPr lang="en-US" i="1">
              <a:effectLst/>
              <a:latin typeface="Rockwell"/>
              <a:cs typeface="Rockwell"/>
            </a:endParaRPr>
          </a:p>
        </p:txBody>
      </p:sp>
      <p:sp>
        <p:nvSpPr>
          <p:cNvPr id="21506" name="Rectangle 3"/>
          <p:cNvSpPr>
            <a:spLocks noGrp="1" noRot="1" noChangeArrowheads="1"/>
          </p:cNvSpPr>
          <p:nvPr>
            <p:ph type="body" sz="half" idx="4294967295"/>
          </p:nvPr>
        </p:nvSpPr>
        <p:spPr>
          <a:xfrm>
            <a:off x="0" y="762000"/>
            <a:ext cx="5181600" cy="6096000"/>
          </a:xfrm>
          <a:extLst/>
        </p:spPr>
        <p:txBody>
          <a:bodyPr>
            <a:normAutofit lnSpcReduction="10000"/>
          </a:bodyPr>
          <a:lstStyle/>
          <a:p>
            <a:r>
              <a:rPr lang="en-US" sz="1400" dirty="0">
                <a:latin typeface="Rockwell"/>
                <a:cs typeface="Rockwell"/>
              </a:rPr>
              <a:t>AMONG the novel objects that attracted my attention during my stay in the United States, nothing struck me more forcibly than the general equality of condition among the people. I readily discovered the prodigious influence that this primary fact exercises on the whole course of society; it gives a peculiar direction to public opinion and a peculiar tenor to the laws; it imparts new maxims to the governing authorities and peculiar habits to the governed. I soon perceived that the influence of this fact extends far beyond the political character and the laws of the country, and that it has no less effect on civil society than on the government; it creates opinions, gives birth to new sentiments, founds novel customs, and modifies whatever it does not produce. The more I advanced in the study of American society, the more I perceived that this equality of condition is the fundamental fact from which all others seem to be derived and the central point at which all my observations constantly terminated. I then turned my thoughts to our own hemisphere, and thought that I discerned there something analogous to the spectacle which the New World presented to me. I observed that equality of condition, though it has not there reached the extreme limit which it seems to have attained in the United States, is constantly approaching it; and that the democracy which governs the American communities appears to be rapidly rising into power in Europe. </a:t>
            </a:r>
            <a:endParaRPr lang="en-US" sz="1600" dirty="0">
              <a:effectLst/>
              <a:latin typeface="Rockwell"/>
              <a:cs typeface="Rockwell"/>
            </a:endParaRPr>
          </a:p>
        </p:txBody>
      </p:sp>
      <p:pic>
        <p:nvPicPr>
          <p:cNvPr id="6148" name="Picture 4" descr="Democracy_in_America#F46AFB.jpg                                000A84C2Macintosh HD                   C5A9507E:"/>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257800" y="790575"/>
            <a:ext cx="3705225" cy="5743575"/>
          </a:xfrm>
        </p:spPr>
      </p:pic>
    </p:spTree>
    <p:extLst>
      <p:ext uri="{BB962C8B-B14F-4D97-AF65-F5344CB8AC3E}">
        <p14:creationId xmlns:p14="http://schemas.microsoft.com/office/powerpoint/2010/main" val="35740015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304800" y="0"/>
            <a:ext cx="8540750" cy="1219200"/>
          </a:xfrm>
        </p:spPr>
        <p:txBody>
          <a:bodyPr>
            <a:normAutofit fontScale="90000"/>
          </a:bodyPr>
          <a:lstStyle/>
          <a:p>
            <a:pPr eaLnBrk="1" hangingPunct="1"/>
            <a:r>
              <a:rPr lang="en-US" sz="4000" dirty="0">
                <a:latin typeface="Rockwell"/>
                <a:cs typeface="Rockwell"/>
              </a:rPr>
              <a:t>The Second Great Awakening</a:t>
            </a:r>
            <a:br>
              <a:rPr lang="en-US" sz="4000" dirty="0">
                <a:latin typeface="Rockwell"/>
                <a:cs typeface="Rockwell"/>
              </a:rPr>
            </a:br>
            <a:r>
              <a:rPr lang="en-US" sz="4000" dirty="0">
                <a:latin typeface="Rockwell"/>
                <a:cs typeface="Rockwell"/>
              </a:rPr>
              <a:t>Growth and Impact</a:t>
            </a:r>
          </a:p>
        </p:txBody>
      </p:sp>
      <p:sp>
        <p:nvSpPr>
          <p:cNvPr id="15363" name="Rectangle 3"/>
          <p:cNvSpPr>
            <a:spLocks noGrp="1" noRot="1" noChangeArrowheads="1"/>
          </p:cNvSpPr>
          <p:nvPr>
            <p:ph type="body" sz="half" idx="1"/>
          </p:nvPr>
        </p:nvSpPr>
        <p:spPr>
          <a:xfrm>
            <a:off x="0" y="1447800"/>
            <a:ext cx="3510296" cy="5029200"/>
          </a:xfrm>
        </p:spPr>
        <p:txBody>
          <a:bodyPr>
            <a:normAutofit/>
          </a:bodyPr>
          <a:lstStyle/>
          <a:p>
            <a:pPr eaLnBrk="1" hangingPunct="1">
              <a:lnSpc>
                <a:spcPct val="90000"/>
              </a:lnSpc>
            </a:pPr>
            <a:r>
              <a:rPr lang="en-US" sz="1800" dirty="0">
                <a:latin typeface="Rockwell"/>
                <a:cs typeface="Rockwell"/>
              </a:rPr>
              <a:t>Protestant revivalism</a:t>
            </a:r>
          </a:p>
          <a:p>
            <a:pPr lvl="1" eaLnBrk="1" hangingPunct="1">
              <a:lnSpc>
                <a:spcPct val="90000"/>
              </a:lnSpc>
              <a:buFont typeface="Arial" charset="0"/>
              <a:buChar char="►"/>
            </a:pPr>
            <a:r>
              <a:rPr lang="en-US" sz="1400" dirty="0">
                <a:latin typeface="Rockwell"/>
                <a:cs typeface="Rockwell"/>
              </a:rPr>
              <a:t>Reaction to Calvinist/Puritanical doctrine</a:t>
            </a:r>
          </a:p>
          <a:p>
            <a:pPr lvl="1" eaLnBrk="1" hangingPunct="1">
              <a:lnSpc>
                <a:spcPct val="90000"/>
              </a:lnSpc>
              <a:buFont typeface="Arial" charset="0"/>
              <a:buChar char="►"/>
            </a:pPr>
            <a:r>
              <a:rPr lang="en-US" sz="1400" dirty="0">
                <a:latin typeface="Rockwell"/>
                <a:cs typeface="Rockwell"/>
              </a:rPr>
              <a:t>Emotionalism</a:t>
            </a:r>
          </a:p>
          <a:p>
            <a:pPr eaLnBrk="1" hangingPunct="1">
              <a:lnSpc>
                <a:spcPct val="90000"/>
              </a:lnSpc>
            </a:pPr>
            <a:r>
              <a:rPr lang="en-US" sz="1800" dirty="0">
                <a:latin typeface="Rockwell"/>
                <a:cs typeface="Rockwell"/>
              </a:rPr>
              <a:t>Inspired perfectionism</a:t>
            </a:r>
          </a:p>
          <a:p>
            <a:pPr eaLnBrk="1" hangingPunct="1">
              <a:lnSpc>
                <a:spcPct val="90000"/>
              </a:lnSpc>
            </a:pPr>
            <a:r>
              <a:rPr lang="en-US" sz="1800" dirty="0">
                <a:latin typeface="Rockwell"/>
                <a:cs typeface="Rockwell"/>
              </a:rPr>
              <a:t>Denominational Growth</a:t>
            </a:r>
          </a:p>
          <a:p>
            <a:pPr lvl="1" eaLnBrk="1" hangingPunct="1">
              <a:lnSpc>
                <a:spcPct val="90000"/>
              </a:lnSpc>
              <a:buFont typeface="Arial" charset="0"/>
              <a:buChar char="►"/>
            </a:pPr>
            <a:r>
              <a:rPr lang="en-US" sz="1400" dirty="0">
                <a:latin typeface="Rockwell"/>
                <a:cs typeface="Rockwell"/>
              </a:rPr>
              <a:t>Baptists and Methodists</a:t>
            </a:r>
          </a:p>
          <a:p>
            <a:pPr lvl="1" eaLnBrk="1" hangingPunct="1">
              <a:lnSpc>
                <a:spcPct val="90000"/>
              </a:lnSpc>
              <a:buFont typeface="Arial" charset="0"/>
              <a:buChar char="►"/>
            </a:pPr>
            <a:r>
              <a:rPr lang="en-US" sz="1400" dirty="0">
                <a:latin typeface="Rockwell"/>
                <a:cs typeface="Rockwell"/>
              </a:rPr>
              <a:t>Increase of women in churches</a:t>
            </a:r>
          </a:p>
          <a:p>
            <a:pPr lvl="1" eaLnBrk="1" hangingPunct="1">
              <a:lnSpc>
                <a:spcPct val="90000"/>
              </a:lnSpc>
              <a:buFont typeface="Arial" charset="0"/>
              <a:buChar char="►"/>
            </a:pPr>
            <a:r>
              <a:rPr lang="en-US" sz="1400" dirty="0">
                <a:latin typeface="Rockwell"/>
                <a:cs typeface="Rockwell"/>
              </a:rPr>
              <a:t>Afro-Christianity</a:t>
            </a:r>
          </a:p>
          <a:p>
            <a:pPr eaLnBrk="1" hangingPunct="1">
              <a:lnSpc>
                <a:spcPct val="90000"/>
              </a:lnSpc>
            </a:pPr>
            <a:r>
              <a:rPr lang="en-US" sz="1800" dirty="0">
                <a:latin typeface="Rockwell"/>
                <a:cs typeface="Rockwell"/>
              </a:rPr>
              <a:t>New Denominations</a:t>
            </a:r>
          </a:p>
          <a:p>
            <a:pPr lvl="1" eaLnBrk="1" hangingPunct="1">
              <a:lnSpc>
                <a:spcPct val="90000"/>
              </a:lnSpc>
              <a:buFont typeface="Arial" charset="0"/>
              <a:buChar char="►"/>
            </a:pPr>
            <a:r>
              <a:rPr lang="en-US" sz="1400" dirty="0">
                <a:latin typeface="Rockwell"/>
                <a:cs typeface="Rockwell"/>
              </a:rPr>
              <a:t>Millennialism</a:t>
            </a:r>
          </a:p>
          <a:p>
            <a:pPr lvl="1" eaLnBrk="1" hangingPunct="1">
              <a:lnSpc>
                <a:spcPct val="90000"/>
              </a:lnSpc>
              <a:buFont typeface="Arial" charset="0"/>
              <a:buChar char="►"/>
            </a:pPr>
            <a:r>
              <a:rPr lang="en-US" sz="1400" dirty="0">
                <a:latin typeface="Rockwell"/>
                <a:cs typeface="Rockwell"/>
              </a:rPr>
              <a:t>Seventh-Day Adventist Church</a:t>
            </a:r>
          </a:p>
          <a:p>
            <a:pPr lvl="1" eaLnBrk="1" hangingPunct="1">
              <a:lnSpc>
                <a:spcPct val="90000"/>
              </a:lnSpc>
              <a:buFont typeface="Arial" charset="0"/>
              <a:buChar char="►"/>
            </a:pPr>
            <a:r>
              <a:rPr lang="en-US" sz="1400" dirty="0">
                <a:latin typeface="Rockwell"/>
                <a:cs typeface="Rockwell"/>
              </a:rPr>
              <a:t>Mormonism</a:t>
            </a:r>
          </a:p>
          <a:p>
            <a:pPr eaLnBrk="1" hangingPunct="1">
              <a:lnSpc>
                <a:spcPct val="90000"/>
              </a:lnSpc>
            </a:pPr>
            <a:r>
              <a:rPr lang="en-US" sz="1800" dirty="0">
                <a:latin typeface="Rockwell"/>
                <a:cs typeface="Rockwell"/>
              </a:rPr>
              <a:t>Inspired social reform movements</a:t>
            </a:r>
          </a:p>
          <a:p>
            <a:pPr lvl="1" eaLnBrk="1" hangingPunct="1">
              <a:lnSpc>
                <a:spcPct val="90000"/>
              </a:lnSpc>
              <a:buFont typeface="Arial" charset="0"/>
              <a:buChar char="►"/>
            </a:pPr>
            <a:r>
              <a:rPr lang="en-US" sz="1400" dirty="0">
                <a:latin typeface="Rockwell"/>
                <a:cs typeface="Rockwell"/>
              </a:rPr>
              <a:t>Temperance</a:t>
            </a:r>
          </a:p>
          <a:p>
            <a:pPr lvl="1" eaLnBrk="1" hangingPunct="1">
              <a:lnSpc>
                <a:spcPct val="90000"/>
              </a:lnSpc>
              <a:buFont typeface="Arial" charset="0"/>
              <a:buChar char="►"/>
            </a:pPr>
            <a:r>
              <a:rPr lang="en-US" sz="1400" dirty="0">
                <a:latin typeface="Rockwell"/>
                <a:cs typeface="Rockwell"/>
              </a:rPr>
              <a:t>Abolitionism</a:t>
            </a:r>
          </a:p>
        </p:txBody>
      </p:sp>
      <p:pic>
        <p:nvPicPr>
          <p:cNvPr id="20483" name="Content Placeholder 7" descr="SecondGreat.pn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281508" y="1447800"/>
            <a:ext cx="6097886" cy="4155503"/>
          </a:xfrm>
        </p:spPr>
      </p:pic>
    </p:spTree>
    <p:extLst>
      <p:ext uri="{BB962C8B-B14F-4D97-AF65-F5344CB8AC3E}">
        <p14:creationId xmlns:p14="http://schemas.microsoft.com/office/powerpoint/2010/main" val="35059474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Grp="1" noChangeArrowheads="1"/>
          </p:cNvSpPr>
          <p:nvPr>
            <p:ph type="title"/>
          </p:nvPr>
        </p:nvSpPr>
        <p:spPr>
          <a:xfrm>
            <a:off x="1143000" y="0"/>
            <a:ext cx="7772400" cy="8382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r>
              <a:rPr lang="en-US"/>
              <a:t>The Rise of Evangelicalism</a:t>
            </a:r>
          </a:p>
        </p:txBody>
      </p:sp>
      <p:sp>
        <p:nvSpPr>
          <p:cNvPr id="6149" name="Rectangle 5"/>
          <p:cNvSpPr>
            <a:spLocks noGrp="1" noChangeArrowheads="1"/>
          </p:cNvSpPr>
          <p:nvPr>
            <p:ph type="body" idx="1"/>
          </p:nvPr>
        </p:nvSpPr>
        <p:spPr>
          <a:xfrm>
            <a:off x="0" y="762000"/>
            <a:ext cx="9144000" cy="6096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Autofit/>
          </a:bodyPr>
          <a:lstStyle/>
          <a:p>
            <a:pPr>
              <a:lnSpc>
                <a:spcPct val="95000"/>
              </a:lnSpc>
              <a:spcBef>
                <a:spcPct val="15000"/>
              </a:spcBef>
            </a:pPr>
            <a:r>
              <a:rPr lang="en-US" sz="3600" dirty="0"/>
              <a:t>By the early 1800s, the end of </a:t>
            </a:r>
            <a:r>
              <a:rPr lang="ja-JP" altLang="en-US" sz="3600" dirty="0">
                <a:latin typeface="Arial"/>
              </a:rPr>
              <a:t>“</a:t>
            </a:r>
            <a:r>
              <a:rPr lang="en-US" sz="3600" dirty="0"/>
              <a:t>established churches</a:t>
            </a:r>
            <a:r>
              <a:rPr lang="ja-JP" altLang="en-US" sz="3600" dirty="0">
                <a:latin typeface="Arial"/>
              </a:rPr>
              <a:t>”</a:t>
            </a:r>
            <a:r>
              <a:rPr lang="en-US" sz="3600" dirty="0"/>
              <a:t> presented the opportunity to convert citizens</a:t>
            </a:r>
          </a:p>
          <a:p>
            <a:pPr lvl="1">
              <a:lnSpc>
                <a:spcPct val="95000"/>
              </a:lnSpc>
              <a:spcBef>
                <a:spcPct val="15000"/>
              </a:spcBef>
            </a:pPr>
            <a:r>
              <a:rPr lang="en-US" sz="3200" dirty="0"/>
              <a:t>In the early 19</a:t>
            </a:r>
            <a:r>
              <a:rPr lang="en-US" sz="3200" baseline="30000" dirty="0"/>
              <a:t>th</a:t>
            </a:r>
            <a:r>
              <a:rPr lang="en-US" sz="3200" dirty="0"/>
              <a:t> century, church membership was low &amp; falling  </a:t>
            </a:r>
          </a:p>
          <a:p>
            <a:pPr lvl="1">
              <a:lnSpc>
                <a:spcPct val="95000"/>
              </a:lnSpc>
              <a:spcBef>
                <a:spcPct val="15000"/>
              </a:spcBef>
            </a:pPr>
            <a:r>
              <a:rPr lang="en-US" sz="3200" dirty="0"/>
              <a:t>New evangelists in the early 1800s led religious revivals using mass appeal techniques &amp; preached that people were capable of self-improvement </a:t>
            </a:r>
            <a:endParaRPr lang="en-US" sz="3200" dirty="0" smtClean="0"/>
          </a:p>
        </p:txBody>
      </p:sp>
      <p:sp>
        <p:nvSpPr>
          <p:cNvPr id="6152" name="AutoShape 8"/>
          <p:cNvSpPr>
            <a:spLocks noChangeArrowheads="1"/>
          </p:cNvSpPr>
          <p:nvPr/>
        </p:nvSpPr>
        <p:spPr bwMode="auto">
          <a:xfrm>
            <a:off x="685800" y="1994277"/>
            <a:ext cx="7924800" cy="990600"/>
          </a:xfrm>
          <a:prstGeom prst="wedgeRectCallout">
            <a:avLst>
              <a:gd name="adj1" fmla="val 5085"/>
              <a:gd name="adj2" fmla="val -89896"/>
            </a:avLst>
          </a:prstGeom>
          <a:solidFill>
            <a:srgbClr val="FFCC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chemeClr val="bg1"/>
                </a:solidFill>
              </a:rPr>
              <a:t>The American Revolution helped facilitate the separation of church &amp; state </a:t>
            </a:r>
          </a:p>
        </p:txBody>
      </p:sp>
      <p:sp>
        <p:nvSpPr>
          <p:cNvPr id="6154" name="AutoShape 10"/>
          <p:cNvSpPr>
            <a:spLocks noChangeArrowheads="1"/>
          </p:cNvSpPr>
          <p:nvPr/>
        </p:nvSpPr>
        <p:spPr bwMode="auto">
          <a:xfrm>
            <a:off x="1830813" y="5438694"/>
            <a:ext cx="5943600" cy="533400"/>
          </a:xfrm>
          <a:prstGeom prst="wedgeRectCallout">
            <a:avLst>
              <a:gd name="adj1" fmla="val 28622"/>
              <a:gd name="adj2" fmla="val -23092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chemeClr val="bg1"/>
                </a:solidFill>
              </a:rPr>
              <a:t>Just like Jacksonian politicians </a:t>
            </a:r>
          </a:p>
        </p:txBody>
      </p:sp>
    </p:spTree>
    <p:extLst>
      <p:ext uri="{BB962C8B-B14F-4D97-AF65-F5344CB8AC3E}">
        <p14:creationId xmlns:p14="http://schemas.microsoft.com/office/powerpoint/2010/main" val="74745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 calcmode="lin" valueType="num">
                                      <p:cBhvr>
                                        <p:cTn id="7" dur="500" fill="hold"/>
                                        <p:tgtEl>
                                          <p:spTgt spid="6152"/>
                                        </p:tgtEl>
                                        <p:attrNameLst>
                                          <p:attrName>ppt_w</p:attrName>
                                        </p:attrNameLst>
                                      </p:cBhvr>
                                      <p:tavLst>
                                        <p:tav tm="0">
                                          <p:val>
                                            <p:fltVal val="0"/>
                                          </p:val>
                                        </p:tav>
                                        <p:tav tm="100000">
                                          <p:val>
                                            <p:strVal val="#ppt_w"/>
                                          </p:val>
                                        </p:tav>
                                      </p:tavLst>
                                    </p:anim>
                                    <p:anim calcmode="lin" valueType="num">
                                      <p:cBhvr>
                                        <p:cTn id="8" dur="500" fill="hold"/>
                                        <p:tgtEl>
                                          <p:spTgt spid="6152"/>
                                        </p:tgtEl>
                                        <p:attrNameLst>
                                          <p:attrName>ppt_h</p:attrName>
                                        </p:attrNameLst>
                                      </p:cBhvr>
                                      <p:tavLst>
                                        <p:tav tm="0">
                                          <p:val>
                                            <p:fltVal val="0"/>
                                          </p:val>
                                        </p:tav>
                                        <p:tav tm="100000">
                                          <p:val>
                                            <p:strVal val="#ppt_h"/>
                                          </p:val>
                                        </p:tav>
                                      </p:tavLst>
                                    </p:anim>
                                    <p:animEffect transition="in" filter="fade">
                                      <p:cBhvr>
                                        <p:cTn id="9" dur="500"/>
                                        <p:tgtEl>
                                          <p:spTgt spid="61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6152"/>
                                        </p:tgtEl>
                                        <p:attrNameLst>
                                          <p:attrName>ppt_w</p:attrName>
                                        </p:attrNameLst>
                                      </p:cBhvr>
                                      <p:tavLst>
                                        <p:tav tm="0">
                                          <p:val>
                                            <p:strVal val="ppt_w"/>
                                          </p:val>
                                        </p:tav>
                                        <p:tav tm="100000">
                                          <p:val>
                                            <p:fltVal val="0"/>
                                          </p:val>
                                        </p:tav>
                                      </p:tavLst>
                                    </p:anim>
                                    <p:anim calcmode="lin" valueType="num">
                                      <p:cBhvr>
                                        <p:cTn id="14" dur="500"/>
                                        <p:tgtEl>
                                          <p:spTgt spid="6152"/>
                                        </p:tgtEl>
                                        <p:attrNameLst>
                                          <p:attrName>ppt_h</p:attrName>
                                        </p:attrNameLst>
                                      </p:cBhvr>
                                      <p:tavLst>
                                        <p:tav tm="0">
                                          <p:val>
                                            <p:strVal val="ppt_h"/>
                                          </p:val>
                                        </p:tav>
                                        <p:tav tm="100000">
                                          <p:val>
                                            <p:fltVal val="0"/>
                                          </p:val>
                                        </p:tav>
                                      </p:tavLst>
                                    </p:anim>
                                    <p:animEffect transition="out" filter="fade">
                                      <p:cBhvr>
                                        <p:cTn id="15" dur="500"/>
                                        <p:tgtEl>
                                          <p:spTgt spid="6152"/>
                                        </p:tgtEl>
                                      </p:cBhvr>
                                    </p:animEffect>
                                    <p:set>
                                      <p:cBhvr>
                                        <p:cTn id="16" dur="1" fill="hold">
                                          <p:stCondLst>
                                            <p:cond delay="499"/>
                                          </p:stCondLst>
                                        </p:cTn>
                                        <p:tgtEl>
                                          <p:spTgt spid="6152"/>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54"/>
                                        </p:tgtEl>
                                        <p:attrNameLst>
                                          <p:attrName>style.visibility</p:attrName>
                                        </p:attrNameLst>
                                      </p:cBhvr>
                                      <p:to>
                                        <p:strVal val="visible"/>
                                      </p:to>
                                    </p:set>
                                    <p:anim calcmode="lin" valueType="num">
                                      <p:cBhvr>
                                        <p:cTn id="21" dur="500" fill="hold"/>
                                        <p:tgtEl>
                                          <p:spTgt spid="6154"/>
                                        </p:tgtEl>
                                        <p:attrNameLst>
                                          <p:attrName>ppt_w</p:attrName>
                                        </p:attrNameLst>
                                      </p:cBhvr>
                                      <p:tavLst>
                                        <p:tav tm="0">
                                          <p:val>
                                            <p:fltVal val="0"/>
                                          </p:val>
                                        </p:tav>
                                        <p:tav tm="100000">
                                          <p:val>
                                            <p:strVal val="#ppt_w"/>
                                          </p:val>
                                        </p:tav>
                                      </p:tavLst>
                                    </p:anim>
                                    <p:anim calcmode="lin" valueType="num">
                                      <p:cBhvr>
                                        <p:cTn id="22" dur="500" fill="hold"/>
                                        <p:tgtEl>
                                          <p:spTgt spid="6154"/>
                                        </p:tgtEl>
                                        <p:attrNameLst>
                                          <p:attrName>ppt_h</p:attrName>
                                        </p:attrNameLst>
                                      </p:cBhvr>
                                      <p:tavLst>
                                        <p:tav tm="0">
                                          <p:val>
                                            <p:fltVal val="0"/>
                                          </p:val>
                                        </p:tav>
                                        <p:tav tm="100000">
                                          <p:val>
                                            <p:strVal val="#ppt_h"/>
                                          </p:val>
                                        </p:tav>
                                      </p:tavLst>
                                    </p:anim>
                                    <p:animEffect transition="in" filter="fade">
                                      <p:cBhvr>
                                        <p:cTn id="23"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P spid="6152" grpId="1" animBg="1"/>
      <p:bldP spid="61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8196" name="Rectangle 4"/>
          <p:cNvSpPr>
            <a:spLocks noGrp="1" noChangeArrowheads="1"/>
          </p:cNvSpPr>
          <p:nvPr>
            <p:ph type="title"/>
          </p:nvPr>
        </p:nvSpPr>
        <p:spPr>
          <a:xfrm>
            <a:off x="762000" y="0"/>
            <a:ext cx="8382000" cy="762000"/>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normAutofit fontScale="90000"/>
          </a:bodyPr>
          <a:lstStyle/>
          <a:p>
            <a:r>
              <a:rPr lang="en-US"/>
              <a:t>The Second Great Awakening</a:t>
            </a:r>
          </a:p>
        </p:txBody>
      </p:sp>
      <p:sp>
        <p:nvSpPr>
          <p:cNvPr id="8197" name="Rectangle 5"/>
          <p:cNvSpPr>
            <a:spLocks noGrp="1" noChangeArrowheads="1"/>
          </p:cNvSpPr>
          <p:nvPr>
            <p:ph type="body" idx="1"/>
          </p:nvPr>
        </p:nvSpPr>
        <p:spPr>
          <a:xfrm>
            <a:off x="0" y="1076848"/>
            <a:ext cx="9144000" cy="5781152"/>
          </a:xfrm>
          <a:noFill/>
          <a:ln/>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488" tIns="44450" rIns="90488" bIns="44450"/>
          <a:lstStyle/>
          <a:p>
            <a:pPr>
              <a:lnSpc>
                <a:spcPct val="95000"/>
              </a:lnSpc>
              <a:spcBef>
                <a:spcPct val="10000"/>
              </a:spcBef>
            </a:pPr>
            <a:r>
              <a:rPr lang="en-US" dirty="0"/>
              <a:t>The renewed religious revivalism became known as the </a:t>
            </a:r>
            <a:r>
              <a:rPr lang="en-US" u="sng" dirty="0">
                <a:effectLst>
                  <a:outerShdw blurRad="38100" dist="38100" dir="2700000" algn="tl">
                    <a:srgbClr val="DDDDDD"/>
                  </a:outerShdw>
                </a:effectLst>
              </a:rPr>
              <a:t>Second Great Awakening</a:t>
            </a:r>
            <a:r>
              <a:rPr lang="en-US" dirty="0"/>
              <a:t> (1800-1830s):</a:t>
            </a:r>
          </a:p>
          <a:p>
            <a:pPr lvl="1">
              <a:lnSpc>
                <a:spcPct val="95000"/>
              </a:lnSpc>
              <a:spcBef>
                <a:spcPct val="10000"/>
              </a:spcBef>
            </a:pPr>
            <a:r>
              <a:rPr kumimoji="0" lang="en-US" dirty="0"/>
              <a:t>Highly emotional meetings </a:t>
            </a:r>
            <a:r>
              <a:rPr lang="en-US" dirty="0"/>
              <a:t>began in the West &amp; spread to all </a:t>
            </a:r>
            <a:r>
              <a:rPr kumimoji="0" lang="en-US" dirty="0"/>
              <a:t>sections of the country</a:t>
            </a:r>
          </a:p>
          <a:p>
            <a:pPr lvl="1">
              <a:lnSpc>
                <a:spcPct val="95000"/>
              </a:lnSpc>
              <a:spcBef>
                <a:spcPct val="10000"/>
              </a:spcBef>
            </a:pPr>
            <a:r>
              <a:rPr kumimoji="0" lang="en-US" dirty="0"/>
              <a:t>Evangelists sought to awaken Americans to the need for </a:t>
            </a:r>
            <a:r>
              <a:rPr kumimoji="0" lang="ja-JP" altLang="en-US" dirty="0">
                <a:latin typeface="Arial"/>
              </a:rPr>
              <a:t>“</a:t>
            </a:r>
            <a:r>
              <a:rPr kumimoji="0" lang="en-US" dirty="0"/>
              <a:t>rebirth</a:t>
            </a:r>
            <a:r>
              <a:rPr kumimoji="0" lang="ja-JP" altLang="en-US" dirty="0">
                <a:latin typeface="Arial"/>
              </a:rPr>
              <a:t>”</a:t>
            </a:r>
            <a:r>
              <a:rPr lang="en-US" dirty="0"/>
              <a:t> &amp; stressed salvation through </a:t>
            </a:r>
            <a:r>
              <a:rPr lang="en-US" dirty="0" smtClean="0"/>
              <a:t>repentance</a:t>
            </a:r>
          </a:p>
          <a:p>
            <a:pPr>
              <a:lnSpc>
                <a:spcPct val="95000"/>
              </a:lnSpc>
              <a:spcBef>
                <a:spcPct val="15000"/>
              </a:spcBef>
            </a:pPr>
            <a:r>
              <a:rPr lang="en-US" sz="3600" dirty="0"/>
              <a:t>Charles Finney</a:t>
            </a:r>
          </a:p>
          <a:p>
            <a:pPr lvl="1">
              <a:lnSpc>
                <a:spcPct val="95000"/>
              </a:lnSpc>
              <a:spcBef>
                <a:spcPct val="15000"/>
              </a:spcBef>
            </a:pPr>
            <a:r>
              <a:rPr lang="en-US" dirty="0"/>
              <a:t>Free will/Salvation for All/Perfectionism/ </a:t>
            </a:r>
            <a:r>
              <a:rPr lang="en-US" dirty="0" smtClean="0"/>
              <a:t>Women</a:t>
            </a:r>
            <a:endParaRPr lang="en-US" dirty="0"/>
          </a:p>
        </p:txBody>
      </p:sp>
      <p:sp>
        <p:nvSpPr>
          <p:cNvPr id="8199" name="AutoShape 7"/>
          <p:cNvSpPr>
            <a:spLocks noChangeArrowheads="1"/>
          </p:cNvSpPr>
          <p:nvPr/>
        </p:nvSpPr>
        <p:spPr bwMode="auto">
          <a:xfrm>
            <a:off x="1981200" y="5091249"/>
            <a:ext cx="5867400" cy="533400"/>
          </a:xfrm>
          <a:prstGeom prst="wedgeRectCallout">
            <a:avLst>
              <a:gd name="adj1" fmla="val 37381"/>
              <a:gd name="adj2" fmla="val -24460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pPr>
            <a:r>
              <a:rPr lang="en-US" sz="2800" dirty="0">
                <a:solidFill>
                  <a:srgbClr val="000000"/>
                </a:solidFill>
              </a:rPr>
              <a:t>No more Puritan original sin</a:t>
            </a:r>
          </a:p>
        </p:txBody>
      </p:sp>
    </p:spTree>
    <p:extLst>
      <p:ext uri="{BB962C8B-B14F-4D97-AF65-F5344CB8AC3E}">
        <p14:creationId xmlns:p14="http://schemas.microsoft.com/office/powerpoint/2010/main" val="118575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ppt_w</p:attrName>
                                        </p:attrNameLst>
                                      </p:cBhvr>
                                      <p:tavLst>
                                        <p:tav tm="0">
                                          <p:val>
                                            <p:fltVal val="0"/>
                                          </p:val>
                                        </p:tav>
                                        <p:tav tm="100000">
                                          <p:val>
                                            <p:strVal val="#ppt_w"/>
                                          </p:val>
                                        </p:tav>
                                      </p:tavLst>
                                    </p:anim>
                                    <p:anim calcmode="lin" valueType="num">
                                      <p:cBhvr>
                                        <p:cTn id="8" dur="500" fill="hold"/>
                                        <p:tgtEl>
                                          <p:spTgt spid="8199"/>
                                        </p:tgtEl>
                                        <p:attrNameLst>
                                          <p:attrName>ppt_h</p:attrName>
                                        </p:attrNameLst>
                                      </p:cBhvr>
                                      <p:tavLst>
                                        <p:tav tm="0">
                                          <p:val>
                                            <p:fltVal val="0"/>
                                          </p:val>
                                        </p:tav>
                                        <p:tav tm="100000">
                                          <p:val>
                                            <p:strVal val="#ppt_h"/>
                                          </p:val>
                                        </p:tav>
                                      </p:tavLst>
                                    </p:anim>
                                    <p:animEffect transition="in" filter="fade">
                                      <p:cBhvr>
                                        <p:cTn id="9"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second great awakening3"/>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l="500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6565" name="Picture 5"/>
          <p:cNvPicPr>
            <a:picLocks noChangeAspect="1" noChangeArrowheads="1"/>
          </p:cNvPicPr>
          <p:nvPr/>
        </p:nvPicPr>
        <p:blipFill>
          <a:blip r:embed="rId4">
            <a:lum contrast="6000"/>
            <a:alphaModFix amt="50000"/>
            <a:extLst>
              <a:ext uri="{28A0092B-C50C-407E-A947-70E740481C1C}">
                <a14:useLocalDpi xmlns:a14="http://schemas.microsoft.com/office/drawing/2010/main" val="0"/>
              </a:ext>
            </a:extLst>
          </a:blip>
          <a:srcRect/>
          <a:stretch>
            <a:fillRect/>
          </a:stretch>
        </p:blipFill>
        <p:spPr bwMode="auto">
          <a:xfrm>
            <a:off x="0" y="838200"/>
            <a:ext cx="9144000" cy="5221288"/>
          </a:xfrm>
          <a:prstGeom prst="rect">
            <a:avLst/>
          </a:prstGeom>
          <a:noFill/>
          <a:ln w="9525">
            <a:solidFill>
              <a:schemeClr val="bg1"/>
            </a:solidFill>
            <a:miter lim="800000"/>
            <a:headEnd type="none" w="sm" len="sm"/>
            <a:tailEnd type="none" w="sm" len="sm"/>
          </a:ln>
          <a:effectLst/>
          <a:extLst>
            <a:ext uri="{909E8E84-426E-40dd-AFC4-6F175D3DCCD1}">
              <a14:hiddenFill xmlns:a14="http://schemas.microsoft.com/office/drawing/2010/main">
                <a:solidFill>
                  <a:schemeClr val="accent1">
                    <a:alpha val="50000"/>
                  </a:schemeClr>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6567" name="AutoShape 7"/>
          <p:cNvSpPr>
            <a:spLocks noChangeArrowheads="1"/>
          </p:cNvSpPr>
          <p:nvPr/>
        </p:nvSpPr>
        <p:spPr bwMode="auto">
          <a:xfrm>
            <a:off x="1676400" y="76200"/>
            <a:ext cx="6248400" cy="1447800"/>
          </a:xfrm>
          <a:prstGeom prst="wedgeRectCallout">
            <a:avLst>
              <a:gd name="adj1" fmla="val -47333"/>
              <a:gd name="adj2" fmla="val 91227"/>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SzPct val="85000"/>
              <a:buFont typeface="Arial" charset="0"/>
              <a:buNone/>
            </a:pPr>
            <a:r>
              <a:rPr kumimoji="1" lang="en-US" sz="2900" dirty="0">
                <a:solidFill>
                  <a:srgbClr val="000000"/>
                </a:solidFill>
              </a:rPr>
              <a:t>Stressed new revival techniques: extended meetings, public prayer for women, emotionalism</a:t>
            </a:r>
            <a:endParaRPr lang="en-US" sz="2900" dirty="0">
              <a:solidFill>
                <a:srgbClr val="000000"/>
              </a:solidFill>
            </a:endParaRPr>
          </a:p>
        </p:txBody>
      </p:sp>
    </p:spTree>
    <p:extLst>
      <p:ext uri="{BB962C8B-B14F-4D97-AF65-F5344CB8AC3E}">
        <p14:creationId xmlns:p14="http://schemas.microsoft.com/office/powerpoint/2010/main" val="295571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p:cTn id="7" dur="500" fill="hold"/>
                                        <p:tgtEl>
                                          <p:spTgt spid="66565"/>
                                        </p:tgtEl>
                                        <p:attrNameLst>
                                          <p:attrName>ppt_w</p:attrName>
                                        </p:attrNameLst>
                                      </p:cBhvr>
                                      <p:tavLst>
                                        <p:tav tm="0">
                                          <p:val>
                                            <p:fltVal val="0"/>
                                          </p:val>
                                        </p:tav>
                                        <p:tav tm="100000">
                                          <p:val>
                                            <p:strVal val="#ppt_w"/>
                                          </p:val>
                                        </p:tav>
                                      </p:tavLst>
                                    </p:anim>
                                    <p:anim calcmode="lin" valueType="num">
                                      <p:cBhvr>
                                        <p:cTn id="8" dur="500" fill="hold"/>
                                        <p:tgtEl>
                                          <p:spTgt spid="66565"/>
                                        </p:tgtEl>
                                        <p:attrNameLst>
                                          <p:attrName>ppt_h</p:attrName>
                                        </p:attrNameLst>
                                      </p:cBhvr>
                                      <p:tavLst>
                                        <p:tav tm="0">
                                          <p:val>
                                            <p:fltVal val="0"/>
                                          </p:val>
                                        </p:tav>
                                        <p:tav tm="100000">
                                          <p:val>
                                            <p:strVal val="#ppt_h"/>
                                          </p:val>
                                        </p:tav>
                                      </p:tavLst>
                                    </p:anim>
                                    <p:animEffect transition="in" filter="fade">
                                      <p:cBhvr>
                                        <p:cTn id="9" dur="500"/>
                                        <p:tgtEl>
                                          <p:spTgt spid="665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6567"/>
                                        </p:tgtEl>
                                        <p:attrNameLst>
                                          <p:attrName>style.visibility</p:attrName>
                                        </p:attrNameLst>
                                      </p:cBhvr>
                                      <p:to>
                                        <p:strVal val="visible"/>
                                      </p:to>
                                    </p:set>
                                    <p:anim calcmode="lin" valueType="num">
                                      <p:cBhvr>
                                        <p:cTn id="14" dur="500" fill="hold"/>
                                        <p:tgtEl>
                                          <p:spTgt spid="66567"/>
                                        </p:tgtEl>
                                        <p:attrNameLst>
                                          <p:attrName>ppt_w</p:attrName>
                                        </p:attrNameLst>
                                      </p:cBhvr>
                                      <p:tavLst>
                                        <p:tav tm="0">
                                          <p:val>
                                            <p:fltVal val="0"/>
                                          </p:val>
                                        </p:tav>
                                        <p:tav tm="100000">
                                          <p:val>
                                            <p:strVal val="#ppt_w"/>
                                          </p:val>
                                        </p:tav>
                                      </p:tavLst>
                                    </p:anim>
                                    <p:anim calcmode="lin" valueType="num">
                                      <p:cBhvr>
                                        <p:cTn id="15" dur="500" fill="hold"/>
                                        <p:tgtEl>
                                          <p:spTgt spid="66567"/>
                                        </p:tgtEl>
                                        <p:attrNameLst>
                                          <p:attrName>ppt_h</p:attrName>
                                        </p:attrNameLst>
                                      </p:cBhvr>
                                      <p:tavLst>
                                        <p:tav tm="0">
                                          <p:val>
                                            <p:fltVal val="0"/>
                                          </p:val>
                                        </p:tav>
                                        <p:tav tm="100000">
                                          <p:val>
                                            <p:strVal val="#ppt_h"/>
                                          </p:val>
                                        </p:tav>
                                      </p:tavLst>
                                    </p:anim>
                                    <p:animEffect transition="in" filter="fade">
                                      <p:cBhvr>
                                        <p:cTn id="16" dur="5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13"/>
          <p:cNvPicPr>
            <a:picLocks noChangeAspect="1" noChangeArrowheads="1"/>
          </p:cNvPicPr>
          <p:nvPr/>
        </p:nvPicPr>
        <p:blipFill>
          <a:blip r:embed="rId3">
            <a:extLst>
              <a:ext uri="{28A0092B-C50C-407E-A947-70E740481C1C}">
                <a14:useLocalDpi xmlns:a14="http://schemas.microsoft.com/office/drawing/2010/main" val="0"/>
              </a:ext>
            </a:extLst>
          </a:blip>
          <a:srcRect l="1808" t="1465" r="1498"/>
          <a:stretch>
            <a:fillRect/>
          </a:stretch>
        </p:blipFill>
        <p:spPr bwMode="auto">
          <a:xfrm>
            <a:off x="0" y="838200"/>
            <a:ext cx="9144000" cy="6019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type="title"/>
          </p:nvPr>
        </p:nvSpPr>
        <p:spPr>
          <a:xfrm>
            <a:off x="0" y="0"/>
            <a:ext cx="9144000" cy="838200"/>
          </a:xfrm>
          <a:solidFill>
            <a:srgbClr val="CCFFCC"/>
          </a:solidFill>
          <a:ln w="38100">
            <a:solidFill>
              <a:schemeClr val="tx1"/>
            </a:solidFill>
            <a:miter lim="800000"/>
            <a:headEnd/>
            <a:tailEnd/>
          </a:ln>
        </p:spPr>
        <p:txBody>
          <a:bodyPr>
            <a:normAutofit fontScale="90000"/>
          </a:bodyPr>
          <a:lstStyle/>
          <a:p>
            <a:r>
              <a:rPr lang="en-US">
                <a:solidFill>
                  <a:srgbClr val="000000"/>
                </a:solidFill>
              </a:rPr>
              <a:t>The Spread of Religious Revivals</a:t>
            </a:r>
          </a:p>
        </p:txBody>
      </p:sp>
      <p:sp>
        <p:nvSpPr>
          <p:cNvPr id="75780" name="AutoShape 4"/>
          <p:cNvSpPr>
            <a:spLocks noChangeArrowheads="1"/>
          </p:cNvSpPr>
          <p:nvPr/>
        </p:nvSpPr>
        <p:spPr bwMode="auto">
          <a:xfrm>
            <a:off x="533400" y="5105400"/>
            <a:ext cx="8305800" cy="1447800"/>
          </a:xfrm>
          <a:prstGeom prst="wedgeRectCallout">
            <a:avLst>
              <a:gd name="adj1" fmla="val 28977"/>
              <a:gd name="adj2" fmla="val -28892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10000"/>
              </a:spcBef>
              <a:buSzPct val="85000"/>
              <a:buFont typeface="Arial" charset="0"/>
              <a:buNone/>
            </a:pPr>
            <a:r>
              <a:rPr lang="en-US" sz="2900" dirty="0" smtClean="0">
                <a:solidFill>
                  <a:srgbClr val="000000"/>
                </a:solidFill>
              </a:rPr>
              <a:t>The</a:t>
            </a:r>
            <a:r>
              <a:rPr lang="en-US" sz="2900" dirty="0">
                <a:solidFill>
                  <a:srgbClr val="000000"/>
                </a:solidFill>
                <a:latin typeface="Arial"/>
              </a:rPr>
              <a:t> </a:t>
            </a:r>
            <a:r>
              <a:rPr lang="en-US" sz="2900" dirty="0" smtClean="0">
                <a:solidFill>
                  <a:srgbClr val="000000"/>
                </a:solidFill>
                <a:latin typeface="Arial"/>
              </a:rPr>
              <a:t>“</a:t>
            </a:r>
            <a:r>
              <a:rPr lang="en-US" sz="2900" dirty="0" smtClean="0">
                <a:solidFill>
                  <a:srgbClr val="000000"/>
                </a:solidFill>
              </a:rPr>
              <a:t>burned</a:t>
            </a:r>
            <a:r>
              <a:rPr lang="en-US" sz="2900" dirty="0">
                <a:solidFill>
                  <a:srgbClr val="000000"/>
                </a:solidFill>
              </a:rPr>
              <a:t>-over </a:t>
            </a:r>
            <a:r>
              <a:rPr lang="en-US" sz="2900" dirty="0" smtClean="0">
                <a:solidFill>
                  <a:srgbClr val="000000"/>
                </a:solidFill>
              </a:rPr>
              <a:t>district</a:t>
            </a:r>
            <a:r>
              <a:rPr lang="en-US" sz="2900" dirty="0" smtClean="0">
                <a:solidFill>
                  <a:srgbClr val="000000"/>
                </a:solidFill>
                <a:latin typeface="Arial"/>
              </a:rPr>
              <a:t>” </a:t>
            </a:r>
            <a:r>
              <a:rPr lang="en-US" sz="2900" dirty="0" smtClean="0">
                <a:solidFill>
                  <a:srgbClr val="000000"/>
                </a:solidFill>
              </a:rPr>
              <a:t>was </a:t>
            </a:r>
            <a:r>
              <a:rPr lang="en-US" sz="2900" dirty="0">
                <a:solidFill>
                  <a:srgbClr val="000000"/>
                </a:solidFill>
              </a:rPr>
              <a:t>so heavily evangelized that it had no fuel (unconverted population) left to burn (convert)</a:t>
            </a:r>
          </a:p>
        </p:txBody>
      </p:sp>
    </p:spTree>
    <p:extLst>
      <p:ext uri="{BB962C8B-B14F-4D97-AF65-F5344CB8AC3E}">
        <p14:creationId xmlns:p14="http://schemas.microsoft.com/office/powerpoint/2010/main" val="34663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p:cTn id="7" dur="500" fill="hold"/>
                                        <p:tgtEl>
                                          <p:spTgt spid="75780"/>
                                        </p:tgtEl>
                                        <p:attrNameLst>
                                          <p:attrName>ppt_w</p:attrName>
                                        </p:attrNameLst>
                                      </p:cBhvr>
                                      <p:tavLst>
                                        <p:tav tm="0">
                                          <p:val>
                                            <p:fltVal val="0"/>
                                          </p:val>
                                        </p:tav>
                                        <p:tav tm="100000">
                                          <p:val>
                                            <p:strVal val="#ppt_w"/>
                                          </p:val>
                                        </p:tav>
                                      </p:tavLst>
                                    </p:anim>
                                    <p:anim calcmode="lin" valueType="num">
                                      <p:cBhvr>
                                        <p:cTn id="8" dur="500" fill="hold"/>
                                        <p:tgtEl>
                                          <p:spTgt spid="75780"/>
                                        </p:tgtEl>
                                        <p:attrNameLst>
                                          <p:attrName>ppt_h</p:attrName>
                                        </p:attrNameLst>
                                      </p:cBhvr>
                                      <p:tavLst>
                                        <p:tav tm="0">
                                          <p:val>
                                            <p:fltVal val="0"/>
                                          </p:val>
                                        </p:tav>
                                        <p:tav tm="100000">
                                          <p:val>
                                            <p:strVal val="#ppt_h"/>
                                          </p:val>
                                        </p:tav>
                                      </p:tavLst>
                                    </p:anim>
                                    <p:animEffect transition="in" filter="fade">
                                      <p:cBhvr>
                                        <p:cTn id="9" dur="500"/>
                                        <p:tgtEl>
                                          <p:spTgt spid="7578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75780"/>
                                        </p:tgtEl>
                                        <p:attrNameLst>
                                          <p:attrName>ppt_w</p:attrName>
                                        </p:attrNameLst>
                                      </p:cBhvr>
                                      <p:tavLst>
                                        <p:tav tm="0">
                                          <p:val>
                                            <p:strVal val="ppt_w"/>
                                          </p:val>
                                        </p:tav>
                                        <p:tav tm="100000">
                                          <p:val>
                                            <p:fltVal val="0"/>
                                          </p:val>
                                        </p:tav>
                                      </p:tavLst>
                                    </p:anim>
                                    <p:anim calcmode="lin" valueType="num">
                                      <p:cBhvr>
                                        <p:cTn id="14" dur="500"/>
                                        <p:tgtEl>
                                          <p:spTgt spid="75780"/>
                                        </p:tgtEl>
                                        <p:attrNameLst>
                                          <p:attrName>ppt_h</p:attrName>
                                        </p:attrNameLst>
                                      </p:cBhvr>
                                      <p:tavLst>
                                        <p:tav tm="0">
                                          <p:val>
                                            <p:strVal val="ppt_h"/>
                                          </p:val>
                                        </p:tav>
                                        <p:tav tm="100000">
                                          <p:val>
                                            <p:fltVal val="0"/>
                                          </p:val>
                                        </p:tav>
                                      </p:tavLst>
                                    </p:anim>
                                    <p:animEffect transition="out" filter="fade">
                                      <p:cBhvr>
                                        <p:cTn id="15" dur="500"/>
                                        <p:tgtEl>
                                          <p:spTgt spid="75780"/>
                                        </p:tgtEl>
                                      </p:cBhvr>
                                    </p:animEffect>
                                    <p:set>
                                      <p:cBhvr>
                                        <p:cTn id="16" dur="1" fill="hold">
                                          <p:stCondLst>
                                            <p:cond delay="499"/>
                                          </p:stCondLst>
                                        </p:cTn>
                                        <p:tgtEl>
                                          <p:spTgt spid="757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nimBg="1"/>
      <p:bldP spid="75780" grpId="1" animBg="1"/>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139</TotalTime>
  <Words>4085</Words>
  <Application>Microsoft Macintosh PowerPoint</Application>
  <PresentationFormat>On-screen Show (4:3)</PresentationFormat>
  <Paragraphs>208</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Theme</vt:lpstr>
      <vt:lpstr>Do Now</vt:lpstr>
      <vt:lpstr>8. The 2nd Great Awakening &amp; Antebellum Reform-Perfecting a Growing Society</vt:lpstr>
      <vt:lpstr>AP Prompt</vt:lpstr>
      <vt:lpstr>Democracy in America (1840)</vt:lpstr>
      <vt:lpstr>The Second Great Awakening Growth and Impact</vt:lpstr>
      <vt:lpstr>The Rise of Evangelicalism</vt:lpstr>
      <vt:lpstr>The Second Great Awakening</vt:lpstr>
      <vt:lpstr>PowerPoint Presentation</vt:lpstr>
      <vt:lpstr>The Spread of Religious Revivals</vt:lpstr>
      <vt:lpstr>Second Great Awakening</vt:lpstr>
      <vt:lpstr>From Revivalism to Reform</vt:lpstr>
      <vt:lpstr>Text Analysis</vt:lpstr>
      <vt:lpstr>PowerPoint Presentation</vt:lpstr>
      <vt:lpstr>PowerPoint Presentation</vt:lpstr>
      <vt:lpstr>Educational Reform</vt:lpstr>
      <vt:lpstr>The Extension of Education</vt:lpstr>
      <vt:lpstr>Asylum Reform</vt:lpstr>
      <vt:lpstr>Abolitionism</vt:lpstr>
      <vt:lpstr>Abolitionism</vt:lpstr>
      <vt:lpstr>Abolitionism</vt:lpstr>
      <vt:lpstr>Abolitionism</vt:lpstr>
      <vt:lpstr>Christian Abolitionism</vt:lpstr>
      <vt:lpstr>Gag Rule, 1836</vt:lpstr>
      <vt:lpstr>Women in Revolt</vt:lpstr>
      <vt:lpstr>Changes in the American Family</vt:lpstr>
      <vt:lpstr>Women's Rights</vt:lpstr>
      <vt:lpstr>The Seneca Falls Convention, 1848</vt:lpstr>
      <vt:lpstr>Historiography “Antebellum Reform: Evolving Causes and Strategies”</vt:lpstr>
      <vt:lpstr>Utopian Communities</vt:lpstr>
      <vt:lpstr>Shakers</vt:lpstr>
      <vt:lpstr>Transcendentalism</vt:lpstr>
      <vt:lpstr>Transcendentalism</vt:lpstr>
      <vt:lpstr>Conclusions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35</cp:revision>
  <dcterms:created xsi:type="dcterms:W3CDTF">2019-07-30T18:40:06Z</dcterms:created>
  <dcterms:modified xsi:type="dcterms:W3CDTF">2019-10-21T14:27:26Z</dcterms:modified>
</cp:coreProperties>
</file>