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7"/>
  </p:notesMasterIdLst>
  <p:sldIdLst>
    <p:sldId id="257" r:id="rId2"/>
    <p:sldId id="256" r:id="rId3"/>
    <p:sldId id="260" r:id="rId4"/>
    <p:sldId id="259" r:id="rId5"/>
    <p:sldId id="258" r:id="rId6"/>
    <p:sldId id="283" r:id="rId7"/>
    <p:sldId id="262" r:id="rId8"/>
    <p:sldId id="263" r:id="rId9"/>
    <p:sldId id="264" r:id="rId10"/>
    <p:sldId id="269" r:id="rId11"/>
    <p:sldId id="270" r:id="rId12"/>
    <p:sldId id="271" r:id="rId13"/>
    <p:sldId id="272" r:id="rId14"/>
    <p:sldId id="286" r:id="rId15"/>
    <p:sldId id="273" r:id="rId16"/>
    <p:sldId id="274" r:id="rId17"/>
    <p:sldId id="288" r:id="rId18"/>
    <p:sldId id="287" r:id="rId19"/>
    <p:sldId id="275" r:id="rId20"/>
    <p:sldId id="276" r:id="rId21"/>
    <p:sldId id="278" r:id="rId22"/>
    <p:sldId id="284" r:id="rId23"/>
    <p:sldId id="281" r:id="rId24"/>
    <p:sldId id="277" r:id="rId25"/>
    <p:sldId id="27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120"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EE2937-CFFF-DE42-9DCE-6AB578BDDF4F}" type="datetimeFigureOut">
              <a:rPr lang="en-US" smtClean="0"/>
              <a:t>11/8/17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9C2FA4-16DB-004F-8C13-1A61717B1BD8}" type="slidenum">
              <a:rPr lang="en-US" smtClean="0"/>
              <a:t>‹#›</a:t>
            </a:fld>
            <a:endParaRPr lang="en-US"/>
          </a:p>
        </p:txBody>
      </p:sp>
    </p:spTree>
    <p:extLst>
      <p:ext uri="{BB962C8B-B14F-4D97-AF65-F5344CB8AC3E}">
        <p14:creationId xmlns:p14="http://schemas.microsoft.com/office/powerpoint/2010/main" val="27709083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4DA8CC9-C616-C846-86EF-C63CA7C8323C}" type="slidenum">
              <a:rPr lang="en-US" sz="1200"/>
              <a:pPr/>
              <a:t>25</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11/8/17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‘The years of war tried our devotion to the Union; the time of peace may test the sincerity of our faith in democracy.’</a:t>
            </a:r>
          </a:p>
          <a:p>
            <a:pPr lvl="1"/>
            <a:r>
              <a:rPr lang="en-US" dirty="0" smtClean="0"/>
              <a:t>Herman Melville, 1866</a:t>
            </a:r>
          </a:p>
          <a:p>
            <a:endParaRPr lang="en-US" dirty="0"/>
          </a:p>
          <a:p>
            <a:pPr marL="0" indent="0">
              <a:buNone/>
            </a:pPr>
            <a:endParaRPr lang="en-US" dirty="0" smtClean="0"/>
          </a:p>
        </p:txBody>
      </p:sp>
    </p:spTree>
    <p:extLst>
      <p:ext uri="{BB962C8B-B14F-4D97-AF65-F5344CB8AC3E}">
        <p14:creationId xmlns:p14="http://schemas.microsoft.com/office/powerpoint/2010/main" val="3281743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ChangeArrowheads="1"/>
          </p:cNvSpPr>
          <p:nvPr>
            <p:ph type="title" idx="4294967295"/>
          </p:nvPr>
        </p:nvSpPr>
        <p:spPr>
          <a:xfrm>
            <a:off x="304800" y="152400"/>
            <a:ext cx="854075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3600">
                <a:effectLst/>
                <a:latin typeface="Arial" charset="0"/>
              </a:rPr>
              <a:t>Reconstruction, Phase 1</a:t>
            </a:r>
            <a:br>
              <a:rPr lang="en-US" sz="3600">
                <a:effectLst/>
                <a:latin typeface="Arial" charset="0"/>
              </a:rPr>
            </a:br>
            <a:r>
              <a:rPr lang="en-US" sz="3600">
                <a:effectLst/>
                <a:latin typeface="Arial" charset="0"/>
              </a:rPr>
              <a:t>Lincoln’s Plan</a:t>
            </a:r>
          </a:p>
        </p:txBody>
      </p:sp>
      <p:sp>
        <p:nvSpPr>
          <p:cNvPr id="8194" name="Rectangle 3"/>
          <p:cNvSpPr>
            <a:spLocks noChangeArrowheads="1"/>
          </p:cNvSpPr>
          <p:nvPr>
            <p:ph type="body" sz="half" idx="4294967295"/>
          </p:nvPr>
        </p:nvSpPr>
        <p:spPr>
          <a:xfrm>
            <a:off x="0" y="1295400"/>
            <a:ext cx="41910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a:effectLst/>
                <a:latin typeface="Arial" charset="0"/>
              </a:rPr>
              <a:t>Proclamation of Amnesty and Reconstruction (1863)</a:t>
            </a:r>
          </a:p>
          <a:p>
            <a:pPr lvl="1"/>
            <a:r>
              <a:rPr lang="en-US" sz="1800">
                <a:effectLst/>
                <a:latin typeface="Arial" charset="0"/>
              </a:rPr>
              <a:t>Full presidential pardons for </a:t>
            </a:r>
          </a:p>
          <a:p>
            <a:pPr lvl="2"/>
            <a:r>
              <a:rPr lang="en-US" sz="1600">
                <a:effectLst/>
                <a:latin typeface="Arial" charset="0"/>
              </a:rPr>
              <a:t>1. Oath of allegiance, </a:t>
            </a:r>
          </a:p>
          <a:p>
            <a:pPr lvl="2"/>
            <a:r>
              <a:rPr lang="en-US" sz="1600">
                <a:effectLst/>
                <a:latin typeface="Arial" charset="0"/>
              </a:rPr>
              <a:t>2. Accept end of slavery</a:t>
            </a:r>
          </a:p>
          <a:p>
            <a:pPr lvl="1"/>
            <a:r>
              <a:rPr lang="en-US" sz="1800">
                <a:effectLst/>
                <a:latin typeface="Arial" charset="0"/>
              </a:rPr>
              <a:t>Ten Percent Plan</a:t>
            </a:r>
          </a:p>
          <a:p>
            <a:pPr lvl="2"/>
            <a:r>
              <a:rPr lang="en-US" sz="1600">
                <a:effectLst/>
                <a:latin typeface="Arial" charset="0"/>
              </a:rPr>
              <a:t>Confederate state reestablished once 10% of voters affirmed allegiance and loyalty</a:t>
            </a:r>
          </a:p>
          <a:p>
            <a:r>
              <a:rPr lang="en-US" sz="1800">
                <a:effectLst/>
                <a:latin typeface="Arial" charset="0"/>
              </a:rPr>
              <a:t>Wade-Davis Bill (1864)</a:t>
            </a:r>
            <a:endParaRPr lang="en-US" sz="2000">
              <a:effectLst/>
              <a:latin typeface="Arial" charset="0"/>
            </a:endParaRPr>
          </a:p>
          <a:p>
            <a:r>
              <a:rPr lang="en-US" sz="1800">
                <a:effectLst/>
                <a:latin typeface="Arial" charset="0"/>
              </a:rPr>
              <a:t>Second Inaugural Address</a:t>
            </a:r>
          </a:p>
          <a:p>
            <a:pPr lvl="1"/>
            <a:r>
              <a:rPr lang="en-US" sz="1800">
                <a:effectLst/>
                <a:latin typeface="Arial" charset="0"/>
              </a:rPr>
              <a:t>“with malice toward none; with charity for all”</a:t>
            </a:r>
          </a:p>
          <a:p>
            <a:r>
              <a:rPr lang="en-US" sz="1800">
                <a:effectLst/>
                <a:latin typeface="Arial" charset="0"/>
              </a:rPr>
              <a:t>Lincoln’s Assassination</a:t>
            </a:r>
          </a:p>
          <a:p>
            <a:pPr lvl="1"/>
            <a:r>
              <a:rPr lang="en-US" sz="1800">
                <a:effectLst/>
                <a:latin typeface="Arial" charset="0"/>
              </a:rPr>
              <a:t>April 14, 1865</a:t>
            </a:r>
            <a:endParaRPr lang="en-US" sz="1600">
              <a:effectLst/>
              <a:latin typeface="Arial" charset="0"/>
            </a:endParaRPr>
          </a:p>
        </p:txBody>
      </p:sp>
      <p:pic>
        <p:nvPicPr>
          <p:cNvPr id="8195" name="Picture 5" descr="LincolnSecond"/>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114800" y="1447800"/>
            <a:ext cx="5029200" cy="4186238"/>
          </a:xfrm>
        </p:spPr>
      </p:pic>
    </p:spTree>
    <p:extLst>
      <p:ext uri="{BB962C8B-B14F-4D97-AF65-F5344CB8AC3E}">
        <p14:creationId xmlns:p14="http://schemas.microsoft.com/office/powerpoint/2010/main" val="18374280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ChangeArrowheads="1"/>
          </p:cNvSpPr>
          <p:nvPr>
            <p:ph type="title" idx="4294967295"/>
          </p:nvPr>
        </p:nvSpPr>
        <p:spPr>
          <a:xfrm>
            <a:off x="304800" y="76200"/>
            <a:ext cx="854075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b="1">
                <a:effectLst/>
                <a:latin typeface="Rockwell"/>
                <a:cs typeface="Rockwell"/>
              </a:rPr>
              <a:t>Freedmen’s Bureau</a:t>
            </a:r>
            <a:endParaRPr lang="en-US">
              <a:effectLst/>
              <a:latin typeface="Rockwell"/>
              <a:cs typeface="Rockwell"/>
            </a:endParaRPr>
          </a:p>
        </p:txBody>
      </p:sp>
      <p:sp>
        <p:nvSpPr>
          <p:cNvPr id="9218" name="Rectangle 5"/>
          <p:cNvSpPr>
            <a:spLocks noChangeArrowheads="1"/>
          </p:cNvSpPr>
          <p:nvPr>
            <p:ph type="body" sz="half" idx="4294967295"/>
          </p:nvPr>
        </p:nvSpPr>
        <p:spPr>
          <a:xfrm>
            <a:off x="4191000" y="685800"/>
            <a:ext cx="4953000" cy="6110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90000"/>
              </a:lnSpc>
            </a:pPr>
            <a:r>
              <a:rPr lang="en-US" sz="2800" dirty="0">
                <a:effectLst/>
                <a:latin typeface="Rockwell"/>
                <a:cs typeface="Rockwell"/>
              </a:rPr>
              <a:t>Bureau of Refugees, Freedmen, and Abandoned Lands in March 1865</a:t>
            </a:r>
          </a:p>
          <a:p>
            <a:pPr>
              <a:lnSpc>
                <a:spcPct val="90000"/>
              </a:lnSpc>
            </a:pPr>
            <a:r>
              <a:rPr lang="en-US" sz="2800" dirty="0">
                <a:effectLst/>
                <a:latin typeface="Rockwell"/>
                <a:cs typeface="Rockwell"/>
              </a:rPr>
              <a:t>Food, shelter, medicine for freed blacks and displaced whites</a:t>
            </a:r>
          </a:p>
          <a:p>
            <a:pPr>
              <a:lnSpc>
                <a:spcPct val="90000"/>
              </a:lnSpc>
            </a:pPr>
            <a:r>
              <a:rPr lang="en-US" sz="2800" dirty="0">
                <a:effectLst/>
                <a:latin typeface="Rockwell"/>
                <a:cs typeface="Rockwell"/>
              </a:rPr>
              <a:t>Education of blacks and colleges</a:t>
            </a:r>
          </a:p>
          <a:p>
            <a:pPr>
              <a:lnSpc>
                <a:spcPct val="90000"/>
              </a:lnSpc>
            </a:pPr>
            <a:r>
              <a:rPr lang="en-US" sz="2800" dirty="0">
                <a:effectLst/>
                <a:latin typeface="Rockwell"/>
                <a:cs typeface="Rockwell"/>
              </a:rPr>
              <a:t>Viciously attacked and ridiculed by Northern racists and bitter Southerners</a:t>
            </a:r>
          </a:p>
        </p:txBody>
      </p:sp>
      <p:pic>
        <p:nvPicPr>
          <p:cNvPr id="9219" name="Picture 6"/>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685800"/>
            <a:ext cx="4191000" cy="2800350"/>
          </a:xfrm>
        </p:spPr>
      </p:pic>
      <p:pic>
        <p:nvPicPr>
          <p:cNvPr id="9220" name="Picture 7"/>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0" y="3551238"/>
            <a:ext cx="4191000" cy="3306762"/>
          </a:xfrm>
        </p:spPr>
      </p:pic>
    </p:spTree>
    <p:extLst>
      <p:ext uri="{BB962C8B-B14F-4D97-AF65-F5344CB8AC3E}">
        <p14:creationId xmlns:p14="http://schemas.microsoft.com/office/powerpoint/2010/main" val="12617759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rrowheads="1"/>
          </p:cNvSpPr>
          <p:nvPr>
            <p:ph type="title" idx="4294967295"/>
          </p:nvPr>
        </p:nvSpPr>
        <p:spPr>
          <a:xfrm>
            <a:off x="0" y="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ffectLst/>
                <a:latin typeface="Arial" charset="0"/>
              </a:rPr>
              <a:t>Andrew Johnson (D) (1865-1869)</a:t>
            </a:r>
          </a:p>
        </p:txBody>
      </p:sp>
      <p:sp>
        <p:nvSpPr>
          <p:cNvPr id="10242" name="Rectangle 3"/>
          <p:cNvSpPr>
            <a:spLocks noGrp="1" noRot="1" noChangeArrowheads="1"/>
          </p:cNvSpPr>
          <p:nvPr>
            <p:ph type="body" sz="half" idx="4294967295"/>
          </p:nvPr>
        </p:nvSpPr>
        <p:spPr>
          <a:xfrm>
            <a:off x="0" y="1066800"/>
            <a:ext cx="47244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a:effectLst/>
                <a:latin typeface="Arial" charset="0"/>
              </a:rPr>
              <a:t>Politics</a:t>
            </a:r>
          </a:p>
          <a:p>
            <a:pPr lvl="1"/>
            <a:r>
              <a:rPr lang="en-US" sz="2400">
                <a:effectLst/>
                <a:latin typeface="Arial" charset="0"/>
              </a:rPr>
              <a:t>War Democrat</a:t>
            </a:r>
          </a:p>
          <a:p>
            <a:pPr lvl="1"/>
            <a:r>
              <a:rPr lang="en-US" sz="2400">
                <a:effectLst/>
                <a:latin typeface="Arial" charset="0"/>
              </a:rPr>
              <a:t>Defender of Poor Whites</a:t>
            </a:r>
          </a:p>
          <a:p>
            <a:pPr lvl="2"/>
            <a:r>
              <a:rPr lang="en-US" sz="2000">
                <a:effectLst/>
                <a:latin typeface="Arial" charset="0"/>
              </a:rPr>
              <a:t>Resented planter class</a:t>
            </a:r>
          </a:p>
          <a:p>
            <a:pPr lvl="1"/>
            <a:r>
              <a:rPr lang="en-US" sz="2400">
                <a:effectLst/>
                <a:latin typeface="Arial" charset="0"/>
              </a:rPr>
              <a:t>White supremacist</a:t>
            </a:r>
          </a:p>
          <a:p>
            <a:r>
              <a:rPr lang="en-US" sz="2800">
                <a:effectLst/>
                <a:latin typeface="Arial" charset="0"/>
              </a:rPr>
              <a:t>Major Issues</a:t>
            </a:r>
          </a:p>
          <a:p>
            <a:pPr lvl="1"/>
            <a:r>
              <a:rPr lang="en-US" sz="2400">
                <a:effectLst/>
                <a:latin typeface="Arial" charset="0"/>
              </a:rPr>
              <a:t>Reconstruction</a:t>
            </a:r>
          </a:p>
          <a:p>
            <a:pPr lvl="1"/>
            <a:r>
              <a:rPr lang="en-US" sz="2400">
                <a:effectLst/>
                <a:latin typeface="Arial" charset="0"/>
              </a:rPr>
              <a:t>Impeachment</a:t>
            </a:r>
          </a:p>
        </p:txBody>
      </p:sp>
      <p:pic>
        <p:nvPicPr>
          <p:cNvPr id="10243" name="Picture 5" descr="220px-President_Andr#F510BA.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781550" y="1066800"/>
            <a:ext cx="4176713" cy="5562600"/>
          </a:xfrm>
        </p:spPr>
      </p:pic>
    </p:spTree>
    <p:extLst>
      <p:ext uri="{BB962C8B-B14F-4D97-AF65-F5344CB8AC3E}">
        <p14:creationId xmlns:p14="http://schemas.microsoft.com/office/powerpoint/2010/main" val="35795219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ChangeArrowheads="1"/>
          </p:cNvSpPr>
          <p:nvPr>
            <p:ph type="title" idx="4294967295"/>
          </p:nvPr>
        </p:nvSpPr>
        <p:spPr>
          <a:xfrm>
            <a:off x="0" y="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effectLst/>
                <a:latin typeface="Rockwell"/>
                <a:cs typeface="Rockwell"/>
              </a:rPr>
              <a:t>Reconstruction, Phase 2</a:t>
            </a:r>
            <a:br>
              <a:rPr lang="en-US">
                <a:effectLst/>
                <a:latin typeface="Rockwell"/>
                <a:cs typeface="Rockwell"/>
              </a:rPr>
            </a:br>
            <a:r>
              <a:rPr lang="en-US">
                <a:effectLst/>
                <a:latin typeface="Rockwell"/>
                <a:cs typeface="Rockwell"/>
              </a:rPr>
              <a:t>Andrew Johnson’s Plan</a:t>
            </a:r>
          </a:p>
        </p:txBody>
      </p:sp>
      <p:sp>
        <p:nvSpPr>
          <p:cNvPr id="11266" name="Rectangle 3"/>
          <p:cNvSpPr>
            <a:spLocks noChangeArrowheads="1"/>
          </p:cNvSpPr>
          <p:nvPr>
            <p:ph type="body" sz="half" idx="4294967295"/>
          </p:nvPr>
        </p:nvSpPr>
        <p:spPr>
          <a:xfrm>
            <a:off x="0" y="1295400"/>
            <a:ext cx="91440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90000"/>
              </a:lnSpc>
            </a:pPr>
            <a:r>
              <a:rPr lang="en-US" sz="2400" dirty="0">
                <a:effectLst/>
                <a:latin typeface="Rockwell"/>
                <a:cs typeface="Rockwell"/>
              </a:rPr>
              <a:t>Reconstruction Plan</a:t>
            </a:r>
          </a:p>
          <a:p>
            <a:pPr lvl="1">
              <a:lnSpc>
                <a:spcPct val="90000"/>
              </a:lnSpc>
            </a:pPr>
            <a:r>
              <a:rPr lang="en-US" sz="2000" dirty="0">
                <a:effectLst/>
                <a:latin typeface="Rockwell"/>
                <a:cs typeface="Rockwell"/>
              </a:rPr>
              <a:t>Pardons for loyalty oath</a:t>
            </a:r>
          </a:p>
          <a:p>
            <a:pPr lvl="1">
              <a:lnSpc>
                <a:spcPct val="90000"/>
              </a:lnSpc>
            </a:pPr>
            <a:r>
              <a:rPr lang="en-US" sz="2000" dirty="0">
                <a:effectLst/>
                <a:latin typeface="Rockwell"/>
                <a:cs typeface="Rockwell"/>
              </a:rPr>
              <a:t>No pardons for Confederate leaders </a:t>
            </a:r>
            <a:r>
              <a:rPr lang="en-US" sz="2000" dirty="0" smtClean="0">
                <a:effectLst/>
                <a:latin typeface="Rockwell"/>
                <a:cs typeface="Rockwell"/>
              </a:rPr>
              <a:t>who owned </a:t>
            </a:r>
            <a:r>
              <a:rPr lang="en-US" sz="2000" dirty="0">
                <a:effectLst/>
                <a:latin typeface="Rockwell"/>
                <a:cs typeface="Rockwell"/>
              </a:rPr>
              <a:t>$20,000 taxable property</a:t>
            </a:r>
          </a:p>
          <a:p>
            <a:pPr lvl="1">
              <a:lnSpc>
                <a:spcPct val="90000"/>
              </a:lnSpc>
            </a:pPr>
            <a:r>
              <a:rPr lang="en-US" sz="2000" dirty="0">
                <a:effectLst/>
                <a:latin typeface="Rockwell"/>
                <a:cs typeface="Rockwell"/>
              </a:rPr>
              <a:t>Admitted Confederate states with appointed governors who established voting procedures for state legislatures</a:t>
            </a:r>
          </a:p>
          <a:p>
            <a:pPr lvl="1">
              <a:lnSpc>
                <a:spcPct val="90000"/>
              </a:lnSpc>
            </a:pPr>
            <a:r>
              <a:rPr lang="en-US" sz="2000" dirty="0">
                <a:effectLst/>
                <a:latin typeface="Rockwell"/>
                <a:cs typeface="Rockwell"/>
              </a:rPr>
              <a:t>States must abolish slavery and secession clauses from state constitutions</a:t>
            </a:r>
          </a:p>
          <a:p>
            <a:pPr>
              <a:lnSpc>
                <a:spcPct val="90000"/>
              </a:lnSpc>
            </a:pPr>
            <a:r>
              <a:rPr lang="en-US" sz="2400" dirty="0">
                <a:effectLst/>
                <a:latin typeface="Rockwell"/>
                <a:cs typeface="Rockwell"/>
              </a:rPr>
              <a:t>Effects</a:t>
            </a:r>
          </a:p>
          <a:p>
            <a:pPr lvl="1">
              <a:lnSpc>
                <a:spcPct val="90000"/>
              </a:lnSpc>
            </a:pPr>
            <a:r>
              <a:rPr lang="en-US" sz="2000" dirty="0">
                <a:effectLst/>
                <a:latin typeface="Rockwell"/>
                <a:cs typeface="Rockwell"/>
              </a:rPr>
              <a:t>Former confederates elected to office</a:t>
            </a:r>
          </a:p>
          <a:p>
            <a:pPr lvl="1">
              <a:lnSpc>
                <a:spcPct val="90000"/>
              </a:lnSpc>
            </a:pPr>
            <a:r>
              <a:rPr lang="en-US" sz="2000" dirty="0">
                <a:effectLst/>
                <a:latin typeface="Rockwell"/>
                <a:cs typeface="Rockwell"/>
              </a:rPr>
              <a:t>Black codes enacted</a:t>
            </a:r>
          </a:p>
          <a:p>
            <a:pPr>
              <a:lnSpc>
                <a:spcPct val="90000"/>
              </a:lnSpc>
            </a:pPr>
            <a:r>
              <a:rPr lang="en-US" sz="2400" dirty="0">
                <a:effectLst/>
                <a:latin typeface="Rockwell"/>
                <a:cs typeface="Rockwell"/>
              </a:rPr>
              <a:t>Vetoes</a:t>
            </a:r>
          </a:p>
          <a:p>
            <a:pPr lvl="1">
              <a:lnSpc>
                <a:spcPct val="90000"/>
              </a:lnSpc>
            </a:pPr>
            <a:r>
              <a:rPr lang="en-US" sz="2000" dirty="0">
                <a:effectLst/>
                <a:latin typeface="Rockwell"/>
                <a:cs typeface="Rockwell"/>
              </a:rPr>
              <a:t>Civil Rights Act of 1866</a:t>
            </a:r>
          </a:p>
          <a:p>
            <a:pPr lvl="1">
              <a:lnSpc>
                <a:spcPct val="90000"/>
              </a:lnSpc>
            </a:pPr>
            <a:r>
              <a:rPr lang="en-US" sz="2000" dirty="0">
                <a:effectLst/>
                <a:latin typeface="Rockwell"/>
                <a:cs typeface="Rockwell"/>
              </a:rPr>
              <a:t>Freedmen’s Bureau extension</a:t>
            </a:r>
          </a:p>
        </p:txBody>
      </p:sp>
    </p:spTree>
    <p:extLst>
      <p:ext uri="{BB962C8B-B14F-4D97-AF65-F5344CB8AC3E}">
        <p14:creationId xmlns:p14="http://schemas.microsoft.com/office/powerpoint/2010/main" val="20301465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866lesliebudgetfu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4433" y="0"/>
            <a:ext cx="6375557" cy="680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5"/>
          <p:cNvSpPr txBox="1">
            <a:spLocks noChangeArrowheads="1"/>
          </p:cNvSpPr>
          <p:nvPr/>
        </p:nvSpPr>
        <p:spPr bwMode="auto">
          <a:xfrm>
            <a:off x="0" y="1896534"/>
            <a:ext cx="17864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400" i="1" dirty="0"/>
              <a:t>Awkward Collision on the Grand Trunk Columbia R.R. </a:t>
            </a:r>
          </a:p>
          <a:p>
            <a:r>
              <a:rPr lang="en-US" sz="1400" dirty="0"/>
              <a:t>November, 1866</a:t>
            </a:r>
          </a:p>
        </p:txBody>
      </p:sp>
    </p:spTree>
    <p:extLst>
      <p:ext uri="{BB962C8B-B14F-4D97-AF65-F5344CB8AC3E}">
        <p14:creationId xmlns:p14="http://schemas.microsoft.com/office/powerpoint/2010/main" val="15775991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rrowheads="1"/>
          </p:cNvSpPr>
          <p:nvPr>
            <p:ph type="title" idx="4294967295"/>
          </p:nvPr>
        </p:nvSpPr>
        <p:spPr>
          <a:xfrm>
            <a:off x="0" y="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ffectLst/>
                <a:latin typeface="Rockwell"/>
                <a:cs typeface="Rockwell"/>
              </a:rPr>
              <a:t>The Radical Republicans</a:t>
            </a:r>
          </a:p>
        </p:txBody>
      </p:sp>
      <p:sp>
        <p:nvSpPr>
          <p:cNvPr id="12290" name="Rectangle 3"/>
          <p:cNvSpPr>
            <a:spLocks noGrp="1" noRot="1" noChangeArrowheads="1"/>
          </p:cNvSpPr>
          <p:nvPr>
            <p:ph type="body" sz="half" idx="4294967295"/>
          </p:nvPr>
        </p:nvSpPr>
        <p:spPr>
          <a:xfrm>
            <a:off x="0" y="1447800"/>
            <a:ext cx="42672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effectLst/>
                <a:latin typeface="Rockwell"/>
                <a:cs typeface="Rockwell"/>
              </a:rPr>
              <a:t>Radicals</a:t>
            </a:r>
          </a:p>
          <a:p>
            <a:pPr lvl="1"/>
            <a:r>
              <a:rPr lang="en-US" sz="2000" dirty="0">
                <a:effectLst/>
                <a:latin typeface="Rockwell"/>
                <a:cs typeface="Rockwell"/>
              </a:rPr>
              <a:t>Thaddeus Stevens</a:t>
            </a:r>
          </a:p>
          <a:p>
            <a:pPr lvl="1"/>
            <a:r>
              <a:rPr lang="en-US" sz="2000" dirty="0">
                <a:effectLst/>
                <a:latin typeface="Rockwell"/>
                <a:cs typeface="Rockwell"/>
              </a:rPr>
              <a:t>Charles Sumner</a:t>
            </a:r>
          </a:p>
          <a:p>
            <a:r>
              <a:rPr lang="en-US" sz="2400" dirty="0">
                <a:effectLst/>
                <a:latin typeface="Rockwell"/>
                <a:cs typeface="Rockwell"/>
              </a:rPr>
              <a:t>Midterm Election of 1866</a:t>
            </a:r>
          </a:p>
          <a:p>
            <a:pPr lvl="1"/>
            <a:r>
              <a:rPr lang="en-US" sz="2000" dirty="0">
                <a:effectLst/>
                <a:latin typeface="Rockwell"/>
                <a:cs typeface="Rockwell"/>
              </a:rPr>
              <a:t>“Not every Democrat was a rebel, but every rebel was a Democrat!”</a:t>
            </a:r>
          </a:p>
          <a:p>
            <a:pPr lvl="1"/>
            <a:r>
              <a:rPr lang="en-US" sz="2000" dirty="0">
                <a:effectLst/>
                <a:latin typeface="Rockwell"/>
                <a:cs typeface="Rockwell"/>
              </a:rPr>
              <a:t>Won supermajorities in both houses of Congress</a:t>
            </a:r>
          </a:p>
        </p:txBody>
      </p:sp>
      <p:pic>
        <p:nvPicPr>
          <p:cNvPr id="12291" name="Picture 6"/>
          <p:cNvPicPr>
            <a:picLocks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4343400" y="1447800"/>
            <a:ext cx="4648200" cy="3671888"/>
          </a:xfrm>
          <a:noFill/>
          <a:extLst>
            <a:ext uri="{909E8E84-426E-40dd-AFC4-6F175D3DCCD1}">
              <a14:hiddenFill xmlns:a14="http://schemas.microsoft.com/office/drawing/2010/main">
                <a:solidFill>
                  <a:srgbClr val="FFFFFF"/>
                </a:solidFill>
              </a14:hiddenFill>
            </a:ext>
          </a:extLst>
        </p:spPr>
      </p:pic>
      <p:sp>
        <p:nvSpPr>
          <p:cNvPr id="12292" name="Text Box 10"/>
          <p:cNvSpPr txBox="1">
            <a:spLocks noChangeArrowheads="1"/>
          </p:cNvSpPr>
          <p:nvPr/>
        </p:nvSpPr>
        <p:spPr bwMode="auto">
          <a:xfrm>
            <a:off x="4343400" y="5181600"/>
            <a:ext cx="382428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a:t>Anti-Radical Republican propaganda</a:t>
            </a:r>
          </a:p>
          <a:p>
            <a:r>
              <a:rPr lang="en-US" sz="1800"/>
              <a:t>Pennsylvania, 1866</a:t>
            </a:r>
          </a:p>
        </p:txBody>
      </p:sp>
    </p:spTree>
    <p:extLst>
      <p:ext uri="{BB962C8B-B14F-4D97-AF65-F5344CB8AC3E}">
        <p14:creationId xmlns:p14="http://schemas.microsoft.com/office/powerpoint/2010/main" val="7157127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ChangeArrowheads="1"/>
          </p:cNvSpPr>
          <p:nvPr>
            <p:ph type="title" idx="4294967295"/>
          </p:nvPr>
        </p:nvSpPr>
        <p:spPr>
          <a:xfrm>
            <a:off x="0" y="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3200">
                <a:effectLst/>
                <a:latin typeface="Rockwell"/>
                <a:cs typeface="Rockwell"/>
              </a:rPr>
              <a:t>Reconstruction, Phase 3</a:t>
            </a:r>
            <a:br>
              <a:rPr lang="en-US" sz="3200">
                <a:effectLst/>
                <a:latin typeface="Rockwell"/>
                <a:cs typeface="Rockwell"/>
              </a:rPr>
            </a:br>
            <a:r>
              <a:rPr lang="en-US" sz="3200">
                <a:effectLst/>
                <a:latin typeface="Rockwell"/>
                <a:cs typeface="Rockwell"/>
              </a:rPr>
              <a:t>Radical Republican Plan</a:t>
            </a:r>
          </a:p>
        </p:txBody>
      </p:sp>
      <p:sp>
        <p:nvSpPr>
          <p:cNvPr id="13314" name="Rectangle 3"/>
          <p:cNvSpPr>
            <a:spLocks noChangeArrowheads="1"/>
          </p:cNvSpPr>
          <p:nvPr>
            <p:ph type="body" sz="half" idx="4294967295"/>
          </p:nvPr>
        </p:nvSpPr>
        <p:spPr>
          <a:xfrm>
            <a:off x="0" y="914399"/>
            <a:ext cx="9144000" cy="3763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nSpc>
                <a:spcPct val="90000"/>
              </a:lnSpc>
            </a:pPr>
            <a:r>
              <a:rPr lang="en-US" sz="1800" b="1" dirty="0">
                <a:effectLst/>
                <a:latin typeface="Rockwell"/>
                <a:cs typeface="Rockwell"/>
              </a:rPr>
              <a:t>Reconstruction Acts of 1867</a:t>
            </a:r>
          </a:p>
          <a:p>
            <a:pPr lvl="1">
              <a:lnSpc>
                <a:spcPct val="90000"/>
              </a:lnSpc>
            </a:pPr>
            <a:r>
              <a:rPr lang="en-US" sz="1600" dirty="0">
                <a:effectLst/>
                <a:latin typeface="Rockwell"/>
                <a:cs typeface="Rockwell"/>
              </a:rPr>
              <a:t>Military districts</a:t>
            </a:r>
          </a:p>
          <a:p>
            <a:pPr lvl="1">
              <a:lnSpc>
                <a:spcPct val="90000"/>
              </a:lnSpc>
            </a:pPr>
            <a:r>
              <a:rPr lang="en-US" sz="1600" dirty="0">
                <a:effectLst/>
                <a:latin typeface="Rockwell"/>
                <a:cs typeface="Rockwell"/>
              </a:rPr>
              <a:t>New state constitutions approved by Congress</a:t>
            </a:r>
          </a:p>
          <a:p>
            <a:pPr lvl="1">
              <a:lnSpc>
                <a:spcPct val="90000"/>
              </a:lnSpc>
            </a:pPr>
            <a:r>
              <a:rPr lang="en-US" sz="1600" dirty="0">
                <a:effectLst/>
                <a:latin typeface="Rockwell"/>
                <a:cs typeface="Rockwell"/>
              </a:rPr>
              <a:t>Black suffrage guarantees</a:t>
            </a:r>
          </a:p>
          <a:p>
            <a:pPr lvl="1">
              <a:lnSpc>
                <a:spcPct val="90000"/>
              </a:lnSpc>
            </a:pPr>
            <a:r>
              <a:rPr lang="en-US" sz="1600" dirty="0">
                <a:effectLst/>
                <a:latin typeface="Rockwell"/>
                <a:cs typeface="Rockwell"/>
              </a:rPr>
              <a:t>Ratification of the 14th Amendment</a:t>
            </a:r>
          </a:p>
          <a:p>
            <a:pPr>
              <a:lnSpc>
                <a:spcPct val="90000"/>
              </a:lnSpc>
            </a:pPr>
            <a:r>
              <a:rPr lang="en-US" sz="1800" b="1" dirty="0">
                <a:effectLst/>
                <a:latin typeface="Rockwell"/>
                <a:cs typeface="Rockwell"/>
              </a:rPr>
              <a:t>Fourteenth Amendment (1868)</a:t>
            </a:r>
          </a:p>
          <a:p>
            <a:pPr lvl="1">
              <a:lnSpc>
                <a:spcPct val="80000"/>
              </a:lnSpc>
            </a:pPr>
            <a:r>
              <a:rPr lang="en-US" sz="1600" dirty="0">
                <a:effectLst/>
                <a:latin typeface="Rockwell"/>
                <a:cs typeface="Rockwell"/>
              </a:rPr>
              <a:t>Anyone born or naturalized was American citizen (Citizenship Clause)</a:t>
            </a:r>
          </a:p>
          <a:p>
            <a:pPr lvl="1">
              <a:lnSpc>
                <a:spcPct val="80000"/>
              </a:lnSpc>
            </a:pPr>
            <a:r>
              <a:rPr lang="en-US" sz="1600" dirty="0">
                <a:effectLst/>
                <a:latin typeface="Rockwell"/>
                <a:cs typeface="Rockwell"/>
              </a:rPr>
              <a:t>“nor shall any State deprive any person of life, liberty, or property, without due process of law” (Due Process Clause)</a:t>
            </a:r>
          </a:p>
          <a:p>
            <a:pPr lvl="1">
              <a:lnSpc>
                <a:spcPct val="80000"/>
              </a:lnSpc>
            </a:pPr>
            <a:r>
              <a:rPr lang="en-US" sz="1600" dirty="0">
                <a:effectLst/>
                <a:latin typeface="Rockwell"/>
                <a:cs typeface="Rockwell"/>
              </a:rPr>
              <a:t>“nor deny to any person within its jurisdiction the equal protection of the laws” (Equal Protection Clause)</a:t>
            </a:r>
          </a:p>
          <a:p>
            <a:pPr lvl="1">
              <a:lnSpc>
                <a:spcPct val="80000"/>
              </a:lnSpc>
            </a:pPr>
            <a:r>
              <a:rPr lang="en-US" sz="1600" dirty="0">
                <a:effectLst/>
                <a:latin typeface="Rockwell"/>
                <a:cs typeface="Rockwell"/>
              </a:rPr>
              <a:t>Disavowed Confederate leaders; states responsible for own war debt; loss of electoral votes for </a:t>
            </a:r>
            <a:r>
              <a:rPr lang="en-US" sz="1600" dirty="0" smtClean="0">
                <a:effectLst/>
                <a:latin typeface="Rockwell"/>
                <a:cs typeface="Rockwell"/>
              </a:rPr>
              <a:t>disenfranchisement</a:t>
            </a:r>
          </a:p>
          <a:p>
            <a:pPr>
              <a:lnSpc>
                <a:spcPct val="80000"/>
              </a:lnSpc>
            </a:pPr>
            <a:endParaRPr lang="en-US" sz="2000" dirty="0">
              <a:latin typeface="Rockwell"/>
              <a:cs typeface="Rockwell"/>
            </a:endParaRPr>
          </a:p>
          <a:p>
            <a:pPr marL="0" indent="0">
              <a:lnSpc>
                <a:spcPct val="80000"/>
              </a:lnSpc>
              <a:buNone/>
            </a:pPr>
            <a:endParaRPr lang="en-US" sz="2000" dirty="0">
              <a:effectLst/>
              <a:latin typeface="Rockwell"/>
              <a:cs typeface="Rockwell"/>
            </a:endParaRPr>
          </a:p>
          <a:p>
            <a:pPr>
              <a:lnSpc>
                <a:spcPct val="90000"/>
              </a:lnSpc>
            </a:pPr>
            <a:r>
              <a:rPr lang="en-US" sz="1800" b="1" dirty="0">
                <a:effectLst/>
                <a:latin typeface="Rockwell"/>
                <a:cs typeface="Rockwell"/>
              </a:rPr>
              <a:t>Impeachment of Andrew Johnson (1868)</a:t>
            </a:r>
          </a:p>
          <a:p>
            <a:pPr>
              <a:lnSpc>
                <a:spcPct val="90000"/>
              </a:lnSpc>
            </a:pPr>
            <a:r>
              <a:rPr lang="en-US" sz="1800" b="1" dirty="0">
                <a:effectLst/>
                <a:latin typeface="Rockwell"/>
                <a:cs typeface="Rockwell"/>
              </a:rPr>
              <a:t>Fifteenth Amendment (1869)</a:t>
            </a:r>
          </a:p>
          <a:p>
            <a:pPr lvl="1">
              <a:lnSpc>
                <a:spcPct val="90000"/>
              </a:lnSpc>
            </a:pPr>
            <a:r>
              <a:rPr lang="en-US" sz="1600" b="1" dirty="0">
                <a:effectLst/>
                <a:latin typeface="Rockwell"/>
                <a:cs typeface="Rockwell"/>
              </a:rPr>
              <a:t>Right to vote for blacks</a:t>
            </a:r>
          </a:p>
        </p:txBody>
      </p:sp>
      <p:pic>
        <p:nvPicPr>
          <p:cNvPr id="133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1832" y="4221150"/>
            <a:ext cx="4212167" cy="26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7913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ti 15th Amendment Carto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0"/>
            <a:ext cx="8128000" cy="5918200"/>
          </a:xfrm>
          <a:prstGeom prst="rect">
            <a:avLst/>
          </a:prstGeom>
        </p:spPr>
      </p:pic>
    </p:spTree>
    <p:extLst>
      <p:ext uri="{BB962C8B-B14F-4D97-AF65-F5344CB8AC3E}">
        <p14:creationId xmlns:p14="http://schemas.microsoft.com/office/powerpoint/2010/main" val="41427530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 Fifteenth Amendm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50800"/>
            <a:ext cx="8128000" cy="6756400"/>
          </a:xfrm>
          <a:prstGeom prst="rect">
            <a:avLst/>
          </a:prstGeom>
        </p:spPr>
      </p:pic>
    </p:spTree>
    <p:extLst>
      <p:ext uri="{BB962C8B-B14F-4D97-AF65-F5344CB8AC3E}">
        <p14:creationId xmlns:p14="http://schemas.microsoft.com/office/powerpoint/2010/main" val="26410677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838200"/>
          </a:xfrm>
        </p:spPr>
        <p:txBody>
          <a:bodyPr>
            <a:normAutofit fontScale="90000"/>
          </a:bodyPr>
          <a:lstStyle/>
          <a:p>
            <a:pPr>
              <a:defRPr/>
            </a:pPr>
            <a:r>
              <a:rPr lang="en-US" sz="2800">
                <a:latin typeface="Rockwell"/>
                <a:cs typeface="Rockwell"/>
              </a:rPr>
              <a:t>The South Is a Separate, Conquered Nation;</a:t>
            </a:r>
            <a:br>
              <a:rPr lang="en-US" sz="2800">
                <a:latin typeface="Rockwell"/>
                <a:cs typeface="Rockwell"/>
              </a:rPr>
            </a:br>
            <a:r>
              <a:rPr lang="en-US" sz="2800">
                <a:latin typeface="Rockwell"/>
                <a:cs typeface="Rockwell"/>
              </a:rPr>
              <a:t>The South Is Not a Separate, Conquered Nation</a:t>
            </a:r>
          </a:p>
        </p:txBody>
      </p:sp>
      <p:sp>
        <p:nvSpPr>
          <p:cNvPr id="7" name="Text Placeholder 6"/>
          <p:cNvSpPr>
            <a:spLocks noGrp="1"/>
          </p:cNvSpPr>
          <p:nvPr>
            <p:ph type="body" idx="1"/>
          </p:nvPr>
        </p:nvSpPr>
        <p:spPr>
          <a:xfrm>
            <a:off x="0" y="914400"/>
            <a:ext cx="4498975" cy="533400"/>
          </a:xfrm>
        </p:spPr>
        <p:txBody>
          <a:bodyPr>
            <a:normAutofit lnSpcReduction="10000"/>
          </a:bodyPr>
          <a:lstStyle/>
          <a:p>
            <a:pPr>
              <a:defRPr/>
            </a:pPr>
            <a:r>
              <a:rPr lang="en-US" sz="1600" i="1" dirty="0">
                <a:latin typeface="Rockwell"/>
                <a:cs typeface="Rockwell"/>
              </a:rPr>
              <a:t>Report of the Joint Committee on Reconstruction</a:t>
            </a:r>
            <a:r>
              <a:rPr lang="en-US" sz="1600" dirty="0">
                <a:latin typeface="Rockwell"/>
                <a:cs typeface="Rockwell"/>
              </a:rPr>
              <a:t> (1866)</a:t>
            </a:r>
            <a:endParaRPr lang="en-US" sz="1600" i="1" dirty="0">
              <a:latin typeface="Rockwell"/>
              <a:cs typeface="Rockwell"/>
            </a:endParaRPr>
          </a:p>
        </p:txBody>
      </p:sp>
      <p:sp>
        <p:nvSpPr>
          <p:cNvPr id="8" name="Content Placeholder 7"/>
          <p:cNvSpPr>
            <a:spLocks noGrp="1"/>
          </p:cNvSpPr>
          <p:nvPr>
            <p:ph sz="half" idx="2"/>
          </p:nvPr>
        </p:nvSpPr>
        <p:spPr>
          <a:xfrm>
            <a:off x="0" y="1524000"/>
            <a:ext cx="4498975" cy="5334000"/>
          </a:xfrm>
        </p:spPr>
        <p:txBody>
          <a:bodyPr>
            <a:normAutofit lnSpcReduction="10000"/>
          </a:bodyPr>
          <a:lstStyle/>
          <a:p>
            <a:pPr>
              <a:defRPr/>
            </a:pPr>
            <a:r>
              <a:rPr lang="en-US" sz="1200" dirty="0">
                <a:latin typeface="Rockwell"/>
                <a:cs typeface="Rockwell"/>
              </a:rPr>
              <a:t>It must not be forgotten that the people of these States, without justification or excuse, rose in insurrection against the United States. They deliberately abolished their State governments so far as the same connected them politically with the Union as members thereof under the Constitution. They deliberately renounced their allegiance to the Federal government, and proceeded to establish an independent government for themselves</a:t>
            </a:r>
            <a:r>
              <a:rPr lang="is-IS" sz="1200" dirty="0">
                <a:latin typeface="Rockwell"/>
                <a:cs typeface="Rockwell"/>
              </a:rPr>
              <a:t>…Finally they opened hostilities, and levied war against the Government. They continued this war for four years with the most determined and malignant spirit, killing in battle and otherwise large numbers of loyal citizens on the sea and on the land, and entailing on the Government an enormous debt, incurred to sustain its rightful authority. Whether legally and constitutionally or not, they did, in fact, withdraw from the Union and made themselves subjects of another government of their own creation... The question before Congress is, then, whether conquered enemies have the right, and shall be permitted at their own pleasure and on their own terms, to participate in making laws for theur conquerors... The conclusion of your committee therefore is, that the so-called Confederate States are not present entitled to representation in Congress of the United States; that, before allowing such representation, adequate security for future peace and safety should be required; that this can only be found in such changes of the organic law as shall determine the civil rights and privileges of all citizens in all parts of the Republic...</a:t>
            </a:r>
            <a:endParaRPr lang="en-US" sz="1200" dirty="0">
              <a:latin typeface="Rockwell"/>
              <a:cs typeface="Rockwell"/>
            </a:endParaRPr>
          </a:p>
        </p:txBody>
      </p:sp>
      <p:sp>
        <p:nvSpPr>
          <p:cNvPr id="9" name="Text Placeholder 8"/>
          <p:cNvSpPr>
            <a:spLocks noGrp="1"/>
          </p:cNvSpPr>
          <p:nvPr>
            <p:ph type="body" sz="quarter" idx="3"/>
          </p:nvPr>
        </p:nvSpPr>
        <p:spPr>
          <a:xfrm>
            <a:off x="4635500" y="914400"/>
            <a:ext cx="4508500" cy="533400"/>
          </a:xfrm>
        </p:spPr>
        <p:txBody>
          <a:bodyPr>
            <a:normAutofit lnSpcReduction="10000"/>
          </a:bodyPr>
          <a:lstStyle/>
          <a:p>
            <a:pPr>
              <a:defRPr/>
            </a:pPr>
            <a:r>
              <a:rPr lang="en-US" sz="1600" dirty="0">
                <a:latin typeface="Rockwell"/>
                <a:cs typeface="Rockwell"/>
              </a:rPr>
              <a:t>Andrew Johnson, </a:t>
            </a:r>
            <a:r>
              <a:rPr lang="en-US" sz="1600" i="1" dirty="0">
                <a:latin typeface="Rockwell"/>
                <a:cs typeface="Rockwell"/>
              </a:rPr>
              <a:t>State of the Union Address</a:t>
            </a:r>
            <a:r>
              <a:rPr lang="en-US" sz="1600" dirty="0">
                <a:latin typeface="Rockwell"/>
                <a:cs typeface="Rockwell"/>
              </a:rPr>
              <a:t> (1867)</a:t>
            </a:r>
          </a:p>
        </p:txBody>
      </p:sp>
      <p:sp>
        <p:nvSpPr>
          <p:cNvPr id="10" name="Content Placeholder 9"/>
          <p:cNvSpPr>
            <a:spLocks noGrp="1"/>
          </p:cNvSpPr>
          <p:nvPr>
            <p:ph sz="quarter" idx="4"/>
          </p:nvPr>
        </p:nvSpPr>
        <p:spPr>
          <a:xfrm>
            <a:off x="4635500" y="1524000"/>
            <a:ext cx="4508500" cy="5334000"/>
          </a:xfrm>
        </p:spPr>
        <p:txBody>
          <a:bodyPr/>
          <a:lstStyle/>
          <a:p>
            <a:pPr>
              <a:defRPr/>
            </a:pPr>
            <a:r>
              <a:rPr lang="en-US" sz="1200" dirty="0">
                <a:latin typeface="Rockwell"/>
                <a:cs typeface="Rockwell"/>
              </a:rPr>
              <a:t>It is clear to my apprehension that the States lately in rebellion are still members of the National Union. When did they cease to be so? The </a:t>
            </a:r>
            <a:r>
              <a:rPr lang="ja-JP" altLang="en-US" sz="1200" dirty="0">
                <a:latin typeface="Rockwell"/>
                <a:cs typeface="Rockwell"/>
              </a:rPr>
              <a:t>“</a:t>
            </a:r>
            <a:r>
              <a:rPr lang="en-US" sz="1200" dirty="0">
                <a:latin typeface="Rockwell"/>
                <a:cs typeface="Rockwell"/>
              </a:rPr>
              <a:t>ordinances of secession</a:t>
            </a:r>
            <a:r>
              <a:rPr lang="ja-JP" altLang="en-US" sz="1200" dirty="0">
                <a:latin typeface="Rockwell"/>
                <a:cs typeface="Rockwell"/>
              </a:rPr>
              <a:t>”</a:t>
            </a:r>
            <a:r>
              <a:rPr lang="en-US" sz="1200" dirty="0">
                <a:latin typeface="Rockwell"/>
                <a:cs typeface="Rockwell"/>
              </a:rPr>
              <a:t> adopted by a portion of their citizens were mere nullities. If we admit now that they were valid and effectual for the purpose intended by their authors, we sweep from under our feet the while ground upon which we justified the war. Were those States afterwards expelled from the Union by the war? The direct contrary was averred by this Government to be its purpose, and was so understood by all those who gave their blood and treasure to aid in its prosecution. It can not be that a successful war, waged for the preservation of the Union, had the legal effect of dissolving it</a:t>
            </a:r>
            <a:r>
              <a:rPr lang="is-IS" sz="1200" dirty="0">
                <a:latin typeface="Rockwell"/>
                <a:cs typeface="Rockwell"/>
              </a:rPr>
              <a:t>… This is so plain that it has been acknowledged by all branches of the Federal Government. The Executive (my predecessor as well as myself) and the heads of all the Departments have uniformly acted upon the principle that the Union is not only undissolved, but indissoluble... Indiscriminate vengeance upon classes, sects, and parties, or upon whole communities, for offenses committed by a portion of them against the governments to which they owed obedience was common in barbarous ages of the world...The punitive justice of this age, and especially of this country, does not consist in stripping whole States of their liberties and reducing all their people, without distinction, to the condition of slavery.</a:t>
            </a:r>
            <a:endParaRPr lang="en-US" sz="1200" dirty="0">
              <a:latin typeface="Rockwell"/>
              <a:cs typeface="Rockwell"/>
            </a:endParaRPr>
          </a:p>
        </p:txBody>
      </p:sp>
    </p:spTree>
    <p:extLst>
      <p:ext uri="{BB962C8B-B14F-4D97-AF65-F5344CB8AC3E}">
        <p14:creationId xmlns:p14="http://schemas.microsoft.com/office/powerpoint/2010/main" val="14974729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fontScale="90000"/>
          </a:bodyPr>
          <a:lstStyle/>
          <a:p>
            <a:r>
              <a:rPr lang="en-US" dirty="0" smtClean="0"/>
              <a:t>The Goals of Reconstruction-How to Win the War and the Peace</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5</a:t>
            </a:r>
            <a:endParaRPr lang="en-US" dirty="0"/>
          </a:p>
        </p:txBody>
      </p:sp>
    </p:spTree>
    <p:extLst>
      <p:ext uri="{BB962C8B-B14F-4D97-AF65-F5344CB8AC3E}">
        <p14:creationId xmlns:p14="http://schemas.microsoft.com/office/powerpoint/2010/main" val="1820263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ph type="title" idx="4294967295"/>
          </p:nvPr>
        </p:nvSpPr>
        <p:spPr>
          <a:xfrm>
            <a:off x="0" y="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a:effectLst/>
                <a:latin typeface="Rockwell"/>
                <a:cs typeface="Rockwell"/>
              </a:rPr>
              <a:t>Freedmen in the South</a:t>
            </a:r>
            <a:endParaRPr lang="en-US">
              <a:effectLst/>
              <a:latin typeface="Rockwell"/>
              <a:cs typeface="Rockwell"/>
            </a:endParaRPr>
          </a:p>
        </p:txBody>
      </p:sp>
      <p:sp>
        <p:nvSpPr>
          <p:cNvPr id="15362" name="Rectangle 3"/>
          <p:cNvSpPr>
            <a:spLocks noChangeArrowheads="1"/>
          </p:cNvSpPr>
          <p:nvPr>
            <p:ph type="body" sz="half" idx="4294967295"/>
          </p:nvPr>
        </p:nvSpPr>
        <p:spPr>
          <a:xfrm>
            <a:off x="0" y="762000"/>
            <a:ext cx="4267200"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1600" dirty="0">
                <a:effectLst/>
                <a:latin typeface="Rockwell"/>
                <a:cs typeface="Rockwell"/>
              </a:rPr>
              <a:t>Political Recognition</a:t>
            </a:r>
            <a:endParaRPr lang="en-US" sz="1200" dirty="0">
              <a:effectLst/>
              <a:latin typeface="Rockwell"/>
              <a:cs typeface="Rockwell"/>
            </a:endParaRPr>
          </a:p>
          <a:p>
            <a:pPr lvl="1">
              <a:lnSpc>
                <a:spcPct val="80000"/>
              </a:lnSpc>
            </a:pPr>
            <a:r>
              <a:rPr lang="en-US" sz="1400" dirty="0">
                <a:effectLst/>
                <a:latin typeface="Rockwell"/>
                <a:cs typeface="Rockwell"/>
              </a:rPr>
              <a:t>Voting Rights</a:t>
            </a:r>
          </a:p>
          <a:p>
            <a:pPr lvl="1">
              <a:lnSpc>
                <a:spcPct val="80000"/>
              </a:lnSpc>
            </a:pPr>
            <a:r>
              <a:rPr lang="en-US" sz="1400" dirty="0">
                <a:effectLst/>
                <a:latin typeface="Rockwell"/>
                <a:cs typeface="Rockwell"/>
              </a:rPr>
              <a:t>Affiliated with Republican Party</a:t>
            </a:r>
          </a:p>
          <a:p>
            <a:pPr lvl="1">
              <a:lnSpc>
                <a:spcPct val="80000"/>
              </a:lnSpc>
            </a:pPr>
            <a:r>
              <a:rPr lang="en-US" sz="1400" dirty="0">
                <a:effectLst/>
                <a:latin typeface="Rockwell"/>
                <a:cs typeface="Rockwell"/>
              </a:rPr>
              <a:t>Public Office</a:t>
            </a:r>
          </a:p>
          <a:p>
            <a:pPr lvl="2">
              <a:lnSpc>
                <a:spcPct val="80000"/>
              </a:lnSpc>
            </a:pPr>
            <a:r>
              <a:rPr lang="en-US" sz="1200" dirty="0">
                <a:effectLst/>
                <a:latin typeface="Rockwell"/>
                <a:cs typeface="Rockwell"/>
              </a:rPr>
              <a:t>2 U.S. Senators</a:t>
            </a:r>
          </a:p>
          <a:p>
            <a:pPr lvl="2">
              <a:lnSpc>
                <a:spcPct val="80000"/>
              </a:lnSpc>
            </a:pPr>
            <a:r>
              <a:rPr lang="en-US" sz="1200" dirty="0">
                <a:effectLst/>
                <a:latin typeface="Rockwell"/>
                <a:cs typeface="Rockwell"/>
              </a:rPr>
              <a:t>14 U.S. Representatives</a:t>
            </a:r>
          </a:p>
          <a:p>
            <a:pPr lvl="2">
              <a:lnSpc>
                <a:spcPct val="80000"/>
              </a:lnSpc>
            </a:pPr>
            <a:r>
              <a:rPr lang="en-US" sz="1200" dirty="0">
                <a:effectLst/>
                <a:latin typeface="Rockwell"/>
                <a:cs typeface="Rockwell"/>
              </a:rPr>
              <a:t>630 black state legislators</a:t>
            </a:r>
          </a:p>
          <a:p>
            <a:pPr lvl="2">
              <a:lnSpc>
                <a:spcPct val="80000"/>
              </a:lnSpc>
            </a:pPr>
            <a:r>
              <a:rPr lang="en-US" sz="1200" dirty="0">
                <a:effectLst/>
                <a:latin typeface="Rockwell"/>
                <a:cs typeface="Rockwell"/>
              </a:rPr>
              <a:t>Black governor of Louisiana</a:t>
            </a:r>
          </a:p>
          <a:p>
            <a:pPr>
              <a:lnSpc>
                <a:spcPct val="80000"/>
              </a:lnSpc>
            </a:pPr>
            <a:r>
              <a:rPr lang="en-US" sz="1600" dirty="0">
                <a:effectLst/>
                <a:latin typeface="Rockwell"/>
                <a:cs typeface="Rockwell"/>
              </a:rPr>
              <a:t>Desire for Autonomy and Opportunity</a:t>
            </a:r>
          </a:p>
          <a:p>
            <a:pPr lvl="1">
              <a:lnSpc>
                <a:spcPct val="80000"/>
              </a:lnSpc>
            </a:pPr>
            <a:r>
              <a:rPr lang="en-US" sz="1400" dirty="0">
                <a:effectLst/>
                <a:latin typeface="Rockwell"/>
                <a:cs typeface="Rockwell"/>
              </a:rPr>
              <a:t>Independent churches</a:t>
            </a:r>
          </a:p>
          <a:p>
            <a:pPr lvl="1">
              <a:lnSpc>
                <a:spcPct val="80000"/>
              </a:lnSpc>
            </a:pPr>
            <a:r>
              <a:rPr lang="en-US" sz="1400" dirty="0">
                <a:effectLst/>
                <a:latin typeface="Rockwell"/>
                <a:cs typeface="Rockwell"/>
              </a:rPr>
              <a:t>Public schools</a:t>
            </a:r>
          </a:p>
          <a:p>
            <a:pPr>
              <a:lnSpc>
                <a:spcPct val="80000"/>
              </a:lnSpc>
            </a:pPr>
            <a:r>
              <a:rPr lang="en-US" sz="1600" dirty="0">
                <a:effectLst/>
                <a:latin typeface="Rockwell"/>
                <a:cs typeface="Rockwell"/>
              </a:rPr>
              <a:t>Slavery By Another Name</a:t>
            </a:r>
          </a:p>
          <a:p>
            <a:pPr lvl="1">
              <a:lnSpc>
                <a:spcPct val="80000"/>
              </a:lnSpc>
            </a:pPr>
            <a:r>
              <a:rPr lang="en-US" sz="1400" dirty="0">
                <a:effectLst/>
                <a:latin typeface="Rockwell"/>
                <a:cs typeface="Rockwell"/>
              </a:rPr>
              <a:t>Sharecropping</a:t>
            </a:r>
          </a:p>
          <a:p>
            <a:pPr lvl="1">
              <a:lnSpc>
                <a:spcPct val="80000"/>
              </a:lnSpc>
            </a:pPr>
            <a:r>
              <a:rPr lang="en-US" sz="1400" dirty="0">
                <a:effectLst/>
                <a:latin typeface="Rockwell"/>
                <a:cs typeface="Rockwell"/>
              </a:rPr>
              <a:t>Convict leasing</a:t>
            </a:r>
            <a:endParaRPr lang="en-US" sz="1800" dirty="0">
              <a:effectLst/>
              <a:latin typeface="Rockwell"/>
              <a:cs typeface="Rockwell"/>
            </a:endParaRPr>
          </a:p>
        </p:txBody>
      </p:sp>
      <p:pic>
        <p:nvPicPr>
          <p:cNvPr id="15363" name="Picture 4"/>
          <p:cNvPicPr>
            <a:picLocks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5105400" y="685800"/>
            <a:ext cx="4038600" cy="3046413"/>
          </a:xfrm>
          <a:noFill/>
          <a:extLst>
            <a:ext uri="{909E8E84-426E-40dd-AFC4-6F175D3DCCD1}">
              <a14:hiddenFill xmlns:a14="http://schemas.microsoft.com/office/drawing/2010/main">
                <a:solidFill>
                  <a:srgbClr val="FFFFFF"/>
                </a:solidFill>
              </a14:hiddenFill>
            </a:ext>
          </a:extLst>
        </p:spPr>
      </p:pic>
      <p:pic>
        <p:nvPicPr>
          <p:cNvPr id="15364" name="Picture 8" descr="800px-Freedman_Burea#F5423F.jpg                                000A84C2Macintosh HD                   C5A9507E:"/>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105400" y="3748088"/>
            <a:ext cx="4038600" cy="3109912"/>
          </a:xfrm>
        </p:spPr>
      </p:pic>
      <p:pic>
        <p:nvPicPr>
          <p:cNvPr id="15365" name="Picture 9" descr="Parchman_prison_con#F542C1.jpeg                                000A84C2Macintosh HD                   C5A9507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05250"/>
            <a:ext cx="50292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4401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ph type="title" idx="4294967295"/>
          </p:nvPr>
        </p:nvSpPr>
        <p:spPr>
          <a:xfrm>
            <a:off x="304800" y="0"/>
            <a:ext cx="854075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ffectLst/>
                <a:latin typeface="Rockwell"/>
                <a:cs typeface="Rockwell"/>
              </a:rPr>
              <a:t>White Southern Resistance</a:t>
            </a:r>
          </a:p>
        </p:txBody>
      </p:sp>
      <p:sp>
        <p:nvSpPr>
          <p:cNvPr id="17410" name="Rectangle 3"/>
          <p:cNvSpPr>
            <a:spLocks noChangeArrowheads="1"/>
          </p:cNvSpPr>
          <p:nvPr>
            <p:ph type="body" sz="half" idx="4294967295"/>
          </p:nvPr>
        </p:nvSpPr>
        <p:spPr>
          <a:xfrm>
            <a:off x="0" y="838200"/>
            <a:ext cx="381000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a:effectLst/>
                <a:latin typeface="Rockwell"/>
                <a:cs typeface="Rockwell"/>
              </a:rPr>
              <a:t>White Supremacy Paramilitary Groups</a:t>
            </a:r>
          </a:p>
          <a:p>
            <a:pPr lvl="1"/>
            <a:r>
              <a:rPr lang="en-US" sz="2400">
                <a:effectLst/>
                <a:latin typeface="Rockwell"/>
                <a:cs typeface="Rockwell"/>
              </a:rPr>
              <a:t>The South Will Rise Again!</a:t>
            </a:r>
          </a:p>
          <a:p>
            <a:pPr lvl="1"/>
            <a:r>
              <a:rPr lang="en-US" sz="2400">
                <a:effectLst/>
                <a:latin typeface="Rockwell"/>
                <a:cs typeface="Rockwell"/>
              </a:rPr>
              <a:t>White League</a:t>
            </a:r>
          </a:p>
          <a:p>
            <a:pPr lvl="1"/>
            <a:r>
              <a:rPr lang="en-US" sz="2400" b="1">
                <a:effectLst/>
                <a:latin typeface="Rockwell"/>
                <a:cs typeface="Rockwell"/>
              </a:rPr>
              <a:t>Ku Klux Klan (1867)</a:t>
            </a:r>
          </a:p>
          <a:p>
            <a:pPr lvl="2"/>
            <a:r>
              <a:rPr lang="en-US" sz="1200">
                <a:effectLst/>
                <a:latin typeface="Rockwell"/>
                <a:cs typeface="Rockwell"/>
              </a:rPr>
              <a:t> </a:t>
            </a:r>
            <a:r>
              <a:rPr lang="en-US" sz="2000">
                <a:effectLst/>
                <a:latin typeface="Rockwell"/>
                <a:cs typeface="Rockwell"/>
              </a:rPr>
              <a:t>Nathaniel Bedford Forrest</a:t>
            </a:r>
          </a:p>
          <a:p>
            <a:pPr lvl="2"/>
            <a:r>
              <a:rPr lang="en-US" sz="2000">
                <a:effectLst/>
                <a:latin typeface="Rockwell"/>
                <a:cs typeface="Rockwell"/>
              </a:rPr>
              <a:t>“invisible empire”</a:t>
            </a:r>
          </a:p>
          <a:p>
            <a:pPr lvl="1"/>
            <a:r>
              <a:rPr lang="en-US" sz="2400">
                <a:effectLst/>
                <a:latin typeface="Rockwell"/>
                <a:cs typeface="Rockwell"/>
              </a:rPr>
              <a:t>Enforcement Acts (1870, 1871)</a:t>
            </a:r>
          </a:p>
        </p:txBody>
      </p:sp>
      <p:pic>
        <p:nvPicPr>
          <p:cNvPr id="17411" name="Picture 5"/>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19525" y="838200"/>
            <a:ext cx="5291138" cy="5410200"/>
          </a:xfrm>
        </p:spPr>
      </p:pic>
      <p:sp>
        <p:nvSpPr>
          <p:cNvPr id="17412" name="Text Box 6"/>
          <p:cNvSpPr txBox="1">
            <a:spLocks noChangeArrowheads="1"/>
          </p:cNvSpPr>
          <p:nvPr/>
        </p:nvSpPr>
        <p:spPr bwMode="auto">
          <a:xfrm>
            <a:off x="3810000" y="6213475"/>
            <a:ext cx="3810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200" i="1"/>
              <a:t>“</a:t>
            </a:r>
            <a:r>
              <a:rPr lang="en-US" altLang="ja-JP" sz="1200"/>
              <a:t>The Union as it Was</a:t>
            </a:r>
            <a:r>
              <a:rPr lang="en-US" sz="1200" i="1"/>
              <a:t>”</a:t>
            </a:r>
            <a:endParaRPr lang="en-US" altLang="ja-JP" sz="1200" i="1"/>
          </a:p>
          <a:p>
            <a:r>
              <a:rPr lang="en-US" sz="1200"/>
              <a:t>Thomas Nast, </a:t>
            </a:r>
            <a:r>
              <a:rPr lang="en-US" sz="1200" i="1"/>
              <a:t>Harper’s Weekly</a:t>
            </a:r>
          </a:p>
          <a:p>
            <a:r>
              <a:rPr lang="en-US" sz="1200"/>
              <a:t>October 1874</a:t>
            </a:r>
          </a:p>
        </p:txBody>
      </p:sp>
    </p:spTree>
    <p:extLst>
      <p:ext uri="{BB962C8B-B14F-4D97-AF65-F5344CB8AC3E}">
        <p14:creationId xmlns:p14="http://schemas.microsoft.com/office/powerpoint/2010/main" val="27170785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Codes of Mississippi</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0777001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noRot="1" noChangeArrowheads="1"/>
          </p:cNvSpPr>
          <p:nvPr>
            <p:ph type="title" idx="4294967295"/>
          </p:nvPr>
        </p:nvSpPr>
        <p:spPr>
          <a:xfrm>
            <a:off x="0" y="0"/>
            <a:ext cx="9144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3600">
                <a:effectLst/>
                <a:latin typeface="Rockwell"/>
                <a:cs typeface="Rockwell"/>
              </a:rPr>
              <a:t>Sharecropping</a:t>
            </a:r>
            <a:endParaRPr lang="en-US" sz="4000">
              <a:effectLst/>
              <a:latin typeface="Rockwell"/>
              <a:cs typeface="Rockwell"/>
            </a:endParaRPr>
          </a:p>
        </p:txBody>
      </p:sp>
      <p:sp>
        <p:nvSpPr>
          <p:cNvPr id="24578" name="Rectangle 6"/>
          <p:cNvSpPr>
            <a:spLocks noGrp="1" noRot="1" noChangeArrowheads="1"/>
          </p:cNvSpPr>
          <p:nvPr>
            <p:ph type="body" sz="half" idx="4294967295"/>
          </p:nvPr>
        </p:nvSpPr>
        <p:spPr>
          <a:xfrm>
            <a:off x="0" y="5867400"/>
            <a:ext cx="91440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1400">
                <a:effectLst/>
                <a:latin typeface="Rockwell"/>
                <a:cs typeface="Rockwell"/>
              </a:rPr>
              <a:t>50% white farmers and 75% black farmers</a:t>
            </a:r>
          </a:p>
          <a:p>
            <a:pPr>
              <a:lnSpc>
                <a:spcPct val="90000"/>
              </a:lnSpc>
            </a:pPr>
            <a:r>
              <a:rPr lang="en-US" sz="1400">
                <a:effectLst/>
                <a:latin typeface="Rockwell"/>
                <a:cs typeface="Rockwell"/>
              </a:rPr>
              <a:t>Crop-lien system</a:t>
            </a:r>
          </a:p>
          <a:p>
            <a:pPr>
              <a:lnSpc>
                <a:spcPct val="90000"/>
              </a:lnSpc>
            </a:pPr>
            <a:r>
              <a:rPr lang="en-US" sz="1400">
                <a:effectLst/>
                <a:latin typeface="Rockwell"/>
                <a:cs typeface="Rockwell"/>
              </a:rPr>
              <a:t>Tenant farming</a:t>
            </a:r>
          </a:p>
          <a:p>
            <a:pPr>
              <a:lnSpc>
                <a:spcPct val="90000"/>
              </a:lnSpc>
            </a:pPr>
            <a:r>
              <a:rPr lang="en-US" sz="1400">
                <a:effectLst/>
                <a:latin typeface="Rockwell"/>
                <a:cs typeface="Rockwell"/>
              </a:rPr>
              <a:t>Exodusters</a:t>
            </a:r>
            <a:endParaRPr lang="en-US" sz="1800">
              <a:effectLst/>
              <a:latin typeface="Rockwell"/>
              <a:cs typeface="Rockwell"/>
            </a:endParaRPr>
          </a:p>
        </p:txBody>
      </p:sp>
      <p:pic>
        <p:nvPicPr>
          <p:cNvPr id="24579" name="Picture 7" descr="SharecropperCycle"/>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57200" y="533400"/>
            <a:ext cx="8229600" cy="5235575"/>
          </a:xfrm>
        </p:spPr>
      </p:pic>
    </p:spTree>
    <p:extLst>
      <p:ext uri="{BB962C8B-B14F-4D97-AF65-F5344CB8AC3E}">
        <p14:creationId xmlns:p14="http://schemas.microsoft.com/office/powerpoint/2010/main" val="33838134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ph type="title" idx="4294967295"/>
          </p:nvPr>
        </p:nvSpPr>
        <p:spPr>
          <a:xfrm>
            <a:off x="304800" y="0"/>
            <a:ext cx="854075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effectLst/>
                <a:latin typeface="Rockwell"/>
                <a:cs typeface="Rockwell"/>
              </a:rPr>
              <a:t>Northern Influence on the South</a:t>
            </a:r>
          </a:p>
        </p:txBody>
      </p:sp>
      <p:sp>
        <p:nvSpPr>
          <p:cNvPr id="16386" name="Rectangle 5"/>
          <p:cNvSpPr>
            <a:spLocks noChangeArrowheads="1"/>
          </p:cNvSpPr>
          <p:nvPr>
            <p:ph type="body" sz="half" idx="4294967295"/>
          </p:nvPr>
        </p:nvSpPr>
        <p:spPr>
          <a:xfrm>
            <a:off x="4953000" y="685800"/>
            <a:ext cx="41910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b="1" dirty="0">
                <a:effectLst/>
                <a:latin typeface="Rockwell"/>
                <a:cs typeface="Rockwell"/>
              </a:rPr>
              <a:t>Scalawags</a:t>
            </a:r>
          </a:p>
          <a:p>
            <a:pPr lvl="1"/>
            <a:r>
              <a:rPr lang="en-US" sz="2000" dirty="0">
                <a:effectLst/>
                <a:latin typeface="Rockwell"/>
                <a:cs typeface="Rockwell"/>
              </a:rPr>
              <a:t>Southern Republicans fostering American System-type programs</a:t>
            </a:r>
          </a:p>
          <a:p>
            <a:pPr lvl="1"/>
            <a:r>
              <a:rPr lang="en-US" sz="2000" dirty="0">
                <a:effectLst/>
                <a:latin typeface="Rockwell"/>
                <a:cs typeface="Rockwell"/>
              </a:rPr>
              <a:t>Cooperated with Northern politics and economics</a:t>
            </a:r>
            <a:endParaRPr lang="en-US" sz="1800" b="1" dirty="0">
              <a:effectLst/>
              <a:latin typeface="Rockwell"/>
              <a:cs typeface="Rockwell"/>
            </a:endParaRPr>
          </a:p>
          <a:p>
            <a:r>
              <a:rPr lang="en-US" sz="2400" b="1" dirty="0">
                <a:effectLst/>
                <a:latin typeface="Rockwell"/>
                <a:cs typeface="Rockwell"/>
              </a:rPr>
              <a:t>Carpetbaggers</a:t>
            </a:r>
          </a:p>
          <a:p>
            <a:pPr lvl="1"/>
            <a:r>
              <a:rPr lang="en-US" sz="2000" dirty="0">
                <a:effectLst/>
                <a:latin typeface="Rockwell"/>
                <a:cs typeface="Rockwell"/>
              </a:rPr>
              <a:t>Northerners investing in “New South,”</a:t>
            </a:r>
          </a:p>
          <a:p>
            <a:pPr lvl="1"/>
            <a:r>
              <a:rPr lang="en-US" sz="2000" dirty="0">
                <a:effectLst/>
                <a:latin typeface="Rockwell"/>
                <a:cs typeface="Rockwell"/>
              </a:rPr>
              <a:t>Reformers/provide aid</a:t>
            </a:r>
          </a:p>
          <a:p>
            <a:pPr lvl="1"/>
            <a:r>
              <a:rPr lang="en-US" sz="2000" dirty="0">
                <a:effectLst/>
                <a:latin typeface="Rockwell"/>
                <a:cs typeface="Rockwell"/>
              </a:rPr>
              <a:t>Squatters and plunderers</a:t>
            </a:r>
          </a:p>
        </p:txBody>
      </p:sp>
      <p:pic>
        <p:nvPicPr>
          <p:cNvPr id="16387" name="Picture 6"/>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685800"/>
            <a:ext cx="4892675" cy="6172200"/>
          </a:xfrm>
        </p:spPr>
      </p:pic>
      <p:sp>
        <p:nvSpPr>
          <p:cNvPr id="16388" name="TextBox 4"/>
          <p:cNvSpPr txBox="1">
            <a:spLocks noChangeArrowheads="1"/>
          </p:cNvSpPr>
          <p:nvPr/>
        </p:nvSpPr>
        <p:spPr bwMode="auto">
          <a:xfrm>
            <a:off x="4876800" y="5715000"/>
            <a:ext cx="426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200" i="1" dirty="0"/>
              <a:t>The Man with the (Carpet) Bags</a:t>
            </a:r>
          </a:p>
          <a:p>
            <a:r>
              <a:rPr lang="en-US" sz="1200" dirty="0"/>
              <a:t>Thomas Nast, 1872</a:t>
            </a:r>
          </a:p>
          <a:p>
            <a:endParaRPr lang="en-US" sz="1200" dirty="0"/>
          </a:p>
          <a:p>
            <a:r>
              <a:rPr lang="en-US" sz="1200" dirty="0"/>
              <a:t>Depicts Carl Schurz, a Liberal Republican critical of Grant’s Reconstruction policies</a:t>
            </a:r>
          </a:p>
        </p:txBody>
      </p:sp>
    </p:spTree>
    <p:extLst>
      <p:ext uri="{BB962C8B-B14F-4D97-AF65-F5344CB8AC3E}">
        <p14:creationId xmlns:p14="http://schemas.microsoft.com/office/powerpoint/2010/main" val="105928729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don and Franchise-And Not This 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304800"/>
            <a:ext cx="9017000" cy="6248400"/>
          </a:xfrm>
          <a:prstGeom prst="rect">
            <a:avLst/>
          </a:prstGeom>
        </p:spPr>
      </p:pic>
    </p:spTree>
    <p:extLst>
      <p:ext uri="{BB962C8B-B14F-4D97-AF65-F5344CB8AC3E}">
        <p14:creationId xmlns:p14="http://schemas.microsoft.com/office/powerpoint/2010/main" val="11798740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4400" y="1796313"/>
            <a:ext cx="1145640" cy="1707541"/>
          </a:xfrm>
          <a:prstGeom prst="rect">
            <a:avLst/>
          </a:prstGeom>
        </p:spPr>
      </p:pic>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1200" y="1785244"/>
            <a:ext cx="1143000" cy="1713060"/>
          </a:xfrm>
          <a:prstGeom prst="rect">
            <a:avLst/>
          </a:prstGeom>
        </p:spPr>
      </p:pic>
      <p:sp>
        <p:nvSpPr>
          <p:cNvPr id="16" name="Rectangle 15"/>
          <p:cNvSpPr/>
          <p:nvPr/>
        </p:nvSpPr>
        <p:spPr>
          <a:xfrm>
            <a:off x="168440" y="3503194"/>
            <a:ext cx="2940168" cy="369332"/>
          </a:xfrm>
          <a:prstGeom prst="rect">
            <a:avLst/>
          </a:prstGeom>
        </p:spPr>
        <p:txBody>
          <a:bodyPr wrap="square">
            <a:spAutoFit/>
          </a:bodyPr>
          <a:lstStyle/>
          <a:p>
            <a:pPr algn="ctr"/>
            <a:r>
              <a:rPr lang="en-US" dirty="0" smtClean="0">
                <a:solidFill>
                  <a:srgbClr val="FFFFFF"/>
                </a:solidFill>
                <a:latin typeface="Garamond" panose="02020404030301010803" pitchFamily="18" charset="0"/>
              </a:rPr>
              <a:t>Radicals</a:t>
            </a:r>
            <a:endParaRPr lang="en-US" dirty="0">
              <a:solidFill>
                <a:srgbClr val="FFFFFF"/>
              </a:solidFill>
              <a:latin typeface="Garamond" panose="02020404030301010803" pitchFamily="18" charset="0"/>
            </a:endParaRPr>
          </a:p>
        </p:txBody>
      </p:sp>
      <p:sp>
        <p:nvSpPr>
          <p:cNvPr id="2" name="Title 1"/>
          <p:cNvSpPr>
            <a:spLocks noGrp="1"/>
          </p:cNvSpPr>
          <p:nvPr>
            <p:ph type="title"/>
          </p:nvPr>
        </p:nvSpPr>
        <p:spPr>
          <a:xfrm>
            <a:off x="457200" y="274638"/>
            <a:ext cx="8686800" cy="1143000"/>
          </a:xfrm>
        </p:spPr>
        <p:txBody>
          <a:bodyPr>
            <a:normAutofit fontScale="90000"/>
          </a:bodyPr>
          <a:lstStyle/>
          <a:p>
            <a:pPr algn="l"/>
            <a:r>
              <a:rPr lang="en-US" dirty="0" smtClean="0">
                <a:latin typeface="Rockwell"/>
                <a:cs typeface="Rockwell"/>
              </a:rPr>
              <a:t>Political Spectrum of Reconstruction</a:t>
            </a:r>
            <a:endParaRPr lang="en-US" dirty="0">
              <a:latin typeface="Rockwell"/>
              <a:cs typeface="Rockwell"/>
            </a:endParaRPr>
          </a:p>
        </p:txBody>
      </p:sp>
      <p:sp>
        <p:nvSpPr>
          <p:cNvPr id="3" name="Left-Right Arrow 2"/>
          <p:cNvSpPr/>
          <p:nvPr/>
        </p:nvSpPr>
        <p:spPr>
          <a:xfrm>
            <a:off x="228600" y="4800600"/>
            <a:ext cx="8686800" cy="1905000"/>
          </a:xfrm>
          <a:prstGeom prst="leftRightArrow">
            <a:avLst/>
          </a:prstGeom>
          <a:gradFill flip="none" rotWithShape="1">
            <a:gsLst>
              <a:gs pos="0">
                <a:schemeClr val="accent1">
                  <a:lumMod val="50000"/>
                </a:schemeClr>
              </a:gs>
              <a:gs pos="100000">
                <a:srgbClr val="C000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Garamond" panose="02020404030301010803" pitchFamily="18" charset="0"/>
            </a:endParaRPr>
          </a:p>
        </p:txBody>
      </p:sp>
      <p:sp>
        <p:nvSpPr>
          <p:cNvPr id="4" name="Rectangle 3"/>
          <p:cNvSpPr/>
          <p:nvPr/>
        </p:nvSpPr>
        <p:spPr>
          <a:xfrm>
            <a:off x="1219200" y="5291435"/>
            <a:ext cx="2362200" cy="923330"/>
          </a:xfrm>
          <a:prstGeom prst="rect">
            <a:avLst/>
          </a:prstGeom>
        </p:spPr>
        <p:txBody>
          <a:bodyPr wrap="square">
            <a:spAutoFit/>
          </a:bodyPr>
          <a:lstStyle/>
          <a:p>
            <a:pPr algn="ctr"/>
            <a:r>
              <a:rPr lang="en-US" dirty="0">
                <a:solidFill>
                  <a:prstClr val="white"/>
                </a:solidFill>
                <a:latin typeface="Garamond" panose="02020404030301010803" pitchFamily="18" charset="0"/>
              </a:rPr>
              <a:t>Federal Supremacy</a:t>
            </a:r>
          </a:p>
          <a:p>
            <a:pPr algn="ctr"/>
            <a:r>
              <a:rPr lang="en-US" dirty="0">
                <a:solidFill>
                  <a:prstClr val="white"/>
                </a:solidFill>
                <a:latin typeface="Garamond" panose="02020404030301010803" pitchFamily="18" charset="0"/>
              </a:rPr>
              <a:t>Black Civil Rights</a:t>
            </a:r>
          </a:p>
          <a:p>
            <a:pPr algn="ctr"/>
            <a:r>
              <a:rPr lang="en-US" dirty="0">
                <a:solidFill>
                  <a:prstClr val="white"/>
                </a:solidFill>
                <a:latin typeface="Garamond" panose="02020404030301010803" pitchFamily="18" charset="0"/>
              </a:rPr>
              <a:t>Military Occupation</a:t>
            </a:r>
          </a:p>
        </p:txBody>
      </p:sp>
      <p:sp>
        <p:nvSpPr>
          <p:cNvPr id="5" name="Rectangle 4"/>
          <p:cNvSpPr/>
          <p:nvPr/>
        </p:nvSpPr>
        <p:spPr>
          <a:xfrm>
            <a:off x="5181600" y="5291435"/>
            <a:ext cx="3124200" cy="923330"/>
          </a:xfrm>
          <a:prstGeom prst="rect">
            <a:avLst/>
          </a:prstGeom>
        </p:spPr>
        <p:txBody>
          <a:bodyPr wrap="square">
            <a:spAutoFit/>
          </a:bodyPr>
          <a:lstStyle/>
          <a:p>
            <a:pPr algn="ctr"/>
            <a:r>
              <a:rPr lang="en-US" dirty="0" smtClean="0">
                <a:solidFill>
                  <a:prstClr val="white"/>
                </a:solidFill>
                <a:latin typeface="Garamond" panose="02020404030301010803" pitchFamily="18" charset="0"/>
              </a:rPr>
              <a:t>States’ Rights</a:t>
            </a:r>
            <a:endParaRPr lang="en-US" dirty="0">
              <a:solidFill>
                <a:prstClr val="white"/>
              </a:solidFill>
              <a:latin typeface="Garamond" panose="02020404030301010803" pitchFamily="18" charset="0"/>
            </a:endParaRPr>
          </a:p>
          <a:p>
            <a:pPr algn="ctr"/>
            <a:r>
              <a:rPr lang="en-US" dirty="0" smtClean="0">
                <a:solidFill>
                  <a:prstClr val="white"/>
                </a:solidFill>
                <a:latin typeface="Garamond" panose="02020404030301010803" pitchFamily="18" charset="0"/>
              </a:rPr>
              <a:t>Blacks as Second-Class Citizens</a:t>
            </a:r>
            <a:endParaRPr lang="en-US" dirty="0">
              <a:solidFill>
                <a:prstClr val="white"/>
              </a:solidFill>
              <a:latin typeface="Garamond" panose="02020404030301010803" pitchFamily="18" charset="0"/>
            </a:endParaRPr>
          </a:p>
          <a:p>
            <a:pPr algn="ctr"/>
            <a:r>
              <a:rPr lang="en-US" dirty="0" smtClean="0">
                <a:solidFill>
                  <a:prstClr val="white"/>
                </a:solidFill>
                <a:latin typeface="Garamond" panose="02020404030301010803" pitchFamily="18" charset="0"/>
              </a:rPr>
              <a:t>Home Rule</a:t>
            </a:r>
            <a:endParaRPr lang="en-US" dirty="0">
              <a:solidFill>
                <a:prstClr val="white"/>
              </a:solidFill>
              <a:latin typeface="Garamond" panose="02020404030301010803" pitchFamily="18" charset="0"/>
            </a:endParaRPr>
          </a:p>
        </p:txBody>
      </p:sp>
      <p:pic>
        <p:nvPicPr>
          <p:cNvPr id="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25740" y="3801704"/>
            <a:ext cx="1941460" cy="145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57800" y="3814488"/>
            <a:ext cx="1480320" cy="1443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1790134"/>
            <a:ext cx="1025046" cy="1717321"/>
          </a:xfrm>
          <a:prstGeom prst="rect">
            <a:avLst/>
          </a:prstGeom>
        </p:spPr>
      </p:pic>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048000" y="1796313"/>
            <a:ext cx="1074344" cy="1701991"/>
          </a:xfrm>
          <a:prstGeom prst="rect">
            <a:avLst/>
          </a:prstGeom>
        </p:spPr>
      </p:pic>
      <p:pic>
        <p:nvPicPr>
          <p:cNvPr id="11" name="Picture 1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400800" y="1790134"/>
            <a:ext cx="1459929" cy="1703249"/>
          </a:xfrm>
          <a:prstGeom prst="rect">
            <a:avLst/>
          </a:prstGeom>
        </p:spPr>
      </p:pic>
      <p:sp>
        <p:nvSpPr>
          <p:cNvPr id="12" name="Rectangle 11"/>
          <p:cNvSpPr/>
          <p:nvPr/>
        </p:nvSpPr>
        <p:spPr>
          <a:xfrm>
            <a:off x="3194862" y="3503194"/>
            <a:ext cx="1174732" cy="369332"/>
          </a:xfrm>
          <a:prstGeom prst="rect">
            <a:avLst/>
          </a:prstGeom>
        </p:spPr>
        <p:txBody>
          <a:bodyPr wrap="square">
            <a:spAutoFit/>
          </a:bodyPr>
          <a:lstStyle/>
          <a:p>
            <a:pPr algn="ctr"/>
            <a:r>
              <a:rPr lang="en-US" dirty="0" smtClean="0">
                <a:solidFill>
                  <a:srgbClr val="FFFFFF"/>
                </a:solidFill>
                <a:latin typeface="Garamond" panose="02020404030301010803" pitchFamily="18" charset="0"/>
              </a:rPr>
              <a:t>Moderates</a:t>
            </a:r>
            <a:endParaRPr lang="en-US" dirty="0">
              <a:solidFill>
                <a:srgbClr val="FFFFFF"/>
              </a:solidFill>
              <a:latin typeface="Garamond" panose="02020404030301010803" pitchFamily="18" charset="0"/>
            </a:endParaRPr>
          </a:p>
        </p:txBody>
      </p:sp>
      <p:pic>
        <p:nvPicPr>
          <p:cNvPr id="15" name="Picture 14"/>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114800" y="1793151"/>
            <a:ext cx="1145640" cy="1710043"/>
          </a:xfrm>
          <a:prstGeom prst="rect">
            <a:avLst/>
          </a:prstGeom>
        </p:spPr>
      </p:pic>
      <p:sp>
        <p:nvSpPr>
          <p:cNvPr id="17" name="Rectangle 16"/>
          <p:cNvSpPr/>
          <p:nvPr/>
        </p:nvSpPr>
        <p:spPr>
          <a:xfrm>
            <a:off x="5398979" y="3503936"/>
            <a:ext cx="1230421" cy="369332"/>
          </a:xfrm>
          <a:prstGeom prst="rect">
            <a:avLst/>
          </a:prstGeom>
        </p:spPr>
        <p:txBody>
          <a:bodyPr wrap="square">
            <a:spAutoFit/>
          </a:bodyPr>
          <a:lstStyle/>
          <a:p>
            <a:pPr algn="ctr"/>
            <a:r>
              <a:rPr lang="en-US" dirty="0" smtClean="0">
                <a:solidFill>
                  <a:srgbClr val="FFFFFF"/>
                </a:solidFill>
                <a:latin typeface="Garamond" panose="02020404030301010803" pitchFamily="18" charset="0"/>
              </a:rPr>
              <a:t>Unionists</a:t>
            </a:r>
            <a:endParaRPr lang="en-US" dirty="0">
              <a:solidFill>
                <a:srgbClr val="FFFFFF"/>
              </a:solidFill>
              <a:latin typeface="Garamond" panose="02020404030301010803" pitchFamily="18" charset="0"/>
            </a:endParaRPr>
          </a:p>
        </p:txBody>
      </p:sp>
      <p:sp>
        <p:nvSpPr>
          <p:cNvPr id="18" name="Rectangle 17"/>
          <p:cNvSpPr/>
          <p:nvPr/>
        </p:nvSpPr>
        <p:spPr>
          <a:xfrm>
            <a:off x="6485179" y="3507455"/>
            <a:ext cx="1356419" cy="369332"/>
          </a:xfrm>
          <a:prstGeom prst="rect">
            <a:avLst/>
          </a:prstGeom>
        </p:spPr>
        <p:txBody>
          <a:bodyPr wrap="square">
            <a:spAutoFit/>
          </a:bodyPr>
          <a:lstStyle/>
          <a:p>
            <a:pPr algn="ctr"/>
            <a:r>
              <a:rPr lang="en-US" dirty="0" smtClean="0">
                <a:solidFill>
                  <a:srgbClr val="FFFFFF"/>
                </a:solidFill>
                <a:latin typeface="Garamond" panose="02020404030301010803" pitchFamily="18" charset="0"/>
              </a:rPr>
              <a:t>Redeemers</a:t>
            </a:r>
            <a:endParaRPr lang="en-US" dirty="0">
              <a:solidFill>
                <a:srgbClr val="FFFFFF"/>
              </a:solidFill>
              <a:latin typeface="Garamond" panose="02020404030301010803" pitchFamily="18" charset="0"/>
            </a:endParaRPr>
          </a:p>
        </p:txBody>
      </p:sp>
      <p:sp>
        <p:nvSpPr>
          <p:cNvPr id="19" name="Rectangle 18"/>
          <p:cNvSpPr/>
          <p:nvPr/>
        </p:nvSpPr>
        <p:spPr>
          <a:xfrm>
            <a:off x="8077200" y="3516868"/>
            <a:ext cx="693026" cy="369332"/>
          </a:xfrm>
          <a:prstGeom prst="rect">
            <a:avLst/>
          </a:prstGeom>
        </p:spPr>
        <p:txBody>
          <a:bodyPr wrap="square">
            <a:spAutoFit/>
          </a:bodyPr>
          <a:lstStyle/>
          <a:p>
            <a:pPr algn="ctr"/>
            <a:r>
              <a:rPr lang="en-US" dirty="0" smtClean="0">
                <a:solidFill>
                  <a:srgbClr val="FFFFFF"/>
                </a:solidFill>
                <a:latin typeface="Garamond" panose="02020404030301010803" pitchFamily="18" charset="0"/>
              </a:rPr>
              <a:t>KKK</a:t>
            </a:r>
            <a:endParaRPr lang="en-US" dirty="0">
              <a:solidFill>
                <a:srgbClr val="FFFFFF"/>
              </a:solidFill>
              <a:latin typeface="Garamond" panose="02020404030301010803" pitchFamily="18" charset="0"/>
            </a:endParaRPr>
          </a:p>
        </p:txBody>
      </p:sp>
      <p:pic>
        <p:nvPicPr>
          <p:cNvPr id="21" name="Picture 20"/>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969345" y="1790134"/>
            <a:ext cx="1174655" cy="1703249"/>
          </a:xfrm>
          <a:prstGeom prst="rect">
            <a:avLst/>
          </a:prstGeom>
        </p:spPr>
      </p:pic>
      <p:pic>
        <p:nvPicPr>
          <p:cNvPr id="20" name="Picture 1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257800" y="1790134"/>
            <a:ext cx="1141746" cy="1703249"/>
          </a:xfrm>
          <a:prstGeom prst="rect">
            <a:avLst/>
          </a:prstGeom>
        </p:spPr>
      </p:pic>
      <p:cxnSp>
        <p:nvCxnSpPr>
          <p:cNvPr id="22" name="Straight Connector 21"/>
          <p:cNvCxnSpPr/>
          <p:nvPr/>
        </p:nvCxnSpPr>
        <p:spPr>
          <a:xfrm>
            <a:off x="0" y="179315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3503194"/>
            <a:ext cx="9144000" cy="136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105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lstStyle/>
          <a:p>
            <a:r>
              <a:rPr lang="en-US" b="1" dirty="0" smtClean="0"/>
              <a:t>5.3.II: </a:t>
            </a:r>
            <a:r>
              <a:rPr lang="en-US" dirty="0"/>
              <a:t>Reconstruction and the Civil War ended slavery, altered relationships between the states and the federal government, and led to debates over new definitions of citizenship, particularly regarding the rights of African Americans, women, and other minorities.</a:t>
            </a:r>
            <a:r>
              <a:rPr lang="en-US" dirty="0"/>
              <a:t> </a:t>
            </a:r>
            <a:endParaRPr lang="en-US" dirty="0"/>
          </a:p>
        </p:txBody>
      </p:sp>
    </p:spTree>
    <p:extLst>
      <p:ext uri="{BB962C8B-B14F-4D97-AF65-F5344CB8AC3E}">
        <p14:creationId xmlns:p14="http://schemas.microsoft.com/office/powerpoint/2010/main" val="38367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a:latin typeface="Tahoma" charset="0"/>
              </a:rPr>
              <a:t>Evaluate the extent the Civil War impacted the political, social, and economic landscape of the United States?</a:t>
            </a:r>
          </a:p>
          <a:p>
            <a:r>
              <a:rPr lang="en-US" dirty="0" smtClean="0">
                <a:latin typeface="Tahoma" charset="0"/>
              </a:rPr>
              <a:t>Evaluate the extent to which Reconstruction maintained </a:t>
            </a:r>
            <a:r>
              <a:rPr lang="en-US" dirty="0">
                <a:latin typeface="Tahoma" charset="0"/>
              </a:rPr>
              <a:t>continuity and </a:t>
            </a:r>
            <a:r>
              <a:rPr lang="en-US" dirty="0" smtClean="0">
                <a:latin typeface="Tahoma" charset="0"/>
              </a:rPr>
              <a:t>fostered </a:t>
            </a:r>
            <a:r>
              <a:rPr lang="en-US" dirty="0">
                <a:latin typeface="Tahoma" charset="0"/>
              </a:rPr>
              <a:t>change in American politics and society?</a:t>
            </a:r>
          </a:p>
          <a:p>
            <a:endParaRPr lang="en-US" dirty="0"/>
          </a:p>
        </p:txBody>
      </p:sp>
    </p:spTree>
    <p:extLst>
      <p:ext uri="{BB962C8B-B14F-4D97-AF65-F5344CB8AC3E}">
        <p14:creationId xmlns:p14="http://schemas.microsoft.com/office/powerpoint/2010/main" val="2072341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Textual Analysis-Reconstruction</a:t>
            </a:r>
            <a:endParaRPr lang="en-US" dirty="0"/>
          </a:p>
        </p:txBody>
      </p:sp>
      <p:sp>
        <p:nvSpPr>
          <p:cNvPr id="4" name="Content Placeholder 3"/>
          <p:cNvSpPr>
            <a:spLocks noGrp="1"/>
          </p:cNvSpPr>
          <p:nvPr>
            <p:ph idx="1"/>
          </p:nvPr>
        </p:nvSpPr>
        <p:spPr>
          <a:xfrm>
            <a:off x="0" y="1600200"/>
            <a:ext cx="9144000" cy="4525963"/>
          </a:xfrm>
        </p:spPr>
        <p:txBody>
          <a:bodyPr/>
          <a:lstStyle/>
          <a:p>
            <a:r>
              <a:rPr lang="en-US" dirty="0" smtClean="0"/>
              <a:t>Southern Defiance vs. Freedmen Convention</a:t>
            </a:r>
            <a:endParaRPr lang="en-US" dirty="0"/>
          </a:p>
        </p:txBody>
      </p:sp>
    </p:spTree>
    <p:extLst>
      <p:ext uri="{BB962C8B-B14F-4D97-AF65-F5344CB8AC3E}">
        <p14:creationId xmlns:p14="http://schemas.microsoft.com/office/powerpoint/2010/main" val="2412922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Phases of Reconstruction</a:t>
            </a:r>
            <a:endParaRPr lang="en-US" dirty="0"/>
          </a:p>
        </p:txBody>
      </p:sp>
      <p:sp>
        <p:nvSpPr>
          <p:cNvPr id="3" name="Content Placeholder 2"/>
          <p:cNvSpPr>
            <a:spLocks noGrp="1"/>
          </p:cNvSpPr>
          <p:nvPr>
            <p:ph idx="1"/>
          </p:nvPr>
        </p:nvSpPr>
        <p:spPr/>
        <p:txBody>
          <a:bodyPr>
            <a:normAutofit/>
          </a:bodyPr>
          <a:lstStyle/>
          <a:p>
            <a:r>
              <a:rPr lang="en-US" sz="3200" dirty="0" smtClean="0"/>
              <a:t>Presidential Reconstruction (1863-1866)</a:t>
            </a:r>
          </a:p>
          <a:p>
            <a:r>
              <a:rPr lang="en-US" sz="3200" dirty="0" smtClean="0"/>
              <a:t>Congressional (or Radical) Reconstruction (1867-1877)</a:t>
            </a:r>
          </a:p>
          <a:p>
            <a:r>
              <a:rPr lang="en-US" sz="3200" dirty="0" smtClean="0"/>
              <a:t>Redemption (1877-1900)</a:t>
            </a:r>
            <a:endParaRPr lang="en-US" sz="3200" dirty="0"/>
          </a:p>
        </p:txBody>
      </p:sp>
    </p:spTree>
    <p:extLst>
      <p:ext uri="{BB962C8B-B14F-4D97-AF65-F5344CB8AC3E}">
        <p14:creationId xmlns:p14="http://schemas.microsoft.com/office/powerpoint/2010/main" val="16223829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ckwell"/>
                <a:cs typeface="Rockwell"/>
              </a:rPr>
              <a:t>President Lincoln’s Plan</a:t>
            </a:r>
            <a:endParaRPr lang="en-US" dirty="0">
              <a:latin typeface="Rockwell"/>
              <a:cs typeface="Rockwell"/>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sz="2800" b="1" dirty="0" smtClean="0">
                <a:solidFill>
                  <a:srgbClr val="FFFFFF"/>
                </a:solidFill>
                <a:latin typeface="Rockwell"/>
                <a:cs typeface="Rockwell"/>
              </a:rPr>
              <a:t>Ten Percent Plan</a:t>
            </a:r>
          </a:p>
          <a:p>
            <a:pPr>
              <a:buClr>
                <a:schemeClr val="accent1"/>
              </a:buClr>
            </a:pPr>
            <a:r>
              <a:rPr lang="en-US" dirty="0">
                <a:solidFill>
                  <a:srgbClr val="FFFFFF"/>
                </a:solidFill>
                <a:latin typeface="Rockwell"/>
                <a:ea typeface="Arial Unicode MS" panose="020B0604020202020204" pitchFamily="34" charset="-128"/>
                <a:cs typeface="Rockwell"/>
              </a:rPr>
              <a:t>Proclamation of Amnesty and Reconstruction (1863</a:t>
            </a:r>
            <a:r>
              <a:rPr lang="en-US" dirty="0" smtClean="0">
                <a:solidFill>
                  <a:srgbClr val="FFFFFF"/>
                </a:solidFill>
                <a:latin typeface="Rockwell"/>
                <a:ea typeface="Arial Unicode MS" panose="020B0604020202020204" pitchFamily="34" charset="-128"/>
                <a:cs typeface="Rockwell"/>
              </a:rPr>
              <a:t>)</a:t>
            </a:r>
            <a:endParaRPr lang="en-US" sz="1600" dirty="0">
              <a:solidFill>
                <a:srgbClr val="FFFFFF"/>
              </a:solidFill>
              <a:latin typeface="Rockwell"/>
              <a:ea typeface="Arial Unicode MS" panose="020B0604020202020204" pitchFamily="34" charset="-128"/>
              <a:cs typeface="Rockwell"/>
            </a:endParaRPr>
          </a:p>
          <a:p>
            <a:pPr>
              <a:buClr>
                <a:schemeClr val="accent1"/>
              </a:buClr>
            </a:pPr>
            <a:r>
              <a:rPr lang="en-US" dirty="0">
                <a:solidFill>
                  <a:srgbClr val="FFFFFF"/>
                </a:solidFill>
                <a:latin typeface="Rockwell"/>
                <a:ea typeface="Arial Unicode MS" panose="020B0604020202020204" pitchFamily="34" charset="-128"/>
                <a:cs typeface="Rockwell"/>
              </a:rPr>
              <a:t>Full presidential pardons to southerners </a:t>
            </a:r>
            <a:r>
              <a:rPr lang="en-US" dirty="0" smtClean="0">
                <a:solidFill>
                  <a:srgbClr val="FFFFFF"/>
                </a:solidFill>
                <a:latin typeface="Rockwell"/>
                <a:ea typeface="Arial Unicode MS" panose="020B0604020202020204" pitchFamily="34" charset="-128"/>
                <a:cs typeface="Rockwell"/>
              </a:rPr>
              <a:t>who:</a:t>
            </a:r>
          </a:p>
          <a:p>
            <a:pPr lvl="1">
              <a:buClr>
                <a:schemeClr val="accent2"/>
              </a:buClr>
            </a:pPr>
            <a:r>
              <a:rPr lang="en-US" dirty="0">
                <a:solidFill>
                  <a:srgbClr val="FFFFFF"/>
                </a:solidFill>
                <a:latin typeface="Rockwell"/>
                <a:ea typeface="Arial Unicode MS" panose="020B0604020202020204" pitchFamily="34" charset="-128"/>
                <a:cs typeface="Rockwell"/>
              </a:rPr>
              <a:t>T</a:t>
            </a:r>
            <a:r>
              <a:rPr lang="en-US" dirty="0" smtClean="0">
                <a:solidFill>
                  <a:srgbClr val="FFFFFF"/>
                </a:solidFill>
                <a:latin typeface="Rockwell"/>
                <a:ea typeface="Arial Unicode MS" panose="020B0604020202020204" pitchFamily="34" charset="-128"/>
                <a:cs typeface="Rockwell"/>
              </a:rPr>
              <a:t>ook </a:t>
            </a:r>
            <a:r>
              <a:rPr lang="en-US" dirty="0">
                <a:solidFill>
                  <a:srgbClr val="FFFFFF"/>
                </a:solidFill>
                <a:latin typeface="Rockwell"/>
                <a:ea typeface="Arial Unicode MS" panose="020B0604020202020204" pitchFamily="34" charset="-128"/>
                <a:cs typeface="Rockwell"/>
              </a:rPr>
              <a:t>an oath of allegiance to the Union and the </a:t>
            </a:r>
            <a:r>
              <a:rPr lang="en-US" dirty="0" smtClean="0">
                <a:solidFill>
                  <a:srgbClr val="FFFFFF"/>
                </a:solidFill>
                <a:latin typeface="Rockwell"/>
                <a:ea typeface="Arial Unicode MS" panose="020B0604020202020204" pitchFamily="34" charset="-128"/>
                <a:cs typeface="Rockwell"/>
              </a:rPr>
              <a:t>Constitution</a:t>
            </a:r>
          </a:p>
          <a:p>
            <a:pPr lvl="1">
              <a:buClr>
                <a:schemeClr val="accent2"/>
              </a:buClr>
            </a:pPr>
            <a:r>
              <a:rPr lang="en-US" dirty="0" smtClean="0">
                <a:solidFill>
                  <a:srgbClr val="FFFFFF"/>
                </a:solidFill>
                <a:latin typeface="Rockwell"/>
                <a:ea typeface="Arial Unicode MS" panose="020B0604020202020204" pitchFamily="34" charset="-128"/>
                <a:cs typeface="Rockwell"/>
              </a:rPr>
              <a:t>Accepted </a:t>
            </a:r>
            <a:r>
              <a:rPr lang="en-US" dirty="0">
                <a:solidFill>
                  <a:srgbClr val="FFFFFF"/>
                </a:solidFill>
                <a:latin typeface="Rockwell"/>
                <a:ea typeface="Arial Unicode MS" panose="020B0604020202020204" pitchFamily="34" charset="-128"/>
                <a:cs typeface="Rockwell"/>
              </a:rPr>
              <a:t>the emancipation of </a:t>
            </a:r>
            <a:r>
              <a:rPr lang="en-US" dirty="0" smtClean="0">
                <a:solidFill>
                  <a:srgbClr val="FFFFFF"/>
                </a:solidFill>
                <a:latin typeface="Rockwell"/>
                <a:ea typeface="Arial Unicode MS" panose="020B0604020202020204" pitchFamily="34" charset="-128"/>
                <a:cs typeface="Rockwell"/>
              </a:rPr>
              <a:t>slaves</a:t>
            </a:r>
          </a:p>
          <a:p>
            <a:pPr lvl="1">
              <a:buClr>
                <a:schemeClr val="accent2"/>
              </a:buClr>
            </a:pPr>
            <a:endParaRPr lang="en-US" sz="1400" dirty="0">
              <a:solidFill>
                <a:srgbClr val="FFFFFF"/>
              </a:solidFill>
              <a:latin typeface="Rockwell"/>
              <a:ea typeface="Arial Unicode MS" panose="020B0604020202020204" pitchFamily="34" charset="-128"/>
              <a:cs typeface="Rockwell"/>
            </a:endParaRPr>
          </a:p>
          <a:p>
            <a:pPr>
              <a:buClr>
                <a:schemeClr val="accent1"/>
              </a:buClr>
            </a:pPr>
            <a:r>
              <a:rPr lang="en-US" dirty="0">
                <a:solidFill>
                  <a:srgbClr val="FFFFFF"/>
                </a:solidFill>
                <a:latin typeface="Rockwell"/>
                <a:ea typeface="Arial Unicode MS" panose="020B0604020202020204" pitchFamily="34" charset="-128"/>
                <a:cs typeface="Rockwell"/>
              </a:rPr>
              <a:t>State governments could be reestablished as soon as 10% of the population took the oath</a:t>
            </a:r>
          </a:p>
          <a:p>
            <a:endParaRPr lang="en-US" dirty="0">
              <a:solidFill>
                <a:srgbClr val="FFFFFF"/>
              </a:solidFill>
              <a:latin typeface="Rockwell"/>
              <a:cs typeface="Rockwell"/>
            </a:endParaRPr>
          </a:p>
        </p:txBody>
      </p:sp>
    </p:spTree>
    <p:extLst>
      <p:ext uri="{BB962C8B-B14F-4D97-AF65-F5344CB8AC3E}">
        <p14:creationId xmlns:p14="http://schemas.microsoft.com/office/powerpoint/2010/main" val="24033761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Rockwell"/>
                <a:cs typeface="Rockwell"/>
              </a:rPr>
              <a:t>Wade-Davis </a:t>
            </a:r>
            <a:r>
              <a:rPr lang="en-US" dirty="0" smtClean="0">
                <a:latin typeface="Rockwell"/>
                <a:cs typeface="Rockwell"/>
              </a:rPr>
              <a:t>Bill (Radical Republican Plan)</a:t>
            </a:r>
            <a:endParaRPr lang="en-US" dirty="0">
              <a:latin typeface="Rockwell"/>
              <a:cs typeface="Rockwell"/>
            </a:endParaRPr>
          </a:p>
        </p:txBody>
      </p:sp>
      <p:sp>
        <p:nvSpPr>
          <p:cNvPr id="3" name="Content Placeholder 2"/>
          <p:cNvSpPr>
            <a:spLocks noGrp="1"/>
          </p:cNvSpPr>
          <p:nvPr>
            <p:ph idx="1"/>
          </p:nvPr>
        </p:nvSpPr>
        <p:spPr/>
        <p:txBody>
          <a:bodyPr>
            <a:normAutofit fontScale="77500" lnSpcReduction="20000"/>
          </a:bodyPr>
          <a:lstStyle/>
          <a:p>
            <a:r>
              <a:rPr lang="en-US" dirty="0">
                <a:latin typeface="Rockwell"/>
                <a:ea typeface="Arial Unicode MS" panose="020B0604020202020204" pitchFamily="34" charset="-128"/>
                <a:cs typeface="Rockwell"/>
              </a:rPr>
              <a:t>Required 50% of the number of 1860 voters to take an “iron clad” oath of </a:t>
            </a:r>
            <a:r>
              <a:rPr lang="en-US" dirty="0" smtClean="0">
                <a:latin typeface="Rockwell"/>
                <a:ea typeface="Arial Unicode MS" panose="020B0604020202020204" pitchFamily="34" charset="-128"/>
                <a:cs typeface="Rockwell"/>
              </a:rPr>
              <a:t>allegiance</a:t>
            </a:r>
          </a:p>
          <a:p>
            <a:r>
              <a:rPr lang="en-US" dirty="0" smtClean="0">
                <a:latin typeface="Rockwell"/>
                <a:ea typeface="Arial Unicode MS" panose="020B0604020202020204" pitchFamily="34" charset="-128"/>
                <a:cs typeface="Rockwell"/>
              </a:rPr>
              <a:t>Required </a:t>
            </a:r>
            <a:r>
              <a:rPr lang="en-US" dirty="0">
                <a:latin typeface="Rockwell"/>
                <a:ea typeface="Arial Unicode MS" panose="020B0604020202020204" pitchFamily="34" charset="-128"/>
                <a:cs typeface="Rockwell"/>
              </a:rPr>
              <a:t>a state constitutional convention before the election of state </a:t>
            </a:r>
            <a:r>
              <a:rPr lang="en-US" dirty="0" smtClean="0">
                <a:latin typeface="Rockwell"/>
                <a:ea typeface="Arial Unicode MS" panose="020B0604020202020204" pitchFamily="34" charset="-128"/>
                <a:cs typeface="Rockwell"/>
              </a:rPr>
              <a:t>officials</a:t>
            </a:r>
          </a:p>
          <a:p>
            <a:r>
              <a:rPr lang="en-US" dirty="0" smtClean="0">
                <a:latin typeface="Rockwell"/>
                <a:ea typeface="Arial Unicode MS" panose="020B0604020202020204" pitchFamily="34" charset="-128"/>
                <a:cs typeface="Rockwell"/>
              </a:rPr>
              <a:t>Enacted </a:t>
            </a:r>
            <a:r>
              <a:rPr lang="en-US" dirty="0">
                <a:latin typeface="Rockwell"/>
                <a:ea typeface="Arial Unicode MS" panose="020B0604020202020204" pitchFamily="34" charset="-128"/>
                <a:cs typeface="Rockwell"/>
              </a:rPr>
              <a:t>specific safeguards of freedmen’s </a:t>
            </a:r>
            <a:r>
              <a:rPr lang="en-US" dirty="0" smtClean="0">
                <a:latin typeface="Rockwell"/>
                <a:ea typeface="Arial Unicode MS" panose="020B0604020202020204" pitchFamily="34" charset="-128"/>
                <a:cs typeface="Rockwell"/>
              </a:rPr>
              <a:t>liberties</a:t>
            </a:r>
          </a:p>
          <a:p>
            <a:r>
              <a:rPr lang="en-US" dirty="0" smtClean="0">
                <a:latin typeface="Rockwell"/>
                <a:ea typeface="Arial Unicode MS" panose="020B0604020202020204" pitchFamily="34" charset="-128"/>
                <a:cs typeface="Rockwell"/>
                <a:sym typeface="Wingdings" pitchFamily="2" charset="2"/>
              </a:rPr>
              <a:t>Based </a:t>
            </a:r>
            <a:r>
              <a:rPr lang="en-US" dirty="0">
                <a:latin typeface="Rockwell"/>
                <a:ea typeface="Arial Unicode MS" panose="020B0604020202020204" pitchFamily="34" charset="-128"/>
                <a:cs typeface="Rockwell"/>
                <a:sym typeface="Wingdings" pitchFamily="2" charset="2"/>
              </a:rPr>
              <a:t>on two ideas:</a:t>
            </a:r>
          </a:p>
          <a:p>
            <a:pPr lvl="1">
              <a:spcBef>
                <a:spcPct val="50000"/>
              </a:spcBef>
              <a:buClr>
                <a:schemeClr val="accent2"/>
              </a:buClr>
            </a:pPr>
            <a:r>
              <a:rPr lang="en-US" dirty="0">
                <a:latin typeface="Rockwell"/>
                <a:ea typeface="Arial Unicode MS" panose="020B0604020202020204" pitchFamily="34" charset="-128"/>
                <a:cs typeface="Rockwell"/>
              </a:rPr>
              <a:t>“State Suicide” Theory [MA Senator Charles Sumner]</a:t>
            </a:r>
          </a:p>
          <a:p>
            <a:pPr lvl="1">
              <a:spcBef>
                <a:spcPct val="50000"/>
              </a:spcBef>
              <a:buClr>
                <a:schemeClr val="accent2"/>
              </a:buClr>
            </a:pPr>
            <a:r>
              <a:rPr lang="en-US" dirty="0">
                <a:latin typeface="Rockwell"/>
                <a:ea typeface="Arial Unicode MS" panose="020B0604020202020204" pitchFamily="34" charset="-128"/>
                <a:cs typeface="Rockwell"/>
              </a:rPr>
              <a:t>“Conquered Provinces” Position [PA Congressman Thaddeus Stevens</a:t>
            </a:r>
            <a:r>
              <a:rPr lang="en-US" dirty="0" smtClean="0">
                <a:latin typeface="Rockwell"/>
                <a:ea typeface="Arial Unicode MS" panose="020B0604020202020204" pitchFamily="34" charset="-128"/>
                <a:cs typeface="Rockwell"/>
              </a:rPr>
              <a:t>]</a:t>
            </a:r>
          </a:p>
          <a:p>
            <a:pPr>
              <a:spcBef>
                <a:spcPct val="50000"/>
              </a:spcBef>
              <a:buClr>
                <a:schemeClr val="accent2"/>
              </a:buClr>
            </a:pPr>
            <a:r>
              <a:rPr lang="en-US" dirty="0" smtClean="0">
                <a:latin typeface="Rockwell"/>
                <a:ea typeface="Arial Unicode MS" panose="020B0604020202020204" pitchFamily="34" charset="-128"/>
                <a:cs typeface="Rockwell"/>
                <a:sym typeface="Wingdings" pitchFamily="2" charset="2"/>
              </a:rPr>
              <a:t>Lincoln vetoed this bill, Congress enacted a similar version of it later.</a:t>
            </a:r>
            <a:endParaRPr lang="en-US" dirty="0">
              <a:latin typeface="Rockwell"/>
              <a:ea typeface="Arial Unicode MS" panose="020B0604020202020204" pitchFamily="34" charset="-128"/>
              <a:cs typeface="Rockwell"/>
              <a:sym typeface="Wingdings" pitchFamily="2" charset="2"/>
            </a:endParaRPr>
          </a:p>
          <a:p>
            <a:endParaRPr lang="en-US" dirty="0">
              <a:latin typeface="Rockwell"/>
              <a:cs typeface="Rockwell"/>
            </a:endParaRPr>
          </a:p>
          <a:p>
            <a:endParaRPr lang="en-US" dirty="0">
              <a:latin typeface="Rockwell"/>
              <a:cs typeface="Rockwell"/>
            </a:endParaRPr>
          </a:p>
          <a:p>
            <a:endParaRPr lang="en-US" dirty="0">
              <a:latin typeface="Rockwell"/>
              <a:cs typeface="Rockwell"/>
            </a:endParaRPr>
          </a:p>
          <a:p>
            <a:endParaRPr lang="en-US" dirty="0">
              <a:latin typeface="Rockwell"/>
              <a:cs typeface="Rockwell"/>
            </a:endParaRPr>
          </a:p>
        </p:txBody>
      </p:sp>
    </p:spTree>
    <p:extLst>
      <p:ext uri="{BB962C8B-B14F-4D97-AF65-F5344CB8AC3E}">
        <p14:creationId xmlns:p14="http://schemas.microsoft.com/office/powerpoint/2010/main" val="3516858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1274</TotalTime>
  <Words>1487</Words>
  <Application>Microsoft Macintosh PowerPoint</Application>
  <PresentationFormat>On-screen Show (4:3)</PresentationFormat>
  <Paragraphs>163</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Theme</vt:lpstr>
      <vt:lpstr>Do Now</vt:lpstr>
      <vt:lpstr>The Goals of Reconstruction-How to Win the War and the Peace</vt:lpstr>
      <vt:lpstr>Political Spectrum of Reconstruction</vt:lpstr>
      <vt:lpstr>Key Concepts</vt:lpstr>
      <vt:lpstr>AP Prompt</vt:lpstr>
      <vt:lpstr>Textual Analysis-Reconstruction</vt:lpstr>
      <vt:lpstr>3 Phases of Reconstruction</vt:lpstr>
      <vt:lpstr>President Lincoln’s Plan</vt:lpstr>
      <vt:lpstr>Wade-Davis Bill (Radical Republican Plan)</vt:lpstr>
      <vt:lpstr>Reconstruction, Phase 1 Lincoln’s Plan</vt:lpstr>
      <vt:lpstr>Freedmen’s Bureau</vt:lpstr>
      <vt:lpstr>Andrew Johnson (D) (1865-1869)</vt:lpstr>
      <vt:lpstr>Reconstruction, Phase 2 Andrew Johnson’s Plan</vt:lpstr>
      <vt:lpstr>PowerPoint Presentation</vt:lpstr>
      <vt:lpstr>The Radical Republicans</vt:lpstr>
      <vt:lpstr>Reconstruction, Phase 3 Radical Republican Plan</vt:lpstr>
      <vt:lpstr>PowerPoint Presentation</vt:lpstr>
      <vt:lpstr>PowerPoint Presentation</vt:lpstr>
      <vt:lpstr>The South Is a Separate, Conquered Nation; The South Is Not a Separate, Conquered Nation</vt:lpstr>
      <vt:lpstr>Freedmen in the South</vt:lpstr>
      <vt:lpstr>White Southern Resistance</vt:lpstr>
      <vt:lpstr>Black Codes of Mississippi</vt:lpstr>
      <vt:lpstr>Sharecropping</vt:lpstr>
      <vt:lpstr>Northern Influence on the South</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19</cp:revision>
  <dcterms:created xsi:type="dcterms:W3CDTF">2017-10-27T14:27:56Z</dcterms:created>
  <dcterms:modified xsi:type="dcterms:W3CDTF">2017-11-09T20:04:39Z</dcterms:modified>
</cp:coreProperties>
</file>