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9"/>
  </p:notesMasterIdLst>
  <p:sldIdLst>
    <p:sldId id="260" r:id="rId2"/>
    <p:sldId id="256" r:id="rId3"/>
    <p:sldId id="258" r:id="rId4"/>
    <p:sldId id="261" r:id="rId5"/>
    <p:sldId id="263" r:id="rId6"/>
    <p:sldId id="284" r:id="rId7"/>
    <p:sldId id="262" r:id="rId8"/>
    <p:sldId id="28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78D6-3C0D-FB41-A2F6-D8F8590916CA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028E9-60AB-DF4F-A166-1F1F22DB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4FC34-BD25-DF47-B79F-4D49CF702D64}" type="slidenum">
              <a:rPr lang="en-US"/>
              <a:pPr/>
              <a:t>5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34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29EBC-E25F-E24D-93F7-DC4EFD1C97F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61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12A09-E64B-5D4B-B024-83B4CEC9294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FDR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attempt to balance budget &amp; reduce WPA spending led to 2 more years of Depression hardships </a:t>
            </a:r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FA15CD-FF87-FB40-AE0F-17BF640CEFB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71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11C26-4305-3642-B870-7CE00D7A29B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582A69D-BAA1-D141-B01A-EC73E1A7B046}" type="slidenum">
              <a:rPr lang="en-US">
                <a:latin typeface="Arial" charset="0"/>
              </a:rPr>
              <a:pPr eaLnBrk="1" hangingPunct="1"/>
              <a:t>23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3B09C3-0A3C-5748-820F-4D299367AB1E}" type="slidenum">
              <a:rPr lang="en-US">
                <a:latin typeface="Arial" charset="0"/>
              </a:rPr>
              <a:pPr eaLnBrk="1" hangingPunct="1"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B39F5-A058-F747-AF5B-EBB7F405F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6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gotten Man Carto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6"/>
          <a:stretch/>
        </p:blipFill>
        <p:spPr>
          <a:xfrm>
            <a:off x="1687935" y="0"/>
            <a:ext cx="5385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4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dirty="0" smtClean="0">
                <a:cs typeface="+mj-cs"/>
              </a:rPr>
              <a:t>Packing the Supreme Court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3700" dirty="0" smtClean="0">
                <a:cs typeface="+mn-cs"/>
              </a:rPr>
              <a:t>The Supreme Court was FDR</a:t>
            </a:r>
            <a:r>
              <a:rPr lang="ja-JP" altLang="en-US" sz="3700" dirty="0" smtClean="0">
                <a:latin typeface="Arial"/>
                <a:cs typeface="+mn-cs"/>
              </a:rPr>
              <a:t>’</a:t>
            </a:r>
            <a:r>
              <a:rPr lang="en-US" sz="3700" dirty="0" smtClean="0">
                <a:cs typeface="+mn-cs"/>
              </a:rPr>
              <a:t>s last obstacle to overcome: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3700" dirty="0" smtClean="0"/>
              <a:t>The Court ruled the NRA &amp; AAA were unconstitutional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3700" dirty="0" smtClean="0"/>
              <a:t>FDR</a:t>
            </a:r>
            <a:r>
              <a:rPr lang="ja-JP" altLang="en-US" sz="3700" dirty="0" smtClean="0">
                <a:latin typeface="Arial"/>
              </a:rPr>
              <a:t>’</a:t>
            </a:r>
            <a:r>
              <a:rPr lang="en-US" sz="3700" dirty="0" smtClean="0"/>
              <a:t>s solution was to ask Congress to appoint 1 new justice for each justice over 70 </a:t>
            </a:r>
            <a:r>
              <a:rPr lang="en-US" sz="3700" dirty="0" err="1" smtClean="0"/>
              <a:t>yrs</a:t>
            </a:r>
            <a:r>
              <a:rPr lang="en-US" sz="3700" dirty="0" smtClean="0"/>
              <a:t> old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3700" dirty="0" smtClean="0"/>
              <a:t>This controversial </a:t>
            </a:r>
            <a:r>
              <a:rPr lang="ja-JP" altLang="en-US" sz="3700" dirty="0" smtClean="0">
                <a:latin typeface="Arial"/>
              </a:rPr>
              <a:t>“</a:t>
            </a:r>
            <a:r>
              <a:rPr lang="en-US" sz="3700" dirty="0" smtClean="0"/>
              <a:t>court packing</a:t>
            </a:r>
            <a:r>
              <a:rPr lang="ja-JP" altLang="en-US" sz="3700" dirty="0" smtClean="0">
                <a:latin typeface="Arial"/>
              </a:rPr>
              <a:t>”</a:t>
            </a:r>
            <a:r>
              <a:rPr lang="en-US" sz="3700" dirty="0" smtClean="0"/>
              <a:t> plan would add 6 new justices </a:t>
            </a: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457200" y="4343400"/>
            <a:ext cx="8534400" cy="1447800"/>
          </a:xfrm>
          <a:prstGeom prst="wedgeRectCallout">
            <a:avLst>
              <a:gd name="adj1" fmla="val -11032"/>
              <a:gd name="adj2" fmla="val -236403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000">
                <a:solidFill>
                  <a:srgbClr val="000000"/>
                </a:solidFill>
                <a:cs typeface="+mn-cs"/>
              </a:rPr>
              <a:t>Justice Willis Van Devanter planned to retire in 1932, but stayed on because he felt FDR was </a:t>
            </a:r>
            <a:r>
              <a:rPr lang="ja-JP" altLang="en-US" sz="3000">
                <a:solidFill>
                  <a:srgbClr val="000000"/>
                </a:solidFill>
                <a:latin typeface="Arial"/>
                <a:cs typeface="+mn-cs"/>
              </a:rPr>
              <a:t>“</a:t>
            </a:r>
            <a:r>
              <a:rPr lang="en-US" sz="3000">
                <a:solidFill>
                  <a:srgbClr val="000000"/>
                </a:solidFill>
                <a:cs typeface="+mn-cs"/>
              </a:rPr>
              <a:t>unfitted &amp; unsafe for the presidency</a:t>
            </a:r>
            <a:r>
              <a:rPr lang="ja-JP" altLang="en-US" sz="3000">
                <a:solidFill>
                  <a:srgbClr val="000000"/>
                </a:solidFill>
                <a:latin typeface="Arial"/>
                <a:cs typeface="+mn-cs"/>
              </a:rPr>
              <a:t>”</a:t>
            </a:r>
            <a:endParaRPr lang="en-US" sz="3000">
              <a:solidFill>
                <a:srgbClr val="000000"/>
              </a:solidFill>
              <a:cs typeface="+mn-cs"/>
            </a:endParaRPr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04800" y="2743200"/>
            <a:ext cx="8382000" cy="1447800"/>
          </a:xfrm>
          <a:prstGeom prst="wedgeRectCallout">
            <a:avLst>
              <a:gd name="adj1" fmla="val -12671"/>
              <a:gd name="adj2" fmla="val -128181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000" dirty="0">
                <a:solidFill>
                  <a:srgbClr val="000000"/>
                </a:solidFill>
                <a:cs typeface="+mn-cs"/>
              </a:rPr>
              <a:t>All 9 justices were old, white men; Only 3 were sympathetic to the New Deal; 2 were unpredictable; 4 wanted to block New Deal</a:t>
            </a:r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2209800" y="609600"/>
            <a:ext cx="3505200" cy="990600"/>
          </a:xfrm>
          <a:prstGeom prst="wedgeRectCallout">
            <a:avLst>
              <a:gd name="adj1" fmla="val 76676"/>
              <a:gd name="adj2" fmla="val 120194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200" i="1" dirty="0">
                <a:solidFill>
                  <a:srgbClr val="000000"/>
                </a:solidFill>
                <a:cs typeface="+mn-cs"/>
              </a:rPr>
              <a:t>Schechter v. U.S.</a:t>
            </a:r>
            <a:r>
              <a:rPr kumimoji="1" lang="en-US" sz="3200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kumimoji="1" lang="en-US" sz="3200" dirty="0">
                <a:solidFill>
                  <a:srgbClr val="000000"/>
                </a:solidFill>
                <a:cs typeface="+mn-cs"/>
              </a:rPr>
              <a:t>(1935) </a:t>
            </a: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5867400" y="533400"/>
            <a:ext cx="3048000" cy="990600"/>
          </a:xfrm>
          <a:prstGeom prst="wedgeRectCallout">
            <a:avLst>
              <a:gd name="adj1" fmla="val 19116"/>
              <a:gd name="adj2" fmla="val 129167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200" i="1">
                <a:solidFill>
                  <a:srgbClr val="000000"/>
                </a:solidFill>
                <a:cs typeface="+mn-cs"/>
              </a:rPr>
              <a:t>U.S. v. Butler </a:t>
            </a:r>
          </a:p>
          <a:p>
            <a:pPr algn="ctr">
              <a:lnSpc>
                <a:spcPct val="80000"/>
              </a:lnSpc>
              <a:defRPr/>
            </a:pPr>
            <a:r>
              <a:rPr kumimoji="1" lang="en-US" sz="3200">
                <a:solidFill>
                  <a:srgbClr val="000000"/>
                </a:solidFill>
                <a:cs typeface="+mn-cs"/>
              </a:rPr>
              <a:t>(1936)</a:t>
            </a:r>
          </a:p>
        </p:txBody>
      </p:sp>
    </p:spTree>
    <p:extLst>
      <p:ext uri="{BB962C8B-B14F-4D97-AF65-F5344CB8AC3E}">
        <p14:creationId xmlns:p14="http://schemas.microsoft.com/office/powerpoint/2010/main" val="1077579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  <p:bldP spid="60423" grpId="0" animBg="1"/>
      <p:bldP spid="60424" grpId="0" animBg="1"/>
      <p:bldP spid="60424" grpId="1" animBg="1"/>
      <p:bldP spid="60425" grpId="0" animBg="1"/>
      <p:bldP spid="604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0"/>
            <a:ext cx="8928100" cy="1143000"/>
          </a:xfrm>
        </p:spPr>
        <p:txBody>
          <a:bodyPr/>
          <a:lstStyle/>
          <a:p>
            <a:r>
              <a:rPr lang="en-US">
                <a:latin typeface="Rockwell"/>
                <a:ea typeface="ＭＳ Ｐゴシック" charset="0"/>
                <a:cs typeface="Rockwell"/>
              </a:rPr>
              <a:t>Packing the Supreme Court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5867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ckwell"/>
                <a:ea typeface="ＭＳ Ｐゴシック" charset="0"/>
                <a:cs typeface="Rockwell"/>
              </a:rPr>
              <a:t>The court-packing scheme was legal but set a scary precedent:</a:t>
            </a:r>
          </a:p>
          <a:p>
            <a:pPr lvl="1"/>
            <a:r>
              <a:rPr lang="en-US" sz="3600" dirty="0">
                <a:latin typeface="Rockwell"/>
                <a:ea typeface="ＭＳ Ｐゴシック" charset="0"/>
                <a:cs typeface="Rockwell"/>
              </a:rPr>
              <a:t>The Senate strongly resisted FDR &amp; the Court defended itself against </a:t>
            </a:r>
            <a:r>
              <a:rPr lang="ja-JP" altLang="en-US" sz="3600" dirty="0">
                <a:latin typeface="Rockwell"/>
                <a:ea typeface="ＭＳ Ｐゴシック" charset="0"/>
                <a:cs typeface="Rockwell"/>
              </a:rPr>
              <a:t>“</a:t>
            </a:r>
            <a:r>
              <a:rPr lang="en-US" altLang="ja-JP" sz="3600" dirty="0">
                <a:latin typeface="Rockwell"/>
                <a:ea typeface="ＭＳ Ｐゴシック" charset="0"/>
                <a:cs typeface="Rockwell"/>
              </a:rPr>
              <a:t>ageism</a:t>
            </a:r>
            <a:r>
              <a:rPr lang="ja-JP" altLang="en-US" sz="3600" dirty="0">
                <a:latin typeface="Rockwell"/>
                <a:ea typeface="ＭＳ Ｐゴシック" charset="0"/>
                <a:cs typeface="Rockwell"/>
              </a:rPr>
              <a:t>”</a:t>
            </a:r>
            <a:r>
              <a:rPr lang="en-US" altLang="ja-JP" sz="3600" dirty="0">
                <a:latin typeface="Rockwell"/>
                <a:ea typeface="ＭＳ Ｐゴシック" charset="0"/>
                <a:cs typeface="Rockwell"/>
              </a:rPr>
              <a:t> attacks</a:t>
            </a:r>
          </a:p>
          <a:p>
            <a:pPr lvl="1"/>
            <a:r>
              <a:rPr lang="en-US" sz="3600" dirty="0">
                <a:latin typeface="Rockwell"/>
                <a:ea typeface="ＭＳ Ｐゴシック" charset="0"/>
                <a:cs typeface="Rockwell"/>
              </a:rPr>
              <a:t>The crisis ended when the Court declared the Wagner Act &amp; Social Security constitutional &amp; Judge Van </a:t>
            </a:r>
            <a:r>
              <a:rPr lang="en-US" sz="3600" dirty="0" err="1">
                <a:latin typeface="Rockwell"/>
                <a:ea typeface="ＭＳ Ｐゴシック" charset="0"/>
                <a:cs typeface="Rockwell"/>
              </a:rPr>
              <a:t>Devanter</a:t>
            </a:r>
            <a:r>
              <a:rPr lang="en-US" sz="3600" dirty="0">
                <a:latin typeface="Rockwell"/>
                <a:ea typeface="ＭＳ Ｐゴシック" charset="0"/>
                <a:cs typeface="Rockwell"/>
              </a:rPr>
              <a:t> resigned</a:t>
            </a: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219200" y="1114600"/>
            <a:ext cx="7391400" cy="990600"/>
          </a:xfrm>
          <a:prstGeom prst="wedgeRectCallout">
            <a:avLst>
              <a:gd name="adj1" fmla="val 1603"/>
              <a:gd name="adj2" fmla="val 424064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Font typeface="Arial" charset="0"/>
              <a:buNone/>
              <a:defRPr/>
            </a:pPr>
            <a:r>
              <a:rPr kumimoji="1" lang="en-US" sz="3000" dirty="0">
                <a:solidFill>
                  <a:srgbClr val="000000"/>
                </a:solidFill>
                <a:cs typeface="+mn-cs"/>
              </a:rPr>
              <a:t>FDR eventually appointed 5 justices to the Supreme Court in his 4 terms</a:t>
            </a:r>
            <a:endParaRPr lang="en-US" sz="30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45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cour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3168"/>
            <a:ext cx="5259766" cy="69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laphamsquarterly.org/photos/court_packing_f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36" y="0"/>
            <a:ext cx="4921569" cy="685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10" descr="File:Fdr-reorgan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39" y="0"/>
            <a:ext cx="5640761" cy="650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6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5400" y="2619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300">
                <a:latin typeface="Rockwell"/>
                <a:cs typeface="Rockwell"/>
              </a:rPr>
              <a:t>Decline of New Deal Reform after 1937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38150" y="1455738"/>
            <a:ext cx="8486775" cy="4975225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Rockwell"/>
                <a:cs typeface="Rockwell"/>
              </a:rPr>
              <a:t>Reasons for decline of New Deal reform after 1937:</a:t>
            </a:r>
          </a:p>
          <a:p>
            <a:pPr lvl="1"/>
            <a:r>
              <a:rPr lang="en-US" sz="2400" dirty="0">
                <a:latin typeface="Rockwell"/>
                <a:cs typeface="Rockwell"/>
              </a:rPr>
              <a:t>Court-packing plan made Congress irritable.</a:t>
            </a:r>
          </a:p>
          <a:p>
            <a:pPr lvl="1"/>
            <a:r>
              <a:rPr lang="en-US" sz="2400" dirty="0">
                <a:latin typeface="Rockwell"/>
                <a:cs typeface="Rockwell"/>
              </a:rPr>
              <a:t>Recession of 1937-38 weakened confidence in New Deal measures. Republicans gained strength in both houses.</a:t>
            </a:r>
          </a:p>
          <a:p>
            <a:pPr lvl="1"/>
            <a:r>
              <a:rPr lang="en-US" sz="2400" dirty="0">
                <a:latin typeface="Rockwell"/>
                <a:cs typeface="Rockwell"/>
              </a:rPr>
              <a:t>Attempted purge of Democratic party failed.</a:t>
            </a:r>
          </a:p>
          <a:p>
            <a:pPr lvl="1"/>
            <a:r>
              <a:rPr lang="en-US" sz="2400" dirty="0">
                <a:latin typeface="Rockwell"/>
                <a:cs typeface="Rockwell"/>
              </a:rPr>
              <a:t>Conservative Democrats were elected to office. Resentful of attempted party purge, they joined ranks with Republicans to block New Deal legislation.</a:t>
            </a:r>
          </a:p>
          <a:p>
            <a:r>
              <a:rPr lang="en-US" sz="2800" dirty="0">
                <a:latin typeface="Rockwell"/>
                <a:cs typeface="Rockwell"/>
              </a:rPr>
              <a:t>Increasing focus on foreign affairs.</a:t>
            </a:r>
          </a:p>
          <a:p>
            <a:endParaRPr lang="en-US"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55416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DIVI72335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01"/>
          <a:stretch>
            <a:fillRect/>
          </a:stretch>
        </p:blipFill>
        <p:spPr>
          <a:xfrm>
            <a:off x="152400" y="1936750"/>
            <a:ext cx="8912225" cy="4845050"/>
          </a:xfrm>
          <a:noFill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Isosceles Triangle 6"/>
          <p:cNvSpPr>
            <a:spLocks noChangeArrowheads="1"/>
          </p:cNvSpPr>
          <p:nvPr/>
        </p:nvSpPr>
        <p:spPr bwMode="auto">
          <a:xfrm rot="10800000">
            <a:off x="4876800" y="2093913"/>
            <a:ext cx="3505200" cy="1524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Isosceles Triangle 7"/>
          <p:cNvSpPr>
            <a:spLocks noChangeArrowheads="1"/>
          </p:cNvSpPr>
          <p:nvPr/>
        </p:nvSpPr>
        <p:spPr bwMode="auto">
          <a:xfrm rot="-5400000">
            <a:off x="7260431" y="4934744"/>
            <a:ext cx="2395538" cy="1219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Isosceles Triangle 8"/>
          <p:cNvSpPr>
            <a:spLocks noChangeArrowheads="1"/>
          </p:cNvSpPr>
          <p:nvPr/>
        </p:nvSpPr>
        <p:spPr bwMode="auto">
          <a:xfrm rot="-10384484">
            <a:off x="7164388" y="4376738"/>
            <a:ext cx="1671637" cy="13938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Isosceles Triangle 10"/>
          <p:cNvSpPr>
            <a:spLocks noChangeArrowheads="1"/>
          </p:cNvSpPr>
          <p:nvPr/>
        </p:nvSpPr>
        <p:spPr bwMode="auto">
          <a:xfrm rot="318388">
            <a:off x="5029200" y="3541713"/>
            <a:ext cx="1835150" cy="17478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Isosceles Triangle 11"/>
          <p:cNvSpPr>
            <a:spLocks noChangeArrowheads="1"/>
          </p:cNvSpPr>
          <p:nvPr/>
        </p:nvSpPr>
        <p:spPr bwMode="auto">
          <a:xfrm rot="-412731">
            <a:off x="5653088" y="3713163"/>
            <a:ext cx="1689100" cy="15573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Right Brace 1"/>
          <p:cNvSpPr>
            <a:spLocks/>
          </p:cNvSpPr>
          <p:nvPr/>
        </p:nvSpPr>
        <p:spPr bwMode="auto">
          <a:xfrm rot="-5400000">
            <a:off x="3405981" y="5433219"/>
            <a:ext cx="465138" cy="1181100"/>
          </a:xfrm>
          <a:prstGeom prst="rightBrace">
            <a:avLst>
              <a:gd name="adj1" fmla="val 37936"/>
              <a:gd name="adj2" fmla="val 50000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TextBox 2"/>
          <p:cNvSpPr txBox="1">
            <a:spLocks noChangeArrowheads="1"/>
          </p:cNvSpPr>
          <p:nvPr/>
        </p:nvSpPr>
        <p:spPr bwMode="auto">
          <a:xfrm>
            <a:off x="2514600" y="5176838"/>
            <a:ext cx="18954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en-US" sz="2400">
                <a:solidFill>
                  <a:srgbClr val="C00000"/>
                </a:solidFill>
                <a:latin typeface="Calibri" charset="0"/>
              </a:rPr>
              <a:t>The “First” </a:t>
            </a:r>
            <a:br>
              <a:rPr kumimoji="0" lang="en-US" sz="2400">
                <a:solidFill>
                  <a:srgbClr val="C00000"/>
                </a:solidFill>
                <a:latin typeface="Calibri" charset="0"/>
              </a:rPr>
            </a:br>
            <a:r>
              <a:rPr kumimoji="0" lang="en-US" sz="2400">
                <a:solidFill>
                  <a:srgbClr val="C00000"/>
                </a:solidFill>
                <a:latin typeface="Calibri" charset="0"/>
              </a:rPr>
              <a:t>New Deal</a:t>
            </a:r>
          </a:p>
        </p:txBody>
      </p:sp>
      <p:sp>
        <p:nvSpPr>
          <p:cNvPr id="37898" name="Right Brace 13"/>
          <p:cNvSpPr>
            <a:spLocks/>
          </p:cNvSpPr>
          <p:nvPr/>
        </p:nvSpPr>
        <p:spPr bwMode="auto">
          <a:xfrm rot="-5400000">
            <a:off x="4948237" y="5184776"/>
            <a:ext cx="390525" cy="1752600"/>
          </a:xfrm>
          <a:prstGeom prst="rightBrace">
            <a:avLst>
              <a:gd name="adj1" fmla="val 37897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37899" name="TextBox 14"/>
          <p:cNvSpPr txBox="1">
            <a:spLocks noChangeArrowheads="1"/>
          </p:cNvSpPr>
          <p:nvPr/>
        </p:nvSpPr>
        <p:spPr bwMode="auto">
          <a:xfrm>
            <a:off x="4124325" y="5176838"/>
            <a:ext cx="21240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kumimoji="1"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en-US" sz="2400">
                <a:solidFill>
                  <a:srgbClr val="0000CC"/>
                </a:solidFill>
                <a:latin typeface="Calibri" charset="0"/>
              </a:rPr>
              <a:t>The “Second” </a:t>
            </a:r>
            <a:br>
              <a:rPr kumimoji="0" lang="en-US" sz="2400">
                <a:solidFill>
                  <a:srgbClr val="0000CC"/>
                </a:solidFill>
                <a:latin typeface="Calibri" charset="0"/>
              </a:rPr>
            </a:br>
            <a:r>
              <a:rPr kumimoji="0" lang="en-US" sz="2400">
                <a:solidFill>
                  <a:srgbClr val="0000CC"/>
                </a:solidFill>
                <a:latin typeface="Calibri" charset="0"/>
              </a:rPr>
              <a:t>New Deal</a:t>
            </a:r>
          </a:p>
        </p:txBody>
      </p:sp>
      <p:cxnSp>
        <p:nvCxnSpPr>
          <p:cNvPr id="37900" name="Straight Connector 5"/>
          <p:cNvCxnSpPr>
            <a:cxnSpLocks noChangeShapeType="1"/>
          </p:cNvCxnSpPr>
          <p:nvPr/>
        </p:nvCxnSpPr>
        <p:spPr bwMode="auto">
          <a:xfrm flipH="1" flipV="1">
            <a:off x="4229100" y="2286000"/>
            <a:ext cx="0" cy="44958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Straight Connector 5"/>
          <p:cNvCxnSpPr>
            <a:cxnSpLocks noChangeShapeType="1"/>
          </p:cNvCxnSpPr>
          <p:nvPr/>
        </p:nvCxnSpPr>
        <p:spPr bwMode="auto">
          <a:xfrm flipH="1" flipV="1">
            <a:off x="6019800" y="2286000"/>
            <a:ext cx="0" cy="4495800"/>
          </a:xfrm>
          <a:prstGeom prst="line">
            <a:avLst/>
          </a:pr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304800" y="76200"/>
            <a:ext cx="8609013" cy="148553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By 1937, President Roosevelt faced criticisms </a:t>
            </a:r>
            <a:b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that the New Deal was too expensive, did not eliminate unemployment, or end the depression </a:t>
            </a:r>
          </a:p>
        </p:txBody>
      </p:sp>
      <p:cxnSp>
        <p:nvCxnSpPr>
          <p:cNvPr id="37903" name="Straight Connector 5"/>
          <p:cNvCxnSpPr>
            <a:cxnSpLocks noChangeShapeType="1"/>
          </p:cNvCxnSpPr>
          <p:nvPr/>
        </p:nvCxnSpPr>
        <p:spPr bwMode="auto">
          <a:xfrm flipH="1" flipV="1">
            <a:off x="3048000" y="2286000"/>
            <a:ext cx="0" cy="4495800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" name="Picture 6" descr="'What we need is another pump', Cartoon depicting Franklin D. Roosevelt's (1882-1945) 'Pump Priming Deficits', 1933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1600"/>
            <a:ext cx="5168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676400" y="1408113"/>
            <a:ext cx="7237413" cy="11408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FDR backed off government funded job programs and unemployment quickly rose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62200" y="2397125"/>
            <a:ext cx="6553200" cy="1140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 New Deal was not stimulating the </a:t>
            </a:r>
            <a:r>
              <a:rPr lang="en-US" sz="2800" dirty="0" smtClean="0">
                <a:solidFill>
                  <a:srgbClr val="000000"/>
                </a:solidFill>
                <a:latin typeface="Rockwell"/>
                <a:cs typeface="Rockwell"/>
              </a:rPr>
              <a:t>economy enough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to end the Great Depression </a:t>
            </a:r>
          </a:p>
        </p:txBody>
      </p:sp>
      <p:sp>
        <p:nvSpPr>
          <p:cNvPr id="22" name="5-Point Star 21"/>
          <p:cNvSpPr/>
          <p:nvPr/>
        </p:nvSpPr>
        <p:spPr bwMode="auto">
          <a:xfrm>
            <a:off x="5105400" y="4038600"/>
            <a:ext cx="533400" cy="457200"/>
          </a:xfrm>
          <a:prstGeom prst="star5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001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7083 -0.1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dirty="0" smtClean="0">
                <a:cs typeface="+mj-cs"/>
              </a:rPr>
              <a:t>The End of the New Deal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1938 saw the end of the New Deal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Other than the Fair Labor Standards Act, FDR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2</a:t>
            </a:r>
            <a:r>
              <a:rPr lang="en-US" baseline="30000" dirty="0" smtClean="0"/>
              <a:t>nd</a:t>
            </a:r>
            <a:r>
              <a:rPr lang="en-US" dirty="0" smtClean="0"/>
              <a:t> term saw no new New Deal programs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FDR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court-packing plan hurt his relationship with Congress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Roosevelt Recession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of 1937 was the result of FDR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attempt to reduce </a:t>
            </a:r>
            <a:r>
              <a:rPr lang="en-US" dirty="0" err="1" smtClean="0"/>
              <a:t>gov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t spending &amp; balance the budget</a:t>
            </a:r>
          </a:p>
        </p:txBody>
      </p:sp>
    </p:spTree>
    <p:extLst>
      <p:ext uri="{BB962C8B-B14F-4D97-AF65-F5344CB8AC3E}">
        <p14:creationId xmlns:p14="http://schemas.microsoft.com/office/powerpoint/2010/main" val="477657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Rockwell"/>
                <a:cs typeface="Rockwell"/>
              </a:rPr>
              <a:t>End of the New Deal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90600"/>
            <a:ext cx="9144000" cy="563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latin typeface="Rockwell"/>
                <a:cs typeface="Rockwell"/>
              </a:rPr>
              <a:t>Roosevelt Recession (1937-1938)</a:t>
            </a:r>
          </a:p>
          <a:p>
            <a:pPr lvl="1" eaLnBrk="1" hangingPunct="1">
              <a:defRPr/>
            </a:pPr>
            <a:r>
              <a:rPr lang="en-US" sz="3200" dirty="0">
                <a:latin typeface="Rockwell"/>
                <a:cs typeface="Rockwell"/>
              </a:rPr>
              <a:t>Cutback in deficit spending and elimination of some New Deal programs</a:t>
            </a:r>
          </a:p>
          <a:p>
            <a:pPr eaLnBrk="1" hangingPunct="1">
              <a:defRPr/>
            </a:pPr>
            <a:r>
              <a:rPr lang="en-US" sz="3600" dirty="0" smtClean="0">
                <a:latin typeface="Rockwell"/>
                <a:cs typeface="Rockwell"/>
              </a:rPr>
              <a:t>International </a:t>
            </a:r>
            <a:r>
              <a:rPr lang="en-US" sz="3600" dirty="0">
                <a:latin typeface="Rockwell"/>
                <a:cs typeface="Rockwell"/>
              </a:rPr>
              <a:t>Concerns</a:t>
            </a:r>
          </a:p>
          <a:p>
            <a:pPr lvl="1" eaLnBrk="1" hangingPunct="1">
              <a:defRPr/>
            </a:pPr>
            <a:r>
              <a:rPr lang="en-US" sz="3200" dirty="0">
                <a:latin typeface="Rockwell"/>
                <a:cs typeface="Rockwell"/>
              </a:rPr>
              <a:t>Totalitarian governments spawned defensive preparations</a:t>
            </a:r>
          </a:p>
        </p:txBody>
      </p:sp>
    </p:spTree>
    <p:extLst>
      <p:ext uri="{BB962C8B-B14F-4D97-AF65-F5344CB8AC3E}">
        <p14:creationId xmlns:p14="http://schemas.microsoft.com/office/powerpoint/2010/main" val="169538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0661" name="Picture 5" descr="DIVI7233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01"/>
          <a:stretch>
            <a:fillRect/>
          </a:stretch>
        </p:blipFill>
        <p:spPr>
          <a:xfrm>
            <a:off x="0" y="1295400"/>
            <a:ext cx="9144000" cy="4970463"/>
          </a:xfrm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cs typeface="+mj-cs"/>
              </a:rPr>
              <a:t>Unemployment, 1929-1942</a:t>
            </a:r>
          </a:p>
        </p:txBody>
      </p:sp>
    </p:spTree>
    <p:extLst>
      <p:ext uri="{BB962C8B-B14F-4D97-AF65-F5344CB8AC3E}">
        <p14:creationId xmlns:p14="http://schemas.microsoft.com/office/powerpoint/2010/main" val="2231497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Impact of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Physical Rehabilitation of the Nation as a priority (TVA, AAA)</a:t>
            </a:r>
          </a:p>
          <a:p>
            <a:r>
              <a:rPr lang="en-US" dirty="0" smtClean="0"/>
              <a:t>Human Rehabilitation (WPA, Social Security)</a:t>
            </a:r>
          </a:p>
          <a:p>
            <a:r>
              <a:rPr lang="en-US" dirty="0" smtClean="0"/>
              <a:t>Political Rehabilitation (Executive Branch as a place for answers)</a:t>
            </a:r>
          </a:p>
          <a:p>
            <a:r>
              <a:rPr lang="en-US" dirty="0" smtClean="0"/>
              <a:t>Maintenance and evolution of Democracy </a:t>
            </a:r>
            <a:r>
              <a:rPr lang="mr-IN" dirty="0" smtClean="0"/>
              <a:t>–</a:t>
            </a:r>
            <a:r>
              <a:rPr lang="en-US" dirty="0" smtClean="0"/>
              <a:t> The system could be flexible to meet changing needs of society!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5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US" smtClean="0">
                <a:cs typeface="+mj-cs"/>
              </a:rPr>
              <a:t>The New Deal and American Life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4000" dirty="0" smtClean="0">
                <a:cs typeface="+mn-cs"/>
              </a:rPr>
              <a:t>The New Deal lasted only 5 years (1933-1938); The majority of laws came in 2 bursts in 1933 &amp; 1935:</a:t>
            </a:r>
          </a:p>
          <a:p>
            <a:pPr>
              <a:lnSpc>
                <a:spcPct val="95000"/>
              </a:lnSpc>
              <a:defRPr/>
            </a:pPr>
            <a:r>
              <a:rPr lang="en-US" sz="4000" dirty="0" smtClean="0">
                <a:cs typeface="+mn-cs"/>
              </a:rPr>
              <a:t>The New Deal was moderately successful economically: </a:t>
            </a:r>
          </a:p>
          <a:p>
            <a:pPr lvl="1">
              <a:lnSpc>
                <a:spcPct val="95000"/>
              </a:lnSpc>
              <a:defRPr/>
            </a:pPr>
            <a:r>
              <a:rPr lang="en-US" sz="3600" dirty="0" smtClean="0"/>
              <a:t>Helped relieve suffering but did not end the Depression</a:t>
            </a:r>
          </a:p>
          <a:p>
            <a:pPr lvl="2">
              <a:lnSpc>
                <a:spcPct val="95000"/>
              </a:lnSpc>
              <a:defRPr/>
            </a:pPr>
            <a:r>
              <a:rPr lang="en-US" sz="3200" dirty="0" smtClean="0"/>
              <a:t>American wealth remained unequally distributed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609600" y="304800"/>
            <a:ext cx="3886200" cy="533400"/>
          </a:xfrm>
          <a:prstGeom prst="wedgeRectCallout">
            <a:avLst>
              <a:gd name="adj1" fmla="val 96611"/>
              <a:gd name="adj2" fmla="val 322917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000" dirty="0">
                <a:solidFill>
                  <a:schemeClr val="bg1"/>
                </a:solidFill>
                <a:cs typeface="+mn-cs"/>
              </a:rPr>
              <a:t>First Hundred Days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4572000" y="304800"/>
            <a:ext cx="4495800" cy="533400"/>
          </a:xfrm>
          <a:prstGeom prst="wedgeRectCallout">
            <a:avLst>
              <a:gd name="adj1" fmla="val 27542"/>
              <a:gd name="adj2" fmla="val 327083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000">
                <a:solidFill>
                  <a:schemeClr val="bg1"/>
                </a:solidFill>
                <a:cs typeface="+mn-cs"/>
              </a:rPr>
              <a:t>Second Hundred Days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838200" y="1905000"/>
            <a:ext cx="3429000" cy="1371600"/>
          </a:xfrm>
          <a:prstGeom prst="wedgeRectCallout">
            <a:avLst>
              <a:gd name="adj1" fmla="val 56852"/>
              <a:gd name="adj2" fmla="val 80324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000" dirty="0">
                <a:solidFill>
                  <a:schemeClr val="bg1"/>
                </a:solidFill>
                <a:cs typeface="+mn-cs"/>
              </a:rPr>
              <a:t>10 million were still unemployed in 1939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4419600" y="1905000"/>
            <a:ext cx="4648200" cy="1371600"/>
          </a:xfrm>
          <a:prstGeom prst="wedgeRectCallout">
            <a:avLst>
              <a:gd name="adj1" fmla="val -33130"/>
              <a:gd name="adj2" fmla="val 79398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3000">
                <a:solidFill>
                  <a:schemeClr val="bg1"/>
                </a:solidFill>
                <a:cs typeface="+mn-cs"/>
              </a:rPr>
              <a:t>12 million were unemployed when FDR took office in 1933</a:t>
            </a:r>
          </a:p>
        </p:txBody>
      </p:sp>
    </p:spTree>
    <p:extLst>
      <p:ext uri="{BB962C8B-B14F-4D97-AF65-F5344CB8AC3E}">
        <p14:creationId xmlns:p14="http://schemas.microsoft.com/office/powerpoint/2010/main" val="184844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  <p:bldP spid="31753" grpId="0" animBg="1"/>
      <p:bldP spid="317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3187"/>
            <a:ext cx="7772400" cy="2577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8. The New Deal’s Critiques and Legacies: Foreign Policy in the Shadow of WWII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19-20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6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Evaluate the </a:t>
            </a:r>
            <a:r>
              <a:rPr lang="en-US" dirty="0" smtClean="0"/>
              <a:t>impact </a:t>
            </a:r>
            <a:r>
              <a:rPr lang="en-US" dirty="0" smtClean="0"/>
              <a:t>of FDR’s New </a:t>
            </a:r>
            <a:r>
              <a:rPr lang="en-US" dirty="0" smtClean="0"/>
              <a:t>Deal on American society.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61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3591" y="77788"/>
            <a:ext cx="8488009" cy="201644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100" dirty="0">
                <a:solidFill>
                  <a:schemeClr val="bg1"/>
                </a:solidFill>
              </a:rPr>
              <a:t>Congress passed a series of Neutrality Acts (1935-1937)  that, in case of a war,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made it illegal for companies to sell weapons or transport goods to any nation at war </a:t>
            </a:r>
          </a:p>
        </p:txBody>
      </p:sp>
      <p:pic>
        <p:nvPicPr>
          <p:cNvPr id="3" name="Picture 10" descr="http://www.loc.gov/rr/print/swann/herblock/images/s03387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1" y="2094237"/>
            <a:ext cx="8488009" cy="467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0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76200" y="76200"/>
            <a:ext cx="9012238" cy="148553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President Franklin Roosevelt wanted a more active response to stop dictators, but failed to convince world leaders to </a:t>
            </a:r>
            <a:r>
              <a:rPr lang="ja-JP" altLang="en-US" sz="2800" dirty="0">
                <a:solidFill>
                  <a:srgbClr val="000000"/>
                </a:solidFill>
              </a:rPr>
              <a:t>“</a:t>
            </a:r>
            <a:r>
              <a:rPr lang="en-US" sz="2800" dirty="0">
                <a:solidFill>
                  <a:srgbClr val="000000"/>
                </a:solidFill>
              </a:rPr>
              <a:t>quarantine</a:t>
            </a:r>
            <a:r>
              <a:rPr lang="ja-JP" altLang="en-US" sz="2800" dirty="0">
                <a:solidFill>
                  <a:srgbClr val="000000"/>
                </a:solidFill>
              </a:rPr>
              <a:t>”</a:t>
            </a:r>
            <a:r>
              <a:rPr lang="en-US" sz="2800" dirty="0">
                <a:solidFill>
                  <a:srgbClr val="000000"/>
                </a:solidFill>
              </a:rPr>
              <a:t> aggressor nations in 1937</a:t>
            </a:r>
          </a:p>
        </p:txBody>
      </p:sp>
      <p:pic>
        <p:nvPicPr>
          <p:cNvPr id="7171" name="Picture 2" descr="http://www.geschichteinchronologie.ch/eu/3R/propaganda-2wk-d/005-Roosevelt-quarantaenerede-Chicago-5-10-19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371600"/>
            <a:ext cx="8153400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54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52400" y="76200"/>
            <a:ext cx="8763000" cy="1169988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500" dirty="0">
                <a:solidFill>
                  <a:srgbClr val="000000"/>
                </a:solidFill>
              </a:rPr>
              <a:t>When the war started, Congress amended the Neutrality Acts and allowed U.S. companies to 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>sell weapons to the Allies on </a:t>
            </a:r>
            <a:r>
              <a:rPr lang="en-US" sz="2500" dirty="0" smtClean="0">
                <a:solidFill>
                  <a:srgbClr val="000000"/>
                </a:solidFill>
              </a:rPr>
              <a:t>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“cash </a:t>
            </a:r>
            <a:r>
              <a:rPr lang="en-US" sz="2500" dirty="0">
                <a:solidFill>
                  <a:srgbClr val="000000"/>
                </a:solidFill>
              </a:rPr>
              <a:t>and </a:t>
            </a:r>
            <a:r>
              <a:rPr lang="en-US" sz="2500" dirty="0" smtClean="0">
                <a:solidFill>
                  <a:srgbClr val="000000"/>
                </a:solidFill>
              </a:rPr>
              <a:t>carry” basis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52400" y="3962400"/>
            <a:ext cx="3886200" cy="2743200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The cash-and-carry policy allowed the USA to aid the Allies while remaining neutral and avoid the causes of American entry into the first world war</a:t>
            </a: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152400" y="1447800"/>
            <a:ext cx="3886200" cy="2341563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Allied nations could buy U.S.-made war goods but had to pay in cash and had to transport goods on their own ships </a:t>
            </a:r>
          </a:p>
        </p:txBody>
      </p:sp>
      <p:pic>
        <p:nvPicPr>
          <p:cNvPr id="13" name="Picture 8" descr="http://apushcanvas.pbworks.com/f/Neutra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724400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thisiswarblog.files.wordpress.com/2012/05/9474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4206875" y="1981200"/>
            <a:ext cx="47736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06875" y="1341438"/>
            <a:ext cx="4773613" cy="938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2400" dirty="0">
                <a:solidFill>
                  <a:srgbClr val="C00000"/>
                </a:solidFill>
                <a:latin typeface="Rockwell"/>
                <a:cs typeface="Rockwell"/>
              </a:rPr>
              <a:t>Remember Germany</a:t>
            </a:r>
            <a:r>
              <a:rPr lang="ja-JP" altLang="en-US" sz="2400" dirty="0">
                <a:solidFill>
                  <a:srgbClr val="C00000"/>
                </a:solidFill>
                <a:latin typeface="Rockwell"/>
                <a:cs typeface="Rockwell"/>
              </a:rPr>
              <a:t>’</a:t>
            </a:r>
            <a:r>
              <a:rPr lang="en-US" sz="2400" dirty="0">
                <a:solidFill>
                  <a:srgbClr val="C00000"/>
                </a:solidFill>
                <a:latin typeface="Rockwell"/>
                <a:cs typeface="Rockwell"/>
              </a:rPr>
              <a:t>s  </a:t>
            </a:r>
            <a:br>
              <a:rPr lang="en-US" sz="2400" dirty="0">
                <a:solidFill>
                  <a:srgbClr val="C00000"/>
                </a:solidFill>
                <a:latin typeface="Rockwell"/>
                <a:cs typeface="Rockwell"/>
              </a:rPr>
            </a:br>
            <a:r>
              <a:rPr lang="en-US" sz="2400" dirty="0">
                <a:solidFill>
                  <a:srgbClr val="C00000"/>
                </a:solidFill>
                <a:latin typeface="Rockwell"/>
                <a:cs typeface="Rockwell"/>
              </a:rPr>
              <a:t>unrestricted submarine warfare? </a:t>
            </a:r>
          </a:p>
        </p:txBody>
      </p:sp>
    </p:spTree>
    <p:extLst>
      <p:ext uri="{BB962C8B-B14F-4D97-AF65-F5344CB8AC3E}">
        <p14:creationId xmlns:p14="http://schemas.microsoft.com/office/powerpoint/2010/main" val="423054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rofbutler.watermelon-kid.com/images/maps/HIST1302_Part_3/1940_Electoral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4063"/>
            <a:ext cx="862965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133350" y="76200"/>
            <a:ext cx="8934450" cy="811213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In 1940, Franklin Roosevelt was elected to an unprecedented third term as president  </a:t>
            </a:r>
          </a:p>
        </p:txBody>
      </p:sp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133350" y="963613"/>
            <a:ext cx="4133850" cy="1169987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He campaigned on a platform of neutrality but with </a:t>
            </a:r>
            <a:r>
              <a:rPr lang="ja-JP" altLang="en-US" sz="2400" dirty="0">
                <a:solidFill>
                  <a:srgbClr val="000000"/>
                </a:solidFill>
              </a:rPr>
              <a:t>“</a:t>
            </a:r>
            <a:r>
              <a:rPr lang="en-US" sz="2400" dirty="0">
                <a:solidFill>
                  <a:srgbClr val="000000"/>
                </a:solidFill>
              </a:rPr>
              <a:t>preparedness</a:t>
            </a:r>
            <a:r>
              <a:rPr lang="ja-JP" altLang="en-US" sz="2400" dirty="0">
                <a:solidFill>
                  <a:srgbClr val="000000"/>
                </a:solidFill>
              </a:rPr>
              <a:t>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30700" y="971550"/>
            <a:ext cx="4737100" cy="99104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FDR prepared for possible entry into the war by calling for the first peacetime draft</a:t>
            </a:r>
          </a:p>
        </p:txBody>
      </p:sp>
      <p:pic>
        <p:nvPicPr>
          <p:cNvPr id="22" name="Picture 2" descr="http://www.nationalww2museumimages.org/education/Primary-Sources/draft-registration-certificate-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2390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historydatabaseproject.wikispaces.com/file/view/ilw0098.gif/137451751/ilw009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3646488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53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50"/>
            <a:ext cx="56753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24.media.tumblr.com/tumblr_ldf5vmL6aK1qfyenf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3076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6"/>
          <p:cNvSpPr>
            <a:spLocks noChangeArrowheads="1"/>
          </p:cNvSpPr>
          <p:nvPr/>
        </p:nvSpPr>
        <p:spPr bwMode="auto">
          <a:xfrm>
            <a:off x="152400" y="139700"/>
            <a:ext cx="4305300" cy="1536700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  <a:latin typeface="Rockwell"/>
                <a:cs typeface="Rockwell"/>
              </a:rPr>
              <a:t>The fall of France in 1940 worried Americans that the Axis Powers might win World War II 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648200" y="139700"/>
            <a:ext cx="4343400" cy="1536700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600" dirty="0">
                <a:solidFill>
                  <a:srgbClr val="000000"/>
                </a:solidFill>
                <a:latin typeface="Rockwell"/>
                <a:ea typeface="+mn-ea"/>
                <a:cs typeface="Rockwell"/>
              </a:rPr>
              <a:t>German Luftwaffe attacks on Britain meant that England needed U.S. aid more than ever  </a:t>
            </a:r>
          </a:p>
        </p:txBody>
      </p:sp>
      <p:pic>
        <p:nvPicPr>
          <p:cNvPr id="20" name="Picture 8" descr="http://www.anglican.ca/amo/files/2010/08/BoB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25638"/>
            <a:ext cx="3700463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http://media.web.britannica.com/eb-media/86/96086-004-59A2C2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7004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http://fxeuzet.free.fr/blog/1940/uk/14-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08463"/>
            <a:ext cx="370046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http://blogs.telegraph.co.uk/news/files/2012/07/Sir-Winston-Churchi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695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https://encrypted-tbn0.gstatic.com/images?q=tbn:ANd9GcQ8-n5bEsF7XT-gBzOEfP2aSYwLnV2WZbWCqfukZ8CwNxkmQuK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14825"/>
            <a:ext cx="373856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44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/>
          <p:cNvSpPr>
            <a:spLocks noChangeArrowheads="1"/>
          </p:cNvSpPr>
          <p:nvPr/>
        </p:nvSpPr>
        <p:spPr bwMode="auto">
          <a:xfrm>
            <a:off x="152400" y="103188"/>
            <a:ext cx="8839200" cy="430212"/>
          </a:xfrm>
          <a:prstGeom prst="wedgeRectCallout">
            <a:avLst>
              <a:gd name="adj1" fmla="val 12287"/>
              <a:gd name="adj2" fmla="val 15426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  <a:latin typeface="Rockwell"/>
                <a:cs typeface="Rockwell"/>
              </a:rPr>
              <a:t>The USA responded with the Lend-Lease Act in 1941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09600"/>
            <a:ext cx="4191000" cy="1877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The Lend-Lease Act allowed the USA to send war supplies to Allied nations and transport </a:t>
            </a:r>
            <a:b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</a:b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war-related goods to Europe on armed ships</a:t>
            </a:r>
          </a:p>
        </p:txBody>
      </p:sp>
      <p:pic>
        <p:nvPicPr>
          <p:cNvPr id="4" name="Picture 12" descr="http://2.bp.blogspot.com/-YC4dKVnyp0w/T9W1A4ps9EI/AAAAAAAAUJU/sELMOa0_49k/s1600/1lendle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4958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95800" y="609600"/>
            <a:ext cx="4495800" cy="145783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200" dirty="0">
                <a:solidFill>
                  <a:srgbClr val="000000"/>
                </a:solidFill>
                <a:latin typeface="Rockwell"/>
                <a:cs typeface="Rockwell"/>
              </a:rPr>
              <a:t>The Lend-Lease Act was used throughout WWII, transformed the USA into an </a:t>
            </a:r>
            <a:r>
              <a:rPr lang="ja-JP" altLang="en-US" sz="22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200" dirty="0">
                <a:solidFill>
                  <a:srgbClr val="000000"/>
                </a:solidFill>
                <a:latin typeface="Rockwell"/>
                <a:cs typeface="Rockwell"/>
              </a:rPr>
              <a:t>arsenal of democracy,</a:t>
            </a:r>
            <a:r>
              <a:rPr lang="ja-JP" altLang="en-US" sz="22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200" dirty="0">
                <a:solidFill>
                  <a:srgbClr val="000000"/>
                </a:solidFill>
                <a:latin typeface="Rockwell"/>
                <a:cs typeface="Rockwell"/>
              </a:rPr>
              <a:t> and helped end the depression in America </a:t>
            </a:r>
          </a:p>
        </p:txBody>
      </p:sp>
      <p:sp>
        <p:nvSpPr>
          <p:cNvPr id="13318" name="AutoShape 2" descr="http://i.ytimg.com/vi/zMiVHdtoAmI/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8" name="Picture 4" descr="http://i.ytimg.com/vi/zMiVHdtoAmI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4196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http://www.avionesclasicos.com/imagenes/b24/willow_r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339138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81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08313"/>
            <a:ext cx="6977063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6088"/>
            <a:ext cx="5918200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0" descr="http://www.historians.org/projects/giroundtable/Lend_Lease/Images/LendLease_Pix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2148"/>
          <a:stretch>
            <a:fillRect/>
          </a:stretch>
        </p:blipFill>
        <p:spPr bwMode="auto">
          <a:xfrm>
            <a:off x="5959475" y="3352800"/>
            <a:ext cx="3184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20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 Hum Seu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0"/>
            <a:ext cx="5648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5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Evaluate the impact of FDR’s New Deal on U.S. </a:t>
            </a:r>
            <a:r>
              <a:rPr lang="en-US" smtClean="0"/>
              <a:t>society.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9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Reactions to the New Deal- Too Much? Not Enough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Court Packing and Credibility </a:t>
            </a:r>
          </a:p>
          <a:p>
            <a:r>
              <a:rPr lang="en-US" dirty="0" smtClean="0"/>
              <a:t>The New Deal ‘Ends’</a:t>
            </a:r>
            <a:endParaRPr lang="en-US" dirty="0"/>
          </a:p>
          <a:p>
            <a:r>
              <a:rPr lang="en-US" dirty="0"/>
              <a:t>Legacy of the New </a:t>
            </a:r>
            <a:r>
              <a:rPr lang="en-US" dirty="0" smtClean="0"/>
              <a:t>Deal</a:t>
            </a:r>
          </a:p>
          <a:p>
            <a:r>
              <a:rPr lang="en-US" dirty="0" smtClean="0"/>
              <a:t>Isolationism in a Volatile World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7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/>
              <a:t>Challenges to FDR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dirty="0"/>
              <a:t>By 1935, signs of discontent with the New Deal were evidenced as  3 critics gained national attention: 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u="sng" dirty="0"/>
              <a:t>Father Charles Coughlin</a:t>
            </a:r>
            <a:r>
              <a:rPr lang="en-US" dirty="0"/>
              <a:t> called for</a:t>
            </a:r>
            <a:r>
              <a:rPr lang="en-US" sz="3000" dirty="0"/>
              <a:t> </a:t>
            </a:r>
            <a:r>
              <a:rPr lang="en-US" dirty="0"/>
              <a:t>nationalizing</a:t>
            </a:r>
            <a:r>
              <a:rPr lang="en-US" sz="3000" dirty="0"/>
              <a:t> </a:t>
            </a:r>
            <a:r>
              <a:rPr lang="en-US" dirty="0"/>
              <a:t>U.S.</a:t>
            </a:r>
            <a:r>
              <a:rPr lang="en-US" sz="3000" dirty="0"/>
              <a:t> </a:t>
            </a:r>
            <a:r>
              <a:rPr lang="en-US" dirty="0"/>
              <a:t>banks;</a:t>
            </a:r>
            <a:r>
              <a:rPr lang="en-US" sz="3000" dirty="0"/>
              <a:t> </a:t>
            </a:r>
            <a:r>
              <a:rPr lang="en-US" dirty="0"/>
              <a:t>used anti-Semitism in radio sermons 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u="sng" dirty="0"/>
              <a:t>Francis Townsend</a:t>
            </a:r>
            <a:r>
              <a:rPr lang="en-US" dirty="0"/>
              <a:t> appealed to the elderly with a $200/</a:t>
            </a:r>
            <a:r>
              <a:rPr lang="en-US" dirty="0" err="1"/>
              <a:t>mo</a:t>
            </a:r>
            <a:r>
              <a:rPr lang="en-US" dirty="0"/>
              <a:t> payment plan to anyone over 60 in</a:t>
            </a:r>
            <a:r>
              <a:rPr lang="en-US" sz="3500" dirty="0"/>
              <a:t> </a:t>
            </a:r>
            <a:r>
              <a:rPr lang="en-US" dirty="0"/>
              <a:t>order</a:t>
            </a:r>
            <a:r>
              <a:rPr lang="en-US" sz="3500" dirty="0"/>
              <a:t> </a:t>
            </a:r>
            <a:r>
              <a:rPr lang="en-US" dirty="0"/>
              <a:t>to</a:t>
            </a:r>
            <a:r>
              <a:rPr lang="en-US" sz="3500" dirty="0"/>
              <a:t> </a:t>
            </a:r>
            <a:r>
              <a:rPr lang="en-US" dirty="0"/>
              <a:t>stimulate</a:t>
            </a:r>
            <a:r>
              <a:rPr lang="en-US" sz="3500" dirty="0"/>
              <a:t> </a:t>
            </a:r>
            <a:r>
              <a:rPr lang="en-US" dirty="0"/>
              <a:t>the</a:t>
            </a:r>
            <a:r>
              <a:rPr lang="en-US" sz="3500" dirty="0"/>
              <a:t> </a:t>
            </a:r>
            <a:r>
              <a:rPr lang="en-US" dirty="0" smtClean="0"/>
              <a:t>economy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u="sng" dirty="0" smtClean="0"/>
              <a:t>Louisiana Sen. Huey Long</a:t>
            </a:r>
            <a:r>
              <a:rPr lang="en-US" dirty="0" smtClean="0"/>
              <a:t>-Share the Wealth</a:t>
            </a:r>
          </a:p>
          <a:p>
            <a:pPr lvl="2">
              <a:lnSpc>
                <a:spcPct val="95000"/>
              </a:lnSpc>
              <a:spcBef>
                <a:spcPct val="15000"/>
              </a:spcBef>
            </a:pPr>
            <a:r>
              <a:rPr lang="en-US" dirty="0" smtClean="0"/>
              <a:t>Tax the rich to give away $2,500 to each American</a:t>
            </a:r>
          </a:p>
          <a:p>
            <a:pPr>
              <a:lnSpc>
                <a:spcPct val="70000"/>
              </a:lnSpc>
            </a:pPr>
            <a:r>
              <a:rPr lang="en-US" sz="3000" dirty="0">
                <a:solidFill>
                  <a:srgbClr val="FFFFFF"/>
                </a:solidFill>
                <a:cs typeface="Rockwell"/>
              </a:rPr>
              <a:t>American Liberty League</a:t>
            </a:r>
          </a:p>
          <a:p>
            <a:pPr lvl="1">
              <a:lnSpc>
                <a:spcPct val="70000"/>
              </a:lnSpc>
            </a:pPr>
            <a:r>
              <a:rPr lang="en-US" sz="3000" dirty="0">
                <a:solidFill>
                  <a:srgbClr val="FFFFFF"/>
                </a:solidFill>
                <a:cs typeface="Rockwell"/>
              </a:rPr>
              <a:t>Industrialists opposed to dictatorial policies</a:t>
            </a:r>
          </a:p>
          <a:p>
            <a:pPr>
              <a:lnSpc>
                <a:spcPct val="95000"/>
              </a:lnSpc>
              <a:spcBef>
                <a:spcPct val="15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40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Rockwell"/>
                <a:cs typeface="Rockwell"/>
              </a:rPr>
              <a:t>Election of 1936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762000"/>
            <a:ext cx="31242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Rockwell"/>
                <a:cs typeface="Rockwell"/>
              </a:rPr>
              <a:t>Franklin D. Roosevelt (D)</a:t>
            </a:r>
          </a:p>
          <a:p>
            <a:pPr eaLnBrk="1" hangingPunct="1">
              <a:defRPr/>
            </a:pPr>
            <a:r>
              <a:rPr lang="en-US" sz="2800" dirty="0">
                <a:latin typeface="Rockwell"/>
                <a:cs typeface="Rockwell"/>
              </a:rPr>
              <a:t>Alfred Landon (R)</a:t>
            </a:r>
          </a:p>
        </p:txBody>
      </p:sp>
      <p:pic>
        <p:nvPicPr>
          <p:cNvPr id="46083" name="Picture 5" descr="USAPElect1936.gif                                              000A84C2Macintosh HD                   C5A9507E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762000"/>
            <a:ext cx="6096000" cy="6096000"/>
          </a:xfrm>
        </p:spPr>
      </p:pic>
    </p:spTree>
    <p:extLst>
      <p:ext uri="{BB962C8B-B14F-4D97-AF65-F5344CB8AC3E}">
        <p14:creationId xmlns:p14="http://schemas.microsoft.com/office/powerpoint/2010/main" val="319268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Deal Programs-Need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Security</a:t>
            </a:r>
          </a:p>
          <a:p>
            <a:r>
              <a:rPr lang="en-US" dirty="0" smtClean="0"/>
              <a:t>Works Progress Administration</a:t>
            </a:r>
          </a:p>
          <a:p>
            <a:r>
              <a:rPr lang="en-US" dirty="0" smtClean="0"/>
              <a:t>Civilian Conservation Corps</a:t>
            </a:r>
          </a:p>
          <a:p>
            <a:r>
              <a:rPr lang="en-US" dirty="0" smtClean="0"/>
              <a:t>Tennessee Valley Authority</a:t>
            </a:r>
          </a:p>
          <a:p>
            <a:r>
              <a:rPr lang="en-US" dirty="0" smtClean="0"/>
              <a:t>Securities and Exchange Commission</a:t>
            </a:r>
          </a:p>
          <a:p>
            <a:r>
              <a:rPr lang="en-US" b="1" u="sng" dirty="0" smtClean="0"/>
              <a:t>AAA/NRA</a:t>
            </a:r>
          </a:p>
          <a:p>
            <a:r>
              <a:rPr lang="en-US" dirty="0" smtClean="0"/>
              <a:t>Wagner Act/National Labor Relations Board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private:var:folders:vt:sgh001wj79xd_tthg0zp21br0000gn:T:TemporaryItems:Screen Shot 2019-02-15 at 9.11.35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0620" cy="5714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3" name="Picture 2" descr="Macintosh HD:private:var:folders:vt:sgh001wj79xd_tthg0zp21br0000gn:T:TemporaryItems:Screen Shot 2019-02-15 at 9.10.42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20" y="0"/>
            <a:ext cx="4882638" cy="5714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57596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303" y="0"/>
            <a:ext cx="9206303" cy="49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5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1936</TotalTime>
  <Words>1031</Words>
  <Application>Microsoft Macintosh PowerPoint</Application>
  <PresentationFormat>On-screen Show (4:3)</PresentationFormat>
  <Paragraphs>108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Theme</vt:lpstr>
      <vt:lpstr>PowerPoint Presentation</vt:lpstr>
      <vt:lpstr>8. The New Deal’s Critiques and Legacies: Foreign Policy in the Shadow of WWII</vt:lpstr>
      <vt:lpstr>AP PROMPT</vt:lpstr>
      <vt:lpstr>Outline</vt:lpstr>
      <vt:lpstr>Challenges to FDR</vt:lpstr>
      <vt:lpstr>Election of 1936</vt:lpstr>
      <vt:lpstr>New Deal Programs-Need to Know</vt:lpstr>
      <vt:lpstr>PowerPoint Presentation</vt:lpstr>
      <vt:lpstr>PowerPoint Presentation</vt:lpstr>
      <vt:lpstr>Packing the Supreme Court</vt:lpstr>
      <vt:lpstr>Packing the Supreme Court</vt:lpstr>
      <vt:lpstr>PowerPoint Presentation</vt:lpstr>
      <vt:lpstr>Decline of New Deal Reform after 1937</vt:lpstr>
      <vt:lpstr>PowerPoint Presentation</vt:lpstr>
      <vt:lpstr>The End of the New Deal</vt:lpstr>
      <vt:lpstr>End of the New Deal</vt:lpstr>
      <vt:lpstr>Unemployment, 1929-1942</vt:lpstr>
      <vt:lpstr>Impact of the New Deal</vt:lpstr>
      <vt:lpstr>The New Deal and American Life</vt:lpstr>
      <vt:lpstr>Thesis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34</cp:revision>
  <dcterms:created xsi:type="dcterms:W3CDTF">2019-12-18T18:43:13Z</dcterms:created>
  <dcterms:modified xsi:type="dcterms:W3CDTF">2020-02-21T16:59:36Z</dcterms:modified>
</cp:coreProperties>
</file>