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4" r:id="rId2"/>
    <p:sldId id="256" r:id="rId3"/>
    <p:sldId id="259" r:id="rId4"/>
    <p:sldId id="257" r:id="rId5"/>
    <p:sldId id="260" r:id="rId6"/>
    <p:sldId id="261" r:id="rId7"/>
    <p:sldId id="262" r:id="rId8"/>
    <p:sldId id="263" r:id="rId9"/>
    <p:sldId id="266" r:id="rId10"/>
    <p:sldId id="267" r:id="rId11"/>
    <p:sldId id="264" r:id="rId12"/>
    <p:sldId id="285" r:id="rId13"/>
    <p:sldId id="265" r:id="rId14"/>
    <p:sldId id="268" r:id="rId15"/>
    <p:sldId id="270" r:id="rId16"/>
    <p:sldId id="286" r:id="rId17"/>
    <p:sldId id="271" r:id="rId18"/>
    <p:sldId id="272" r:id="rId19"/>
    <p:sldId id="281" r:id="rId20"/>
    <p:sldId id="289" r:id="rId21"/>
    <p:sldId id="290" r:id="rId22"/>
    <p:sldId id="273" r:id="rId23"/>
    <p:sldId id="274" r:id="rId24"/>
    <p:sldId id="287" r:id="rId25"/>
    <p:sldId id="291" r:id="rId26"/>
    <p:sldId id="292" r:id="rId27"/>
    <p:sldId id="293" r:id="rId28"/>
    <p:sldId id="294" r:id="rId29"/>
    <p:sldId id="295" r:id="rId30"/>
    <p:sldId id="296" r:id="rId31"/>
    <p:sldId id="297" r:id="rId32"/>
    <p:sldId id="288" r:id="rId33"/>
    <p:sldId id="298" r:id="rId34"/>
    <p:sldId id="299"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6" autoAdjust="0"/>
    <p:restoredTop sz="94651" autoAdjust="0"/>
  </p:normalViewPr>
  <p:slideViewPr>
    <p:cSldViewPr snapToGrid="0" snapToObjects="1">
      <p:cViewPr varScale="1">
        <p:scale>
          <a:sx n="68" d="100"/>
          <a:sy n="68" d="100"/>
        </p:scale>
        <p:origin x="-120" y="-104"/>
      </p:cViewPr>
      <p:guideLst>
        <p:guide orient="horz" pos="2160"/>
        <p:guide pos="2880"/>
      </p:guideLst>
    </p:cSldViewPr>
  </p:slideViewPr>
  <p:outlineViewPr>
    <p:cViewPr>
      <p:scale>
        <a:sx n="33" d="100"/>
        <a:sy n="33" d="100"/>
      </p:scale>
      <p:origin x="0" y="135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F7962D-6561-A74A-B402-7013641D4F3D}" type="datetimeFigureOut">
              <a:rPr lang="en-US" smtClean="0"/>
              <a:t>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8C9DA-E77A-B44C-868B-C158C7AAA41C}" type="slidenum">
              <a:rPr lang="en-US" smtClean="0"/>
              <a:t>‹#›</a:t>
            </a:fld>
            <a:endParaRPr lang="en-US"/>
          </a:p>
        </p:txBody>
      </p:sp>
    </p:spTree>
    <p:extLst>
      <p:ext uri="{BB962C8B-B14F-4D97-AF65-F5344CB8AC3E}">
        <p14:creationId xmlns:p14="http://schemas.microsoft.com/office/powerpoint/2010/main" val="387977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7962D-6561-A74A-B402-7013641D4F3D}" type="datetimeFigureOut">
              <a:rPr lang="en-US" smtClean="0"/>
              <a:t>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8C9DA-E77A-B44C-868B-C158C7AAA41C}" type="slidenum">
              <a:rPr lang="en-US" smtClean="0"/>
              <a:t>‹#›</a:t>
            </a:fld>
            <a:endParaRPr lang="en-US"/>
          </a:p>
        </p:txBody>
      </p:sp>
    </p:spTree>
    <p:extLst>
      <p:ext uri="{BB962C8B-B14F-4D97-AF65-F5344CB8AC3E}">
        <p14:creationId xmlns:p14="http://schemas.microsoft.com/office/powerpoint/2010/main" val="3402442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7962D-6561-A74A-B402-7013641D4F3D}" type="datetimeFigureOut">
              <a:rPr lang="en-US" smtClean="0"/>
              <a:t>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8C9DA-E77A-B44C-868B-C158C7AAA41C}" type="slidenum">
              <a:rPr lang="en-US" smtClean="0"/>
              <a:t>‹#›</a:t>
            </a:fld>
            <a:endParaRPr lang="en-US"/>
          </a:p>
        </p:txBody>
      </p:sp>
    </p:spTree>
    <p:extLst>
      <p:ext uri="{BB962C8B-B14F-4D97-AF65-F5344CB8AC3E}">
        <p14:creationId xmlns:p14="http://schemas.microsoft.com/office/powerpoint/2010/main" val="215728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5D8AAE5A-4179-404B-9865-3B18CF8A35A9}" type="slidenum">
              <a:rPr lang="en-US"/>
              <a:pPr>
                <a:defRPr/>
              </a:pPr>
              <a:t>‹#›</a:t>
            </a:fld>
            <a:endParaRPr lang="en-US"/>
          </a:p>
        </p:txBody>
      </p:sp>
    </p:spTree>
    <p:extLst>
      <p:ext uri="{BB962C8B-B14F-4D97-AF65-F5344CB8AC3E}">
        <p14:creationId xmlns:p14="http://schemas.microsoft.com/office/powerpoint/2010/main" val="1501277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625"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7B595BCA-3C8C-C14D-B95D-2B37F2A5F2D0}" type="slidenum">
              <a:rPr lang="en-US"/>
              <a:pPr>
                <a:defRPr/>
              </a:pPr>
              <a:t>‹#›</a:t>
            </a:fld>
            <a:endParaRPr lang="en-US"/>
          </a:p>
        </p:txBody>
      </p:sp>
    </p:spTree>
    <p:extLst>
      <p:ext uri="{BB962C8B-B14F-4D97-AF65-F5344CB8AC3E}">
        <p14:creationId xmlns:p14="http://schemas.microsoft.com/office/powerpoint/2010/main" val="1537535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CFCC8181-90F2-A245-9C48-9E0AEE1E73E6}" type="slidenum">
              <a:rPr lang="en-US"/>
              <a:pPr>
                <a:defRPr/>
              </a:pPr>
              <a:t>‹#›</a:t>
            </a:fld>
            <a:endParaRPr lang="en-US"/>
          </a:p>
        </p:txBody>
      </p:sp>
    </p:spTree>
    <p:extLst>
      <p:ext uri="{BB962C8B-B14F-4D97-AF65-F5344CB8AC3E}">
        <p14:creationId xmlns:p14="http://schemas.microsoft.com/office/powerpoint/2010/main" val="1620099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54"/>
          <p:cNvSpPr>
            <a:spLocks noGrp="1" noChangeArrowheads="1"/>
          </p:cNvSpPr>
          <p:nvPr>
            <p:ph type="dt" sz="half" idx="10"/>
          </p:nvPr>
        </p:nvSpPr>
        <p:spPr>
          <a:ln/>
        </p:spPr>
        <p:txBody>
          <a:bodyPr/>
          <a:lstStyle>
            <a:lvl1pPr>
              <a:defRPr/>
            </a:lvl1pPr>
          </a:lstStyle>
          <a:p>
            <a:pPr>
              <a:defRPr/>
            </a:pPr>
            <a:endParaRPr lang="en-US"/>
          </a:p>
        </p:txBody>
      </p:sp>
      <p:sp>
        <p:nvSpPr>
          <p:cNvPr id="7" name="Rectangle 155"/>
          <p:cNvSpPr>
            <a:spLocks noGrp="1" noChangeArrowheads="1"/>
          </p:cNvSpPr>
          <p:nvPr>
            <p:ph type="ftr" sz="quarter" idx="11"/>
          </p:nvPr>
        </p:nvSpPr>
        <p:spPr>
          <a:ln/>
        </p:spPr>
        <p:txBody>
          <a:bodyPr/>
          <a:lstStyle>
            <a:lvl1pPr>
              <a:defRPr/>
            </a:lvl1pPr>
          </a:lstStyle>
          <a:p>
            <a:pPr>
              <a:defRPr/>
            </a:pPr>
            <a:endParaRPr lang="en-US"/>
          </a:p>
        </p:txBody>
      </p:sp>
      <p:sp>
        <p:nvSpPr>
          <p:cNvPr id="8" name="Rectangle 156"/>
          <p:cNvSpPr>
            <a:spLocks noGrp="1" noChangeArrowheads="1"/>
          </p:cNvSpPr>
          <p:nvPr>
            <p:ph type="sldNum" sz="quarter" idx="12"/>
          </p:nvPr>
        </p:nvSpPr>
        <p:spPr>
          <a:ln/>
        </p:spPr>
        <p:txBody>
          <a:bodyPr/>
          <a:lstStyle>
            <a:lvl1pPr>
              <a:defRPr/>
            </a:lvl1pPr>
          </a:lstStyle>
          <a:p>
            <a:pPr>
              <a:defRPr/>
            </a:pPr>
            <a:fld id="{1D2962B6-63A1-3345-B883-4F4F384F3D80}" type="slidenum">
              <a:rPr lang="en-US"/>
              <a:pPr>
                <a:defRPr/>
              </a:pPr>
              <a:t>‹#›</a:t>
            </a:fld>
            <a:endParaRPr lang="en-US"/>
          </a:p>
        </p:txBody>
      </p:sp>
    </p:spTree>
    <p:extLst>
      <p:ext uri="{BB962C8B-B14F-4D97-AF65-F5344CB8AC3E}">
        <p14:creationId xmlns:p14="http://schemas.microsoft.com/office/powerpoint/2010/main" val="19899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7962D-6561-A74A-B402-7013641D4F3D}" type="datetimeFigureOut">
              <a:rPr lang="en-US" smtClean="0"/>
              <a:t>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8C9DA-E77A-B44C-868B-C158C7AAA41C}" type="slidenum">
              <a:rPr lang="en-US" smtClean="0"/>
              <a:t>‹#›</a:t>
            </a:fld>
            <a:endParaRPr lang="en-US"/>
          </a:p>
        </p:txBody>
      </p:sp>
    </p:spTree>
    <p:extLst>
      <p:ext uri="{BB962C8B-B14F-4D97-AF65-F5344CB8AC3E}">
        <p14:creationId xmlns:p14="http://schemas.microsoft.com/office/powerpoint/2010/main" val="3761181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F7962D-6561-A74A-B402-7013641D4F3D}" type="datetimeFigureOut">
              <a:rPr lang="en-US" smtClean="0"/>
              <a:t>2/24/17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8C9DA-E77A-B44C-868B-C158C7AAA41C}" type="slidenum">
              <a:rPr lang="en-US" smtClean="0"/>
              <a:t>‹#›</a:t>
            </a:fld>
            <a:endParaRPr lang="en-US"/>
          </a:p>
        </p:txBody>
      </p:sp>
    </p:spTree>
    <p:extLst>
      <p:ext uri="{BB962C8B-B14F-4D97-AF65-F5344CB8AC3E}">
        <p14:creationId xmlns:p14="http://schemas.microsoft.com/office/powerpoint/2010/main" val="1925785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F7962D-6561-A74A-B402-7013641D4F3D}" type="datetimeFigureOut">
              <a:rPr lang="en-US" smtClean="0"/>
              <a:t>2/24/17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08C9DA-E77A-B44C-868B-C158C7AAA41C}" type="slidenum">
              <a:rPr lang="en-US" smtClean="0"/>
              <a:t>‹#›</a:t>
            </a:fld>
            <a:endParaRPr lang="en-US"/>
          </a:p>
        </p:txBody>
      </p:sp>
    </p:spTree>
    <p:extLst>
      <p:ext uri="{BB962C8B-B14F-4D97-AF65-F5344CB8AC3E}">
        <p14:creationId xmlns:p14="http://schemas.microsoft.com/office/powerpoint/2010/main" val="3440577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F7962D-6561-A74A-B402-7013641D4F3D}" type="datetimeFigureOut">
              <a:rPr lang="en-US" smtClean="0"/>
              <a:t>2/24/17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08C9DA-E77A-B44C-868B-C158C7AAA41C}" type="slidenum">
              <a:rPr lang="en-US" smtClean="0"/>
              <a:t>‹#›</a:t>
            </a:fld>
            <a:endParaRPr lang="en-US"/>
          </a:p>
        </p:txBody>
      </p:sp>
    </p:spTree>
    <p:extLst>
      <p:ext uri="{BB962C8B-B14F-4D97-AF65-F5344CB8AC3E}">
        <p14:creationId xmlns:p14="http://schemas.microsoft.com/office/powerpoint/2010/main" val="1169436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F7962D-6561-A74A-B402-7013641D4F3D}" type="datetimeFigureOut">
              <a:rPr lang="en-US" smtClean="0"/>
              <a:t>2/24/17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08C9DA-E77A-B44C-868B-C158C7AAA41C}" type="slidenum">
              <a:rPr lang="en-US" smtClean="0"/>
              <a:t>‹#›</a:t>
            </a:fld>
            <a:endParaRPr lang="en-US"/>
          </a:p>
        </p:txBody>
      </p:sp>
    </p:spTree>
    <p:extLst>
      <p:ext uri="{BB962C8B-B14F-4D97-AF65-F5344CB8AC3E}">
        <p14:creationId xmlns:p14="http://schemas.microsoft.com/office/powerpoint/2010/main" val="2248153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7962D-6561-A74A-B402-7013641D4F3D}" type="datetimeFigureOut">
              <a:rPr lang="en-US" smtClean="0"/>
              <a:t>2/24/17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08C9DA-E77A-B44C-868B-C158C7AAA41C}" type="slidenum">
              <a:rPr lang="en-US" smtClean="0"/>
              <a:t>‹#›</a:t>
            </a:fld>
            <a:endParaRPr lang="en-US"/>
          </a:p>
        </p:txBody>
      </p:sp>
    </p:spTree>
    <p:extLst>
      <p:ext uri="{BB962C8B-B14F-4D97-AF65-F5344CB8AC3E}">
        <p14:creationId xmlns:p14="http://schemas.microsoft.com/office/powerpoint/2010/main" val="140604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F7962D-6561-A74A-B402-7013641D4F3D}" type="datetimeFigureOut">
              <a:rPr lang="en-US" smtClean="0"/>
              <a:t>2/24/17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08C9DA-E77A-B44C-868B-C158C7AAA41C}" type="slidenum">
              <a:rPr lang="en-US" smtClean="0"/>
              <a:t>‹#›</a:t>
            </a:fld>
            <a:endParaRPr lang="en-US"/>
          </a:p>
        </p:txBody>
      </p:sp>
    </p:spTree>
    <p:extLst>
      <p:ext uri="{BB962C8B-B14F-4D97-AF65-F5344CB8AC3E}">
        <p14:creationId xmlns:p14="http://schemas.microsoft.com/office/powerpoint/2010/main" val="592977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F7962D-6561-A74A-B402-7013641D4F3D}" type="datetimeFigureOut">
              <a:rPr lang="en-US" smtClean="0"/>
              <a:t>2/24/17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08C9DA-E77A-B44C-868B-C158C7AAA41C}" type="slidenum">
              <a:rPr lang="en-US" smtClean="0"/>
              <a:t>‹#›</a:t>
            </a:fld>
            <a:endParaRPr lang="en-US"/>
          </a:p>
        </p:txBody>
      </p:sp>
    </p:spTree>
    <p:extLst>
      <p:ext uri="{BB962C8B-B14F-4D97-AF65-F5344CB8AC3E}">
        <p14:creationId xmlns:p14="http://schemas.microsoft.com/office/powerpoint/2010/main" val="38751290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F7962D-6561-A74A-B402-7013641D4F3D}" type="datetimeFigureOut">
              <a:rPr lang="en-US" smtClean="0"/>
              <a:t>2/24/17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8C9DA-E77A-B44C-868B-C158C7AAA41C}" type="slidenum">
              <a:rPr lang="en-US" smtClean="0"/>
              <a:t>‹#›</a:t>
            </a:fld>
            <a:endParaRPr lang="en-US"/>
          </a:p>
        </p:txBody>
      </p:sp>
    </p:spTree>
    <p:extLst>
      <p:ext uri="{BB962C8B-B14F-4D97-AF65-F5344CB8AC3E}">
        <p14:creationId xmlns:p14="http://schemas.microsoft.com/office/powerpoint/2010/main" val="4041810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qrNDwyj4u1w"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3VqQAf74fsE" TargetMode="External"/><Relationship Id="rId4" Type="http://schemas.openxmlformats.org/officeDocument/2006/relationships/image" Target="../media/image8.jpeg"/><Relationship Id="rId5"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hyperlink" Target="https://www.youtube.com/watch?v=Sv1niwxQgo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jpeg"/><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hyperlink" Target="https://www.youtube.com/watch?v=Nh_oc5hQt-A" TargetMode="External"/><Relationship Id="rId7" Type="http://schemas.openxmlformats.org/officeDocument/2006/relationships/hyperlink" Target="https://www.youtube.com/watch?v=522qtqjSagM" TargetMode="External"/><Relationship Id="rId1" Type="http://schemas.openxmlformats.org/officeDocument/2006/relationships/slideLayout" Target="../slideLayouts/slideLayout13.xml"/><Relationship Id="rId2"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1" Type="http://schemas.openxmlformats.org/officeDocument/2006/relationships/slideLayout" Target="../slideLayouts/slideLayout13.xml"/><Relationship Id="rId2"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image" Target="../media/image29.jpeg"/><Relationship Id="rId8" Type="http://schemas.openxmlformats.org/officeDocument/2006/relationships/image" Target="../media/image30.jpeg"/><Relationship Id="rId1" Type="http://schemas.openxmlformats.org/officeDocument/2006/relationships/slideLayout" Target="../slideLayouts/slideLayout13.xml"/><Relationship Id="rId2"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6.xml"/><Relationship Id="rId2"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1" Type="http://schemas.openxmlformats.org/officeDocument/2006/relationships/slideLayout" Target="../slideLayouts/slideLayout13.xml"/><Relationship Id="rId2"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15.xml"/><Relationship Id="rId2" Type="http://schemas.openxmlformats.org/officeDocument/2006/relationships/image" Target="../media/image3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2.jpeg"/><Relationship Id="rId3"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13.xml"/><Relationship Id="rId2"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1" Type="http://schemas.openxmlformats.org/officeDocument/2006/relationships/slideLayout" Target="../slideLayouts/slideLayout15.xml"/><Relationship Id="rId2" Type="http://schemas.openxmlformats.org/officeDocument/2006/relationships/image" Target="../media/image4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defRPr/>
            </a:pPr>
            <a:r>
              <a:rPr lang="en-US">
                <a:latin typeface="Tahoma" charset="0"/>
                <a:cs typeface="+mj-cs"/>
              </a:rPr>
              <a:t>Think About It</a:t>
            </a:r>
          </a:p>
        </p:txBody>
      </p:sp>
      <p:sp>
        <p:nvSpPr>
          <p:cNvPr id="6147" name="Rectangle 3"/>
          <p:cNvSpPr>
            <a:spLocks noGrp="1" noRot="1" noChangeArrowheads="1"/>
          </p:cNvSpPr>
          <p:nvPr>
            <p:ph type="body" idx="1"/>
          </p:nvPr>
        </p:nvSpPr>
        <p:spPr>
          <a:xfrm>
            <a:off x="152400" y="1219200"/>
            <a:ext cx="8839200" cy="5562600"/>
          </a:xfrm>
        </p:spPr>
        <p:txBody>
          <a:bodyPr/>
          <a:lstStyle/>
          <a:p>
            <a:pPr eaLnBrk="1" hangingPunct="1">
              <a:defRPr/>
            </a:pPr>
            <a:r>
              <a:rPr lang="en-US">
                <a:latin typeface="Tahoma" charset="0"/>
                <a:cs typeface="+mn-cs"/>
              </a:rPr>
              <a:t>Evaluate to what extent foreign issues and developments helped to maintain continuity and foster change in American foreign policy from 1920 to 1945.</a:t>
            </a:r>
          </a:p>
          <a:p>
            <a:pPr eaLnBrk="1" hangingPunct="1">
              <a:defRPr/>
            </a:pPr>
            <a:r>
              <a:rPr lang="en-US">
                <a:latin typeface="Tahoma" charset="0"/>
                <a:cs typeface="+mn-cs"/>
              </a:rPr>
              <a:t>Evaluate the impact of World War II on the growth and power of the federal government.</a:t>
            </a:r>
          </a:p>
          <a:p>
            <a:pPr eaLnBrk="1" hangingPunct="1">
              <a:defRPr/>
            </a:pPr>
            <a:r>
              <a:rPr lang="en-US">
                <a:latin typeface="Tahoma" charset="0"/>
                <a:cs typeface="+mn-cs"/>
              </a:rPr>
              <a:t>To what extend did World War II help to maintain continuity and foster change in the social experiences of women and minorities from 1940 to 1945. </a:t>
            </a:r>
          </a:p>
        </p:txBody>
      </p:sp>
    </p:spTree>
    <p:extLst>
      <p:ext uri="{BB962C8B-B14F-4D97-AF65-F5344CB8AC3E}">
        <p14:creationId xmlns:p14="http://schemas.microsoft.com/office/powerpoint/2010/main" val="13135971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r>
              <a:rPr lang="en-US" sz="4000"/>
              <a:t>FDR Wins Unprecedented 3</a:t>
            </a:r>
            <a:r>
              <a:rPr lang="en-US" sz="4000" baseline="30000"/>
              <a:t>rd</a:t>
            </a:r>
            <a:r>
              <a:rPr lang="en-US" sz="4000"/>
              <a:t> Term</a:t>
            </a:r>
          </a:p>
        </p:txBody>
      </p:sp>
      <p:pic>
        <p:nvPicPr>
          <p:cNvPr id="67588" name="Picture 4" descr="elect 1940"/>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2133600"/>
            <a:ext cx="8382000" cy="4511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9115939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r>
              <a:rPr lang="en-US"/>
              <a:t>FDR Aids the Allies</a:t>
            </a:r>
          </a:p>
        </p:txBody>
      </p:sp>
      <p:sp>
        <p:nvSpPr>
          <p:cNvPr id="63491" name="Rectangle 3"/>
          <p:cNvSpPr>
            <a:spLocks noGrp="1" noChangeArrowheads="1"/>
          </p:cNvSpPr>
          <p:nvPr>
            <p:ph type="body" idx="1"/>
          </p:nvPr>
        </p:nvSpPr>
        <p:spPr/>
        <p:txBody>
          <a:bodyPr/>
          <a:lstStyle/>
          <a:p>
            <a:r>
              <a:rPr lang="en-US"/>
              <a:t>Summer 1940 FDR asks congress to allow trade of 50 destroyers in exchange for 99 year leases for bases in the Atlantic</a:t>
            </a:r>
          </a:p>
          <a:p>
            <a:r>
              <a:rPr lang="en-US"/>
              <a:t>Although population does not want to enter the war, 73% support aid to Britain.</a:t>
            </a:r>
          </a:p>
          <a:p>
            <a:pPr>
              <a:buFont typeface="Wingdings" charset="0"/>
              <a:buNone/>
            </a:pPr>
            <a:endParaRPr lang="en-US"/>
          </a:p>
        </p:txBody>
      </p:sp>
    </p:spTree>
    <p:extLst>
      <p:ext uri="{BB962C8B-B14F-4D97-AF65-F5344CB8AC3E}">
        <p14:creationId xmlns:p14="http://schemas.microsoft.com/office/powerpoint/2010/main" val="25808294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304800" y="76200"/>
            <a:ext cx="8540750" cy="762000"/>
          </a:xfrm>
        </p:spPr>
        <p:txBody>
          <a:bodyPr/>
          <a:lstStyle/>
          <a:p>
            <a:pPr eaLnBrk="1" hangingPunct="1">
              <a:defRPr/>
            </a:pPr>
            <a:r>
              <a:rPr lang="ja-JP" altLang="en-US">
                <a:latin typeface="Tahoma" charset="0"/>
                <a:cs typeface="+mj-cs"/>
              </a:rPr>
              <a:t>“</a:t>
            </a:r>
            <a:r>
              <a:rPr lang="en-US" b="1" i="1">
                <a:latin typeface="Tahoma" charset="0"/>
                <a:cs typeface="+mj-cs"/>
              </a:rPr>
              <a:t>Arsenal of Democracy</a:t>
            </a:r>
            <a:r>
              <a:rPr lang="ja-JP" altLang="en-US">
                <a:latin typeface="Tahoma" charset="0"/>
                <a:cs typeface="+mj-cs"/>
              </a:rPr>
              <a:t>”</a:t>
            </a:r>
            <a:endParaRPr lang="en-US" i="1">
              <a:latin typeface="Tahoma" charset="0"/>
              <a:cs typeface="+mj-cs"/>
            </a:endParaRPr>
          </a:p>
        </p:txBody>
      </p:sp>
      <p:sp>
        <p:nvSpPr>
          <p:cNvPr id="60419" name="Rectangle 3"/>
          <p:cNvSpPr>
            <a:spLocks noGrp="1" noRot="1" noChangeArrowheads="1"/>
          </p:cNvSpPr>
          <p:nvPr>
            <p:ph type="body" idx="1"/>
          </p:nvPr>
        </p:nvSpPr>
        <p:spPr>
          <a:xfrm>
            <a:off x="0" y="1219200"/>
            <a:ext cx="4267200" cy="4953000"/>
          </a:xfrm>
        </p:spPr>
        <p:txBody>
          <a:bodyPr/>
          <a:lstStyle/>
          <a:p>
            <a:pPr eaLnBrk="1" hangingPunct="1">
              <a:defRPr/>
            </a:pPr>
            <a:r>
              <a:rPr lang="en-US" sz="2400" b="1">
                <a:latin typeface="Tahoma" charset="0"/>
                <a:cs typeface="+mn-cs"/>
              </a:rPr>
              <a:t>Lend-Lease Act (1941)</a:t>
            </a:r>
          </a:p>
          <a:p>
            <a:pPr lvl="1" eaLnBrk="1" hangingPunct="1">
              <a:defRPr/>
            </a:pPr>
            <a:r>
              <a:rPr lang="en-US" sz="2000">
                <a:latin typeface="Tahoma" charset="0"/>
              </a:rPr>
              <a:t>Provide arms to Great Britain on credit and decisively pro-British </a:t>
            </a:r>
            <a:r>
              <a:rPr lang="ja-JP" altLang="en-US" sz="2000">
                <a:latin typeface="Tahoma" charset="0"/>
              </a:rPr>
              <a:t>“</a:t>
            </a:r>
            <a:r>
              <a:rPr lang="en-US" sz="2000">
                <a:latin typeface="Tahoma" charset="0"/>
              </a:rPr>
              <a:t>neutrality</a:t>
            </a:r>
            <a:r>
              <a:rPr lang="ja-JP" altLang="en-US" sz="2000">
                <a:latin typeface="Tahoma" charset="0"/>
              </a:rPr>
              <a:t>”</a:t>
            </a:r>
            <a:endParaRPr lang="en-US" sz="2000">
              <a:latin typeface="Tahoma" charset="0"/>
            </a:endParaRPr>
          </a:p>
          <a:p>
            <a:pPr eaLnBrk="1" hangingPunct="1">
              <a:defRPr/>
            </a:pPr>
            <a:r>
              <a:rPr lang="en-US" sz="2400" b="1">
                <a:latin typeface="Tahoma" charset="0"/>
                <a:cs typeface="+mn-cs"/>
              </a:rPr>
              <a:t>Atlantic Charter (1941)</a:t>
            </a:r>
            <a:endParaRPr lang="en-US" sz="2400">
              <a:latin typeface="Tahoma" charset="0"/>
              <a:cs typeface="+mn-cs"/>
            </a:endParaRPr>
          </a:p>
          <a:p>
            <a:pPr lvl="1" eaLnBrk="1" hangingPunct="1">
              <a:defRPr/>
            </a:pPr>
            <a:r>
              <a:rPr lang="en-US" sz="2000">
                <a:latin typeface="Tahoma" charset="0"/>
              </a:rPr>
              <a:t>Promote and secure self-determination and free trade</a:t>
            </a:r>
          </a:p>
          <a:p>
            <a:pPr lvl="1" eaLnBrk="1" hangingPunct="1">
              <a:defRPr/>
            </a:pPr>
            <a:r>
              <a:rPr lang="en-US" sz="2000">
                <a:latin typeface="Tahoma" charset="0"/>
              </a:rPr>
              <a:t>No pursuit of territorial expansion</a:t>
            </a:r>
          </a:p>
          <a:p>
            <a:pPr lvl="1" eaLnBrk="1" hangingPunct="1">
              <a:defRPr/>
            </a:pPr>
            <a:r>
              <a:rPr lang="en-US" sz="2000">
                <a:latin typeface="Tahoma" charset="0"/>
              </a:rPr>
              <a:t>Blueprint for United Nations</a:t>
            </a:r>
          </a:p>
        </p:txBody>
      </p:sp>
      <p:pic>
        <p:nvPicPr>
          <p:cNvPr id="28675" name="Picture 5" descr="&#10;prob73.jpg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343400" y="1371600"/>
            <a:ext cx="4800600" cy="2754313"/>
          </a:xfrm>
        </p:spPr>
      </p:pic>
    </p:spTree>
    <p:extLst>
      <p:ext uri="{BB962C8B-B14F-4D97-AF65-F5344CB8AC3E}">
        <p14:creationId xmlns:p14="http://schemas.microsoft.com/office/powerpoint/2010/main" val="89264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r>
              <a:rPr lang="en-US"/>
              <a:t>1941 Lend Lease</a:t>
            </a:r>
          </a:p>
        </p:txBody>
      </p:sp>
      <p:sp>
        <p:nvSpPr>
          <p:cNvPr id="72707" name="Rectangle 3"/>
          <p:cNvSpPr>
            <a:spLocks noGrp="1" noChangeArrowheads="1"/>
          </p:cNvSpPr>
          <p:nvPr>
            <p:ph type="body" idx="1"/>
          </p:nvPr>
        </p:nvSpPr>
        <p:spPr/>
        <p:txBody>
          <a:bodyPr/>
          <a:lstStyle/>
          <a:p>
            <a:pPr>
              <a:lnSpc>
                <a:spcPct val="90000"/>
              </a:lnSpc>
            </a:pPr>
            <a:r>
              <a:rPr lang="en-US" sz="2800" dirty="0"/>
              <a:t>1941 </a:t>
            </a:r>
            <a:r>
              <a:rPr lang="en-US" sz="2800" dirty="0" smtClean="0"/>
              <a:t>Lend-Lease</a:t>
            </a:r>
            <a:r>
              <a:rPr lang="en-US" sz="2800" dirty="0"/>
              <a:t>:</a:t>
            </a:r>
          </a:p>
          <a:p>
            <a:pPr>
              <a:lnSpc>
                <a:spcPct val="90000"/>
              </a:lnSpc>
            </a:pPr>
            <a:r>
              <a:rPr lang="en-US" sz="2800" dirty="0"/>
              <a:t>Program to offer aid to Brits</a:t>
            </a:r>
          </a:p>
          <a:p>
            <a:pPr>
              <a:lnSpc>
                <a:spcPct val="90000"/>
              </a:lnSpc>
            </a:pPr>
            <a:r>
              <a:rPr lang="en-US" sz="2800" dirty="0"/>
              <a:t>FDR in a </a:t>
            </a:r>
            <a:r>
              <a:rPr lang="ja-JP" altLang="en-US" sz="2800" dirty="0">
                <a:latin typeface="Arial"/>
              </a:rPr>
              <a:t>“</a:t>
            </a:r>
            <a:r>
              <a:rPr lang="en-US" sz="2800" dirty="0"/>
              <a:t>Fireside Chat</a:t>
            </a:r>
            <a:r>
              <a:rPr lang="ja-JP" altLang="en-US" sz="2800" dirty="0">
                <a:latin typeface="Arial"/>
              </a:rPr>
              <a:t>”</a:t>
            </a:r>
            <a:r>
              <a:rPr lang="en-US" sz="2800" dirty="0"/>
              <a:t> </a:t>
            </a:r>
            <a:r>
              <a:rPr lang="ja-JP" altLang="en-US" sz="2800" dirty="0">
                <a:latin typeface="Arial"/>
              </a:rPr>
              <a:t>“</a:t>
            </a:r>
            <a:r>
              <a:rPr lang="en-US" sz="2800" dirty="0"/>
              <a:t>If a neighbor</a:t>
            </a:r>
            <a:r>
              <a:rPr lang="ja-JP" altLang="en-US" sz="2800" dirty="0">
                <a:latin typeface="Arial"/>
              </a:rPr>
              <a:t>’</a:t>
            </a:r>
            <a:r>
              <a:rPr lang="en-US" sz="2800" dirty="0"/>
              <a:t>s home were on fire…</a:t>
            </a:r>
            <a:r>
              <a:rPr lang="ja-JP" altLang="en-US" sz="2800" dirty="0">
                <a:latin typeface="Arial"/>
              </a:rPr>
              <a:t>”</a:t>
            </a:r>
            <a:endParaRPr lang="en-US" sz="2800" dirty="0"/>
          </a:p>
          <a:p>
            <a:pPr>
              <a:lnSpc>
                <a:spcPct val="90000"/>
              </a:lnSpc>
            </a:pPr>
            <a:r>
              <a:rPr lang="ja-JP" altLang="en-US" sz="2800" dirty="0">
                <a:latin typeface="Arial"/>
              </a:rPr>
              <a:t>“</a:t>
            </a:r>
            <a:r>
              <a:rPr lang="en-US" sz="2800" dirty="0"/>
              <a:t>lease, lend or otherwise dispose of</a:t>
            </a:r>
            <a:r>
              <a:rPr lang="ja-JP" altLang="en-US" sz="2800" dirty="0">
                <a:latin typeface="Arial"/>
              </a:rPr>
              <a:t>”</a:t>
            </a:r>
            <a:r>
              <a:rPr lang="en-US" sz="2800" dirty="0"/>
              <a:t> any items not vital to the nation</a:t>
            </a:r>
            <a:r>
              <a:rPr lang="ja-JP" altLang="en-US" sz="2800" dirty="0">
                <a:latin typeface="Arial"/>
              </a:rPr>
              <a:t>’</a:t>
            </a:r>
            <a:r>
              <a:rPr lang="en-US" sz="2800" dirty="0"/>
              <a:t>s defense.</a:t>
            </a:r>
          </a:p>
          <a:p>
            <a:pPr>
              <a:lnSpc>
                <a:spcPct val="90000"/>
              </a:lnSpc>
            </a:pPr>
            <a:r>
              <a:rPr lang="en-US" sz="2800" dirty="0"/>
              <a:t>US is closer to the War- </a:t>
            </a:r>
            <a:r>
              <a:rPr lang="en-US" sz="2800" dirty="0">
                <a:solidFill>
                  <a:schemeClr val="hlink"/>
                </a:solidFill>
              </a:rPr>
              <a:t>(US Ships secretly were supporting the British Navy by searching and reporting on U-boat locations)</a:t>
            </a:r>
          </a:p>
          <a:p>
            <a:pPr>
              <a:lnSpc>
                <a:spcPct val="90000"/>
              </a:lnSpc>
            </a:pPr>
            <a:r>
              <a:rPr lang="en-US" sz="2800" dirty="0"/>
              <a:t>Hitler afraid to attack American Ships</a:t>
            </a:r>
          </a:p>
          <a:p>
            <a:pPr>
              <a:lnSpc>
                <a:spcPct val="90000"/>
              </a:lnSpc>
            </a:pPr>
            <a:endParaRPr lang="en-US" sz="2800" dirty="0"/>
          </a:p>
        </p:txBody>
      </p:sp>
    </p:spTree>
    <p:extLst>
      <p:ext uri="{BB962C8B-B14F-4D97-AF65-F5344CB8AC3E}">
        <p14:creationId xmlns:p14="http://schemas.microsoft.com/office/powerpoint/2010/main" val="401653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Comes Next for FDR</a:t>
            </a:r>
            <a:r>
              <a:rPr lang="mr-IN" dirty="0" smtClean="0"/>
              <a:t>…</a:t>
            </a:r>
            <a:endParaRPr lang="en-US" dirty="0"/>
          </a:p>
        </p:txBody>
      </p:sp>
      <p:sp>
        <p:nvSpPr>
          <p:cNvPr id="3" name="Content Placeholder 2"/>
          <p:cNvSpPr>
            <a:spLocks noGrp="1"/>
          </p:cNvSpPr>
          <p:nvPr>
            <p:ph idx="1"/>
          </p:nvPr>
        </p:nvSpPr>
        <p:spPr/>
        <p:txBody>
          <a:bodyPr/>
          <a:lstStyle/>
          <a:p>
            <a:r>
              <a:rPr lang="en-US" dirty="0" smtClean="0"/>
              <a:t>Atlantic Charter</a:t>
            </a:r>
          </a:p>
          <a:p>
            <a:pPr lvl="1"/>
            <a:r>
              <a:rPr lang="en-US" dirty="0" smtClean="0"/>
              <a:t>FDR Churchill meet in secret</a:t>
            </a:r>
            <a:endParaRPr lang="en-US" dirty="0" smtClean="0"/>
          </a:p>
          <a:p>
            <a:r>
              <a:rPr lang="en-US" dirty="0" smtClean="0"/>
              <a:t>Selective Service Act</a:t>
            </a:r>
          </a:p>
          <a:p>
            <a:r>
              <a:rPr lang="en-US" dirty="0" smtClean="0"/>
              <a:t>Four Freedoms Speech</a:t>
            </a:r>
          </a:p>
          <a:p>
            <a:pPr lvl="1"/>
            <a:r>
              <a:rPr lang="en-US" dirty="0" smtClean="0"/>
              <a:t>Freedom of Speech and Expression</a:t>
            </a:r>
          </a:p>
          <a:p>
            <a:pPr lvl="1"/>
            <a:r>
              <a:rPr lang="en-US" dirty="0" smtClean="0"/>
              <a:t>Freedom of Worship</a:t>
            </a:r>
          </a:p>
          <a:p>
            <a:pPr lvl="1"/>
            <a:r>
              <a:rPr lang="en-US" dirty="0" smtClean="0"/>
              <a:t>Freedom from Want</a:t>
            </a:r>
          </a:p>
          <a:p>
            <a:pPr lvl="1"/>
            <a:r>
              <a:rPr lang="en-US" dirty="0" smtClean="0"/>
              <a:t>Freedom From Fear</a:t>
            </a:r>
          </a:p>
          <a:p>
            <a:endParaRPr lang="en-US" dirty="0"/>
          </a:p>
        </p:txBody>
      </p:sp>
    </p:spTree>
    <p:extLst>
      <p:ext uri="{BB962C8B-B14F-4D97-AF65-F5344CB8AC3E}">
        <p14:creationId xmlns:p14="http://schemas.microsoft.com/office/powerpoint/2010/main" val="36541643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normAutofit fontScale="90000"/>
          </a:bodyPr>
          <a:lstStyle/>
          <a:p>
            <a:r>
              <a:rPr lang="en-US" sz="4000"/>
              <a:t>Significance of </a:t>
            </a:r>
            <a:r>
              <a:rPr lang="ja-JP" altLang="en-US" sz="4000">
                <a:latin typeface="Arial"/>
              </a:rPr>
              <a:t>“</a:t>
            </a:r>
            <a:r>
              <a:rPr lang="en-US" sz="4000"/>
              <a:t>Four Freedoms</a:t>
            </a:r>
            <a:r>
              <a:rPr lang="ja-JP" altLang="en-US" sz="4000">
                <a:latin typeface="Arial"/>
              </a:rPr>
              <a:t>”</a:t>
            </a:r>
            <a:r>
              <a:rPr lang="en-US" sz="4000"/>
              <a:t> Speech</a:t>
            </a:r>
          </a:p>
        </p:txBody>
      </p:sp>
      <p:sp>
        <p:nvSpPr>
          <p:cNvPr id="24579" name="Rectangle 3"/>
          <p:cNvSpPr>
            <a:spLocks noGrp="1" noChangeArrowheads="1"/>
          </p:cNvSpPr>
          <p:nvPr>
            <p:ph type="body" idx="1"/>
          </p:nvPr>
        </p:nvSpPr>
        <p:spPr/>
        <p:txBody>
          <a:bodyPr/>
          <a:lstStyle/>
          <a:p>
            <a:r>
              <a:rPr lang="en-US" dirty="0"/>
              <a:t>Represents FDR</a:t>
            </a:r>
            <a:r>
              <a:rPr lang="ja-JP" altLang="en-US" dirty="0">
                <a:latin typeface="Arial"/>
              </a:rPr>
              <a:t>’</a:t>
            </a:r>
            <a:r>
              <a:rPr lang="en-US" dirty="0"/>
              <a:t>s view that America needs to prepare for war and support Britain.</a:t>
            </a:r>
          </a:p>
          <a:p>
            <a:endParaRPr lang="en-US" dirty="0"/>
          </a:p>
          <a:p>
            <a:r>
              <a:rPr lang="en-US" dirty="0"/>
              <a:t>FDR Prepares for War</a:t>
            </a:r>
          </a:p>
          <a:p>
            <a:pPr lvl="1"/>
            <a:r>
              <a:rPr lang="en-US" dirty="0"/>
              <a:t>Increased Military appropriations</a:t>
            </a:r>
          </a:p>
          <a:p>
            <a:pPr lvl="1"/>
            <a:r>
              <a:rPr lang="en-US" dirty="0"/>
              <a:t>Aliens are fingerprinted </a:t>
            </a:r>
          </a:p>
          <a:p>
            <a:pPr lvl="1"/>
            <a:r>
              <a:rPr lang="en-US" dirty="0"/>
              <a:t>Peace time draft to raise 2 million </a:t>
            </a:r>
            <a:r>
              <a:rPr lang="en-US" dirty="0" smtClean="0"/>
              <a:t>troops</a:t>
            </a:r>
          </a:p>
          <a:p>
            <a:r>
              <a:rPr lang="en-US" dirty="0" smtClean="0">
                <a:hlinkClick r:id="rId2"/>
              </a:rPr>
              <a:t>4 Freedoms Speech</a:t>
            </a:r>
            <a:endParaRPr lang="en-US" dirty="0"/>
          </a:p>
        </p:txBody>
      </p:sp>
    </p:spTree>
    <p:extLst>
      <p:ext uri="{BB962C8B-B14F-4D97-AF65-F5344CB8AC3E}">
        <p14:creationId xmlns:p14="http://schemas.microsoft.com/office/powerpoint/2010/main" val="38658231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304800" y="76200"/>
            <a:ext cx="8540750" cy="685800"/>
          </a:xfrm>
        </p:spPr>
        <p:txBody>
          <a:bodyPr>
            <a:normAutofit fontScale="90000"/>
          </a:bodyPr>
          <a:lstStyle/>
          <a:p>
            <a:pPr eaLnBrk="1" hangingPunct="1">
              <a:defRPr/>
            </a:pPr>
            <a:r>
              <a:rPr lang="en-US">
                <a:latin typeface="Tahoma" charset="0"/>
                <a:cs typeface="+mj-cs"/>
              </a:rPr>
              <a:t>Pearl Harbor</a:t>
            </a:r>
          </a:p>
        </p:txBody>
      </p:sp>
      <p:sp>
        <p:nvSpPr>
          <p:cNvPr id="61443" name="Rectangle 3"/>
          <p:cNvSpPr>
            <a:spLocks noGrp="1" noRot="1" noChangeArrowheads="1"/>
          </p:cNvSpPr>
          <p:nvPr>
            <p:ph type="body" sz="half" idx="1"/>
          </p:nvPr>
        </p:nvSpPr>
        <p:spPr>
          <a:xfrm>
            <a:off x="0" y="990600"/>
            <a:ext cx="4267200" cy="5867400"/>
          </a:xfrm>
        </p:spPr>
        <p:txBody>
          <a:bodyPr/>
          <a:lstStyle/>
          <a:p>
            <a:pPr eaLnBrk="1" hangingPunct="1">
              <a:lnSpc>
                <a:spcPct val="90000"/>
              </a:lnSpc>
              <a:defRPr/>
            </a:pPr>
            <a:r>
              <a:rPr lang="en-US" sz="2000">
                <a:latin typeface="Tahoma" charset="0"/>
                <a:cs typeface="+mn-cs"/>
              </a:rPr>
              <a:t>U.S. Embargoes on Japan</a:t>
            </a:r>
            <a:endParaRPr lang="en-US" sz="1800">
              <a:latin typeface="Tahoma" charset="0"/>
              <a:cs typeface="+mn-cs"/>
            </a:endParaRPr>
          </a:p>
          <a:p>
            <a:pPr lvl="1" eaLnBrk="1" hangingPunct="1">
              <a:lnSpc>
                <a:spcPct val="90000"/>
              </a:lnSpc>
              <a:defRPr/>
            </a:pPr>
            <a:r>
              <a:rPr lang="en-US" sz="1800">
                <a:latin typeface="Tahoma" charset="0"/>
              </a:rPr>
              <a:t>Prohibited trade of steel and oil</a:t>
            </a:r>
          </a:p>
          <a:p>
            <a:pPr lvl="1" eaLnBrk="1" hangingPunct="1">
              <a:lnSpc>
                <a:spcPct val="90000"/>
              </a:lnSpc>
              <a:defRPr/>
            </a:pPr>
            <a:r>
              <a:rPr lang="en-US" sz="1800">
                <a:latin typeface="Tahoma" charset="0"/>
              </a:rPr>
              <a:t>Required Japan</a:t>
            </a:r>
            <a:r>
              <a:rPr lang="ja-JP" altLang="en-US" sz="1800">
                <a:latin typeface="Tahoma" charset="0"/>
              </a:rPr>
              <a:t>’</a:t>
            </a:r>
            <a:r>
              <a:rPr lang="en-US" sz="1800">
                <a:latin typeface="Tahoma" charset="0"/>
              </a:rPr>
              <a:t>s halt on expansion and removal from China</a:t>
            </a:r>
          </a:p>
          <a:p>
            <a:pPr eaLnBrk="1" hangingPunct="1">
              <a:lnSpc>
                <a:spcPct val="90000"/>
              </a:lnSpc>
              <a:defRPr/>
            </a:pPr>
            <a:r>
              <a:rPr lang="en-US" sz="2000" b="1">
                <a:latin typeface="Tahoma" charset="0"/>
                <a:cs typeface="+mn-cs"/>
                <a:hlinkClick r:id="rId2"/>
              </a:rPr>
              <a:t>December 7, 1941</a:t>
            </a:r>
            <a:endParaRPr lang="en-US" sz="1800">
              <a:latin typeface="Tahoma" charset="0"/>
              <a:cs typeface="+mn-cs"/>
            </a:endParaRPr>
          </a:p>
          <a:p>
            <a:pPr lvl="1" eaLnBrk="1" hangingPunct="1">
              <a:lnSpc>
                <a:spcPct val="90000"/>
              </a:lnSpc>
              <a:defRPr/>
            </a:pPr>
            <a:r>
              <a:rPr lang="en-US" sz="1800">
                <a:latin typeface="Tahoma" charset="0"/>
              </a:rPr>
              <a:t>Japanese surprise attack on U.S. naval base at Pearl Harbor in Hawaii</a:t>
            </a:r>
          </a:p>
          <a:p>
            <a:pPr lvl="1" eaLnBrk="1" hangingPunct="1">
              <a:lnSpc>
                <a:spcPct val="90000"/>
              </a:lnSpc>
              <a:defRPr/>
            </a:pPr>
            <a:r>
              <a:rPr lang="en-US" sz="1800">
                <a:latin typeface="Tahoma" charset="0"/>
              </a:rPr>
              <a:t>2,400 Americans killed</a:t>
            </a:r>
          </a:p>
          <a:p>
            <a:pPr lvl="1" eaLnBrk="1" hangingPunct="1">
              <a:lnSpc>
                <a:spcPct val="90000"/>
              </a:lnSpc>
              <a:defRPr/>
            </a:pPr>
            <a:r>
              <a:rPr lang="ja-JP" altLang="en-US" sz="1600" b="1">
                <a:latin typeface="Tahoma" charset="0"/>
                <a:hlinkClick r:id="rId3"/>
              </a:rPr>
              <a:t>“</a:t>
            </a:r>
            <a:r>
              <a:rPr lang="en-US" sz="1600" b="1">
                <a:latin typeface="Tahoma" charset="0"/>
                <a:hlinkClick r:id="rId3"/>
              </a:rPr>
              <a:t>a date that will live in infamy</a:t>
            </a:r>
            <a:r>
              <a:rPr lang="ja-JP" altLang="en-US" sz="1600" b="1">
                <a:latin typeface="Tahoma" charset="0"/>
                <a:hlinkClick r:id="rId3"/>
              </a:rPr>
              <a:t>”</a:t>
            </a:r>
            <a:endParaRPr lang="en-US" sz="1800">
              <a:latin typeface="Tahoma" charset="0"/>
            </a:endParaRPr>
          </a:p>
          <a:p>
            <a:pPr eaLnBrk="1" hangingPunct="1">
              <a:lnSpc>
                <a:spcPct val="90000"/>
              </a:lnSpc>
              <a:defRPr/>
            </a:pPr>
            <a:r>
              <a:rPr lang="en-US" sz="2000">
                <a:latin typeface="Tahoma" charset="0"/>
                <a:cs typeface="+mn-cs"/>
              </a:rPr>
              <a:t>United States enters WWII</a:t>
            </a:r>
            <a:endParaRPr lang="en-US" sz="1800" b="1">
              <a:latin typeface="Tahoma" charset="0"/>
              <a:cs typeface="+mn-cs"/>
            </a:endParaRPr>
          </a:p>
          <a:p>
            <a:pPr lvl="1" eaLnBrk="1" hangingPunct="1">
              <a:lnSpc>
                <a:spcPct val="90000"/>
              </a:lnSpc>
              <a:defRPr/>
            </a:pPr>
            <a:r>
              <a:rPr lang="en-US" sz="1600">
                <a:latin typeface="Tahoma" charset="0"/>
              </a:rPr>
              <a:t>U.S. declares war on Japan (12/8/41)</a:t>
            </a:r>
          </a:p>
          <a:p>
            <a:pPr lvl="1" eaLnBrk="1" hangingPunct="1">
              <a:lnSpc>
                <a:spcPct val="90000"/>
              </a:lnSpc>
              <a:defRPr/>
            </a:pPr>
            <a:r>
              <a:rPr lang="en-US" sz="1600">
                <a:latin typeface="Tahoma" charset="0"/>
              </a:rPr>
              <a:t>Germany and Italy declare on U.S.</a:t>
            </a:r>
          </a:p>
          <a:p>
            <a:pPr lvl="1" eaLnBrk="1" hangingPunct="1">
              <a:lnSpc>
                <a:spcPct val="90000"/>
              </a:lnSpc>
              <a:defRPr/>
            </a:pPr>
            <a:r>
              <a:rPr lang="en-US" sz="1600">
                <a:latin typeface="Tahoma" charset="0"/>
              </a:rPr>
              <a:t>German invasion of Soviet Union (1942)</a:t>
            </a:r>
          </a:p>
          <a:p>
            <a:pPr lvl="1" eaLnBrk="1" hangingPunct="1">
              <a:lnSpc>
                <a:spcPct val="90000"/>
              </a:lnSpc>
              <a:defRPr/>
            </a:pPr>
            <a:r>
              <a:rPr lang="en-US" sz="1600">
                <a:latin typeface="Tahoma" charset="0"/>
              </a:rPr>
              <a:t>Allies</a:t>
            </a:r>
          </a:p>
          <a:p>
            <a:pPr lvl="2" eaLnBrk="1" hangingPunct="1">
              <a:lnSpc>
                <a:spcPct val="90000"/>
              </a:lnSpc>
              <a:defRPr/>
            </a:pPr>
            <a:r>
              <a:rPr lang="en-US" sz="1400">
                <a:latin typeface="Tahoma" charset="0"/>
              </a:rPr>
              <a:t>U.S., Great Britain, Soviet Union</a:t>
            </a:r>
          </a:p>
          <a:p>
            <a:pPr lvl="1" eaLnBrk="1" hangingPunct="1">
              <a:lnSpc>
                <a:spcPct val="90000"/>
              </a:lnSpc>
              <a:defRPr/>
            </a:pPr>
            <a:r>
              <a:rPr lang="en-US" sz="1600">
                <a:latin typeface="Tahoma" charset="0"/>
              </a:rPr>
              <a:t>Axis</a:t>
            </a:r>
          </a:p>
          <a:p>
            <a:pPr lvl="2" eaLnBrk="1" hangingPunct="1">
              <a:lnSpc>
                <a:spcPct val="90000"/>
              </a:lnSpc>
              <a:defRPr/>
            </a:pPr>
            <a:r>
              <a:rPr lang="en-US" sz="1400">
                <a:latin typeface="Tahoma" charset="0"/>
              </a:rPr>
              <a:t>Germany, Italy, Japan</a:t>
            </a:r>
          </a:p>
        </p:txBody>
      </p:sp>
      <p:pic>
        <p:nvPicPr>
          <p:cNvPr id="29699" name="Picture 5" descr="Pearl_harbor_destroyed.jpg                                     000AA506Macintosh HD                   C3E30A56:"/>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267200" y="762000"/>
            <a:ext cx="4876800" cy="2844800"/>
          </a:xfrm>
        </p:spPr>
      </p:pic>
      <p:pic>
        <p:nvPicPr>
          <p:cNvPr id="29700" name="Picture 5" descr="T_M16_JapWW2CP300g15.gif                                       000A84C2Macintosh HD                   C5A9507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595688"/>
            <a:ext cx="41148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72030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endParaRPr lang="en-US"/>
          </a:p>
        </p:txBody>
      </p:sp>
      <p:sp>
        <p:nvSpPr>
          <p:cNvPr id="80899" name="Rectangle 3"/>
          <p:cNvSpPr>
            <a:spLocks noGrp="1" noChangeArrowheads="1"/>
          </p:cNvSpPr>
          <p:nvPr>
            <p:ph type="body" idx="1"/>
          </p:nvPr>
        </p:nvSpPr>
        <p:spPr/>
        <p:txBody>
          <a:bodyPr/>
          <a:lstStyle/>
          <a:p>
            <a:endParaRPr lang="en-US"/>
          </a:p>
        </p:txBody>
      </p:sp>
      <p:pic>
        <p:nvPicPr>
          <p:cNvPr id="80900" name="Picture 4" descr="pearl 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547688"/>
            <a:ext cx="7048500" cy="576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72059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p:txBody>
          <a:bodyPr/>
          <a:lstStyle/>
          <a:p>
            <a:r>
              <a:rPr lang="en-US"/>
              <a:t>Japan Offensive</a:t>
            </a:r>
          </a:p>
        </p:txBody>
      </p:sp>
      <p:sp>
        <p:nvSpPr>
          <p:cNvPr id="75779" name="Rectangle 3"/>
          <p:cNvSpPr>
            <a:spLocks noGrp="1" noChangeArrowheads="1"/>
          </p:cNvSpPr>
          <p:nvPr>
            <p:ph type="body" idx="1"/>
          </p:nvPr>
        </p:nvSpPr>
        <p:spPr>
          <a:xfrm>
            <a:off x="457200" y="1600200"/>
            <a:ext cx="8229600" cy="4800600"/>
          </a:xfrm>
        </p:spPr>
        <p:txBody>
          <a:bodyPr/>
          <a:lstStyle/>
          <a:p>
            <a:pPr>
              <a:lnSpc>
                <a:spcPct val="80000"/>
              </a:lnSpc>
            </a:pPr>
            <a:r>
              <a:rPr lang="en-US" sz="2800" dirty="0"/>
              <a:t>Hitler and Mussolini both declared war on the United States as a sign of support for the Japanese. </a:t>
            </a:r>
          </a:p>
          <a:p>
            <a:pPr lvl="1">
              <a:lnSpc>
                <a:spcPct val="80000"/>
              </a:lnSpc>
            </a:pPr>
            <a:r>
              <a:rPr lang="en-US" sz="2400" dirty="0"/>
              <a:t>Japan Attacks Polynesian Asia i</a:t>
            </a:r>
            <a:r>
              <a:rPr lang="en-US" sz="2400" dirty="0" smtClean="0"/>
              <a:t>mmediately </a:t>
            </a:r>
            <a:r>
              <a:rPr lang="en-US" sz="2400" dirty="0"/>
              <a:t>following the attack on Pearl </a:t>
            </a:r>
            <a:r>
              <a:rPr lang="en-US" sz="2400" dirty="0" smtClean="0"/>
              <a:t>Harbor. </a:t>
            </a:r>
            <a:r>
              <a:rPr lang="en-US" sz="2400" dirty="0"/>
              <a:t>Japanese forces began a systematic invasion of the Pacific.  Malaysia, Singapore, Burma, French Indochina, and the Philippines were overrun.  American forces in the Philippines were outnumbered and overwhelmed by Japanese forces. </a:t>
            </a:r>
            <a:endParaRPr lang="en-US" sz="2400" dirty="0" smtClean="0"/>
          </a:p>
          <a:p>
            <a:pPr lvl="1">
              <a:lnSpc>
                <a:spcPct val="80000"/>
              </a:lnSpc>
            </a:pPr>
            <a:r>
              <a:rPr lang="en-US" sz="2400" dirty="0" smtClean="0"/>
              <a:t>Douglas MacArthur: “I shall return”</a:t>
            </a:r>
            <a:endParaRPr lang="en-US" sz="2400" dirty="0"/>
          </a:p>
          <a:p>
            <a:pPr>
              <a:lnSpc>
                <a:spcPct val="80000"/>
              </a:lnSpc>
            </a:pPr>
            <a:r>
              <a:rPr lang="en-US" sz="2800" dirty="0"/>
              <a:t>12,000 American prisoners were taken in the fall of the last Philippine strong hold called Bataan. </a:t>
            </a:r>
          </a:p>
          <a:p>
            <a:pPr lvl="1">
              <a:lnSpc>
                <a:spcPct val="80000"/>
              </a:lnSpc>
            </a:pPr>
            <a:r>
              <a:rPr lang="ja-JP" altLang="en-US" sz="2400" dirty="0">
                <a:latin typeface="Arial"/>
              </a:rPr>
              <a:t>“</a:t>
            </a:r>
            <a:r>
              <a:rPr lang="en-US" sz="2400" dirty="0"/>
              <a:t>Bataan Death March</a:t>
            </a:r>
            <a:r>
              <a:rPr lang="ja-JP" altLang="en-US" sz="2400" dirty="0">
                <a:latin typeface="Arial"/>
              </a:rPr>
              <a:t>”</a:t>
            </a:r>
            <a:r>
              <a:rPr lang="en-US" sz="2400" dirty="0"/>
              <a:t> </a:t>
            </a:r>
          </a:p>
        </p:txBody>
      </p:sp>
    </p:spTree>
    <p:extLst>
      <p:ext uri="{BB962C8B-B14F-4D97-AF65-F5344CB8AC3E}">
        <p14:creationId xmlns:p14="http://schemas.microsoft.com/office/powerpoint/2010/main" val="11057383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lstStyle/>
          <a:p>
            <a:endParaRPr lang="en-US"/>
          </a:p>
        </p:txBody>
      </p:sp>
      <p:sp>
        <p:nvSpPr>
          <p:cNvPr id="81923" name="Rectangle 3"/>
          <p:cNvSpPr>
            <a:spLocks noGrp="1" noChangeArrowheads="1"/>
          </p:cNvSpPr>
          <p:nvPr>
            <p:ph type="body" idx="1"/>
          </p:nvPr>
        </p:nvSpPr>
        <p:spPr/>
        <p:txBody>
          <a:bodyPr/>
          <a:lstStyle/>
          <a:p>
            <a:endParaRPr lang="en-US"/>
          </a:p>
        </p:txBody>
      </p:sp>
      <p:pic>
        <p:nvPicPr>
          <p:cNvPr id="81924" name="Picture 4" descr="attack map jap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09600"/>
            <a:ext cx="7696200" cy="587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1256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US in WWII</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7</a:t>
            </a:r>
            <a:endParaRPr lang="en-US" dirty="0"/>
          </a:p>
        </p:txBody>
      </p:sp>
    </p:spTree>
    <p:extLst>
      <p:ext uri="{BB962C8B-B14F-4D97-AF65-F5344CB8AC3E}">
        <p14:creationId xmlns:p14="http://schemas.microsoft.com/office/powerpoint/2010/main" val="13245998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a:xfrm>
            <a:off x="-25400" y="0"/>
            <a:ext cx="9169400" cy="762000"/>
          </a:xfrm>
        </p:spPr>
        <p:txBody>
          <a:bodyPr/>
          <a:lstStyle/>
          <a:p>
            <a:pPr eaLnBrk="1" hangingPunct="1">
              <a:defRPr/>
            </a:pPr>
            <a:r>
              <a:rPr lang="en-US">
                <a:latin typeface="Tahoma" charset="0"/>
                <a:cs typeface="+mj-cs"/>
              </a:rPr>
              <a:t>Japanese in World War II</a:t>
            </a:r>
          </a:p>
        </p:txBody>
      </p:sp>
      <p:sp>
        <p:nvSpPr>
          <p:cNvPr id="74756" name="Rectangle 4"/>
          <p:cNvSpPr>
            <a:spLocks noGrp="1" noRot="1" noChangeArrowheads="1"/>
          </p:cNvSpPr>
          <p:nvPr>
            <p:ph type="body" sz="half" idx="2"/>
          </p:nvPr>
        </p:nvSpPr>
        <p:spPr>
          <a:xfrm>
            <a:off x="4343400" y="838200"/>
            <a:ext cx="4800600" cy="6019800"/>
          </a:xfrm>
        </p:spPr>
        <p:txBody>
          <a:bodyPr/>
          <a:lstStyle/>
          <a:p>
            <a:pPr eaLnBrk="1" hangingPunct="1">
              <a:defRPr/>
            </a:pPr>
            <a:r>
              <a:rPr lang="en-US" sz="2400" b="1" dirty="0" smtClean="0">
                <a:latin typeface="Tahoma" charset="0"/>
                <a:cs typeface="+mn-cs"/>
              </a:rPr>
              <a:t>Japanese </a:t>
            </a:r>
            <a:r>
              <a:rPr lang="en-US" sz="2400" b="1" dirty="0">
                <a:latin typeface="Tahoma" charset="0"/>
                <a:cs typeface="+mn-cs"/>
              </a:rPr>
              <a:t>internment camps</a:t>
            </a:r>
            <a:endParaRPr lang="en-US" sz="2800" dirty="0">
              <a:latin typeface="Tahoma" charset="0"/>
              <a:cs typeface="+mn-cs"/>
            </a:endParaRPr>
          </a:p>
          <a:p>
            <a:pPr lvl="1" eaLnBrk="1" hangingPunct="1">
              <a:defRPr/>
            </a:pPr>
            <a:r>
              <a:rPr lang="en-US" sz="1800" b="1" dirty="0">
                <a:latin typeface="Tahoma" charset="0"/>
              </a:rPr>
              <a:t>Executive Order 9066</a:t>
            </a:r>
            <a:endParaRPr lang="en-US" sz="1800" dirty="0">
              <a:latin typeface="Tahoma" charset="0"/>
            </a:endParaRPr>
          </a:p>
          <a:p>
            <a:pPr lvl="1" eaLnBrk="1" hangingPunct="1">
              <a:defRPr/>
            </a:pPr>
            <a:r>
              <a:rPr lang="en-US" sz="1800" dirty="0">
                <a:latin typeface="Tahoma" charset="0"/>
              </a:rPr>
              <a:t>Over 100,000 Japanese immigrants (</a:t>
            </a:r>
            <a:r>
              <a:rPr lang="en-US" sz="1800" dirty="0" err="1">
                <a:latin typeface="Tahoma" charset="0"/>
              </a:rPr>
              <a:t>isei</a:t>
            </a:r>
            <a:r>
              <a:rPr lang="en-US" sz="1800" dirty="0">
                <a:latin typeface="Tahoma" charset="0"/>
              </a:rPr>
              <a:t>) and Americans (</a:t>
            </a:r>
            <a:r>
              <a:rPr lang="en-US" sz="1800" dirty="0" err="1">
                <a:latin typeface="Tahoma" charset="0"/>
              </a:rPr>
              <a:t>nisei</a:t>
            </a:r>
            <a:r>
              <a:rPr lang="en-US" sz="1800" dirty="0">
                <a:latin typeface="Tahoma" charset="0"/>
              </a:rPr>
              <a:t>)</a:t>
            </a:r>
          </a:p>
          <a:p>
            <a:pPr eaLnBrk="1" hangingPunct="1">
              <a:defRPr/>
            </a:pPr>
            <a:r>
              <a:rPr lang="en-US" sz="1800" b="1" i="1" dirty="0" err="1">
                <a:latin typeface="Tahoma" charset="0"/>
                <a:cs typeface="+mn-cs"/>
              </a:rPr>
              <a:t>Korematsu</a:t>
            </a:r>
            <a:r>
              <a:rPr lang="en-US" sz="1800" b="1" i="1" dirty="0">
                <a:latin typeface="Tahoma" charset="0"/>
                <a:cs typeface="+mn-cs"/>
              </a:rPr>
              <a:t> v. United States</a:t>
            </a:r>
            <a:r>
              <a:rPr lang="en-US" sz="1800" b="1" dirty="0">
                <a:latin typeface="Tahoma" charset="0"/>
                <a:cs typeface="+mn-cs"/>
              </a:rPr>
              <a:t> (1944)</a:t>
            </a:r>
          </a:p>
          <a:p>
            <a:pPr lvl="1" eaLnBrk="1" hangingPunct="1">
              <a:defRPr/>
            </a:pPr>
            <a:r>
              <a:rPr lang="en-US" sz="1800" dirty="0">
                <a:latin typeface="Tahoma" charset="0"/>
              </a:rPr>
              <a:t>Supreme Court ruled internment camps constitutional in </a:t>
            </a:r>
            <a:r>
              <a:rPr lang="en-US" sz="1800" dirty="0" smtClean="0">
                <a:latin typeface="Tahoma" charset="0"/>
              </a:rPr>
              <a:t>wartime</a:t>
            </a:r>
          </a:p>
          <a:p>
            <a:pPr>
              <a:defRPr/>
            </a:pPr>
            <a:r>
              <a:rPr lang="en-US" sz="2200" dirty="0">
                <a:latin typeface="Tahoma" charset="0"/>
              </a:rPr>
              <a:t>442nd Infantry</a:t>
            </a:r>
          </a:p>
          <a:p>
            <a:pPr lvl="1" eaLnBrk="1" hangingPunct="1">
              <a:defRPr/>
            </a:pPr>
            <a:endParaRPr lang="en-US" sz="1800" dirty="0">
              <a:latin typeface="Tahoma" charset="0"/>
            </a:endParaRPr>
          </a:p>
        </p:txBody>
      </p:sp>
      <p:pic>
        <p:nvPicPr>
          <p:cNvPr id="39939" name="Picture 5" descr="relocationMap.jpg                                              000AA506Macintosh HD                   C3E30A5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6200" y="838200"/>
            <a:ext cx="4194175" cy="2871788"/>
          </a:xfrm>
        </p:spPr>
      </p:pic>
      <p:pic>
        <p:nvPicPr>
          <p:cNvPr id="39940" name="Picture 6" descr="japanese-internmen#1D6696C3.gif                                000AA506Macintosh HD                   C3E30A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751263"/>
            <a:ext cx="4191000"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4130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defRPr/>
            </a:pPr>
            <a:r>
              <a:rPr lang="en-US" sz="2400">
                <a:latin typeface="Tahoma" charset="0"/>
                <a:cs typeface="+mj-cs"/>
              </a:rPr>
              <a:t>The Internment of Japanese Americans Was Justified;</a:t>
            </a:r>
            <a:br>
              <a:rPr lang="en-US" sz="2400">
                <a:latin typeface="Tahoma" charset="0"/>
                <a:cs typeface="+mj-cs"/>
              </a:rPr>
            </a:br>
            <a:r>
              <a:rPr lang="en-US" sz="2400">
                <a:latin typeface="Tahoma" charset="0"/>
                <a:cs typeface="+mj-cs"/>
              </a:rPr>
              <a:t>The Internment of Japanese Americans Was Not Justified</a:t>
            </a:r>
          </a:p>
        </p:txBody>
      </p:sp>
      <p:sp>
        <p:nvSpPr>
          <p:cNvPr id="3" name="Text Placeholder 2"/>
          <p:cNvSpPr>
            <a:spLocks noGrp="1"/>
          </p:cNvSpPr>
          <p:nvPr>
            <p:ph type="body" idx="1"/>
          </p:nvPr>
        </p:nvSpPr>
        <p:spPr>
          <a:xfrm>
            <a:off x="0" y="914400"/>
            <a:ext cx="4497388" cy="609600"/>
          </a:xfrm>
        </p:spPr>
        <p:txBody>
          <a:bodyPr>
            <a:normAutofit lnSpcReduction="10000"/>
          </a:bodyPr>
          <a:lstStyle/>
          <a:p>
            <a:pPr>
              <a:defRPr/>
            </a:pPr>
            <a:r>
              <a:rPr lang="en-US" sz="1800" dirty="0">
                <a:latin typeface="Tahoma" charset="0"/>
                <a:cs typeface="+mn-cs"/>
              </a:rPr>
              <a:t>Hugo Black – </a:t>
            </a:r>
            <a:r>
              <a:rPr lang="en-US" sz="1800" i="1" dirty="0">
                <a:latin typeface="Tahoma" charset="0"/>
                <a:cs typeface="+mn-cs"/>
              </a:rPr>
              <a:t>Majority Opinion in </a:t>
            </a:r>
            <a:r>
              <a:rPr lang="en-US" sz="1800" i="1" dirty="0" err="1">
                <a:latin typeface="Tahoma" charset="0"/>
                <a:cs typeface="+mn-cs"/>
              </a:rPr>
              <a:t>Korematsu</a:t>
            </a:r>
            <a:r>
              <a:rPr lang="en-US" sz="1800" i="1" dirty="0">
                <a:latin typeface="Tahoma" charset="0"/>
                <a:cs typeface="+mn-cs"/>
              </a:rPr>
              <a:t> v. United States</a:t>
            </a:r>
            <a:r>
              <a:rPr lang="en-US" sz="1800" dirty="0">
                <a:latin typeface="Tahoma" charset="0"/>
                <a:cs typeface="+mn-cs"/>
              </a:rPr>
              <a:t> (1944)</a:t>
            </a:r>
          </a:p>
        </p:txBody>
      </p:sp>
      <p:sp>
        <p:nvSpPr>
          <p:cNvPr id="4" name="Content Placeholder 3"/>
          <p:cNvSpPr>
            <a:spLocks noGrp="1"/>
          </p:cNvSpPr>
          <p:nvPr>
            <p:ph sz="half" idx="2"/>
          </p:nvPr>
        </p:nvSpPr>
        <p:spPr>
          <a:xfrm>
            <a:off x="0" y="1600200"/>
            <a:ext cx="4497388" cy="5257800"/>
          </a:xfrm>
        </p:spPr>
        <p:txBody>
          <a:bodyPr/>
          <a:lstStyle/>
          <a:p>
            <a:pPr>
              <a:defRPr/>
            </a:pPr>
            <a:r>
              <a:rPr lang="en-US" sz="1600" dirty="0">
                <a:latin typeface="Tahoma" charset="0"/>
                <a:cs typeface="+mn-cs"/>
              </a:rPr>
              <a:t>[W]e are not unmindful of the hardships imposed by it upon a large group of American citizens. But hardships are part of war, and war is an aggregation of hardships. All citizens alike, both in and out of uniform, feel the impact of war in greater or lesser measure. Citizenship has its responsibilities as well as its privileges, and in time of war the burden is always heavier. Compulsory exclusion of large groups of citizens from their homes, except under circumstances of direct emergency and peril, is inconsistent with our basic governmental institutions. But when under conditions of modern warfare our shores are threatened by hostile forces, the power to protect must be commensurate with the threatened danger.</a:t>
            </a:r>
          </a:p>
        </p:txBody>
      </p:sp>
      <p:sp>
        <p:nvSpPr>
          <p:cNvPr id="5" name="Text Placeholder 4"/>
          <p:cNvSpPr>
            <a:spLocks noGrp="1"/>
          </p:cNvSpPr>
          <p:nvPr>
            <p:ph type="body" sz="quarter" idx="3"/>
          </p:nvPr>
        </p:nvSpPr>
        <p:spPr>
          <a:xfrm>
            <a:off x="4645025" y="914400"/>
            <a:ext cx="4498975" cy="609600"/>
          </a:xfrm>
        </p:spPr>
        <p:txBody>
          <a:bodyPr>
            <a:normAutofit lnSpcReduction="10000"/>
          </a:bodyPr>
          <a:lstStyle/>
          <a:p>
            <a:pPr>
              <a:defRPr/>
            </a:pPr>
            <a:r>
              <a:rPr lang="en-US" sz="1800" dirty="0">
                <a:latin typeface="Tahoma" charset="0"/>
                <a:cs typeface="+mn-cs"/>
              </a:rPr>
              <a:t>Frank Murphy – </a:t>
            </a:r>
            <a:r>
              <a:rPr lang="en-US" sz="1800" i="1" dirty="0">
                <a:latin typeface="Tahoma" charset="0"/>
                <a:cs typeface="+mn-cs"/>
              </a:rPr>
              <a:t>Dissenting Opinion in </a:t>
            </a:r>
            <a:r>
              <a:rPr lang="en-US" sz="1800" i="1" dirty="0" err="1">
                <a:latin typeface="Tahoma" charset="0"/>
                <a:cs typeface="+mn-cs"/>
              </a:rPr>
              <a:t>Korematsu</a:t>
            </a:r>
            <a:r>
              <a:rPr lang="en-US" sz="1800" i="1" dirty="0">
                <a:latin typeface="Tahoma" charset="0"/>
                <a:cs typeface="+mn-cs"/>
              </a:rPr>
              <a:t> v. United States</a:t>
            </a:r>
            <a:r>
              <a:rPr lang="en-US" sz="1800" dirty="0">
                <a:latin typeface="Tahoma" charset="0"/>
                <a:cs typeface="+mn-cs"/>
              </a:rPr>
              <a:t> (1944)</a:t>
            </a:r>
          </a:p>
        </p:txBody>
      </p:sp>
      <p:sp>
        <p:nvSpPr>
          <p:cNvPr id="6" name="Content Placeholder 5"/>
          <p:cNvSpPr>
            <a:spLocks noGrp="1"/>
          </p:cNvSpPr>
          <p:nvPr>
            <p:ph sz="quarter" idx="4"/>
          </p:nvPr>
        </p:nvSpPr>
        <p:spPr>
          <a:xfrm>
            <a:off x="4645025" y="1600200"/>
            <a:ext cx="4498975" cy="5257800"/>
          </a:xfrm>
        </p:spPr>
        <p:txBody>
          <a:bodyPr/>
          <a:lstStyle/>
          <a:p>
            <a:pPr>
              <a:defRPr/>
            </a:pPr>
            <a:r>
              <a:rPr lang="en-US" sz="1600" dirty="0">
                <a:latin typeface="Tahoma" charset="0"/>
                <a:cs typeface="+mn-cs"/>
              </a:rPr>
              <a:t>This exclusion of </a:t>
            </a:r>
            <a:r>
              <a:rPr lang="ja-JP" altLang="en-US" sz="1600" dirty="0">
                <a:latin typeface="Tahoma" charset="0"/>
                <a:cs typeface="+mn-cs"/>
              </a:rPr>
              <a:t>“</a:t>
            </a:r>
            <a:r>
              <a:rPr lang="en-US" sz="1600" dirty="0">
                <a:latin typeface="Tahoma" charset="0"/>
                <a:cs typeface="+mn-cs"/>
              </a:rPr>
              <a:t>all persons of Japanese ancestry, both alien and non-alien,</a:t>
            </a:r>
            <a:r>
              <a:rPr lang="ja-JP" altLang="en-US" sz="1600" dirty="0">
                <a:latin typeface="Tahoma" charset="0"/>
                <a:cs typeface="+mn-cs"/>
              </a:rPr>
              <a:t>”</a:t>
            </a:r>
            <a:r>
              <a:rPr lang="en-US" sz="1600" dirty="0">
                <a:latin typeface="Tahoma" charset="0"/>
                <a:cs typeface="+mn-cs"/>
              </a:rPr>
              <a:t> from the Pacific Coast area on a plea of military necessity in the absence of martial law ought not to be approved. Such exclusion goes over </a:t>
            </a:r>
            <a:r>
              <a:rPr lang="ja-JP" altLang="en-US" sz="1600" dirty="0">
                <a:latin typeface="Tahoma" charset="0"/>
                <a:cs typeface="+mn-cs"/>
              </a:rPr>
              <a:t>“</a:t>
            </a:r>
            <a:r>
              <a:rPr lang="en-US" sz="1600" dirty="0">
                <a:latin typeface="Tahoma" charset="0"/>
                <a:cs typeface="+mn-cs"/>
              </a:rPr>
              <a:t>the very brink of constitutional power</a:t>
            </a:r>
            <a:r>
              <a:rPr lang="ja-JP" altLang="en-US" sz="1600" dirty="0">
                <a:latin typeface="Tahoma" charset="0"/>
                <a:cs typeface="+mn-cs"/>
              </a:rPr>
              <a:t>”</a:t>
            </a:r>
            <a:r>
              <a:rPr lang="en-US" sz="1600" dirty="0">
                <a:latin typeface="Tahoma" charset="0"/>
                <a:cs typeface="+mn-cs"/>
              </a:rPr>
              <a:t> and falls into the ugly abyss of racism</a:t>
            </a:r>
            <a:r>
              <a:rPr lang="is-IS" sz="1600" dirty="0">
                <a:latin typeface="Tahoma" charset="0"/>
                <a:cs typeface="+mn-cs"/>
              </a:rPr>
              <a:t>… Being an obvious racial discrimination, the order deprives all those within its scope of equal protection of the laws as guaranteed by the Fifth Amendment...[T]his order also deprives them of all their constitional rights to procedural due process. Yet no reasonable relation to an “immediate, imminent, and impending” public danger is evident to support this racial restriction which is one of the most sweeping and complete deprivations of constitutional rights in the history of this nation in the absence of martial law.</a:t>
            </a:r>
            <a:endParaRPr lang="en-US" sz="1600" dirty="0">
              <a:latin typeface="Tahoma" charset="0"/>
              <a:cs typeface="+mn-cs"/>
            </a:endParaRPr>
          </a:p>
        </p:txBody>
      </p:sp>
    </p:spTree>
    <p:extLst>
      <p:ext uri="{BB962C8B-B14F-4D97-AF65-F5344CB8AC3E}">
        <p14:creationId xmlns:p14="http://schemas.microsoft.com/office/powerpoint/2010/main" val="4187609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lstStyle/>
          <a:p>
            <a:r>
              <a:rPr lang="en-US" sz="4000"/>
              <a:t>American </a:t>
            </a:r>
            <a:r>
              <a:rPr lang="ja-JP" altLang="en-US" sz="4000">
                <a:latin typeface="Arial"/>
              </a:rPr>
              <a:t>“</a:t>
            </a:r>
            <a:r>
              <a:rPr lang="en-US" sz="4000"/>
              <a:t>Arsenal of Democracy</a:t>
            </a:r>
            <a:r>
              <a:rPr lang="ja-JP" altLang="en-US" sz="4000">
                <a:latin typeface="Arial"/>
              </a:rPr>
              <a:t>”</a:t>
            </a:r>
            <a:endParaRPr lang="en-US" sz="4000"/>
          </a:p>
        </p:txBody>
      </p:sp>
      <p:sp>
        <p:nvSpPr>
          <p:cNvPr id="76803" name="Rectangle 3"/>
          <p:cNvSpPr>
            <a:spLocks noGrp="1" noChangeArrowheads="1"/>
          </p:cNvSpPr>
          <p:nvPr>
            <p:ph type="body" idx="1"/>
          </p:nvPr>
        </p:nvSpPr>
        <p:spPr/>
        <p:txBody>
          <a:bodyPr/>
          <a:lstStyle/>
          <a:p>
            <a:r>
              <a:rPr lang="en-US" sz="2800" dirty="0"/>
              <a:t>America Mobilizes for War= (WPB) </a:t>
            </a:r>
          </a:p>
          <a:p>
            <a:r>
              <a:rPr lang="en-US" sz="2800" b="1" u="sng" dirty="0">
                <a:solidFill>
                  <a:schemeClr val="hlink"/>
                </a:solidFill>
              </a:rPr>
              <a:t>War Production Board-</a:t>
            </a:r>
            <a:r>
              <a:rPr lang="en-US" sz="2800" dirty="0"/>
              <a:t> goal is to transform industrial production to War production, organize all industrial output</a:t>
            </a:r>
          </a:p>
          <a:p>
            <a:pPr lvl="1"/>
            <a:r>
              <a:rPr lang="en-US" sz="2400" dirty="0"/>
              <a:t>Board had much power to control resources:</a:t>
            </a:r>
          </a:p>
          <a:p>
            <a:pPr lvl="2"/>
            <a:r>
              <a:rPr lang="en-US" sz="2000" dirty="0"/>
              <a:t>Limited civilian goods- </a:t>
            </a:r>
            <a:r>
              <a:rPr lang="en-US" sz="2000" b="1" dirty="0"/>
              <a:t>Rationing</a:t>
            </a:r>
            <a:r>
              <a:rPr lang="en-US" sz="2000" dirty="0"/>
              <a:t> of food, fuel… </a:t>
            </a:r>
          </a:p>
          <a:p>
            <a:pPr lvl="2"/>
            <a:r>
              <a:rPr lang="en-US" sz="2000" dirty="0"/>
              <a:t>Cars stopped being produced</a:t>
            </a:r>
          </a:p>
          <a:p>
            <a:pPr lvl="2"/>
            <a:r>
              <a:rPr lang="en-US" sz="2000" dirty="0"/>
              <a:t>Conservation and recycle movement, rubber, metal, grease, </a:t>
            </a:r>
          </a:p>
          <a:p>
            <a:pPr>
              <a:buFont typeface="Wingdings" charset="0"/>
              <a:buNone/>
            </a:pPr>
            <a:endParaRPr lang="en-US" sz="2800" dirty="0"/>
          </a:p>
          <a:p>
            <a:endParaRPr lang="en-US" sz="2800" dirty="0"/>
          </a:p>
        </p:txBody>
      </p:sp>
    </p:spTree>
    <p:extLst>
      <p:ext uri="{BB962C8B-B14F-4D97-AF65-F5344CB8AC3E}">
        <p14:creationId xmlns:p14="http://schemas.microsoft.com/office/powerpoint/2010/main" val="32385902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p:txBody>
          <a:bodyPr/>
          <a:lstStyle/>
          <a:p>
            <a:r>
              <a:rPr lang="ja-JP" altLang="en-US">
                <a:latin typeface="Arial"/>
              </a:rPr>
              <a:t>“</a:t>
            </a:r>
            <a:r>
              <a:rPr lang="en-US"/>
              <a:t>Arsenal of Democracy</a:t>
            </a:r>
            <a:r>
              <a:rPr lang="ja-JP" altLang="en-US">
                <a:latin typeface="Arial"/>
              </a:rPr>
              <a:t>”</a:t>
            </a:r>
            <a:endParaRPr lang="en-US"/>
          </a:p>
        </p:txBody>
      </p:sp>
      <p:sp>
        <p:nvSpPr>
          <p:cNvPr id="100355" name="Rectangle 3"/>
          <p:cNvSpPr>
            <a:spLocks noGrp="1" noChangeArrowheads="1"/>
          </p:cNvSpPr>
          <p:nvPr>
            <p:ph type="body" idx="1"/>
          </p:nvPr>
        </p:nvSpPr>
        <p:spPr/>
        <p:txBody>
          <a:bodyPr/>
          <a:lstStyle/>
          <a:p>
            <a:r>
              <a:rPr lang="en-US"/>
              <a:t>$320 Billion government spending- 1940-1945</a:t>
            </a:r>
          </a:p>
          <a:p>
            <a:r>
              <a:rPr lang="en-US"/>
              <a:t>Huge amount was 6 times that of Roosevelt</a:t>
            </a:r>
            <a:r>
              <a:rPr lang="ja-JP" altLang="en-US">
                <a:latin typeface="Arial"/>
              </a:rPr>
              <a:t>’</a:t>
            </a:r>
            <a:r>
              <a:rPr lang="en-US"/>
              <a:t>s first two terms.</a:t>
            </a:r>
          </a:p>
          <a:p>
            <a:endParaRPr lang="en-US"/>
          </a:p>
          <a:p>
            <a:endParaRPr lang="en-US"/>
          </a:p>
        </p:txBody>
      </p:sp>
    </p:spTree>
    <p:extLst>
      <p:ext uri="{BB962C8B-B14F-4D97-AF65-F5344CB8AC3E}">
        <p14:creationId xmlns:p14="http://schemas.microsoft.com/office/powerpoint/2010/main" val="35270248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rrowheads="1"/>
          </p:cNvSpPr>
          <p:nvPr>
            <p:ph type="title"/>
          </p:nvPr>
        </p:nvSpPr>
        <p:spPr>
          <a:xfrm>
            <a:off x="0" y="0"/>
            <a:ext cx="9144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ffectLst/>
                <a:latin typeface="Tahoma" charset="0"/>
              </a:rPr>
              <a:t>The Economy and World War II</a:t>
            </a:r>
          </a:p>
        </p:txBody>
      </p:sp>
      <p:sp>
        <p:nvSpPr>
          <p:cNvPr id="30722" name="Rectangle 3"/>
          <p:cNvSpPr>
            <a:spLocks noGrp="1" noRot="1" noChangeArrowheads="1"/>
          </p:cNvSpPr>
          <p:nvPr>
            <p:ph type="body" sz="half" idx="1"/>
          </p:nvPr>
        </p:nvSpPr>
        <p:spPr>
          <a:xfrm>
            <a:off x="0" y="838200"/>
            <a:ext cx="4572000" cy="601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dirty="0">
                <a:effectLst/>
                <a:latin typeface="Tahoma" charset="0"/>
              </a:rPr>
              <a:t>Economic Recovery and Growth</a:t>
            </a:r>
          </a:p>
          <a:p>
            <a:pPr lvl="1"/>
            <a:r>
              <a:rPr lang="en-US" sz="1600" dirty="0">
                <a:effectLst/>
                <a:latin typeface="Tahoma" charset="0"/>
              </a:rPr>
              <a:t>GDP</a:t>
            </a:r>
          </a:p>
          <a:p>
            <a:pPr lvl="2"/>
            <a:r>
              <a:rPr lang="en-US" sz="1400" dirty="0">
                <a:effectLst/>
                <a:latin typeface="Tahoma" charset="0"/>
              </a:rPr>
              <a:t>$103.6B - 1929</a:t>
            </a:r>
          </a:p>
          <a:p>
            <a:pPr lvl="2"/>
            <a:r>
              <a:rPr lang="en-US" sz="1400" dirty="0">
                <a:effectLst/>
                <a:latin typeface="Tahoma" charset="0"/>
              </a:rPr>
              <a:t>$56.4B - 1933</a:t>
            </a:r>
          </a:p>
          <a:p>
            <a:pPr lvl="2"/>
            <a:r>
              <a:rPr lang="en-US" sz="1400" dirty="0">
                <a:effectLst/>
                <a:latin typeface="Tahoma" charset="0"/>
              </a:rPr>
              <a:t>$101.4B - 1940</a:t>
            </a:r>
          </a:p>
          <a:p>
            <a:pPr lvl="2"/>
            <a:r>
              <a:rPr lang="en-US" sz="1400" dirty="0">
                <a:effectLst/>
                <a:latin typeface="Tahoma" charset="0"/>
              </a:rPr>
              <a:t>$223.1B - 1945</a:t>
            </a:r>
          </a:p>
          <a:p>
            <a:pPr lvl="1"/>
            <a:r>
              <a:rPr lang="en-US" sz="1600" dirty="0">
                <a:effectLst/>
                <a:latin typeface="Tahoma" charset="0"/>
              </a:rPr>
              <a:t>Unemployment</a:t>
            </a:r>
          </a:p>
          <a:p>
            <a:pPr lvl="2"/>
            <a:r>
              <a:rPr lang="en-US" sz="1400" dirty="0">
                <a:effectLst/>
                <a:latin typeface="Tahoma" charset="0"/>
              </a:rPr>
              <a:t>17 million new jobs</a:t>
            </a:r>
          </a:p>
          <a:p>
            <a:pPr lvl="2"/>
            <a:r>
              <a:rPr lang="en-US" sz="1400" dirty="0">
                <a:effectLst/>
                <a:latin typeface="Tahoma" charset="0"/>
              </a:rPr>
              <a:t>3.2% - 1929</a:t>
            </a:r>
          </a:p>
          <a:p>
            <a:pPr lvl="2"/>
            <a:r>
              <a:rPr lang="en-US" sz="1400" dirty="0">
                <a:effectLst/>
                <a:latin typeface="Tahoma" charset="0"/>
              </a:rPr>
              <a:t>24.9% - 1933</a:t>
            </a:r>
          </a:p>
          <a:p>
            <a:pPr lvl="2"/>
            <a:r>
              <a:rPr lang="en-US" sz="1400" dirty="0">
                <a:effectLst/>
                <a:latin typeface="Tahoma" charset="0"/>
              </a:rPr>
              <a:t>14.6% - 1940</a:t>
            </a:r>
          </a:p>
          <a:p>
            <a:pPr lvl="2"/>
            <a:r>
              <a:rPr lang="en-US" sz="1400" dirty="0">
                <a:effectLst/>
                <a:latin typeface="Tahoma" charset="0"/>
              </a:rPr>
              <a:t>1.2% - 1944</a:t>
            </a:r>
          </a:p>
          <a:p>
            <a:r>
              <a:rPr lang="en-US" sz="1800" dirty="0">
                <a:effectLst/>
                <a:latin typeface="Tahoma" charset="0"/>
              </a:rPr>
              <a:t>Fiscal Policy</a:t>
            </a:r>
          </a:p>
          <a:p>
            <a:pPr lvl="1"/>
            <a:r>
              <a:rPr lang="en-US" sz="1600" dirty="0">
                <a:effectLst/>
                <a:latin typeface="Tahoma" charset="0"/>
              </a:rPr>
              <a:t>War cost $304B</a:t>
            </a:r>
          </a:p>
          <a:p>
            <a:pPr lvl="2"/>
            <a:r>
              <a:rPr lang="en-US" sz="1400" dirty="0">
                <a:effectLst/>
                <a:latin typeface="Tahoma" charset="0"/>
              </a:rPr>
              <a:t>$136B from tax revenue</a:t>
            </a:r>
          </a:p>
          <a:p>
            <a:pPr lvl="3"/>
            <a:r>
              <a:rPr lang="en-US" sz="1200" dirty="0">
                <a:effectLst/>
                <a:latin typeface="Tahoma" charset="0"/>
              </a:rPr>
              <a:t>Revenue Act of 1942</a:t>
            </a:r>
          </a:p>
          <a:p>
            <a:pPr lvl="2"/>
            <a:r>
              <a:rPr lang="en-US" sz="1400" dirty="0">
                <a:effectLst/>
                <a:latin typeface="Tahoma" charset="0"/>
              </a:rPr>
              <a:t>$168B from war bonds</a:t>
            </a:r>
          </a:p>
          <a:p>
            <a:pPr lvl="1"/>
            <a:r>
              <a:rPr lang="en-US" sz="1600" dirty="0">
                <a:effectLst/>
                <a:latin typeface="Tahoma" charset="0"/>
              </a:rPr>
              <a:t>National Debt</a:t>
            </a:r>
          </a:p>
          <a:p>
            <a:pPr lvl="2"/>
            <a:r>
              <a:rPr lang="en-US" sz="1400" dirty="0">
                <a:effectLst/>
                <a:latin typeface="Tahoma" charset="0"/>
              </a:rPr>
              <a:t>$25B in 1918</a:t>
            </a:r>
          </a:p>
          <a:p>
            <a:pPr lvl="2"/>
            <a:r>
              <a:rPr lang="en-US" sz="1400" dirty="0">
                <a:effectLst/>
                <a:latin typeface="Tahoma" charset="0"/>
              </a:rPr>
              <a:t>$20B in 1933</a:t>
            </a:r>
          </a:p>
          <a:p>
            <a:pPr lvl="2"/>
            <a:r>
              <a:rPr lang="en-US" sz="1400" dirty="0">
                <a:effectLst/>
                <a:latin typeface="Tahoma" charset="0"/>
              </a:rPr>
              <a:t>$39.65B in 1939</a:t>
            </a:r>
          </a:p>
          <a:p>
            <a:pPr lvl="2"/>
            <a:r>
              <a:rPr lang="en-US" sz="1400" dirty="0">
                <a:effectLst/>
                <a:latin typeface="Tahoma" charset="0"/>
              </a:rPr>
              <a:t>$251B in 1945</a:t>
            </a:r>
          </a:p>
        </p:txBody>
      </p:sp>
      <p:sp>
        <p:nvSpPr>
          <p:cNvPr id="30723" name="Rectangle 10"/>
          <p:cNvSpPr>
            <a:spLocks noGrp="1" noRot="1" noChangeArrowheads="1"/>
          </p:cNvSpPr>
          <p:nvPr>
            <p:ph type="body" sz="half" idx="2"/>
          </p:nvPr>
        </p:nvSpPr>
        <p:spPr>
          <a:xfrm>
            <a:off x="4949825" y="838200"/>
            <a:ext cx="4194175" cy="571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a:effectLst/>
                <a:latin typeface="Tahoma" charset="0"/>
              </a:rPr>
              <a:t>Industry</a:t>
            </a:r>
          </a:p>
          <a:p>
            <a:pPr lvl="1"/>
            <a:r>
              <a:rPr lang="en-US" sz="1600">
                <a:effectLst/>
                <a:latin typeface="Tahoma" charset="0"/>
              </a:rPr>
              <a:t>Factories converted for war production</a:t>
            </a:r>
          </a:p>
          <a:p>
            <a:pPr lvl="1"/>
            <a:r>
              <a:rPr lang="en-US" sz="1600">
                <a:effectLst/>
                <a:latin typeface="Tahoma" charset="0"/>
              </a:rPr>
              <a:t>Doubled industrial production</a:t>
            </a:r>
          </a:p>
          <a:p>
            <a:pPr lvl="1"/>
            <a:r>
              <a:rPr lang="en-US" sz="1600">
                <a:effectLst/>
                <a:latin typeface="Tahoma" charset="0"/>
              </a:rPr>
              <a:t>Real wages increased by 50%</a:t>
            </a:r>
          </a:p>
          <a:p>
            <a:r>
              <a:rPr lang="en-US" sz="1800">
                <a:effectLst/>
                <a:latin typeface="Tahoma" charset="0"/>
              </a:rPr>
              <a:t>Agriculture</a:t>
            </a:r>
          </a:p>
          <a:p>
            <a:pPr lvl="1"/>
            <a:r>
              <a:rPr lang="en-US" sz="1400">
                <a:effectLst/>
                <a:latin typeface="Tahoma" charset="0"/>
              </a:rPr>
              <a:t>Net farm income doubled</a:t>
            </a:r>
          </a:p>
          <a:p>
            <a:pPr lvl="1"/>
            <a:r>
              <a:rPr lang="en-US" sz="1400">
                <a:effectLst/>
                <a:latin typeface="Tahoma" charset="0"/>
              </a:rPr>
              <a:t>$20B increase in land value</a:t>
            </a:r>
          </a:p>
          <a:p>
            <a:pPr lvl="1"/>
            <a:r>
              <a:rPr lang="en-US" sz="1400">
                <a:effectLst/>
                <a:latin typeface="Tahoma" charset="0"/>
              </a:rPr>
              <a:t>$11B savings accumulated</a:t>
            </a:r>
          </a:p>
          <a:p>
            <a:pPr lvl="1"/>
            <a:r>
              <a:rPr lang="en-US" sz="1400">
                <a:effectLst/>
                <a:latin typeface="Tahoma" charset="0"/>
              </a:rPr>
              <a:t>17% decline in farm population</a:t>
            </a:r>
          </a:p>
          <a:p>
            <a:r>
              <a:rPr lang="en-US" sz="1800">
                <a:effectLst/>
                <a:latin typeface="Tahoma" charset="0"/>
              </a:rPr>
              <a:t>Labor Unions</a:t>
            </a:r>
          </a:p>
          <a:p>
            <a:pPr lvl="1"/>
            <a:r>
              <a:rPr lang="en-US" sz="1600">
                <a:effectLst/>
                <a:latin typeface="Tahoma" charset="0"/>
              </a:rPr>
              <a:t>National War Labor Board</a:t>
            </a:r>
          </a:p>
          <a:p>
            <a:pPr lvl="1"/>
            <a:r>
              <a:rPr lang="en-US" sz="1600">
                <a:effectLst/>
                <a:latin typeface="Tahoma" charset="0"/>
              </a:rPr>
              <a:t>Smith-Connally War Act (1943)</a:t>
            </a:r>
          </a:p>
          <a:p>
            <a:pPr lvl="1"/>
            <a:r>
              <a:rPr lang="en-US" sz="1600">
                <a:effectLst/>
                <a:latin typeface="Tahoma" charset="0"/>
              </a:rPr>
              <a:t>Union membership</a:t>
            </a:r>
          </a:p>
          <a:p>
            <a:pPr lvl="2"/>
            <a:r>
              <a:rPr lang="en-US" sz="1200">
                <a:effectLst/>
                <a:latin typeface="Tahoma" charset="0"/>
              </a:rPr>
              <a:t>9 million – 1940</a:t>
            </a:r>
          </a:p>
          <a:p>
            <a:pPr lvl="2"/>
            <a:r>
              <a:rPr lang="en-US" sz="1200">
                <a:effectLst/>
                <a:latin typeface="Tahoma" charset="0"/>
              </a:rPr>
              <a:t>14.8 million - 1945</a:t>
            </a:r>
          </a:p>
        </p:txBody>
      </p:sp>
    </p:spTree>
    <p:extLst>
      <p:ext uri="{BB962C8B-B14F-4D97-AF65-F5344CB8AC3E}">
        <p14:creationId xmlns:p14="http://schemas.microsoft.com/office/powerpoint/2010/main" val="328646978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8" descr="BuyBonds"/>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4191000"/>
            <a:ext cx="1997075" cy="2667000"/>
          </a:xfrm>
          <a:noFill/>
          <a:extLst>
            <a:ext uri="{909E8E84-426E-40dd-AFC4-6F175D3DCCD1}">
              <a14:hiddenFill xmlns:a14="http://schemas.microsoft.com/office/drawing/2010/main">
                <a:solidFill>
                  <a:srgbClr val="FFFFFF"/>
                </a:solidFill>
              </a14:hiddenFill>
            </a:ext>
          </a:extLst>
        </p:spPr>
      </p:pic>
      <p:pic>
        <p:nvPicPr>
          <p:cNvPr id="32770" name="Picture 9" descr="BuyBonds1"/>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0" y="0"/>
            <a:ext cx="3105150" cy="4191000"/>
          </a:xfrm>
          <a:noFill/>
          <a:extLst>
            <a:ext uri="{909E8E84-426E-40dd-AFC4-6F175D3DCCD1}">
              <a14:hiddenFill xmlns:a14="http://schemas.microsoft.com/office/drawing/2010/main">
                <a:solidFill>
                  <a:srgbClr val="FFFFFF"/>
                </a:solidFill>
              </a14:hiddenFill>
            </a:ext>
          </a:extLst>
        </p:spPr>
      </p:pic>
      <p:pic>
        <p:nvPicPr>
          <p:cNvPr id="32771" name="Picture 10" descr="BuyBonds2"/>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124200" y="0"/>
            <a:ext cx="3048000" cy="5791200"/>
          </a:xfrm>
          <a:noFill/>
          <a:extLst>
            <a:ext uri="{909E8E84-426E-40dd-AFC4-6F175D3DCCD1}">
              <a14:hiddenFill xmlns:a14="http://schemas.microsoft.com/office/drawing/2010/main">
                <a:solidFill>
                  <a:srgbClr val="FFFFFF"/>
                </a:solidFill>
              </a14:hiddenFill>
            </a:ext>
          </a:extLst>
        </p:spPr>
      </p:pic>
      <p:pic>
        <p:nvPicPr>
          <p:cNvPr id="32772" name="Picture 11" descr="BuyBonds3"/>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6165850" y="0"/>
            <a:ext cx="2978150" cy="4191000"/>
          </a:xfrm>
          <a:noFill/>
          <a:extLst>
            <a:ext uri="{909E8E84-426E-40dd-AFC4-6F175D3DCCD1}">
              <a14:hiddenFill xmlns:a14="http://schemas.microsoft.com/office/drawing/2010/main">
                <a:solidFill>
                  <a:srgbClr val="FFFFFF"/>
                </a:solidFill>
              </a14:hiddenFill>
            </a:ext>
          </a:extLst>
        </p:spPr>
      </p:pic>
      <p:sp>
        <p:nvSpPr>
          <p:cNvPr id="32773" name="Text Box 13"/>
          <p:cNvSpPr txBox="1">
            <a:spLocks noChangeArrowheads="1"/>
          </p:cNvSpPr>
          <p:nvPr/>
        </p:nvSpPr>
        <p:spPr bwMode="auto">
          <a:xfrm>
            <a:off x="6556375" y="4953000"/>
            <a:ext cx="25876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a:t>War bonds helped the</a:t>
            </a:r>
          </a:p>
          <a:p>
            <a:r>
              <a:rPr lang="en-US" sz="1800"/>
              <a:t>government finance the</a:t>
            </a:r>
          </a:p>
          <a:p>
            <a:r>
              <a:rPr lang="en-US" sz="1800"/>
              <a:t>war</a:t>
            </a:r>
          </a:p>
        </p:txBody>
      </p:sp>
      <p:sp>
        <p:nvSpPr>
          <p:cNvPr id="18439" name="Text Box 7"/>
          <p:cNvSpPr txBox="1">
            <a:spLocks noChangeArrowheads="1"/>
          </p:cNvSpPr>
          <p:nvPr/>
        </p:nvSpPr>
        <p:spPr bwMode="auto">
          <a:xfrm>
            <a:off x="3108325" y="5897563"/>
            <a:ext cx="20462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defRPr sz="2000">
                <a:solidFill>
                  <a:schemeClr val="tx1"/>
                </a:solidFill>
                <a:latin typeface="Tahoma" charset="0"/>
                <a:ea typeface="ＭＳ Ｐゴシック" charset="0"/>
              </a:defRPr>
            </a:lvl6pPr>
            <a:lvl7pPr eaLnBrk="0" hangingPunct="0">
              <a:defRPr sz="2000">
                <a:solidFill>
                  <a:schemeClr val="tx1"/>
                </a:solidFill>
                <a:latin typeface="Tahoma" charset="0"/>
                <a:ea typeface="ＭＳ Ｐゴシック" charset="0"/>
              </a:defRPr>
            </a:lvl7pPr>
            <a:lvl8pPr eaLnBrk="0" hangingPunct="0">
              <a:defRPr sz="2000">
                <a:solidFill>
                  <a:schemeClr val="tx1"/>
                </a:solidFill>
                <a:latin typeface="Tahoma" charset="0"/>
                <a:ea typeface="ＭＳ Ｐゴシック" charset="0"/>
              </a:defRPr>
            </a:lvl8pPr>
            <a:lvl9pPr eaLnBrk="0" hangingPunct="0">
              <a:defRPr sz="2000">
                <a:solidFill>
                  <a:schemeClr val="tx1"/>
                </a:solidFill>
                <a:latin typeface="Tahoma" charset="0"/>
                <a:ea typeface="ＭＳ Ｐゴシック" charset="0"/>
              </a:defRPr>
            </a:lvl9pPr>
          </a:lstStyle>
          <a:p>
            <a:pPr>
              <a:defRPr/>
            </a:pPr>
            <a:r>
              <a:rPr lang="en-US" sz="1800" i="1" smtClean="0">
                <a:cs typeface="+mn-cs"/>
                <a:hlinkClick r:id="rId6"/>
              </a:rPr>
              <a:t>Any Bonds Today?</a:t>
            </a:r>
            <a:endParaRPr lang="en-US" sz="1800" i="1" smtClean="0">
              <a:cs typeface="+mn-cs"/>
            </a:endParaRPr>
          </a:p>
        </p:txBody>
      </p:sp>
      <p:sp>
        <p:nvSpPr>
          <p:cNvPr id="18440" name="Text Box 8"/>
          <p:cNvSpPr txBox="1">
            <a:spLocks noChangeArrowheads="1"/>
          </p:cNvSpPr>
          <p:nvPr/>
        </p:nvSpPr>
        <p:spPr bwMode="auto">
          <a:xfrm>
            <a:off x="3108325" y="6430963"/>
            <a:ext cx="171926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defRPr sz="2000">
                <a:solidFill>
                  <a:schemeClr val="tx1"/>
                </a:solidFill>
                <a:latin typeface="Tahoma" charset="0"/>
                <a:ea typeface="ＭＳ Ｐゴシック" charset="0"/>
              </a:defRPr>
            </a:lvl6pPr>
            <a:lvl7pPr eaLnBrk="0" hangingPunct="0">
              <a:defRPr sz="2000">
                <a:solidFill>
                  <a:schemeClr val="tx1"/>
                </a:solidFill>
                <a:latin typeface="Tahoma" charset="0"/>
                <a:ea typeface="ＭＳ Ｐゴシック" charset="0"/>
              </a:defRPr>
            </a:lvl7pPr>
            <a:lvl8pPr eaLnBrk="0" hangingPunct="0">
              <a:defRPr sz="2000">
                <a:solidFill>
                  <a:schemeClr val="tx1"/>
                </a:solidFill>
                <a:latin typeface="Tahoma" charset="0"/>
                <a:ea typeface="ＭＳ Ｐゴシック" charset="0"/>
              </a:defRPr>
            </a:lvl8pPr>
            <a:lvl9pPr eaLnBrk="0" hangingPunct="0">
              <a:defRPr sz="2000">
                <a:solidFill>
                  <a:schemeClr val="tx1"/>
                </a:solidFill>
                <a:latin typeface="Tahoma" charset="0"/>
                <a:ea typeface="ＭＳ Ｐゴシック" charset="0"/>
              </a:defRPr>
            </a:lvl9pPr>
          </a:lstStyle>
          <a:p>
            <a:pPr>
              <a:defRPr/>
            </a:pPr>
            <a:r>
              <a:rPr lang="en-US" sz="1800" i="1" smtClean="0">
                <a:cs typeface="+mn-cs"/>
                <a:hlinkClick r:id="rId7"/>
              </a:rPr>
              <a:t>The Ducktators</a:t>
            </a:r>
            <a:endParaRPr lang="en-US" sz="1800" i="1" smtClean="0">
              <a:cs typeface="+mn-cs"/>
            </a:endParaRPr>
          </a:p>
        </p:txBody>
      </p:sp>
    </p:spTree>
    <p:extLst>
      <p:ext uri="{BB962C8B-B14F-4D97-AF65-F5344CB8AC3E}">
        <p14:creationId xmlns:p14="http://schemas.microsoft.com/office/powerpoint/2010/main" val="299108341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sz="quarter"/>
          </p:nvPr>
        </p:nvSpPr>
        <p:spPr>
          <a:xfrm>
            <a:off x="304800" y="0"/>
            <a:ext cx="8540750" cy="685800"/>
          </a:xfrm>
        </p:spPr>
        <p:txBody>
          <a:bodyPr>
            <a:normAutofit fontScale="90000"/>
          </a:bodyPr>
          <a:lstStyle/>
          <a:p>
            <a:pPr eaLnBrk="1" hangingPunct="1">
              <a:defRPr/>
            </a:pPr>
            <a:r>
              <a:rPr lang="en-US" sz="4000">
                <a:latin typeface="Tahoma" charset="0"/>
                <a:cs typeface="+mj-cs"/>
              </a:rPr>
              <a:t>War Productions Board</a:t>
            </a:r>
          </a:p>
        </p:txBody>
      </p:sp>
      <p:pic>
        <p:nvPicPr>
          <p:cNvPr id="33794" name="Picture 8" descr="WWIIPropaganda"/>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685800"/>
            <a:ext cx="2078038" cy="2971800"/>
          </a:xfrm>
          <a:noFill/>
          <a:extLst>
            <a:ext uri="{909E8E84-426E-40dd-AFC4-6F175D3DCCD1}">
              <a14:hiddenFill xmlns:a14="http://schemas.microsoft.com/office/drawing/2010/main">
                <a:solidFill>
                  <a:srgbClr val="FFFFFF"/>
                </a:solidFill>
              </a14:hiddenFill>
            </a:ext>
          </a:extLst>
        </p:spPr>
      </p:pic>
      <p:pic>
        <p:nvPicPr>
          <p:cNvPr id="33795" name="Picture 9" descr="WWIIPropaganda1"/>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016750" y="3886200"/>
            <a:ext cx="2127250" cy="2971800"/>
          </a:xfrm>
          <a:noFill/>
          <a:extLst>
            <a:ext uri="{909E8E84-426E-40dd-AFC4-6F175D3DCCD1}">
              <a14:hiddenFill xmlns:a14="http://schemas.microsoft.com/office/drawing/2010/main">
                <a:solidFill>
                  <a:srgbClr val="FFFFFF"/>
                </a:solidFill>
              </a14:hiddenFill>
            </a:ext>
          </a:extLst>
        </p:spPr>
      </p:pic>
      <p:pic>
        <p:nvPicPr>
          <p:cNvPr id="33796" name="Picture 10" descr="WWIIPropaganda7"/>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743200" y="762000"/>
            <a:ext cx="3657600" cy="3657600"/>
          </a:xfrm>
          <a:noFill/>
          <a:extLst>
            <a:ext uri="{909E8E84-426E-40dd-AFC4-6F175D3DCCD1}">
              <a14:hiddenFill xmlns:a14="http://schemas.microsoft.com/office/drawing/2010/main">
                <a:solidFill>
                  <a:srgbClr val="FFFFFF"/>
                </a:solidFill>
              </a14:hiddenFill>
            </a:ext>
          </a:extLst>
        </p:spPr>
      </p:pic>
      <p:pic>
        <p:nvPicPr>
          <p:cNvPr id="33797" name="Picture 11" descr="WWIIPropaganda2"/>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6904038" y="685800"/>
            <a:ext cx="2239962" cy="3200400"/>
          </a:xfrm>
          <a:noFill/>
          <a:extLst>
            <a:ext uri="{909E8E84-426E-40dd-AFC4-6F175D3DCCD1}">
              <a14:hiddenFill xmlns:a14="http://schemas.microsoft.com/office/drawing/2010/main">
                <a:solidFill>
                  <a:srgbClr val="FFFFFF"/>
                </a:solidFill>
              </a14:hiddenFill>
            </a:ext>
          </a:extLst>
        </p:spPr>
      </p:pic>
      <p:pic>
        <p:nvPicPr>
          <p:cNvPr id="33798" name="Picture 12" descr="WWIIPropaganda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657600"/>
            <a:ext cx="25098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3" descr="WWIIPropaganda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4495800"/>
            <a:ext cx="18462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0452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sz="quarter"/>
          </p:nvPr>
        </p:nvSpPr>
        <p:spPr>
          <a:xfrm>
            <a:off x="304800" y="0"/>
            <a:ext cx="8540750" cy="685800"/>
          </a:xfrm>
        </p:spPr>
        <p:txBody>
          <a:bodyPr>
            <a:normAutofit fontScale="90000"/>
          </a:bodyPr>
          <a:lstStyle/>
          <a:p>
            <a:pPr eaLnBrk="1" hangingPunct="1">
              <a:defRPr/>
            </a:pPr>
            <a:r>
              <a:rPr lang="en-US" sz="4000">
                <a:latin typeface="Tahoma" charset="0"/>
                <a:cs typeface="+mj-cs"/>
              </a:rPr>
              <a:t>Office of War Information</a:t>
            </a:r>
          </a:p>
        </p:txBody>
      </p:sp>
      <p:pic>
        <p:nvPicPr>
          <p:cNvPr id="34818" name="Picture 8" descr="OWI"/>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685800"/>
            <a:ext cx="2017713" cy="2819400"/>
          </a:xfrm>
          <a:noFill/>
          <a:extLst>
            <a:ext uri="{909E8E84-426E-40dd-AFC4-6F175D3DCCD1}">
              <a14:hiddenFill xmlns:a14="http://schemas.microsoft.com/office/drawing/2010/main">
                <a:solidFill>
                  <a:srgbClr val="FFFFFF"/>
                </a:solidFill>
              </a14:hiddenFill>
            </a:ext>
          </a:extLst>
        </p:spPr>
      </p:pic>
      <p:pic>
        <p:nvPicPr>
          <p:cNvPr id="34819" name="Picture 9" descr="OWI1"/>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362200" y="3581400"/>
            <a:ext cx="2520950" cy="3276600"/>
          </a:xfrm>
          <a:noFill/>
          <a:extLst>
            <a:ext uri="{909E8E84-426E-40dd-AFC4-6F175D3DCCD1}">
              <a14:hiddenFill xmlns:a14="http://schemas.microsoft.com/office/drawing/2010/main">
                <a:solidFill>
                  <a:srgbClr val="FFFFFF"/>
                </a:solidFill>
              </a14:hiddenFill>
            </a:ext>
          </a:extLst>
        </p:spPr>
      </p:pic>
      <p:pic>
        <p:nvPicPr>
          <p:cNvPr id="34820" name="Picture 10" descr="OWI2"/>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783138" y="3581400"/>
            <a:ext cx="2314575" cy="3276600"/>
          </a:xfrm>
          <a:noFill/>
          <a:extLst>
            <a:ext uri="{909E8E84-426E-40dd-AFC4-6F175D3DCCD1}">
              <a14:hiddenFill xmlns:a14="http://schemas.microsoft.com/office/drawing/2010/main">
                <a:solidFill>
                  <a:srgbClr val="FFFFFF"/>
                </a:solidFill>
              </a14:hiddenFill>
            </a:ext>
          </a:extLst>
        </p:spPr>
      </p:pic>
      <p:pic>
        <p:nvPicPr>
          <p:cNvPr id="34821" name="Picture 11" descr="OWI4"/>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7132638" y="1447800"/>
            <a:ext cx="2011362" cy="2819400"/>
          </a:xfrm>
          <a:noFill/>
          <a:extLst>
            <a:ext uri="{909E8E84-426E-40dd-AFC4-6F175D3DCCD1}">
              <a14:hiddenFill xmlns:a14="http://schemas.microsoft.com/office/drawing/2010/main">
                <a:solidFill>
                  <a:srgbClr val="FFFFFF"/>
                </a:solidFill>
              </a14:hiddenFill>
            </a:ext>
          </a:extLst>
        </p:spPr>
      </p:pic>
      <p:pic>
        <p:nvPicPr>
          <p:cNvPr id="34822" name="Picture 12" descr="OWI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4538" y="4191000"/>
            <a:ext cx="204946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3" descr="OWI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505200"/>
            <a:ext cx="24590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4" descr="OWI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685800"/>
            <a:ext cx="5181600"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41427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rrowheads="1"/>
          </p:cNvSpPr>
          <p:nvPr>
            <p:ph type="title"/>
          </p:nvPr>
        </p:nvSpPr>
        <p:spPr>
          <a:xfrm>
            <a:off x="0" y="0"/>
            <a:ext cx="9144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effectLst/>
                <a:latin typeface="Tahoma" charset="0"/>
              </a:rPr>
              <a:t>Office of Censorship</a:t>
            </a:r>
          </a:p>
        </p:txBody>
      </p:sp>
      <p:pic>
        <p:nvPicPr>
          <p:cNvPr id="35842" name="Picture 5" descr="ARFOS009.jpg                                                   000A84C2Macintosh HD                   C5A9507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38544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descr="someone_talked.jpg                                             000A84C2Macintosh HD                   C5A9507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563" y="762000"/>
            <a:ext cx="310038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7" descr="wanted_for_murder.jpg                                          000A84C2Macintosh HD                   C5A9507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3733800"/>
            <a:ext cx="219551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8" descr="&#10;ww1647-87.jpg                                                  000A84C2Macintosh HD                   C5A9507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762000"/>
            <a:ext cx="2133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0548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sz="quarter"/>
          </p:nvPr>
        </p:nvSpPr>
        <p:spPr>
          <a:xfrm>
            <a:off x="0" y="0"/>
            <a:ext cx="9144000" cy="609600"/>
          </a:xfrm>
        </p:spPr>
        <p:txBody>
          <a:bodyPr/>
          <a:lstStyle/>
          <a:p>
            <a:pPr eaLnBrk="1" hangingPunct="1">
              <a:defRPr/>
            </a:pPr>
            <a:r>
              <a:rPr lang="en-US" sz="2800">
                <a:latin typeface="Tahoma" charset="0"/>
                <a:cs typeface="+mj-cs"/>
              </a:rPr>
              <a:t>Office of Price Administration (OPA) and Ration Books</a:t>
            </a:r>
            <a:endParaRPr lang="en-US" sz="4000">
              <a:latin typeface="Tahoma" charset="0"/>
              <a:cs typeface="+mj-cs"/>
            </a:endParaRPr>
          </a:p>
        </p:txBody>
      </p:sp>
      <p:pic>
        <p:nvPicPr>
          <p:cNvPr id="36866" name="Picture 8" descr="HealthcareRationBook1"/>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589713" y="685800"/>
            <a:ext cx="2554287" cy="3886200"/>
          </a:xfrm>
          <a:noFill/>
          <a:extLst>
            <a:ext uri="{909E8E84-426E-40dd-AFC4-6F175D3DCCD1}">
              <a14:hiddenFill xmlns:a14="http://schemas.microsoft.com/office/drawing/2010/main">
                <a:solidFill>
                  <a:srgbClr val="FFFFFF"/>
                </a:solidFill>
              </a14:hiddenFill>
            </a:ext>
          </a:extLst>
        </p:spPr>
      </p:pic>
      <p:pic>
        <p:nvPicPr>
          <p:cNvPr id="36867" name="Picture 9" descr="OPA"/>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0" y="685800"/>
            <a:ext cx="3605213" cy="4648200"/>
          </a:xfrm>
          <a:noFill/>
          <a:extLst>
            <a:ext uri="{909E8E84-426E-40dd-AFC4-6F175D3DCCD1}">
              <a14:hiddenFill xmlns:a14="http://schemas.microsoft.com/office/drawing/2010/main">
                <a:solidFill>
                  <a:srgbClr val="FFFFFF"/>
                </a:solidFill>
              </a14:hiddenFill>
            </a:ext>
          </a:extLst>
        </p:spPr>
      </p:pic>
      <p:pic>
        <p:nvPicPr>
          <p:cNvPr id="36868" name="Picture 10" descr="RationBooks"/>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019800" y="4583113"/>
            <a:ext cx="3124200" cy="2274887"/>
          </a:xfrm>
          <a:noFill/>
          <a:extLst>
            <a:ext uri="{909E8E84-426E-40dd-AFC4-6F175D3DCCD1}">
              <a14:hiddenFill xmlns:a14="http://schemas.microsoft.com/office/drawing/2010/main">
                <a:solidFill>
                  <a:srgbClr val="FFFFFF"/>
                </a:solidFill>
              </a14:hiddenFill>
            </a:ext>
          </a:extLst>
        </p:spPr>
      </p:pic>
      <p:pic>
        <p:nvPicPr>
          <p:cNvPr id="36869" name="Picture 6" descr="&#10;ww1645-33.jpg                                                  000A84C2Macintosh HD                   C5A9507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685800"/>
            <a:ext cx="29098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4781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normAutofit fontScale="90000"/>
          </a:bodyPr>
          <a:lstStyle/>
          <a:p>
            <a:r>
              <a:rPr lang="en-US" sz="4000"/>
              <a:t>Factors that Contributed to Hitler</a:t>
            </a:r>
            <a:r>
              <a:rPr lang="ja-JP" altLang="en-US" sz="4000">
                <a:latin typeface="Arial"/>
              </a:rPr>
              <a:t>’</a:t>
            </a:r>
            <a:r>
              <a:rPr lang="en-US" sz="4000"/>
              <a:t>s Rise</a:t>
            </a:r>
          </a:p>
        </p:txBody>
      </p:sp>
      <p:sp>
        <p:nvSpPr>
          <p:cNvPr id="16387" name="Rectangle 3"/>
          <p:cNvSpPr>
            <a:spLocks noGrp="1" noChangeArrowheads="1"/>
          </p:cNvSpPr>
          <p:nvPr>
            <p:ph type="body" idx="1"/>
          </p:nvPr>
        </p:nvSpPr>
        <p:spPr>
          <a:xfrm>
            <a:off x="457200" y="1600200"/>
            <a:ext cx="8229600" cy="5029200"/>
          </a:xfrm>
        </p:spPr>
        <p:txBody>
          <a:bodyPr/>
          <a:lstStyle/>
          <a:p>
            <a:pPr>
              <a:lnSpc>
                <a:spcPct val="80000"/>
              </a:lnSpc>
            </a:pPr>
            <a:r>
              <a:rPr lang="en-US" sz="2800"/>
              <a:t>Economic depression</a:t>
            </a:r>
          </a:p>
          <a:p>
            <a:pPr>
              <a:lnSpc>
                <a:spcPct val="80000"/>
              </a:lnSpc>
            </a:pPr>
            <a:r>
              <a:rPr lang="en-US" sz="2800"/>
              <a:t>Treaty of Versailles (Peace Treaty Germany and Allies World War I)</a:t>
            </a:r>
          </a:p>
          <a:p>
            <a:pPr lvl="1">
              <a:lnSpc>
                <a:spcPct val="80000"/>
              </a:lnSpc>
            </a:pPr>
            <a:r>
              <a:rPr lang="en-US" sz="2400"/>
              <a:t>Striped Germany of land (East Prussia, Danzig and empire)</a:t>
            </a:r>
          </a:p>
          <a:p>
            <a:pPr lvl="1">
              <a:lnSpc>
                <a:spcPct val="80000"/>
              </a:lnSpc>
            </a:pPr>
            <a:r>
              <a:rPr lang="en-US" sz="2400"/>
              <a:t>Striped Germany of military, navy, air force</a:t>
            </a:r>
          </a:p>
          <a:p>
            <a:pPr lvl="1">
              <a:lnSpc>
                <a:spcPct val="80000"/>
              </a:lnSpc>
            </a:pPr>
            <a:r>
              <a:rPr lang="en-US" sz="2400"/>
              <a:t>Allies had a right to intervene (Saar Basin Rhineland, many resources)</a:t>
            </a:r>
          </a:p>
          <a:p>
            <a:pPr lvl="1">
              <a:lnSpc>
                <a:spcPct val="80000"/>
              </a:lnSpc>
            </a:pPr>
            <a:r>
              <a:rPr lang="en-US" sz="2400"/>
              <a:t>German had to take explicit blame for the war</a:t>
            </a:r>
          </a:p>
          <a:p>
            <a:pPr lvl="1">
              <a:lnSpc>
                <a:spcPct val="80000"/>
              </a:lnSpc>
            </a:pPr>
            <a:r>
              <a:rPr lang="en-US" sz="2400"/>
              <a:t>Pay War Repartitions</a:t>
            </a:r>
          </a:p>
          <a:p>
            <a:pPr>
              <a:lnSpc>
                <a:spcPct val="80000"/>
              </a:lnSpc>
            </a:pPr>
            <a:r>
              <a:rPr lang="en-US" sz="2800"/>
              <a:t>Socialists/Communists vs Right Wing groups were fighting for control</a:t>
            </a:r>
          </a:p>
          <a:p>
            <a:pPr>
              <a:lnSpc>
                <a:spcPct val="80000"/>
              </a:lnSpc>
            </a:pPr>
            <a:r>
              <a:rPr lang="en-US" sz="2800"/>
              <a:t>Created conditions for popularity of Nazis for some German voters</a:t>
            </a:r>
          </a:p>
        </p:txBody>
      </p:sp>
    </p:spTree>
    <p:extLst>
      <p:ext uri="{BB962C8B-B14F-4D97-AF65-F5344CB8AC3E}">
        <p14:creationId xmlns:p14="http://schemas.microsoft.com/office/powerpoint/2010/main" val="317468343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rrowheads="1"/>
          </p:cNvSpPr>
          <p:nvPr>
            <p:ph type="title"/>
          </p:nvPr>
        </p:nvSpPr>
        <p:spPr>
          <a:xfrm>
            <a:off x="0" y="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ffectLst/>
                <a:latin typeface="Tahoma" charset="0"/>
              </a:rPr>
              <a:t>Women and World War II</a:t>
            </a:r>
          </a:p>
        </p:txBody>
      </p:sp>
      <p:sp>
        <p:nvSpPr>
          <p:cNvPr id="37890" name="Rectangle 3"/>
          <p:cNvSpPr>
            <a:spLocks noGrp="1" noRot="1" noChangeArrowheads="1"/>
          </p:cNvSpPr>
          <p:nvPr>
            <p:ph type="body" sz="half" idx="1"/>
          </p:nvPr>
        </p:nvSpPr>
        <p:spPr>
          <a:xfrm>
            <a:off x="0" y="914400"/>
            <a:ext cx="41148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a:effectLst/>
                <a:latin typeface="Tahoma" charset="0"/>
              </a:rPr>
              <a:t>Women in Armed Forces</a:t>
            </a:r>
          </a:p>
          <a:p>
            <a:pPr lvl="1"/>
            <a:r>
              <a:rPr lang="en-US" sz="1600">
                <a:effectLst/>
                <a:latin typeface="Tahoma" charset="0"/>
              </a:rPr>
              <a:t>350,000 served in military</a:t>
            </a:r>
          </a:p>
          <a:p>
            <a:pPr lvl="1"/>
            <a:r>
              <a:rPr lang="en-US" sz="1600">
                <a:effectLst/>
                <a:latin typeface="Tahoma" charset="0"/>
              </a:rPr>
              <a:t>Women’s Army Corps (WAC)</a:t>
            </a:r>
          </a:p>
          <a:p>
            <a:pPr lvl="1"/>
            <a:r>
              <a:rPr lang="en-US" sz="1600">
                <a:effectLst/>
                <a:latin typeface="Tahoma" charset="0"/>
              </a:rPr>
              <a:t>Women Appointed for Voluntary Emergency Service (WAVES)</a:t>
            </a:r>
          </a:p>
          <a:p>
            <a:r>
              <a:rPr lang="en-US" sz="1800" b="1">
                <a:effectLst/>
                <a:latin typeface="Tahoma" charset="0"/>
              </a:rPr>
              <a:t>“Rosie the Riveter”</a:t>
            </a:r>
          </a:p>
          <a:p>
            <a:pPr lvl="1"/>
            <a:r>
              <a:rPr lang="en-US" sz="1600">
                <a:effectLst/>
                <a:latin typeface="Tahoma" charset="0"/>
              </a:rPr>
              <a:t>“A woman is a substitute, like plastic instead of metal.” – War Department brochure</a:t>
            </a:r>
          </a:p>
          <a:p>
            <a:pPr lvl="1"/>
            <a:r>
              <a:rPr lang="en-US" sz="1600">
                <a:effectLst/>
                <a:latin typeface="Tahoma" charset="0"/>
              </a:rPr>
              <a:t>Women in the Workforce</a:t>
            </a:r>
          </a:p>
          <a:p>
            <a:pPr lvl="2"/>
            <a:r>
              <a:rPr lang="en-US" sz="1400">
                <a:effectLst/>
                <a:latin typeface="Tahoma" charset="0"/>
              </a:rPr>
              <a:t>1940 – 27%</a:t>
            </a:r>
          </a:p>
          <a:p>
            <a:pPr lvl="2"/>
            <a:r>
              <a:rPr lang="en-US" sz="1400">
                <a:effectLst/>
                <a:latin typeface="Tahoma" charset="0"/>
              </a:rPr>
              <a:t>1945 – 37%</a:t>
            </a:r>
          </a:p>
          <a:p>
            <a:pPr lvl="1"/>
            <a:r>
              <a:rPr lang="en-US" sz="1600">
                <a:effectLst/>
                <a:latin typeface="Tahoma" charset="0"/>
              </a:rPr>
              <a:t>Earned 65% of what men earned</a:t>
            </a:r>
          </a:p>
          <a:p>
            <a:pPr lvl="1"/>
            <a:r>
              <a:rPr lang="en-US" sz="1600">
                <a:effectLst/>
                <a:latin typeface="Tahoma" charset="0"/>
              </a:rPr>
              <a:t>Domestic sphere included the home front</a:t>
            </a:r>
          </a:p>
          <a:p>
            <a:r>
              <a:rPr lang="en-US" sz="1800">
                <a:effectLst/>
                <a:latin typeface="Tahoma" charset="0"/>
              </a:rPr>
              <a:t>American Family</a:t>
            </a:r>
          </a:p>
          <a:p>
            <a:pPr lvl="1"/>
            <a:r>
              <a:rPr lang="en-US" sz="1600">
                <a:effectLst/>
                <a:latin typeface="Tahoma" charset="0"/>
              </a:rPr>
              <a:t>Marriage and birth rates increased</a:t>
            </a:r>
          </a:p>
          <a:p>
            <a:pPr lvl="1"/>
            <a:r>
              <a:rPr lang="en-US" sz="1600">
                <a:effectLst/>
                <a:latin typeface="Tahoma" charset="0"/>
              </a:rPr>
              <a:t>Divorce rates increased</a:t>
            </a:r>
          </a:p>
          <a:p>
            <a:pPr lvl="1"/>
            <a:r>
              <a:rPr lang="en-US" sz="1600">
                <a:effectLst/>
                <a:latin typeface="Tahoma" charset="0"/>
              </a:rPr>
              <a:t>High school enrollment decreased</a:t>
            </a:r>
          </a:p>
          <a:p>
            <a:pPr lvl="1"/>
            <a:endParaRPr lang="en-US" sz="1800">
              <a:effectLst/>
              <a:latin typeface="Tahoma" charset="0"/>
            </a:endParaRPr>
          </a:p>
        </p:txBody>
      </p:sp>
      <p:pic>
        <p:nvPicPr>
          <p:cNvPr id="37891" name="Picture 4" descr=" rosie.jpg                                                      000AA506Macintosh HD                   C3E30A56:"/>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114800" y="811213"/>
            <a:ext cx="2532110" cy="3303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Content Placeholder 2"/>
          <p:cNvPicPr>
            <a:picLocks noGrp="1" noChangeAspect="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010400" y="3579813"/>
            <a:ext cx="2120900" cy="3278187"/>
          </a:xfrm>
        </p:spPr>
      </p:pic>
      <p:pic>
        <p:nvPicPr>
          <p:cNvPr id="3789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114800"/>
            <a:ext cx="29146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4"/>
          <p:cNvSpPr txBox="1">
            <a:spLocks noChangeArrowheads="1"/>
          </p:cNvSpPr>
          <p:nvPr/>
        </p:nvSpPr>
        <p:spPr bwMode="auto">
          <a:xfrm>
            <a:off x="7054850" y="811213"/>
            <a:ext cx="21145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lvl="1"/>
            <a:r>
              <a:rPr lang="en-US" sz="1200" dirty="0"/>
              <a:t>“At Boeing I found a freedom and an independence I had never known. After the war I could never go back to playing bridge again, being a clubwoman and listening to a lot of inanities when I knew there were things you could use for your mind. The war changed my life completely.” – Inez Sauer</a:t>
            </a:r>
          </a:p>
          <a:p>
            <a:endParaRPr lang="en-US" sz="1400" dirty="0"/>
          </a:p>
        </p:txBody>
      </p:sp>
    </p:spTree>
    <p:extLst>
      <p:ext uri="{BB962C8B-B14F-4D97-AF65-F5344CB8AC3E}">
        <p14:creationId xmlns:p14="http://schemas.microsoft.com/office/powerpoint/2010/main" val="276475257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rrowheads="1"/>
          </p:cNvSpPr>
          <p:nvPr>
            <p:ph type="title"/>
          </p:nvPr>
        </p:nvSpPr>
        <p:spPr>
          <a:xfrm>
            <a:off x="0" y="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ffectLst/>
                <a:latin typeface="Tahoma" charset="0"/>
              </a:rPr>
              <a:t>African Americans and </a:t>
            </a:r>
            <a:r>
              <a:rPr lang="en-US" dirty="0">
                <a:effectLst/>
                <a:latin typeface="Tahoma" charset="0"/>
              </a:rPr>
              <a:t>World War II</a:t>
            </a:r>
          </a:p>
        </p:txBody>
      </p:sp>
      <p:sp>
        <p:nvSpPr>
          <p:cNvPr id="38914" name="Rectangle 3"/>
          <p:cNvSpPr>
            <a:spLocks noGrp="1" noRot="1" noChangeArrowheads="1"/>
          </p:cNvSpPr>
          <p:nvPr>
            <p:ph type="body" sz="half" idx="1"/>
          </p:nvPr>
        </p:nvSpPr>
        <p:spPr>
          <a:xfrm>
            <a:off x="0" y="914400"/>
            <a:ext cx="62484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a:effectLst/>
                <a:latin typeface="Tahoma" charset="0"/>
              </a:rPr>
              <a:t>1.2 million served during the war</a:t>
            </a:r>
          </a:p>
          <a:p>
            <a:r>
              <a:rPr lang="en-US" sz="2800">
                <a:effectLst/>
                <a:latin typeface="Tahoma" charset="0"/>
              </a:rPr>
              <a:t>Tuskegee Airmen</a:t>
            </a:r>
          </a:p>
          <a:p>
            <a:r>
              <a:rPr lang="en-US" sz="2800">
                <a:effectLst/>
                <a:latin typeface="Tahoma" charset="0"/>
              </a:rPr>
              <a:t>Double V Campaign</a:t>
            </a:r>
          </a:p>
          <a:p>
            <a:r>
              <a:rPr lang="en-US" sz="2800">
                <a:effectLst/>
                <a:latin typeface="Tahoma" charset="0"/>
              </a:rPr>
              <a:t>Great Migration</a:t>
            </a:r>
          </a:p>
          <a:p>
            <a:pPr lvl="1"/>
            <a:r>
              <a:rPr lang="en-US" sz="2400">
                <a:effectLst/>
                <a:latin typeface="Tahoma" charset="0"/>
              </a:rPr>
              <a:t>Detroit Race Riot (1943)</a:t>
            </a:r>
          </a:p>
          <a:p>
            <a:r>
              <a:rPr lang="en-US" sz="2800">
                <a:effectLst/>
                <a:latin typeface="Tahoma" charset="0"/>
              </a:rPr>
              <a:t>March on Washington (1941)</a:t>
            </a:r>
          </a:p>
          <a:p>
            <a:pPr lvl="1"/>
            <a:r>
              <a:rPr lang="en-US" sz="2400">
                <a:effectLst/>
                <a:latin typeface="Tahoma" charset="0"/>
              </a:rPr>
              <a:t>A. Phillip Randolph</a:t>
            </a:r>
          </a:p>
          <a:p>
            <a:pPr lvl="1"/>
            <a:r>
              <a:rPr lang="en-US" sz="2400">
                <a:effectLst/>
                <a:latin typeface="Tahoma" charset="0"/>
              </a:rPr>
              <a:t>Executive Order 8802</a:t>
            </a:r>
          </a:p>
          <a:p>
            <a:pPr lvl="2"/>
            <a:r>
              <a:rPr lang="en-US" sz="2000">
                <a:effectLst/>
                <a:latin typeface="Tahoma" charset="0"/>
              </a:rPr>
              <a:t>Desegregation of national defense industry</a:t>
            </a:r>
          </a:p>
          <a:p>
            <a:pPr lvl="1"/>
            <a:r>
              <a:rPr lang="en-US" sz="2400">
                <a:effectLst/>
                <a:latin typeface="Tahoma" charset="0"/>
              </a:rPr>
              <a:t>Committee on Fair Employment Practice</a:t>
            </a:r>
          </a:p>
          <a:p>
            <a:r>
              <a:rPr lang="en-US" sz="2800">
                <a:effectLst/>
                <a:latin typeface="Tahoma" charset="0"/>
              </a:rPr>
              <a:t>Congress of Racial Equality (CORE)</a:t>
            </a:r>
          </a:p>
        </p:txBody>
      </p:sp>
      <p:pic>
        <p:nvPicPr>
          <p:cNvPr id="38915" name="Content Placeholder 3"/>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705600" y="762000"/>
            <a:ext cx="2438400" cy="2759075"/>
          </a:xfrm>
        </p:spPr>
      </p:pic>
      <p:pic>
        <p:nvPicPr>
          <p:cNvPr id="38916" name="Content Placeholder 4"/>
          <p:cNvPicPr>
            <a:picLocks noGrp="1" noChangeAspect="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234113" y="3505200"/>
            <a:ext cx="2909887" cy="3352800"/>
          </a:xfrm>
        </p:spPr>
      </p:pic>
    </p:spTree>
    <p:extLst>
      <p:ext uri="{BB962C8B-B14F-4D97-AF65-F5344CB8AC3E}">
        <p14:creationId xmlns:p14="http://schemas.microsoft.com/office/powerpoint/2010/main" val="298292034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rrowheads="1"/>
          </p:cNvSpPr>
          <p:nvPr>
            <p:ph type="title" sz="quarter"/>
          </p:nvPr>
        </p:nvSpPr>
        <p:spPr>
          <a:xfrm>
            <a:off x="0" y="0"/>
            <a:ext cx="9144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ffectLst/>
                <a:latin typeface="Tahoma" charset="0"/>
              </a:rPr>
              <a:t>Economic Impact of World War II</a:t>
            </a:r>
          </a:p>
        </p:txBody>
      </p:sp>
      <p:pic>
        <p:nvPicPr>
          <p:cNvPr id="31746"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525" y="4572000"/>
            <a:ext cx="3732213" cy="2286000"/>
          </a:xfrm>
        </p:spPr>
      </p:pic>
      <p:pic>
        <p:nvPicPr>
          <p:cNvPr id="31747" name="Content Placeholder 8"/>
          <p:cNvPicPr>
            <a:picLocks noGrp="1" noChangeAspect="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0" y="762000"/>
            <a:ext cx="4970463" cy="2971800"/>
          </a:xfrm>
        </p:spPr>
      </p:pic>
      <p:pic>
        <p:nvPicPr>
          <p:cNvPr id="31748" name="Content Placeholder 7"/>
          <p:cNvPicPr>
            <a:picLocks noGrp="1" noChangeAspect="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062538" y="762000"/>
            <a:ext cx="4060825" cy="2743200"/>
          </a:xfrm>
        </p:spPr>
      </p:pic>
      <p:pic>
        <p:nvPicPr>
          <p:cNvPr id="31749" name="Content Placeholder 9"/>
          <p:cNvPicPr>
            <a:picLocks noGrp="1" noChangeAspect="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3733800" y="3990975"/>
            <a:ext cx="5410200" cy="2859088"/>
          </a:xfrm>
        </p:spPr>
      </p:pic>
    </p:spTree>
    <p:extLst>
      <p:ext uri="{BB962C8B-B14F-4D97-AF65-F5344CB8AC3E}">
        <p14:creationId xmlns:p14="http://schemas.microsoft.com/office/powerpoint/2010/main" val="60972424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rrowheads="1"/>
          </p:cNvSpPr>
          <p:nvPr>
            <p:ph type="title"/>
          </p:nvPr>
        </p:nvSpPr>
        <p:spPr>
          <a:xfrm>
            <a:off x="0" y="0"/>
            <a:ext cx="9144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ffectLst/>
                <a:latin typeface="Tahoma" charset="0"/>
              </a:rPr>
              <a:t>Other Minorities in World War II</a:t>
            </a:r>
          </a:p>
        </p:txBody>
      </p:sp>
      <p:sp>
        <p:nvSpPr>
          <p:cNvPr id="41986" name="Rectangle 3"/>
          <p:cNvSpPr>
            <a:spLocks noGrp="1" noRot="1" noChangeArrowheads="1"/>
          </p:cNvSpPr>
          <p:nvPr>
            <p:ph type="body" sz="half" idx="1"/>
          </p:nvPr>
        </p:nvSpPr>
        <p:spPr>
          <a:xfrm>
            <a:off x="0" y="838200"/>
            <a:ext cx="5410200"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a:effectLst/>
                <a:latin typeface="Tahoma" charset="0"/>
              </a:rPr>
              <a:t>Mexicans</a:t>
            </a:r>
          </a:p>
          <a:p>
            <a:pPr lvl="1"/>
            <a:r>
              <a:rPr lang="en-US" sz="2400">
                <a:effectLst/>
                <a:latin typeface="Tahoma" charset="0"/>
              </a:rPr>
              <a:t>Braceros program</a:t>
            </a:r>
          </a:p>
          <a:p>
            <a:pPr lvl="1"/>
            <a:r>
              <a:rPr lang="en-US" sz="2400">
                <a:effectLst/>
                <a:latin typeface="Tahoma" charset="0"/>
              </a:rPr>
              <a:t>Zoot Suit Riots (June 1943)</a:t>
            </a:r>
          </a:p>
          <a:p>
            <a:r>
              <a:rPr lang="en-US" sz="2800">
                <a:effectLst/>
                <a:latin typeface="Tahoma" charset="0"/>
              </a:rPr>
              <a:t>Natives</a:t>
            </a:r>
          </a:p>
          <a:p>
            <a:pPr lvl="1"/>
            <a:r>
              <a:rPr lang="en-US" sz="2400">
                <a:effectLst/>
                <a:latin typeface="Tahoma" charset="0"/>
              </a:rPr>
              <a:t>Navajo Code Talkers</a:t>
            </a:r>
          </a:p>
          <a:p>
            <a:pPr lvl="1"/>
            <a:r>
              <a:rPr lang="en-US" sz="2400">
                <a:effectLst/>
                <a:latin typeface="Tahoma" charset="0"/>
              </a:rPr>
              <a:t>25,000 enlisted</a:t>
            </a:r>
          </a:p>
        </p:txBody>
      </p:sp>
      <p:pic>
        <p:nvPicPr>
          <p:cNvPr id="41987" name="Content Placeholder 2"/>
          <p:cNvPicPr>
            <a:picLocks noGrp="1" noChangeAspect="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4763" y="4038600"/>
            <a:ext cx="3446462" cy="2808288"/>
          </a:xfrm>
        </p:spPr>
      </p:pic>
      <p:pic>
        <p:nvPicPr>
          <p:cNvPr id="41988" name="Content Placeholder 4"/>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410200" y="838200"/>
            <a:ext cx="3730625" cy="2895600"/>
          </a:xfrm>
        </p:spPr>
      </p:pic>
      <p:pic>
        <p:nvPicPr>
          <p:cNvPr id="4198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810000"/>
            <a:ext cx="37338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369179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a:xfrm>
            <a:off x="304800" y="0"/>
            <a:ext cx="8540750" cy="533400"/>
          </a:xfrm>
        </p:spPr>
        <p:txBody>
          <a:bodyPr>
            <a:normAutofit fontScale="90000"/>
          </a:bodyPr>
          <a:lstStyle/>
          <a:p>
            <a:pPr eaLnBrk="1" hangingPunct="1">
              <a:defRPr/>
            </a:pPr>
            <a:r>
              <a:rPr lang="en-US">
                <a:latin typeface="Tahoma" charset="0"/>
                <a:cs typeface="+mj-cs"/>
              </a:rPr>
              <a:t>Election of 1944</a:t>
            </a:r>
          </a:p>
        </p:txBody>
      </p:sp>
      <p:sp>
        <p:nvSpPr>
          <p:cNvPr id="43010" name="Rectangle 6"/>
          <p:cNvSpPr>
            <a:spLocks noGrp="1" noRot="1" noChangeArrowheads="1"/>
          </p:cNvSpPr>
          <p:nvPr>
            <p:ph type="body" sz="half" idx="4294967295"/>
          </p:nvPr>
        </p:nvSpPr>
        <p:spPr>
          <a:xfrm>
            <a:off x="0" y="762000"/>
            <a:ext cx="2971800" cy="609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a:effectLst/>
                <a:latin typeface="Tahoma" charset="0"/>
              </a:rPr>
              <a:t>Franklin D. Roosevelt (D)</a:t>
            </a:r>
          </a:p>
          <a:p>
            <a:pPr lvl="1"/>
            <a:r>
              <a:rPr lang="en-US" sz="2400">
                <a:effectLst/>
                <a:latin typeface="Tahoma" charset="0"/>
              </a:rPr>
              <a:t>Harry S. Truman as VP</a:t>
            </a:r>
          </a:p>
          <a:p>
            <a:pPr lvl="1"/>
            <a:r>
              <a:rPr lang="en-US" sz="2400">
                <a:effectLst/>
                <a:latin typeface="Tahoma" charset="0"/>
              </a:rPr>
              <a:t>War success boosted popularity</a:t>
            </a:r>
          </a:p>
          <a:p>
            <a:r>
              <a:rPr lang="en-US" sz="2800">
                <a:effectLst/>
                <a:latin typeface="Tahoma" charset="0"/>
              </a:rPr>
              <a:t>Thomas E. Dewey (R)</a:t>
            </a:r>
          </a:p>
          <a:p>
            <a:pPr lvl="1"/>
            <a:r>
              <a:rPr lang="en-US" sz="2400">
                <a:effectLst/>
                <a:latin typeface="Tahoma" charset="0"/>
              </a:rPr>
              <a:t>Campaigned for smaller government and less regulation</a:t>
            </a:r>
          </a:p>
        </p:txBody>
      </p:sp>
      <p:pic>
        <p:nvPicPr>
          <p:cNvPr id="43011" name="Picture 8" descr="USAPElect1944.gif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048000" y="685800"/>
            <a:ext cx="6096000" cy="6096000"/>
          </a:xfrm>
        </p:spPr>
      </p:pic>
    </p:spTree>
    <p:extLst>
      <p:ext uri="{BB962C8B-B14F-4D97-AF65-F5344CB8AC3E}">
        <p14:creationId xmlns:p14="http://schemas.microsoft.com/office/powerpoint/2010/main" val="37844559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r>
              <a:rPr lang="en-US"/>
              <a:t>United States Status After WWI</a:t>
            </a:r>
          </a:p>
        </p:txBody>
      </p:sp>
      <p:sp>
        <p:nvSpPr>
          <p:cNvPr id="28675" name="Rectangle 3"/>
          <p:cNvSpPr>
            <a:spLocks noGrp="1" noChangeArrowheads="1"/>
          </p:cNvSpPr>
          <p:nvPr>
            <p:ph type="body" idx="1"/>
          </p:nvPr>
        </p:nvSpPr>
        <p:spPr>
          <a:xfrm>
            <a:off x="457200" y="1600200"/>
            <a:ext cx="8534400" cy="5105400"/>
          </a:xfrm>
        </p:spPr>
        <p:txBody>
          <a:bodyPr/>
          <a:lstStyle/>
          <a:p>
            <a:pPr>
              <a:lnSpc>
                <a:spcPct val="90000"/>
              </a:lnSpc>
            </a:pPr>
            <a:r>
              <a:rPr lang="en-US" sz="2800" dirty="0"/>
              <a:t>After WWI US is considered </a:t>
            </a:r>
            <a:r>
              <a:rPr lang="en-US" sz="2800" b="1" u="sng" dirty="0">
                <a:solidFill>
                  <a:schemeClr val="hlink"/>
                </a:solidFill>
              </a:rPr>
              <a:t>Isolationist</a:t>
            </a:r>
            <a:r>
              <a:rPr lang="en-US" sz="2800" dirty="0"/>
              <a:t> by many, because of the desire to stay out of international politics (not a member of League of Nations…Wilson and Republicans</a:t>
            </a:r>
            <a:r>
              <a:rPr lang="en-US" sz="2800" dirty="0" smtClean="0"/>
              <a:t>)</a:t>
            </a:r>
          </a:p>
          <a:p>
            <a:pPr lvl="1">
              <a:lnSpc>
                <a:spcPct val="90000"/>
              </a:lnSpc>
            </a:pPr>
            <a:r>
              <a:rPr lang="en-US" sz="2400" dirty="0" smtClean="0"/>
              <a:t>The </a:t>
            </a:r>
            <a:r>
              <a:rPr lang="en-US" sz="2400" b="1" dirty="0" smtClean="0"/>
              <a:t>Neutrality Act of 1935-</a:t>
            </a:r>
            <a:r>
              <a:rPr lang="en-US" sz="2400" dirty="0" smtClean="0"/>
              <a:t> members of congress, wanted to keep America out of war</a:t>
            </a:r>
          </a:p>
          <a:p>
            <a:pPr lvl="1">
              <a:lnSpc>
                <a:spcPct val="90000"/>
              </a:lnSpc>
            </a:pPr>
            <a:r>
              <a:rPr lang="en-US" sz="2000" b="1" dirty="0" smtClean="0"/>
              <a:t>Neutrality Act 1936-</a:t>
            </a:r>
            <a:r>
              <a:rPr lang="en-US" sz="2000" dirty="0" smtClean="0"/>
              <a:t> forbade loans to belligerent countries</a:t>
            </a:r>
          </a:p>
          <a:p>
            <a:pPr lvl="1">
              <a:lnSpc>
                <a:spcPct val="90000"/>
              </a:lnSpc>
            </a:pPr>
            <a:r>
              <a:rPr lang="en-US" sz="2000" b="1" dirty="0" smtClean="0"/>
              <a:t>Neutrality Act 1937-</a:t>
            </a:r>
            <a:r>
              <a:rPr lang="en-US" sz="2000" dirty="0" smtClean="0"/>
              <a:t> response to the </a:t>
            </a:r>
            <a:r>
              <a:rPr lang="en-US" sz="2000" b="1" u="sng" dirty="0" smtClean="0"/>
              <a:t>Spanish Civil War</a:t>
            </a:r>
          </a:p>
          <a:p>
            <a:pPr lvl="2">
              <a:lnSpc>
                <a:spcPct val="90000"/>
              </a:lnSpc>
            </a:pPr>
            <a:r>
              <a:rPr lang="en-US" sz="2000" dirty="0" smtClean="0"/>
              <a:t>Goods from the US to warring nations had to </a:t>
            </a:r>
            <a:r>
              <a:rPr lang="en-US" sz="2000" b="1" u="sng" dirty="0" smtClean="0"/>
              <a:t>be paid for in cash </a:t>
            </a:r>
            <a:r>
              <a:rPr lang="en-US" sz="2000" b="1" dirty="0" smtClean="0"/>
              <a:t>(2 years only)</a:t>
            </a:r>
          </a:p>
          <a:p>
            <a:pPr>
              <a:lnSpc>
                <a:spcPct val="90000"/>
              </a:lnSpc>
            </a:pPr>
            <a:r>
              <a:rPr lang="en-US" dirty="0" smtClean="0"/>
              <a:t>European Appeasement</a:t>
            </a:r>
            <a:endParaRPr lang="en-US" dirty="0" smtClean="0"/>
          </a:p>
        </p:txBody>
      </p:sp>
    </p:spTree>
    <p:extLst>
      <p:ext uri="{BB962C8B-B14F-4D97-AF65-F5344CB8AC3E}">
        <p14:creationId xmlns:p14="http://schemas.microsoft.com/office/powerpoint/2010/main" val="32665921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p:txBody>
          <a:bodyPr/>
          <a:lstStyle/>
          <a:p>
            <a:r>
              <a:rPr lang="en-US"/>
              <a:t>Non-Aggression Pact</a:t>
            </a:r>
          </a:p>
        </p:txBody>
      </p:sp>
      <p:sp>
        <p:nvSpPr>
          <p:cNvPr id="56323" name="Rectangle 3"/>
          <p:cNvSpPr>
            <a:spLocks noGrp="1" noChangeArrowheads="1"/>
          </p:cNvSpPr>
          <p:nvPr>
            <p:ph type="body" idx="1"/>
          </p:nvPr>
        </p:nvSpPr>
        <p:spPr/>
        <p:txBody>
          <a:bodyPr/>
          <a:lstStyle/>
          <a:p>
            <a:endParaRPr lang="en-US"/>
          </a:p>
        </p:txBody>
      </p:sp>
      <p:pic>
        <p:nvPicPr>
          <p:cNvPr id="56324" name="Picture 4" descr="nazi-soviet nont aggressionp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972" y="1253137"/>
            <a:ext cx="6161314" cy="4719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5862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p:txBody>
          <a:bodyPr>
            <a:normAutofit fontScale="90000"/>
          </a:bodyPr>
          <a:lstStyle/>
          <a:p>
            <a:r>
              <a:rPr lang="en-US" sz="2800"/>
              <a:t>United States Reacts to War</a:t>
            </a:r>
            <a:br>
              <a:rPr lang="en-US" sz="2800"/>
            </a:br>
            <a:r>
              <a:rPr lang="en-US" sz="2800"/>
              <a:t>Debate 1940: </a:t>
            </a:r>
            <a:br>
              <a:rPr lang="en-US" sz="2800"/>
            </a:br>
            <a:r>
              <a:rPr lang="en-US" sz="2800"/>
              <a:t>Isolationist or Internationalist</a:t>
            </a:r>
          </a:p>
        </p:txBody>
      </p:sp>
      <p:sp>
        <p:nvSpPr>
          <p:cNvPr id="60419" name="Rectangle 3"/>
          <p:cNvSpPr>
            <a:spLocks noGrp="1" noChangeArrowheads="1"/>
          </p:cNvSpPr>
          <p:nvPr>
            <p:ph type="body" sz="half" idx="1"/>
          </p:nvPr>
        </p:nvSpPr>
        <p:spPr/>
        <p:txBody>
          <a:bodyPr/>
          <a:lstStyle/>
          <a:p>
            <a:r>
              <a:rPr lang="en-US" b="1" dirty="0"/>
              <a:t>Isolationists</a:t>
            </a:r>
          </a:p>
          <a:p>
            <a:r>
              <a:rPr lang="en-US" dirty="0"/>
              <a:t>America First Committee</a:t>
            </a:r>
          </a:p>
          <a:p>
            <a:pPr lvl="1"/>
            <a:r>
              <a:rPr lang="en-US" dirty="0"/>
              <a:t>Charles A Lindberg</a:t>
            </a:r>
          </a:p>
          <a:p>
            <a:r>
              <a:rPr lang="ja-JP" altLang="en-US" dirty="0">
                <a:latin typeface="Arial"/>
              </a:rPr>
              <a:t>“</a:t>
            </a:r>
            <a:r>
              <a:rPr lang="en-US" dirty="0"/>
              <a:t>Intervention is detrimental to American interests</a:t>
            </a:r>
            <a:r>
              <a:rPr lang="ja-JP" altLang="en-US" dirty="0">
                <a:latin typeface="Arial"/>
              </a:rPr>
              <a:t>”</a:t>
            </a:r>
            <a:endParaRPr lang="en-US" dirty="0"/>
          </a:p>
          <a:p>
            <a:endParaRPr lang="en-US" dirty="0"/>
          </a:p>
        </p:txBody>
      </p:sp>
      <p:sp>
        <p:nvSpPr>
          <p:cNvPr id="60420" name="Rectangle 4"/>
          <p:cNvSpPr>
            <a:spLocks noGrp="1" noChangeArrowheads="1"/>
          </p:cNvSpPr>
          <p:nvPr>
            <p:ph type="body" sz="half" idx="2"/>
          </p:nvPr>
        </p:nvSpPr>
        <p:spPr/>
        <p:txBody>
          <a:bodyPr/>
          <a:lstStyle/>
          <a:p>
            <a:r>
              <a:rPr lang="en-US" b="1" dirty="0"/>
              <a:t>Internationalists</a:t>
            </a:r>
          </a:p>
          <a:p>
            <a:r>
              <a:rPr lang="en-US" dirty="0"/>
              <a:t>Committee to Defend America</a:t>
            </a:r>
          </a:p>
          <a:p>
            <a:r>
              <a:rPr lang="en-US" dirty="0"/>
              <a:t>Best way to keep US out of war is to Help allies fight the Germans</a:t>
            </a:r>
          </a:p>
          <a:p>
            <a:r>
              <a:rPr lang="en-US" dirty="0"/>
              <a:t>Roosevelt is sympathetic </a:t>
            </a:r>
          </a:p>
        </p:txBody>
      </p:sp>
    </p:spTree>
    <p:extLst>
      <p:ext uri="{BB962C8B-B14F-4D97-AF65-F5344CB8AC3E}">
        <p14:creationId xmlns:p14="http://schemas.microsoft.com/office/powerpoint/2010/main" val="7079795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p:txBody>
          <a:bodyPr/>
          <a:lstStyle/>
          <a:p>
            <a:endParaRPr lang="en-US"/>
          </a:p>
        </p:txBody>
      </p:sp>
      <p:sp>
        <p:nvSpPr>
          <p:cNvPr id="64515" name="Rectangle 3"/>
          <p:cNvSpPr>
            <a:spLocks noGrp="1" noChangeArrowheads="1"/>
          </p:cNvSpPr>
          <p:nvPr>
            <p:ph type="body" idx="1"/>
          </p:nvPr>
        </p:nvSpPr>
        <p:spPr/>
        <p:txBody>
          <a:bodyPr/>
          <a:lstStyle/>
          <a:p>
            <a:endParaRPr lang="en-US"/>
          </a:p>
        </p:txBody>
      </p:sp>
      <p:pic>
        <p:nvPicPr>
          <p:cNvPr id="64516" name="Picture 4" descr="seuss america fir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3703638" cy="5819775"/>
          </a:xfrm>
          <a:prstGeom prst="rect">
            <a:avLst/>
          </a:prstGeom>
          <a:noFill/>
          <a:extLst>
            <a:ext uri="{909E8E84-426E-40dd-AFC4-6F175D3DCCD1}">
              <a14:hiddenFill xmlns:a14="http://schemas.microsoft.com/office/drawing/2010/main">
                <a:solidFill>
                  <a:srgbClr val="FFFFFF"/>
                </a:solidFill>
              </a14:hiddenFill>
            </a:ext>
          </a:extLst>
        </p:spPr>
      </p:pic>
      <p:pic>
        <p:nvPicPr>
          <p:cNvPr id="64517" name="Picture 5" descr="amfir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304800"/>
            <a:ext cx="40005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6022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lstStyle/>
          <a:p>
            <a:endParaRPr lang="en-US"/>
          </a:p>
        </p:txBody>
      </p:sp>
      <p:sp>
        <p:nvSpPr>
          <p:cNvPr id="65539" name="Rectangle 3"/>
          <p:cNvSpPr>
            <a:spLocks noGrp="1" noChangeArrowheads="1"/>
          </p:cNvSpPr>
          <p:nvPr>
            <p:ph type="body" idx="1"/>
          </p:nvPr>
        </p:nvSpPr>
        <p:spPr/>
        <p:txBody>
          <a:bodyPr/>
          <a:lstStyle/>
          <a:p>
            <a:endParaRPr lang="en-US"/>
          </a:p>
        </p:txBody>
      </p:sp>
      <p:pic>
        <p:nvPicPr>
          <p:cNvPr id="65541" name="Picture 5" descr="america fir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57200"/>
            <a:ext cx="5705475" cy="620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3819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r>
              <a:rPr lang="en-US" dirty="0"/>
              <a:t>Election of </a:t>
            </a:r>
            <a:r>
              <a:rPr lang="en-US" dirty="0" smtClean="0"/>
              <a:t>1940</a:t>
            </a:r>
            <a:endParaRPr lang="en-US" dirty="0"/>
          </a:p>
        </p:txBody>
      </p:sp>
      <p:sp>
        <p:nvSpPr>
          <p:cNvPr id="66563" name="Rectangle 3"/>
          <p:cNvSpPr>
            <a:spLocks noGrp="1" noChangeArrowheads="1"/>
          </p:cNvSpPr>
          <p:nvPr>
            <p:ph type="body" idx="1"/>
          </p:nvPr>
        </p:nvSpPr>
        <p:spPr/>
        <p:txBody>
          <a:bodyPr/>
          <a:lstStyle/>
          <a:p>
            <a:pPr>
              <a:lnSpc>
                <a:spcPct val="80000"/>
              </a:lnSpc>
            </a:pPr>
            <a:r>
              <a:rPr lang="en-US" sz="2800" dirty="0"/>
              <a:t>FDR decides to </a:t>
            </a:r>
            <a:r>
              <a:rPr lang="en-US" sz="2800" dirty="0" smtClean="0"/>
              <a:t>run </a:t>
            </a:r>
            <a:r>
              <a:rPr lang="en-US" sz="2800" dirty="0"/>
              <a:t>for a third term</a:t>
            </a:r>
          </a:p>
          <a:p>
            <a:pPr>
              <a:lnSpc>
                <a:spcPct val="80000"/>
              </a:lnSpc>
            </a:pPr>
            <a:r>
              <a:rPr lang="en-US" sz="2800" dirty="0" smtClean="0"/>
              <a:t>‘The nation needs him’</a:t>
            </a:r>
            <a:r>
              <a:rPr lang="mr-IN" sz="2800" dirty="0" smtClean="0"/>
              <a:t>…</a:t>
            </a:r>
            <a:r>
              <a:rPr lang="en-US" sz="2800" dirty="0" smtClean="0"/>
              <a:t>emergency </a:t>
            </a:r>
            <a:r>
              <a:rPr lang="en-US" sz="2800" dirty="0"/>
              <a:t>situation:</a:t>
            </a:r>
          </a:p>
          <a:p>
            <a:pPr lvl="1">
              <a:lnSpc>
                <a:spcPct val="80000"/>
              </a:lnSpc>
            </a:pPr>
            <a:r>
              <a:rPr lang="en-US" sz="2400" dirty="0"/>
              <a:t>War in Europe</a:t>
            </a:r>
          </a:p>
          <a:p>
            <a:pPr lvl="1">
              <a:lnSpc>
                <a:spcPct val="80000"/>
              </a:lnSpc>
            </a:pPr>
            <a:r>
              <a:rPr lang="en-US" sz="2400" dirty="0"/>
              <a:t>Problems in Asia</a:t>
            </a:r>
          </a:p>
          <a:p>
            <a:pPr lvl="1">
              <a:lnSpc>
                <a:spcPct val="80000"/>
              </a:lnSpc>
            </a:pPr>
            <a:r>
              <a:rPr lang="en-US" sz="2400" dirty="0"/>
              <a:t>Wants to protect New Deal reforms</a:t>
            </a:r>
          </a:p>
          <a:p>
            <a:pPr>
              <a:lnSpc>
                <a:spcPct val="80000"/>
              </a:lnSpc>
            </a:pPr>
            <a:r>
              <a:rPr lang="en-US" sz="2800" dirty="0"/>
              <a:t>Ran against Wendell Willkie</a:t>
            </a:r>
          </a:p>
          <a:p>
            <a:pPr>
              <a:lnSpc>
                <a:spcPct val="80000"/>
              </a:lnSpc>
            </a:pPr>
            <a:endParaRPr lang="en-US" sz="2800" dirty="0"/>
          </a:p>
          <a:p>
            <a:pPr>
              <a:lnSpc>
                <a:spcPct val="80000"/>
              </a:lnSpc>
            </a:pPr>
            <a:r>
              <a:rPr lang="en-US" sz="2800" dirty="0"/>
              <a:t>FDR Wins- then begins the process</a:t>
            </a:r>
          </a:p>
          <a:p>
            <a:pPr>
              <a:lnSpc>
                <a:spcPct val="80000"/>
              </a:lnSpc>
            </a:pPr>
            <a:r>
              <a:rPr lang="en-US" sz="2800" dirty="0"/>
              <a:t>Prepare for War:</a:t>
            </a:r>
          </a:p>
          <a:p>
            <a:pPr lvl="1">
              <a:lnSpc>
                <a:spcPct val="80000"/>
              </a:lnSpc>
            </a:pPr>
            <a:r>
              <a:rPr lang="en-US" sz="2400" dirty="0"/>
              <a:t>Draft</a:t>
            </a:r>
          </a:p>
          <a:p>
            <a:pPr lvl="1">
              <a:lnSpc>
                <a:spcPct val="80000"/>
              </a:lnSpc>
            </a:pPr>
            <a:r>
              <a:rPr lang="en-US" sz="2400" dirty="0"/>
              <a:t>Armament build up</a:t>
            </a:r>
          </a:p>
        </p:txBody>
      </p:sp>
      <p:pic>
        <p:nvPicPr>
          <p:cNvPr id="66564" name="Picture 4" descr="WendellWillk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946525"/>
            <a:ext cx="3060700" cy="291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3001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3088</TotalTime>
  <Words>1667</Words>
  <Application>Microsoft Macintosh PowerPoint</Application>
  <PresentationFormat>On-screen Show (4:3)</PresentationFormat>
  <Paragraphs>216</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Think About It</vt:lpstr>
      <vt:lpstr>The US in WWII</vt:lpstr>
      <vt:lpstr>Factors that Contributed to Hitler’s Rise</vt:lpstr>
      <vt:lpstr>United States Status After WWI</vt:lpstr>
      <vt:lpstr>Non-Aggression Pact</vt:lpstr>
      <vt:lpstr>United States Reacts to War Debate 1940:  Isolationist or Internationalist</vt:lpstr>
      <vt:lpstr>PowerPoint Presentation</vt:lpstr>
      <vt:lpstr>PowerPoint Presentation</vt:lpstr>
      <vt:lpstr>Election of 1940</vt:lpstr>
      <vt:lpstr>FDR Wins Unprecedented 3rd Term</vt:lpstr>
      <vt:lpstr>FDR Aids the Allies</vt:lpstr>
      <vt:lpstr>“Arsenal of Democracy”</vt:lpstr>
      <vt:lpstr>1941 Lend Lease</vt:lpstr>
      <vt:lpstr>What Comes Next for FDR…</vt:lpstr>
      <vt:lpstr>Significance of “Four Freedoms” Speech</vt:lpstr>
      <vt:lpstr>Pearl Harbor</vt:lpstr>
      <vt:lpstr>PowerPoint Presentation</vt:lpstr>
      <vt:lpstr>Japan Offensive</vt:lpstr>
      <vt:lpstr>PowerPoint Presentation</vt:lpstr>
      <vt:lpstr>Japanese in World War II</vt:lpstr>
      <vt:lpstr>The Internment of Japanese Americans Was Justified; The Internment of Japanese Americans Was Not Justified</vt:lpstr>
      <vt:lpstr>American “Arsenal of Democracy”</vt:lpstr>
      <vt:lpstr>“Arsenal of Democracy”</vt:lpstr>
      <vt:lpstr>The Economy and World War II</vt:lpstr>
      <vt:lpstr>PowerPoint Presentation</vt:lpstr>
      <vt:lpstr>War Productions Board</vt:lpstr>
      <vt:lpstr>Office of War Information</vt:lpstr>
      <vt:lpstr>Office of Censorship</vt:lpstr>
      <vt:lpstr>Office of Price Administration (OPA) and Ration Books</vt:lpstr>
      <vt:lpstr>Women and World War II</vt:lpstr>
      <vt:lpstr>African Americans and World War II</vt:lpstr>
      <vt:lpstr>Economic Impact of World War II</vt:lpstr>
      <vt:lpstr>Other Minorities in World War II</vt:lpstr>
      <vt:lpstr>Election of 1944</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 in WWII</dc:title>
  <dc:creator>Craig Winchell</dc:creator>
  <cp:lastModifiedBy>Craig Winchell</cp:lastModifiedBy>
  <cp:revision>9</cp:revision>
  <dcterms:created xsi:type="dcterms:W3CDTF">2017-02-24T21:52:28Z</dcterms:created>
  <dcterms:modified xsi:type="dcterms:W3CDTF">2017-02-27T01:21:27Z</dcterms:modified>
</cp:coreProperties>
</file>