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3"/>
  </p:notesMasterIdLst>
  <p:sldIdLst>
    <p:sldId id="257" r:id="rId2"/>
    <p:sldId id="256" r:id="rId3"/>
    <p:sldId id="258" r:id="rId4"/>
    <p:sldId id="259" r:id="rId5"/>
    <p:sldId id="260" r:id="rId6"/>
    <p:sldId id="266" r:id="rId7"/>
    <p:sldId id="263" r:id="rId8"/>
    <p:sldId id="261" r:id="rId9"/>
    <p:sldId id="276" r:id="rId10"/>
    <p:sldId id="277" r:id="rId11"/>
    <p:sldId id="288" r:id="rId12"/>
    <p:sldId id="285" r:id="rId13"/>
    <p:sldId id="286" r:id="rId14"/>
    <p:sldId id="287" r:id="rId15"/>
    <p:sldId id="267" r:id="rId16"/>
    <p:sldId id="268" r:id="rId17"/>
    <p:sldId id="281" r:id="rId18"/>
    <p:sldId id="282" r:id="rId19"/>
    <p:sldId id="283" r:id="rId20"/>
    <p:sldId id="284" r:id="rId21"/>
    <p:sldId id="269" r:id="rId22"/>
    <p:sldId id="270" r:id="rId23"/>
    <p:sldId id="271" r:id="rId24"/>
    <p:sldId id="272" r:id="rId25"/>
    <p:sldId id="273" r:id="rId26"/>
    <p:sldId id="274" r:id="rId27"/>
    <p:sldId id="275" r:id="rId28"/>
    <p:sldId id="290" r:id="rId29"/>
    <p:sldId id="291" r:id="rId30"/>
    <p:sldId id="280" r:id="rId31"/>
    <p:sldId id="28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2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166AC-38EE-4682-8C82-CCBDBEE58B83}" type="doc">
      <dgm:prSet loTypeId="urn:microsoft.com/office/officeart/2009/3/layout/CircleRelationship" loCatId="relationship" qsTypeId="urn:microsoft.com/office/officeart/2005/8/quickstyle/3d2" qsCatId="3D" csTypeId="urn:microsoft.com/office/officeart/2005/8/colors/colorful3" csCatId="colorful" phldr="1"/>
      <dgm:spPr/>
      <dgm:t>
        <a:bodyPr/>
        <a:lstStyle/>
        <a:p>
          <a:endParaRPr lang="en-US"/>
        </a:p>
      </dgm:t>
    </dgm:pt>
    <dgm:pt modelId="{B1DB87EE-8974-4356-A869-C7C078DACE27}">
      <dgm:prSet phldrT="[Text]" custT="1"/>
      <dgm:spPr/>
      <dgm:t>
        <a:bodyPr/>
        <a:lstStyle/>
        <a:p>
          <a:r>
            <a:rPr lang="en-US" sz="5400" dirty="0" smtClean="0">
              <a:effectLst>
                <a:outerShdw blurRad="38100" dist="38100" dir="2700000" algn="tl">
                  <a:srgbClr val="000000">
                    <a:alpha val="43137"/>
                  </a:srgbClr>
                </a:outerShdw>
              </a:effectLst>
            </a:rPr>
            <a:t>Women</a:t>
          </a:r>
          <a:endParaRPr lang="en-US" sz="5400" dirty="0">
            <a:effectLst>
              <a:outerShdw blurRad="38100" dist="38100" dir="2700000" algn="tl">
                <a:srgbClr val="000000">
                  <a:alpha val="43137"/>
                </a:srgbClr>
              </a:outerShdw>
            </a:effectLst>
          </a:endParaRPr>
        </a:p>
      </dgm:t>
    </dgm:pt>
    <dgm:pt modelId="{FCD9153D-9D9E-4374-8A46-C3C40DFD4D42}" type="parTrans" cxnId="{5254E5C6-23FF-4D3B-8C06-ABC02978D063}">
      <dgm:prSet/>
      <dgm:spPr/>
      <dgm:t>
        <a:bodyPr/>
        <a:lstStyle/>
        <a:p>
          <a:endParaRPr lang="en-US"/>
        </a:p>
      </dgm:t>
    </dgm:pt>
    <dgm:pt modelId="{A75A6427-4820-47FA-94C4-E1552F9FF784}" type="sibTrans" cxnId="{5254E5C6-23FF-4D3B-8C06-ABC02978D063}">
      <dgm:prSet/>
      <dgm:spPr/>
      <dgm:t>
        <a:bodyPr/>
        <a:lstStyle/>
        <a:p>
          <a:endParaRPr lang="en-US"/>
        </a:p>
      </dgm:t>
    </dgm:pt>
    <dgm:pt modelId="{882948ED-F61D-4120-B90A-DDA601181154}">
      <dgm:prSet phldrT="[Text]" custT="1"/>
      <dgm:spPr/>
      <dgm:t>
        <a:bodyPr/>
        <a:lstStyle/>
        <a:p>
          <a:r>
            <a:rPr lang="en-US" sz="2400" dirty="0" smtClean="0">
              <a:effectLst>
                <a:outerShdw blurRad="38100" dist="38100" dir="2700000" algn="tl">
                  <a:srgbClr val="000000">
                    <a:alpha val="43137"/>
                  </a:srgbClr>
                </a:outerShdw>
              </a:effectLst>
            </a:rPr>
            <a:t>Abolition</a:t>
          </a:r>
          <a:endParaRPr lang="en-US" sz="2400" dirty="0">
            <a:effectLst>
              <a:outerShdw blurRad="38100" dist="38100" dir="2700000" algn="tl">
                <a:srgbClr val="000000">
                  <a:alpha val="43137"/>
                </a:srgbClr>
              </a:outerShdw>
            </a:effectLst>
          </a:endParaRPr>
        </a:p>
      </dgm:t>
    </dgm:pt>
    <dgm:pt modelId="{DAA86F95-0376-46E4-B6DA-9F2FEBD9E6F2}" type="parTrans" cxnId="{DF7BB006-EF83-44EB-B147-B066F034F4F9}">
      <dgm:prSet/>
      <dgm:spPr/>
      <dgm:t>
        <a:bodyPr/>
        <a:lstStyle/>
        <a:p>
          <a:endParaRPr lang="en-US"/>
        </a:p>
      </dgm:t>
    </dgm:pt>
    <dgm:pt modelId="{27ECCC3F-0C95-4280-9822-9114CB2D8384}" type="sibTrans" cxnId="{DF7BB006-EF83-44EB-B147-B066F034F4F9}">
      <dgm:prSet/>
      <dgm:spPr/>
      <dgm:t>
        <a:bodyPr/>
        <a:lstStyle/>
        <a:p>
          <a:endParaRPr lang="en-US"/>
        </a:p>
      </dgm:t>
    </dgm:pt>
    <dgm:pt modelId="{D0BE1770-D930-47ED-943E-833D1D8C5D96}">
      <dgm:prSet phldrT="[Text]" custT="1"/>
      <dgm:spPr/>
      <dgm:t>
        <a:bodyPr/>
        <a:lstStyle/>
        <a:p>
          <a:r>
            <a:rPr lang="en-US" sz="2400" dirty="0" smtClean="0">
              <a:effectLst>
                <a:outerShdw blurRad="38100" dist="38100" dir="2700000" algn="tl">
                  <a:srgbClr val="000000">
                    <a:alpha val="43137"/>
                  </a:srgbClr>
                </a:outerShdw>
              </a:effectLst>
            </a:rPr>
            <a:t>Temperance</a:t>
          </a:r>
          <a:endParaRPr lang="en-US" sz="2400" dirty="0">
            <a:effectLst>
              <a:outerShdw blurRad="38100" dist="38100" dir="2700000" algn="tl">
                <a:srgbClr val="000000">
                  <a:alpha val="43137"/>
                </a:srgbClr>
              </a:outerShdw>
            </a:effectLst>
          </a:endParaRPr>
        </a:p>
      </dgm:t>
    </dgm:pt>
    <dgm:pt modelId="{D368B13C-EB5A-4963-876F-9B3626CFFF38}" type="parTrans" cxnId="{628D2D59-4A35-414E-A922-6B888DEDE4B0}">
      <dgm:prSet/>
      <dgm:spPr/>
      <dgm:t>
        <a:bodyPr/>
        <a:lstStyle/>
        <a:p>
          <a:endParaRPr lang="en-US"/>
        </a:p>
      </dgm:t>
    </dgm:pt>
    <dgm:pt modelId="{71AA39E1-B248-44BB-81E1-D3E111561485}" type="sibTrans" cxnId="{628D2D59-4A35-414E-A922-6B888DEDE4B0}">
      <dgm:prSet/>
      <dgm:spPr/>
      <dgm:t>
        <a:bodyPr/>
        <a:lstStyle/>
        <a:p>
          <a:endParaRPr lang="en-US"/>
        </a:p>
      </dgm:t>
    </dgm:pt>
    <dgm:pt modelId="{8D1325E4-22EC-473D-AABF-05D560699C74}">
      <dgm:prSet phldrT="[Text]" custT="1"/>
      <dgm:spPr/>
      <dgm:t>
        <a:bodyPr/>
        <a:lstStyle/>
        <a:p>
          <a:r>
            <a:rPr lang="en-US" sz="2400" dirty="0" smtClean="0">
              <a:effectLst>
                <a:outerShdw blurRad="38100" dist="38100" dir="2700000" algn="tl">
                  <a:srgbClr val="000000">
                    <a:alpha val="43137"/>
                  </a:srgbClr>
                </a:outerShdw>
              </a:effectLst>
            </a:rPr>
            <a:t>Education</a:t>
          </a:r>
          <a:endParaRPr lang="en-US" sz="2400" dirty="0">
            <a:effectLst>
              <a:outerShdw blurRad="38100" dist="38100" dir="2700000" algn="tl">
                <a:srgbClr val="000000">
                  <a:alpha val="43137"/>
                </a:srgbClr>
              </a:outerShdw>
            </a:effectLst>
          </a:endParaRPr>
        </a:p>
      </dgm:t>
    </dgm:pt>
    <dgm:pt modelId="{67B5756F-A180-4FFE-9D04-0C1A736463CC}" type="parTrans" cxnId="{E5413EAB-59E6-401A-BC0D-6B3C14EDB61A}">
      <dgm:prSet/>
      <dgm:spPr/>
      <dgm:t>
        <a:bodyPr/>
        <a:lstStyle/>
        <a:p>
          <a:endParaRPr lang="en-US"/>
        </a:p>
      </dgm:t>
    </dgm:pt>
    <dgm:pt modelId="{8B12628F-346E-4937-A273-623AC76C4999}" type="sibTrans" cxnId="{E5413EAB-59E6-401A-BC0D-6B3C14EDB61A}">
      <dgm:prSet/>
      <dgm:spPr/>
      <dgm:t>
        <a:bodyPr/>
        <a:lstStyle/>
        <a:p>
          <a:endParaRPr lang="en-US"/>
        </a:p>
      </dgm:t>
    </dgm:pt>
    <dgm:pt modelId="{2510428D-B614-4D43-B554-11C752D3CA81}">
      <dgm:prSet phldrT="[Text]" custT="1"/>
      <dgm:spPr/>
      <dgm:t>
        <a:bodyPr/>
        <a:lstStyle/>
        <a:p>
          <a:r>
            <a:rPr lang="en-US" sz="2400" dirty="0" smtClean="0">
              <a:effectLst>
                <a:outerShdw blurRad="38100" dist="38100" dir="2700000" algn="tl">
                  <a:srgbClr val="000000">
                    <a:alpha val="43137"/>
                  </a:srgbClr>
                </a:outerShdw>
              </a:effectLst>
            </a:rPr>
            <a:t>Asylums &amp; Prisons</a:t>
          </a:r>
          <a:endParaRPr lang="en-US" sz="2400" dirty="0">
            <a:effectLst>
              <a:outerShdw blurRad="38100" dist="38100" dir="2700000" algn="tl">
                <a:srgbClr val="000000">
                  <a:alpha val="43137"/>
                </a:srgbClr>
              </a:outerShdw>
            </a:effectLst>
          </a:endParaRPr>
        </a:p>
      </dgm:t>
    </dgm:pt>
    <dgm:pt modelId="{F353288A-F5A8-46CB-ADB5-05663241C693}" type="parTrans" cxnId="{6F7310E7-C1F2-4665-8856-6DFAF9EB9D48}">
      <dgm:prSet/>
      <dgm:spPr/>
      <dgm:t>
        <a:bodyPr/>
        <a:lstStyle/>
        <a:p>
          <a:endParaRPr lang="en-US"/>
        </a:p>
      </dgm:t>
    </dgm:pt>
    <dgm:pt modelId="{AA2CEF7E-6DBE-4AE7-BD39-D19B41266D44}" type="sibTrans" cxnId="{6F7310E7-C1F2-4665-8856-6DFAF9EB9D48}">
      <dgm:prSet/>
      <dgm:spPr/>
      <dgm:t>
        <a:bodyPr/>
        <a:lstStyle/>
        <a:p>
          <a:endParaRPr lang="en-US"/>
        </a:p>
      </dgm:t>
    </dgm:pt>
    <dgm:pt modelId="{EEAC3C5C-B1F1-4B0A-9A6D-79F21ECB24FA}">
      <dgm:prSet phldrT="[Text]" custT="1"/>
      <dgm:spPr/>
      <dgm:t>
        <a:bodyPr/>
        <a:lstStyle/>
        <a:p>
          <a:r>
            <a:rPr lang="en-US" sz="2400" dirty="0" smtClean="0">
              <a:effectLst>
                <a:outerShdw blurRad="38100" dist="38100" dir="2700000" algn="tl">
                  <a:srgbClr val="000000">
                    <a:alpha val="43137"/>
                  </a:srgbClr>
                </a:outerShdw>
              </a:effectLst>
            </a:rPr>
            <a:t>Women’s rights</a:t>
          </a:r>
          <a:endParaRPr lang="en-US" sz="2400" dirty="0">
            <a:effectLst>
              <a:outerShdw blurRad="38100" dist="38100" dir="2700000" algn="tl">
                <a:srgbClr val="000000">
                  <a:alpha val="43137"/>
                </a:srgbClr>
              </a:outerShdw>
            </a:effectLst>
          </a:endParaRPr>
        </a:p>
      </dgm:t>
    </dgm:pt>
    <dgm:pt modelId="{4A13080E-DA92-4EC2-A4DE-E888B73F5E60}" type="parTrans" cxnId="{7D46EE65-3A95-4231-A896-A2D806678D91}">
      <dgm:prSet/>
      <dgm:spPr/>
      <dgm:t>
        <a:bodyPr/>
        <a:lstStyle/>
        <a:p>
          <a:endParaRPr lang="en-US"/>
        </a:p>
      </dgm:t>
    </dgm:pt>
    <dgm:pt modelId="{749E6A3D-D0D7-4FAE-BDE1-A1AC14ADD5D0}" type="sibTrans" cxnId="{7D46EE65-3A95-4231-A896-A2D806678D91}">
      <dgm:prSet/>
      <dgm:spPr/>
      <dgm:t>
        <a:bodyPr/>
        <a:lstStyle/>
        <a:p>
          <a:endParaRPr lang="en-US"/>
        </a:p>
      </dgm:t>
    </dgm:pt>
    <dgm:pt modelId="{0D959278-E9BD-4DAC-8A3D-A9DF3864C7DA}" type="pres">
      <dgm:prSet presAssocID="{818166AC-38EE-4682-8C82-CCBDBEE58B83}" presName="Name0" presStyleCnt="0">
        <dgm:presLayoutVars>
          <dgm:chMax val="1"/>
          <dgm:chPref val="1"/>
        </dgm:presLayoutVars>
      </dgm:prSet>
      <dgm:spPr/>
      <dgm:t>
        <a:bodyPr/>
        <a:lstStyle/>
        <a:p>
          <a:endParaRPr lang="en-US"/>
        </a:p>
      </dgm:t>
    </dgm:pt>
    <dgm:pt modelId="{2ACC6DE9-4DAA-499C-9675-3D806FB9C792}" type="pres">
      <dgm:prSet presAssocID="{B1DB87EE-8974-4356-A869-C7C078DACE27}" presName="Parent" presStyleLbl="node0" presStyleIdx="0" presStyleCnt="1" custScaleX="115755" custScaleY="115755" custLinFactNeighborX="1891" custLinFactNeighborY="11505">
        <dgm:presLayoutVars>
          <dgm:chMax val="5"/>
          <dgm:chPref val="5"/>
        </dgm:presLayoutVars>
      </dgm:prSet>
      <dgm:spPr/>
      <dgm:t>
        <a:bodyPr/>
        <a:lstStyle/>
        <a:p>
          <a:endParaRPr lang="en-US"/>
        </a:p>
      </dgm:t>
    </dgm:pt>
    <dgm:pt modelId="{E00C5E9B-CE8E-44CC-8FD8-2664F1FAF878}" type="pres">
      <dgm:prSet presAssocID="{B1DB87EE-8974-4356-A869-C7C078DACE27}" presName="Accent2" presStyleLbl="node1" presStyleIdx="0" presStyleCnt="19" custLinFactX="93208" custLinFactY="70492" custLinFactNeighborX="100000" custLinFactNeighborY="100000"/>
      <dgm:spPr/>
      <dgm:t>
        <a:bodyPr/>
        <a:lstStyle/>
        <a:p>
          <a:endParaRPr lang="en-US"/>
        </a:p>
      </dgm:t>
    </dgm:pt>
    <dgm:pt modelId="{D14D40FB-677F-47B0-8AEE-CF07EBA58D24}" type="pres">
      <dgm:prSet presAssocID="{B1DB87EE-8974-4356-A869-C7C078DACE27}" presName="Accent3" presStyleLbl="node1" presStyleIdx="1" presStyleCnt="19" custLinFactNeighborX="11324" custLinFactNeighborY="4297"/>
      <dgm:spPr/>
      <dgm:t>
        <a:bodyPr/>
        <a:lstStyle/>
        <a:p>
          <a:endParaRPr lang="en-US"/>
        </a:p>
      </dgm:t>
    </dgm:pt>
    <dgm:pt modelId="{900E0B8E-8B9D-4A2E-8C42-05ED27E7129B}" type="pres">
      <dgm:prSet presAssocID="{B1DB87EE-8974-4356-A869-C7C078DACE27}" presName="Accent4" presStyleLbl="node1" presStyleIdx="2" presStyleCnt="19" custLinFactY="24675" custLinFactNeighborX="80241" custLinFactNeighborY="100000"/>
      <dgm:spPr/>
      <dgm:t>
        <a:bodyPr/>
        <a:lstStyle/>
        <a:p>
          <a:endParaRPr lang="en-US"/>
        </a:p>
      </dgm:t>
    </dgm:pt>
    <dgm:pt modelId="{0AB7F66F-80C4-4082-91B2-AD5C21FA7C0D}" type="pres">
      <dgm:prSet presAssocID="{B1DB87EE-8974-4356-A869-C7C078DACE27}" presName="Accent5" presStyleLbl="node1" presStyleIdx="3" presStyleCnt="19" custLinFactY="-100000" custLinFactNeighborX="-51081" custLinFactNeighborY="-180587"/>
      <dgm:spPr/>
      <dgm:t>
        <a:bodyPr/>
        <a:lstStyle/>
        <a:p>
          <a:endParaRPr lang="en-US"/>
        </a:p>
      </dgm:t>
    </dgm:pt>
    <dgm:pt modelId="{F5503F0F-E4F8-4C53-949F-38C06C87E02C}" type="pres">
      <dgm:prSet presAssocID="{B1DB87EE-8974-4356-A869-C7C078DACE27}" presName="Accent6" presStyleLbl="node1" presStyleIdx="4" presStyleCnt="19"/>
      <dgm:spPr/>
      <dgm:t>
        <a:bodyPr/>
        <a:lstStyle/>
        <a:p>
          <a:endParaRPr lang="en-US"/>
        </a:p>
      </dgm:t>
    </dgm:pt>
    <dgm:pt modelId="{9BACF9C0-473C-49C2-968A-9F65060B0C6A}" type="pres">
      <dgm:prSet presAssocID="{882948ED-F61D-4120-B90A-DDA601181154}" presName="Child1" presStyleLbl="node1" presStyleIdx="5" presStyleCnt="19" custScaleX="169696" custScaleY="169696" custLinFactNeighborX="-15569" custLinFactNeighborY="-32163">
        <dgm:presLayoutVars>
          <dgm:chMax val="0"/>
          <dgm:chPref val="0"/>
        </dgm:presLayoutVars>
      </dgm:prSet>
      <dgm:spPr/>
      <dgm:t>
        <a:bodyPr/>
        <a:lstStyle/>
        <a:p>
          <a:endParaRPr lang="en-US"/>
        </a:p>
      </dgm:t>
    </dgm:pt>
    <dgm:pt modelId="{8C184286-E07F-45B4-840E-3E2125E394FB}" type="pres">
      <dgm:prSet presAssocID="{882948ED-F61D-4120-B90A-DDA601181154}" presName="Accent7" presStyleCnt="0"/>
      <dgm:spPr/>
      <dgm:t>
        <a:bodyPr/>
        <a:lstStyle/>
        <a:p>
          <a:endParaRPr lang="en-US"/>
        </a:p>
      </dgm:t>
    </dgm:pt>
    <dgm:pt modelId="{405E31EA-7363-46B9-AF77-E86E7CCBB6F0}" type="pres">
      <dgm:prSet presAssocID="{882948ED-F61D-4120-B90A-DDA601181154}" presName="AccentHold1" presStyleLbl="node1" presStyleIdx="6" presStyleCnt="19" custLinFactY="-28033" custLinFactNeighborX="-73934" custLinFactNeighborY="-100000"/>
      <dgm:spPr/>
      <dgm:t>
        <a:bodyPr/>
        <a:lstStyle/>
        <a:p>
          <a:endParaRPr lang="en-US"/>
        </a:p>
      </dgm:t>
    </dgm:pt>
    <dgm:pt modelId="{182DF386-4F75-48B5-BCB3-92A74C233621}" type="pres">
      <dgm:prSet presAssocID="{882948ED-F61D-4120-B90A-DDA601181154}" presName="Accent8" presStyleCnt="0"/>
      <dgm:spPr/>
      <dgm:t>
        <a:bodyPr/>
        <a:lstStyle/>
        <a:p>
          <a:endParaRPr lang="en-US"/>
        </a:p>
      </dgm:t>
    </dgm:pt>
    <dgm:pt modelId="{02F46F2D-23CA-4655-9A21-3BD1CA773CDF}" type="pres">
      <dgm:prSet presAssocID="{882948ED-F61D-4120-B90A-DDA601181154}" presName="AccentHold2" presStyleLbl="node1" presStyleIdx="7" presStyleCnt="19" custLinFactNeighborX="28332" custLinFactNeighborY="-30808"/>
      <dgm:spPr/>
      <dgm:t>
        <a:bodyPr/>
        <a:lstStyle/>
        <a:p>
          <a:endParaRPr lang="en-US"/>
        </a:p>
      </dgm:t>
    </dgm:pt>
    <dgm:pt modelId="{D0FCA07F-E528-42F6-86C0-88BCBF1402FB}" type="pres">
      <dgm:prSet presAssocID="{D0BE1770-D930-47ED-943E-833D1D8C5D96}" presName="Child2" presStyleLbl="node1" presStyleIdx="8" presStyleCnt="19" custScaleX="207339" custScaleY="207339" custLinFactNeighborX="48224" custLinFactNeighborY="-9192">
        <dgm:presLayoutVars>
          <dgm:chMax val="0"/>
          <dgm:chPref val="0"/>
        </dgm:presLayoutVars>
      </dgm:prSet>
      <dgm:spPr/>
      <dgm:t>
        <a:bodyPr/>
        <a:lstStyle/>
        <a:p>
          <a:endParaRPr lang="en-US"/>
        </a:p>
      </dgm:t>
    </dgm:pt>
    <dgm:pt modelId="{312EF0D9-5DEE-44CD-AC69-16A53B3E4918}" type="pres">
      <dgm:prSet presAssocID="{D0BE1770-D930-47ED-943E-833D1D8C5D96}" presName="Accent9" presStyleCnt="0"/>
      <dgm:spPr/>
      <dgm:t>
        <a:bodyPr/>
        <a:lstStyle/>
        <a:p>
          <a:endParaRPr lang="en-US"/>
        </a:p>
      </dgm:t>
    </dgm:pt>
    <dgm:pt modelId="{FFF7BC49-7A19-48FE-89DE-934B08FE3F10}" type="pres">
      <dgm:prSet presAssocID="{D0BE1770-D930-47ED-943E-833D1D8C5D96}" presName="AccentHold1" presStyleLbl="node1" presStyleIdx="9" presStyleCnt="19" custLinFactNeighborX="36994" custLinFactNeighborY="-31337"/>
      <dgm:spPr/>
      <dgm:t>
        <a:bodyPr/>
        <a:lstStyle/>
        <a:p>
          <a:endParaRPr lang="en-US"/>
        </a:p>
      </dgm:t>
    </dgm:pt>
    <dgm:pt modelId="{A3182980-6FD6-416A-822D-6D3179946B84}" type="pres">
      <dgm:prSet presAssocID="{D0BE1770-D930-47ED-943E-833D1D8C5D96}" presName="Accent10" presStyleCnt="0"/>
      <dgm:spPr/>
      <dgm:t>
        <a:bodyPr/>
        <a:lstStyle/>
        <a:p>
          <a:endParaRPr lang="en-US"/>
        </a:p>
      </dgm:t>
    </dgm:pt>
    <dgm:pt modelId="{1CE0EDD9-215E-489A-9195-204E0340D854}" type="pres">
      <dgm:prSet presAssocID="{D0BE1770-D930-47ED-943E-833D1D8C5D96}" presName="AccentHold2" presStyleLbl="node1" presStyleIdx="10" presStyleCnt="19" custLinFactNeighborX="-17674" custLinFactNeighborY="46102"/>
      <dgm:spPr/>
      <dgm:t>
        <a:bodyPr/>
        <a:lstStyle/>
        <a:p>
          <a:endParaRPr lang="en-US"/>
        </a:p>
      </dgm:t>
    </dgm:pt>
    <dgm:pt modelId="{927E930C-756B-40D1-9777-AC103E9BCAE2}" type="pres">
      <dgm:prSet presAssocID="{D0BE1770-D930-47ED-943E-833D1D8C5D96}" presName="Accent11" presStyleCnt="0"/>
      <dgm:spPr/>
      <dgm:t>
        <a:bodyPr/>
        <a:lstStyle/>
        <a:p>
          <a:endParaRPr lang="en-US"/>
        </a:p>
      </dgm:t>
    </dgm:pt>
    <dgm:pt modelId="{AD0D02B8-E40C-4583-B8E9-AD91FA2A4400}" type="pres">
      <dgm:prSet presAssocID="{D0BE1770-D930-47ED-943E-833D1D8C5D96}" presName="AccentHold3" presStyleLbl="node1" presStyleIdx="11" presStyleCnt="19" custLinFactX="75534" custLinFactY="100000" custLinFactNeighborX="100000" custLinFactNeighborY="107331"/>
      <dgm:spPr/>
      <dgm:t>
        <a:bodyPr/>
        <a:lstStyle/>
        <a:p>
          <a:endParaRPr lang="en-US"/>
        </a:p>
      </dgm:t>
    </dgm:pt>
    <dgm:pt modelId="{C3A1EE5C-965E-4AC5-B139-4CFDAC2D4AFB}" type="pres">
      <dgm:prSet presAssocID="{8D1325E4-22EC-473D-AABF-05D560699C74}" presName="Child3" presStyleLbl="node1" presStyleIdx="12" presStyleCnt="19" custScaleX="178603" custScaleY="178603" custLinFactNeighborX="-5542" custLinFactNeighborY="21378">
        <dgm:presLayoutVars>
          <dgm:chMax val="0"/>
          <dgm:chPref val="0"/>
        </dgm:presLayoutVars>
      </dgm:prSet>
      <dgm:spPr/>
      <dgm:t>
        <a:bodyPr/>
        <a:lstStyle/>
        <a:p>
          <a:endParaRPr lang="en-US"/>
        </a:p>
      </dgm:t>
    </dgm:pt>
    <dgm:pt modelId="{69E21E3B-2C79-40B0-A14A-F8BDA1C1BD4A}" type="pres">
      <dgm:prSet presAssocID="{8D1325E4-22EC-473D-AABF-05D560699C74}" presName="Accent12" presStyleCnt="0"/>
      <dgm:spPr/>
      <dgm:t>
        <a:bodyPr/>
        <a:lstStyle/>
        <a:p>
          <a:endParaRPr lang="en-US"/>
        </a:p>
      </dgm:t>
    </dgm:pt>
    <dgm:pt modelId="{59AD3885-18B4-4E08-AFEC-07FA65DD76B2}" type="pres">
      <dgm:prSet presAssocID="{8D1325E4-22EC-473D-AABF-05D560699C74}" presName="AccentHold1" presStyleLbl="node1" presStyleIdx="13" presStyleCnt="19"/>
      <dgm:spPr/>
      <dgm:t>
        <a:bodyPr/>
        <a:lstStyle/>
        <a:p>
          <a:endParaRPr lang="en-US"/>
        </a:p>
      </dgm:t>
    </dgm:pt>
    <dgm:pt modelId="{B749825A-2E18-4C34-8C2E-F5A28AC9D4F5}" type="pres">
      <dgm:prSet presAssocID="{2510428D-B614-4D43-B554-11C752D3CA81}" presName="Child4" presStyleLbl="node1" presStyleIdx="14" presStyleCnt="19" custScaleX="149874" custScaleY="149874" custLinFactNeighborX="-75036" custLinFactNeighborY="-17553">
        <dgm:presLayoutVars>
          <dgm:chMax val="0"/>
          <dgm:chPref val="0"/>
        </dgm:presLayoutVars>
      </dgm:prSet>
      <dgm:spPr/>
      <dgm:t>
        <a:bodyPr/>
        <a:lstStyle/>
        <a:p>
          <a:endParaRPr lang="en-US"/>
        </a:p>
      </dgm:t>
    </dgm:pt>
    <dgm:pt modelId="{FAA689CC-53BF-472F-BF33-58FEE313BD26}" type="pres">
      <dgm:prSet presAssocID="{2510428D-B614-4D43-B554-11C752D3CA81}" presName="Accent13" presStyleCnt="0"/>
      <dgm:spPr/>
      <dgm:t>
        <a:bodyPr/>
        <a:lstStyle/>
        <a:p>
          <a:endParaRPr lang="en-US"/>
        </a:p>
      </dgm:t>
    </dgm:pt>
    <dgm:pt modelId="{E3AA44C1-59A1-4773-81F3-9E41E86082DD}" type="pres">
      <dgm:prSet presAssocID="{2510428D-B614-4D43-B554-11C752D3CA81}" presName="AccentHold1" presStyleLbl="node1" presStyleIdx="15" presStyleCnt="19" custLinFactX="28969" custLinFactY="27222" custLinFactNeighborX="100000" custLinFactNeighborY="100000"/>
      <dgm:spPr/>
      <dgm:t>
        <a:bodyPr/>
        <a:lstStyle/>
        <a:p>
          <a:endParaRPr lang="en-US"/>
        </a:p>
      </dgm:t>
    </dgm:pt>
    <dgm:pt modelId="{D9B2E676-692C-4B78-96E4-42D0F5C1CE6C}" type="pres">
      <dgm:prSet presAssocID="{EEAC3C5C-B1F1-4B0A-9A6D-79F21ECB24FA}" presName="Child5" presStyleLbl="node1" presStyleIdx="16" presStyleCnt="19" custScaleX="162342" custScaleY="162342" custLinFactNeighborX="16608" custLinFactNeighborY="19796">
        <dgm:presLayoutVars>
          <dgm:chMax val="0"/>
          <dgm:chPref val="0"/>
        </dgm:presLayoutVars>
      </dgm:prSet>
      <dgm:spPr/>
      <dgm:t>
        <a:bodyPr/>
        <a:lstStyle/>
        <a:p>
          <a:endParaRPr lang="en-US"/>
        </a:p>
      </dgm:t>
    </dgm:pt>
    <dgm:pt modelId="{3A7B7E3B-6C7A-4146-9A18-057529EE322A}" type="pres">
      <dgm:prSet presAssocID="{EEAC3C5C-B1F1-4B0A-9A6D-79F21ECB24FA}" presName="Accent15" presStyleCnt="0"/>
      <dgm:spPr/>
      <dgm:t>
        <a:bodyPr/>
        <a:lstStyle/>
        <a:p>
          <a:endParaRPr lang="en-US"/>
        </a:p>
      </dgm:t>
    </dgm:pt>
    <dgm:pt modelId="{53985679-FE57-472C-89C4-8B1C54152D2B}" type="pres">
      <dgm:prSet presAssocID="{EEAC3C5C-B1F1-4B0A-9A6D-79F21ECB24FA}" presName="AccentHold2" presStyleLbl="node1" presStyleIdx="17" presStyleCnt="19" custLinFactY="-100000" custLinFactNeighborX="-1543" custLinFactNeighborY="-102824"/>
      <dgm:spPr/>
      <dgm:t>
        <a:bodyPr/>
        <a:lstStyle/>
        <a:p>
          <a:endParaRPr lang="en-US"/>
        </a:p>
      </dgm:t>
    </dgm:pt>
    <dgm:pt modelId="{3DE9D685-70F0-4ED8-8A27-1F76189FE8ED}" type="pres">
      <dgm:prSet presAssocID="{EEAC3C5C-B1F1-4B0A-9A6D-79F21ECB24FA}" presName="Accent16" presStyleCnt="0"/>
      <dgm:spPr/>
      <dgm:t>
        <a:bodyPr/>
        <a:lstStyle/>
        <a:p>
          <a:endParaRPr lang="en-US"/>
        </a:p>
      </dgm:t>
    </dgm:pt>
    <dgm:pt modelId="{B505EE9F-5190-4D17-8ABD-A0C82E9E28D2}" type="pres">
      <dgm:prSet presAssocID="{EEAC3C5C-B1F1-4B0A-9A6D-79F21ECB24FA}" presName="AccentHold3" presStyleLbl="node1" presStyleIdx="18" presStyleCnt="19" custLinFactNeighborX="61786" custLinFactNeighborY="-60514"/>
      <dgm:spPr/>
      <dgm:t>
        <a:bodyPr/>
        <a:lstStyle/>
        <a:p>
          <a:endParaRPr lang="en-US"/>
        </a:p>
      </dgm:t>
    </dgm:pt>
  </dgm:ptLst>
  <dgm:cxnLst>
    <dgm:cxn modelId="{925B7EC7-0296-0749-8883-ECEABB925851}" type="presOf" srcId="{B1DB87EE-8974-4356-A869-C7C078DACE27}" destId="{2ACC6DE9-4DAA-499C-9675-3D806FB9C792}" srcOrd="0" destOrd="0" presId="urn:microsoft.com/office/officeart/2009/3/layout/CircleRelationship"/>
    <dgm:cxn modelId="{48326747-A747-DC4F-84D6-B3E7CF971ADA}" type="presOf" srcId="{8D1325E4-22EC-473D-AABF-05D560699C74}" destId="{C3A1EE5C-965E-4AC5-B139-4CFDAC2D4AFB}" srcOrd="0" destOrd="0" presId="urn:microsoft.com/office/officeart/2009/3/layout/CircleRelationship"/>
    <dgm:cxn modelId="{7528B5F2-495F-A743-937A-B27ED7BD1403}" type="presOf" srcId="{EEAC3C5C-B1F1-4B0A-9A6D-79F21ECB24FA}" destId="{D9B2E676-692C-4B78-96E4-42D0F5C1CE6C}" srcOrd="0" destOrd="0" presId="urn:microsoft.com/office/officeart/2009/3/layout/CircleRelationship"/>
    <dgm:cxn modelId="{1BA509B8-5675-4341-96F5-1E56A2499CD2}" type="presOf" srcId="{D0BE1770-D930-47ED-943E-833D1D8C5D96}" destId="{D0FCA07F-E528-42F6-86C0-88BCBF1402FB}" srcOrd="0" destOrd="0" presId="urn:microsoft.com/office/officeart/2009/3/layout/CircleRelationship"/>
    <dgm:cxn modelId="{332F5693-2286-2A45-A2C2-1F1E30D25418}" type="presOf" srcId="{2510428D-B614-4D43-B554-11C752D3CA81}" destId="{B749825A-2E18-4C34-8C2E-F5A28AC9D4F5}" srcOrd="0" destOrd="0" presId="urn:microsoft.com/office/officeart/2009/3/layout/CircleRelationship"/>
    <dgm:cxn modelId="{5254E5C6-23FF-4D3B-8C06-ABC02978D063}" srcId="{818166AC-38EE-4682-8C82-CCBDBEE58B83}" destId="{B1DB87EE-8974-4356-A869-C7C078DACE27}" srcOrd="0" destOrd="0" parTransId="{FCD9153D-9D9E-4374-8A46-C3C40DFD4D42}" sibTransId="{A75A6427-4820-47FA-94C4-E1552F9FF784}"/>
    <dgm:cxn modelId="{7D46EE65-3A95-4231-A896-A2D806678D91}" srcId="{B1DB87EE-8974-4356-A869-C7C078DACE27}" destId="{EEAC3C5C-B1F1-4B0A-9A6D-79F21ECB24FA}" srcOrd="4" destOrd="0" parTransId="{4A13080E-DA92-4EC2-A4DE-E888B73F5E60}" sibTransId="{749E6A3D-D0D7-4FAE-BDE1-A1AC14ADD5D0}"/>
    <dgm:cxn modelId="{E5413EAB-59E6-401A-BC0D-6B3C14EDB61A}" srcId="{B1DB87EE-8974-4356-A869-C7C078DACE27}" destId="{8D1325E4-22EC-473D-AABF-05D560699C74}" srcOrd="2" destOrd="0" parTransId="{67B5756F-A180-4FFE-9D04-0C1A736463CC}" sibTransId="{8B12628F-346E-4937-A273-623AC76C4999}"/>
    <dgm:cxn modelId="{C6A8EAF4-2070-D74D-95E9-E0A875E23EF6}" type="presOf" srcId="{882948ED-F61D-4120-B90A-DDA601181154}" destId="{9BACF9C0-473C-49C2-968A-9F65060B0C6A}" srcOrd="0" destOrd="0" presId="urn:microsoft.com/office/officeart/2009/3/layout/CircleRelationship"/>
    <dgm:cxn modelId="{B8334106-3E01-2A47-B64C-19300958000A}" type="presOf" srcId="{818166AC-38EE-4682-8C82-CCBDBEE58B83}" destId="{0D959278-E9BD-4DAC-8A3D-A9DF3864C7DA}" srcOrd="0" destOrd="0" presId="urn:microsoft.com/office/officeart/2009/3/layout/CircleRelationship"/>
    <dgm:cxn modelId="{6F7310E7-C1F2-4665-8856-6DFAF9EB9D48}" srcId="{B1DB87EE-8974-4356-A869-C7C078DACE27}" destId="{2510428D-B614-4D43-B554-11C752D3CA81}" srcOrd="3" destOrd="0" parTransId="{F353288A-F5A8-46CB-ADB5-05663241C693}" sibTransId="{AA2CEF7E-6DBE-4AE7-BD39-D19B41266D44}"/>
    <dgm:cxn modelId="{628D2D59-4A35-414E-A922-6B888DEDE4B0}" srcId="{B1DB87EE-8974-4356-A869-C7C078DACE27}" destId="{D0BE1770-D930-47ED-943E-833D1D8C5D96}" srcOrd="1" destOrd="0" parTransId="{D368B13C-EB5A-4963-876F-9B3626CFFF38}" sibTransId="{71AA39E1-B248-44BB-81E1-D3E111561485}"/>
    <dgm:cxn modelId="{DF7BB006-EF83-44EB-B147-B066F034F4F9}" srcId="{B1DB87EE-8974-4356-A869-C7C078DACE27}" destId="{882948ED-F61D-4120-B90A-DDA601181154}" srcOrd="0" destOrd="0" parTransId="{DAA86F95-0376-46E4-B6DA-9F2FEBD9E6F2}" sibTransId="{27ECCC3F-0C95-4280-9822-9114CB2D8384}"/>
    <dgm:cxn modelId="{ED56C41A-CABD-AA46-8103-27E3D642C178}" type="presParOf" srcId="{0D959278-E9BD-4DAC-8A3D-A9DF3864C7DA}" destId="{2ACC6DE9-4DAA-499C-9675-3D806FB9C792}" srcOrd="0" destOrd="0" presId="urn:microsoft.com/office/officeart/2009/3/layout/CircleRelationship"/>
    <dgm:cxn modelId="{CE81B548-4011-0C45-B0AB-B83744134DDA}" type="presParOf" srcId="{0D959278-E9BD-4DAC-8A3D-A9DF3864C7DA}" destId="{E00C5E9B-CE8E-44CC-8FD8-2664F1FAF878}" srcOrd="1" destOrd="0" presId="urn:microsoft.com/office/officeart/2009/3/layout/CircleRelationship"/>
    <dgm:cxn modelId="{FACC773B-7B73-1F41-8428-A5725BA9AE8D}" type="presParOf" srcId="{0D959278-E9BD-4DAC-8A3D-A9DF3864C7DA}" destId="{D14D40FB-677F-47B0-8AEE-CF07EBA58D24}" srcOrd="2" destOrd="0" presId="urn:microsoft.com/office/officeart/2009/3/layout/CircleRelationship"/>
    <dgm:cxn modelId="{8EFE6D99-76C8-174C-A324-D097E5705C2F}" type="presParOf" srcId="{0D959278-E9BD-4DAC-8A3D-A9DF3864C7DA}" destId="{900E0B8E-8B9D-4A2E-8C42-05ED27E7129B}" srcOrd="3" destOrd="0" presId="urn:microsoft.com/office/officeart/2009/3/layout/CircleRelationship"/>
    <dgm:cxn modelId="{E5C349C7-F251-E448-BB17-B92132B6C122}" type="presParOf" srcId="{0D959278-E9BD-4DAC-8A3D-A9DF3864C7DA}" destId="{0AB7F66F-80C4-4082-91B2-AD5C21FA7C0D}" srcOrd="4" destOrd="0" presId="urn:microsoft.com/office/officeart/2009/3/layout/CircleRelationship"/>
    <dgm:cxn modelId="{BA16DC6C-B660-7646-BD2C-30739197C492}" type="presParOf" srcId="{0D959278-E9BD-4DAC-8A3D-A9DF3864C7DA}" destId="{F5503F0F-E4F8-4C53-949F-38C06C87E02C}" srcOrd="5" destOrd="0" presId="urn:microsoft.com/office/officeart/2009/3/layout/CircleRelationship"/>
    <dgm:cxn modelId="{BF443A7B-1130-3E4D-B934-5A8C22D0FD57}" type="presParOf" srcId="{0D959278-E9BD-4DAC-8A3D-A9DF3864C7DA}" destId="{9BACF9C0-473C-49C2-968A-9F65060B0C6A}" srcOrd="6" destOrd="0" presId="urn:microsoft.com/office/officeart/2009/3/layout/CircleRelationship"/>
    <dgm:cxn modelId="{06AE9620-B102-734F-BA9C-E6FCF4F92D40}" type="presParOf" srcId="{0D959278-E9BD-4DAC-8A3D-A9DF3864C7DA}" destId="{8C184286-E07F-45B4-840E-3E2125E394FB}" srcOrd="7" destOrd="0" presId="urn:microsoft.com/office/officeart/2009/3/layout/CircleRelationship"/>
    <dgm:cxn modelId="{C3535A2D-CF8E-DD45-A4FA-F9164B783924}" type="presParOf" srcId="{8C184286-E07F-45B4-840E-3E2125E394FB}" destId="{405E31EA-7363-46B9-AF77-E86E7CCBB6F0}" srcOrd="0" destOrd="0" presId="urn:microsoft.com/office/officeart/2009/3/layout/CircleRelationship"/>
    <dgm:cxn modelId="{EF77664A-C867-E54A-B2F8-20AF26CCD790}" type="presParOf" srcId="{0D959278-E9BD-4DAC-8A3D-A9DF3864C7DA}" destId="{182DF386-4F75-48B5-BCB3-92A74C233621}" srcOrd="8" destOrd="0" presId="urn:microsoft.com/office/officeart/2009/3/layout/CircleRelationship"/>
    <dgm:cxn modelId="{18B2A5ED-3CF9-BB4D-9D09-AE43B375752B}" type="presParOf" srcId="{182DF386-4F75-48B5-BCB3-92A74C233621}" destId="{02F46F2D-23CA-4655-9A21-3BD1CA773CDF}" srcOrd="0" destOrd="0" presId="urn:microsoft.com/office/officeart/2009/3/layout/CircleRelationship"/>
    <dgm:cxn modelId="{1046C930-D451-3C4A-85E6-30F1D8572216}" type="presParOf" srcId="{0D959278-E9BD-4DAC-8A3D-A9DF3864C7DA}" destId="{D0FCA07F-E528-42F6-86C0-88BCBF1402FB}" srcOrd="9" destOrd="0" presId="urn:microsoft.com/office/officeart/2009/3/layout/CircleRelationship"/>
    <dgm:cxn modelId="{3865FA3B-9F27-6340-AEFA-8B33FACB262E}" type="presParOf" srcId="{0D959278-E9BD-4DAC-8A3D-A9DF3864C7DA}" destId="{312EF0D9-5DEE-44CD-AC69-16A53B3E4918}" srcOrd="10" destOrd="0" presId="urn:microsoft.com/office/officeart/2009/3/layout/CircleRelationship"/>
    <dgm:cxn modelId="{2C0ABACB-C402-D34A-A9B5-DA637B44F5C4}" type="presParOf" srcId="{312EF0D9-5DEE-44CD-AC69-16A53B3E4918}" destId="{FFF7BC49-7A19-48FE-89DE-934B08FE3F10}" srcOrd="0" destOrd="0" presId="urn:microsoft.com/office/officeart/2009/3/layout/CircleRelationship"/>
    <dgm:cxn modelId="{B7F3EC46-9413-464D-B8D2-E55499C68422}" type="presParOf" srcId="{0D959278-E9BD-4DAC-8A3D-A9DF3864C7DA}" destId="{A3182980-6FD6-416A-822D-6D3179946B84}" srcOrd="11" destOrd="0" presId="urn:microsoft.com/office/officeart/2009/3/layout/CircleRelationship"/>
    <dgm:cxn modelId="{6AA21263-FCBC-2040-A6BF-8B627D6F5279}" type="presParOf" srcId="{A3182980-6FD6-416A-822D-6D3179946B84}" destId="{1CE0EDD9-215E-489A-9195-204E0340D854}" srcOrd="0" destOrd="0" presId="urn:microsoft.com/office/officeart/2009/3/layout/CircleRelationship"/>
    <dgm:cxn modelId="{68C3DF7D-B731-404A-ABA8-57BDCA3101E5}" type="presParOf" srcId="{0D959278-E9BD-4DAC-8A3D-A9DF3864C7DA}" destId="{927E930C-756B-40D1-9777-AC103E9BCAE2}" srcOrd="12" destOrd="0" presId="urn:microsoft.com/office/officeart/2009/3/layout/CircleRelationship"/>
    <dgm:cxn modelId="{BF181950-1EF0-ED4E-83E2-B449E63F4455}" type="presParOf" srcId="{927E930C-756B-40D1-9777-AC103E9BCAE2}" destId="{AD0D02B8-E40C-4583-B8E9-AD91FA2A4400}" srcOrd="0" destOrd="0" presId="urn:microsoft.com/office/officeart/2009/3/layout/CircleRelationship"/>
    <dgm:cxn modelId="{FF21432E-9DFC-4C48-81B9-DAC8DC6E67C0}" type="presParOf" srcId="{0D959278-E9BD-4DAC-8A3D-A9DF3864C7DA}" destId="{C3A1EE5C-965E-4AC5-B139-4CFDAC2D4AFB}" srcOrd="13" destOrd="0" presId="urn:microsoft.com/office/officeart/2009/3/layout/CircleRelationship"/>
    <dgm:cxn modelId="{0C794372-0822-C646-8A70-6D0964B725BF}" type="presParOf" srcId="{0D959278-E9BD-4DAC-8A3D-A9DF3864C7DA}" destId="{69E21E3B-2C79-40B0-A14A-F8BDA1C1BD4A}" srcOrd="14" destOrd="0" presId="urn:microsoft.com/office/officeart/2009/3/layout/CircleRelationship"/>
    <dgm:cxn modelId="{E88DE58F-4459-FC49-A1FF-1CFA45B20A9E}" type="presParOf" srcId="{69E21E3B-2C79-40B0-A14A-F8BDA1C1BD4A}" destId="{59AD3885-18B4-4E08-AFEC-07FA65DD76B2}" srcOrd="0" destOrd="0" presId="urn:microsoft.com/office/officeart/2009/3/layout/CircleRelationship"/>
    <dgm:cxn modelId="{549DBA37-8677-6748-BB11-18FE762432D0}" type="presParOf" srcId="{0D959278-E9BD-4DAC-8A3D-A9DF3864C7DA}" destId="{B749825A-2E18-4C34-8C2E-F5A28AC9D4F5}" srcOrd="15" destOrd="0" presId="urn:microsoft.com/office/officeart/2009/3/layout/CircleRelationship"/>
    <dgm:cxn modelId="{4F66F51B-B4CE-9146-8999-B02A7303F68D}" type="presParOf" srcId="{0D959278-E9BD-4DAC-8A3D-A9DF3864C7DA}" destId="{FAA689CC-53BF-472F-BF33-58FEE313BD26}" srcOrd="16" destOrd="0" presId="urn:microsoft.com/office/officeart/2009/3/layout/CircleRelationship"/>
    <dgm:cxn modelId="{A461F98F-C608-7D42-8344-248F15EEC4DD}" type="presParOf" srcId="{FAA689CC-53BF-472F-BF33-58FEE313BD26}" destId="{E3AA44C1-59A1-4773-81F3-9E41E86082DD}" srcOrd="0" destOrd="0" presId="urn:microsoft.com/office/officeart/2009/3/layout/CircleRelationship"/>
    <dgm:cxn modelId="{C3B05AB8-E4C9-DB4D-A34C-4690C7E4D62D}" type="presParOf" srcId="{0D959278-E9BD-4DAC-8A3D-A9DF3864C7DA}" destId="{D9B2E676-692C-4B78-96E4-42D0F5C1CE6C}" srcOrd="17" destOrd="0" presId="urn:microsoft.com/office/officeart/2009/3/layout/CircleRelationship"/>
    <dgm:cxn modelId="{C9001D8B-F92A-1144-BCD1-D53CE5A9414D}" type="presParOf" srcId="{0D959278-E9BD-4DAC-8A3D-A9DF3864C7DA}" destId="{3A7B7E3B-6C7A-4146-9A18-057529EE322A}" srcOrd="18" destOrd="0" presId="urn:microsoft.com/office/officeart/2009/3/layout/CircleRelationship"/>
    <dgm:cxn modelId="{B357CDA7-C233-354E-88A8-31DDB915592D}" type="presParOf" srcId="{3A7B7E3B-6C7A-4146-9A18-057529EE322A}" destId="{53985679-FE57-472C-89C4-8B1C54152D2B}" srcOrd="0" destOrd="0" presId="urn:microsoft.com/office/officeart/2009/3/layout/CircleRelationship"/>
    <dgm:cxn modelId="{816236B9-73C9-1346-BC9D-E8601A962795}" type="presParOf" srcId="{0D959278-E9BD-4DAC-8A3D-A9DF3864C7DA}" destId="{3DE9D685-70F0-4ED8-8A27-1F76189FE8ED}" srcOrd="19" destOrd="0" presId="urn:microsoft.com/office/officeart/2009/3/layout/CircleRelationship"/>
    <dgm:cxn modelId="{121662B7-3437-2641-9866-27ECB113CCF5}" type="presParOf" srcId="{3DE9D685-70F0-4ED8-8A27-1F76189FE8ED}" destId="{B505EE9F-5190-4D17-8ABD-A0C82E9E28D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C6DE9-4DAA-499C-9675-3D806FB9C792}">
      <dsp:nvSpPr>
        <dsp:cNvPr id="0" name=""/>
        <dsp:cNvSpPr/>
      </dsp:nvSpPr>
      <dsp:spPr>
        <a:xfrm>
          <a:off x="1600214" y="1362717"/>
          <a:ext cx="4046798" cy="404749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effectLst>
                <a:outerShdw blurRad="38100" dist="38100" dir="2700000" algn="tl">
                  <a:srgbClr val="000000">
                    <a:alpha val="43137"/>
                  </a:srgbClr>
                </a:outerShdw>
              </a:effectLst>
            </a:rPr>
            <a:t>Women</a:t>
          </a:r>
          <a:endParaRPr lang="en-US" sz="5400" kern="1200" dirty="0">
            <a:effectLst>
              <a:outerShdw blurRad="38100" dist="38100" dir="2700000" algn="tl">
                <a:srgbClr val="000000">
                  <a:alpha val="43137"/>
                </a:srgbClr>
              </a:outerShdw>
            </a:effectLst>
          </a:endParaRPr>
        </a:p>
      </dsp:txBody>
      <dsp:txXfrm>
        <a:off x="2192854" y="1955459"/>
        <a:ext cx="2861518" cy="2862010"/>
      </dsp:txXfrm>
    </dsp:sp>
    <dsp:sp modelId="{E00C5E9B-CE8E-44CC-8FD8-2664F1FAF878}">
      <dsp:nvSpPr>
        <dsp:cNvPr id="0" name=""/>
        <dsp:cNvSpPr/>
      </dsp:nvSpPr>
      <dsp:spPr>
        <a:xfrm>
          <a:off x="3429000" y="4953000"/>
          <a:ext cx="281831" cy="28180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4D40FB-677F-47B0-8AEE-CF07EBA58D24}">
      <dsp:nvSpPr>
        <dsp:cNvPr id="0" name=""/>
        <dsp:cNvSpPr/>
      </dsp:nvSpPr>
      <dsp:spPr>
        <a:xfrm>
          <a:off x="5562599" y="2666999"/>
          <a:ext cx="281831" cy="281802"/>
        </a:xfrm>
        <a:prstGeom prst="ellipse">
          <a:avLst/>
        </a:prstGeom>
        <a:gradFill rotWithShape="0">
          <a:gsLst>
            <a:gs pos="0">
              <a:schemeClr val="accent3">
                <a:hueOff val="625015"/>
                <a:satOff val="-938"/>
                <a:lumOff val="-153"/>
                <a:alphaOff val="0"/>
                <a:tint val="100000"/>
                <a:shade val="100000"/>
                <a:satMod val="130000"/>
              </a:schemeClr>
            </a:gs>
            <a:gs pos="100000">
              <a:schemeClr val="accent3">
                <a:hueOff val="625015"/>
                <a:satOff val="-938"/>
                <a:lumOff val="-1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00E0B8E-8B9D-4A2E-8C42-05ED27E7129B}">
      <dsp:nvSpPr>
        <dsp:cNvPr id="0" name=""/>
        <dsp:cNvSpPr/>
      </dsp:nvSpPr>
      <dsp:spPr>
        <a:xfrm>
          <a:off x="4495800" y="5257801"/>
          <a:ext cx="388683" cy="389275"/>
        </a:xfrm>
        <a:prstGeom prst="ellipse">
          <a:avLst/>
        </a:prstGeom>
        <a:gradFill rotWithShape="0">
          <a:gsLst>
            <a:gs pos="0">
              <a:schemeClr val="accent3">
                <a:hueOff val="1250030"/>
                <a:satOff val="-1876"/>
                <a:lumOff val="-305"/>
                <a:alphaOff val="0"/>
                <a:tint val="100000"/>
                <a:shade val="100000"/>
                <a:satMod val="130000"/>
              </a:schemeClr>
            </a:gs>
            <a:gs pos="100000">
              <a:schemeClr val="accent3">
                <a:hueOff val="1250030"/>
                <a:satOff val="-1876"/>
                <a:lumOff val="-30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B7F66F-80C4-4082-91B2-AD5C21FA7C0D}">
      <dsp:nvSpPr>
        <dsp:cNvPr id="0" name=""/>
        <dsp:cNvSpPr/>
      </dsp:nvSpPr>
      <dsp:spPr>
        <a:xfrm>
          <a:off x="2819401" y="838200"/>
          <a:ext cx="281831" cy="281802"/>
        </a:xfrm>
        <a:prstGeom prst="ellipse">
          <a:avLst/>
        </a:prstGeom>
        <a:gradFill rotWithShape="0">
          <a:gsLst>
            <a:gs pos="0">
              <a:schemeClr val="accent3">
                <a:hueOff val="1875044"/>
                <a:satOff val="-2813"/>
                <a:lumOff val="-458"/>
                <a:alphaOff val="0"/>
                <a:tint val="100000"/>
                <a:shade val="100000"/>
                <a:satMod val="130000"/>
              </a:schemeClr>
            </a:gs>
            <a:gs pos="100000">
              <a:schemeClr val="accent3">
                <a:hueOff val="1875044"/>
                <a:satOff val="-2813"/>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503F0F-E4F8-4C53-949F-38C06C87E02C}">
      <dsp:nvSpPr>
        <dsp:cNvPr id="0" name=""/>
        <dsp:cNvSpPr/>
      </dsp:nvSpPr>
      <dsp:spPr>
        <a:xfrm>
          <a:off x="2076275" y="3241614"/>
          <a:ext cx="281831" cy="281802"/>
        </a:xfrm>
        <a:prstGeom prst="ellipse">
          <a:avLst/>
        </a:prstGeom>
        <a:gradFill rotWithShape="0">
          <a:gsLst>
            <a:gs pos="0">
              <a:schemeClr val="accent3">
                <a:hueOff val="2500059"/>
                <a:satOff val="-3751"/>
                <a:lumOff val="-610"/>
                <a:alphaOff val="0"/>
                <a:tint val="100000"/>
                <a:shade val="100000"/>
                <a:satMod val="130000"/>
              </a:schemeClr>
            </a:gs>
            <a:gs pos="100000">
              <a:schemeClr val="accent3">
                <a:hueOff val="2500059"/>
                <a:satOff val="-3751"/>
                <a:lumOff val="-61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BACF9C0-473C-49C2-968A-9F65060B0C6A}">
      <dsp:nvSpPr>
        <dsp:cNvPr id="0" name=""/>
        <dsp:cNvSpPr/>
      </dsp:nvSpPr>
      <dsp:spPr>
        <a:xfrm>
          <a:off x="0" y="914398"/>
          <a:ext cx="2411973" cy="2412247"/>
        </a:xfrm>
        <a:prstGeom prst="ellipse">
          <a:avLst/>
        </a:prstGeom>
        <a:gradFill rotWithShape="0">
          <a:gsLst>
            <a:gs pos="0">
              <a:schemeClr val="accent3">
                <a:hueOff val="3125074"/>
                <a:satOff val="-4689"/>
                <a:lumOff val="-763"/>
                <a:alphaOff val="0"/>
                <a:tint val="100000"/>
                <a:shade val="100000"/>
                <a:satMod val="130000"/>
              </a:schemeClr>
            </a:gs>
            <a:gs pos="100000">
              <a:schemeClr val="accent3">
                <a:hueOff val="3125074"/>
                <a:satOff val="-4689"/>
                <a:lumOff val="-76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Abolition</a:t>
          </a:r>
          <a:endParaRPr lang="en-US" sz="2400" kern="1200" dirty="0">
            <a:effectLst>
              <a:outerShdw blurRad="38100" dist="38100" dir="2700000" algn="tl">
                <a:srgbClr val="000000">
                  <a:alpha val="43137"/>
                </a:srgbClr>
              </a:outerShdw>
            </a:effectLst>
          </a:endParaRPr>
        </a:p>
      </dsp:txBody>
      <dsp:txXfrm>
        <a:off x="353225" y="1267663"/>
        <a:ext cx="1705523" cy="1705717"/>
      </dsp:txXfrm>
    </dsp:sp>
    <dsp:sp modelId="{405E31EA-7363-46B9-AF77-E86E7CCBB6F0}">
      <dsp:nvSpPr>
        <dsp:cNvPr id="0" name=""/>
        <dsp:cNvSpPr/>
      </dsp:nvSpPr>
      <dsp:spPr>
        <a:xfrm>
          <a:off x="3124199" y="1142998"/>
          <a:ext cx="388683" cy="389275"/>
        </a:xfrm>
        <a:prstGeom prst="ellipse">
          <a:avLst/>
        </a:prstGeom>
        <a:gradFill rotWithShape="0">
          <a:gsLst>
            <a:gs pos="0">
              <a:schemeClr val="accent3">
                <a:hueOff val="3750089"/>
                <a:satOff val="-5627"/>
                <a:lumOff val="-915"/>
                <a:alphaOff val="0"/>
                <a:tint val="100000"/>
                <a:shade val="100000"/>
                <a:satMod val="130000"/>
              </a:schemeClr>
            </a:gs>
            <a:gs pos="100000">
              <a:schemeClr val="accent3">
                <a:hueOff val="3750089"/>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F46F2D-23CA-4655-9A21-3BD1CA773CDF}">
      <dsp:nvSpPr>
        <dsp:cNvPr id="0" name=""/>
        <dsp:cNvSpPr/>
      </dsp:nvSpPr>
      <dsp:spPr>
        <a:xfrm>
          <a:off x="1049815" y="3488057"/>
          <a:ext cx="702786" cy="702945"/>
        </a:xfrm>
        <a:prstGeom prst="ellipse">
          <a:avLst/>
        </a:prstGeom>
        <a:gradFill rotWithShape="0">
          <a:gsLst>
            <a:gs pos="0">
              <a:schemeClr val="accent3">
                <a:hueOff val="4375103"/>
                <a:satOff val="-6564"/>
                <a:lumOff val="-1068"/>
                <a:alphaOff val="0"/>
                <a:tint val="100000"/>
                <a:shade val="100000"/>
                <a:satMod val="130000"/>
              </a:schemeClr>
            </a:gs>
            <a:gs pos="100000">
              <a:schemeClr val="accent3">
                <a:hueOff val="4375103"/>
                <a:satOff val="-6564"/>
                <a:lumOff val="-106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0FCA07F-E528-42F6-86C0-88BCBF1402FB}">
      <dsp:nvSpPr>
        <dsp:cNvPr id="0" name=""/>
        <dsp:cNvSpPr/>
      </dsp:nvSpPr>
      <dsp:spPr>
        <a:xfrm>
          <a:off x="5587388" y="304804"/>
          <a:ext cx="2947011" cy="2947346"/>
        </a:xfrm>
        <a:prstGeom prst="ellipse">
          <a:avLst/>
        </a:prstGeom>
        <a:gradFill rotWithShape="0">
          <a:gsLst>
            <a:gs pos="0">
              <a:schemeClr val="accent3">
                <a:hueOff val="5000118"/>
                <a:satOff val="-7502"/>
                <a:lumOff val="-1220"/>
                <a:alphaOff val="0"/>
                <a:tint val="100000"/>
                <a:shade val="100000"/>
                <a:satMod val="130000"/>
              </a:schemeClr>
            </a:gs>
            <a:gs pos="100000">
              <a:schemeClr val="accent3">
                <a:hueOff val="5000118"/>
                <a:satOff val="-7502"/>
                <a:lumOff val="-122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Temperance</a:t>
          </a:r>
          <a:endParaRPr lang="en-US" sz="2400" kern="1200" dirty="0">
            <a:effectLst>
              <a:outerShdw blurRad="38100" dist="38100" dir="2700000" algn="tl">
                <a:srgbClr val="000000">
                  <a:alpha val="43137"/>
                </a:srgbClr>
              </a:outerShdw>
            </a:effectLst>
          </a:endParaRPr>
        </a:p>
      </dsp:txBody>
      <dsp:txXfrm>
        <a:off x="6018968" y="736433"/>
        <a:ext cx="2083851" cy="2084088"/>
      </dsp:txXfrm>
    </dsp:sp>
    <dsp:sp modelId="{FFF7BC49-7A19-48FE-89DE-934B08FE3F10}">
      <dsp:nvSpPr>
        <dsp:cNvPr id="0" name=""/>
        <dsp:cNvSpPr/>
      </dsp:nvSpPr>
      <dsp:spPr>
        <a:xfrm>
          <a:off x="5173918" y="2057399"/>
          <a:ext cx="388683" cy="389275"/>
        </a:xfrm>
        <a:prstGeom prst="ellipse">
          <a:avLst/>
        </a:prstGeom>
        <a:gradFill rotWithShape="0">
          <a:gsLst>
            <a:gs pos="0">
              <a:schemeClr val="accent3">
                <a:hueOff val="5625133"/>
                <a:satOff val="-8440"/>
                <a:lumOff val="-1373"/>
                <a:alphaOff val="0"/>
                <a:tint val="100000"/>
                <a:shade val="100000"/>
                <a:satMod val="130000"/>
              </a:schemeClr>
            </a:gs>
            <a:gs pos="100000">
              <a:schemeClr val="accent3">
                <a:hueOff val="5625133"/>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E0EDD9-215E-489A-9195-204E0340D854}">
      <dsp:nvSpPr>
        <dsp:cNvPr id="0" name=""/>
        <dsp:cNvSpPr/>
      </dsp:nvSpPr>
      <dsp:spPr>
        <a:xfrm>
          <a:off x="533401" y="4671198"/>
          <a:ext cx="281831" cy="281802"/>
        </a:xfrm>
        <a:prstGeom prst="ellipse">
          <a:avLst/>
        </a:prstGeom>
        <a:gradFill rotWithShape="0">
          <a:gsLst>
            <a:gs pos="0">
              <a:schemeClr val="accent3">
                <a:hueOff val="6250148"/>
                <a:satOff val="-9378"/>
                <a:lumOff val="-1525"/>
                <a:alphaOff val="0"/>
                <a:tint val="100000"/>
                <a:shade val="100000"/>
                <a:satMod val="130000"/>
              </a:schemeClr>
            </a:gs>
            <a:gs pos="100000">
              <a:schemeClr val="accent3">
                <a:hueOff val="6250148"/>
                <a:satOff val="-9378"/>
                <a:lumOff val="-152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0D02B8-E40C-4583-B8E9-AD91FA2A4400}">
      <dsp:nvSpPr>
        <dsp:cNvPr id="0" name=""/>
        <dsp:cNvSpPr/>
      </dsp:nvSpPr>
      <dsp:spPr>
        <a:xfrm>
          <a:off x="3886199" y="4724399"/>
          <a:ext cx="281831" cy="281802"/>
        </a:xfrm>
        <a:prstGeom prst="ellipse">
          <a:avLst/>
        </a:prstGeom>
        <a:gradFill rotWithShape="0">
          <a:gsLst>
            <a:gs pos="0">
              <a:schemeClr val="accent3">
                <a:hueOff val="6875162"/>
                <a:satOff val="-10316"/>
                <a:lumOff val="-1678"/>
                <a:alphaOff val="0"/>
                <a:tint val="100000"/>
                <a:shade val="100000"/>
                <a:satMod val="130000"/>
              </a:schemeClr>
            </a:gs>
            <a:gs pos="100000">
              <a:schemeClr val="accent3">
                <a:hueOff val="6875162"/>
                <a:satOff val="-10316"/>
                <a:lumOff val="-16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3A1EE5C-965E-4AC5-B139-4CFDAC2D4AFB}">
      <dsp:nvSpPr>
        <dsp:cNvPr id="0" name=""/>
        <dsp:cNvSpPr/>
      </dsp:nvSpPr>
      <dsp:spPr>
        <a:xfrm>
          <a:off x="5695769" y="3399849"/>
          <a:ext cx="2538572" cy="2538861"/>
        </a:xfrm>
        <a:prstGeom prst="ellipse">
          <a:avLst/>
        </a:prstGeom>
        <a:gradFill rotWithShape="0">
          <a:gsLst>
            <a:gs pos="0">
              <a:schemeClr val="accent3">
                <a:hueOff val="7500177"/>
                <a:satOff val="-11253"/>
                <a:lumOff val="-1830"/>
                <a:alphaOff val="0"/>
                <a:tint val="100000"/>
                <a:shade val="100000"/>
                <a:satMod val="130000"/>
              </a:schemeClr>
            </a:gs>
            <a:gs pos="100000">
              <a:schemeClr val="accent3">
                <a:hueOff val="7500177"/>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Education</a:t>
          </a:r>
          <a:endParaRPr lang="en-US" sz="2400" kern="1200" dirty="0">
            <a:effectLst>
              <a:outerShdw blurRad="38100" dist="38100" dir="2700000" algn="tl">
                <a:srgbClr val="000000">
                  <a:alpha val="43137"/>
                </a:srgbClr>
              </a:outerShdw>
            </a:effectLst>
          </a:endParaRPr>
        </a:p>
      </dsp:txBody>
      <dsp:txXfrm>
        <a:off x="6067534" y="3771657"/>
        <a:ext cx="1795042" cy="1795245"/>
      </dsp:txXfrm>
    </dsp:sp>
    <dsp:sp modelId="{59AD3885-18B4-4E08-AFEC-07FA65DD76B2}">
      <dsp:nvSpPr>
        <dsp:cNvPr id="0" name=""/>
        <dsp:cNvSpPr/>
      </dsp:nvSpPr>
      <dsp:spPr>
        <a:xfrm>
          <a:off x="5932277" y="3605271"/>
          <a:ext cx="281831" cy="281802"/>
        </a:xfrm>
        <a:prstGeom prst="ellipse">
          <a:avLst/>
        </a:prstGeom>
        <a:gradFill rotWithShape="0">
          <a:gsLst>
            <a:gs pos="0">
              <a:schemeClr val="accent3">
                <a:hueOff val="8125192"/>
                <a:satOff val="-12191"/>
                <a:lumOff val="-1983"/>
                <a:alphaOff val="0"/>
                <a:tint val="100000"/>
                <a:shade val="100000"/>
                <a:satMod val="130000"/>
              </a:schemeClr>
            </a:gs>
            <a:gs pos="100000">
              <a:schemeClr val="accent3">
                <a:hueOff val="8125192"/>
                <a:satOff val="-12191"/>
                <a:lumOff val="-198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49825A-2E18-4C34-8C2E-F5A28AC9D4F5}">
      <dsp:nvSpPr>
        <dsp:cNvPr id="0" name=""/>
        <dsp:cNvSpPr/>
      </dsp:nvSpPr>
      <dsp:spPr>
        <a:xfrm>
          <a:off x="832440" y="4267197"/>
          <a:ext cx="2130233" cy="2130475"/>
        </a:xfrm>
        <a:prstGeom prst="ellipse">
          <a:avLst/>
        </a:prstGeom>
        <a:gradFill rotWithShape="0">
          <a:gsLst>
            <a:gs pos="0">
              <a:schemeClr val="accent3">
                <a:hueOff val="8750207"/>
                <a:satOff val="-13129"/>
                <a:lumOff val="-2135"/>
                <a:alphaOff val="0"/>
                <a:tint val="100000"/>
                <a:shade val="100000"/>
                <a:satMod val="130000"/>
              </a:schemeClr>
            </a:gs>
            <a:gs pos="100000">
              <a:schemeClr val="accent3">
                <a:hueOff val="8750207"/>
                <a:satOff val="-13129"/>
                <a:lumOff val="-213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Asylums &amp; Prisons</a:t>
          </a:r>
          <a:endParaRPr lang="en-US" sz="2400" kern="1200" dirty="0">
            <a:effectLst>
              <a:outerShdw blurRad="38100" dist="38100" dir="2700000" algn="tl">
                <a:srgbClr val="000000">
                  <a:alpha val="43137"/>
                </a:srgbClr>
              </a:outerShdw>
            </a:effectLst>
          </a:endParaRPr>
        </a:p>
      </dsp:txBody>
      <dsp:txXfrm>
        <a:off x="1144405" y="4579198"/>
        <a:ext cx="1506303" cy="1506473"/>
      </dsp:txXfrm>
    </dsp:sp>
    <dsp:sp modelId="{E3AA44C1-59A1-4773-81F3-9E41E86082DD}">
      <dsp:nvSpPr>
        <dsp:cNvPr id="0" name=""/>
        <dsp:cNvSpPr/>
      </dsp:nvSpPr>
      <dsp:spPr>
        <a:xfrm>
          <a:off x="3886199" y="5181600"/>
          <a:ext cx="281831" cy="281802"/>
        </a:xfrm>
        <a:prstGeom prst="ellipse">
          <a:avLst/>
        </a:prstGeom>
        <a:gradFill rotWithShape="0">
          <a:gsLst>
            <a:gs pos="0">
              <a:schemeClr val="accent3">
                <a:hueOff val="9375221"/>
                <a:satOff val="-14067"/>
                <a:lumOff val="-2288"/>
                <a:alphaOff val="0"/>
                <a:tint val="100000"/>
                <a:shade val="100000"/>
                <a:satMod val="130000"/>
              </a:schemeClr>
            </a:gs>
            <a:gs pos="100000">
              <a:schemeClr val="accent3">
                <a:hueOff val="9375221"/>
                <a:satOff val="-14067"/>
                <a:lumOff val="-228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B2E676-692C-4B78-96E4-42D0F5C1CE6C}">
      <dsp:nvSpPr>
        <dsp:cNvPr id="0" name=""/>
        <dsp:cNvSpPr/>
      </dsp:nvSpPr>
      <dsp:spPr>
        <a:xfrm>
          <a:off x="3401788" y="-117388"/>
          <a:ext cx="2307447" cy="2307709"/>
        </a:xfrm>
        <a:prstGeom prst="ellipse">
          <a:avLst/>
        </a:prstGeom>
        <a:gradFill rotWithShape="0">
          <a:gsLst>
            <a:gs pos="0">
              <a:schemeClr val="accent3">
                <a:hueOff val="10000237"/>
                <a:satOff val="-15004"/>
                <a:lumOff val="-2440"/>
                <a:alphaOff val="0"/>
                <a:tint val="100000"/>
                <a:shade val="100000"/>
                <a:satMod val="130000"/>
              </a:schemeClr>
            </a:gs>
            <a:gs pos="100000">
              <a:schemeClr val="accent3">
                <a:hueOff val="10000237"/>
                <a:satOff val="-15004"/>
                <a:lumOff val="-244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Women’s rights</a:t>
          </a:r>
          <a:endParaRPr lang="en-US" sz="2400" kern="1200" dirty="0">
            <a:effectLst>
              <a:outerShdw blurRad="38100" dist="38100" dir="2700000" algn="tl">
                <a:srgbClr val="000000">
                  <a:alpha val="43137"/>
                </a:srgbClr>
              </a:outerShdw>
            </a:effectLst>
          </a:endParaRPr>
        </a:p>
      </dsp:txBody>
      <dsp:txXfrm>
        <a:off x="3739706" y="220568"/>
        <a:ext cx="1631611" cy="1631797"/>
      </dsp:txXfrm>
    </dsp:sp>
    <dsp:sp modelId="{53985679-FE57-472C-89C4-8B1C54152D2B}">
      <dsp:nvSpPr>
        <dsp:cNvPr id="0" name=""/>
        <dsp:cNvSpPr/>
      </dsp:nvSpPr>
      <dsp:spPr>
        <a:xfrm>
          <a:off x="1851767" y="1013600"/>
          <a:ext cx="281831" cy="281802"/>
        </a:xfrm>
        <a:prstGeom prst="ellipse">
          <a:avLst/>
        </a:prstGeom>
        <a:gradFill rotWithShape="0">
          <a:gsLst>
            <a:gs pos="0">
              <a:schemeClr val="accent3">
                <a:hueOff val="10625251"/>
                <a:satOff val="-15942"/>
                <a:lumOff val="-2593"/>
                <a:alphaOff val="0"/>
                <a:tint val="100000"/>
                <a:shade val="100000"/>
                <a:satMod val="130000"/>
              </a:schemeClr>
            </a:gs>
            <a:gs pos="100000">
              <a:schemeClr val="accent3">
                <a:hueOff val="10625251"/>
                <a:satOff val="-15942"/>
                <a:lumOff val="-25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05EE9F-5190-4D17-8ABD-A0C82E9E28D2}">
      <dsp:nvSpPr>
        <dsp:cNvPr id="0" name=""/>
        <dsp:cNvSpPr/>
      </dsp:nvSpPr>
      <dsp:spPr>
        <a:xfrm>
          <a:off x="5311830" y="223688"/>
          <a:ext cx="281831" cy="281802"/>
        </a:xfrm>
        <a:prstGeom prst="ellipse">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9AF54-73CF-1E49-8CF0-116075E4767C}" type="datetimeFigureOut">
              <a:rPr lang="en-US" smtClean="0"/>
              <a:t>10/16/17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EA673-E517-B444-8F70-D479AC82ADE2}" type="slidenum">
              <a:rPr lang="en-US" smtClean="0"/>
              <a:t>‹#›</a:t>
            </a:fld>
            <a:endParaRPr lang="en-US"/>
          </a:p>
        </p:txBody>
      </p:sp>
    </p:spTree>
    <p:extLst>
      <p:ext uri="{BB962C8B-B14F-4D97-AF65-F5344CB8AC3E}">
        <p14:creationId xmlns:p14="http://schemas.microsoft.com/office/powerpoint/2010/main" val="29459302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9589B0-754C-430C-9885-DDDE79A1A536}" type="slidenum">
              <a:rPr lang="en-US" altLang="en-US" sz="1200" smtClean="0"/>
              <a:pPr/>
              <a:t>29</a:t>
            </a:fld>
            <a:endParaRPr lang="en-US" alt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a:buFontTx/>
              <a:buChar char="•"/>
            </a:pPr>
            <a:r>
              <a:rPr lang="en-US" altLang="en-US" smtClean="0"/>
              <a:t>The official status of women during this period remained much as it had been in the colonial era.</a:t>
            </a:r>
          </a:p>
          <a:p>
            <a:pPr>
              <a:buFontTx/>
              <a:buChar char="•"/>
            </a:pPr>
            <a:r>
              <a:rPr lang="en-US" altLang="en-US" smtClean="0"/>
              <a:t>Legally, a woman was unable to vote, except in some states, and after marriage, a woman was denied legal control of her property and even of her children</a:t>
            </a:r>
          </a:p>
          <a:p>
            <a:pPr>
              <a:buFontTx/>
              <a:buChar char="•"/>
            </a:pPr>
            <a:r>
              <a:rPr lang="en-US" altLang="en-US" smtClean="0"/>
              <a:t>A wife could not make a will, sign a contract, or bring a suit in court without her husband’s permission.</a:t>
            </a:r>
          </a:p>
          <a:p>
            <a:pPr>
              <a:buFontTx/>
              <a:buChar char="•"/>
            </a:pPr>
            <a:r>
              <a:rPr lang="en-US" altLang="en-US" smtClean="0"/>
              <a:t>Her legal status was similar to that of a minor.</a:t>
            </a:r>
          </a:p>
          <a:p>
            <a:pPr>
              <a:buFontTx/>
              <a:buChar char="•"/>
            </a:pPr>
            <a:r>
              <a:rPr lang="en-US" altLang="en-US" smtClean="0"/>
              <a:t>Gradually, more and more women begin to complain about their status.</a:t>
            </a:r>
          </a:p>
          <a:p>
            <a:pPr>
              <a:buFontTx/>
              <a:buChar char="•"/>
            </a:pPr>
            <a:r>
              <a:rPr lang="en-US" altLang="en-US" smtClean="0"/>
              <a:t>The organized movement for women’s rights had its origins in 1840, when the American Anti-slavery movement split over the question of participation of women in the movement.</a:t>
            </a:r>
          </a:p>
          <a:p>
            <a:pPr>
              <a:buFontTx/>
              <a:buChar char="•"/>
            </a:pPr>
            <a:r>
              <a:rPr lang="en-US" altLang="en-US" smtClean="0"/>
              <a:t>American women decided that they needed to organize on behalf of their own emancipation too.</a:t>
            </a:r>
          </a:p>
          <a:p>
            <a:pPr>
              <a:buFontTx/>
              <a:buChar char="•"/>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B7090DBB-2877-3B4F-BD72-165A7B006ABC}" type="slidenum">
              <a:rPr lang="en-US"/>
              <a:pPr/>
              <a:t>‹#›</a:t>
            </a:fld>
            <a:endParaRPr lang="en-US"/>
          </a:p>
        </p:txBody>
      </p:sp>
    </p:spTree>
    <p:extLst>
      <p:ext uri="{BB962C8B-B14F-4D97-AF65-F5344CB8AC3E}">
        <p14:creationId xmlns:p14="http://schemas.microsoft.com/office/powerpoint/2010/main" val="3143775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7910E489-96A3-1F4F-9EC7-157A47C73364}" type="slidenum">
              <a:rPr lang="en-US"/>
              <a:pPr/>
              <a:t>‹#›</a:t>
            </a:fld>
            <a:endParaRPr lang="en-US"/>
          </a:p>
        </p:txBody>
      </p:sp>
    </p:spTree>
    <p:extLst>
      <p:ext uri="{BB962C8B-B14F-4D97-AF65-F5344CB8AC3E}">
        <p14:creationId xmlns:p14="http://schemas.microsoft.com/office/powerpoint/2010/main" val="1334526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endParaRPr lang="en-US"/>
          </a:p>
        </p:txBody>
      </p:sp>
      <p:sp>
        <p:nvSpPr>
          <p:cNvPr id="7" name="Rectangle 155"/>
          <p:cNvSpPr>
            <a:spLocks noGrp="1" noChangeArrowheads="1"/>
          </p:cNvSpPr>
          <p:nvPr>
            <p:ph type="ftr" sz="quarter" idx="11"/>
          </p:nvPr>
        </p:nvSpPr>
        <p:spPr>
          <a:ln/>
        </p:spPr>
        <p:txBody>
          <a:bodyPr/>
          <a:lstStyle>
            <a:lvl1pPr>
              <a:defRPr/>
            </a:lvl1pPr>
          </a:lstStyle>
          <a:p>
            <a:endParaRPr lang="en-US"/>
          </a:p>
        </p:txBody>
      </p:sp>
      <p:sp>
        <p:nvSpPr>
          <p:cNvPr id="8" name="Rectangle 156"/>
          <p:cNvSpPr>
            <a:spLocks noGrp="1" noChangeArrowheads="1"/>
          </p:cNvSpPr>
          <p:nvPr>
            <p:ph type="sldNum" sz="quarter" idx="12"/>
          </p:nvPr>
        </p:nvSpPr>
        <p:spPr>
          <a:ln/>
        </p:spPr>
        <p:txBody>
          <a:bodyPr/>
          <a:lstStyle>
            <a:lvl1pPr>
              <a:defRPr/>
            </a:lvl1pPr>
          </a:lstStyle>
          <a:p>
            <a:fld id="{F8AFC087-1823-AF41-817E-AABA95EE84EE}" type="slidenum">
              <a:rPr lang="en-US"/>
              <a:pPr/>
              <a:t>‹#›</a:t>
            </a:fld>
            <a:endParaRPr lang="en-US"/>
          </a:p>
        </p:txBody>
      </p:sp>
    </p:spTree>
    <p:extLst>
      <p:ext uri="{BB962C8B-B14F-4D97-AF65-F5344CB8AC3E}">
        <p14:creationId xmlns:p14="http://schemas.microsoft.com/office/powerpoint/2010/main" val="35551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microsoft.com/office/2007/relationships/hdphoto" Target="../media/hdphoto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microsoft.com/office/2007/relationships/hdphoto" Target="../media/hdphoto5.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sjdLL3MrK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What was the significant </a:t>
            </a:r>
            <a:r>
              <a:rPr lang="en-US" i="1" dirty="0" smtClean="0"/>
              <a:t>cause</a:t>
            </a:r>
            <a:r>
              <a:rPr lang="en-US" dirty="0" smtClean="0"/>
              <a:t> and </a:t>
            </a:r>
            <a:r>
              <a:rPr lang="en-US" i="1" dirty="0" smtClean="0"/>
              <a:t>effect </a:t>
            </a:r>
            <a:r>
              <a:rPr lang="en-US" dirty="0" smtClean="0"/>
              <a:t>of the 2</a:t>
            </a:r>
            <a:r>
              <a:rPr lang="en-US" baseline="30000" dirty="0" smtClean="0"/>
              <a:t>nd</a:t>
            </a:r>
            <a:r>
              <a:rPr lang="en-US" dirty="0" smtClean="0"/>
              <a:t> Great Awakening?</a:t>
            </a:r>
            <a:endParaRPr lang="en-US" i="1" dirty="0"/>
          </a:p>
        </p:txBody>
      </p:sp>
    </p:spTree>
    <p:extLst>
      <p:ext uri="{BB962C8B-B14F-4D97-AF65-F5344CB8AC3E}">
        <p14:creationId xmlns:p14="http://schemas.microsoft.com/office/powerpoint/2010/main" val="418907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 Motherhood</a:t>
            </a:r>
            <a:endParaRPr lang="en-US" dirty="0"/>
          </a:p>
        </p:txBody>
      </p:sp>
      <p:pic>
        <p:nvPicPr>
          <p:cNvPr id="1026"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contrast="10000"/>
                    </a14:imgEffect>
                  </a14:imgLayer>
                </a14:imgProps>
              </a:ext>
              <a:ext uri="{28A0092B-C50C-407E-A947-70E740481C1C}">
                <a14:useLocalDpi xmlns:a14="http://schemas.microsoft.com/office/drawing/2010/main"/>
              </a:ext>
            </a:extLst>
          </a:blip>
          <a:srcRect/>
          <a:stretch/>
        </p:blipFill>
        <p:spPr bwMode="auto">
          <a:xfrm>
            <a:off x="1031597" y="1371690"/>
            <a:ext cx="7113431" cy="49818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7504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0"/>
            <a:ext cx="9144000" cy="762000"/>
          </a:xfrm>
        </p:spPr>
        <p:txBody>
          <a:bodyPr/>
          <a:lstStyle/>
          <a:p>
            <a:pPr eaLnBrk="1" hangingPunct="1"/>
            <a:r>
              <a:rPr lang="en-US" sz="4000">
                <a:latin typeface="Tahoma" charset="0"/>
              </a:rPr>
              <a:t>Cult of Domesticity</a:t>
            </a:r>
          </a:p>
        </p:txBody>
      </p:sp>
      <p:sp>
        <p:nvSpPr>
          <p:cNvPr id="10243" name="Rectangle 3"/>
          <p:cNvSpPr>
            <a:spLocks noGrp="1" noRot="1" noChangeArrowheads="1"/>
          </p:cNvSpPr>
          <p:nvPr>
            <p:ph sz="half" idx="1"/>
          </p:nvPr>
        </p:nvSpPr>
        <p:spPr>
          <a:xfrm>
            <a:off x="0" y="914400"/>
            <a:ext cx="5181600" cy="5943600"/>
          </a:xfrm>
        </p:spPr>
        <p:txBody>
          <a:bodyPr/>
          <a:lstStyle/>
          <a:p>
            <a:pPr eaLnBrk="1" hangingPunct="1">
              <a:lnSpc>
                <a:spcPct val="80000"/>
              </a:lnSpc>
            </a:pPr>
            <a:r>
              <a:rPr lang="en-US" sz="2000">
                <a:latin typeface="Tahoma" charset="0"/>
              </a:rPr>
              <a:t>Separate Spheres</a:t>
            </a:r>
          </a:p>
          <a:p>
            <a:pPr lvl="1" eaLnBrk="1" hangingPunct="1">
              <a:lnSpc>
                <a:spcPct val="80000"/>
              </a:lnSpc>
              <a:buFont typeface="Arial" charset="0"/>
              <a:buChar char="►"/>
            </a:pPr>
            <a:r>
              <a:rPr lang="en-US" sz="1800">
                <a:latin typeface="Tahoma" charset="0"/>
              </a:rPr>
              <a:t>Public sphere – men</a:t>
            </a:r>
          </a:p>
          <a:p>
            <a:pPr lvl="1" eaLnBrk="1" hangingPunct="1">
              <a:lnSpc>
                <a:spcPct val="80000"/>
              </a:lnSpc>
              <a:buFont typeface="Arial" charset="0"/>
              <a:buChar char="►"/>
            </a:pPr>
            <a:r>
              <a:rPr lang="en-US" sz="1800">
                <a:latin typeface="Tahoma" charset="0"/>
              </a:rPr>
              <a:t>Private sphere – women; their “proper sphere”</a:t>
            </a:r>
          </a:p>
          <a:p>
            <a:pPr eaLnBrk="1" hangingPunct="1">
              <a:lnSpc>
                <a:spcPct val="80000"/>
              </a:lnSpc>
            </a:pPr>
            <a:r>
              <a:rPr lang="en-US" sz="2000">
                <a:latin typeface="Tahoma" charset="0"/>
              </a:rPr>
              <a:t>“Cult of True Womanhood”</a:t>
            </a:r>
          </a:p>
          <a:p>
            <a:pPr lvl="1" eaLnBrk="1" hangingPunct="1">
              <a:lnSpc>
                <a:spcPct val="80000"/>
              </a:lnSpc>
            </a:pPr>
            <a:r>
              <a:rPr lang="en-US" sz="1800">
                <a:latin typeface="Tahoma" charset="0"/>
              </a:rPr>
              <a:t>Piety</a:t>
            </a:r>
          </a:p>
          <a:p>
            <a:pPr lvl="1" eaLnBrk="1" hangingPunct="1">
              <a:lnSpc>
                <a:spcPct val="80000"/>
              </a:lnSpc>
            </a:pPr>
            <a:r>
              <a:rPr lang="en-US" sz="1800">
                <a:latin typeface="Tahoma" charset="0"/>
              </a:rPr>
              <a:t>Purity</a:t>
            </a:r>
          </a:p>
          <a:p>
            <a:pPr lvl="2" eaLnBrk="1" hangingPunct="1">
              <a:lnSpc>
                <a:spcPct val="80000"/>
              </a:lnSpc>
            </a:pPr>
            <a:r>
              <a:rPr lang="en-US" sz="1400">
                <a:latin typeface="Tahoma" charset="0"/>
              </a:rPr>
              <a:t>“the man bears rule over his wife’s person and conduct. She bears rule over his inclinations: he governs by law; she by persuasion… The empire of women is the empire of softness, her commands are caresses, her menaces are tears.”</a:t>
            </a:r>
          </a:p>
          <a:p>
            <a:pPr lvl="1" eaLnBrk="1" hangingPunct="1">
              <a:lnSpc>
                <a:spcPct val="80000"/>
              </a:lnSpc>
            </a:pPr>
            <a:r>
              <a:rPr lang="en-US" sz="1800">
                <a:latin typeface="Tahoma" charset="0"/>
              </a:rPr>
              <a:t>Submissiveness</a:t>
            </a:r>
          </a:p>
          <a:p>
            <a:pPr lvl="2" eaLnBrk="1" hangingPunct="1">
              <a:lnSpc>
                <a:spcPct val="80000"/>
              </a:lnSpc>
            </a:pPr>
            <a:r>
              <a:rPr lang="en-US" sz="1400">
                <a:latin typeface="Tahoma" charset="0"/>
              </a:rPr>
              <a:t>“She feels herself weak and timid. She needs a protector. She is in a measure dependent. She asks for wisdom, constancy, firmness, perseveredness, and she is willing to repay it all by the surrender of the full treasure of her affection. Women despise in men everything like themselves except a tender heart. It is enough that she is effeminate and weak; she does not want another like herself.” -George Burnap, </a:t>
            </a:r>
            <a:r>
              <a:rPr lang="en-US" sz="1400" i="1">
                <a:latin typeface="Tahoma" charset="0"/>
              </a:rPr>
              <a:t>The Sphere and Duties of Woman</a:t>
            </a:r>
            <a:r>
              <a:rPr lang="en-US" sz="1400">
                <a:latin typeface="Tahoma" charset="0"/>
              </a:rPr>
              <a:t>.</a:t>
            </a:r>
          </a:p>
          <a:p>
            <a:pPr lvl="1" eaLnBrk="1" hangingPunct="1">
              <a:lnSpc>
                <a:spcPct val="80000"/>
              </a:lnSpc>
            </a:pPr>
            <a:r>
              <a:rPr lang="en-US" sz="1800">
                <a:latin typeface="Tahoma" charset="0"/>
              </a:rPr>
              <a:t>Domesticity</a:t>
            </a:r>
          </a:p>
          <a:p>
            <a:pPr lvl="2" eaLnBrk="1" hangingPunct="1">
              <a:lnSpc>
                <a:spcPct val="80000"/>
              </a:lnSpc>
            </a:pPr>
            <a:r>
              <a:rPr lang="en-US" sz="1400">
                <a:latin typeface="Tahoma" charset="0"/>
              </a:rPr>
              <a:t>“There is more to be learned about pouring out tea and coffee than most young ladies are willing to believe.” – </a:t>
            </a:r>
            <a:r>
              <a:rPr lang="en-US" sz="1400" i="1">
                <a:latin typeface="Tahoma" charset="0"/>
              </a:rPr>
              <a:t>Godey’s Ladies Book</a:t>
            </a:r>
            <a:endParaRPr lang="en-US" sz="1400">
              <a:latin typeface="Tahoma" charset="0"/>
            </a:endParaRPr>
          </a:p>
        </p:txBody>
      </p:sp>
      <p:pic>
        <p:nvPicPr>
          <p:cNvPr id="34819" name="Content Placeholder 4" descr="sphereofwoman.jpg"/>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a:xfrm>
            <a:off x="5334000" y="1219200"/>
            <a:ext cx="3733800" cy="4429125"/>
          </a:xfrm>
        </p:spPr>
      </p:pic>
    </p:spTree>
    <p:extLst>
      <p:ext uri="{BB962C8B-B14F-4D97-AF65-F5344CB8AC3E}">
        <p14:creationId xmlns:p14="http://schemas.microsoft.com/office/powerpoint/2010/main" val="25253790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Abolitionism</a:t>
            </a:r>
            <a:endParaRPr lang="en-US" dirty="0"/>
          </a:p>
        </p:txBody>
      </p:sp>
      <p:sp>
        <p:nvSpPr>
          <p:cNvPr id="5" name="Content Placeholder 2"/>
          <p:cNvSpPr>
            <a:spLocks noGrp="1"/>
          </p:cNvSpPr>
          <p:nvPr>
            <p:ph idx="1"/>
          </p:nvPr>
        </p:nvSpPr>
        <p:spPr>
          <a:xfrm>
            <a:off x="685800" y="1600201"/>
            <a:ext cx="3429000" cy="3733800"/>
          </a:xfrm>
        </p:spPr>
        <p:txBody>
          <a:bodyPr>
            <a:normAutofit/>
          </a:bodyPr>
          <a:lstStyle/>
          <a:p>
            <a:r>
              <a:rPr lang="en-US" sz="3200" dirty="0" smtClean="0"/>
              <a:t>2</a:t>
            </a:r>
            <a:r>
              <a:rPr lang="en-US" sz="3200" baseline="30000" dirty="0" smtClean="0"/>
              <a:t>nd</a:t>
            </a:r>
            <a:r>
              <a:rPr lang="en-US" sz="3200" dirty="0" smtClean="0"/>
              <a:t> Great Awakening</a:t>
            </a:r>
          </a:p>
          <a:p>
            <a:r>
              <a:rPr lang="en-US" sz="3200" dirty="0" smtClean="0"/>
              <a:t>“Slaveholding is sinful”</a:t>
            </a:r>
            <a:endParaRPr lang="en-US" sz="3200" dirty="0"/>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4800" y="1777905"/>
            <a:ext cx="4295013" cy="43004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066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Abolitionism</a:t>
            </a:r>
            <a:endParaRPr lang="en-US" dirty="0"/>
          </a:p>
        </p:txBody>
      </p:sp>
      <p:pic>
        <p:nvPicPr>
          <p:cNvPr id="296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992" y="1477712"/>
            <a:ext cx="8131424" cy="47414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1834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Gag Rule, 1836</a:t>
            </a:r>
            <a:endParaRPr lang="en-US" dirty="0"/>
          </a:p>
        </p:txBody>
      </p:sp>
      <p:pic>
        <p:nvPicPr>
          <p:cNvPr id="20482"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70669" y="1441837"/>
            <a:ext cx="7848600" cy="48498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4776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Rot="1" noChangeArrowheads="1"/>
          </p:cNvSpPr>
          <p:nvPr>
            <p:ph type="title"/>
          </p:nvPr>
        </p:nvSpPr>
        <p:spPr>
          <a:xfrm>
            <a:off x="304800" y="0"/>
            <a:ext cx="8540750" cy="609600"/>
          </a:xfrm>
        </p:spPr>
        <p:txBody>
          <a:bodyPr>
            <a:normAutofit fontScale="90000"/>
          </a:bodyPr>
          <a:lstStyle/>
          <a:p>
            <a:pPr eaLnBrk="1" hangingPunct="1"/>
            <a:r>
              <a:rPr lang="en-US" sz="3600">
                <a:latin typeface="Tahoma" charset="0"/>
              </a:rPr>
              <a:t>Communal Societies</a:t>
            </a:r>
            <a:endParaRPr lang="en-US">
              <a:latin typeface="Tahoma" charset="0"/>
            </a:endParaRPr>
          </a:p>
        </p:txBody>
      </p:sp>
      <p:sp>
        <p:nvSpPr>
          <p:cNvPr id="34822" name="Rectangle 6"/>
          <p:cNvSpPr>
            <a:spLocks noGrp="1" noRot="1" noChangeArrowheads="1"/>
          </p:cNvSpPr>
          <p:nvPr>
            <p:ph type="body" sz="half" idx="2"/>
          </p:nvPr>
        </p:nvSpPr>
        <p:spPr>
          <a:xfrm>
            <a:off x="5715000" y="838200"/>
            <a:ext cx="3429000" cy="3276600"/>
          </a:xfrm>
        </p:spPr>
        <p:txBody>
          <a:bodyPr/>
          <a:lstStyle/>
          <a:p>
            <a:pPr eaLnBrk="1" hangingPunct="1">
              <a:lnSpc>
                <a:spcPct val="90000"/>
              </a:lnSpc>
            </a:pPr>
            <a:r>
              <a:rPr lang="en-US" sz="1400">
                <a:latin typeface="Tahoma" charset="0"/>
              </a:rPr>
              <a:t>Brook Farm</a:t>
            </a:r>
          </a:p>
          <a:p>
            <a:pPr lvl="1" eaLnBrk="1" hangingPunct="1">
              <a:lnSpc>
                <a:spcPct val="90000"/>
              </a:lnSpc>
            </a:pPr>
            <a:r>
              <a:rPr lang="en-US" sz="1200">
                <a:latin typeface="Tahoma" charset="0"/>
              </a:rPr>
              <a:t>Share equally in labor and leisure</a:t>
            </a:r>
          </a:p>
          <a:p>
            <a:pPr eaLnBrk="1" hangingPunct="1">
              <a:lnSpc>
                <a:spcPct val="90000"/>
              </a:lnSpc>
            </a:pPr>
            <a:r>
              <a:rPr lang="en-US" sz="1400">
                <a:latin typeface="Tahoma" charset="0"/>
              </a:rPr>
              <a:t>Robert Owen</a:t>
            </a:r>
            <a:r>
              <a:rPr lang="ja-JP" altLang="en-US" sz="1400">
                <a:latin typeface="Tahoma" charset="0"/>
              </a:rPr>
              <a:t>’</a:t>
            </a:r>
            <a:r>
              <a:rPr lang="en-US" sz="1400">
                <a:latin typeface="Tahoma" charset="0"/>
              </a:rPr>
              <a:t>s New Harmony</a:t>
            </a:r>
          </a:p>
          <a:p>
            <a:pPr lvl="1" eaLnBrk="1" hangingPunct="1">
              <a:lnSpc>
                <a:spcPct val="90000"/>
              </a:lnSpc>
            </a:pPr>
            <a:r>
              <a:rPr lang="en-US" sz="1000">
                <a:latin typeface="Tahoma" charset="0"/>
              </a:rPr>
              <a:t>Utopian socialist</a:t>
            </a:r>
          </a:p>
          <a:p>
            <a:pPr lvl="1" eaLnBrk="1" hangingPunct="1">
              <a:lnSpc>
                <a:spcPct val="90000"/>
              </a:lnSpc>
            </a:pPr>
            <a:r>
              <a:rPr lang="ja-JP" altLang="en-US" sz="1000">
                <a:latin typeface="Tahoma" charset="0"/>
              </a:rPr>
              <a:t>“</a:t>
            </a:r>
            <a:r>
              <a:rPr lang="en-US" sz="1000">
                <a:latin typeface="Tahoma" charset="0"/>
              </a:rPr>
              <a:t>Village of Cooperation</a:t>
            </a:r>
            <a:r>
              <a:rPr lang="ja-JP" altLang="en-US" sz="1000">
                <a:latin typeface="Tahoma" charset="0"/>
              </a:rPr>
              <a:t>”</a:t>
            </a:r>
            <a:endParaRPr lang="en-US" sz="1000">
              <a:latin typeface="Tahoma" charset="0"/>
            </a:endParaRPr>
          </a:p>
          <a:p>
            <a:pPr eaLnBrk="1" hangingPunct="1">
              <a:lnSpc>
                <a:spcPct val="90000"/>
              </a:lnSpc>
            </a:pPr>
            <a:r>
              <a:rPr lang="en-US" sz="1400">
                <a:latin typeface="Tahoma" charset="0"/>
              </a:rPr>
              <a:t>Shakers</a:t>
            </a:r>
          </a:p>
          <a:p>
            <a:pPr lvl="1" eaLnBrk="1" hangingPunct="1">
              <a:lnSpc>
                <a:spcPct val="90000"/>
              </a:lnSpc>
            </a:pPr>
            <a:r>
              <a:rPr lang="en-US" sz="1200">
                <a:latin typeface="Tahoma" charset="0"/>
              </a:rPr>
              <a:t>Common ownership and shared rewards</a:t>
            </a:r>
          </a:p>
          <a:p>
            <a:pPr lvl="1" eaLnBrk="1" hangingPunct="1">
              <a:lnSpc>
                <a:spcPct val="90000"/>
              </a:lnSpc>
            </a:pPr>
            <a:r>
              <a:rPr lang="en-US" sz="1200">
                <a:latin typeface="Tahoma" charset="0"/>
              </a:rPr>
              <a:t>Strict celibacy</a:t>
            </a:r>
          </a:p>
          <a:p>
            <a:pPr lvl="1" eaLnBrk="1" hangingPunct="1">
              <a:lnSpc>
                <a:spcPct val="90000"/>
              </a:lnSpc>
            </a:pPr>
            <a:r>
              <a:rPr lang="en-US" sz="1200">
                <a:latin typeface="Tahoma" charset="0"/>
              </a:rPr>
              <a:t>Against vices</a:t>
            </a:r>
          </a:p>
          <a:p>
            <a:pPr lvl="1" eaLnBrk="1" hangingPunct="1">
              <a:lnSpc>
                <a:spcPct val="90000"/>
              </a:lnSpc>
            </a:pPr>
            <a:r>
              <a:rPr lang="ja-JP" altLang="en-US" sz="1200">
                <a:latin typeface="Tahoma" charset="0"/>
              </a:rPr>
              <a:t>“</a:t>
            </a:r>
            <a:r>
              <a:rPr lang="en-US" sz="1200">
                <a:latin typeface="Tahoma" charset="0"/>
              </a:rPr>
              <a:t>separate but equal</a:t>
            </a:r>
            <a:r>
              <a:rPr lang="ja-JP" altLang="en-US" sz="1200">
                <a:latin typeface="Tahoma" charset="0"/>
              </a:rPr>
              <a:t>”</a:t>
            </a:r>
            <a:endParaRPr lang="en-US" sz="1200">
              <a:latin typeface="Tahoma" charset="0"/>
            </a:endParaRPr>
          </a:p>
          <a:p>
            <a:pPr eaLnBrk="1" hangingPunct="1">
              <a:lnSpc>
                <a:spcPct val="90000"/>
              </a:lnSpc>
            </a:pPr>
            <a:r>
              <a:rPr lang="en-US" sz="1400">
                <a:latin typeface="Tahoma" charset="0"/>
              </a:rPr>
              <a:t>Oneida Community</a:t>
            </a:r>
          </a:p>
          <a:p>
            <a:pPr lvl="1" eaLnBrk="1" hangingPunct="1">
              <a:lnSpc>
                <a:spcPct val="90000"/>
              </a:lnSpc>
            </a:pPr>
            <a:r>
              <a:rPr lang="ja-JP" altLang="en-US" sz="1200">
                <a:latin typeface="Tahoma" charset="0"/>
              </a:rPr>
              <a:t>“</a:t>
            </a:r>
            <a:r>
              <a:rPr lang="en-US" sz="1200">
                <a:latin typeface="Tahoma" charset="0"/>
              </a:rPr>
              <a:t>perfectionists</a:t>
            </a:r>
            <a:r>
              <a:rPr lang="ja-JP" altLang="en-US" sz="1200">
                <a:latin typeface="Tahoma" charset="0"/>
              </a:rPr>
              <a:t>”</a:t>
            </a:r>
            <a:endParaRPr lang="en-US" sz="1200">
              <a:latin typeface="Tahoma" charset="0"/>
            </a:endParaRPr>
          </a:p>
          <a:p>
            <a:pPr lvl="1" eaLnBrk="1" hangingPunct="1">
              <a:lnSpc>
                <a:spcPct val="90000"/>
              </a:lnSpc>
            </a:pPr>
            <a:r>
              <a:rPr lang="en-US" sz="1200">
                <a:latin typeface="Tahoma" charset="0"/>
              </a:rPr>
              <a:t>Married to all</a:t>
            </a:r>
          </a:p>
          <a:p>
            <a:pPr lvl="1" eaLnBrk="1" hangingPunct="1">
              <a:lnSpc>
                <a:spcPct val="90000"/>
              </a:lnSpc>
            </a:pPr>
            <a:r>
              <a:rPr lang="en-US" sz="1200">
                <a:latin typeface="Tahoma" charset="0"/>
              </a:rPr>
              <a:t>Children raised communally </a:t>
            </a:r>
          </a:p>
        </p:txBody>
      </p:sp>
      <p:pic>
        <p:nvPicPr>
          <p:cNvPr id="22531" name="Picture 7" descr="communal_exp"/>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0" y="838200"/>
            <a:ext cx="5713413" cy="4876800"/>
          </a:xfrm>
          <a:noFill/>
          <a:extLst>
            <a:ext uri="{909E8E84-426E-40dd-AFC4-6F175D3DCCD1}">
              <a14:hiddenFill xmlns:a14="http://schemas.microsoft.com/office/drawing/2010/main">
                <a:solidFill>
                  <a:srgbClr val="FFFFFF"/>
                </a:solidFill>
              </a14:hiddenFill>
            </a:ext>
          </a:extLst>
        </p:spPr>
      </p:pic>
      <p:pic>
        <p:nvPicPr>
          <p:cNvPr id="22532" name="Picture 4" descr="Shaker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7388" y="4191000"/>
            <a:ext cx="33766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8010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sz="3200">
                <a:latin typeface="Tahoma" charset="0"/>
              </a:rPr>
              <a:t>Reform Movements</a:t>
            </a:r>
            <a:br>
              <a:rPr lang="en-US" sz="3200">
                <a:latin typeface="Tahoma" charset="0"/>
              </a:rPr>
            </a:br>
            <a:r>
              <a:rPr lang="en-US" sz="3200">
                <a:latin typeface="Tahoma" charset="0"/>
              </a:rPr>
              <a:t>Temperance</a:t>
            </a:r>
          </a:p>
        </p:txBody>
      </p:sp>
      <p:sp>
        <p:nvSpPr>
          <p:cNvPr id="3" name="Content Placeholder 2"/>
          <p:cNvSpPr>
            <a:spLocks noGrp="1"/>
          </p:cNvSpPr>
          <p:nvPr>
            <p:ph sz="half" idx="1"/>
          </p:nvPr>
        </p:nvSpPr>
        <p:spPr>
          <a:xfrm>
            <a:off x="0" y="1066800"/>
            <a:ext cx="3048000" cy="2057400"/>
          </a:xfrm>
        </p:spPr>
        <p:txBody>
          <a:bodyPr/>
          <a:lstStyle/>
          <a:p>
            <a:r>
              <a:rPr lang="en-US" sz="2000">
                <a:latin typeface="Tahoma" charset="0"/>
              </a:rPr>
              <a:t>Social Problems of Alcohol</a:t>
            </a:r>
          </a:p>
          <a:p>
            <a:r>
              <a:rPr lang="en-US" sz="2000">
                <a:latin typeface="Tahoma" charset="0"/>
              </a:rPr>
              <a:t>Organizations</a:t>
            </a:r>
          </a:p>
          <a:p>
            <a:pPr lvl="1"/>
            <a:r>
              <a:rPr lang="en-US" sz="1800">
                <a:latin typeface="Tahoma" charset="0"/>
              </a:rPr>
              <a:t>American Temperance Society</a:t>
            </a:r>
          </a:p>
          <a:p>
            <a:pPr lvl="1"/>
            <a:r>
              <a:rPr lang="en-US" sz="1800">
                <a:latin typeface="Tahoma" charset="0"/>
              </a:rPr>
              <a:t>Washingtonians</a:t>
            </a:r>
          </a:p>
        </p:txBody>
      </p:sp>
      <p:pic>
        <p:nvPicPr>
          <p:cNvPr id="23555" name="Content Placeholder 4" descr="Drunkard.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3124200" y="1219200"/>
            <a:ext cx="6019800" cy="4294188"/>
          </a:xfrm>
        </p:spPr>
      </p:pic>
      <p:pic>
        <p:nvPicPr>
          <p:cNvPr id="23556" name="Picture 6" descr="WomenTemperanc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157538"/>
            <a:ext cx="27432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656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Temperance &amp; Women</a:t>
            </a:r>
            <a:endParaRPr lang="en-US" dirty="0"/>
          </a:p>
        </p:txBody>
      </p:sp>
      <p:sp>
        <p:nvSpPr>
          <p:cNvPr id="5" name="Content Placeholder 2"/>
          <p:cNvSpPr>
            <a:spLocks noGrp="1"/>
          </p:cNvSpPr>
          <p:nvPr>
            <p:ph idx="1"/>
          </p:nvPr>
        </p:nvSpPr>
        <p:spPr>
          <a:xfrm>
            <a:off x="685800" y="1600201"/>
            <a:ext cx="3657600" cy="3733800"/>
          </a:xfrm>
        </p:spPr>
        <p:txBody>
          <a:bodyPr>
            <a:normAutofit fontScale="92500" lnSpcReduction="20000"/>
          </a:bodyPr>
          <a:lstStyle/>
          <a:p>
            <a:r>
              <a:rPr lang="en-US" sz="3200" dirty="0" smtClean="0"/>
              <a:t>Domestic neglect &amp; abuse</a:t>
            </a:r>
          </a:p>
          <a:p>
            <a:r>
              <a:rPr lang="en-US" sz="3200" dirty="0" smtClean="0"/>
              <a:t>Infidelity &amp; disease</a:t>
            </a:r>
          </a:p>
          <a:p>
            <a:r>
              <a:rPr lang="en-US" sz="3200" dirty="0" smtClean="0"/>
              <a:t>Lost wages</a:t>
            </a:r>
          </a:p>
          <a:p>
            <a:endParaRPr lang="en-US" sz="3200" dirty="0"/>
          </a:p>
          <a:p>
            <a:r>
              <a:rPr lang="en-US" sz="3200" dirty="0" smtClean="0"/>
              <a:t>Abstinence pledges</a:t>
            </a:r>
            <a:endParaRPr lang="en-US" sz="3200" dirty="0"/>
          </a:p>
        </p:txBody>
      </p:sp>
      <p:pic>
        <p:nvPicPr>
          <p:cNvPr id="22530"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055336" y="1417638"/>
            <a:ext cx="3063343" cy="46302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5623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Temperance &amp; Immigration</a:t>
            </a:r>
            <a:endParaRPr lang="en-US" dirty="0"/>
          </a:p>
        </p:txBody>
      </p:sp>
      <p:sp>
        <p:nvSpPr>
          <p:cNvPr id="5" name="Content Placeholder 2"/>
          <p:cNvSpPr>
            <a:spLocks noGrp="1"/>
          </p:cNvSpPr>
          <p:nvPr>
            <p:ph idx="1"/>
          </p:nvPr>
        </p:nvSpPr>
        <p:spPr>
          <a:xfrm>
            <a:off x="0" y="1600200"/>
            <a:ext cx="3086100" cy="4248963"/>
          </a:xfrm>
        </p:spPr>
        <p:txBody>
          <a:bodyPr>
            <a:normAutofit/>
          </a:bodyPr>
          <a:lstStyle/>
          <a:p>
            <a:r>
              <a:rPr lang="en-US" sz="3200" dirty="0" smtClean="0"/>
              <a:t>Nativist issue</a:t>
            </a:r>
          </a:p>
          <a:p>
            <a:pPr lvl="1"/>
            <a:r>
              <a:rPr lang="en-US" sz="2800" dirty="0" smtClean="0"/>
              <a:t>Irish whisky</a:t>
            </a:r>
          </a:p>
          <a:p>
            <a:pPr lvl="1"/>
            <a:r>
              <a:rPr lang="en-US" sz="2800" dirty="0" smtClean="0"/>
              <a:t>German beer</a:t>
            </a:r>
          </a:p>
          <a:p>
            <a:pPr lvl="1"/>
            <a:r>
              <a:rPr lang="en-US" sz="2800" dirty="0" smtClean="0"/>
              <a:t>Italian wine, etc.</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185641" y="1597692"/>
            <a:ext cx="5499629" cy="40424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801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Reform</a:t>
            </a:r>
            <a:endParaRPr lang="en-US" dirty="0"/>
          </a:p>
        </p:txBody>
      </p:sp>
      <p:sp>
        <p:nvSpPr>
          <p:cNvPr id="5" name="Content Placeholder 2"/>
          <p:cNvSpPr>
            <a:spLocks noGrp="1"/>
          </p:cNvSpPr>
          <p:nvPr>
            <p:ph idx="1"/>
          </p:nvPr>
        </p:nvSpPr>
        <p:spPr>
          <a:xfrm>
            <a:off x="685800" y="1600201"/>
            <a:ext cx="5105400" cy="4948582"/>
          </a:xfrm>
        </p:spPr>
        <p:txBody>
          <a:bodyPr>
            <a:normAutofit/>
          </a:bodyPr>
          <a:lstStyle/>
          <a:p>
            <a:r>
              <a:rPr lang="en-US" sz="3200" dirty="0" smtClean="0"/>
              <a:t>Enlightenment philosophy</a:t>
            </a:r>
          </a:p>
          <a:p>
            <a:pPr lvl="1"/>
            <a:r>
              <a:rPr lang="en-US" sz="2800" i="1" dirty="0" smtClean="0"/>
              <a:t>Tabula rasa</a:t>
            </a:r>
            <a:r>
              <a:rPr lang="en-US" sz="2800" dirty="0" smtClean="0"/>
              <a:t>: blank slate</a:t>
            </a:r>
          </a:p>
          <a:p>
            <a:r>
              <a:rPr lang="en-US" sz="3200" dirty="0" smtClean="0"/>
              <a:t>Political philosophy</a:t>
            </a:r>
          </a:p>
          <a:p>
            <a:pPr lvl="1"/>
            <a:r>
              <a:rPr lang="en-US" sz="2800" dirty="0" smtClean="0"/>
              <a:t>Civic virtue &amp; informed citizenry</a:t>
            </a:r>
          </a:p>
          <a:p>
            <a:r>
              <a:rPr lang="en-US" sz="3200" dirty="0" smtClean="0"/>
              <a:t>Socio-economic factors</a:t>
            </a:r>
          </a:p>
          <a:p>
            <a:pPr lvl="1"/>
            <a:r>
              <a:rPr lang="en-US" sz="2800" dirty="0" smtClean="0"/>
              <a:t>Industrialization &amp; child labor</a:t>
            </a:r>
            <a:endParaRPr lang="en-US" sz="2800" dirty="0"/>
          </a:p>
        </p:txBody>
      </p:sp>
    </p:spTree>
    <p:extLst>
      <p:ext uri="{BB962C8B-B14F-4D97-AF65-F5344CB8AC3E}">
        <p14:creationId xmlns:p14="http://schemas.microsoft.com/office/powerpoint/2010/main" val="15964879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Antebellum Reform Movements &amp; Seneca Falls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4</a:t>
            </a:r>
            <a:endParaRPr lang="en-US" dirty="0"/>
          </a:p>
        </p:txBody>
      </p:sp>
    </p:spTree>
    <p:extLst>
      <p:ext uri="{BB962C8B-B14F-4D97-AF65-F5344CB8AC3E}">
        <p14:creationId xmlns:p14="http://schemas.microsoft.com/office/powerpoint/2010/main" val="217459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&amp; Education</a:t>
            </a:r>
            <a:endParaRPr lang="en-US" dirty="0"/>
          </a:p>
        </p:txBody>
      </p:sp>
      <p:sp>
        <p:nvSpPr>
          <p:cNvPr id="5" name="Content Placeholder 2"/>
          <p:cNvSpPr>
            <a:spLocks noGrp="1"/>
          </p:cNvSpPr>
          <p:nvPr>
            <p:ph idx="1"/>
          </p:nvPr>
        </p:nvSpPr>
        <p:spPr>
          <a:xfrm>
            <a:off x="685800" y="1600201"/>
            <a:ext cx="3657600" cy="4516966"/>
          </a:xfrm>
        </p:spPr>
        <p:txBody>
          <a:bodyPr>
            <a:normAutofit fontScale="85000" lnSpcReduction="10000"/>
          </a:bodyPr>
          <a:lstStyle/>
          <a:p>
            <a:r>
              <a:rPr lang="en-US" sz="3200" dirty="0" smtClean="0"/>
              <a:t>Catharine Beecher</a:t>
            </a:r>
          </a:p>
          <a:p>
            <a:pPr lvl="1"/>
            <a:r>
              <a:rPr lang="en-US" sz="2800" dirty="0" smtClean="0"/>
              <a:t>Kindergarten</a:t>
            </a:r>
          </a:p>
          <a:p>
            <a:pPr lvl="1"/>
            <a:r>
              <a:rPr lang="en-US" sz="2800" dirty="0" smtClean="0"/>
              <a:t>Physical education</a:t>
            </a:r>
          </a:p>
          <a:p>
            <a:pPr lvl="1"/>
            <a:r>
              <a:rPr lang="en-US" sz="2800" dirty="0" smtClean="0"/>
              <a:t>Music education</a:t>
            </a:r>
          </a:p>
          <a:p>
            <a:r>
              <a:rPr lang="en-US" sz="3200" dirty="0" smtClean="0"/>
              <a:t>Emma Willard</a:t>
            </a:r>
          </a:p>
          <a:p>
            <a:pPr lvl="1"/>
            <a:r>
              <a:rPr lang="en-US" sz="2800" dirty="0" smtClean="0"/>
              <a:t>Women’s education</a:t>
            </a:r>
          </a:p>
          <a:p>
            <a:r>
              <a:rPr lang="en-US" sz="3200" dirty="0" smtClean="0"/>
              <a:t>Elizabeth Blackwell</a:t>
            </a:r>
          </a:p>
          <a:p>
            <a:pPr lvl="1"/>
            <a:r>
              <a:rPr lang="en-US" sz="2800" dirty="0" smtClean="0"/>
              <a:t>Medicine</a:t>
            </a:r>
          </a:p>
          <a:p>
            <a:r>
              <a:rPr lang="en-US" sz="3200" dirty="0" smtClean="0"/>
              <a:t>OBERLIN COLLEGE</a:t>
            </a:r>
            <a:endParaRPr lang="en-US" sz="3200" dirty="0"/>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78070" y="1857257"/>
            <a:ext cx="3989231" cy="4252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8542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sz="3600">
                <a:latin typeface="Tahoma" charset="0"/>
              </a:rPr>
              <a:t>Reform Movements</a:t>
            </a:r>
            <a:br>
              <a:rPr lang="en-US" sz="3600">
                <a:latin typeface="Tahoma" charset="0"/>
              </a:rPr>
            </a:br>
            <a:r>
              <a:rPr lang="en-US" sz="3600">
                <a:latin typeface="Tahoma" charset="0"/>
              </a:rPr>
              <a:t>Education</a:t>
            </a:r>
          </a:p>
        </p:txBody>
      </p:sp>
      <p:sp>
        <p:nvSpPr>
          <p:cNvPr id="3" name="Content Placeholder 2"/>
          <p:cNvSpPr>
            <a:spLocks noGrp="1"/>
          </p:cNvSpPr>
          <p:nvPr>
            <p:ph sz="half" idx="1"/>
          </p:nvPr>
        </p:nvSpPr>
        <p:spPr>
          <a:xfrm>
            <a:off x="0" y="1066800"/>
            <a:ext cx="6400800" cy="5791200"/>
          </a:xfrm>
        </p:spPr>
        <p:txBody>
          <a:bodyPr/>
          <a:lstStyle/>
          <a:p>
            <a:r>
              <a:rPr lang="en-US" sz="2000" dirty="0">
                <a:latin typeface="Tahoma" charset="0"/>
              </a:rPr>
              <a:t>Public Education</a:t>
            </a:r>
          </a:p>
          <a:p>
            <a:pPr lvl="1"/>
            <a:r>
              <a:rPr lang="en-US" sz="1800" dirty="0">
                <a:latin typeface="Tahoma" charset="0"/>
              </a:rPr>
              <a:t>Massachusetts</a:t>
            </a:r>
          </a:p>
          <a:p>
            <a:r>
              <a:rPr lang="en-US" sz="2000" dirty="0">
                <a:latin typeface="Tahoma" charset="0"/>
              </a:rPr>
              <a:t>Horace Mann</a:t>
            </a:r>
          </a:p>
          <a:p>
            <a:pPr lvl="1"/>
            <a:r>
              <a:rPr lang="ja-JP" altLang="en-US" sz="1800" dirty="0">
                <a:latin typeface="Tahoma" charset="0"/>
              </a:rPr>
              <a:t>“</a:t>
            </a:r>
            <a:r>
              <a:rPr lang="en-US" sz="1800" dirty="0">
                <a:latin typeface="Tahoma" charset="0"/>
              </a:rPr>
              <a:t>Education, then, beyond all other devices of human origin, is the great equalizer of the conditions of men, — the balance-wheel of the social machinery. I do not here mean that it so elevates the moral nature as to make men disdain and abhor the oppression of their fellow-men. This idea pertains to another of its attributes. But I mean that it gives each man the independence and the means by which he can resist the selfishness of other men. It does better than to disarm the poor of their hostility towards the rich: it prevents being poor.</a:t>
            </a:r>
            <a:r>
              <a:rPr lang="ja-JP" altLang="en-US" sz="1800" dirty="0">
                <a:latin typeface="Tahoma" charset="0"/>
              </a:rPr>
              <a:t>”</a:t>
            </a:r>
            <a:endParaRPr lang="en-US" sz="1800" dirty="0">
              <a:latin typeface="Tahoma" charset="0"/>
            </a:endParaRPr>
          </a:p>
          <a:p>
            <a:pPr lvl="1"/>
            <a:r>
              <a:rPr lang="ja-JP" altLang="en-US" sz="1800" dirty="0">
                <a:latin typeface="Tahoma" charset="0"/>
              </a:rPr>
              <a:t>“</a:t>
            </a:r>
            <a:r>
              <a:rPr lang="en-US" sz="1800" dirty="0">
                <a:latin typeface="Tahoma" charset="0"/>
              </a:rPr>
              <a:t>It is well to think well. It is divine to act well.</a:t>
            </a:r>
            <a:r>
              <a:rPr lang="ja-JP" altLang="en-US" sz="1800" dirty="0">
                <a:latin typeface="Tahoma" charset="0"/>
              </a:rPr>
              <a:t>”</a:t>
            </a:r>
            <a:endParaRPr lang="en-US" sz="1800" dirty="0">
              <a:latin typeface="Tahoma" charset="0"/>
            </a:endParaRPr>
          </a:p>
          <a:p>
            <a:pPr lvl="1"/>
            <a:r>
              <a:rPr lang="ja-JP" altLang="en-US" sz="1800" dirty="0">
                <a:latin typeface="Tahoma" charset="0"/>
              </a:rPr>
              <a:t>“</a:t>
            </a:r>
            <a:r>
              <a:rPr lang="en-US" sz="1800" dirty="0">
                <a:latin typeface="Tahoma" charset="0"/>
              </a:rPr>
              <a:t>An educated electorate is essential to the working of a free Political system.</a:t>
            </a:r>
            <a:r>
              <a:rPr lang="ja-JP" altLang="en-US" sz="1800" dirty="0">
                <a:latin typeface="Tahoma" charset="0"/>
              </a:rPr>
              <a:t>”</a:t>
            </a:r>
            <a:endParaRPr lang="en-US" sz="1800" dirty="0">
              <a:latin typeface="Tahoma" charset="0"/>
            </a:endParaRPr>
          </a:p>
          <a:p>
            <a:pPr lvl="1"/>
            <a:r>
              <a:rPr lang="en-US" sz="1800" dirty="0">
                <a:latin typeface="Tahoma" charset="0"/>
              </a:rPr>
              <a:t>Compulsory education</a:t>
            </a:r>
          </a:p>
          <a:p>
            <a:pPr lvl="1"/>
            <a:r>
              <a:rPr lang="en-US" sz="1800" dirty="0">
                <a:latin typeface="Tahoma" charset="0"/>
              </a:rPr>
              <a:t>State-run teacher training programs</a:t>
            </a:r>
          </a:p>
        </p:txBody>
      </p:sp>
      <p:pic>
        <p:nvPicPr>
          <p:cNvPr id="24579" name="Content Placeholder 4" descr="850.jpg"/>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a:xfrm>
            <a:off x="6378575" y="1524000"/>
            <a:ext cx="2765425" cy="3886200"/>
          </a:xfrm>
        </p:spPr>
      </p:pic>
    </p:spTree>
    <p:extLst>
      <p:ext uri="{BB962C8B-B14F-4D97-AF65-F5344CB8AC3E}">
        <p14:creationId xmlns:p14="http://schemas.microsoft.com/office/powerpoint/2010/main" val="27442393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a:latin typeface="Tahoma" charset="0"/>
              </a:rPr>
              <a:t>Reform Movements</a:t>
            </a:r>
            <a:br>
              <a:rPr lang="en-US">
                <a:latin typeface="Tahoma" charset="0"/>
              </a:rPr>
            </a:br>
            <a:r>
              <a:rPr lang="en-US">
                <a:latin typeface="Tahoma" charset="0"/>
              </a:rPr>
              <a:t>Rehabilitation</a:t>
            </a:r>
          </a:p>
        </p:txBody>
      </p:sp>
      <p:sp>
        <p:nvSpPr>
          <p:cNvPr id="3" name="Content Placeholder 2"/>
          <p:cNvSpPr>
            <a:spLocks noGrp="1"/>
          </p:cNvSpPr>
          <p:nvPr>
            <p:ph sz="half" idx="1"/>
          </p:nvPr>
        </p:nvSpPr>
        <p:spPr>
          <a:xfrm>
            <a:off x="0" y="1371600"/>
            <a:ext cx="4724400" cy="2514600"/>
          </a:xfrm>
        </p:spPr>
        <p:txBody>
          <a:bodyPr/>
          <a:lstStyle/>
          <a:p>
            <a:r>
              <a:rPr lang="en-US" sz="2800" dirty="0">
                <a:latin typeface="Tahoma" charset="0"/>
              </a:rPr>
              <a:t>Dorothea Dix</a:t>
            </a:r>
          </a:p>
          <a:p>
            <a:pPr lvl="2"/>
            <a:r>
              <a:rPr lang="ja-JP" altLang="en-US" sz="2000" dirty="0">
                <a:latin typeface="Tahoma" charset="0"/>
              </a:rPr>
              <a:t>“</a:t>
            </a:r>
            <a:r>
              <a:rPr lang="en-US" sz="2000" dirty="0">
                <a:latin typeface="Tahoma" charset="0"/>
              </a:rPr>
              <a:t>Man is not made better by being degraded.</a:t>
            </a:r>
            <a:r>
              <a:rPr lang="ja-JP" altLang="en-US" sz="2000" dirty="0">
                <a:latin typeface="Tahoma" charset="0"/>
              </a:rPr>
              <a:t>”</a:t>
            </a:r>
            <a:endParaRPr lang="en-US" sz="2000" dirty="0">
              <a:latin typeface="Tahoma" charset="0"/>
            </a:endParaRPr>
          </a:p>
          <a:p>
            <a:pPr lvl="1"/>
            <a:r>
              <a:rPr lang="en-US" sz="2400" dirty="0">
                <a:latin typeface="Tahoma" charset="0"/>
              </a:rPr>
              <a:t>Prisons and Asylums</a:t>
            </a:r>
          </a:p>
          <a:p>
            <a:pPr lvl="1"/>
            <a:r>
              <a:rPr lang="en-US" sz="2400" dirty="0">
                <a:latin typeface="Tahoma" charset="0"/>
              </a:rPr>
              <a:t>Penitentiary System</a:t>
            </a:r>
          </a:p>
        </p:txBody>
      </p:sp>
      <p:pic>
        <p:nvPicPr>
          <p:cNvPr id="25603" name="Content Placeholder 4" descr="Insanity.pn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949825" y="1447800"/>
            <a:ext cx="4194175" cy="3068638"/>
          </a:xfrm>
        </p:spPr>
      </p:pic>
      <p:pic>
        <p:nvPicPr>
          <p:cNvPr id="25604" name="Picture 5" descr="1851-Lunatic-Asylum.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81500" y="4467225"/>
            <a:ext cx="4762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6241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ahoma" charset="0"/>
              </a:rPr>
              <a:t>Penny Press</a:t>
            </a:r>
          </a:p>
        </p:txBody>
      </p:sp>
      <p:sp>
        <p:nvSpPr>
          <p:cNvPr id="3" name="Content Placeholder 2"/>
          <p:cNvSpPr>
            <a:spLocks noGrp="1"/>
          </p:cNvSpPr>
          <p:nvPr>
            <p:ph sz="half" idx="1"/>
          </p:nvPr>
        </p:nvSpPr>
        <p:spPr>
          <a:xfrm>
            <a:off x="0" y="1295400"/>
            <a:ext cx="4267200" cy="5257800"/>
          </a:xfrm>
        </p:spPr>
        <p:txBody>
          <a:bodyPr/>
          <a:lstStyle/>
          <a:p>
            <a:r>
              <a:rPr lang="en-US" sz="2800">
                <a:latin typeface="Tahoma" charset="0"/>
              </a:rPr>
              <a:t>Growth</a:t>
            </a:r>
          </a:p>
          <a:p>
            <a:pPr lvl="1"/>
            <a:r>
              <a:rPr lang="en-US" sz="2400">
                <a:latin typeface="Tahoma" charset="0"/>
              </a:rPr>
              <a:t>Steam-powered printing press machines</a:t>
            </a:r>
          </a:p>
          <a:p>
            <a:pPr lvl="1"/>
            <a:r>
              <a:rPr lang="en-US" sz="2400">
                <a:latin typeface="Tahoma" charset="0"/>
              </a:rPr>
              <a:t>State-mandated public education</a:t>
            </a:r>
          </a:p>
          <a:p>
            <a:pPr lvl="1"/>
            <a:r>
              <a:rPr lang="en-US" sz="2400">
                <a:latin typeface="Tahoma" charset="0"/>
              </a:rPr>
              <a:t>Affordable</a:t>
            </a:r>
          </a:p>
          <a:p>
            <a:pPr lvl="1"/>
            <a:r>
              <a:rPr lang="en-US" sz="2400">
                <a:latin typeface="Tahoma" charset="0"/>
              </a:rPr>
              <a:t>Simple vocabulary and diction</a:t>
            </a:r>
          </a:p>
          <a:p>
            <a:r>
              <a:rPr lang="en-US" sz="2800">
                <a:latin typeface="Tahoma" charset="0"/>
              </a:rPr>
              <a:t>Impact</a:t>
            </a:r>
          </a:p>
          <a:p>
            <a:pPr lvl="1"/>
            <a:r>
              <a:rPr lang="en-US" sz="2400">
                <a:latin typeface="Tahoma" charset="0"/>
              </a:rPr>
              <a:t>Increased literacy rates</a:t>
            </a:r>
          </a:p>
          <a:p>
            <a:pPr lvl="1"/>
            <a:r>
              <a:rPr lang="en-US" sz="2400">
                <a:latin typeface="Tahoma" charset="0"/>
              </a:rPr>
              <a:t>More opinionated American public</a:t>
            </a:r>
          </a:p>
        </p:txBody>
      </p:sp>
      <p:pic>
        <p:nvPicPr>
          <p:cNvPr id="27651" name="Content Placeholder 4" descr="pennypress.jpg"/>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a:xfrm>
            <a:off x="4368800" y="1371600"/>
            <a:ext cx="4775200" cy="3581400"/>
          </a:xfrm>
        </p:spPr>
      </p:pic>
    </p:spTree>
    <p:extLst>
      <p:ext uri="{BB962C8B-B14F-4D97-AF65-F5344CB8AC3E}">
        <p14:creationId xmlns:p14="http://schemas.microsoft.com/office/powerpoint/2010/main" val="3431987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r>
              <a:rPr lang="en-US" sz="4000">
                <a:latin typeface="Tahoma" charset="0"/>
              </a:rPr>
              <a:t>Transcendentalism</a:t>
            </a:r>
          </a:p>
        </p:txBody>
      </p:sp>
      <p:sp>
        <p:nvSpPr>
          <p:cNvPr id="40963" name="Rectangle 3"/>
          <p:cNvSpPr>
            <a:spLocks noGrp="1" noRot="1" noChangeArrowheads="1"/>
          </p:cNvSpPr>
          <p:nvPr>
            <p:ph sz="half" idx="2"/>
          </p:nvPr>
        </p:nvSpPr>
        <p:spPr>
          <a:xfrm>
            <a:off x="4876800" y="1600200"/>
            <a:ext cx="4267200" cy="3352800"/>
          </a:xfrm>
        </p:spPr>
        <p:txBody>
          <a:bodyPr/>
          <a:lstStyle/>
          <a:p>
            <a:pPr eaLnBrk="1" hangingPunct="1">
              <a:lnSpc>
                <a:spcPct val="80000"/>
              </a:lnSpc>
            </a:pPr>
            <a:r>
              <a:rPr lang="en-US" sz="2400" dirty="0">
                <a:latin typeface="Tahoma" charset="0"/>
              </a:rPr>
              <a:t>Stressed intuition/instinct, emotionalism, feelings over reason and logic</a:t>
            </a:r>
          </a:p>
          <a:p>
            <a:pPr eaLnBrk="1" hangingPunct="1">
              <a:lnSpc>
                <a:spcPct val="80000"/>
              </a:lnSpc>
            </a:pPr>
            <a:r>
              <a:rPr lang="en-US" sz="2400" dirty="0">
                <a:latin typeface="Tahoma" charset="0"/>
              </a:rPr>
              <a:t>Promotion of the Individual</a:t>
            </a:r>
          </a:p>
          <a:p>
            <a:pPr eaLnBrk="1" hangingPunct="1">
              <a:lnSpc>
                <a:spcPct val="80000"/>
              </a:lnSpc>
            </a:pPr>
            <a:r>
              <a:rPr lang="en-US" sz="2400" dirty="0">
                <a:latin typeface="Tahoma" charset="0"/>
              </a:rPr>
              <a:t>Finding spiritual enlightenment through Nature</a:t>
            </a:r>
          </a:p>
          <a:p>
            <a:pPr eaLnBrk="1" hangingPunct="1">
              <a:lnSpc>
                <a:spcPct val="80000"/>
              </a:lnSpc>
            </a:pPr>
            <a:r>
              <a:rPr lang="en-US" sz="2400" dirty="0">
                <a:latin typeface="Tahoma" charset="0"/>
              </a:rPr>
              <a:t>Reject </a:t>
            </a:r>
            <a:r>
              <a:rPr lang="en-US" sz="2400" dirty="0" smtClean="0">
                <a:latin typeface="Tahoma" charset="0"/>
              </a:rPr>
              <a:t>materialism</a:t>
            </a:r>
            <a:r>
              <a:rPr lang="en-US" sz="2400" dirty="0">
                <a:latin typeface="Tahoma" charset="0"/>
              </a:rPr>
              <a:t> </a:t>
            </a:r>
            <a:r>
              <a:rPr lang="en-US" sz="2400" dirty="0" smtClean="0">
                <a:latin typeface="Tahoma" charset="0"/>
              </a:rPr>
              <a:t>doctrine</a:t>
            </a:r>
            <a:endParaRPr lang="en-US" sz="2400" dirty="0">
              <a:latin typeface="Tahoma" charset="0"/>
            </a:endParaRPr>
          </a:p>
        </p:txBody>
      </p:sp>
      <p:pic>
        <p:nvPicPr>
          <p:cNvPr id="29699" name="Content Placeholder 7" descr="transa5.jpg"/>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100013" y="1600200"/>
            <a:ext cx="4732337" cy="2819400"/>
          </a:xfrm>
        </p:spPr>
      </p:pic>
    </p:spTree>
    <p:extLst>
      <p:ext uri="{BB962C8B-B14F-4D97-AF65-F5344CB8AC3E}">
        <p14:creationId xmlns:p14="http://schemas.microsoft.com/office/powerpoint/2010/main" val="40779043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762000"/>
          </a:xfrm>
        </p:spPr>
        <p:txBody>
          <a:bodyPr/>
          <a:lstStyle/>
          <a:p>
            <a:r>
              <a:rPr lang="en-US">
                <a:latin typeface="Tahoma" charset="0"/>
              </a:rPr>
              <a:t>Transcendentalism</a:t>
            </a:r>
          </a:p>
        </p:txBody>
      </p:sp>
      <p:sp>
        <p:nvSpPr>
          <p:cNvPr id="11" name="Text Placeholder 10"/>
          <p:cNvSpPr>
            <a:spLocks noGrp="1"/>
          </p:cNvSpPr>
          <p:nvPr>
            <p:ph type="body" sz="half" idx="3"/>
          </p:nvPr>
        </p:nvSpPr>
        <p:spPr>
          <a:xfrm>
            <a:off x="3200400" y="914400"/>
            <a:ext cx="5943600" cy="4572000"/>
          </a:xfrm>
        </p:spPr>
        <p:txBody>
          <a:bodyPr/>
          <a:lstStyle/>
          <a:p>
            <a:pPr eaLnBrk="1" hangingPunct="1">
              <a:lnSpc>
                <a:spcPct val="80000"/>
              </a:lnSpc>
            </a:pPr>
            <a:r>
              <a:rPr lang="en-US" sz="2400">
                <a:latin typeface="Tahoma" charset="0"/>
              </a:rPr>
              <a:t>Ralph Waldo Emerson</a:t>
            </a:r>
          </a:p>
          <a:p>
            <a:pPr lvl="1" eaLnBrk="1" hangingPunct="1">
              <a:lnSpc>
                <a:spcPct val="80000"/>
              </a:lnSpc>
            </a:pPr>
            <a:r>
              <a:rPr lang="en-US" sz="2000" i="1">
                <a:latin typeface="Tahoma" charset="0"/>
              </a:rPr>
              <a:t>Self-Reliance </a:t>
            </a:r>
            <a:r>
              <a:rPr lang="en-US" sz="2000">
                <a:latin typeface="Tahoma" charset="0"/>
              </a:rPr>
              <a:t>(1841)</a:t>
            </a:r>
          </a:p>
          <a:p>
            <a:pPr lvl="2" eaLnBrk="1" hangingPunct="1">
              <a:lnSpc>
                <a:spcPct val="80000"/>
              </a:lnSpc>
            </a:pPr>
            <a:r>
              <a:rPr lang="ja-JP" altLang="en-US" sz="1800">
                <a:latin typeface="Tahoma" charset="0"/>
              </a:rPr>
              <a:t>“</a:t>
            </a:r>
            <a:r>
              <a:rPr lang="en-US" sz="1800">
                <a:latin typeface="Tahoma" charset="0"/>
              </a:rPr>
              <a:t>Nothing is at last sacred, but the integrity of your own mind.</a:t>
            </a:r>
            <a:r>
              <a:rPr lang="ja-JP" altLang="en-US" sz="1800">
                <a:latin typeface="Tahoma" charset="0"/>
              </a:rPr>
              <a:t>”</a:t>
            </a:r>
            <a:endParaRPr lang="en-US" sz="1800">
              <a:latin typeface="Tahoma" charset="0"/>
            </a:endParaRPr>
          </a:p>
          <a:p>
            <a:pPr lvl="1" eaLnBrk="1" hangingPunct="1">
              <a:lnSpc>
                <a:spcPct val="80000"/>
              </a:lnSpc>
            </a:pPr>
            <a:r>
              <a:rPr lang="en-US" sz="2000" i="1">
                <a:latin typeface="Tahoma" charset="0"/>
              </a:rPr>
              <a:t>The American Scholar </a:t>
            </a:r>
            <a:r>
              <a:rPr lang="en-US" sz="2000">
                <a:latin typeface="Tahoma" charset="0"/>
              </a:rPr>
              <a:t>(1837)</a:t>
            </a:r>
            <a:endParaRPr lang="en-US" sz="2000" i="1">
              <a:latin typeface="Tahoma" charset="0"/>
            </a:endParaRPr>
          </a:p>
          <a:p>
            <a:pPr lvl="2" eaLnBrk="1" hangingPunct="1">
              <a:lnSpc>
                <a:spcPct val="80000"/>
              </a:lnSpc>
            </a:pPr>
            <a:r>
              <a:rPr lang="en-US" sz="1800">
                <a:latin typeface="Tahoma" charset="0"/>
              </a:rPr>
              <a:t>Despite cultural heritage, instinctive creative genius of individual could lead to greatness</a:t>
            </a:r>
          </a:p>
          <a:p>
            <a:pPr eaLnBrk="1" hangingPunct="1">
              <a:lnSpc>
                <a:spcPct val="80000"/>
              </a:lnSpc>
            </a:pPr>
            <a:r>
              <a:rPr lang="en-US" sz="2400">
                <a:latin typeface="Tahoma" charset="0"/>
              </a:rPr>
              <a:t>Henry David Thoreau (</a:t>
            </a:r>
            <a:r>
              <a:rPr lang="en-US" sz="2400" i="1">
                <a:latin typeface="Tahoma" charset="0"/>
              </a:rPr>
              <a:t>Walden</a:t>
            </a:r>
            <a:r>
              <a:rPr lang="en-US" sz="2400">
                <a:latin typeface="Tahoma" charset="0"/>
              </a:rPr>
              <a:t>, </a:t>
            </a:r>
            <a:r>
              <a:rPr lang="en-US" sz="2400" i="1">
                <a:latin typeface="Tahoma" charset="0"/>
              </a:rPr>
              <a:t>On Civil Disobedience</a:t>
            </a:r>
            <a:r>
              <a:rPr lang="en-US" sz="2400">
                <a:latin typeface="Tahoma" charset="0"/>
              </a:rPr>
              <a:t>)</a:t>
            </a:r>
          </a:p>
          <a:p>
            <a:pPr lvl="1" eaLnBrk="1" hangingPunct="1">
              <a:lnSpc>
                <a:spcPct val="80000"/>
              </a:lnSpc>
            </a:pPr>
            <a:r>
              <a:rPr lang="ja-JP" altLang="en-US" sz="2000">
                <a:latin typeface="Tahoma" charset="0"/>
              </a:rPr>
              <a:t>“</a:t>
            </a:r>
            <a:r>
              <a:rPr lang="en-US" sz="2000">
                <a:latin typeface="Tahoma" charset="0"/>
              </a:rPr>
              <a:t>I went to the woods because I wished to live deliberately, to front only the essential facts of life, and see if I could not what it had to teach, and not, when I came to die, discover that I had not lived.</a:t>
            </a:r>
            <a:r>
              <a:rPr lang="ja-JP" altLang="en-US" sz="2000">
                <a:latin typeface="Tahoma" charset="0"/>
              </a:rPr>
              <a:t>”</a:t>
            </a:r>
            <a:endParaRPr lang="en-US" sz="2000">
              <a:latin typeface="Tahoma" charset="0"/>
            </a:endParaRPr>
          </a:p>
          <a:p>
            <a:pPr lvl="1" eaLnBrk="1" hangingPunct="1">
              <a:lnSpc>
                <a:spcPct val="80000"/>
              </a:lnSpc>
            </a:pPr>
            <a:r>
              <a:rPr lang="en-US" sz="2000">
                <a:latin typeface="Tahoma" charset="0"/>
              </a:rPr>
              <a:t>Passive resistance</a:t>
            </a:r>
          </a:p>
          <a:p>
            <a:pPr lvl="2" eaLnBrk="1" hangingPunct="1">
              <a:lnSpc>
                <a:spcPct val="80000"/>
              </a:lnSpc>
            </a:pPr>
            <a:r>
              <a:rPr lang="en-US" sz="1600">
                <a:latin typeface="Tahoma" charset="0"/>
              </a:rPr>
              <a:t>A public refusal to obey unjust laws</a:t>
            </a:r>
            <a:endParaRPr lang="en-US">
              <a:latin typeface="Tahoma" charset="0"/>
            </a:endParaRPr>
          </a:p>
        </p:txBody>
      </p:sp>
      <p:pic>
        <p:nvPicPr>
          <p:cNvPr id="30723" name="Picture 7" descr="emerson"/>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228600" y="817563"/>
            <a:ext cx="2438400" cy="2757487"/>
          </a:xfrm>
          <a:noFill/>
          <a:extLst>
            <a:ext uri="{909E8E84-426E-40dd-AFC4-6F175D3DCCD1}">
              <a14:hiddenFill xmlns:a14="http://schemas.microsoft.com/office/drawing/2010/main">
                <a:solidFill>
                  <a:srgbClr val="FFFFFF"/>
                </a:solidFill>
              </a14:hiddenFill>
            </a:ext>
          </a:extLst>
        </p:spPr>
      </p:pic>
      <p:pic>
        <p:nvPicPr>
          <p:cNvPr id="30724" name="Picture 8" descr="Thoreau"/>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228600" y="3633788"/>
            <a:ext cx="2438400" cy="30241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68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ahoma" charset="0"/>
              </a:rPr>
              <a:t>Romanticism</a:t>
            </a:r>
          </a:p>
        </p:txBody>
      </p:sp>
      <p:sp>
        <p:nvSpPr>
          <p:cNvPr id="3" name="Content Placeholder 2"/>
          <p:cNvSpPr>
            <a:spLocks noGrp="1"/>
          </p:cNvSpPr>
          <p:nvPr>
            <p:ph sz="half" idx="1"/>
          </p:nvPr>
        </p:nvSpPr>
        <p:spPr>
          <a:xfrm>
            <a:off x="152400" y="1600200"/>
            <a:ext cx="3581400" cy="3200400"/>
          </a:xfrm>
        </p:spPr>
        <p:txBody>
          <a:bodyPr/>
          <a:lstStyle/>
          <a:p>
            <a:r>
              <a:rPr lang="en-US" sz="2400">
                <a:latin typeface="Tahoma" charset="0"/>
              </a:rPr>
              <a:t>Nostalgia</a:t>
            </a:r>
          </a:p>
          <a:p>
            <a:r>
              <a:rPr lang="en-US" sz="2400">
                <a:latin typeface="Tahoma" charset="0"/>
              </a:rPr>
              <a:t>Emotionalism</a:t>
            </a:r>
          </a:p>
          <a:p>
            <a:r>
              <a:rPr lang="en-US" sz="2400">
                <a:latin typeface="Tahoma" charset="0"/>
              </a:rPr>
              <a:t>Glorification of Nature</a:t>
            </a:r>
          </a:p>
          <a:p>
            <a:r>
              <a:rPr lang="en-US" sz="2400">
                <a:latin typeface="Tahoma" charset="0"/>
              </a:rPr>
              <a:t>Sublime</a:t>
            </a:r>
          </a:p>
          <a:p>
            <a:r>
              <a:rPr lang="en-US" sz="2400">
                <a:latin typeface="Tahoma" charset="0"/>
              </a:rPr>
              <a:t>Individualism</a:t>
            </a:r>
          </a:p>
          <a:p>
            <a:r>
              <a:rPr lang="en-US" sz="2400">
                <a:latin typeface="Tahoma" charset="0"/>
              </a:rPr>
              <a:t>Myth and Folklore</a:t>
            </a:r>
          </a:p>
          <a:p>
            <a:r>
              <a:rPr lang="en-US" sz="2400">
                <a:latin typeface="Tahoma" charset="0"/>
              </a:rPr>
              <a:t>Spiritualism</a:t>
            </a:r>
          </a:p>
        </p:txBody>
      </p:sp>
      <p:pic>
        <p:nvPicPr>
          <p:cNvPr id="31747" name="Content Placeholder 4" descr="brstdt08.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3733800" y="1600200"/>
            <a:ext cx="5410200" cy="3733800"/>
          </a:xfrm>
        </p:spPr>
      </p:pic>
      <p:sp>
        <p:nvSpPr>
          <p:cNvPr id="31748" name="TextBox 5"/>
          <p:cNvSpPr txBox="1">
            <a:spLocks noChangeArrowheads="1"/>
          </p:cNvSpPr>
          <p:nvPr/>
        </p:nvSpPr>
        <p:spPr bwMode="auto">
          <a:xfrm>
            <a:off x="5754688" y="5334000"/>
            <a:ext cx="3389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6pPr>
            <a:lvl7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7pPr>
            <a:lvl8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8pPr>
            <a:lvl9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9pPr>
          </a:lstStyle>
          <a:p>
            <a:r>
              <a:rPr lang="en-US" sz="1800" i="1"/>
              <a:t>Immigrants Crossing the Prairie</a:t>
            </a:r>
            <a:endParaRPr lang="en-US" sz="1800"/>
          </a:p>
          <a:p>
            <a:r>
              <a:rPr lang="en-US" sz="1800"/>
              <a:t>Albert Bierstadt</a:t>
            </a:r>
          </a:p>
        </p:txBody>
      </p:sp>
    </p:spTree>
    <p:extLst>
      <p:ext uri="{BB962C8B-B14F-4D97-AF65-F5344CB8AC3E}">
        <p14:creationId xmlns:p14="http://schemas.microsoft.com/office/powerpoint/2010/main" val="2146509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14400"/>
          </a:xfrm>
        </p:spPr>
        <p:txBody>
          <a:bodyPr>
            <a:normAutofit fontScale="90000"/>
          </a:bodyPr>
          <a:lstStyle/>
          <a:p>
            <a:r>
              <a:rPr lang="en-US" sz="2800">
                <a:latin typeface="Tahoma" charset="0"/>
              </a:rPr>
              <a:t>Historiography</a:t>
            </a:r>
            <a:br>
              <a:rPr lang="en-US" sz="2800">
                <a:latin typeface="Tahoma" charset="0"/>
              </a:rPr>
            </a:br>
            <a:r>
              <a:rPr lang="ja-JP" altLang="en-US" sz="2800" i="1">
                <a:latin typeface="Tahoma" charset="0"/>
              </a:rPr>
              <a:t>“</a:t>
            </a:r>
            <a:r>
              <a:rPr lang="en-US" sz="2800" i="1">
                <a:latin typeface="Tahoma" charset="0"/>
              </a:rPr>
              <a:t>Antebellum Reform: Evolving Causes and Strategies</a:t>
            </a:r>
            <a:r>
              <a:rPr lang="ja-JP" altLang="en-US" sz="2800" i="1">
                <a:latin typeface="Tahoma" charset="0"/>
              </a:rPr>
              <a:t>”</a:t>
            </a:r>
            <a:endParaRPr lang="en-US" sz="2800">
              <a:latin typeface="Tahoma" charset="0"/>
            </a:endParaRPr>
          </a:p>
        </p:txBody>
      </p:sp>
      <p:sp>
        <p:nvSpPr>
          <p:cNvPr id="7" name="Text Placeholder 6"/>
          <p:cNvSpPr>
            <a:spLocks noGrp="1"/>
          </p:cNvSpPr>
          <p:nvPr>
            <p:ph type="body" idx="1"/>
          </p:nvPr>
        </p:nvSpPr>
        <p:spPr>
          <a:xfrm>
            <a:off x="0" y="914400"/>
            <a:ext cx="4498975" cy="1143000"/>
          </a:xfrm>
        </p:spPr>
        <p:txBody>
          <a:bodyPr>
            <a:normAutofit lnSpcReduction="10000"/>
          </a:bodyPr>
          <a:lstStyle/>
          <a:p>
            <a:r>
              <a:rPr lang="en-US" sz="1800" dirty="0">
                <a:latin typeface="Tahoma" charset="0"/>
              </a:rPr>
              <a:t>Mary Hershberger – </a:t>
            </a:r>
            <a:r>
              <a:rPr lang="en-US" sz="1800" i="1" dirty="0">
                <a:latin typeface="Tahoma" charset="0"/>
              </a:rPr>
              <a:t>Mobilizing Women, Anticipating Abolition: The Struggle against Indian Removal in the 1830s</a:t>
            </a:r>
            <a:r>
              <a:rPr lang="en-US" sz="1800" dirty="0">
                <a:latin typeface="Tahoma" charset="0"/>
              </a:rPr>
              <a:t> (1999)</a:t>
            </a:r>
          </a:p>
        </p:txBody>
      </p:sp>
      <p:sp>
        <p:nvSpPr>
          <p:cNvPr id="8" name="Content Placeholder 7"/>
          <p:cNvSpPr>
            <a:spLocks noGrp="1"/>
          </p:cNvSpPr>
          <p:nvPr>
            <p:ph sz="half" idx="2"/>
          </p:nvPr>
        </p:nvSpPr>
        <p:spPr>
          <a:xfrm>
            <a:off x="0" y="2057400"/>
            <a:ext cx="4498975" cy="4800600"/>
          </a:xfrm>
        </p:spPr>
        <p:txBody>
          <a:bodyPr/>
          <a:lstStyle/>
          <a:p>
            <a:r>
              <a:rPr lang="en-US" sz="1400" dirty="0">
                <a:latin typeface="Tahoma" charset="0"/>
              </a:rPr>
              <a:t>To block [Indian] removal, Catherine Beecher and Lydia Sigourney organized the first national women</a:t>
            </a:r>
            <a:r>
              <a:rPr lang="ja-JP" altLang="en-US" sz="1400" dirty="0">
                <a:latin typeface="Tahoma" charset="0"/>
              </a:rPr>
              <a:t>’</a:t>
            </a:r>
            <a:r>
              <a:rPr lang="en-US" sz="1400" dirty="0">
                <a:latin typeface="Tahoma" charset="0"/>
              </a:rPr>
              <a:t>s petition campaign and flooded Congress with </a:t>
            </a:r>
            <a:r>
              <a:rPr lang="en-US" sz="1400" dirty="0" err="1">
                <a:latin typeface="Tahoma" charset="0"/>
              </a:rPr>
              <a:t>antiremoval</a:t>
            </a:r>
            <a:r>
              <a:rPr lang="en-US" sz="1400" dirty="0">
                <a:latin typeface="Tahoma" charset="0"/>
              </a:rPr>
              <a:t> petitions, making a bold claim for women</a:t>
            </a:r>
            <a:r>
              <a:rPr lang="ja-JP" altLang="en-US" sz="1400" dirty="0">
                <a:latin typeface="Tahoma" charset="0"/>
              </a:rPr>
              <a:t>’</a:t>
            </a:r>
            <a:r>
              <a:rPr lang="en-US" sz="1400" dirty="0">
                <a:latin typeface="Tahoma" charset="0"/>
              </a:rPr>
              <a:t>s place in national political discourse</a:t>
            </a:r>
            <a:r>
              <a:rPr lang="is-IS" sz="1400" dirty="0">
                <a:latin typeface="Tahoma" charset="0"/>
              </a:rPr>
              <a:t>… </a:t>
            </a:r>
            <a:r>
              <a:rPr lang="en-US" sz="1400" dirty="0">
                <a:latin typeface="Tahoma" charset="0"/>
              </a:rPr>
              <a:t>Protesting Indian removal encouraged </a:t>
            </a:r>
            <a:r>
              <a:rPr lang="en-US" sz="1400" dirty="0" err="1">
                <a:latin typeface="Tahoma" charset="0"/>
              </a:rPr>
              <a:t>antiremovalists</a:t>
            </a:r>
            <a:r>
              <a:rPr lang="en-US" sz="1400" dirty="0">
                <a:latin typeface="Tahoma" charset="0"/>
              </a:rPr>
              <a:t> to challenge slavery directly. The Indian Removal Act made abolitionists bolder in acting against slavery and more determined to achieve their goals</a:t>
            </a:r>
            <a:r>
              <a:rPr lang="is-IS" sz="1400" dirty="0">
                <a:latin typeface="Tahoma" charset="0"/>
              </a:rPr>
              <a:t>… It also ushered in a new age of popular politics that saw energized antiremovalists transfer their techniques of removal protest to the struggle against slavery: massive and continuous pamphleting and petitioning by both women and men, persistent reports in periodicals that sought to present slavery from the perspective of the slave, and a willingness to challenge laws that they believed were deeply unjust.</a:t>
            </a:r>
            <a:endParaRPr lang="en-US" sz="1400" dirty="0">
              <a:latin typeface="Tahoma" charset="0"/>
            </a:endParaRPr>
          </a:p>
        </p:txBody>
      </p:sp>
      <p:sp>
        <p:nvSpPr>
          <p:cNvPr id="9" name="Text Placeholder 8"/>
          <p:cNvSpPr>
            <a:spLocks noGrp="1"/>
          </p:cNvSpPr>
          <p:nvPr>
            <p:ph type="body" sz="quarter" idx="3"/>
          </p:nvPr>
        </p:nvSpPr>
        <p:spPr>
          <a:xfrm>
            <a:off x="4629150" y="914400"/>
            <a:ext cx="4514850" cy="1143000"/>
          </a:xfrm>
        </p:spPr>
        <p:txBody>
          <a:bodyPr>
            <a:normAutofit lnSpcReduction="10000"/>
          </a:bodyPr>
          <a:lstStyle/>
          <a:p>
            <a:r>
              <a:rPr lang="en-US" sz="1800" dirty="0">
                <a:latin typeface="Tahoma" charset="0"/>
              </a:rPr>
              <a:t>Lori D. </a:t>
            </a:r>
            <a:r>
              <a:rPr lang="en-US" sz="1800" dirty="0" err="1">
                <a:latin typeface="Tahoma" charset="0"/>
              </a:rPr>
              <a:t>Ginzberg</a:t>
            </a:r>
            <a:r>
              <a:rPr lang="en-US" sz="1800" dirty="0">
                <a:latin typeface="Tahoma" charset="0"/>
              </a:rPr>
              <a:t> – </a:t>
            </a:r>
            <a:r>
              <a:rPr lang="ja-JP" altLang="en-US" sz="1800" dirty="0">
                <a:latin typeface="Tahoma" charset="0"/>
              </a:rPr>
              <a:t>“</a:t>
            </a:r>
            <a:r>
              <a:rPr lang="en-US" sz="1800" i="1" dirty="0">
                <a:latin typeface="Tahoma" charset="0"/>
              </a:rPr>
              <a:t>Moral Suasion is Moral Balderdash</a:t>
            </a:r>
            <a:r>
              <a:rPr lang="ja-JP" altLang="en-US" sz="1800" i="1" dirty="0">
                <a:latin typeface="Tahoma" charset="0"/>
              </a:rPr>
              <a:t>”</a:t>
            </a:r>
            <a:r>
              <a:rPr lang="en-US" sz="1800" i="1" dirty="0">
                <a:latin typeface="Tahoma" charset="0"/>
              </a:rPr>
              <a:t>: Women, Politics, and Social Activism in the 1850s</a:t>
            </a:r>
            <a:r>
              <a:rPr lang="en-US" sz="1800" dirty="0">
                <a:latin typeface="Tahoma" charset="0"/>
              </a:rPr>
              <a:t> (1986)</a:t>
            </a:r>
          </a:p>
        </p:txBody>
      </p:sp>
      <p:sp>
        <p:nvSpPr>
          <p:cNvPr id="10" name="Content Placeholder 9"/>
          <p:cNvSpPr>
            <a:spLocks noGrp="1"/>
          </p:cNvSpPr>
          <p:nvPr>
            <p:ph sz="quarter" idx="4"/>
          </p:nvPr>
        </p:nvSpPr>
        <p:spPr>
          <a:xfrm>
            <a:off x="4629150" y="2057400"/>
            <a:ext cx="4514850" cy="4800600"/>
          </a:xfrm>
        </p:spPr>
        <p:txBody>
          <a:bodyPr/>
          <a:lstStyle/>
          <a:p>
            <a:r>
              <a:rPr lang="en-US" sz="1400" dirty="0">
                <a:latin typeface="Tahoma" charset="0"/>
              </a:rPr>
              <a:t>As a result of the Second Great Awakening of the 1820s and early 1830s, a millennial spirit pervaded efforts at transforming United States society. Abolitionists, vegetarians, temperance activists, and crusaders against </a:t>
            </a:r>
            <a:r>
              <a:rPr lang="ja-JP" altLang="en-US" sz="1400" dirty="0">
                <a:latin typeface="Tahoma" charset="0"/>
              </a:rPr>
              <a:t>“</a:t>
            </a:r>
            <a:r>
              <a:rPr lang="en-US" sz="1400" dirty="0">
                <a:latin typeface="Tahoma" charset="0"/>
              </a:rPr>
              <a:t>male lust</a:t>
            </a:r>
            <a:r>
              <a:rPr lang="ja-JP" altLang="en-US" sz="1400" dirty="0">
                <a:latin typeface="Tahoma" charset="0"/>
              </a:rPr>
              <a:t>”</a:t>
            </a:r>
            <a:r>
              <a:rPr lang="is-IS" sz="1400" dirty="0">
                <a:latin typeface="Tahoma" charset="0"/>
              </a:rPr>
              <a:t>…sought not merely social change but spiritual transformation, the moral regeneration of the world... American middle-class radicalism of the 1830s and 1840s evolved in a religious context, one in which the regeneration of individuals would precede – and assure – the salvation of society. Women played a central role both in the ideology and in the means of the proposed national transformation. Viewed as inherently moral, women were to instruct by example and to participate in movements for social, or moral, change.</a:t>
            </a:r>
            <a:endParaRPr lang="en-US" sz="1400" dirty="0">
              <a:latin typeface="Tahoma" charset="0"/>
            </a:endParaRPr>
          </a:p>
        </p:txBody>
      </p:sp>
    </p:spTree>
    <p:extLst>
      <p:ext uri="{BB962C8B-B14F-4D97-AF65-F5344CB8AC3E}">
        <p14:creationId xmlns:p14="http://schemas.microsoft.com/office/powerpoint/2010/main" val="1841979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latin typeface="Calibri" charset="0"/>
              </a:rPr>
              <a:t>Women </a:t>
            </a:r>
            <a:r>
              <a:rPr lang="en-US" dirty="0">
                <a:latin typeface="Calibri" charset="0"/>
              </a:rPr>
              <a:t>in Revolt</a:t>
            </a:r>
          </a:p>
        </p:txBody>
      </p:sp>
      <p:sp>
        <p:nvSpPr>
          <p:cNvPr id="51203" name="Content Placeholder 2"/>
          <p:cNvSpPr>
            <a:spLocks noGrp="1"/>
          </p:cNvSpPr>
          <p:nvPr>
            <p:ph idx="1"/>
          </p:nvPr>
        </p:nvSpPr>
        <p:spPr>
          <a:xfrm>
            <a:off x="457200" y="1600200"/>
            <a:ext cx="8229600" cy="4931769"/>
          </a:xfrm>
        </p:spPr>
        <p:txBody>
          <a:bodyPr>
            <a:normAutofit/>
          </a:bodyPr>
          <a:lstStyle/>
          <a:p>
            <a:pPr eaLnBrk="1" hangingPunct="1"/>
            <a:r>
              <a:rPr lang="en-US" dirty="0">
                <a:latin typeface="Calibri" charset="0"/>
              </a:rPr>
              <a:t>Women in America:</a:t>
            </a:r>
          </a:p>
          <a:p>
            <a:pPr lvl="2" eaLnBrk="1" hangingPunct="1"/>
            <a:r>
              <a:rPr lang="en-US" dirty="0">
                <a:latin typeface="Calibri" charset="0"/>
              </a:rPr>
              <a:t>Nineteenth century was still a man</a:t>
            </a:r>
            <a:r>
              <a:rPr lang="ja-JP" altLang="en-US" dirty="0">
                <a:latin typeface="Calibri" charset="0"/>
              </a:rPr>
              <a:t>’</a:t>
            </a:r>
            <a:r>
              <a:rPr lang="en-US" dirty="0">
                <a:latin typeface="Calibri" charset="0"/>
              </a:rPr>
              <a:t>s world</a:t>
            </a:r>
          </a:p>
          <a:p>
            <a:pPr lvl="2" eaLnBrk="1" hangingPunct="1"/>
            <a:r>
              <a:rPr lang="en-US" dirty="0">
                <a:latin typeface="Calibri" charset="0"/>
              </a:rPr>
              <a:t>Women in American had it better than in Europe</a:t>
            </a:r>
          </a:p>
          <a:p>
            <a:pPr lvl="2" eaLnBrk="1" hangingPunct="1"/>
            <a:r>
              <a:rPr lang="en-US" dirty="0">
                <a:latin typeface="Calibri" charset="0"/>
              </a:rPr>
              <a:t>Women were still </a:t>
            </a:r>
            <a:r>
              <a:rPr lang="ja-JP" altLang="en-US" dirty="0">
                <a:latin typeface="Calibri" charset="0"/>
              </a:rPr>
              <a:t>“</a:t>
            </a:r>
            <a:r>
              <a:rPr lang="en-US" dirty="0">
                <a:latin typeface="Calibri" charset="0"/>
              </a:rPr>
              <a:t>the submerged sex</a:t>
            </a:r>
            <a:r>
              <a:rPr lang="ja-JP" altLang="en-US" dirty="0">
                <a:latin typeface="Calibri" charset="0"/>
              </a:rPr>
              <a:t>”</a:t>
            </a:r>
            <a:r>
              <a:rPr lang="en-US" dirty="0">
                <a:latin typeface="Calibri" charset="0"/>
              </a:rPr>
              <a:t> in America</a:t>
            </a:r>
          </a:p>
          <a:p>
            <a:pPr lvl="2" eaLnBrk="1" hangingPunct="1"/>
            <a:r>
              <a:rPr lang="en-US" dirty="0">
                <a:latin typeface="Calibri" charset="0"/>
              </a:rPr>
              <a:t>Women now avoided marriage—10 % of adult women remained </a:t>
            </a:r>
            <a:r>
              <a:rPr lang="ja-JP" altLang="en-US" dirty="0">
                <a:latin typeface="Calibri" charset="0"/>
              </a:rPr>
              <a:t>“</a:t>
            </a:r>
            <a:r>
              <a:rPr lang="en-US" dirty="0">
                <a:latin typeface="Calibri" charset="0"/>
              </a:rPr>
              <a:t>spinsters</a:t>
            </a:r>
            <a:r>
              <a:rPr lang="ja-JP" altLang="en-US" dirty="0">
                <a:latin typeface="Calibri" charset="0"/>
              </a:rPr>
              <a:t>”</a:t>
            </a:r>
            <a:r>
              <a:rPr lang="en-US" dirty="0">
                <a:latin typeface="Calibri" charset="0"/>
              </a:rPr>
              <a:t> at the time of the Civil War </a:t>
            </a:r>
          </a:p>
          <a:p>
            <a:pPr lvl="2" eaLnBrk="1" hangingPunct="1"/>
            <a:r>
              <a:rPr lang="en-US" dirty="0">
                <a:latin typeface="Calibri" charset="0"/>
              </a:rPr>
              <a:t>Gender differences were strongly emphasized in 1800s America:</a:t>
            </a:r>
          </a:p>
          <a:p>
            <a:pPr lvl="3" eaLnBrk="1" hangingPunct="1"/>
            <a:r>
              <a:rPr lang="en-US" dirty="0">
                <a:latin typeface="Calibri" charset="0"/>
              </a:rPr>
              <a:t>Because the burgeoning market economy separated women and men into distinct economic roles</a:t>
            </a:r>
            <a:r>
              <a:rPr lang="en-US" dirty="0" smtClean="0">
                <a:latin typeface="Calibri" charset="0"/>
              </a:rPr>
              <a:t>.</a:t>
            </a:r>
          </a:p>
          <a:p>
            <a:pPr lvl="3"/>
            <a:r>
              <a:rPr lang="en-US" dirty="0" smtClean="0">
                <a:latin typeface="Calibri" charset="0"/>
              </a:rPr>
              <a:t>The home was a woman</a:t>
            </a:r>
            <a:r>
              <a:rPr lang="ja-JP" altLang="en-US" dirty="0" smtClean="0">
                <a:latin typeface="Calibri" charset="0"/>
              </a:rPr>
              <a:t>’</a:t>
            </a:r>
            <a:r>
              <a:rPr lang="en-US" dirty="0" smtClean="0">
                <a:latin typeface="Calibri" charset="0"/>
              </a:rPr>
              <a:t>s special sphere, the centerpiece of the </a:t>
            </a:r>
            <a:r>
              <a:rPr lang="ja-JP" altLang="en-US" dirty="0" smtClean="0">
                <a:latin typeface="Calibri" charset="0"/>
              </a:rPr>
              <a:t>“</a:t>
            </a:r>
            <a:r>
              <a:rPr lang="en-US" dirty="0" smtClean="0">
                <a:latin typeface="Calibri" charset="0"/>
              </a:rPr>
              <a:t>cult of domesticity.</a:t>
            </a:r>
            <a:r>
              <a:rPr lang="ja-JP" altLang="en-US" dirty="0" smtClean="0">
                <a:latin typeface="Calibri" charset="0"/>
              </a:rPr>
              <a:t>”</a:t>
            </a:r>
            <a:endParaRPr lang="en-US" dirty="0" smtClean="0">
              <a:latin typeface="Calibri" charset="0"/>
            </a:endParaRPr>
          </a:p>
          <a:p>
            <a:pPr marL="1371600" lvl="3" indent="0" eaLnBrk="1" hangingPunct="1">
              <a:buNone/>
            </a:pPr>
            <a:endParaRPr lang="en-US" dirty="0">
              <a:latin typeface="Calibri" charset="0"/>
            </a:endParaRPr>
          </a:p>
        </p:txBody>
      </p:sp>
    </p:spTree>
    <p:extLst>
      <p:ext uri="{BB962C8B-B14F-4D97-AF65-F5344CB8AC3E}">
        <p14:creationId xmlns:p14="http://schemas.microsoft.com/office/powerpoint/2010/main" val="11192754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4000" dirty="0" smtClean="0"/>
              <a:t>The Legal Status of Women</a:t>
            </a:r>
            <a:endParaRPr lang="en-US" altLang="en-US" dirty="0" smtClean="0"/>
          </a:p>
        </p:txBody>
      </p:sp>
      <p:sp>
        <p:nvSpPr>
          <p:cNvPr id="47107" name="Rectangle 3"/>
          <p:cNvSpPr>
            <a:spLocks noGrp="1" noChangeArrowheads="1"/>
          </p:cNvSpPr>
          <p:nvPr>
            <p:ph type="body" idx="1"/>
          </p:nvPr>
        </p:nvSpPr>
        <p:spPr/>
        <p:txBody>
          <a:bodyPr/>
          <a:lstStyle/>
          <a:p>
            <a:pPr>
              <a:defRPr/>
            </a:pPr>
            <a:r>
              <a:rPr lang="en-US" dirty="0" smtClean="0"/>
              <a:t>Legal status of women largely unchanged since the Revolution</a:t>
            </a:r>
          </a:p>
          <a:p>
            <a:pPr>
              <a:defRPr/>
            </a:pPr>
            <a:r>
              <a:rPr lang="en-US" dirty="0" smtClean="0"/>
              <a:t>No suffrage on a national level</a:t>
            </a:r>
          </a:p>
          <a:p>
            <a:pPr>
              <a:defRPr/>
            </a:pPr>
            <a:r>
              <a:rPr lang="en-US" dirty="0" smtClean="0"/>
              <a:t>Subordinate to husband</a:t>
            </a:r>
          </a:p>
          <a:p>
            <a:pPr>
              <a:defRPr/>
            </a:pPr>
            <a:r>
              <a:rPr lang="en-US" dirty="0" smtClean="0"/>
              <a:t>Origin of women’s rights movement - abolition</a:t>
            </a:r>
          </a:p>
        </p:txBody>
      </p:sp>
    </p:spTree>
    <p:extLst>
      <p:ext uri="{BB962C8B-B14F-4D97-AF65-F5344CB8AC3E}">
        <p14:creationId xmlns:p14="http://schemas.microsoft.com/office/powerpoint/2010/main" val="3594479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19</a:t>
            </a:r>
            <a:r>
              <a:rPr lang="en-US" baseline="30000" dirty="0" smtClean="0"/>
              <a:t>th</a:t>
            </a:r>
            <a:r>
              <a:rPr lang="en-US" dirty="0" smtClean="0"/>
              <a:t> century religious and reform movements expanded democratic ideals.</a:t>
            </a:r>
            <a:endParaRPr lang="en-US" dirty="0"/>
          </a:p>
        </p:txBody>
      </p:sp>
    </p:spTree>
    <p:extLst>
      <p:ext uri="{BB962C8B-B14F-4D97-AF65-F5344CB8AC3E}">
        <p14:creationId xmlns:p14="http://schemas.microsoft.com/office/powerpoint/2010/main" val="3417690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458200" cy="1143000"/>
          </a:xfrm>
        </p:spPr>
        <p:txBody>
          <a:bodyPr>
            <a:normAutofit fontScale="90000"/>
          </a:bodyPr>
          <a:lstStyle/>
          <a:p>
            <a:r>
              <a:rPr lang="en-US" dirty="0" smtClean="0"/>
              <a:t>Seneca Falls Declaration of Sentiments</a:t>
            </a:r>
            <a:endParaRPr lang="en-US" dirty="0"/>
          </a:p>
        </p:txBody>
      </p:sp>
      <p:sp>
        <p:nvSpPr>
          <p:cNvPr id="4" name="Content Placeholder 2"/>
          <p:cNvSpPr>
            <a:spLocks noGrp="1"/>
          </p:cNvSpPr>
          <p:nvPr>
            <p:ph idx="1"/>
          </p:nvPr>
        </p:nvSpPr>
        <p:spPr>
          <a:xfrm>
            <a:off x="-1" y="1417638"/>
            <a:ext cx="5163695" cy="5440362"/>
          </a:xfrm>
        </p:spPr>
        <p:txBody>
          <a:bodyPr>
            <a:normAutofit/>
          </a:bodyPr>
          <a:lstStyle/>
          <a:p>
            <a:r>
              <a:rPr lang="en-US" sz="2800" dirty="0" smtClean="0"/>
              <a:t>Lucretia Mott &amp; Elizabeth Cady Stanton</a:t>
            </a:r>
          </a:p>
          <a:p>
            <a:r>
              <a:rPr lang="en-US" sz="2800" dirty="0" smtClean="0"/>
              <a:t>Modeled on Declaration of Independence</a:t>
            </a:r>
          </a:p>
          <a:p>
            <a:r>
              <a:rPr lang="en-US" sz="2800" dirty="0" smtClean="0"/>
              <a:t>“All men and women are created equal”</a:t>
            </a:r>
          </a:p>
          <a:p>
            <a:r>
              <a:rPr lang="en-US" sz="2800" dirty="0" smtClean="0"/>
              <a:t>List of grievances against patriarchal society</a:t>
            </a:r>
            <a:endParaRPr lang="en-US" sz="2800" dirty="0"/>
          </a:p>
        </p:txBody>
      </p:sp>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63695" y="2877695"/>
            <a:ext cx="3980305" cy="39803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2469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0" y="0"/>
            <a:ext cx="9144000" cy="533400"/>
          </a:xfrm>
        </p:spPr>
        <p:txBody>
          <a:bodyPr>
            <a:normAutofit fontScale="90000"/>
          </a:bodyPr>
          <a:lstStyle/>
          <a:p>
            <a:pPr eaLnBrk="1" hangingPunct="1"/>
            <a:r>
              <a:rPr lang="en-US" sz="4000">
                <a:latin typeface="Tahoma" charset="0"/>
              </a:rPr>
              <a:t>Seneca Falls Declaration</a:t>
            </a:r>
          </a:p>
        </p:txBody>
      </p:sp>
      <p:sp>
        <p:nvSpPr>
          <p:cNvPr id="22531" name="Rectangle 3"/>
          <p:cNvSpPr>
            <a:spLocks noGrp="1" noRot="1" noChangeArrowheads="1"/>
          </p:cNvSpPr>
          <p:nvPr>
            <p:ph type="body" idx="1"/>
          </p:nvPr>
        </p:nvSpPr>
        <p:spPr>
          <a:xfrm>
            <a:off x="0" y="685800"/>
            <a:ext cx="9144000" cy="6172200"/>
          </a:xfrm>
        </p:spPr>
        <p:txBody>
          <a:bodyPr/>
          <a:lstStyle/>
          <a:p>
            <a:pPr eaLnBrk="1" hangingPunct="1">
              <a:lnSpc>
                <a:spcPct val="80000"/>
              </a:lnSpc>
            </a:pPr>
            <a:r>
              <a:rPr lang="en-US" sz="1600" dirty="0">
                <a:latin typeface="Tahoma" charset="0"/>
              </a:rPr>
              <a:t>“We hold these truth to be self-evident; that all men and women are created equal…”</a:t>
            </a:r>
          </a:p>
          <a:p>
            <a:pPr eaLnBrk="1" hangingPunct="1">
              <a:lnSpc>
                <a:spcPct val="80000"/>
              </a:lnSpc>
            </a:pPr>
            <a:r>
              <a:rPr lang="en-US" sz="1600" dirty="0">
                <a:latin typeface="Tahoma" charset="0"/>
              </a:rPr>
              <a:t>“…establishment of an absolute tyranny over her.”</a:t>
            </a:r>
          </a:p>
          <a:p>
            <a:pPr eaLnBrk="1" hangingPunct="1">
              <a:lnSpc>
                <a:spcPct val="80000"/>
              </a:lnSpc>
            </a:pPr>
            <a:r>
              <a:rPr lang="en-US" sz="1600" dirty="0">
                <a:latin typeface="Tahoma" charset="0"/>
              </a:rPr>
              <a:t>“He has never permitted her to exercise her inalienable right to the elective franchise…thereby leaving her without representation…he has oppressed her on all sides.”</a:t>
            </a:r>
          </a:p>
          <a:p>
            <a:pPr eaLnBrk="1" hangingPunct="1">
              <a:lnSpc>
                <a:spcPct val="80000"/>
              </a:lnSpc>
            </a:pPr>
            <a:r>
              <a:rPr lang="en-US" sz="1600" dirty="0">
                <a:latin typeface="Tahoma" charset="0"/>
              </a:rPr>
              <a:t>“He has withheld from her rights which are given to the most ignorant and degraded men – both natives and foreigners.”</a:t>
            </a:r>
          </a:p>
          <a:p>
            <a:pPr eaLnBrk="1" hangingPunct="1">
              <a:lnSpc>
                <a:spcPct val="80000"/>
              </a:lnSpc>
            </a:pPr>
            <a:r>
              <a:rPr lang="en-US" sz="1600" dirty="0">
                <a:latin typeface="Tahoma" charset="0"/>
              </a:rPr>
              <a:t>“He has made her, if married, in the eye of the law, civilly dead.”</a:t>
            </a:r>
          </a:p>
          <a:p>
            <a:pPr eaLnBrk="1" hangingPunct="1">
              <a:lnSpc>
                <a:spcPct val="80000"/>
              </a:lnSpc>
            </a:pPr>
            <a:r>
              <a:rPr lang="en-US" sz="1600" dirty="0">
                <a:latin typeface="Tahoma" charset="0"/>
              </a:rPr>
              <a:t>“He has taken from her all right in property, even to the wages she earns.”</a:t>
            </a:r>
          </a:p>
          <a:p>
            <a:pPr eaLnBrk="1" hangingPunct="1">
              <a:lnSpc>
                <a:spcPct val="80000"/>
              </a:lnSpc>
            </a:pPr>
            <a:r>
              <a:rPr lang="en-US" sz="1600" dirty="0">
                <a:latin typeface="Tahoma" charset="0"/>
              </a:rPr>
              <a:t>“He has made her, morally, an irresponsible being, as she can commit many crimes with impunity, provided they be done in the presence of her husband…compelled to promise obedience…he becoming to all intents and purposes, her master…”</a:t>
            </a:r>
          </a:p>
          <a:p>
            <a:pPr eaLnBrk="1" hangingPunct="1">
              <a:lnSpc>
                <a:spcPct val="80000"/>
              </a:lnSpc>
            </a:pPr>
            <a:r>
              <a:rPr lang="en-US" sz="1600" dirty="0">
                <a:latin typeface="Tahoma" charset="0"/>
              </a:rPr>
              <a:t>“He has monopolized nearly all profitable employments…[as] a teacher of theology, medicine, or law, she is not known.”</a:t>
            </a:r>
          </a:p>
          <a:p>
            <a:pPr eaLnBrk="1" hangingPunct="1">
              <a:lnSpc>
                <a:spcPct val="80000"/>
              </a:lnSpc>
            </a:pPr>
            <a:r>
              <a:rPr lang="en-US" sz="1600" dirty="0">
                <a:latin typeface="Tahoma" charset="0"/>
              </a:rPr>
              <a:t>“He has denied her the facilities for obtaining a thorough education…”</a:t>
            </a:r>
          </a:p>
          <a:p>
            <a:pPr eaLnBrk="1" hangingPunct="1">
              <a:lnSpc>
                <a:spcPct val="80000"/>
              </a:lnSpc>
            </a:pPr>
            <a:r>
              <a:rPr lang="en-US" sz="1600" dirty="0">
                <a:latin typeface="Tahoma" charset="0"/>
              </a:rPr>
              <a:t>“He allows her in Church, as well as State, but a subordinate position, claiming Apostolic authority for her exclusion from the ministry…”</a:t>
            </a:r>
          </a:p>
          <a:p>
            <a:pPr eaLnBrk="1" hangingPunct="1">
              <a:lnSpc>
                <a:spcPct val="80000"/>
              </a:lnSpc>
            </a:pPr>
            <a:r>
              <a:rPr lang="en-US" sz="1600" dirty="0">
                <a:latin typeface="Tahoma" charset="0"/>
              </a:rPr>
              <a:t>“He has created a false public sentiment by giving to the world a different code of morals for men and women…”</a:t>
            </a:r>
          </a:p>
          <a:p>
            <a:pPr eaLnBrk="1" hangingPunct="1">
              <a:lnSpc>
                <a:spcPct val="80000"/>
              </a:lnSpc>
            </a:pPr>
            <a:r>
              <a:rPr lang="en-US" sz="1600" dirty="0">
                <a:latin typeface="Tahoma" charset="0"/>
              </a:rPr>
              <a:t>“He has endeavored, in every way that he could, to destroy her confidence in her own powers, to lessen her self-respect and to make her willing to lead a dependent and abject life.”</a:t>
            </a:r>
          </a:p>
          <a:p>
            <a:pPr eaLnBrk="1" hangingPunct="1">
              <a:lnSpc>
                <a:spcPct val="80000"/>
              </a:lnSpc>
            </a:pPr>
            <a:r>
              <a:rPr lang="en-US" sz="1600" dirty="0">
                <a:latin typeface="Tahoma" charset="0"/>
              </a:rPr>
              <a:t>“</a:t>
            </a:r>
            <a:r>
              <a:rPr lang="en-US" sz="1600" i="1" dirty="0">
                <a:latin typeface="Tahoma" charset="0"/>
              </a:rPr>
              <a:t>Resolved</a:t>
            </a:r>
            <a:r>
              <a:rPr lang="en-US" sz="1600" dirty="0">
                <a:latin typeface="Tahoma" charset="0"/>
              </a:rPr>
              <a:t>, That the speedy success of our cause upon the zealous and untiring efforts of both men and women, for the overthrow of the monopoly of the pulpit, and for the securing to women an equal participation with men in various trades, professions, and commerce.”</a:t>
            </a:r>
          </a:p>
          <a:p>
            <a:pPr eaLnBrk="1" hangingPunct="1">
              <a:lnSpc>
                <a:spcPct val="80000"/>
              </a:lnSpc>
            </a:pPr>
            <a:r>
              <a:rPr lang="en-US" sz="1600" dirty="0">
                <a:latin typeface="Tahoma" charset="0"/>
              </a:rPr>
              <a:t>“</a:t>
            </a:r>
            <a:r>
              <a:rPr lang="en-US" sz="1600" i="1" dirty="0">
                <a:latin typeface="Tahoma" charset="0"/>
              </a:rPr>
              <a:t>Resolved, therefore</a:t>
            </a:r>
            <a:r>
              <a:rPr lang="en-US" sz="1600" dirty="0">
                <a:latin typeface="Tahoma" charset="0"/>
              </a:rPr>
              <a:t>, That, being invested by the Creator with the same capabilities, and the same consciousness of responsibility for their exercise, it is demonstrably the right and duty of woman, equally with man, to promote every righteous cause by every righteous means…”</a:t>
            </a:r>
          </a:p>
        </p:txBody>
      </p:sp>
    </p:spTree>
    <p:extLst>
      <p:ext uri="{BB962C8B-B14F-4D97-AF65-F5344CB8AC3E}">
        <p14:creationId xmlns:p14="http://schemas.microsoft.com/office/powerpoint/2010/main" val="22187760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724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Alice Walker Reads Sojourner Truth</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https://www.youtube.com/watch?v=EsjdLL3MrKk</a:t>
            </a:r>
            <a:endParaRPr lang="en-US" dirty="0"/>
          </a:p>
        </p:txBody>
      </p:sp>
    </p:spTree>
    <p:extLst>
      <p:ext uri="{BB962C8B-B14F-4D97-AF65-F5344CB8AC3E}">
        <p14:creationId xmlns:p14="http://schemas.microsoft.com/office/powerpoint/2010/main" val="239100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04800" y="0"/>
            <a:ext cx="8540750" cy="1219200"/>
          </a:xfrm>
        </p:spPr>
        <p:txBody>
          <a:bodyPr>
            <a:normAutofit fontScale="90000"/>
          </a:bodyPr>
          <a:lstStyle/>
          <a:p>
            <a:pPr eaLnBrk="1" hangingPunct="1"/>
            <a:r>
              <a:rPr lang="en-US" sz="4000" dirty="0">
                <a:latin typeface="Tahoma" charset="0"/>
              </a:rPr>
              <a:t>The Second Great Awakening</a:t>
            </a:r>
            <a:br>
              <a:rPr lang="en-US" sz="4000" dirty="0">
                <a:latin typeface="Tahoma" charset="0"/>
              </a:rPr>
            </a:br>
            <a:r>
              <a:rPr lang="en-US" sz="4000" dirty="0">
                <a:latin typeface="Tahoma" charset="0"/>
              </a:rPr>
              <a:t>Growth and Impact</a:t>
            </a:r>
          </a:p>
        </p:txBody>
      </p:sp>
      <p:sp>
        <p:nvSpPr>
          <p:cNvPr id="15363" name="Rectangle 3"/>
          <p:cNvSpPr>
            <a:spLocks noGrp="1" noRot="1" noChangeArrowheads="1"/>
          </p:cNvSpPr>
          <p:nvPr>
            <p:ph type="body" sz="half" idx="1"/>
          </p:nvPr>
        </p:nvSpPr>
        <p:spPr>
          <a:xfrm>
            <a:off x="0" y="1447800"/>
            <a:ext cx="3048000" cy="5029200"/>
          </a:xfrm>
        </p:spPr>
        <p:txBody>
          <a:bodyPr/>
          <a:lstStyle/>
          <a:p>
            <a:pPr eaLnBrk="1" hangingPunct="1">
              <a:lnSpc>
                <a:spcPct val="90000"/>
              </a:lnSpc>
            </a:pPr>
            <a:r>
              <a:rPr lang="en-US" sz="1800">
                <a:latin typeface="Tahoma" charset="0"/>
              </a:rPr>
              <a:t>Protestant revivalism</a:t>
            </a:r>
          </a:p>
          <a:p>
            <a:pPr lvl="1" eaLnBrk="1" hangingPunct="1">
              <a:lnSpc>
                <a:spcPct val="90000"/>
              </a:lnSpc>
              <a:buFont typeface="Arial" charset="0"/>
              <a:buChar char="►"/>
            </a:pPr>
            <a:r>
              <a:rPr lang="en-US" sz="1400">
                <a:latin typeface="Tahoma" charset="0"/>
              </a:rPr>
              <a:t>Reaction to Calvinist/Puritanical doctrine</a:t>
            </a:r>
          </a:p>
          <a:p>
            <a:pPr lvl="1" eaLnBrk="1" hangingPunct="1">
              <a:lnSpc>
                <a:spcPct val="90000"/>
              </a:lnSpc>
              <a:buFont typeface="Arial" charset="0"/>
              <a:buChar char="►"/>
            </a:pPr>
            <a:r>
              <a:rPr lang="en-US" sz="1400">
                <a:latin typeface="Tahoma" charset="0"/>
              </a:rPr>
              <a:t>Emotionalism</a:t>
            </a:r>
          </a:p>
          <a:p>
            <a:pPr eaLnBrk="1" hangingPunct="1">
              <a:lnSpc>
                <a:spcPct val="90000"/>
              </a:lnSpc>
            </a:pPr>
            <a:r>
              <a:rPr lang="en-US" sz="1800">
                <a:latin typeface="Tahoma" charset="0"/>
              </a:rPr>
              <a:t>Inspired perfectionism</a:t>
            </a:r>
          </a:p>
          <a:p>
            <a:pPr eaLnBrk="1" hangingPunct="1">
              <a:lnSpc>
                <a:spcPct val="90000"/>
              </a:lnSpc>
            </a:pPr>
            <a:r>
              <a:rPr lang="en-US" sz="1800">
                <a:latin typeface="Tahoma" charset="0"/>
              </a:rPr>
              <a:t>Denominational Growth</a:t>
            </a:r>
          </a:p>
          <a:p>
            <a:pPr lvl="1" eaLnBrk="1" hangingPunct="1">
              <a:lnSpc>
                <a:spcPct val="90000"/>
              </a:lnSpc>
              <a:buFont typeface="Arial" charset="0"/>
              <a:buChar char="►"/>
            </a:pPr>
            <a:r>
              <a:rPr lang="en-US" sz="1400">
                <a:latin typeface="Tahoma" charset="0"/>
              </a:rPr>
              <a:t>Baptists and Methodists</a:t>
            </a:r>
          </a:p>
          <a:p>
            <a:pPr lvl="1" eaLnBrk="1" hangingPunct="1">
              <a:lnSpc>
                <a:spcPct val="90000"/>
              </a:lnSpc>
              <a:buFont typeface="Arial" charset="0"/>
              <a:buChar char="►"/>
            </a:pPr>
            <a:r>
              <a:rPr lang="en-US" sz="1400">
                <a:latin typeface="Tahoma" charset="0"/>
              </a:rPr>
              <a:t>Increase of women in churches</a:t>
            </a:r>
          </a:p>
          <a:p>
            <a:pPr lvl="1" eaLnBrk="1" hangingPunct="1">
              <a:lnSpc>
                <a:spcPct val="90000"/>
              </a:lnSpc>
              <a:buFont typeface="Arial" charset="0"/>
              <a:buChar char="►"/>
            </a:pPr>
            <a:r>
              <a:rPr lang="en-US" sz="1400">
                <a:latin typeface="Tahoma" charset="0"/>
              </a:rPr>
              <a:t>Afro-Christianity</a:t>
            </a:r>
          </a:p>
          <a:p>
            <a:pPr eaLnBrk="1" hangingPunct="1">
              <a:lnSpc>
                <a:spcPct val="90000"/>
              </a:lnSpc>
            </a:pPr>
            <a:r>
              <a:rPr lang="en-US" sz="1800">
                <a:latin typeface="Tahoma" charset="0"/>
              </a:rPr>
              <a:t>New Denominations</a:t>
            </a:r>
          </a:p>
          <a:p>
            <a:pPr lvl="1" eaLnBrk="1" hangingPunct="1">
              <a:lnSpc>
                <a:spcPct val="90000"/>
              </a:lnSpc>
              <a:buFont typeface="Arial" charset="0"/>
              <a:buChar char="►"/>
            </a:pPr>
            <a:r>
              <a:rPr lang="en-US" sz="1400">
                <a:latin typeface="Tahoma" charset="0"/>
              </a:rPr>
              <a:t>Millennialism</a:t>
            </a:r>
          </a:p>
          <a:p>
            <a:pPr lvl="1" eaLnBrk="1" hangingPunct="1">
              <a:lnSpc>
                <a:spcPct val="90000"/>
              </a:lnSpc>
              <a:buFont typeface="Arial" charset="0"/>
              <a:buChar char="►"/>
            </a:pPr>
            <a:r>
              <a:rPr lang="en-US" sz="1400">
                <a:latin typeface="Tahoma" charset="0"/>
              </a:rPr>
              <a:t>Seventh-Day Adventist Church</a:t>
            </a:r>
          </a:p>
          <a:p>
            <a:pPr lvl="1" eaLnBrk="1" hangingPunct="1">
              <a:lnSpc>
                <a:spcPct val="90000"/>
              </a:lnSpc>
              <a:buFont typeface="Arial" charset="0"/>
              <a:buChar char="►"/>
            </a:pPr>
            <a:r>
              <a:rPr lang="en-US" sz="1400">
                <a:latin typeface="Tahoma" charset="0"/>
              </a:rPr>
              <a:t>Mormonism</a:t>
            </a:r>
          </a:p>
          <a:p>
            <a:pPr eaLnBrk="1" hangingPunct="1">
              <a:lnSpc>
                <a:spcPct val="90000"/>
              </a:lnSpc>
            </a:pPr>
            <a:r>
              <a:rPr lang="en-US" sz="1800">
                <a:latin typeface="Tahoma" charset="0"/>
              </a:rPr>
              <a:t>Inspired social reform movements</a:t>
            </a:r>
          </a:p>
          <a:p>
            <a:pPr lvl="1" eaLnBrk="1" hangingPunct="1">
              <a:lnSpc>
                <a:spcPct val="90000"/>
              </a:lnSpc>
              <a:buFont typeface="Arial" charset="0"/>
              <a:buChar char="►"/>
            </a:pPr>
            <a:r>
              <a:rPr lang="en-US" sz="1400">
                <a:latin typeface="Tahoma" charset="0"/>
              </a:rPr>
              <a:t>Temperance</a:t>
            </a:r>
          </a:p>
          <a:p>
            <a:pPr lvl="1" eaLnBrk="1" hangingPunct="1">
              <a:lnSpc>
                <a:spcPct val="90000"/>
              </a:lnSpc>
              <a:buFont typeface="Arial" charset="0"/>
              <a:buChar char="►"/>
            </a:pPr>
            <a:r>
              <a:rPr lang="en-US" sz="1400">
                <a:latin typeface="Tahoma" charset="0"/>
              </a:rPr>
              <a:t>Abolitionism</a:t>
            </a:r>
          </a:p>
        </p:txBody>
      </p:sp>
      <p:pic>
        <p:nvPicPr>
          <p:cNvPr id="20483" name="Content Placeholder 7" descr="SecondGreat.pn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2994025" y="1447800"/>
            <a:ext cx="6149975" cy="4191000"/>
          </a:xfrm>
        </p:spPr>
      </p:pic>
    </p:spTree>
    <p:extLst>
      <p:ext uri="{BB962C8B-B14F-4D97-AF65-F5344CB8AC3E}">
        <p14:creationId xmlns:p14="http://schemas.microsoft.com/office/powerpoint/2010/main" val="33049573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African-American Religion</a:t>
            </a:r>
            <a:endParaRPr lang="en-US" dirty="0"/>
          </a:p>
        </p:txBody>
      </p:sp>
      <p:pic>
        <p:nvPicPr>
          <p:cNvPr id="19458"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4218381" y="1330762"/>
            <a:ext cx="4513740" cy="49133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685800" y="1600200"/>
            <a:ext cx="3352800" cy="4191000"/>
          </a:xfrm>
        </p:spPr>
        <p:txBody>
          <a:bodyPr>
            <a:normAutofit lnSpcReduction="10000"/>
          </a:bodyPr>
          <a:lstStyle/>
          <a:p>
            <a:r>
              <a:rPr lang="en-US" sz="3200" dirty="0" smtClean="0"/>
              <a:t>Church was center of community</a:t>
            </a:r>
          </a:p>
          <a:p>
            <a:r>
              <a:rPr lang="en-US" sz="3200" dirty="0" smtClean="0"/>
              <a:t>Call-and-response</a:t>
            </a:r>
          </a:p>
          <a:p>
            <a:r>
              <a:rPr lang="en-US" sz="3200" dirty="0" smtClean="0"/>
              <a:t>Exodus story</a:t>
            </a:r>
          </a:p>
          <a:p>
            <a:r>
              <a:rPr lang="en-US" sz="3200" dirty="0" smtClean="0"/>
              <a:t>Some female preachers</a:t>
            </a:r>
            <a:endParaRPr lang="en-US" sz="3200" dirty="0"/>
          </a:p>
        </p:txBody>
      </p:sp>
    </p:spTree>
    <p:extLst>
      <p:ext uri="{BB962C8B-B14F-4D97-AF65-F5344CB8AC3E}">
        <p14:creationId xmlns:p14="http://schemas.microsoft.com/office/powerpoint/2010/main" val="31179721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“Perfectionism”</a:t>
            </a:r>
            <a:endParaRPr lang="en-US" dirty="0"/>
          </a:p>
        </p:txBody>
      </p:sp>
      <p:sp>
        <p:nvSpPr>
          <p:cNvPr id="3" name="Content Placeholder 2"/>
          <p:cNvSpPr>
            <a:spLocks noGrp="1"/>
          </p:cNvSpPr>
          <p:nvPr>
            <p:ph idx="1"/>
          </p:nvPr>
        </p:nvSpPr>
        <p:spPr>
          <a:xfrm>
            <a:off x="685800" y="1600200"/>
            <a:ext cx="3962400" cy="4038599"/>
          </a:xfrm>
        </p:spPr>
        <p:txBody>
          <a:bodyPr>
            <a:normAutofit lnSpcReduction="10000"/>
          </a:bodyPr>
          <a:lstStyle/>
          <a:p>
            <a:r>
              <a:rPr lang="en-US" sz="3200" dirty="0" smtClean="0"/>
              <a:t>New nation</a:t>
            </a:r>
          </a:p>
          <a:p>
            <a:r>
              <a:rPr lang="en-US" sz="3200" dirty="0" smtClean="0"/>
              <a:t>Democratization</a:t>
            </a:r>
          </a:p>
          <a:p>
            <a:r>
              <a:rPr lang="en-US" sz="3200" dirty="0" smtClean="0"/>
              <a:t>Political &amp; moral reform movements</a:t>
            </a:r>
          </a:p>
          <a:p>
            <a:r>
              <a:rPr lang="en-US" sz="3200" dirty="0" smtClean="0"/>
              <a:t>Religious revivals</a:t>
            </a:r>
          </a:p>
          <a:p>
            <a:r>
              <a:rPr lang="en-US" sz="3200" dirty="0" smtClean="0"/>
              <a:t>Millenarianism &amp; Utopianism</a:t>
            </a:r>
            <a:endParaRPr lang="en-US" sz="3200" dirty="0"/>
          </a:p>
        </p:txBody>
      </p:sp>
      <p:pic>
        <p:nvPicPr>
          <p:cNvPr id="15367" name="Picture 7" descr="C:\Users\John\AppData\Local\Microsoft\Windows\Temporary Internet Files\Content.IE5\TKQIXPI4\MP900412062[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19600" y="1447800"/>
            <a:ext cx="4648200" cy="4648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534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31475893"/>
              </p:ext>
            </p:extLst>
          </p:nvPr>
        </p:nvGraphicFramePr>
        <p:xfrm>
          <a:off x="304800" y="304800"/>
          <a:ext cx="8534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3194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7319</TotalTime>
  <Words>1896</Words>
  <Application>Microsoft Macintosh PowerPoint</Application>
  <PresentationFormat>On-screen Show (4:3)</PresentationFormat>
  <Paragraphs>205</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Theme</vt:lpstr>
      <vt:lpstr>Do Now</vt:lpstr>
      <vt:lpstr>Antebellum Reform Movements &amp; Seneca Falls</vt:lpstr>
      <vt:lpstr>AP Prompt</vt:lpstr>
      <vt:lpstr>Key Concepts</vt:lpstr>
      <vt:lpstr>Alice Walker Reads Sojourner Truth</vt:lpstr>
      <vt:lpstr>The Second Great Awakening Growth and Impact</vt:lpstr>
      <vt:lpstr>African-American Religion</vt:lpstr>
      <vt:lpstr>“Perfectionism”</vt:lpstr>
      <vt:lpstr>PowerPoint Presentation</vt:lpstr>
      <vt:lpstr>Republican Motherhood</vt:lpstr>
      <vt:lpstr>Cult of Domesticity</vt:lpstr>
      <vt:lpstr>Christian Abolitionism</vt:lpstr>
      <vt:lpstr>Christian Abolitionism</vt:lpstr>
      <vt:lpstr>Gag Rule, 1836</vt:lpstr>
      <vt:lpstr>Communal Societies</vt:lpstr>
      <vt:lpstr>Reform Movements Temperance</vt:lpstr>
      <vt:lpstr>Temperance &amp; Women</vt:lpstr>
      <vt:lpstr>Temperance &amp; Immigration</vt:lpstr>
      <vt:lpstr>Educational Reform</vt:lpstr>
      <vt:lpstr>Women &amp; Education</vt:lpstr>
      <vt:lpstr>Reform Movements Education</vt:lpstr>
      <vt:lpstr>Reform Movements Rehabilitation</vt:lpstr>
      <vt:lpstr>Penny Press</vt:lpstr>
      <vt:lpstr>Transcendentalism</vt:lpstr>
      <vt:lpstr>Transcendentalism</vt:lpstr>
      <vt:lpstr>Romanticism</vt:lpstr>
      <vt:lpstr>Historiography “Antebellum Reform: Evolving Causes and Strategies”</vt:lpstr>
      <vt:lpstr>Women in Revolt</vt:lpstr>
      <vt:lpstr>The Legal Status of Women</vt:lpstr>
      <vt:lpstr>Seneca Falls Declaration of Sentiments</vt:lpstr>
      <vt:lpstr>Seneca Falls Declaration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17</cp:revision>
  <dcterms:created xsi:type="dcterms:W3CDTF">2017-10-10T21:30:36Z</dcterms:created>
  <dcterms:modified xsi:type="dcterms:W3CDTF">2017-10-16T14:00:19Z</dcterms:modified>
</cp:coreProperties>
</file>