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8"/>
  </p:notesMasterIdLst>
  <p:sldIdLst>
    <p:sldId id="257" r:id="rId2"/>
    <p:sldId id="256" r:id="rId3"/>
    <p:sldId id="258" r:id="rId4"/>
    <p:sldId id="260" r:id="rId5"/>
    <p:sldId id="261" r:id="rId6"/>
    <p:sldId id="262" r:id="rId7"/>
    <p:sldId id="263" r:id="rId8"/>
    <p:sldId id="264" r:id="rId9"/>
    <p:sldId id="265" r:id="rId10"/>
    <p:sldId id="266" r:id="rId11"/>
    <p:sldId id="267" r:id="rId12"/>
    <p:sldId id="303" r:id="rId13"/>
    <p:sldId id="304"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0" d="100"/>
          <a:sy n="40" d="100"/>
        </p:scale>
        <p:origin x="-6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AD9D9-FB39-C94A-A4B9-5F5E61773964}" type="datetimeFigureOut">
              <a:rPr lang="en-US" smtClean="0"/>
              <a:t>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73EF8-1CDF-EB4C-9198-A346735F8E23}" type="slidenum">
              <a:rPr lang="en-US" smtClean="0"/>
              <a:t>‹#›</a:t>
            </a:fld>
            <a:endParaRPr lang="en-US"/>
          </a:p>
        </p:txBody>
      </p:sp>
    </p:spTree>
    <p:extLst>
      <p:ext uri="{BB962C8B-B14F-4D97-AF65-F5344CB8AC3E}">
        <p14:creationId xmlns:p14="http://schemas.microsoft.com/office/powerpoint/2010/main" val="3704584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90F6CC2-1122-0E4B-8CC0-2C1C1AC24217}" type="slidenum">
              <a:rPr lang="en-US" sz="1200"/>
              <a:pPr/>
              <a:t>7</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3B767F-F983-0F44-84D0-5EF3FDB945D1}" type="slidenum">
              <a:rPr lang="en-US" sz="1200"/>
              <a:pPr/>
              <a:t>22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20276F2-AB5F-A144-8B28-86CFB710A40B}" type="slidenum">
              <a:rPr lang="en-US" sz="1200"/>
              <a:pPr/>
              <a:t>23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0938" y="692150"/>
            <a:ext cx="4556125" cy="3416300"/>
          </a:xfrm>
          <a:ln/>
        </p:spPr>
      </p:sp>
      <p:sp>
        <p:nvSpPr>
          <p:cNvPr id="7270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270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5073AA-DF48-DC49-AF52-EDCC13AEDC53}" type="slidenum">
              <a:rPr lang="en-US"/>
              <a:pPr eaLnBrk="1" hangingPunct="1"/>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Electoral College Explanation</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31</a:t>
            </a:fld>
            <a:endParaRPr lang="en-US"/>
          </a:p>
        </p:txBody>
      </p:sp>
    </p:spTree>
    <p:extLst>
      <p:ext uri="{BB962C8B-B14F-4D97-AF65-F5344CB8AC3E}">
        <p14:creationId xmlns:p14="http://schemas.microsoft.com/office/powerpoint/2010/main" val="3542609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154A8-F351-0549-A3DE-5A984956CA6B}" type="slidenum">
              <a:rPr lang="en-US" smtClean="0"/>
              <a:t>33</a:t>
            </a:fld>
            <a:endParaRPr lang="en-US"/>
          </a:p>
        </p:txBody>
      </p:sp>
    </p:spTree>
    <p:extLst>
      <p:ext uri="{BB962C8B-B14F-4D97-AF65-F5344CB8AC3E}">
        <p14:creationId xmlns:p14="http://schemas.microsoft.com/office/powerpoint/2010/main" val="17092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0938" y="692150"/>
            <a:ext cx="4556125" cy="3416300"/>
          </a:xfrm>
          <a:ln/>
        </p:spPr>
      </p:sp>
      <p:sp>
        <p:nvSpPr>
          <p:cNvPr id="829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2F7BE6-8257-F34B-ADC0-3152565073AA}" type="slidenum">
              <a:rPr lang="en-US" sz="1200"/>
              <a:pPr/>
              <a:t>8</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ED9A7A1-0AC4-EB4E-B98B-3EA4E47AF286}" type="slidenum">
              <a:rPr lang="en-US" sz="1200"/>
              <a:pPr/>
              <a:t>10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50938" y="692150"/>
            <a:ext cx="4556125" cy="3416300"/>
          </a:xfrm>
          <a:ln/>
        </p:spPr>
      </p:sp>
      <p:sp>
        <p:nvSpPr>
          <p:cNvPr id="624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6246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24C97F-D8F3-3D41-A330-47FCA0B53279}" type="slidenum">
              <a:rPr lang="en-US"/>
              <a:pPr eaLnBrk="1" hangingPunct="1"/>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0938" y="692150"/>
            <a:ext cx="4556125" cy="3416300"/>
          </a:xfrm>
          <a:ln/>
        </p:spPr>
      </p:sp>
      <p:sp>
        <p:nvSpPr>
          <p:cNvPr id="6041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6042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611F4B3-668F-0244-905E-1B510AC45B9F}" type="slidenum">
              <a:rPr lang="en-US"/>
              <a:pPr eaLnBrk="1" hangingPunct="1"/>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50938" y="692150"/>
            <a:ext cx="4556125" cy="3416300"/>
          </a:xfrm>
          <a:ln/>
        </p:spPr>
      </p:sp>
      <p:sp>
        <p:nvSpPr>
          <p:cNvPr id="6144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6144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4C6CA1-5F2A-BA4F-BF20-48C6500FDBC8}" type="slidenum">
              <a:rPr lang="en-US"/>
              <a:pPr eaLnBrk="1" hangingPunct="1"/>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50938" y="692150"/>
            <a:ext cx="4556125" cy="3416300"/>
          </a:xfrm>
          <a:ln/>
        </p:spPr>
      </p:sp>
      <p:sp>
        <p:nvSpPr>
          <p:cNvPr id="583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837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731E4B7-831D-A945-8D7B-4ACA2475E17F}" type="slidenum">
              <a:rPr lang="en-US"/>
              <a:pPr eaLnBrk="1" hangingPunct="1"/>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168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61EDC-D916-AC43-A6A4-FC5ACACBBE2F}" type="slidenum">
              <a:rPr lang="en-US"/>
              <a:pPr eaLnBrk="1" hangingPunct="1"/>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D8462A1-DB55-D24C-852E-F0E657EB6DD9}" type="slidenum">
              <a:rPr lang="en-US" sz="1200"/>
              <a:pPr/>
              <a:t>21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xmlns="" id="{79E86F1D-3B83-0840-8341-B8B47765FA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xmlns="" id="{D01583AA-942D-674B-A082-682BC18CA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xmlns="" id="{A188352B-E44D-1B4C-BA55-0B7F05CBF90F}"/>
              </a:ext>
            </a:extLst>
          </p:cNvPr>
          <p:cNvSpPr>
            <a:spLocks noGrp="1" noChangeArrowheads="1"/>
          </p:cNvSpPr>
          <p:nvPr>
            <p:ph type="sldNum" sz="quarter" idx="12"/>
          </p:nvPr>
        </p:nvSpPr>
        <p:spPr>
          <a:ln/>
        </p:spPr>
        <p:txBody>
          <a:bodyPr/>
          <a:lstStyle>
            <a:lvl1pPr>
              <a:defRPr/>
            </a:lvl1pPr>
          </a:lstStyle>
          <a:p>
            <a:fld id="{2C6B2F1C-64C3-1945-B36C-4AABA8D293F9}" type="slidenum">
              <a:rPr lang="en-US"/>
              <a:pPr/>
              <a:t>‹#›</a:t>
            </a:fld>
            <a:endParaRPr lang="en-US"/>
          </a:p>
        </p:txBody>
      </p:sp>
    </p:spTree>
    <p:extLst>
      <p:ext uri="{BB962C8B-B14F-4D97-AF65-F5344CB8AC3E}">
        <p14:creationId xmlns:p14="http://schemas.microsoft.com/office/powerpoint/2010/main" val="3908214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BACEF548-67A4-824B-B79F-36D7EFF7DC0E}" type="slidenum">
              <a:rPr lang="en-US"/>
              <a:pPr>
                <a:defRPr/>
              </a:pPr>
              <a:t>‹#›</a:t>
            </a:fld>
            <a:endParaRPr lang="en-US"/>
          </a:p>
        </p:txBody>
      </p:sp>
    </p:spTree>
    <p:extLst>
      <p:ext uri="{BB962C8B-B14F-4D97-AF65-F5344CB8AC3E}">
        <p14:creationId xmlns:p14="http://schemas.microsoft.com/office/powerpoint/2010/main" val="334855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youtube.com/watch?v=a5wCl3aAME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www.youtube.com/watch?v=notJuFGXQ9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6/64/Talleyrand-perigord.jpg" TargetMode="Externa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en/d/d0/Schmidt,_USS_Constellation.jpg" TargetMode="External"/><Relationship Id="rId3"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9T9Y2El7hYo" TargetMode="Externa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time_continue=90&amp;v=Y_zTN4BXvYI" TargetMode="External"/><Relationship Id="rId4" Type="http://schemas.openxmlformats.org/officeDocument/2006/relationships/image" Target="../media/image33.png"/><Relationship Id="rId5" Type="http://schemas.openxmlformats.org/officeDocument/2006/relationships/image" Target="../media/image31.jpeg"/><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a:t>
            </a:r>
            <a:r>
              <a:rPr lang="en-US" smtClean="0"/>
              <a:t>and compare the </a:t>
            </a:r>
            <a:r>
              <a:rPr lang="en-US" dirty="0" smtClean="0"/>
              <a:t>differing perspectives and opinions of the Federalists like Alexander Hamilton and the Democratic Republicans like Thomas Jefferson. </a:t>
            </a:r>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lang="en-US" altLang="en-US" dirty="0" smtClean="0">
                <a:solidFill>
                  <a:srgbClr val="FFFFFF"/>
                </a:solidFill>
                <a:ea typeface="+mj-ea"/>
              </a:rPr>
              <a:t>1st Chief Justice</a:t>
            </a:r>
          </a:p>
        </p:txBody>
      </p:sp>
      <p:sp>
        <p:nvSpPr>
          <p:cNvPr id="19459" name="Rectangle 3"/>
          <p:cNvSpPr>
            <a:spLocks noGrp="1" noChangeArrowheads="1"/>
          </p:cNvSpPr>
          <p:nvPr>
            <p:ph idx="1"/>
          </p:nvPr>
        </p:nvSpPr>
        <p:spPr>
          <a:xfrm>
            <a:off x="533400" y="1905000"/>
            <a:ext cx="4495800" cy="4495800"/>
          </a:xfrm>
        </p:spPr>
        <p:txBody>
          <a:bodyPr>
            <a:normAutofit lnSpcReduction="10000"/>
          </a:bodyPr>
          <a:lstStyle/>
          <a:p>
            <a:r>
              <a:rPr lang="en-US" sz="2800" dirty="0">
                <a:latin typeface="Rockwell"/>
                <a:cs typeface="Rockwell"/>
              </a:rPr>
              <a:t>John Jay (NY)</a:t>
            </a:r>
          </a:p>
          <a:p>
            <a:endParaRPr lang="en-US" sz="2800" dirty="0">
              <a:latin typeface="Rockwell"/>
              <a:cs typeface="Rockwell"/>
            </a:endParaRPr>
          </a:p>
          <a:p>
            <a:r>
              <a:rPr lang="en-US" sz="2800" dirty="0">
                <a:latin typeface="Rockwell"/>
                <a:cs typeface="Rockwell"/>
              </a:rPr>
              <a:t>Collaborated w/ Madison on Federalist Papers</a:t>
            </a:r>
          </a:p>
          <a:p>
            <a:endParaRPr lang="en-US" sz="2800" dirty="0">
              <a:latin typeface="Rockwell"/>
              <a:cs typeface="Rockwell"/>
            </a:endParaRPr>
          </a:p>
          <a:p>
            <a:r>
              <a:rPr lang="en-US" sz="2800" dirty="0">
                <a:latin typeface="Rockwell"/>
                <a:cs typeface="Rockwell"/>
              </a:rPr>
              <a:t>A seasoned diplomat</a:t>
            </a:r>
          </a:p>
          <a:p>
            <a:endParaRPr lang="en-US" sz="2800" dirty="0">
              <a:latin typeface="Rockwell"/>
              <a:cs typeface="Rockwell"/>
            </a:endParaRPr>
          </a:p>
          <a:p>
            <a:r>
              <a:rPr lang="en-US" sz="2800" dirty="0">
                <a:latin typeface="Rockwell"/>
                <a:cs typeface="Rockwell"/>
              </a:rPr>
              <a:t>Served as CJ until 1795</a:t>
            </a:r>
          </a:p>
        </p:txBody>
      </p:sp>
      <p:pic>
        <p:nvPicPr>
          <p:cNvPr id="19460" name="Picture 4" descr="C:\My Documents\Colonial America\j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62138"/>
            <a:ext cx="4090987"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8588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927C92D-828B-064D-B1E5-7FE6E5DD1FA3}"/>
              </a:ext>
            </a:extLst>
          </p:cNvPr>
          <p:cNvSpPr>
            <a:spLocks noGrp="1"/>
          </p:cNvSpPr>
          <p:nvPr>
            <p:ph type="title"/>
          </p:nvPr>
        </p:nvSpPr>
        <p:spPr>
          <a:xfrm>
            <a:off x="0" y="0"/>
            <a:ext cx="9144000" cy="838200"/>
          </a:xfrm>
        </p:spPr>
        <p:txBody>
          <a:bodyPr/>
          <a:lstStyle/>
          <a:p>
            <a:r>
              <a:rPr lang="en-US" dirty="0" smtClean="0">
                <a:latin typeface="Rockwell"/>
                <a:cs typeface="Rockwell"/>
              </a:rPr>
              <a:t>Washington’s </a:t>
            </a:r>
            <a:r>
              <a:rPr lang="en-US" dirty="0">
                <a:latin typeface="Rockwell"/>
                <a:cs typeface="Rockwell"/>
              </a:rPr>
              <a:t>Foreign Policy</a:t>
            </a:r>
          </a:p>
        </p:txBody>
      </p:sp>
      <p:sp>
        <p:nvSpPr>
          <p:cNvPr id="5" name="Text Placeholder 4">
            <a:extLst>
              <a:ext uri="{FF2B5EF4-FFF2-40B4-BE49-F238E27FC236}">
                <a16:creationId xmlns:a16="http://schemas.microsoft.com/office/drawing/2014/main" xmlns="" id="{C57B2F02-C03E-0442-860A-FB736AAA510F}"/>
              </a:ext>
            </a:extLst>
          </p:cNvPr>
          <p:cNvSpPr>
            <a:spLocks noGrp="1"/>
          </p:cNvSpPr>
          <p:nvPr>
            <p:ph type="body" idx="1"/>
          </p:nvPr>
        </p:nvSpPr>
        <p:spPr>
          <a:xfrm>
            <a:off x="0" y="838200"/>
            <a:ext cx="4497388" cy="457200"/>
          </a:xfrm>
        </p:spPr>
        <p:txBody>
          <a:bodyPr/>
          <a:lstStyle/>
          <a:p>
            <a:r>
              <a:rPr lang="en-US">
                <a:latin typeface="Rockwell"/>
                <a:cs typeface="Rockwell"/>
              </a:rPr>
              <a:t>Pro-French</a:t>
            </a:r>
          </a:p>
        </p:txBody>
      </p:sp>
      <p:sp>
        <p:nvSpPr>
          <p:cNvPr id="6" name="Content Placeholder 5">
            <a:extLst>
              <a:ext uri="{FF2B5EF4-FFF2-40B4-BE49-F238E27FC236}">
                <a16:creationId xmlns:a16="http://schemas.microsoft.com/office/drawing/2014/main" xmlns="" id="{2EBEEE9C-0104-1941-BF6C-830FF99B591D}"/>
              </a:ext>
            </a:extLst>
          </p:cNvPr>
          <p:cNvSpPr>
            <a:spLocks noGrp="1"/>
          </p:cNvSpPr>
          <p:nvPr>
            <p:ph sz="half" idx="2"/>
          </p:nvPr>
        </p:nvSpPr>
        <p:spPr>
          <a:xfrm>
            <a:off x="0" y="1295400"/>
            <a:ext cx="4497388" cy="5562600"/>
          </a:xfrm>
        </p:spPr>
        <p:txBody>
          <a:bodyPr>
            <a:normAutofit lnSpcReduction="10000"/>
          </a:bodyPr>
          <a:lstStyle/>
          <a:p>
            <a:r>
              <a:rPr lang="en-US" dirty="0">
                <a:latin typeface="Rockwell"/>
                <a:cs typeface="Rockwell"/>
              </a:rPr>
              <a:t>Thomas Jefferson</a:t>
            </a:r>
          </a:p>
          <a:p>
            <a:r>
              <a:rPr lang="en-US" dirty="0">
                <a:latin typeface="Rockwell"/>
                <a:cs typeface="Rockwell"/>
              </a:rPr>
              <a:t>French Revolution</a:t>
            </a:r>
          </a:p>
          <a:p>
            <a:r>
              <a:rPr lang="en-US" dirty="0">
                <a:latin typeface="Rockwell"/>
                <a:cs typeface="Rockwell"/>
              </a:rPr>
              <a:t>Citizen Genet</a:t>
            </a:r>
          </a:p>
          <a:p>
            <a:r>
              <a:rPr lang="en-US" dirty="0">
                <a:latin typeface="Rockwell"/>
                <a:cs typeface="Rockwell"/>
              </a:rPr>
              <a:t>Proclamation of Neutrality (1793)</a:t>
            </a:r>
          </a:p>
          <a:p>
            <a:pPr lvl="1"/>
            <a:r>
              <a:rPr lang="ja-JP" altLang="en-US" sz="1800" i="1" dirty="0">
                <a:effectLst/>
                <a:latin typeface="Rockwell"/>
                <a:cs typeface="Rockwell"/>
              </a:rPr>
              <a:t>“</a:t>
            </a:r>
            <a:r>
              <a:rPr lang="en-US" sz="1800" i="1" dirty="0">
                <a:effectLst/>
                <a:latin typeface="Rockwell"/>
                <a:cs typeface="Rockwell"/>
              </a:rPr>
              <a:t>Whereas it appears that a state of war exists between Austria, Prussia, Sardinia, Great Britain, and the United Netherlands, of the one part, and France on the other; and the duty and interest of the United States require, that they should with sincerity and good faith adopt and pursue a conduct friendly and impartial toward the </a:t>
            </a:r>
            <a:r>
              <a:rPr lang="en-US" sz="1800" i="1" dirty="0" err="1">
                <a:effectLst/>
                <a:latin typeface="Rockwell"/>
                <a:cs typeface="Rockwell"/>
              </a:rPr>
              <a:t>belligerant</a:t>
            </a:r>
            <a:r>
              <a:rPr lang="en-US" sz="1800" i="1" dirty="0">
                <a:effectLst/>
                <a:latin typeface="Rockwell"/>
                <a:cs typeface="Rockwell"/>
              </a:rPr>
              <a:t> Powers;</a:t>
            </a:r>
            <a:r>
              <a:rPr lang="ja-JP" altLang="en-US" sz="1800" i="1" dirty="0">
                <a:effectLst/>
                <a:latin typeface="Rockwell"/>
                <a:cs typeface="Rockwell"/>
              </a:rPr>
              <a:t>”</a:t>
            </a:r>
            <a:endParaRPr lang="en-US" sz="1800" i="1" dirty="0">
              <a:latin typeface="Rockwell"/>
              <a:cs typeface="Rockwell"/>
            </a:endParaRPr>
          </a:p>
          <a:p>
            <a:pPr lvl="1"/>
            <a:r>
              <a:rPr lang="en-US" i="1" dirty="0">
                <a:latin typeface="Rockwell"/>
                <a:cs typeface="Rockwell"/>
                <a:hlinkClick r:id="rId2"/>
              </a:rPr>
              <a:t>John Adams</a:t>
            </a:r>
            <a:r>
              <a:rPr lang="en-US" dirty="0">
                <a:latin typeface="Rockwell"/>
                <a:cs typeface="Rockwell"/>
                <a:hlinkClick r:id="rId2"/>
              </a:rPr>
              <a:t> Neutrality</a:t>
            </a:r>
            <a:endParaRPr lang="en-US" dirty="0">
              <a:latin typeface="Rockwell"/>
              <a:cs typeface="Rockwell"/>
            </a:endParaRPr>
          </a:p>
        </p:txBody>
      </p:sp>
      <p:sp>
        <p:nvSpPr>
          <p:cNvPr id="7" name="Text Placeholder 6">
            <a:extLst>
              <a:ext uri="{FF2B5EF4-FFF2-40B4-BE49-F238E27FC236}">
                <a16:creationId xmlns:a16="http://schemas.microsoft.com/office/drawing/2014/main" xmlns="" id="{A4D6CCA7-B398-CC41-9FB7-BB99A5203332}"/>
              </a:ext>
            </a:extLst>
          </p:cNvPr>
          <p:cNvSpPr>
            <a:spLocks noGrp="1"/>
          </p:cNvSpPr>
          <p:nvPr>
            <p:ph type="body" sz="quarter" idx="3"/>
          </p:nvPr>
        </p:nvSpPr>
        <p:spPr>
          <a:xfrm>
            <a:off x="4645025" y="838200"/>
            <a:ext cx="4498975" cy="457200"/>
          </a:xfrm>
        </p:spPr>
        <p:txBody>
          <a:bodyPr/>
          <a:lstStyle/>
          <a:p>
            <a:r>
              <a:rPr lang="en-US">
                <a:latin typeface="Rockwell"/>
                <a:cs typeface="Rockwell"/>
              </a:rPr>
              <a:t>Pro-British</a:t>
            </a:r>
          </a:p>
        </p:txBody>
      </p:sp>
      <p:sp>
        <p:nvSpPr>
          <p:cNvPr id="8" name="Content Placeholder 7">
            <a:extLst>
              <a:ext uri="{FF2B5EF4-FFF2-40B4-BE49-F238E27FC236}">
                <a16:creationId xmlns:a16="http://schemas.microsoft.com/office/drawing/2014/main" xmlns="" id="{09E67521-C172-BA44-B070-BCDACBC03D9F}"/>
              </a:ext>
            </a:extLst>
          </p:cNvPr>
          <p:cNvSpPr>
            <a:spLocks noGrp="1"/>
          </p:cNvSpPr>
          <p:nvPr>
            <p:ph sz="quarter" idx="4"/>
          </p:nvPr>
        </p:nvSpPr>
        <p:spPr>
          <a:xfrm>
            <a:off x="4645025" y="1295400"/>
            <a:ext cx="4498975" cy="5562600"/>
          </a:xfrm>
        </p:spPr>
        <p:txBody>
          <a:bodyPr>
            <a:normAutofit lnSpcReduction="10000"/>
          </a:bodyPr>
          <a:lstStyle/>
          <a:p>
            <a:r>
              <a:rPr lang="en-US" dirty="0">
                <a:latin typeface="Rockwell"/>
                <a:cs typeface="Rockwell"/>
              </a:rPr>
              <a:t>Alexander Hamilton</a:t>
            </a:r>
          </a:p>
          <a:p>
            <a:r>
              <a:rPr lang="en-US" dirty="0" smtClean="0">
                <a:latin typeface="Rockwell"/>
                <a:cs typeface="Rockwell"/>
              </a:rPr>
              <a:t>Jay’s </a:t>
            </a:r>
            <a:r>
              <a:rPr lang="en-US" dirty="0">
                <a:latin typeface="Rockwell"/>
                <a:cs typeface="Rockwell"/>
              </a:rPr>
              <a:t>Treaty (1796)</a:t>
            </a:r>
          </a:p>
          <a:p>
            <a:pPr lvl="1"/>
            <a:r>
              <a:rPr lang="ja-JP" altLang="en-US" sz="1800" dirty="0">
                <a:effectLst/>
                <a:latin typeface="Rockwell"/>
                <a:cs typeface="Rockwell"/>
              </a:rPr>
              <a:t>“</a:t>
            </a:r>
            <a:r>
              <a:rPr lang="en-US" sz="1800" dirty="0">
                <a:effectLst/>
                <a:latin typeface="Rockwell"/>
                <a:cs typeface="Rockwell"/>
              </a:rPr>
              <a:t>Art. 1: </a:t>
            </a:r>
            <a:r>
              <a:rPr lang="en-US" sz="1800" i="1" dirty="0">
                <a:effectLst/>
                <a:latin typeface="Rockwell"/>
                <a:cs typeface="Rockwell"/>
              </a:rPr>
              <a:t>There shall be a firm inviolable and universal Peace, and a true and sincere Friendship between His </a:t>
            </a:r>
            <a:r>
              <a:rPr lang="en-US" sz="1800" i="1" dirty="0" err="1">
                <a:effectLst/>
                <a:latin typeface="Rockwell"/>
                <a:cs typeface="Rockwell"/>
              </a:rPr>
              <a:t>Britannick</a:t>
            </a:r>
            <a:r>
              <a:rPr lang="en-US" sz="1800" i="1" dirty="0">
                <a:effectLst/>
                <a:latin typeface="Rockwell"/>
                <a:cs typeface="Rockwell"/>
              </a:rPr>
              <a:t> Majesty, His Heirs and Successors, and the United States of America; and between their respective Countries, Territories, Cities, Towns and People of every Degree, without Exception of Persons or Places.</a:t>
            </a:r>
            <a:r>
              <a:rPr lang="ja-JP" altLang="en-US" sz="1800" i="1" dirty="0">
                <a:effectLst/>
                <a:latin typeface="Rockwell"/>
                <a:cs typeface="Rockwell"/>
              </a:rPr>
              <a:t>”</a:t>
            </a:r>
            <a:endParaRPr lang="en-US" sz="1800" i="1" dirty="0">
              <a:latin typeface="Rockwell"/>
              <a:cs typeface="Rockwell"/>
            </a:endParaRPr>
          </a:p>
          <a:p>
            <a:pPr lvl="1"/>
            <a:r>
              <a:rPr lang="ja-JP" altLang="en-US" sz="1800" i="1" dirty="0">
                <a:effectLst/>
                <a:latin typeface="Rockwell"/>
                <a:cs typeface="Rockwell"/>
              </a:rPr>
              <a:t>“</a:t>
            </a:r>
            <a:r>
              <a:rPr lang="en-US" sz="1800" i="1" dirty="0">
                <a:effectLst/>
                <a:latin typeface="Rockwell"/>
                <a:cs typeface="Rockwell"/>
              </a:rPr>
              <a:t>Damn John Jay! Damn everyone that won't damn John Jay! Damn every one that won't put lights in his window and sit up all night damning John Jay!</a:t>
            </a:r>
            <a:r>
              <a:rPr lang="ja-JP" altLang="en-US" sz="1800" i="1" dirty="0">
                <a:effectLst/>
                <a:latin typeface="Rockwell"/>
                <a:cs typeface="Rockwell"/>
              </a:rPr>
              <a:t>”</a:t>
            </a:r>
            <a:endParaRPr lang="en-US" sz="1800" dirty="0">
              <a:latin typeface="Rockwell"/>
              <a:cs typeface="Rockwell"/>
            </a:endParaRPr>
          </a:p>
          <a:p>
            <a:endParaRPr lang="en-US" dirty="0">
              <a:latin typeface="Rockwell"/>
              <a:cs typeface="Rockwell"/>
            </a:endParaRPr>
          </a:p>
        </p:txBody>
      </p:sp>
    </p:spTree>
    <p:extLst>
      <p:ext uri="{BB962C8B-B14F-4D97-AF65-F5344CB8AC3E}">
        <p14:creationId xmlns:p14="http://schemas.microsoft.com/office/powerpoint/2010/main" val="5433016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Question</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latin typeface="+mj-lt"/>
              </a:rPr>
              <a:t>During Washington’s first term (1788-1792), the French Monarchy was overthrown by the people in an attempt to establish their own republic.</a:t>
            </a:r>
          </a:p>
          <a:p>
            <a:pPr lvl="1"/>
            <a:r>
              <a:rPr lang="en-US" dirty="0">
                <a:latin typeface="+mj-lt"/>
                <a:ea typeface="ＭＳ Ｐゴシック" charset="0"/>
              </a:rPr>
              <a:t>French declared themselves a </a:t>
            </a:r>
            <a:r>
              <a:rPr lang="ja-JP" altLang="en-US" dirty="0">
                <a:latin typeface="+mj-lt"/>
                <a:ea typeface="ＭＳ Ｐゴシック" charset="0"/>
              </a:rPr>
              <a:t>“</a:t>
            </a:r>
            <a:r>
              <a:rPr lang="en-US" dirty="0">
                <a:latin typeface="+mj-lt"/>
                <a:ea typeface="ＭＳ Ｐゴシック" charset="0"/>
              </a:rPr>
              <a:t>republic</a:t>
            </a:r>
            <a:r>
              <a:rPr lang="ja-JP" altLang="en-US" dirty="0">
                <a:latin typeface="+mj-lt"/>
                <a:ea typeface="ＭＳ Ｐゴシック" charset="0"/>
              </a:rPr>
              <a:t>”</a:t>
            </a:r>
            <a:r>
              <a:rPr lang="en-US" dirty="0">
                <a:latin typeface="+mj-lt"/>
                <a:ea typeface="ＭＳ Ｐゴシック" charset="0"/>
              </a:rPr>
              <a:t> but carnage heavier than in American Rev.</a:t>
            </a:r>
          </a:p>
          <a:p>
            <a:pPr lvl="1"/>
            <a:r>
              <a:rPr lang="en-US" dirty="0" err="1">
                <a:latin typeface="+mj-lt"/>
                <a:ea typeface="ＭＳ Ｐゴシック" charset="0"/>
              </a:rPr>
              <a:t>Jeffersonians</a:t>
            </a:r>
            <a:r>
              <a:rPr lang="en-US" dirty="0">
                <a:latin typeface="+mj-lt"/>
                <a:ea typeface="ＭＳ Ｐゴシック" charset="0"/>
              </a:rPr>
              <a:t> thought it unfortunate, but probably necessary</a:t>
            </a:r>
          </a:p>
          <a:p>
            <a:pPr lvl="1"/>
            <a:r>
              <a:rPr lang="en-US" dirty="0">
                <a:latin typeface="+mj-lt"/>
                <a:ea typeface="ＭＳ Ｐゴシック" charset="0"/>
              </a:rPr>
              <a:t>Hamiltonians thought it downright </a:t>
            </a:r>
            <a:r>
              <a:rPr lang="en-US" dirty="0" smtClean="0">
                <a:latin typeface="+mj-lt"/>
                <a:ea typeface="ＭＳ Ｐゴシック" charset="0"/>
              </a:rPr>
              <a:t>frightening</a:t>
            </a:r>
          </a:p>
          <a:p>
            <a:pPr lvl="2"/>
            <a:r>
              <a:rPr lang="en-US" dirty="0" smtClean="0">
                <a:latin typeface="+mj-lt"/>
                <a:ea typeface="ＭＳ Ｐゴシック" charset="0"/>
              </a:rPr>
              <a:t>FEAR OF MOB RULE</a:t>
            </a:r>
            <a:endParaRPr lang="en-US" dirty="0">
              <a:latin typeface="+mj-lt"/>
              <a:ea typeface="ＭＳ Ｐゴシック" charset="0"/>
            </a:endParaRPr>
          </a:p>
          <a:p>
            <a:r>
              <a:rPr lang="en-US" dirty="0" smtClean="0">
                <a:latin typeface="+mj-lt"/>
              </a:rPr>
              <a:t>During the Revolution, the US formed an alliance with the French monarchy</a:t>
            </a:r>
          </a:p>
          <a:p>
            <a:r>
              <a:rPr lang="en-US" dirty="0" smtClean="0">
                <a:latin typeface="+mj-lt"/>
              </a:rPr>
              <a:t>The British attempted to take advantage of the situation and also began a war with France.</a:t>
            </a:r>
          </a:p>
          <a:p>
            <a:endParaRPr lang="en-US" dirty="0"/>
          </a:p>
        </p:txBody>
      </p:sp>
    </p:spTree>
    <p:extLst>
      <p:ext uri="{BB962C8B-B14F-4D97-AF65-F5344CB8AC3E}">
        <p14:creationId xmlns:p14="http://schemas.microsoft.com/office/powerpoint/2010/main" val="6834571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Question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Democratic Republicans </a:t>
            </a:r>
            <a:r>
              <a:rPr lang="en-US" dirty="0" smtClean="0"/>
              <a:t>pushed for the US </a:t>
            </a:r>
            <a:r>
              <a:rPr lang="en-US" dirty="0" err="1" smtClean="0"/>
              <a:t>gov</a:t>
            </a:r>
            <a:r>
              <a:rPr lang="en-US" dirty="0"/>
              <a:t> </a:t>
            </a:r>
            <a:r>
              <a:rPr lang="en-US" dirty="0" smtClean="0"/>
              <a:t>to honor the alliance and come to the aid of the French</a:t>
            </a:r>
          </a:p>
          <a:p>
            <a:r>
              <a:rPr lang="en-US" dirty="0" smtClean="0"/>
              <a:t>The Federalists stated that the alliance had been formed with the French Monarchy, and therefore no longer existed.</a:t>
            </a:r>
          </a:p>
          <a:p>
            <a:pPr lvl="1"/>
            <a:r>
              <a:rPr lang="en-US" dirty="0" smtClean="0"/>
              <a:t>They actually openly supported the British as they did not want to support a bloody and violent revolution in fears of it happening again in the US</a:t>
            </a:r>
            <a:endParaRPr lang="en-US" dirty="0"/>
          </a:p>
        </p:txBody>
      </p:sp>
    </p:spTree>
    <p:extLst>
      <p:ext uri="{BB962C8B-B14F-4D97-AF65-F5344CB8AC3E}">
        <p14:creationId xmlns:p14="http://schemas.microsoft.com/office/powerpoint/2010/main" val="26282517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228600" y="1812925"/>
            <a:ext cx="4205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C00000"/>
                </a:solidFill>
                <a:latin typeface="Rockwell"/>
                <a:cs typeface="Rockwell"/>
              </a:rPr>
              <a:t>Alexander Hamilton </a:t>
            </a:r>
          </a:p>
        </p:txBody>
      </p:sp>
      <p:sp>
        <p:nvSpPr>
          <p:cNvPr id="9219" name="TextBox 10"/>
          <p:cNvSpPr txBox="1">
            <a:spLocks noChangeArrowheads="1"/>
          </p:cNvSpPr>
          <p:nvPr/>
        </p:nvSpPr>
        <p:spPr bwMode="auto">
          <a:xfrm>
            <a:off x="4557713" y="1770063"/>
            <a:ext cx="4205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CC"/>
                </a:solidFill>
                <a:latin typeface="Rockwell"/>
                <a:cs typeface="Rockwell"/>
              </a:rPr>
              <a:t>Thomas Jefferson</a:t>
            </a:r>
          </a:p>
        </p:txBody>
      </p:sp>
      <p:sp>
        <p:nvSpPr>
          <p:cNvPr id="9220" name="Rectangle 4"/>
          <p:cNvSpPr>
            <a:spLocks noChangeArrowheads="1"/>
          </p:cNvSpPr>
          <p:nvPr/>
        </p:nvSpPr>
        <p:spPr bwMode="auto">
          <a:xfrm>
            <a:off x="0" y="304800"/>
            <a:ext cx="9144000" cy="1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0988" indent="-280988" algn="ctr">
              <a:lnSpc>
                <a:spcPct val="85000"/>
              </a:lnSpc>
              <a:spcAft>
                <a:spcPts val="1800"/>
              </a:spcAft>
            </a:pPr>
            <a:r>
              <a:rPr lang="en-US" sz="2400" dirty="0">
                <a:latin typeface="Rockwell"/>
                <a:cs typeface="Rockwell"/>
              </a:rPr>
              <a:t>Watch this </a:t>
            </a:r>
            <a:r>
              <a:rPr lang="en-US" sz="2400" dirty="0">
                <a:latin typeface="Rockwell"/>
                <a:cs typeface="Rockwell"/>
                <a:hlinkClick r:id="rId2"/>
              </a:rPr>
              <a:t>video clip </a:t>
            </a:r>
            <a:r>
              <a:rPr lang="en-US" sz="2400" dirty="0">
                <a:latin typeface="Rockwell"/>
                <a:cs typeface="Rockwell"/>
              </a:rPr>
              <a:t>from HBO</a:t>
            </a:r>
            <a:r>
              <a:rPr lang="ja-JP" altLang="en-US" sz="2400" dirty="0">
                <a:latin typeface="Rockwell"/>
                <a:cs typeface="Rockwell"/>
              </a:rPr>
              <a:t>’</a:t>
            </a:r>
            <a:r>
              <a:rPr lang="en-US" sz="2400" dirty="0">
                <a:latin typeface="Rockwell"/>
                <a:cs typeface="Rockwell"/>
              </a:rPr>
              <a:t>s </a:t>
            </a:r>
            <a:r>
              <a:rPr lang="en-US" sz="2400" i="1" dirty="0">
                <a:latin typeface="Rockwell"/>
                <a:cs typeface="Rockwell"/>
              </a:rPr>
              <a:t>John Adams </a:t>
            </a:r>
            <a:r>
              <a:rPr lang="en-US" sz="2400" dirty="0">
                <a:latin typeface="Rockwell"/>
                <a:cs typeface="Rockwell"/>
              </a:rPr>
              <a:t>series</a:t>
            </a:r>
            <a:br>
              <a:rPr lang="en-US" sz="2400" dirty="0">
                <a:latin typeface="Rockwell"/>
                <a:cs typeface="Rockwell"/>
              </a:rPr>
            </a:br>
            <a:r>
              <a:rPr lang="en-US" sz="2400" dirty="0">
                <a:latin typeface="Rockwell"/>
                <a:cs typeface="Rockwell"/>
              </a:rPr>
              <a:t>As you watch, identify as many things as you can that Jefferson and Hamilton disagree about</a:t>
            </a:r>
            <a:endParaRPr lang="en-US" sz="2400" i="1" dirty="0">
              <a:latin typeface="Rockwell"/>
              <a:cs typeface="Rockwell"/>
            </a:endParaRPr>
          </a:p>
        </p:txBody>
      </p:sp>
      <p:pic>
        <p:nvPicPr>
          <p:cNvPr id="9221" name="Picture 13" descr="http://i.ytimg.com/vi/notJuFGXQ9w/0.jpg"/>
          <p:cNvPicPr>
            <a:picLocks noChangeAspect="1" noChangeArrowheads="1"/>
          </p:cNvPicPr>
          <p:nvPr/>
        </p:nvPicPr>
        <p:blipFill>
          <a:blip r:embed="rId3">
            <a:extLst>
              <a:ext uri="{28A0092B-C50C-407E-A947-70E740481C1C}">
                <a14:useLocalDpi xmlns:a14="http://schemas.microsoft.com/office/drawing/2010/main" val="0"/>
              </a:ext>
            </a:extLst>
          </a:blip>
          <a:srcRect l="38000" t="12605" b="14182"/>
          <a:stretch>
            <a:fillRect/>
          </a:stretch>
        </p:blipFill>
        <p:spPr bwMode="auto">
          <a:xfrm>
            <a:off x="4683125" y="2286000"/>
            <a:ext cx="40433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5" descr="http://www.channel4.com/assets/programmes/images/john-adams/series-1/episode-5/john-adams-s1e5-20090123151515-0_625x352.jpg"/>
          <p:cNvPicPr>
            <a:picLocks noChangeAspect="1" noChangeArrowheads="1"/>
          </p:cNvPicPr>
          <p:nvPr/>
        </p:nvPicPr>
        <p:blipFill>
          <a:blip r:embed="rId4">
            <a:extLst>
              <a:ext uri="{28A0092B-C50C-407E-A947-70E740481C1C}">
                <a14:useLocalDpi xmlns:a14="http://schemas.microsoft.com/office/drawing/2010/main" val="0"/>
              </a:ext>
            </a:extLst>
          </a:blip>
          <a:srcRect l="11388" r="27911"/>
          <a:stretch>
            <a:fillRect/>
          </a:stretch>
        </p:blipFill>
        <p:spPr bwMode="auto">
          <a:xfrm>
            <a:off x="474663" y="2303463"/>
            <a:ext cx="384016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44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b="5881"/>
          <a:stretch>
            <a:fillRect/>
          </a:stretch>
        </p:blipFill>
        <p:spPr bwMode="auto">
          <a:xfrm>
            <a:off x="457200" y="1433513"/>
            <a:ext cx="39766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b="5911"/>
          <a:stretch>
            <a:fillRect/>
          </a:stretch>
        </p:blipFill>
        <p:spPr bwMode="auto">
          <a:xfrm>
            <a:off x="4735513" y="1433513"/>
            <a:ext cx="39655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152400" y="68263"/>
            <a:ext cx="8763000" cy="12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dirty="0">
                <a:solidFill>
                  <a:srgbClr val="FFFFFF"/>
                </a:solidFill>
                <a:latin typeface="Rockwell"/>
                <a:cs typeface="Rockwell"/>
              </a:rPr>
              <a:t>What should be the focus </a:t>
            </a:r>
            <a:br>
              <a:rPr lang="en-US" sz="3200" dirty="0">
                <a:solidFill>
                  <a:srgbClr val="FFFFFF"/>
                </a:solidFill>
                <a:latin typeface="Rockwell"/>
                <a:cs typeface="Rockwell"/>
              </a:rPr>
            </a:br>
            <a:r>
              <a:rPr lang="en-US" sz="3200" dirty="0">
                <a:solidFill>
                  <a:srgbClr val="FFFFFF"/>
                </a:solidFill>
                <a:latin typeface="Rockwell"/>
                <a:cs typeface="Rockwell"/>
              </a:rPr>
              <a:t>of the American economy? </a:t>
            </a:r>
          </a:p>
          <a:p>
            <a:pPr algn="ctr">
              <a:lnSpc>
                <a:spcPct val="80000"/>
              </a:lnSpc>
            </a:pPr>
            <a:r>
              <a:rPr lang="en-US" sz="2800" dirty="0">
                <a:solidFill>
                  <a:srgbClr val="FFFFFF"/>
                </a:solidFill>
                <a:latin typeface="Rockwell"/>
                <a:cs typeface="Rockwell"/>
              </a:rPr>
              <a:t>Alexander Hamilton           Thomas Jefferson</a:t>
            </a:r>
          </a:p>
        </p:txBody>
      </p:sp>
      <p:sp>
        <p:nvSpPr>
          <p:cNvPr id="2" name="Rectangle 1"/>
          <p:cNvSpPr>
            <a:spLocks noChangeArrowheads="1"/>
          </p:cNvSpPr>
          <p:nvPr/>
        </p:nvSpPr>
        <p:spPr bwMode="auto">
          <a:xfrm>
            <a:off x="533400" y="2286000"/>
            <a:ext cx="3673475" cy="4421211"/>
          </a:xfrm>
          <a:prstGeom prst="rect">
            <a:avLst/>
          </a:prstGeom>
          <a:solidFill>
            <a:srgbClr val="FFC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rgbClr val="000000"/>
                </a:solidFill>
                <a:latin typeface="Rockwell"/>
                <a:cs typeface="Rockwell"/>
              </a:rPr>
              <a:t>Hamilton</a:t>
            </a:r>
            <a:r>
              <a:rPr lang="en-US" sz="3200" dirty="0">
                <a:solidFill>
                  <a:srgbClr val="000000"/>
                </a:solidFill>
                <a:latin typeface="Rockwell"/>
                <a:cs typeface="Rockwell"/>
              </a:rPr>
              <a:t> </a:t>
            </a: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The government should promote banking and the growth of American industry so the </a:t>
            </a:r>
            <a:br>
              <a:rPr lang="en-US" sz="3200" dirty="0">
                <a:solidFill>
                  <a:srgbClr val="000000"/>
                </a:solidFill>
                <a:latin typeface="Rockwell"/>
                <a:cs typeface="Rockwell"/>
              </a:rPr>
            </a:br>
            <a:r>
              <a:rPr lang="en-US" sz="3200" dirty="0">
                <a:solidFill>
                  <a:srgbClr val="000000"/>
                </a:solidFill>
                <a:latin typeface="Rockwell"/>
                <a:cs typeface="Rockwell"/>
              </a:rPr>
              <a:t>USA does not have </a:t>
            </a:r>
            <a:br>
              <a:rPr lang="en-US" sz="3200" dirty="0">
                <a:solidFill>
                  <a:srgbClr val="000000"/>
                </a:solidFill>
                <a:latin typeface="Rockwell"/>
                <a:cs typeface="Rockwell"/>
              </a:rPr>
            </a:br>
            <a:r>
              <a:rPr lang="en-US" sz="3200" dirty="0">
                <a:solidFill>
                  <a:srgbClr val="000000"/>
                </a:solidFill>
                <a:latin typeface="Rockwell"/>
                <a:cs typeface="Rockwell"/>
              </a:rPr>
              <a:t>to rely on Britain </a:t>
            </a:r>
          </a:p>
        </p:txBody>
      </p:sp>
      <p:sp>
        <p:nvSpPr>
          <p:cNvPr id="6" name="Rectangle 5"/>
          <p:cNvSpPr>
            <a:spLocks noChangeArrowheads="1"/>
          </p:cNvSpPr>
          <p:nvPr/>
        </p:nvSpPr>
        <p:spPr bwMode="auto">
          <a:xfrm>
            <a:off x="4876800" y="2278063"/>
            <a:ext cx="3671888" cy="4002635"/>
          </a:xfrm>
          <a:prstGeom prst="rect">
            <a:avLst/>
          </a:prstGeom>
          <a:solidFill>
            <a:srgbClr val="CCE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rgbClr val="000000"/>
                </a:solidFill>
                <a:latin typeface="Rockwell"/>
                <a:cs typeface="Rockwell"/>
              </a:rPr>
              <a:t>Jefferson</a:t>
            </a:r>
            <a:endParaRPr lang="en-US" sz="3200" dirty="0">
              <a:solidFill>
                <a:srgbClr val="000000"/>
              </a:solidFill>
              <a:latin typeface="Rockwell"/>
              <a:cs typeface="Rockwell"/>
            </a:endParaRP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The government should promote an economy of </a:t>
            </a:r>
            <a:br>
              <a:rPr lang="en-US" sz="3200" dirty="0">
                <a:solidFill>
                  <a:srgbClr val="000000"/>
                </a:solidFill>
                <a:latin typeface="Rockwell"/>
                <a:cs typeface="Rockwell"/>
              </a:rPr>
            </a:br>
            <a:r>
              <a:rPr lang="en-US" sz="3200" dirty="0">
                <a:solidFill>
                  <a:srgbClr val="000000"/>
                </a:solidFill>
                <a:latin typeface="Rockwell"/>
                <a:cs typeface="Rockwell"/>
              </a:rPr>
              <a:t>self-sufficient farmers who do not need a powerful national  </a:t>
            </a:r>
            <a:r>
              <a:rPr lang="en-US" sz="3200" dirty="0" err="1">
                <a:solidFill>
                  <a:srgbClr val="000000"/>
                </a:solidFill>
                <a:latin typeface="Rockwell"/>
                <a:cs typeface="Rockwell"/>
              </a:rPr>
              <a:t>gov</a:t>
            </a:r>
            <a:r>
              <a:rPr lang="ja-JP" altLang="en-US" sz="3200" dirty="0">
                <a:solidFill>
                  <a:srgbClr val="000000"/>
                </a:solidFill>
                <a:latin typeface="Rockwell"/>
                <a:cs typeface="Rockwell"/>
              </a:rPr>
              <a:t>’</a:t>
            </a:r>
            <a:r>
              <a:rPr lang="en-US" sz="3200" dirty="0">
                <a:solidFill>
                  <a:srgbClr val="000000"/>
                </a:solidFill>
                <a:latin typeface="Rockwell"/>
                <a:cs typeface="Rockwell"/>
              </a:rPr>
              <a:t>t</a:t>
            </a:r>
          </a:p>
        </p:txBody>
      </p:sp>
    </p:spTree>
    <p:extLst>
      <p:ext uri="{BB962C8B-B14F-4D97-AF65-F5344CB8AC3E}">
        <p14:creationId xmlns:p14="http://schemas.microsoft.com/office/powerpoint/2010/main" val="113550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b="5881"/>
          <a:stretch>
            <a:fillRect/>
          </a:stretch>
        </p:blipFill>
        <p:spPr bwMode="auto">
          <a:xfrm>
            <a:off x="457200" y="1433513"/>
            <a:ext cx="39766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b="5911"/>
          <a:stretch>
            <a:fillRect/>
          </a:stretch>
        </p:blipFill>
        <p:spPr bwMode="auto">
          <a:xfrm>
            <a:off x="4735513" y="1433513"/>
            <a:ext cx="39655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ChangeArrowheads="1"/>
          </p:cNvSpPr>
          <p:nvPr/>
        </p:nvSpPr>
        <p:spPr bwMode="auto">
          <a:xfrm>
            <a:off x="152400" y="68263"/>
            <a:ext cx="8763000" cy="8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dirty="0">
                <a:solidFill>
                  <a:srgbClr val="FFFFFF"/>
                </a:solidFill>
                <a:latin typeface="Rockwell"/>
                <a:cs typeface="Rockwell"/>
              </a:rPr>
              <a:t>What was their view on the Constitution? </a:t>
            </a:r>
          </a:p>
          <a:p>
            <a:pPr algn="ctr">
              <a:lnSpc>
                <a:spcPct val="80000"/>
              </a:lnSpc>
            </a:pPr>
            <a:r>
              <a:rPr lang="en-US" sz="2800" dirty="0">
                <a:solidFill>
                  <a:srgbClr val="FFFFFF"/>
                </a:solidFill>
                <a:latin typeface="Rockwell"/>
                <a:cs typeface="Rockwell"/>
              </a:rPr>
              <a:t>Alexander Hamilton           Thomas Jefferson</a:t>
            </a:r>
          </a:p>
        </p:txBody>
      </p:sp>
      <p:sp>
        <p:nvSpPr>
          <p:cNvPr id="2" name="Rectangle 1"/>
          <p:cNvSpPr>
            <a:spLocks noChangeArrowheads="1"/>
          </p:cNvSpPr>
          <p:nvPr/>
        </p:nvSpPr>
        <p:spPr bwMode="auto">
          <a:xfrm>
            <a:off x="593725" y="1905000"/>
            <a:ext cx="3673475" cy="4733604"/>
          </a:xfrm>
          <a:prstGeom prst="rect">
            <a:avLst/>
          </a:prstGeom>
          <a:solidFill>
            <a:srgbClr val="FFCCFF"/>
          </a:solidFill>
          <a:ln w="9525">
            <a:solidFill>
              <a:schemeClr val="tx1"/>
            </a:solidFill>
            <a:miter lim="800000"/>
            <a:headEnd/>
            <a:tailEnd/>
          </a:ln>
        </p:spPr>
        <p:txBody>
          <a:bodyPr>
            <a:spAutoFit/>
          </a:bodyPr>
          <a:lstStyle/>
          <a:p>
            <a:pPr algn="ctr">
              <a:lnSpc>
                <a:spcPct val="85000"/>
              </a:lnSpc>
              <a:buFont typeface="Wingdings" charset="0"/>
              <a:buNone/>
            </a:pPr>
            <a:r>
              <a:rPr lang="en-US" sz="2800" u="sng" dirty="0">
                <a:solidFill>
                  <a:schemeClr val="bg1"/>
                </a:solidFill>
                <a:latin typeface="Rockwell"/>
                <a:cs typeface="Rockwell"/>
              </a:rPr>
              <a:t>Hamilton</a:t>
            </a:r>
            <a:r>
              <a:rPr lang="en-US" sz="2800" dirty="0">
                <a:solidFill>
                  <a:schemeClr val="bg1"/>
                </a:solidFill>
                <a:latin typeface="Rockwell"/>
                <a:cs typeface="Rockwell"/>
              </a:rPr>
              <a:t> </a:t>
            </a:r>
          </a:p>
          <a:p>
            <a:pPr algn="ctr">
              <a:lnSpc>
                <a:spcPct val="85000"/>
              </a:lnSpc>
            </a:pPr>
            <a:r>
              <a:rPr lang="en-US" sz="900" dirty="0">
                <a:solidFill>
                  <a:schemeClr val="bg1"/>
                </a:solidFill>
                <a:latin typeface="Rockwell"/>
                <a:cs typeface="Rockwell"/>
              </a:rPr>
              <a:t/>
            </a:r>
            <a:br>
              <a:rPr lang="en-US" sz="900" dirty="0">
                <a:solidFill>
                  <a:schemeClr val="bg1"/>
                </a:solidFill>
                <a:latin typeface="Rockwell"/>
                <a:cs typeface="Rockwell"/>
              </a:rPr>
            </a:br>
            <a:r>
              <a:rPr lang="en-US" sz="2800" dirty="0">
                <a:solidFill>
                  <a:schemeClr val="bg1"/>
                </a:solidFill>
                <a:latin typeface="Rockwell"/>
                <a:cs typeface="Rockwell"/>
              </a:rPr>
              <a:t>Supported the Constitution </a:t>
            </a:r>
            <a:br>
              <a:rPr lang="en-US" sz="2800" dirty="0">
                <a:solidFill>
                  <a:schemeClr val="bg1"/>
                </a:solidFill>
                <a:latin typeface="Rockwell"/>
                <a:cs typeface="Rockwell"/>
              </a:rPr>
            </a:br>
            <a:r>
              <a:rPr lang="en-US" sz="2800" dirty="0">
                <a:solidFill>
                  <a:schemeClr val="bg1"/>
                </a:solidFill>
                <a:latin typeface="Rockwell"/>
                <a:cs typeface="Rockwell"/>
              </a:rPr>
              <a:t>because it included </a:t>
            </a:r>
            <a:br>
              <a:rPr lang="en-US" sz="2800" dirty="0">
                <a:solidFill>
                  <a:schemeClr val="bg1"/>
                </a:solidFill>
                <a:latin typeface="Rockwell"/>
                <a:cs typeface="Rockwell"/>
              </a:rPr>
            </a:br>
            <a:r>
              <a:rPr lang="en-US" sz="2800" dirty="0">
                <a:solidFill>
                  <a:schemeClr val="bg1"/>
                </a:solidFill>
                <a:latin typeface="Rockwell"/>
                <a:cs typeface="Rockwell"/>
              </a:rPr>
              <a:t>a president and more power to the national government </a:t>
            </a:r>
          </a:p>
          <a:p>
            <a:pPr algn="ctr">
              <a:lnSpc>
                <a:spcPct val="85000"/>
              </a:lnSpc>
            </a:pPr>
            <a:r>
              <a:rPr lang="en-US" sz="900" dirty="0">
                <a:solidFill>
                  <a:schemeClr val="bg1"/>
                </a:solidFill>
                <a:latin typeface="Rockwell"/>
                <a:cs typeface="Rockwell"/>
              </a:rPr>
              <a:t/>
            </a:r>
            <a:br>
              <a:rPr lang="en-US" sz="900" dirty="0">
                <a:solidFill>
                  <a:schemeClr val="bg1"/>
                </a:solidFill>
                <a:latin typeface="Rockwell"/>
                <a:cs typeface="Rockwell"/>
              </a:rPr>
            </a:br>
            <a:r>
              <a:rPr lang="en-US" sz="2800" dirty="0">
                <a:solidFill>
                  <a:schemeClr val="bg1"/>
                </a:solidFill>
                <a:latin typeface="Rockwell"/>
                <a:cs typeface="Rockwell"/>
              </a:rPr>
              <a:t>Constitution can be </a:t>
            </a:r>
            <a:r>
              <a:rPr lang="ja-JP" altLang="en-US" sz="2800" dirty="0">
                <a:solidFill>
                  <a:schemeClr val="bg1"/>
                </a:solidFill>
                <a:latin typeface="Rockwell"/>
                <a:cs typeface="Rockwell"/>
              </a:rPr>
              <a:t>“</a:t>
            </a:r>
            <a:r>
              <a:rPr lang="en-US" sz="2800" dirty="0">
                <a:solidFill>
                  <a:schemeClr val="bg1"/>
                </a:solidFill>
                <a:latin typeface="Rockwell"/>
                <a:cs typeface="Rockwell"/>
              </a:rPr>
              <a:t>loosely</a:t>
            </a:r>
            <a:r>
              <a:rPr lang="ja-JP" altLang="en-US" sz="2800" dirty="0">
                <a:solidFill>
                  <a:schemeClr val="bg1"/>
                </a:solidFill>
                <a:latin typeface="Rockwell"/>
                <a:cs typeface="Rockwell"/>
              </a:rPr>
              <a:t>”</a:t>
            </a:r>
            <a:r>
              <a:rPr lang="en-US" sz="2800" dirty="0">
                <a:solidFill>
                  <a:schemeClr val="bg1"/>
                </a:solidFill>
                <a:latin typeface="Rockwell"/>
                <a:cs typeface="Rockwell"/>
              </a:rPr>
              <a:t> interpreted (</a:t>
            </a:r>
            <a:r>
              <a:rPr lang="ja-JP" altLang="en-US" sz="2800" dirty="0">
                <a:solidFill>
                  <a:schemeClr val="bg1"/>
                </a:solidFill>
                <a:latin typeface="Rockwell"/>
                <a:cs typeface="Rockwell"/>
              </a:rPr>
              <a:t>“</a:t>
            </a:r>
            <a:r>
              <a:rPr lang="en-US" sz="2800" dirty="0">
                <a:solidFill>
                  <a:schemeClr val="bg1"/>
                </a:solidFill>
                <a:latin typeface="Rockwell"/>
                <a:cs typeface="Rockwell"/>
              </a:rPr>
              <a:t>Elastic Clause</a:t>
            </a:r>
            <a:r>
              <a:rPr lang="ja-JP" altLang="en-US" sz="2800" dirty="0">
                <a:solidFill>
                  <a:schemeClr val="bg1"/>
                </a:solidFill>
                <a:latin typeface="Rockwell"/>
                <a:cs typeface="Rockwell"/>
              </a:rPr>
              <a:t>”</a:t>
            </a:r>
            <a:r>
              <a:rPr lang="en-US" sz="2800" dirty="0">
                <a:solidFill>
                  <a:schemeClr val="bg1"/>
                </a:solidFill>
                <a:latin typeface="Rockwell"/>
                <a:cs typeface="Rockwell"/>
              </a:rPr>
              <a:t>) </a:t>
            </a:r>
          </a:p>
        </p:txBody>
      </p:sp>
      <p:sp>
        <p:nvSpPr>
          <p:cNvPr id="6" name="Rectangle 5"/>
          <p:cNvSpPr>
            <a:spLocks noChangeArrowheads="1"/>
          </p:cNvSpPr>
          <p:nvPr/>
        </p:nvSpPr>
        <p:spPr bwMode="auto">
          <a:xfrm>
            <a:off x="4800600" y="1908175"/>
            <a:ext cx="3817938" cy="4733604"/>
          </a:xfrm>
          <a:prstGeom prst="rect">
            <a:avLst/>
          </a:prstGeom>
          <a:solidFill>
            <a:srgbClr val="CCECFF"/>
          </a:solidFill>
          <a:ln w="9525">
            <a:solidFill>
              <a:schemeClr val="tx1"/>
            </a:solidFill>
            <a:miter lim="800000"/>
            <a:headEnd/>
            <a:tailEnd/>
          </a:ln>
        </p:spPr>
        <p:txBody>
          <a:bodyPr>
            <a:spAutoFit/>
          </a:bodyPr>
          <a:lstStyle/>
          <a:p>
            <a:pPr algn="ctr">
              <a:lnSpc>
                <a:spcPct val="85000"/>
              </a:lnSpc>
              <a:buFont typeface="Wingdings" charset="0"/>
              <a:buNone/>
            </a:pPr>
            <a:r>
              <a:rPr lang="en-US" sz="2800" u="sng" dirty="0">
                <a:solidFill>
                  <a:srgbClr val="000000"/>
                </a:solidFill>
                <a:latin typeface="Rockwell"/>
                <a:cs typeface="Rockwell"/>
              </a:rPr>
              <a:t>Jefferson</a:t>
            </a:r>
            <a:endParaRPr lang="en-US" sz="2800" dirty="0">
              <a:solidFill>
                <a:srgbClr val="000000"/>
              </a:solidFill>
              <a:latin typeface="Rockwell"/>
              <a:cs typeface="Rockwell"/>
            </a:endParaRPr>
          </a:p>
          <a:p>
            <a:pPr algn="ctr">
              <a:lnSpc>
                <a:spcPct val="85000"/>
              </a:lnSpc>
            </a:pPr>
            <a:r>
              <a:rPr lang="en-US" sz="900" dirty="0">
                <a:solidFill>
                  <a:srgbClr val="000000"/>
                </a:solidFill>
                <a:latin typeface="Rockwell"/>
                <a:cs typeface="Rockwell"/>
              </a:rPr>
              <a:t/>
            </a:r>
            <a:br>
              <a:rPr lang="en-US" sz="900" dirty="0">
                <a:solidFill>
                  <a:srgbClr val="000000"/>
                </a:solidFill>
                <a:latin typeface="Rockwell"/>
                <a:cs typeface="Rockwell"/>
              </a:rPr>
            </a:br>
            <a:r>
              <a:rPr lang="en-US" sz="2800" dirty="0">
                <a:solidFill>
                  <a:srgbClr val="000000"/>
                </a:solidFill>
                <a:latin typeface="Rockwell"/>
                <a:cs typeface="Rockwell"/>
              </a:rPr>
              <a:t>Supported the Constitution because of the Bill of Rights</a:t>
            </a:r>
          </a:p>
          <a:p>
            <a:pPr algn="ctr">
              <a:lnSpc>
                <a:spcPct val="85000"/>
              </a:lnSpc>
            </a:pPr>
            <a:endParaRPr lang="en-US" sz="900" dirty="0">
              <a:solidFill>
                <a:srgbClr val="000000"/>
              </a:solidFill>
              <a:latin typeface="Rockwell"/>
              <a:cs typeface="Rockwell"/>
            </a:endParaRPr>
          </a:p>
          <a:p>
            <a:pPr algn="ctr">
              <a:lnSpc>
                <a:spcPct val="85000"/>
              </a:lnSpc>
            </a:pPr>
            <a:r>
              <a:rPr lang="en-US" sz="2800" dirty="0">
                <a:solidFill>
                  <a:srgbClr val="000000"/>
                </a:solidFill>
                <a:latin typeface="Rockwell"/>
                <a:cs typeface="Rockwell"/>
              </a:rPr>
              <a:t>Constitution should be </a:t>
            </a:r>
            <a:r>
              <a:rPr lang="ja-JP" altLang="en-US" sz="2800" dirty="0">
                <a:solidFill>
                  <a:srgbClr val="000000"/>
                </a:solidFill>
                <a:latin typeface="Rockwell"/>
                <a:cs typeface="Rockwell"/>
              </a:rPr>
              <a:t>“</a:t>
            </a:r>
            <a:r>
              <a:rPr lang="en-US" sz="2800" dirty="0">
                <a:solidFill>
                  <a:srgbClr val="000000"/>
                </a:solidFill>
                <a:latin typeface="Rockwell"/>
                <a:cs typeface="Rockwell"/>
              </a:rPr>
              <a:t>strictly</a:t>
            </a:r>
            <a:r>
              <a:rPr lang="ja-JP" altLang="en-US" sz="2800" dirty="0">
                <a:solidFill>
                  <a:srgbClr val="000000"/>
                </a:solidFill>
                <a:latin typeface="Rockwell"/>
                <a:cs typeface="Rockwell"/>
              </a:rPr>
              <a:t>”</a:t>
            </a:r>
            <a:r>
              <a:rPr lang="en-US" sz="2800" dirty="0">
                <a:solidFill>
                  <a:srgbClr val="000000"/>
                </a:solidFill>
                <a:latin typeface="Rockwell"/>
                <a:cs typeface="Rockwell"/>
              </a:rPr>
              <a:t> interpreted with powers not given to the </a:t>
            </a:r>
            <a:r>
              <a:rPr lang="en-US" sz="2800" dirty="0" err="1">
                <a:solidFill>
                  <a:srgbClr val="000000"/>
                </a:solidFill>
                <a:latin typeface="Rockwell"/>
                <a:cs typeface="Rockwell"/>
              </a:rPr>
              <a:t>gov</a:t>
            </a:r>
            <a:r>
              <a:rPr lang="ja-JP" altLang="en-US" sz="2800" dirty="0">
                <a:solidFill>
                  <a:srgbClr val="000000"/>
                </a:solidFill>
                <a:latin typeface="Rockwell"/>
                <a:cs typeface="Rockwell"/>
              </a:rPr>
              <a:t>’</a:t>
            </a:r>
            <a:r>
              <a:rPr lang="en-US" sz="2800" dirty="0">
                <a:solidFill>
                  <a:srgbClr val="000000"/>
                </a:solidFill>
                <a:latin typeface="Rockwell"/>
                <a:cs typeface="Rockwell"/>
              </a:rPr>
              <a:t>t are reserved to the states</a:t>
            </a:r>
          </a:p>
        </p:txBody>
      </p:sp>
    </p:spTree>
    <p:extLst>
      <p:ext uri="{BB962C8B-B14F-4D97-AF65-F5344CB8AC3E}">
        <p14:creationId xmlns:p14="http://schemas.microsoft.com/office/powerpoint/2010/main" val="165254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b="5881"/>
          <a:stretch>
            <a:fillRect/>
          </a:stretch>
        </p:blipFill>
        <p:spPr bwMode="auto">
          <a:xfrm>
            <a:off x="457200" y="1433513"/>
            <a:ext cx="39766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b="5911"/>
          <a:stretch>
            <a:fillRect/>
          </a:stretch>
        </p:blipFill>
        <p:spPr bwMode="auto">
          <a:xfrm>
            <a:off x="4735513" y="1433513"/>
            <a:ext cx="39655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152400" y="68263"/>
            <a:ext cx="8763000" cy="12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dirty="0">
                <a:latin typeface="Rockwell"/>
                <a:cs typeface="Rockwell"/>
              </a:rPr>
              <a:t>What political party did he form and </a:t>
            </a:r>
            <a:br>
              <a:rPr lang="en-US" sz="3200" dirty="0">
                <a:latin typeface="Rockwell"/>
                <a:cs typeface="Rockwell"/>
              </a:rPr>
            </a:br>
            <a:r>
              <a:rPr lang="en-US" sz="3200" dirty="0">
                <a:latin typeface="Rockwell"/>
                <a:cs typeface="Rockwell"/>
              </a:rPr>
              <a:t>what were the core ideals of the party? </a:t>
            </a:r>
          </a:p>
          <a:p>
            <a:pPr algn="ctr">
              <a:lnSpc>
                <a:spcPct val="80000"/>
              </a:lnSpc>
            </a:pPr>
            <a:r>
              <a:rPr lang="en-US" sz="2800" dirty="0">
                <a:solidFill>
                  <a:srgbClr val="C00000"/>
                </a:solidFill>
                <a:latin typeface="Rockwell"/>
                <a:cs typeface="Rockwell"/>
              </a:rPr>
              <a:t>Alexander Hamilton </a:t>
            </a:r>
            <a:r>
              <a:rPr lang="en-US" sz="2800" dirty="0">
                <a:latin typeface="Rockwell"/>
                <a:cs typeface="Rockwell"/>
              </a:rPr>
              <a:t>          </a:t>
            </a:r>
            <a:r>
              <a:rPr lang="en-US" sz="2800" dirty="0">
                <a:solidFill>
                  <a:srgbClr val="0000CC"/>
                </a:solidFill>
                <a:latin typeface="Rockwell"/>
                <a:cs typeface="Rockwell"/>
              </a:rPr>
              <a:t>Thomas Jefferson</a:t>
            </a:r>
            <a:endParaRPr lang="en-US" sz="2800" dirty="0">
              <a:latin typeface="Rockwell"/>
              <a:cs typeface="Rockwell"/>
            </a:endParaRPr>
          </a:p>
        </p:txBody>
      </p:sp>
      <p:sp>
        <p:nvSpPr>
          <p:cNvPr id="2" name="Rectangle 1"/>
          <p:cNvSpPr>
            <a:spLocks noChangeArrowheads="1"/>
          </p:cNvSpPr>
          <p:nvPr/>
        </p:nvSpPr>
        <p:spPr bwMode="auto">
          <a:xfrm>
            <a:off x="533400" y="2286000"/>
            <a:ext cx="3673475" cy="2877711"/>
          </a:xfrm>
          <a:prstGeom prst="rect">
            <a:avLst/>
          </a:prstGeom>
          <a:solidFill>
            <a:srgbClr val="FFC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rgbClr val="000000"/>
                </a:solidFill>
                <a:latin typeface="Rockwell"/>
                <a:cs typeface="Rockwell"/>
              </a:rPr>
              <a:t>Hamilton</a:t>
            </a:r>
            <a:r>
              <a:rPr lang="en-US" sz="3200" dirty="0">
                <a:solidFill>
                  <a:srgbClr val="000000"/>
                </a:solidFill>
                <a:latin typeface="Rockwell"/>
                <a:cs typeface="Rockwell"/>
              </a:rPr>
              <a:t> </a:t>
            </a: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Federalist Party </a:t>
            </a: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Strong national government and fewer states</a:t>
            </a:r>
            <a:r>
              <a:rPr lang="ja-JP" altLang="en-US" sz="3200" dirty="0">
                <a:solidFill>
                  <a:srgbClr val="000000"/>
                </a:solidFill>
                <a:latin typeface="Rockwell"/>
                <a:cs typeface="Rockwell"/>
              </a:rPr>
              <a:t>’</a:t>
            </a:r>
            <a:r>
              <a:rPr lang="en-US" sz="3200" dirty="0">
                <a:solidFill>
                  <a:srgbClr val="000000"/>
                </a:solidFill>
                <a:latin typeface="Rockwell"/>
                <a:cs typeface="Rockwell"/>
              </a:rPr>
              <a:t> rights</a:t>
            </a:r>
          </a:p>
        </p:txBody>
      </p:sp>
      <p:sp>
        <p:nvSpPr>
          <p:cNvPr id="6" name="Rectangle 5"/>
          <p:cNvSpPr>
            <a:spLocks noChangeArrowheads="1"/>
          </p:cNvSpPr>
          <p:nvPr/>
        </p:nvSpPr>
        <p:spPr bwMode="auto">
          <a:xfrm>
            <a:off x="4876800" y="2278063"/>
            <a:ext cx="3671888" cy="3714864"/>
          </a:xfrm>
          <a:prstGeom prst="rect">
            <a:avLst/>
          </a:prstGeom>
          <a:solidFill>
            <a:srgbClr val="CCE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rgbClr val="000000"/>
                </a:solidFill>
                <a:latin typeface="Rockwell"/>
                <a:cs typeface="Rockwell"/>
              </a:rPr>
              <a:t>Jefferson</a:t>
            </a:r>
            <a:endParaRPr lang="en-US" sz="3200" dirty="0">
              <a:solidFill>
                <a:srgbClr val="000000"/>
              </a:solidFill>
              <a:latin typeface="Rockwell"/>
              <a:cs typeface="Rockwell"/>
            </a:endParaRPr>
          </a:p>
          <a:p>
            <a:pPr algn="ctr">
              <a:lnSpc>
                <a:spcPct val="85000"/>
              </a:lnSpc>
            </a:pPr>
            <a:r>
              <a:rPr lang="en-US" sz="1000" dirty="0">
                <a:solidFill>
                  <a:srgbClr val="000000"/>
                </a:solidFill>
                <a:latin typeface="Rockwell"/>
                <a:cs typeface="Rockwell"/>
              </a:rPr>
              <a:t/>
            </a:r>
            <a:br>
              <a:rPr lang="en-US" sz="1000" dirty="0">
                <a:solidFill>
                  <a:srgbClr val="000000"/>
                </a:solidFill>
                <a:latin typeface="Rockwell"/>
                <a:cs typeface="Rockwell"/>
              </a:rPr>
            </a:br>
            <a:r>
              <a:rPr lang="en-US" sz="3200" dirty="0">
                <a:solidFill>
                  <a:srgbClr val="000000"/>
                </a:solidFill>
                <a:latin typeface="Rockwell"/>
                <a:cs typeface="Rockwell"/>
              </a:rPr>
              <a:t>Democratic-Republican Party</a:t>
            </a:r>
          </a:p>
          <a:p>
            <a:pPr algn="ctr">
              <a:lnSpc>
                <a:spcPct val="85000"/>
              </a:lnSpc>
            </a:pPr>
            <a:endParaRPr lang="en-US" sz="1000" dirty="0">
              <a:solidFill>
                <a:srgbClr val="000000"/>
              </a:solidFill>
              <a:latin typeface="Rockwell"/>
              <a:cs typeface="Rockwell"/>
            </a:endParaRPr>
          </a:p>
          <a:p>
            <a:pPr algn="ctr">
              <a:lnSpc>
                <a:spcPct val="85000"/>
              </a:lnSpc>
            </a:pPr>
            <a:r>
              <a:rPr lang="en-US" sz="3200" dirty="0">
                <a:solidFill>
                  <a:srgbClr val="000000"/>
                </a:solidFill>
                <a:latin typeface="Rockwell"/>
                <a:cs typeface="Rockwell"/>
              </a:rPr>
              <a:t>Limited national government with more rights reserved to the states</a:t>
            </a:r>
          </a:p>
        </p:txBody>
      </p:sp>
    </p:spTree>
    <p:extLst>
      <p:ext uri="{BB962C8B-B14F-4D97-AF65-F5344CB8AC3E}">
        <p14:creationId xmlns:p14="http://schemas.microsoft.com/office/powerpoint/2010/main" val="44413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b="5881"/>
          <a:stretch>
            <a:fillRect/>
          </a:stretch>
        </p:blipFill>
        <p:spPr bwMode="auto">
          <a:xfrm>
            <a:off x="457200" y="1433513"/>
            <a:ext cx="3976688"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b="5911"/>
          <a:stretch>
            <a:fillRect/>
          </a:stretch>
        </p:blipFill>
        <p:spPr bwMode="auto">
          <a:xfrm>
            <a:off x="4735513" y="1433513"/>
            <a:ext cx="39655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ChangeArrowheads="1"/>
          </p:cNvSpPr>
          <p:nvPr/>
        </p:nvSpPr>
        <p:spPr bwMode="auto">
          <a:xfrm>
            <a:off x="152400" y="68263"/>
            <a:ext cx="8763000" cy="12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sz="3200" dirty="0">
                <a:latin typeface="Rockwell"/>
                <a:cs typeface="Rockwell"/>
              </a:rPr>
              <a:t>Should power be in the hands of </a:t>
            </a:r>
            <a:br>
              <a:rPr lang="en-US" sz="3200" dirty="0">
                <a:latin typeface="Rockwell"/>
                <a:cs typeface="Rockwell"/>
              </a:rPr>
            </a:br>
            <a:r>
              <a:rPr lang="en-US" sz="3200" dirty="0">
                <a:latin typeface="Rockwell"/>
                <a:cs typeface="Rockwell"/>
              </a:rPr>
              <a:t>the </a:t>
            </a:r>
            <a:r>
              <a:rPr lang="ja-JP" altLang="en-US" sz="3200" dirty="0">
                <a:latin typeface="Rockwell"/>
                <a:cs typeface="Rockwell"/>
              </a:rPr>
              <a:t>“</a:t>
            </a:r>
            <a:r>
              <a:rPr lang="en-US" sz="3200" dirty="0">
                <a:latin typeface="Rockwell"/>
                <a:cs typeface="Rockwell"/>
              </a:rPr>
              <a:t>elite</a:t>
            </a:r>
            <a:r>
              <a:rPr lang="ja-JP" altLang="en-US" sz="3200" dirty="0">
                <a:latin typeface="Rockwell"/>
                <a:cs typeface="Rockwell"/>
              </a:rPr>
              <a:t>”</a:t>
            </a:r>
            <a:r>
              <a:rPr lang="en-US" sz="3200" dirty="0">
                <a:latin typeface="Rockwell"/>
                <a:cs typeface="Rockwell"/>
              </a:rPr>
              <a:t> or the </a:t>
            </a:r>
            <a:r>
              <a:rPr lang="ja-JP" altLang="en-US" sz="3200" dirty="0">
                <a:latin typeface="Rockwell"/>
                <a:cs typeface="Rockwell"/>
              </a:rPr>
              <a:t>“</a:t>
            </a:r>
            <a:r>
              <a:rPr lang="en-US" sz="3200" dirty="0">
                <a:latin typeface="Rockwell"/>
                <a:cs typeface="Rockwell"/>
              </a:rPr>
              <a:t>common man</a:t>
            </a:r>
            <a:r>
              <a:rPr lang="ja-JP" altLang="en-US" sz="3200" dirty="0">
                <a:latin typeface="Rockwell"/>
                <a:cs typeface="Rockwell"/>
              </a:rPr>
              <a:t>”</a:t>
            </a:r>
            <a:r>
              <a:rPr lang="en-US" sz="3200" dirty="0">
                <a:latin typeface="Rockwell"/>
                <a:cs typeface="Rockwell"/>
              </a:rPr>
              <a:t>? </a:t>
            </a:r>
          </a:p>
          <a:p>
            <a:pPr algn="ctr">
              <a:lnSpc>
                <a:spcPct val="80000"/>
              </a:lnSpc>
            </a:pPr>
            <a:r>
              <a:rPr lang="en-US" sz="2800" dirty="0">
                <a:solidFill>
                  <a:srgbClr val="C00000"/>
                </a:solidFill>
                <a:latin typeface="Rockwell"/>
                <a:cs typeface="Rockwell"/>
              </a:rPr>
              <a:t>Alexander Hamilton </a:t>
            </a:r>
            <a:r>
              <a:rPr lang="en-US" sz="2800" dirty="0">
                <a:latin typeface="Rockwell"/>
                <a:cs typeface="Rockwell"/>
              </a:rPr>
              <a:t>          </a:t>
            </a:r>
            <a:r>
              <a:rPr lang="en-US" sz="2800" dirty="0">
                <a:solidFill>
                  <a:srgbClr val="0000CC"/>
                </a:solidFill>
                <a:latin typeface="Rockwell"/>
                <a:cs typeface="Rockwell"/>
              </a:rPr>
              <a:t>Thomas Jefferson</a:t>
            </a:r>
            <a:endParaRPr lang="en-US" sz="2800" dirty="0">
              <a:latin typeface="Rockwell"/>
              <a:cs typeface="Rockwell"/>
            </a:endParaRPr>
          </a:p>
        </p:txBody>
      </p:sp>
      <p:sp>
        <p:nvSpPr>
          <p:cNvPr id="2" name="Rectangle 1"/>
          <p:cNvSpPr>
            <a:spLocks noChangeArrowheads="1"/>
          </p:cNvSpPr>
          <p:nvPr/>
        </p:nvSpPr>
        <p:spPr bwMode="auto">
          <a:xfrm>
            <a:off x="533400" y="2286000"/>
            <a:ext cx="3673475" cy="3297238"/>
          </a:xfrm>
          <a:prstGeom prst="rect">
            <a:avLst/>
          </a:prstGeom>
          <a:solidFill>
            <a:srgbClr val="FFCCFF"/>
          </a:solidFill>
          <a:ln w="9525">
            <a:solidFill>
              <a:schemeClr val="tx1"/>
            </a:solidFill>
            <a:miter lim="800000"/>
            <a:headEnd/>
            <a:tailEnd/>
          </a:ln>
        </p:spPr>
        <p:txBody>
          <a:bodyPr>
            <a:spAutoFit/>
          </a:bodyPr>
          <a:lstStyle/>
          <a:p>
            <a:pPr algn="ctr">
              <a:lnSpc>
                <a:spcPct val="85000"/>
              </a:lnSpc>
              <a:buFont typeface="Wingdings" charset="0"/>
              <a:buNone/>
            </a:pPr>
            <a:r>
              <a:rPr lang="en-US" sz="3200" u="sng" dirty="0">
                <a:solidFill>
                  <a:schemeClr val="bg1"/>
                </a:solidFill>
                <a:latin typeface="Rockwell"/>
                <a:cs typeface="Rockwell"/>
              </a:rPr>
              <a:t>Hamilton</a:t>
            </a:r>
            <a:r>
              <a:rPr lang="en-US" sz="3200" dirty="0">
                <a:solidFill>
                  <a:schemeClr val="bg1"/>
                </a:solidFill>
                <a:latin typeface="Rockwell"/>
                <a:cs typeface="Rockwell"/>
              </a:rPr>
              <a:t> </a:t>
            </a:r>
          </a:p>
          <a:p>
            <a:pPr algn="ctr">
              <a:lnSpc>
                <a:spcPct val="85000"/>
              </a:lnSpc>
            </a:pPr>
            <a:r>
              <a:rPr lang="en-US" sz="1000" dirty="0">
                <a:solidFill>
                  <a:schemeClr val="bg1"/>
                </a:solidFill>
                <a:latin typeface="Rockwell"/>
                <a:cs typeface="Rockwell"/>
              </a:rPr>
              <a:t/>
            </a:r>
            <a:br>
              <a:rPr lang="en-US" sz="1000" dirty="0">
                <a:solidFill>
                  <a:schemeClr val="bg1"/>
                </a:solidFill>
                <a:latin typeface="Rockwell"/>
                <a:cs typeface="Rockwell"/>
              </a:rPr>
            </a:br>
            <a:r>
              <a:rPr lang="en-US" sz="3200" dirty="0">
                <a:solidFill>
                  <a:schemeClr val="bg1"/>
                </a:solidFill>
                <a:latin typeface="Rockwell"/>
                <a:cs typeface="Rockwell"/>
              </a:rPr>
              <a:t>People are motivated by</a:t>
            </a:r>
            <a:br>
              <a:rPr lang="en-US" sz="3200" dirty="0">
                <a:solidFill>
                  <a:schemeClr val="bg1"/>
                </a:solidFill>
                <a:latin typeface="Rockwell"/>
                <a:cs typeface="Rockwell"/>
              </a:rPr>
            </a:br>
            <a:r>
              <a:rPr lang="en-US" sz="3200" dirty="0">
                <a:solidFill>
                  <a:schemeClr val="bg1"/>
                </a:solidFill>
                <a:latin typeface="Rockwell"/>
                <a:cs typeface="Rockwell"/>
              </a:rPr>
              <a:t>self-interests</a:t>
            </a:r>
          </a:p>
          <a:p>
            <a:pPr algn="ctr">
              <a:lnSpc>
                <a:spcPct val="85000"/>
              </a:lnSpc>
            </a:pPr>
            <a:r>
              <a:rPr lang="en-US" sz="1000" dirty="0">
                <a:solidFill>
                  <a:schemeClr val="bg1"/>
                </a:solidFill>
                <a:latin typeface="Rockwell"/>
                <a:cs typeface="Rockwell"/>
              </a:rPr>
              <a:t/>
            </a:r>
            <a:br>
              <a:rPr lang="en-US" sz="1000" dirty="0">
                <a:solidFill>
                  <a:schemeClr val="bg1"/>
                </a:solidFill>
                <a:latin typeface="Rockwell"/>
                <a:cs typeface="Rockwell"/>
              </a:rPr>
            </a:br>
            <a:r>
              <a:rPr lang="en-US" sz="3200" dirty="0">
                <a:solidFill>
                  <a:schemeClr val="bg1"/>
                </a:solidFill>
                <a:latin typeface="Rockwell"/>
                <a:cs typeface="Rockwell"/>
              </a:rPr>
              <a:t>Power should </a:t>
            </a:r>
            <a:br>
              <a:rPr lang="en-US" sz="3200" dirty="0">
                <a:solidFill>
                  <a:schemeClr val="bg1"/>
                </a:solidFill>
                <a:latin typeface="Rockwell"/>
                <a:cs typeface="Rockwell"/>
              </a:rPr>
            </a:br>
            <a:r>
              <a:rPr lang="en-US" sz="3200" dirty="0">
                <a:solidFill>
                  <a:schemeClr val="bg1"/>
                </a:solidFill>
                <a:latin typeface="Rockwell"/>
                <a:cs typeface="Rockwell"/>
              </a:rPr>
              <a:t>be in the hands </a:t>
            </a:r>
            <a:br>
              <a:rPr lang="en-US" sz="3200" dirty="0">
                <a:solidFill>
                  <a:schemeClr val="bg1"/>
                </a:solidFill>
                <a:latin typeface="Rockwell"/>
                <a:cs typeface="Rockwell"/>
              </a:rPr>
            </a:br>
            <a:r>
              <a:rPr lang="en-US" sz="3200" dirty="0">
                <a:solidFill>
                  <a:schemeClr val="bg1"/>
                </a:solidFill>
                <a:latin typeface="Rockwell"/>
                <a:cs typeface="Rockwell"/>
              </a:rPr>
              <a:t>of the </a:t>
            </a:r>
            <a:r>
              <a:rPr lang="ja-JP" altLang="en-US" sz="3200" dirty="0">
                <a:solidFill>
                  <a:schemeClr val="bg1"/>
                </a:solidFill>
                <a:latin typeface="Rockwell"/>
                <a:cs typeface="Rockwell"/>
              </a:rPr>
              <a:t>“</a:t>
            </a:r>
            <a:r>
              <a:rPr lang="en-US" sz="3200" dirty="0">
                <a:solidFill>
                  <a:schemeClr val="bg1"/>
                </a:solidFill>
                <a:latin typeface="Rockwell"/>
                <a:cs typeface="Rockwell"/>
              </a:rPr>
              <a:t>elite</a:t>
            </a:r>
            <a:r>
              <a:rPr lang="ja-JP" altLang="en-US" sz="3200" dirty="0">
                <a:solidFill>
                  <a:schemeClr val="bg1"/>
                </a:solidFill>
                <a:latin typeface="Rockwell"/>
                <a:cs typeface="Rockwell"/>
              </a:rPr>
              <a:t>”</a:t>
            </a:r>
            <a:endParaRPr lang="en-US" sz="3200" dirty="0">
              <a:solidFill>
                <a:schemeClr val="bg1"/>
              </a:solidFill>
              <a:latin typeface="Rockwell"/>
              <a:cs typeface="Rockwell"/>
            </a:endParaRPr>
          </a:p>
        </p:txBody>
      </p:sp>
      <p:sp>
        <p:nvSpPr>
          <p:cNvPr id="6" name="Rectangle 5"/>
          <p:cNvSpPr>
            <a:spLocks noChangeArrowheads="1"/>
          </p:cNvSpPr>
          <p:nvPr/>
        </p:nvSpPr>
        <p:spPr bwMode="auto">
          <a:xfrm>
            <a:off x="4876800" y="2278063"/>
            <a:ext cx="3671888" cy="3634841"/>
          </a:xfrm>
          <a:prstGeom prst="rect">
            <a:avLst/>
          </a:prstGeom>
          <a:solidFill>
            <a:srgbClr val="CCECFF"/>
          </a:solidFill>
          <a:ln w="9525">
            <a:solidFill>
              <a:schemeClr val="tx1"/>
            </a:solidFill>
            <a:miter lim="800000"/>
            <a:headEnd/>
            <a:tailEnd/>
          </a:ln>
        </p:spPr>
        <p:txBody>
          <a:bodyPr>
            <a:spAutoFit/>
          </a:bodyPr>
          <a:lstStyle/>
          <a:p>
            <a:pPr algn="ctr">
              <a:lnSpc>
                <a:spcPct val="85000"/>
              </a:lnSpc>
              <a:buFont typeface="Wingdings" charset="0"/>
              <a:buNone/>
            </a:pPr>
            <a:r>
              <a:rPr lang="en-US" sz="2800" u="sng" dirty="0">
                <a:solidFill>
                  <a:srgbClr val="000000"/>
                </a:solidFill>
                <a:latin typeface="Rockwell"/>
                <a:cs typeface="Rockwell"/>
              </a:rPr>
              <a:t>Jefferson</a:t>
            </a:r>
            <a:endParaRPr lang="en-US" sz="2800" dirty="0">
              <a:solidFill>
                <a:srgbClr val="000000"/>
              </a:solidFill>
              <a:latin typeface="Rockwell"/>
              <a:cs typeface="Rockwell"/>
            </a:endParaRPr>
          </a:p>
          <a:p>
            <a:pPr algn="ctr">
              <a:lnSpc>
                <a:spcPct val="85000"/>
              </a:lnSpc>
            </a:pPr>
            <a:r>
              <a:rPr lang="en-US" sz="900" dirty="0">
                <a:solidFill>
                  <a:srgbClr val="000000"/>
                </a:solidFill>
                <a:latin typeface="Rockwell"/>
                <a:cs typeface="Rockwell"/>
              </a:rPr>
              <a:t/>
            </a:r>
            <a:br>
              <a:rPr lang="en-US" sz="900" dirty="0">
                <a:solidFill>
                  <a:srgbClr val="000000"/>
                </a:solidFill>
                <a:latin typeface="Rockwell"/>
                <a:cs typeface="Rockwell"/>
              </a:rPr>
            </a:br>
            <a:r>
              <a:rPr lang="en-US" sz="2800" dirty="0">
                <a:solidFill>
                  <a:srgbClr val="000000"/>
                </a:solidFill>
                <a:latin typeface="Rockwell"/>
                <a:cs typeface="Rockwell"/>
              </a:rPr>
              <a:t>The </a:t>
            </a:r>
            <a:r>
              <a:rPr lang="ja-JP" altLang="en-US" sz="2800" dirty="0">
                <a:solidFill>
                  <a:srgbClr val="000000"/>
                </a:solidFill>
                <a:latin typeface="Rockwell"/>
                <a:cs typeface="Rockwell"/>
              </a:rPr>
              <a:t>“</a:t>
            </a:r>
            <a:r>
              <a:rPr lang="en-US" sz="2800" dirty="0">
                <a:solidFill>
                  <a:srgbClr val="000000"/>
                </a:solidFill>
                <a:latin typeface="Rockwell"/>
                <a:cs typeface="Rockwell"/>
              </a:rPr>
              <a:t>common man</a:t>
            </a:r>
            <a:r>
              <a:rPr lang="ja-JP" altLang="en-US" sz="2800" dirty="0">
                <a:solidFill>
                  <a:srgbClr val="000000"/>
                </a:solidFill>
                <a:latin typeface="Rockwell"/>
                <a:cs typeface="Rockwell"/>
              </a:rPr>
              <a:t>”</a:t>
            </a:r>
            <a:r>
              <a:rPr lang="en-US" sz="2800" dirty="0">
                <a:solidFill>
                  <a:srgbClr val="000000"/>
                </a:solidFill>
                <a:latin typeface="Rockwell"/>
                <a:cs typeface="Rockwell"/>
              </a:rPr>
              <a:t> should be trusted to make good decisions </a:t>
            </a:r>
          </a:p>
          <a:p>
            <a:pPr algn="ctr">
              <a:lnSpc>
                <a:spcPct val="85000"/>
              </a:lnSpc>
            </a:pPr>
            <a:r>
              <a:rPr lang="en-US" sz="900" dirty="0">
                <a:solidFill>
                  <a:srgbClr val="000000"/>
                </a:solidFill>
                <a:latin typeface="Rockwell"/>
                <a:cs typeface="Rockwell"/>
              </a:rPr>
              <a:t/>
            </a:r>
            <a:br>
              <a:rPr lang="en-US" sz="900" dirty="0">
                <a:solidFill>
                  <a:srgbClr val="000000"/>
                </a:solidFill>
                <a:latin typeface="Rockwell"/>
                <a:cs typeface="Rockwell"/>
              </a:rPr>
            </a:br>
            <a:r>
              <a:rPr lang="en-US" sz="2800" dirty="0">
                <a:solidFill>
                  <a:srgbClr val="000000"/>
                </a:solidFill>
                <a:latin typeface="Rockwell"/>
                <a:cs typeface="Rockwell"/>
              </a:rPr>
              <a:t>Corruption occurs when power is in the hands of the </a:t>
            </a:r>
            <a:r>
              <a:rPr lang="ja-JP" altLang="en-US" sz="2800" dirty="0">
                <a:solidFill>
                  <a:srgbClr val="000000"/>
                </a:solidFill>
                <a:latin typeface="Rockwell"/>
                <a:cs typeface="Rockwell"/>
              </a:rPr>
              <a:t>“</a:t>
            </a:r>
            <a:r>
              <a:rPr lang="en-US" sz="2800" dirty="0">
                <a:solidFill>
                  <a:srgbClr val="000000"/>
                </a:solidFill>
                <a:latin typeface="Rockwell"/>
                <a:cs typeface="Rockwell"/>
              </a:rPr>
              <a:t>elite</a:t>
            </a:r>
            <a:r>
              <a:rPr lang="ja-JP" altLang="en-US" sz="2800" dirty="0">
                <a:solidFill>
                  <a:srgbClr val="000000"/>
                </a:solidFill>
                <a:latin typeface="Rockwell"/>
                <a:cs typeface="Rockwell"/>
              </a:rPr>
              <a:t>”</a:t>
            </a:r>
            <a:r>
              <a:rPr lang="en-US" sz="2800" dirty="0">
                <a:solidFill>
                  <a:srgbClr val="000000"/>
                </a:solidFill>
                <a:latin typeface="Rockwell"/>
                <a:cs typeface="Rockwell"/>
              </a:rPr>
              <a:t> </a:t>
            </a:r>
          </a:p>
        </p:txBody>
      </p:sp>
    </p:spTree>
    <p:extLst>
      <p:ext uri="{BB962C8B-B14F-4D97-AF65-F5344CB8AC3E}">
        <p14:creationId xmlns:p14="http://schemas.microsoft.com/office/powerpoint/2010/main" val="345176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Hamilton vs. Jefferson and the Birth of Political Parties</a:t>
            </a:r>
            <a:br>
              <a:rPr lang="en-US" dirty="0"/>
            </a:br>
            <a:endParaRPr lang="en-US" dirty="0"/>
          </a:p>
        </p:txBody>
      </p:sp>
      <p:sp>
        <p:nvSpPr>
          <p:cNvPr id="3" name="Content Placeholder 2"/>
          <p:cNvSpPr>
            <a:spLocks noGrp="1"/>
          </p:cNvSpPr>
          <p:nvPr>
            <p:ph idx="1"/>
          </p:nvPr>
        </p:nvSpPr>
        <p:spPr/>
        <p:txBody>
          <a:bodyPr/>
          <a:lstStyle/>
          <a:p>
            <a:r>
              <a:rPr lang="en-US" dirty="0" smtClean="0"/>
              <a:t>Issues:</a:t>
            </a:r>
          </a:p>
          <a:p>
            <a:pPr lvl="1"/>
            <a:r>
              <a:rPr lang="en-US" dirty="0" smtClean="0"/>
              <a:t>Constitutional Interpretation</a:t>
            </a:r>
          </a:p>
          <a:p>
            <a:pPr lvl="1"/>
            <a:r>
              <a:rPr lang="en-US" dirty="0" smtClean="0"/>
              <a:t>Bank &amp; Credit</a:t>
            </a:r>
          </a:p>
          <a:p>
            <a:pPr lvl="1"/>
            <a:r>
              <a:rPr lang="en-US" dirty="0" smtClean="0"/>
              <a:t>French Revolution</a:t>
            </a:r>
          </a:p>
          <a:p>
            <a:pPr lvl="1"/>
            <a:r>
              <a:rPr lang="en-US" dirty="0" smtClean="0"/>
              <a:t>Taxes</a:t>
            </a:r>
          </a:p>
          <a:p>
            <a:pPr lvl="1"/>
            <a:r>
              <a:rPr lang="en-US" dirty="0" smtClean="0"/>
              <a:t>Whiskey Rebellion (Rebellion in general)</a:t>
            </a:r>
          </a:p>
        </p:txBody>
      </p:sp>
    </p:spTree>
    <p:extLst>
      <p:ext uri="{BB962C8B-B14F-4D97-AF65-F5344CB8AC3E}">
        <p14:creationId xmlns:p14="http://schemas.microsoft.com/office/powerpoint/2010/main" val="23422954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6850"/>
            <a:ext cx="7772400" cy="2102781"/>
          </a:xfrm>
        </p:spPr>
        <p:txBody>
          <a:bodyPr>
            <a:normAutofit fontScale="90000"/>
          </a:bodyPr>
          <a:lstStyle/>
          <a:p>
            <a:r>
              <a:rPr lang="en-US" dirty="0" smtClean="0"/>
              <a:t>9. The Adams Administration and the Peaceful Revolution of 1800</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1-2</a:t>
            </a:r>
            <a:endParaRPr lang="en-US" dirty="0"/>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63" y="109538"/>
            <a:ext cx="2563812"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a:stretch>
            <a:fillRect/>
          </a:stretch>
        </p:blipFill>
        <p:spPr bwMode="auto">
          <a:xfrm>
            <a:off x="6172200" y="3160713"/>
            <a:ext cx="2514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ChangeArrowheads="1"/>
          </p:cNvSpPr>
          <p:nvPr/>
        </p:nvSpPr>
        <p:spPr bwMode="auto">
          <a:xfrm>
            <a:off x="152400" y="136525"/>
            <a:ext cx="6019800" cy="729430"/>
          </a:xfrm>
          <a:prstGeom prst="rect">
            <a:avLst/>
          </a:prstGeom>
          <a:solidFill>
            <a:srgbClr val="CCFFCC"/>
          </a:solidFill>
          <a:ln w="9525">
            <a:solidFill>
              <a:srgbClr val="000000"/>
            </a:solidFill>
            <a:miter lim="800000"/>
            <a:headEnd/>
            <a:tailEnd/>
          </a:ln>
        </p:spPr>
        <p:txBody>
          <a:bodyPr>
            <a:spAutoFit/>
          </a:bodyPr>
          <a:lstStyle/>
          <a:p>
            <a:pPr algn="ctr">
              <a:lnSpc>
                <a:spcPct val="85000"/>
              </a:lnSpc>
            </a:pPr>
            <a:r>
              <a:rPr lang="en-US" sz="2400" dirty="0">
                <a:solidFill>
                  <a:srgbClr val="000000"/>
                </a:solidFill>
                <a:latin typeface="Rockwell"/>
                <a:cs typeface="Rockwell"/>
              </a:rPr>
              <a:t>Among their biggest disagreement was over </a:t>
            </a:r>
            <a:r>
              <a:rPr lang="en-US" sz="2400" dirty="0" smtClean="0">
                <a:solidFill>
                  <a:srgbClr val="000000"/>
                </a:solidFill>
                <a:latin typeface="Rockwell"/>
                <a:cs typeface="Rockwell"/>
              </a:rPr>
              <a:t>Hamilton’s </a:t>
            </a:r>
            <a:r>
              <a:rPr lang="en-US" sz="2400" dirty="0">
                <a:solidFill>
                  <a:srgbClr val="000000"/>
                </a:solidFill>
                <a:latin typeface="Rockwell"/>
                <a:cs typeface="Rockwell"/>
              </a:rPr>
              <a:t>Financial Plan</a:t>
            </a:r>
          </a:p>
        </p:txBody>
      </p:sp>
      <p:sp>
        <p:nvSpPr>
          <p:cNvPr id="29701" name="Rectangle 3"/>
          <p:cNvSpPr>
            <a:spLocks noChangeArrowheads="1"/>
          </p:cNvSpPr>
          <p:nvPr/>
        </p:nvSpPr>
        <p:spPr bwMode="auto">
          <a:xfrm>
            <a:off x="152400" y="1143000"/>
            <a:ext cx="6019800" cy="1201867"/>
          </a:xfrm>
          <a:prstGeom prst="rect">
            <a:avLst/>
          </a:prstGeom>
          <a:solidFill>
            <a:srgbClr val="CCFFCC"/>
          </a:solidFill>
          <a:ln w="9525">
            <a:solidFill>
              <a:srgbClr val="000000"/>
            </a:solidFill>
            <a:miter lim="800000"/>
            <a:headEnd/>
            <a:tailEnd/>
          </a:ln>
        </p:spPr>
        <p:txBody>
          <a:bodyPr>
            <a:spAutoFit/>
          </a:bodyPr>
          <a:lstStyle/>
          <a:p>
            <a:pPr algn="ctr">
              <a:lnSpc>
                <a:spcPct val="85000"/>
              </a:lnSpc>
            </a:pPr>
            <a:r>
              <a:rPr lang="en-US" sz="2800">
                <a:solidFill>
                  <a:srgbClr val="000000"/>
                </a:solidFill>
                <a:latin typeface="Rockwell"/>
                <a:cs typeface="Rockwell"/>
              </a:rPr>
              <a:t>In 1789, Hamilton proposed a financial plan that would guide </a:t>
            </a:r>
            <a:br>
              <a:rPr lang="en-US" sz="2800">
                <a:solidFill>
                  <a:srgbClr val="000000"/>
                </a:solidFill>
                <a:latin typeface="Rockwell"/>
                <a:cs typeface="Rockwell"/>
              </a:rPr>
            </a:br>
            <a:r>
              <a:rPr lang="en-US" sz="2800">
                <a:solidFill>
                  <a:srgbClr val="000000"/>
                </a:solidFill>
                <a:latin typeface="Rockwell"/>
                <a:cs typeface="Rockwell"/>
              </a:rPr>
              <a:t>the future of the U.S. economy</a:t>
            </a:r>
          </a:p>
        </p:txBody>
      </p:sp>
      <p:sp>
        <p:nvSpPr>
          <p:cNvPr id="11" name="Rectangle 3"/>
          <p:cNvSpPr>
            <a:spLocks noChangeArrowheads="1"/>
          </p:cNvSpPr>
          <p:nvPr/>
        </p:nvSpPr>
        <p:spPr bwMode="auto">
          <a:xfrm>
            <a:off x="152400" y="2576513"/>
            <a:ext cx="5105400" cy="1934375"/>
          </a:xfrm>
          <a:prstGeom prst="rect">
            <a:avLst/>
          </a:prstGeom>
          <a:solidFill>
            <a:srgbClr val="FFCC99"/>
          </a:solidFill>
          <a:ln w="9525">
            <a:solidFill>
              <a:srgbClr val="000000"/>
            </a:solidFill>
            <a:miter lim="800000"/>
            <a:headEnd/>
            <a:tailEnd/>
          </a:ln>
        </p:spPr>
        <p:txBody>
          <a:bodyPr>
            <a:spAutoFit/>
          </a:bodyPr>
          <a:lstStyle/>
          <a:p>
            <a:pPr algn="ctr">
              <a:lnSpc>
                <a:spcPct val="85000"/>
              </a:lnSpc>
            </a:pPr>
            <a:r>
              <a:rPr lang="en-US" sz="2800">
                <a:solidFill>
                  <a:srgbClr val="000000"/>
                </a:solidFill>
                <a:latin typeface="Rockwell"/>
                <a:cs typeface="Rockwell"/>
              </a:rPr>
              <a:t>1.  Hamilton proposed funding and assumption of </a:t>
            </a:r>
            <a:br>
              <a:rPr lang="en-US" sz="2800">
                <a:solidFill>
                  <a:srgbClr val="000000"/>
                </a:solidFill>
                <a:latin typeface="Rockwell"/>
                <a:cs typeface="Rockwell"/>
              </a:rPr>
            </a:br>
            <a:r>
              <a:rPr lang="en-US" sz="2800">
                <a:solidFill>
                  <a:srgbClr val="000000"/>
                </a:solidFill>
                <a:latin typeface="Rockwell"/>
                <a:cs typeface="Rockwell"/>
              </a:rPr>
              <a:t>all state debts incurred during the Revolutionary War </a:t>
            </a:r>
          </a:p>
        </p:txBody>
      </p:sp>
      <p:pic>
        <p:nvPicPr>
          <p:cNvPr id="12" name="Picture 8" descr="http://1.bp.blogspot.com/_sacn8ZzXTcM/TUaijA98txI/AAAAAAAAALI/RY_A7KK0VWI/s1600/Econmic%2BIssues.jpg"/>
          <p:cNvPicPr>
            <a:picLocks noChangeAspect="1" noChangeArrowheads="1"/>
          </p:cNvPicPr>
          <p:nvPr/>
        </p:nvPicPr>
        <p:blipFill>
          <a:blip r:embed="rId5">
            <a:extLst>
              <a:ext uri="{28A0092B-C50C-407E-A947-70E740481C1C}">
                <a14:useLocalDpi xmlns:a14="http://schemas.microsoft.com/office/drawing/2010/main" val="0"/>
              </a:ext>
            </a:extLst>
          </a:blip>
          <a:srcRect l="39616" r="8554"/>
          <a:stretch>
            <a:fillRect/>
          </a:stretch>
        </p:blipFill>
        <p:spPr bwMode="auto">
          <a:xfrm>
            <a:off x="5376863" y="2722563"/>
            <a:ext cx="3767137"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152400" y="4419600"/>
            <a:ext cx="5105400" cy="1568121"/>
          </a:xfrm>
          <a:prstGeom prst="rect">
            <a:avLst/>
          </a:prstGeom>
          <a:solidFill>
            <a:srgbClr val="FFFFCC"/>
          </a:solidFill>
          <a:ln w="9525">
            <a:solidFill>
              <a:srgbClr val="000000"/>
            </a:solidFill>
            <a:miter lim="800000"/>
            <a:headEnd/>
            <a:tailEnd/>
          </a:ln>
        </p:spPr>
        <p:txBody>
          <a:bodyPr>
            <a:spAutoFit/>
          </a:bodyPr>
          <a:lstStyle/>
          <a:p>
            <a:pPr algn="ctr">
              <a:lnSpc>
                <a:spcPct val="85000"/>
              </a:lnSpc>
            </a:pPr>
            <a:r>
              <a:rPr lang="en-US" sz="2800" dirty="0">
                <a:solidFill>
                  <a:srgbClr val="000000"/>
                </a:solidFill>
                <a:latin typeface="Rockwell"/>
                <a:cs typeface="Rockwell"/>
              </a:rPr>
              <a:t>By taking the state debts, the USA government would </a:t>
            </a:r>
            <a:r>
              <a:rPr lang="en-US" sz="2800" dirty="0" smtClean="0">
                <a:solidFill>
                  <a:srgbClr val="000000"/>
                </a:solidFill>
                <a:latin typeface="Rockwell"/>
                <a:cs typeface="Rockwell"/>
              </a:rPr>
              <a:t>reinforce federal supremacy</a:t>
            </a:r>
            <a:endParaRPr lang="en-US" sz="2800" dirty="0">
              <a:solidFill>
                <a:srgbClr val="000000"/>
              </a:solidFill>
              <a:latin typeface="Rockwell"/>
              <a:cs typeface="Rockwell"/>
            </a:endParaRPr>
          </a:p>
        </p:txBody>
      </p:sp>
      <p:sp>
        <p:nvSpPr>
          <p:cNvPr id="14" name="Rectangle 3"/>
          <p:cNvSpPr>
            <a:spLocks noChangeArrowheads="1"/>
          </p:cNvSpPr>
          <p:nvPr/>
        </p:nvSpPr>
        <p:spPr bwMode="auto">
          <a:xfrm>
            <a:off x="152400" y="5867400"/>
            <a:ext cx="5105400" cy="1201867"/>
          </a:xfrm>
          <a:prstGeom prst="rect">
            <a:avLst/>
          </a:prstGeom>
          <a:solidFill>
            <a:srgbClr val="CCCCFF"/>
          </a:solidFill>
          <a:ln w="9525">
            <a:solidFill>
              <a:srgbClr val="000000"/>
            </a:solidFill>
            <a:miter lim="800000"/>
            <a:headEnd/>
            <a:tailEnd/>
          </a:ln>
        </p:spPr>
        <p:txBody>
          <a:bodyPr>
            <a:spAutoFit/>
          </a:bodyPr>
          <a:lstStyle/>
          <a:p>
            <a:pPr algn="ctr">
              <a:lnSpc>
                <a:spcPct val="85000"/>
              </a:lnSpc>
            </a:pPr>
            <a:r>
              <a:rPr lang="en-US" sz="2800">
                <a:solidFill>
                  <a:srgbClr val="000000"/>
                </a:solidFill>
                <a:latin typeface="Rockwell"/>
                <a:cs typeface="Rockwell"/>
              </a:rPr>
              <a:t>By repaying all debts, the USA would gain foreign credit </a:t>
            </a:r>
          </a:p>
        </p:txBody>
      </p:sp>
      <p:sp>
        <p:nvSpPr>
          <p:cNvPr id="15" name="Rectangle 3"/>
          <p:cNvSpPr>
            <a:spLocks noChangeArrowheads="1"/>
          </p:cNvSpPr>
          <p:nvPr/>
        </p:nvSpPr>
        <p:spPr bwMode="auto">
          <a:xfrm>
            <a:off x="5791200" y="3460750"/>
            <a:ext cx="3065463" cy="2300630"/>
          </a:xfrm>
          <a:prstGeom prst="rect">
            <a:avLst/>
          </a:prstGeom>
          <a:solidFill>
            <a:srgbClr val="FFCCFF"/>
          </a:solidFill>
          <a:ln w="9525">
            <a:solidFill>
              <a:srgbClr val="000000"/>
            </a:solidFill>
            <a:miter lim="800000"/>
            <a:headEnd/>
            <a:tailEnd/>
          </a:ln>
        </p:spPr>
        <p:txBody>
          <a:bodyPr>
            <a:spAutoFit/>
          </a:bodyPr>
          <a:lstStyle/>
          <a:p>
            <a:pPr algn="ctr">
              <a:lnSpc>
                <a:spcPct val="85000"/>
              </a:lnSpc>
            </a:pPr>
            <a:r>
              <a:rPr lang="en-US" sz="2800" dirty="0">
                <a:solidFill>
                  <a:srgbClr val="000000"/>
                </a:solidFill>
                <a:latin typeface="Rockwell"/>
                <a:cs typeface="Rockwell"/>
              </a:rPr>
              <a:t>Congress and Washington approved </a:t>
            </a:r>
            <a:r>
              <a:rPr lang="en-US" sz="2800" dirty="0" smtClean="0">
                <a:solidFill>
                  <a:srgbClr val="000000"/>
                </a:solidFill>
                <a:latin typeface="Rockwell"/>
                <a:cs typeface="Rockwell"/>
              </a:rPr>
              <a:t>Hamilton’s </a:t>
            </a:r>
            <a:r>
              <a:rPr lang="en-US" sz="2800" dirty="0">
                <a:solidFill>
                  <a:srgbClr val="000000"/>
                </a:solidFill>
                <a:latin typeface="Rockwell"/>
                <a:cs typeface="Rockwell"/>
              </a:rPr>
              <a:t>plan for funding and assumption </a:t>
            </a:r>
          </a:p>
        </p:txBody>
      </p:sp>
    </p:spTree>
    <p:extLst>
      <p:ext uri="{BB962C8B-B14F-4D97-AF65-F5344CB8AC3E}">
        <p14:creationId xmlns:p14="http://schemas.microsoft.com/office/powerpoint/2010/main" val="344879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81878"/>
            <a:ext cx="9144000" cy="685800"/>
          </a:xfrm>
        </p:spPr>
        <p:txBody>
          <a:bodyPr>
            <a:normAutofit fontScale="90000"/>
          </a:bodyPr>
          <a:lstStyle/>
          <a:p>
            <a:pPr fontAlgn="auto">
              <a:spcAft>
                <a:spcPts val="0"/>
              </a:spcAft>
              <a:defRPr/>
            </a:pPr>
            <a:r>
              <a:rPr lang="en-US" altLang="en-US" dirty="0" smtClean="0">
                <a:latin typeface="Rockwell"/>
                <a:ea typeface="+mj-ea"/>
                <a:cs typeface="Rockwell"/>
              </a:rPr>
              <a:t>2. Establishment of a National Bank</a:t>
            </a:r>
          </a:p>
        </p:txBody>
      </p:sp>
      <p:sp>
        <p:nvSpPr>
          <p:cNvPr id="28675" name="Rectangle 3"/>
          <p:cNvSpPr>
            <a:spLocks noGrp="1" noChangeArrowheads="1"/>
          </p:cNvSpPr>
          <p:nvPr>
            <p:ph idx="1"/>
          </p:nvPr>
        </p:nvSpPr>
        <p:spPr>
          <a:xfrm>
            <a:off x="609600" y="914400"/>
            <a:ext cx="8534400" cy="5410200"/>
          </a:xfrm>
        </p:spPr>
        <p:txBody>
          <a:bodyPr/>
          <a:lstStyle/>
          <a:p>
            <a:r>
              <a:rPr lang="en-US" sz="2800" dirty="0">
                <a:latin typeface="Rockwell"/>
                <a:cs typeface="Rockwell"/>
              </a:rPr>
              <a:t>Bank would hold govt. funds</a:t>
            </a:r>
          </a:p>
          <a:p>
            <a:endParaRPr lang="en-US" sz="2800" dirty="0">
              <a:latin typeface="Rockwell"/>
              <a:cs typeface="Rockwell"/>
            </a:endParaRPr>
          </a:p>
          <a:p>
            <a:r>
              <a:rPr lang="en-US" sz="2800" dirty="0">
                <a:latin typeface="Rockwell"/>
                <a:cs typeface="Rockwell"/>
              </a:rPr>
              <a:t>Circulate uniform natl. currency</a:t>
            </a:r>
          </a:p>
          <a:p>
            <a:endParaRPr lang="en-US" sz="2800" dirty="0">
              <a:latin typeface="Rockwell"/>
              <a:cs typeface="Rockwell"/>
            </a:endParaRPr>
          </a:p>
          <a:p>
            <a:r>
              <a:rPr lang="en-US" sz="2800" dirty="0">
                <a:latin typeface="Rockwell"/>
                <a:cs typeface="Rockwell"/>
              </a:rPr>
              <a:t>Lend $ to the govt.</a:t>
            </a:r>
          </a:p>
          <a:p>
            <a:endParaRPr lang="en-US" sz="2800" dirty="0">
              <a:latin typeface="Rockwell"/>
              <a:cs typeface="Rockwell"/>
            </a:endParaRPr>
          </a:p>
          <a:p>
            <a:r>
              <a:rPr lang="en-US" sz="2800" dirty="0">
                <a:latin typeface="Rockwell"/>
                <a:cs typeface="Rockwell"/>
              </a:rPr>
              <a:t>To be privately owned &amp; managed</a:t>
            </a:r>
          </a:p>
          <a:p>
            <a:pPr lvl="1"/>
            <a:r>
              <a:rPr lang="en-US" sz="2800" dirty="0">
                <a:latin typeface="Rockwell"/>
                <a:cs typeface="Rockwell"/>
              </a:rPr>
              <a:t>U.S. would have 20% ownership</a:t>
            </a:r>
          </a:p>
          <a:p>
            <a:pPr lvl="1"/>
            <a:r>
              <a:rPr lang="en-US" sz="2800" dirty="0">
                <a:latin typeface="Rockwell"/>
                <a:cs typeface="Rockwell"/>
              </a:rPr>
              <a:t>Wealthy biz interests - 80%</a:t>
            </a:r>
          </a:p>
          <a:p>
            <a:r>
              <a:rPr lang="en-US" sz="2800" dirty="0">
                <a:latin typeface="Rockwell"/>
                <a:cs typeface="Rockwell"/>
              </a:rPr>
              <a:t>Proposal caused huge debate</a:t>
            </a:r>
          </a:p>
        </p:txBody>
      </p:sp>
    </p:spTree>
    <p:extLst>
      <p:ext uri="{BB962C8B-B14F-4D97-AF65-F5344CB8AC3E}">
        <p14:creationId xmlns:p14="http://schemas.microsoft.com/office/powerpoint/2010/main" val="35323702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09600"/>
            <a:ext cx="7772400" cy="685800"/>
          </a:xfrm>
        </p:spPr>
        <p:txBody>
          <a:bodyPr>
            <a:normAutofit fontScale="90000"/>
          </a:bodyPr>
          <a:lstStyle/>
          <a:p>
            <a:pPr fontAlgn="auto">
              <a:spcAft>
                <a:spcPts val="0"/>
              </a:spcAft>
              <a:defRPr/>
            </a:pPr>
            <a:r>
              <a:rPr lang="en-US" altLang="en-US" smtClean="0">
                <a:solidFill>
                  <a:srgbClr val="FFFFFF"/>
                </a:solidFill>
                <a:latin typeface="Rockwell"/>
                <a:ea typeface="+mj-ea"/>
                <a:cs typeface="Rockwell"/>
              </a:rPr>
              <a:t>Bank of the U.S.</a:t>
            </a:r>
          </a:p>
        </p:txBody>
      </p:sp>
      <p:sp>
        <p:nvSpPr>
          <p:cNvPr id="29699" name="Rectangle 3"/>
          <p:cNvSpPr>
            <a:spLocks noGrp="1" noChangeArrowheads="1"/>
          </p:cNvSpPr>
          <p:nvPr>
            <p:ph idx="1"/>
          </p:nvPr>
        </p:nvSpPr>
        <p:spPr>
          <a:xfrm>
            <a:off x="381000" y="1600200"/>
            <a:ext cx="8305800" cy="4800600"/>
          </a:xfrm>
        </p:spPr>
        <p:txBody>
          <a:bodyPr/>
          <a:lstStyle/>
          <a:p>
            <a:r>
              <a:rPr lang="en-US" sz="3200" dirty="0">
                <a:solidFill>
                  <a:srgbClr val="FFFFFF"/>
                </a:solidFill>
                <a:latin typeface="Rockwell"/>
                <a:cs typeface="Rockwell"/>
              </a:rPr>
              <a:t>Jefferson opposed the bank</a:t>
            </a:r>
          </a:p>
          <a:p>
            <a:pPr lvl="1"/>
            <a:r>
              <a:rPr lang="en-US" sz="3200" dirty="0">
                <a:solidFill>
                  <a:srgbClr val="FFFFFF"/>
                </a:solidFill>
                <a:latin typeface="Rockwell"/>
                <a:cs typeface="Rockwell"/>
              </a:rPr>
              <a:t>Not authorized in the Constitution</a:t>
            </a:r>
          </a:p>
          <a:p>
            <a:pPr lvl="1"/>
            <a:r>
              <a:rPr lang="en-US" sz="3200" dirty="0">
                <a:solidFill>
                  <a:srgbClr val="FFFFFF"/>
                </a:solidFill>
                <a:latin typeface="Rockwell"/>
                <a:cs typeface="Rockwell"/>
              </a:rPr>
              <a:t>Powers not granted to Federal </a:t>
            </a:r>
            <a:r>
              <a:rPr lang="en-US" sz="3200" dirty="0" err="1">
                <a:solidFill>
                  <a:srgbClr val="FFFFFF"/>
                </a:solidFill>
                <a:latin typeface="Rockwell"/>
                <a:cs typeface="Rockwell"/>
              </a:rPr>
              <a:t>govt</a:t>
            </a:r>
            <a:r>
              <a:rPr lang="en-US" sz="3200" dirty="0">
                <a:solidFill>
                  <a:srgbClr val="FFFFFF"/>
                </a:solidFill>
                <a:latin typeface="Rockwell"/>
                <a:cs typeface="Rockwell"/>
              </a:rPr>
              <a:t> reserved for states (soon-to-be 10th Amendment)</a:t>
            </a:r>
          </a:p>
          <a:p>
            <a:pPr lvl="1"/>
            <a:r>
              <a:rPr lang="en-US" sz="3200" dirty="0">
                <a:solidFill>
                  <a:srgbClr val="FFFFFF"/>
                </a:solidFill>
                <a:latin typeface="Rockwell"/>
                <a:cs typeface="Rockwell"/>
              </a:rPr>
              <a:t>States should charter banks</a:t>
            </a:r>
          </a:p>
          <a:p>
            <a:pPr lvl="2"/>
            <a:r>
              <a:rPr lang="en-US" sz="3200" dirty="0">
                <a:solidFill>
                  <a:srgbClr val="FFFFFF"/>
                </a:solidFill>
                <a:latin typeface="Rockwell"/>
                <a:cs typeface="Rockwell"/>
              </a:rPr>
              <a:t>A strict interpretation of the Constitution</a:t>
            </a:r>
          </a:p>
        </p:txBody>
      </p:sp>
    </p:spTree>
    <p:extLst>
      <p:ext uri="{BB962C8B-B14F-4D97-AF65-F5344CB8AC3E}">
        <p14:creationId xmlns:p14="http://schemas.microsoft.com/office/powerpoint/2010/main" val="11581902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872957"/>
          </a:xfrm>
        </p:spPr>
        <p:txBody>
          <a:bodyPr>
            <a:normAutofit/>
          </a:bodyPr>
          <a:lstStyle/>
          <a:p>
            <a:pPr fontAlgn="auto">
              <a:spcAft>
                <a:spcPts val="0"/>
              </a:spcAft>
              <a:defRPr/>
            </a:pPr>
            <a:r>
              <a:rPr lang="en-US" altLang="en-US" dirty="0" smtClean="0">
                <a:solidFill>
                  <a:srgbClr val="FFFFFF"/>
                </a:solidFill>
                <a:ea typeface="+mj-ea"/>
              </a:rPr>
              <a:t>Bank of the U.S.</a:t>
            </a:r>
          </a:p>
        </p:txBody>
      </p:sp>
      <p:sp>
        <p:nvSpPr>
          <p:cNvPr id="25603" name="Rectangle 3"/>
          <p:cNvSpPr>
            <a:spLocks noGrp="1" noChangeArrowheads="1"/>
          </p:cNvSpPr>
          <p:nvPr>
            <p:ph idx="1"/>
          </p:nvPr>
        </p:nvSpPr>
        <p:spPr>
          <a:xfrm>
            <a:off x="457200" y="1143000"/>
            <a:ext cx="8305800" cy="4572000"/>
          </a:xfrm>
        </p:spPr>
        <p:txBody>
          <a:bodyPr>
            <a:normAutofit/>
          </a:bodyPr>
          <a:lstStyle/>
          <a:p>
            <a:pPr>
              <a:lnSpc>
                <a:spcPct val="90000"/>
              </a:lnSpc>
            </a:pPr>
            <a:r>
              <a:rPr lang="en-US" sz="2600" dirty="0">
                <a:latin typeface="Rockwell"/>
                <a:cs typeface="Rockwell"/>
              </a:rPr>
              <a:t>Hamilton invoked “necessary &amp; proper” clause which allowed Fed to pass laws necessary for running govt. (Article 1, Sec. 8, par. 18)</a:t>
            </a:r>
          </a:p>
          <a:p>
            <a:pPr lvl="1">
              <a:lnSpc>
                <a:spcPct val="90000"/>
              </a:lnSpc>
            </a:pPr>
            <a:r>
              <a:rPr lang="en-US" dirty="0">
                <a:latin typeface="Rockwell"/>
                <a:cs typeface="Rockwell"/>
              </a:rPr>
              <a:t>A loose interpretation</a:t>
            </a:r>
          </a:p>
          <a:p>
            <a:pPr>
              <a:lnSpc>
                <a:spcPct val="90000"/>
              </a:lnSpc>
            </a:pPr>
            <a:endParaRPr lang="en-US" sz="2600" dirty="0">
              <a:latin typeface="Rockwell"/>
              <a:cs typeface="Rockwell"/>
            </a:endParaRPr>
          </a:p>
          <a:p>
            <a:pPr>
              <a:lnSpc>
                <a:spcPct val="90000"/>
              </a:lnSpc>
            </a:pPr>
            <a:r>
              <a:rPr lang="en-US" sz="2600" dirty="0">
                <a:latin typeface="Rockwell"/>
                <a:cs typeface="Rockwell"/>
              </a:rPr>
              <a:t>GW accepted H’s argument and signed the measure into law</a:t>
            </a:r>
          </a:p>
          <a:p>
            <a:pPr>
              <a:lnSpc>
                <a:spcPct val="90000"/>
              </a:lnSpc>
            </a:pPr>
            <a:endParaRPr lang="en-US" sz="2600" dirty="0">
              <a:latin typeface="Rockwell"/>
              <a:cs typeface="Rockwell"/>
            </a:endParaRPr>
          </a:p>
          <a:p>
            <a:pPr>
              <a:lnSpc>
                <a:spcPct val="90000"/>
              </a:lnSpc>
            </a:pPr>
            <a:r>
              <a:rPr lang="en-US" sz="2600" dirty="0">
                <a:latin typeface="Rockwell"/>
                <a:cs typeface="Rockwell"/>
              </a:rPr>
              <a:t>Becomes a sectional rift - N vs. S</a:t>
            </a:r>
          </a:p>
          <a:p>
            <a:pPr>
              <a:lnSpc>
                <a:spcPct val="90000"/>
              </a:lnSpc>
            </a:pPr>
            <a:r>
              <a:rPr lang="en-US" sz="2600" dirty="0">
                <a:latin typeface="Rockwell"/>
                <a:cs typeface="Rockwell"/>
              </a:rPr>
              <a:t>Hamilton’s financial programs contributed to creation of political parties</a:t>
            </a:r>
          </a:p>
        </p:txBody>
      </p:sp>
    </p:spTree>
    <p:extLst>
      <p:ext uri="{BB962C8B-B14F-4D97-AF65-F5344CB8AC3E}">
        <p14:creationId xmlns:p14="http://schemas.microsoft.com/office/powerpoint/2010/main" val="13581130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138113" y="152400"/>
            <a:ext cx="8777287" cy="1568121"/>
          </a:xfrm>
          <a:prstGeom prst="rect">
            <a:avLst/>
          </a:prstGeom>
          <a:solidFill>
            <a:srgbClr val="CCECFF"/>
          </a:solidFill>
          <a:ln w="9525">
            <a:solidFill>
              <a:srgbClr val="000000"/>
            </a:solidFill>
            <a:miter lim="800000"/>
            <a:headEnd/>
            <a:tailEnd/>
          </a:ln>
        </p:spPr>
        <p:txBody>
          <a:bodyPr>
            <a:spAutoFit/>
          </a:bodyPr>
          <a:lstStyle/>
          <a:p>
            <a:pPr algn="ctr">
              <a:lnSpc>
                <a:spcPct val="85000"/>
              </a:lnSpc>
            </a:pPr>
            <a:r>
              <a:rPr lang="en-US" sz="2800" dirty="0" smtClean="0">
                <a:solidFill>
                  <a:srgbClr val="000000"/>
                </a:solidFill>
                <a:latin typeface="Rockwell"/>
                <a:cs typeface="Rockwell"/>
              </a:rPr>
              <a:t>3.  </a:t>
            </a:r>
            <a:r>
              <a:rPr lang="en-US" sz="2800" dirty="0">
                <a:solidFill>
                  <a:srgbClr val="000000"/>
                </a:solidFill>
                <a:latin typeface="Rockwell"/>
                <a:cs typeface="Rockwell"/>
              </a:rPr>
              <a:t>To raise money for the new nation, Hamilton proposed a tax on whiskey and a creating a protective tariff on foreign manufactured goods that would promote American industry </a:t>
            </a:r>
          </a:p>
        </p:txBody>
      </p:sp>
      <p:pic>
        <p:nvPicPr>
          <p:cNvPr id="30723" name="Picture 8" descr="tar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2082800"/>
            <a:ext cx="74676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37805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BEE25B77-0519-C648-9C00-6C8EC60DFD60}"/>
              </a:ext>
            </a:extLst>
          </p:cNvPr>
          <p:cNvSpPr>
            <a:spLocks noGrp="1" noRot="1" noChangeArrowheads="1"/>
          </p:cNvSpPr>
          <p:nvPr>
            <p:ph type="title"/>
          </p:nvPr>
        </p:nvSpPr>
        <p:spPr>
          <a:xfrm>
            <a:off x="301625" y="228600"/>
            <a:ext cx="8540750" cy="609600"/>
          </a:xfrm>
        </p:spPr>
        <p:txBody>
          <a:bodyPr>
            <a:normAutofit fontScale="90000"/>
          </a:bodyPr>
          <a:lstStyle/>
          <a:p>
            <a:pPr eaLnBrk="1" hangingPunct="1">
              <a:defRPr/>
            </a:pPr>
            <a:r>
              <a:rPr lang="en-US">
                <a:ea typeface="+mj-ea"/>
              </a:rPr>
              <a:t>Whiskey Rebellion </a:t>
            </a:r>
            <a:r>
              <a:rPr lang="en-US" sz="3200">
                <a:ea typeface="+mj-ea"/>
              </a:rPr>
              <a:t>(1791-1794)</a:t>
            </a:r>
            <a:endParaRPr lang="en-US">
              <a:ea typeface="+mj-ea"/>
            </a:endParaRPr>
          </a:p>
        </p:txBody>
      </p:sp>
      <p:sp>
        <p:nvSpPr>
          <p:cNvPr id="54275" name="Rectangle 3">
            <a:extLst>
              <a:ext uri="{FF2B5EF4-FFF2-40B4-BE49-F238E27FC236}">
                <a16:creationId xmlns:a16="http://schemas.microsoft.com/office/drawing/2014/main" xmlns="" id="{D0B74458-9061-3841-AE42-B1CDF945A9FE}"/>
              </a:ext>
            </a:extLst>
          </p:cNvPr>
          <p:cNvSpPr>
            <a:spLocks noGrp="1" noRot="1" noChangeArrowheads="1"/>
          </p:cNvSpPr>
          <p:nvPr>
            <p:ph type="body" idx="1"/>
          </p:nvPr>
        </p:nvSpPr>
        <p:spPr>
          <a:xfrm>
            <a:off x="0" y="990600"/>
            <a:ext cx="4343400" cy="5867400"/>
          </a:xfrm>
        </p:spPr>
        <p:txBody>
          <a:bodyPr>
            <a:normAutofit lnSpcReduction="10000"/>
          </a:bodyPr>
          <a:lstStyle/>
          <a:p>
            <a:pPr eaLnBrk="1" hangingPunct="1">
              <a:lnSpc>
                <a:spcPct val="90000"/>
              </a:lnSpc>
            </a:pPr>
            <a:r>
              <a:rPr lang="en-US" sz="2400" dirty="0">
                <a:latin typeface="Rockwell"/>
                <a:cs typeface="Rockwell"/>
              </a:rPr>
              <a:t>Excise tax on domestic whiskey</a:t>
            </a:r>
          </a:p>
          <a:p>
            <a:pPr eaLnBrk="1" hangingPunct="1">
              <a:lnSpc>
                <a:spcPct val="90000"/>
              </a:lnSpc>
            </a:pPr>
            <a:r>
              <a:rPr lang="en-US" sz="2400" dirty="0">
                <a:latin typeface="Rockwell"/>
                <a:cs typeface="Rockwell"/>
              </a:rPr>
              <a:t>Western Pennsylvanian farmers attacked federal tax collectors</a:t>
            </a:r>
          </a:p>
          <a:p>
            <a:pPr eaLnBrk="1" hangingPunct="1">
              <a:lnSpc>
                <a:spcPct val="90000"/>
              </a:lnSpc>
            </a:pPr>
            <a:r>
              <a:rPr lang="en-US" sz="2400" dirty="0">
                <a:latin typeface="Rockwell"/>
                <a:cs typeface="Rockwell"/>
              </a:rPr>
              <a:t>Washington and Hamilton led federal troops and quashed the rebels</a:t>
            </a:r>
          </a:p>
          <a:p>
            <a:pPr lvl="1" eaLnBrk="1" hangingPunct="1">
              <a:lnSpc>
                <a:spcPct val="90000"/>
              </a:lnSpc>
              <a:buFont typeface="Arial" charset="0"/>
              <a:buChar char="►"/>
            </a:pPr>
            <a:r>
              <a:rPr lang="en-US" sz="2000" dirty="0">
                <a:latin typeface="Rockwell"/>
                <a:cs typeface="Rockwell"/>
              </a:rPr>
              <a:t>Asserted federal authority over lawlessness</a:t>
            </a:r>
          </a:p>
          <a:p>
            <a:pPr lvl="1" eaLnBrk="1" hangingPunct="1">
              <a:lnSpc>
                <a:spcPct val="90000"/>
              </a:lnSpc>
              <a:buFont typeface="Arial" charset="0"/>
              <a:buChar char="►"/>
            </a:pPr>
            <a:r>
              <a:rPr lang="en-US" sz="2000" dirty="0">
                <a:latin typeface="Rockwell"/>
                <a:cs typeface="Rockwell"/>
              </a:rPr>
              <a:t>Public could denounce and protest laws</a:t>
            </a:r>
          </a:p>
          <a:p>
            <a:pPr eaLnBrk="1" hangingPunct="1">
              <a:lnSpc>
                <a:spcPct val="90000"/>
              </a:lnSpc>
            </a:pPr>
            <a:r>
              <a:rPr lang="en-US" sz="2400" dirty="0">
                <a:latin typeface="Rockwell"/>
                <a:cs typeface="Rockwell"/>
              </a:rPr>
              <a:t>Thomas Jefferson and Opposition</a:t>
            </a:r>
          </a:p>
          <a:p>
            <a:pPr lvl="1" eaLnBrk="1" hangingPunct="1">
              <a:lnSpc>
                <a:spcPct val="90000"/>
              </a:lnSpc>
              <a:buFont typeface="Arial" charset="0"/>
              <a:buChar char="►"/>
            </a:pPr>
            <a:r>
              <a:rPr lang="en-US" sz="2000" dirty="0">
                <a:latin typeface="Rockwell"/>
                <a:cs typeface="Rockwell"/>
              </a:rPr>
              <a:t>Overuse of federal military</a:t>
            </a:r>
          </a:p>
          <a:p>
            <a:pPr lvl="1" eaLnBrk="1" hangingPunct="1">
              <a:lnSpc>
                <a:spcPct val="90000"/>
              </a:lnSpc>
              <a:buFont typeface="Arial" charset="0"/>
              <a:buChar char="►"/>
            </a:pPr>
            <a:r>
              <a:rPr lang="en-US" sz="2000" dirty="0">
                <a:latin typeface="Rockwell"/>
                <a:cs typeface="Rockwell"/>
              </a:rPr>
              <a:t>Jefferson caters to western farmers</a:t>
            </a:r>
          </a:p>
        </p:txBody>
      </p:sp>
      <p:pic>
        <p:nvPicPr>
          <p:cNvPr id="41987" name="Picture 5" descr="washington-whiskey-r#E9EA9E.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495800" y="990600"/>
            <a:ext cx="4572000" cy="3184525"/>
          </a:xfrm>
        </p:spPr>
      </p:pic>
    </p:spTree>
    <p:extLst>
      <p:ext uri="{BB962C8B-B14F-4D97-AF65-F5344CB8AC3E}">
        <p14:creationId xmlns:p14="http://schemas.microsoft.com/office/powerpoint/2010/main" val="15946518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p:cNvSpPr>
          <p:nvPr>
            <p:ph type="title"/>
          </p:nvPr>
        </p:nvSpPr>
        <p:spPr>
          <a:xfrm>
            <a:off x="304800" y="76200"/>
            <a:ext cx="854075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3600">
                <a:effectLst/>
                <a:latin typeface="Rockwell"/>
                <a:cs typeface="Rockwell"/>
              </a:rPr>
              <a:t>First Political Party System (1789-1824)</a:t>
            </a:r>
          </a:p>
        </p:txBody>
      </p:sp>
      <p:sp>
        <p:nvSpPr>
          <p:cNvPr id="53251" name="Rectangle 3">
            <a:extLst>
              <a:ext uri="{FF2B5EF4-FFF2-40B4-BE49-F238E27FC236}">
                <a16:creationId xmlns:a16="http://schemas.microsoft.com/office/drawing/2014/main" xmlns="" id="{120026CD-FAA6-9F4B-965F-9F6D447CB712}"/>
              </a:ext>
            </a:extLst>
          </p:cNvPr>
          <p:cNvSpPr>
            <a:spLocks noGrp="1" noRot="1" noChangeArrowheads="1"/>
          </p:cNvSpPr>
          <p:nvPr>
            <p:ph type="body" sz="half" idx="1"/>
          </p:nvPr>
        </p:nvSpPr>
        <p:spPr>
          <a:xfrm>
            <a:off x="0" y="2895600"/>
            <a:ext cx="4524048" cy="3962400"/>
          </a:xfrm>
        </p:spPr>
        <p:txBody>
          <a:bodyPr/>
          <a:lstStyle/>
          <a:p>
            <a:pPr eaLnBrk="1" hangingPunct="1">
              <a:defRPr/>
            </a:pPr>
            <a:r>
              <a:rPr lang="en-US" sz="2400" b="1" dirty="0">
                <a:latin typeface="Rockwell"/>
                <a:cs typeface="Rockwell"/>
              </a:rPr>
              <a:t>Federalists</a:t>
            </a:r>
          </a:p>
          <a:p>
            <a:pPr lvl="1" eaLnBrk="1" hangingPunct="1">
              <a:buFont typeface="Wingdings" pitchFamily="2" charset="2"/>
              <a:buChar char="§"/>
              <a:defRPr/>
            </a:pPr>
            <a:r>
              <a:rPr lang="en-US" sz="1800" dirty="0">
                <a:latin typeface="Rockwell"/>
                <a:cs typeface="Rockwell"/>
              </a:rPr>
              <a:t>National policies</a:t>
            </a:r>
          </a:p>
          <a:p>
            <a:pPr lvl="1" eaLnBrk="1" hangingPunct="1">
              <a:buFont typeface="Wingdings" pitchFamily="2" charset="2"/>
              <a:buChar char="§"/>
              <a:defRPr/>
            </a:pPr>
            <a:r>
              <a:rPr lang="en-US" sz="1800" dirty="0">
                <a:latin typeface="Rockwell"/>
                <a:cs typeface="Rockwell"/>
              </a:rPr>
              <a:t>Strong central government</a:t>
            </a:r>
          </a:p>
          <a:p>
            <a:pPr lvl="1" eaLnBrk="1" hangingPunct="1">
              <a:buFont typeface="Wingdings" pitchFamily="2" charset="2"/>
              <a:buChar char="§"/>
              <a:defRPr/>
            </a:pPr>
            <a:r>
              <a:rPr lang="en-US" sz="1800" dirty="0">
                <a:latin typeface="Rockwell"/>
                <a:cs typeface="Rockwell"/>
              </a:rPr>
              <a:t>Loose constructionists</a:t>
            </a:r>
          </a:p>
          <a:p>
            <a:pPr lvl="1" eaLnBrk="1" hangingPunct="1">
              <a:buFont typeface="Wingdings" pitchFamily="2" charset="2"/>
              <a:buChar char="§"/>
              <a:defRPr/>
            </a:pPr>
            <a:r>
              <a:rPr lang="en-US" sz="1800" dirty="0">
                <a:latin typeface="Rockwell"/>
                <a:cs typeface="Rockwell"/>
              </a:rPr>
              <a:t>Commerce and manufacturing</a:t>
            </a:r>
          </a:p>
          <a:p>
            <a:pPr lvl="1" eaLnBrk="1" hangingPunct="1">
              <a:buFont typeface="Wingdings" pitchFamily="2" charset="2"/>
              <a:buChar char="§"/>
              <a:defRPr/>
            </a:pPr>
            <a:r>
              <a:rPr lang="en-US" sz="1800" dirty="0">
                <a:latin typeface="Rockwell"/>
                <a:cs typeface="Rockwell"/>
              </a:rPr>
              <a:t>Urban</a:t>
            </a:r>
          </a:p>
          <a:p>
            <a:pPr lvl="1" eaLnBrk="1" hangingPunct="1">
              <a:buFont typeface="Wingdings" pitchFamily="2" charset="2"/>
              <a:buChar char="§"/>
              <a:defRPr/>
            </a:pPr>
            <a:r>
              <a:rPr lang="en-US" sz="1800" dirty="0">
                <a:latin typeface="Rockwell"/>
                <a:cs typeface="Rockwell"/>
              </a:rPr>
              <a:t>The rich, the well-born, the able; merchants, bankers</a:t>
            </a:r>
          </a:p>
          <a:p>
            <a:pPr lvl="1" eaLnBrk="1" hangingPunct="1">
              <a:buFont typeface="Wingdings" pitchFamily="2" charset="2"/>
              <a:buChar char="§"/>
              <a:defRPr/>
            </a:pPr>
            <a:r>
              <a:rPr lang="en-US" sz="1800" dirty="0">
                <a:latin typeface="Rockwell"/>
                <a:cs typeface="Rockwell"/>
              </a:rPr>
              <a:t>Pro-British</a:t>
            </a:r>
          </a:p>
          <a:p>
            <a:pPr lvl="2" eaLnBrk="1" hangingPunct="1">
              <a:defRPr/>
            </a:pPr>
            <a:r>
              <a:rPr lang="en-US" sz="1600" dirty="0">
                <a:latin typeface="Rockwell"/>
                <a:cs typeface="Rockwell"/>
              </a:rPr>
              <a:t>Anti-French revolution</a:t>
            </a:r>
          </a:p>
          <a:p>
            <a:pPr lvl="1" eaLnBrk="1" hangingPunct="1">
              <a:buFont typeface="Wingdings" pitchFamily="2" charset="2"/>
              <a:buChar char="§"/>
              <a:defRPr/>
            </a:pPr>
            <a:r>
              <a:rPr lang="en-US" sz="1800" dirty="0">
                <a:latin typeface="Rockwell"/>
                <a:cs typeface="Rockwell"/>
              </a:rPr>
              <a:t>Northeast</a:t>
            </a:r>
            <a:endParaRPr lang="en-US" sz="1800" dirty="0">
              <a:effectLst/>
              <a:latin typeface="Rockwell"/>
              <a:cs typeface="Rockwell"/>
            </a:endParaRPr>
          </a:p>
        </p:txBody>
      </p:sp>
      <p:sp>
        <p:nvSpPr>
          <p:cNvPr id="53252" name="Rectangle 4">
            <a:extLst>
              <a:ext uri="{FF2B5EF4-FFF2-40B4-BE49-F238E27FC236}">
                <a16:creationId xmlns:a16="http://schemas.microsoft.com/office/drawing/2014/main" xmlns="" id="{A487BD7D-FD02-2F40-9E41-5662443932FF}"/>
              </a:ext>
            </a:extLst>
          </p:cNvPr>
          <p:cNvSpPr>
            <a:spLocks noGrp="1" noRot="1" noChangeArrowheads="1"/>
          </p:cNvSpPr>
          <p:nvPr>
            <p:ph type="body" sz="half" idx="2"/>
          </p:nvPr>
        </p:nvSpPr>
        <p:spPr>
          <a:xfrm>
            <a:off x="4267200" y="2895600"/>
            <a:ext cx="4876800" cy="3962400"/>
          </a:xfrm>
        </p:spPr>
        <p:txBody>
          <a:bodyPr>
            <a:normAutofit/>
          </a:bodyPr>
          <a:lstStyle/>
          <a:p>
            <a:pPr eaLnBrk="1" hangingPunct="1">
              <a:defRPr/>
            </a:pPr>
            <a:r>
              <a:rPr lang="en-US" sz="2400" b="1" dirty="0">
                <a:latin typeface="Rockwell"/>
                <a:cs typeface="Rockwell"/>
              </a:rPr>
              <a:t>Democratic-Republicans</a:t>
            </a:r>
          </a:p>
          <a:p>
            <a:pPr lvl="1" eaLnBrk="1" hangingPunct="1">
              <a:buFont typeface="Wingdings" pitchFamily="2" charset="2"/>
              <a:buChar char="§"/>
              <a:defRPr/>
            </a:pPr>
            <a:r>
              <a:rPr lang="en-US" sz="1800" dirty="0">
                <a:latin typeface="Rockwell"/>
                <a:cs typeface="Rockwell"/>
              </a:rPr>
              <a:t>States rights</a:t>
            </a:r>
          </a:p>
          <a:p>
            <a:pPr lvl="1" eaLnBrk="1" hangingPunct="1">
              <a:buFont typeface="Wingdings" pitchFamily="2" charset="2"/>
              <a:buChar char="§"/>
              <a:defRPr/>
            </a:pPr>
            <a:r>
              <a:rPr lang="en-US" sz="1800" dirty="0">
                <a:latin typeface="Rockwell"/>
                <a:cs typeface="Rockwell"/>
              </a:rPr>
              <a:t>Strong local/state governments</a:t>
            </a:r>
          </a:p>
          <a:p>
            <a:pPr lvl="1" eaLnBrk="1" hangingPunct="1">
              <a:buFont typeface="Wingdings" pitchFamily="2" charset="2"/>
              <a:buChar char="§"/>
              <a:defRPr/>
            </a:pPr>
            <a:r>
              <a:rPr lang="en-US" sz="1800" dirty="0">
                <a:latin typeface="Rockwell"/>
                <a:cs typeface="Rockwell"/>
              </a:rPr>
              <a:t>Strict constructionists</a:t>
            </a:r>
          </a:p>
          <a:p>
            <a:pPr lvl="1" eaLnBrk="1" hangingPunct="1">
              <a:buFont typeface="Wingdings" pitchFamily="2" charset="2"/>
              <a:buChar char="§"/>
              <a:defRPr/>
            </a:pPr>
            <a:r>
              <a:rPr lang="en-US" sz="1800" dirty="0">
                <a:latin typeface="Rockwell"/>
                <a:cs typeface="Rockwell"/>
              </a:rPr>
              <a:t>Agricultural</a:t>
            </a:r>
          </a:p>
          <a:p>
            <a:pPr lvl="1" eaLnBrk="1" hangingPunct="1">
              <a:buFont typeface="Wingdings" pitchFamily="2" charset="2"/>
              <a:buChar char="§"/>
              <a:defRPr/>
            </a:pPr>
            <a:r>
              <a:rPr lang="en-US" sz="1800" dirty="0">
                <a:latin typeface="Rockwell"/>
                <a:cs typeface="Rockwell"/>
              </a:rPr>
              <a:t>Rural</a:t>
            </a:r>
          </a:p>
          <a:p>
            <a:pPr lvl="1" eaLnBrk="1" hangingPunct="1">
              <a:buFont typeface="Wingdings" pitchFamily="2" charset="2"/>
              <a:buChar char="§"/>
              <a:defRPr/>
            </a:pPr>
            <a:r>
              <a:rPr lang="en-US" sz="1800" dirty="0">
                <a:latin typeface="Rockwell"/>
                <a:cs typeface="Rockwell"/>
              </a:rPr>
              <a:t>Small farmers, plantation owners, artisans</a:t>
            </a:r>
          </a:p>
          <a:p>
            <a:pPr lvl="1" eaLnBrk="1" hangingPunct="1">
              <a:buFont typeface="Wingdings" pitchFamily="2" charset="2"/>
              <a:buChar char="§"/>
              <a:defRPr/>
            </a:pPr>
            <a:r>
              <a:rPr lang="en-US" sz="1800" dirty="0">
                <a:latin typeface="Rockwell"/>
                <a:cs typeface="Rockwell"/>
              </a:rPr>
              <a:t>Anti-British</a:t>
            </a:r>
          </a:p>
          <a:p>
            <a:pPr lvl="2" eaLnBrk="1" hangingPunct="1">
              <a:defRPr/>
            </a:pPr>
            <a:r>
              <a:rPr lang="en-US" sz="1600" dirty="0">
                <a:latin typeface="Rockwell"/>
                <a:cs typeface="Rockwell"/>
              </a:rPr>
              <a:t>Pro-French Revolution</a:t>
            </a:r>
          </a:p>
          <a:p>
            <a:pPr lvl="1" eaLnBrk="1" hangingPunct="1">
              <a:buFont typeface="Wingdings" pitchFamily="2" charset="2"/>
              <a:buChar char="§"/>
              <a:defRPr/>
            </a:pPr>
            <a:r>
              <a:rPr lang="en-US" sz="1800" dirty="0">
                <a:latin typeface="Rockwell"/>
                <a:cs typeface="Rockwell"/>
              </a:rPr>
              <a:t>West and South</a:t>
            </a:r>
            <a:endParaRPr lang="en-US" sz="1800" dirty="0">
              <a:effectLst/>
              <a:latin typeface="Rockwell"/>
              <a:cs typeface="Rockwell"/>
            </a:endParaRPr>
          </a:p>
        </p:txBody>
      </p:sp>
      <p:pic>
        <p:nvPicPr>
          <p:cNvPr id="46084" name="Picture 5" descr="Jeffers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762000"/>
            <a:ext cx="1828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6"/>
          <p:cNvSpPr txBox="1">
            <a:spLocks noChangeArrowheads="1"/>
          </p:cNvSpPr>
          <p:nvPr/>
        </p:nvSpPr>
        <p:spPr bwMode="auto">
          <a:xfrm>
            <a:off x="2209800" y="2514600"/>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a:latin typeface="Rockwell"/>
                <a:cs typeface="Rockwell"/>
              </a:rPr>
              <a:t>Alexander Hamilton</a:t>
            </a:r>
          </a:p>
        </p:txBody>
      </p:sp>
      <p:sp>
        <p:nvSpPr>
          <p:cNvPr id="46086" name="TextBox 7"/>
          <p:cNvSpPr txBox="1">
            <a:spLocks noChangeArrowheads="1"/>
          </p:cNvSpPr>
          <p:nvPr/>
        </p:nvSpPr>
        <p:spPr bwMode="auto">
          <a:xfrm>
            <a:off x="5257800" y="2514600"/>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a:latin typeface="Rockwell"/>
                <a:cs typeface="Rockwell"/>
              </a:rPr>
              <a:t>Thomas Jefferson</a:t>
            </a:r>
          </a:p>
        </p:txBody>
      </p:sp>
      <p:pic>
        <p:nvPicPr>
          <p:cNvPr id="46087" name="Picture 8" descr="alexander hamilton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213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4987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AB8203A4-D31D-E847-8ED3-CBF80C97F593}"/>
              </a:ext>
            </a:extLst>
          </p:cNvPr>
          <p:cNvSpPr>
            <a:spLocks noGrp="1" noRot="1" noChangeArrowheads="1"/>
          </p:cNvSpPr>
          <p:nvPr>
            <p:ph type="title"/>
          </p:nvPr>
        </p:nvSpPr>
        <p:spPr>
          <a:xfrm>
            <a:off x="0" y="0"/>
            <a:ext cx="9144000" cy="609600"/>
          </a:xfrm>
        </p:spPr>
        <p:txBody>
          <a:bodyPr>
            <a:normAutofit/>
          </a:bodyPr>
          <a:lstStyle/>
          <a:p>
            <a:pPr eaLnBrk="1" hangingPunct="1"/>
            <a:r>
              <a:rPr lang="en-US" sz="3200" dirty="0" smtClean="0">
                <a:latin typeface="Rockwell"/>
                <a:cs typeface="Rockwell"/>
              </a:rPr>
              <a:t>Washington’s </a:t>
            </a:r>
            <a:r>
              <a:rPr lang="en-US" sz="3200" dirty="0">
                <a:latin typeface="Rockwell"/>
                <a:cs typeface="Rockwell"/>
              </a:rPr>
              <a:t>Farewell Address (1796)</a:t>
            </a:r>
            <a:endParaRPr lang="en-US" sz="3600" dirty="0">
              <a:latin typeface="Rockwell"/>
              <a:cs typeface="Rockwell"/>
            </a:endParaRPr>
          </a:p>
        </p:txBody>
      </p:sp>
      <p:sp>
        <p:nvSpPr>
          <p:cNvPr id="4" name="Text Placeholder 3">
            <a:extLst>
              <a:ext uri="{FF2B5EF4-FFF2-40B4-BE49-F238E27FC236}">
                <a16:creationId xmlns:a16="http://schemas.microsoft.com/office/drawing/2014/main" xmlns="" id="{6169A40E-D09B-8742-9300-B4AD7C40493F}"/>
              </a:ext>
            </a:extLst>
          </p:cNvPr>
          <p:cNvSpPr>
            <a:spLocks noGrp="1"/>
          </p:cNvSpPr>
          <p:nvPr>
            <p:ph type="body" idx="1"/>
          </p:nvPr>
        </p:nvSpPr>
        <p:spPr>
          <a:xfrm>
            <a:off x="0" y="762000"/>
            <a:ext cx="4497388" cy="457200"/>
          </a:xfrm>
        </p:spPr>
        <p:txBody>
          <a:bodyPr/>
          <a:lstStyle/>
          <a:p>
            <a:r>
              <a:rPr lang="en-US" dirty="0">
                <a:latin typeface="Rockwell"/>
                <a:cs typeface="Rockwell"/>
              </a:rPr>
              <a:t>Political Parties</a:t>
            </a:r>
          </a:p>
        </p:txBody>
      </p:sp>
      <p:sp>
        <p:nvSpPr>
          <p:cNvPr id="45059" name="Content Placeholder 1"/>
          <p:cNvSpPr>
            <a:spLocks noGrp="1" noChangeArrowheads="1"/>
          </p:cNvSpPr>
          <p:nvPr>
            <p:ph sz="half" idx="2"/>
          </p:nvPr>
        </p:nvSpPr>
        <p:spPr>
          <a:xfrm>
            <a:off x="0" y="1295400"/>
            <a:ext cx="4497388" cy="5562600"/>
          </a:xfrm>
        </p:spPr>
        <p:txBody>
          <a:bodyPr/>
          <a:lstStyle/>
          <a:p>
            <a:pPr marL="0" indent="0">
              <a:buFont typeface="Arial" charset="0"/>
              <a:buNone/>
            </a:pPr>
            <a:r>
              <a:rPr lang="en-US" sz="1200" dirty="0">
                <a:effectLst/>
                <a:latin typeface="Rockwell"/>
                <a:cs typeface="Rockwell"/>
              </a:rPr>
              <a:t>“I have already intimated to you the danger of parties in the State, with particular reference to the founding of them on geographical discriminations. Let me now take a more comprehensive view, and warn you in the most solemn manner against the baneful effects of the spirit of party generally. This spirit, unfortunately, is inseparable from our nature, having its root in the strongest passions of the human mind. It exists under different shapes in all governments, more or less stifled, controlled, or repressed; but, in those of the popular form, it is seen in its greatest rankness, and is truly their worst enemy. The alternate domination of one faction over another, sharpened by the spirit of revenge, natural to party dissension, which in different ages and countries has perpetrated the most horrid enormities, is itself a frightful despotism. But this leads at length to a more formal and permanent despotism. The disorders and miseries which result gradually incline the minds of men to seek security and repose in the absolute power of an individual; and sooner or later the chief of some prevailing faction, more able or more fortunate than his competitors, turns this disposition to the purposes of his own elevation, on the ruins of public liberty. Without looking forward to an extremity of this kind (which nevertheless ought not to be entirely out of sight), the common and continual mischiefs of the spirit of party are sufficient to make it the interest and duty of a wise people to discourage and restrain it.”</a:t>
            </a:r>
          </a:p>
        </p:txBody>
      </p:sp>
      <p:sp>
        <p:nvSpPr>
          <p:cNvPr id="5" name="Text Placeholder 4">
            <a:extLst>
              <a:ext uri="{FF2B5EF4-FFF2-40B4-BE49-F238E27FC236}">
                <a16:creationId xmlns:a16="http://schemas.microsoft.com/office/drawing/2014/main" xmlns="" id="{7984FD99-A26A-E24B-A279-51DD53B2FA9C}"/>
              </a:ext>
            </a:extLst>
          </p:cNvPr>
          <p:cNvSpPr>
            <a:spLocks noGrp="1"/>
          </p:cNvSpPr>
          <p:nvPr>
            <p:ph type="body" sz="quarter" idx="3"/>
          </p:nvPr>
        </p:nvSpPr>
        <p:spPr>
          <a:xfrm>
            <a:off x="4645025" y="762000"/>
            <a:ext cx="4498975" cy="457200"/>
          </a:xfrm>
        </p:spPr>
        <p:txBody>
          <a:bodyPr/>
          <a:lstStyle/>
          <a:p>
            <a:r>
              <a:rPr lang="en-US">
                <a:latin typeface="Rockwell"/>
                <a:cs typeface="Rockwell"/>
              </a:rPr>
              <a:t>Entangling Alliances</a:t>
            </a:r>
          </a:p>
        </p:txBody>
      </p:sp>
      <p:sp>
        <p:nvSpPr>
          <p:cNvPr id="45061" name="Content Placeholder 2"/>
          <p:cNvSpPr>
            <a:spLocks noGrp="1" noChangeArrowheads="1"/>
          </p:cNvSpPr>
          <p:nvPr>
            <p:ph sz="quarter" idx="4"/>
          </p:nvPr>
        </p:nvSpPr>
        <p:spPr>
          <a:xfrm>
            <a:off x="4645025" y="1295400"/>
            <a:ext cx="4497388" cy="5562600"/>
          </a:xfrm>
        </p:spPr>
        <p:txBody>
          <a:bodyPr>
            <a:normAutofit lnSpcReduction="10000"/>
          </a:bodyPr>
          <a:lstStyle/>
          <a:p>
            <a:pPr marL="0" indent="0">
              <a:buFont typeface="Arial" charset="0"/>
              <a:buNone/>
            </a:pPr>
            <a:r>
              <a:rPr lang="en-US" sz="1200" dirty="0">
                <a:effectLst/>
                <a:latin typeface="Rockwell"/>
                <a:cs typeface="Rockwell"/>
              </a:rPr>
              <a:t>“The great rule of conduct for us in regard to foreign nations is in extending our commercial relations, to have with them as little political connection as possible. So far as we have already formed engagements, let them be fulfilled with perfect good faith. Here let us stop. Europe has a set of primary interests which to us have none; or a very remote relation. Hence she must be engaged in frequent controversies, the causes of which are essentially foreign to our concerns. Hence, therefore, it must be unwise in us to implicate ourselves by artificial ties in the ordinary vicissitudes of her politics, or the ordinary combinations and collisions of her friendships or enmities… It is our true policy to steer clear of permanent alliances with any portion of the foreign world; so far, I mean, as we are now at liberty to do it; for let me not be understood as capable of patronizing infidelity to existing engagements. I hold the maxim no less applicable to public than to private affairs, that honesty is always the best policy. I repeat it, therefore, let those engagements be observed in their genuine sense. But, in my opinion, it is unnecessary and would be unwise to extend them. Taking care always to keep ourselves by suitable establishments on a respectable defensive posture, we may safely trust to temporary alliances for extraordinary emergencies. Harmony, liberal intercourse with all nations, are recommended by policy, humanity, and interest. But even our commercial policy should hold an equal and impartial hand; neither seeking nor granting exclusive favors or preferences; consulting the natural course of things; diffusing and diversifying by gentle means the streams of commerce, but forcing nothing;”</a:t>
            </a:r>
          </a:p>
        </p:txBody>
      </p:sp>
    </p:spTree>
    <p:extLst>
      <p:ext uri="{BB962C8B-B14F-4D97-AF65-F5344CB8AC3E}">
        <p14:creationId xmlns:p14="http://schemas.microsoft.com/office/powerpoint/2010/main" val="2663586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Washington’s Precedents</a:t>
            </a:r>
          </a:p>
        </p:txBody>
      </p:sp>
      <p:sp>
        <p:nvSpPr>
          <p:cNvPr id="43010" name="Rectangle 3"/>
          <p:cNvSpPr>
            <a:spLocks noGrp="1" noRot="1" noChangeArrowheads="1"/>
          </p:cNvSpPr>
          <p:nvPr>
            <p:ph sz="half" idx="1"/>
          </p:nvPr>
        </p:nvSpPr>
        <p:spPr>
          <a:xfrm>
            <a:off x="152400" y="1600200"/>
            <a:ext cx="3962400" cy="4953000"/>
          </a:xfrm>
          <a:noFill/>
          <a:extLst>
            <a:ext uri="{909E8E84-426E-40dd-AFC4-6F175D3DCCD1}">
              <a14:hiddenFill xmlns:a14="http://schemas.microsoft.com/office/drawing/2010/main">
                <a:solidFill>
                  <a:srgbClr val="FFFFFF"/>
                </a:solidFill>
              </a14:hiddenFill>
            </a:ext>
          </a:extLst>
        </p:spPr>
        <p:txBody>
          <a:bodyPr/>
          <a:lstStyle/>
          <a:p>
            <a:r>
              <a:rPr lang="en-US" dirty="0">
                <a:effectLst/>
                <a:latin typeface="Rockwell"/>
                <a:cs typeface="Rockwell"/>
              </a:rPr>
              <a:t>Two terms</a:t>
            </a:r>
          </a:p>
          <a:p>
            <a:r>
              <a:rPr lang="en-US" dirty="0">
                <a:effectLst/>
                <a:latin typeface="Rockwell"/>
                <a:cs typeface="Rockwell"/>
              </a:rPr>
              <a:t>“Mr. President”</a:t>
            </a:r>
          </a:p>
          <a:p>
            <a:r>
              <a:rPr lang="en-US" dirty="0">
                <a:effectLst/>
                <a:latin typeface="Rockwell"/>
                <a:cs typeface="Rockwell"/>
              </a:rPr>
              <a:t>Cabinet</a:t>
            </a:r>
          </a:p>
          <a:p>
            <a:r>
              <a:rPr lang="en-US" dirty="0">
                <a:effectLst/>
                <a:latin typeface="Rockwell"/>
                <a:cs typeface="Rockwell"/>
              </a:rPr>
              <a:t>Neutrality</a:t>
            </a:r>
          </a:p>
          <a:p>
            <a:r>
              <a:rPr lang="en-US" dirty="0">
                <a:effectLst/>
                <a:latin typeface="Rockwell"/>
                <a:cs typeface="Rockwell"/>
              </a:rPr>
              <a:t>Special Relationship with Great Britain</a:t>
            </a:r>
          </a:p>
          <a:p>
            <a:r>
              <a:rPr lang="en-US" dirty="0">
                <a:effectLst/>
                <a:latin typeface="Rockwell"/>
                <a:cs typeface="Rockwell"/>
              </a:rPr>
              <a:t>Farewell Address</a:t>
            </a:r>
          </a:p>
        </p:txBody>
      </p:sp>
      <p:pic>
        <p:nvPicPr>
          <p:cNvPr id="43011" name="Content Placeholder 7" descr="220px-Gilbert_Stuart_Williamstown_Portrait_of_George_Washington.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341438"/>
            <a:ext cx="4445000" cy="5314950"/>
          </a:xfrm>
        </p:spPr>
      </p:pic>
    </p:spTree>
    <p:extLst>
      <p:ext uri="{BB962C8B-B14F-4D97-AF65-F5344CB8AC3E}">
        <p14:creationId xmlns:p14="http://schemas.microsoft.com/office/powerpoint/2010/main" val="30744667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7Epart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58875"/>
            <a:ext cx="80772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4341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causes of the fall of the Federalist Party, accounting for economic and political factors.</a:t>
            </a:r>
            <a:endParaRPr lang="en-US" dirty="0"/>
          </a:p>
        </p:txBody>
      </p:sp>
    </p:spTree>
    <p:extLst>
      <p:ext uri="{BB962C8B-B14F-4D97-AF65-F5344CB8AC3E}">
        <p14:creationId xmlns:p14="http://schemas.microsoft.com/office/powerpoint/2010/main" val="296918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143000"/>
          </a:xfrm>
        </p:spPr>
        <p:txBody>
          <a:bodyPr/>
          <a:lstStyle/>
          <a:p>
            <a:pPr eaLnBrk="1" hangingPunct="1"/>
            <a:r>
              <a:rPr lang="en-US" dirty="0" smtClean="0"/>
              <a:t>America </a:t>
            </a:r>
            <a:r>
              <a:rPr lang="en-US" dirty="0"/>
              <a:t>in 1790</a:t>
            </a:r>
          </a:p>
        </p:txBody>
      </p:sp>
      <p:sp>
        <p:nvSpPr>
          <p:cNvPr id="14339" name="Content Placeholder 2"/>
          <p:cNvSpPr>
            <a:spLocks noGrp="1"/>
          </p:cNvSpPr>
          <p:nvPr>
            <p:ph idx="1"/>
          </p:nvPr>
        </p:nvSpPr>
        <p:spPr>
          <a:xfrm>
            <a:off x="0" y="838200"/>
            <a:ext cx="8686800" cy="2286000"/>
          </a:xfrm>
        </p:spPr>
        <p:txBody>
          <a:bodyPr>
            <a:normAutofit lnSpcReduction="10000"/>
          </a:bodyPr>
          <a:lstStyle/>
          <a:p>
            <a:pPr marL="0" indent="0" eaLnBrk="1" hangingPunct="1">
              <a:lnSpc>
                <a:spcPct val="90000"/>
              </a:lnSpc>
              <a:buNone/>
            </a:pPr>
            <a:r>
              <a:rPr lang="en-US" sz="2700" dirty="0">
                <a:latin typeface="+mj-lt"/>
              </a:rPr>
              <a:t>Population nearly 4 million</a:t>
            </a:r>
          </a:p>
          <a:p>
            <a:pPr marL="914400" lvl="1" indent="-514350" eaLnBrk="1" hangingPunct="1">
              <a:lnSpc>
                <a:spcPct val="90000"/>
              </a:lnSpc>
              <a:buFont typeface="Calibri" charset="0"/>
              <a:buAutoNum type="alphaLcPeriod"/>
            </a:pPr>
            <a:r>
              <a:rPr lang="en-US" sz="2400" dirty="0">
                <a:latin typeface="+mj-lt"/>
                <a:ea typeface="ＭＳ Ｐゴシック" charset="0"/>
              </a:rPr>
              <a:t>doubling every 25 years</a:t>
            </a:r>
          </a:p>
          <a:p>
            <a:pPr marL="914400" lvl="1" indent="-514350" eaLnBrk="1" hangingPunct="1">
              <a:lnSpc>
                <a:spcPct val="90000"/>
              </a:lnSpc>
              <a:buFont typeface="Calibri" charset="0"/>
              <a:buAutoNum type="alphaLcPeriod"/>
            </a:pPr>
            <a:r>
              <a:rPr lang="en-US" sz="2400" dirty="0">
                <a:latin typeface="+mj-lt"/>
                <a:ea typeface="ＭＳ Ｐゴシック" charset="0"/>
              </a:rPr>
              <a:t>90% of Americans lived on farms</a:t>
            </a:r>
          </a:p>
          <a:p>
            <a:pPr marL="914400" lvl="1" indent="-514350" eaLnBrk="1" hangingPunct="1">
              <a:lnSpc>
                <a:spcPct val="90000"/>
              </a:lnSpc>
              <a:buFont typeface="Calibri" charset="0"/>
              <a:buAutoNum type="alphaLcPeriod"/>
            </a:pPr>
            <a:r>
              <a:rPr lang="en-US" sz="2400" dirty="0">
                <a:latin typeface="+mj-lt"/>
                <a:ea typeface="ＭＳ Ｐゴシック" charset="0"/>
              </a:rPr>
              <a:t>Public debt large ($52 million) – revenue low.</a:t>
            </a:r>
          </a:p>
          <a:p>
            <a:pPr marL="914400" lvl="1" indent="-514350" eaLnBrk="1" hangingPunct="1">
              <a:lnSpc>
                <a:spcPct val="90000"/>
              </a:lnSpc>
              <a:buFont typeface="Calibri" charset="0"/>
              <a:buAutoNum type="alphaLcPeriod"/>
            </a:pPr>
            <a:r>
              <a:rPr lang="en-US" sz="2400" dirty="0">
                <a:latin typeface="+mj-lt"/>
                <a:ea typeface="ＭＳ Ｐゴシック" charset="0"/>
              </a:rPr>
              <a:t>Threats from GB and Spain threatened fragile unity of US</a:t>
            </a:r>
          </a:p>
        </p:txBody>
      </p:sp>
      <p:pic>
        <p:nvPicPr>
          <p:cNvPr id="14340" name="Picture 4" descr="http://freepages.genealogy.rootsweb.ancestry.com/~bartduncan/Documents/CHANDLER,%20William%20-%201790%20Census%20-%20S.%20Carolina%20-%20Greenv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2924175"/>
            <a:ext cx="56261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60581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p:txBody>
          <a:bodyPr/>
          <a:lstStyle/>
          <a:p>
            <a:pPr eaLnBrk="1" hangingPunct="1"/>
            <a:r>
              <a:rPr lang="en-US" sz="6000" dirty="0">
                <a:latin typeface="+mn-lt"/>
              </a:rPr>
              <a:t>Election of 1796</a:t>
            </a:r>
          </a:p>
        </p:txBody>
      </p:sp>
      <p:pic>
        <p:nvPicPr>
          <p:cNvPr id="7171" name="Picture 8" descr="ElectoralCollege1796-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362075"/>
            <a:ext cx="57531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33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normAutofit/>
          </a:bodyPr>
          <a:lstStyle/>
          <a:p>
            <a:pPr eaLnBrk="1" hangingPunct="1"/>
            <a:r>
              <a:rPr lang="en-US" sz="6000" dirty="0">
                <a:solidFill>
                  <a:srgbClr val="FFFFFF"/>
                </a:solidFill>
                <a:latin typeface="+mn-lt"/>
              </a:rPr>
              <a:t>A New President</a:t>
            </a:r>
          </a:p>
        </p:txBody>
      </p:sp>
      <p:sp>
        <p:nvSpPr>
          <p:cNvPr id="8195" name="Rectangle 3"/>
          <p:cNvSpPr>
            <a:spLocks noGrp="1" noChangeArrowheads="1"/>
          </p:cNvSpPr>
          <p:nvPr>
            <p:ph type="body" idx="1"/>
          </p:nvPr>
        </p:nvSpPr>
        <p:spPr>
          <a:xfrm>
            <a:off x="457200" y="1600200"/>
            <a:ext cx="3581400" cy="4525963"/>
          </a:xfrm>
        </p:spPr>
        <p:txBody>
          <a:bodyPr/>
          <a:lstStyle/>
          <a:p>
            <a:pPr eaLnBrk="1" hangingPunct="1"/>
            <a:r>
              <a:rPr lang="en-US" dirty="0">
                <a:solidFill>
                  <a:srgbClr val="FFFFFF"/>
                </a:solidFill>
              </a:rPr>
              <a:t>John Adams</a:t>
            </a:r>
          </a:p>
          <a:p>
            <a:pPr eaLnBrk="1" hangingPunct="1"/>
            <a:r>
              <a:rPr lang="en-US" dirty="0" smtClean="0">
                <a:solidFill>
                  <a:srgbClr val="FFFFFF"/>
                </a:solidFill>
              </a:rPr>
              <a:t>Boston</a:t>
            </a:r>
            <a:endParaRPr lang="en-US" dirty="0">
              <a:solidFill>
                <a:srgbClr val="FFFFFF"/>
              </a:solidFill>
            </a:endParaRPr>
          </a:p>
          <a:p>
            <a:pPr eaLnBrk="1" hangingPunct="1"/>
            <a:r>
              <a:rPr lang="en-US" dirty="0">
                <a:solidFill>
                  <a:srgbClr val="FFFFFF"/>
                </a:solidFill>
              </a:rPr>
              <a:t>Federalist</a:t>
            </a:r>
          </a:p>
        </p:txBody>
      </p:sp>
      <p:pic>
        <p:nvPicPr>
          <p:cNvPr id="8196" name="Picture 4" descr="Image:JohnAda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43000"/>
            <a:ext cx="46767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44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55100"/>
            <a:ext cx="8229600" cy="1143000"/>
          </a:xfrm>
        </p:spPr>
        <p:txBody>
          <a:bodyPr/>
          <a:lstStyle/>
          <a:p>
            <a:pPr algn="l" eaLnBrk="1" hangingPunct="1"/>
            <a:r>
              <a:rPr lang="en-US" sz="6000">
                <a:solidFill>
                  <a:srgbClr val="FFFFFF"/>
                </a:solidFill>
                <a:latin typeface="+mn-lt"/>
              </a:rPr>
              <a:t>Vice President</a:t>
            </a:r>
          </a:p>
        </p:txBody>
      </p:sp>
      <p:sp>
        <p:nvSpPr>
          <p:cNvPr id="9219" name="Rectangle 3"/>
          <p:cNvSpPr>
            <a:spLocks noGrp="1" noChangeArrowheads="1"/>
          </p:cNvSpPr>
          <p:nvPr>
            <p:ph type="body" idx="1"/>
          </p:nvPr>
        </p:nvSpPr>
        <p:spPr>
          <a:xfrm>
            <a:off x="457200" y="1580662"/>
            <a:ext cx="4572000" cy="5105400"/>
          </a:xfrm>
        </p:spPr>
        <p:txBody>
          <a:bodyPr>
            <a:normAutofit lnSpcReduction="10000"/>
          </a:bodyPr>
          <a:lstStyle/>
          <a:p>
            <a:pPr eaLnBrk="1" hangingPunct="1">
              <a:lnSpc>
                <a:spcPct val="90000"/>
              </a:lnSpc>
            </a:pPr>
            <a:r>
              <a:rPr lang="en-US" dirty="0">
                <a:solidFill>
                  <a:srgbClr val="FFFFFF"/>
                </a:solidFill>
              </a:rPr>
              <a:t>Thomas Jefferson</a:t>
            </a:r>
          </a:p>
          <a:p>
            <a:pPr eaLnBrk="1" hangingPunct="1">
              <a:lnSpc>
                <a:spcPct val="90000"/>
              </a:lnSpc>
            </a:pPr>
            <a:r>
              <a:rPr lang="en-US" dirty="0">
                <a:solidFill>
                  <a:srgbClr val="FFFFFF"/>
                </a:solidFill>
              </a:rPr>
              <a:t>Virginian</a:t>
            </a:r>
          </a:p>
          <a:p>
            <a:pPr eaLnBrk="1" hangingPunct="1">
              <a:lnSpc>
                <a:spcPct val="90000"/>
              </a:lnSpc>
            </a:pPr>
            <a:r>
              <a:rPr lang="en-US" dirty="0">
                <a:solidFill>
                  <a:srgbClr val="FFFFFF"/>
                </a:solidFill>
              </a:rPr>
              <a:t>Republican (Democratic-</a:t>
            </a:r>
            <a:r>
              <a:rPr lang="en-US" dirty="0" smtClean="0">
                <a:solidFill>
                  <a:srgbClr val="FFFFFF"/>
                </a:solidFill>
              </a:rPr>
              <a:t>Republican)</a:t>
            </a:r>
            <a:endParaRPr lang="en-US" dirty="0">
              <a:solidFill>
                <a:srgbClr val="FFFFFF"/>
              </a:solidFill>
            </a:endParaRPr>
          </a:p>
          <a:p>
            <a:pPr eaLnBrk="1" hangingPunct="1">
              <a:lnSpc>
                <a:spcPct val="90000"/>
              </a:lnSpc>
            </a:pPr>
            <a:r>
              <a:rPr lang="en-US" dirty="0">
                <a:solidFill>
                  <a:srgbClr val="FFFFFF"/>
                </a:solidFill>
              </a:rPr>
              <a:t>Became VP because he received second-most votes</a:t>
            </a:r>
          </a:p>
          <a:p>
            <a:pPr eaLnBrk="1" hangingPunct="1">
              <a:lnSpc>
                <a:spcPct val="90000"/>
              </a:lnSpc>
            </a:pPr>
            <a:r>
              <a:rPr lang="en-US" dirty="0">
                <a:solidFill>
                  <a:srgbClr val="FFFFFF"/>
                </a:solidFill>
              </a:rPr>
              <a:t>At odds with Adams</a:t>
            </a:r>
          </a:p>
        </p:txBody>
      </p:sp>
      <p:pic>
        <p:nvPicPr>
          <p:cNvPr id="9220" name="Picture 7" descr="Image:T Jefferson by Charles Willson Peale 179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388" y="1219200"/>
            <a:ext cx="40116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20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u="sng" dirty="0">
                <a:latin typeface="+mn-lt"/>
              </a:rPr>
              <a:t>Relations with France</a:t>
            </a:r>
          </a:p>
        </p:txBody>
      </p:sp>
      <p:sp>
        <p:nvSpPr>
          <p:cNvPr id="11267" name="Rectangle 3"/>
          <p:cNvSpPr>
            <a:spLocks noGrp="1" noChangeArrowheads="1"/>
          </p:cNvSpPr>
          <p:nvPr>
            <p:ph type="body" idx="1"/>
          </p:nvPr>
        </p:nvSpPr>
        <p:spPr>
          <a:xfrm>
            <a:off x="457200" y="1600200"/>
            <a:ext cx="8229600" cy="5257800"/>
          </a:xfrm>
        </p:spPr>
        <p:txBody>
          <a:bodyPr>
            <a:normAutofit/>
          </a:bodyPr>
          <a:lstStyle/>
          <a:p>
            <a:r>
              <a:rPr lang="en-US" dirty="0"/>
              <a:t>France very upset about </a:t>
            </a:r>
            <a:r>
              <a:rPr lang="en-US" dirty="0" smtClean="0"/>
              <a:t>Jay’s </a:t>
            </a:r>
            <a:r>
              <a:rPr lang="en-US" dirty="0"/>
              <a:t>Treaty</a:t>
            </a:r>
          </a:p>
          <a:p>
            <a:pPr lvl="1"/>
            <a:r>
              <a:rPr lang="en-US" dirty="0"/>
              <a:t>Saw it as a precursor to an alliance with Britain</a:t>
            </a:r>
          </a:p>
          <a:p>
            <a:r>
              <a:rPr lang="en-US" dirty="0"/>
              <a:t>France wanted the U.S. to honor the Franco-American Alliance of 1778</a:t>
            </a:r>
          </a:p>
          <a:p>
            <a:r>
              <a:rPr lang="en-US" dirty="0"/>
              <a:t>France began to attack U.S. ships and seizing American </a:t>
            </a:r>
            <a:r>
              <a:rPr lang="en-US" dirty="0" smtClean="0"/>
              <a:t>cargo (IMPRESSMENT)</a:t>
            </a:r>
            <a:endParaRPr lang="en-US" dirty="0"/>
          </a:p>
          <a:p>
            <a:r>
              <a:rPr lang="en-US" dirty="0"/>
              <a:t>300 ships and $20 million of cargo was lost</a:t>
            </a:r>
          </a:p>
          <a:p>
            <a:endParaRPr lang="en-US" dirty="0"/>
          </a:p>
        </p:txBody>
      </p:sp>
    </p:spTree>
    <p:extLst>
      <p:ext uri="{BB962C8B-B14F-4D97-AF65-F5344CB8AC3E}">
        <p14:creationId xmlns:p14="http://schemas.microsoft.com/office/powerpoint/2010/main" val="2194560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500" decel="50000" fill="hold">
                                          <p:stCondLst>
                                            <p:cond delay="0"/>
                                          </p:stCondLst>
                                        </p:cTn>
                                        <p:tgtEl>
                                          <p:spTgt spid="11267">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267">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267">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267">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267">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267">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26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additive="base">
                                        <p:cTn id="25"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additive="base">
                                        <p:cTn id="31"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4" end="4"/>
                                            </p:txEl>
                                          </p:spTgt>
                                        </p:tgtEl>
                                        <p:attrNameLst>
                                          <p:attrName>style.visibility</p:attrName>
                                        </p:attrNameLst>
                                      </p:cBhvr>
                                      <p:to>
                                        <p:strVal val="visible"/>
                                      </p:to>
                                    </p:set>
                                    <p:anim calcmode="lin" valueType="num">
                                      <p:cBhvr additive="base">
                                        <p:cTn id="37"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u="sng">
                <a:solidFill>
                  <a:srgbClr val="FFFFFF"/>
                </a:solidFill>
                <a:latin typeface="Rockwell"/>
                <a:cs typeface="Rockwell"/>
              </a:rPr>
              <a:t>XYZ Affair (1797)</a:t>
            </a:r>
          </a:p>
        </p:txBody>
      </p:sp>
      <p:sp>
        <p:nvSpPr>
          <p:cNvPr id="51203" name="Rectangle 3"/>
          <p:cNvSpPr>
            <a:spLocks noGrp="1" noChangeArrowheads="1"/>
          </p:cNvSpPr>
          <p:nvPr>
            <p:ph type="body" idx="1"/>
          </p:nvPr>
        </p:nvSpPr>
        <p:spPr>
          <a:xfrm>
            <a:off x="0" y="1219200"/>
            <a:ext cx="6553200" cy="5435600"/>
          </a:xfrm>
        </p:spPr>
        <p:txBody>
          <a:bodyPr>
            <a:normAutofit fontScale="92500" lnSpcReduction="20000"/>
          </a:bodyPr>
          <a:lstStyle/>
          <a:p>
            <a:r>
              <a:rPr lang="en-US" sz="3400" dirty="0">
                <a:solidFill>
                  <a:srgbClr val="FFFFFF"/>
                </a:solidFill>
                <a:latin typeface="Rockwell"/>
                <a:cs typeface="Rockwell"/>
              </a:rPr>
              <a:t>Delegation sent to France to meet with French Foreign Minister Charles Talleyrand</a:t>
            </a:r>
          </a:p>
          <a:p>
            <a:r>
              <a:rPr lang="en-US" sz="3400" dirty="0">
                <a:solidFill>
                  <a:srgbClr val="FFFFFF"/>
                </a:solidFill>
                <a:latin typeface="Rockwell"/>
                <a:cs typeface="Rockwell"/>
              </a:rPr>
              <a:t>Three French delegates X, Y, &amp; Z demanded $12 million loan &amp; a cash bribe just for a meeting</a:t>
            </a:r>
          </a:p>
          <a:p>
            <a:r>
              <a:rPr lang="en-US" sz="3400" dirty="0">
                <a:solidFill>
                  <a:srgbClr val="FFFFFF"/>
                </a:solidFill>
                <a:latin typeface="Rockwell"/>
                <a:cs typeface="Rockwell"/>
              </a:rPr>
              <a:t>Americans insulted &amp; came home</a:t>
            </a:r>
          </a:p>
          <a:p>
            <a:r>
              <a:rPr lang="en-US" sz="3400" dirty="0">
                <a:solidFill>
                  <a:srgbClr val="FFFFFF"/>
                </a:solidFill>
                <a:latin typeface="Rockwell"/>
                <a:cs typeface="Rockwell"/>
              </a:rPr>
              <a:t>Report published &amp; started Anti-French sentiment at home</a:t>
            </a:r>
          </a:p>
          <a:p>
            <a:endParaRPr lang="en-US" sz="3400" dirty="0">
              <a:solidFill>
                <a:srgbClr val="FFFFFF"/>
              </a:solidFill>
              <a:latin typeface="Rockwell"/>
              <a:cs typeface="Rockwell"/>
            </a:endParaRPr>
          </a:p>
          <a:p>
            <a:endParaRPr lang="en-US" dirty="0">
              <a:solidFill>
                <a:srgbClr val="FFFFFF"/>
              </a:solidFill>
              <a:latin typeface="Rockwell"/>
              <a:cs typeface="Rockwell"/>
            </a:endParaRPr>
          </a:p>
        </p:txBody>
      </p:sp>
      <p:pic>
        <p:nvPicPr>
          <p:cNvPr id="51205" name="Picture 5" descr="Image:Talleyrand-perigo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1295400"/>
            <a:ext cx="2778125" cy="32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50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51205"/>
                                        </p:tgtEl>
                                        <p:attrNameLst>
                                          <p:attrName>style.visibility</p:attrName>
                                        </p:attrNameLst>
                                      </p:cBhvr>
                                      <p:to>
                                        <p:strVal val="visible"/>
                                      </p:to>
                                    </p:set>
                                    <p:anim calcmode="lin" valueType="num">
                                      <p:cBhvr>
                                        <p:cTn id="11" dur="500" decel="50000" fill="hold">
                                          <p:stCondLst>
                                            <p:cond delay="0"/>
                                          </p:stCondLst>
                                        </p:cTn>
                                        <p:tgtEl>
                                          <p:spTgt spid="5120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120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1205"/>
                                        </p:tgtEl>
                                        <p:attrNameLst>
                                          <p:attrName>ppt_w</p:attrName>
                                        </p:attrNameLst>
                                      </p:cBhvr>
                                      <p:tavLst>
                                        <p:tav tm="0">
                                          <p:val>
                                            <p:strVal val="#ppt_w*.05"/>
                                          </p:val>
                                        </p:tav>
                                        <p:tav tm="100000">
                                          <p:val>
                                            <p:strVal val="#ppt_w"/>
                                          </p:val>
                                        </p:tav>
                                      </p:tavLst>
                                    </p:anim>
                                    <p:anim calcmode="lin" valueType="num">
                                      <p:cBhvr>
                                        <p:cTn id="14" dur="1000" fill="hold"/>
                                        <p:tgtEl>
                                          <p:spTgt spid="5120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120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120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120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12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203">
                                            <p:txEl>
                                              <p:pRg st="1" end="1"/>
                                            </p:txEl>
                                          </p:spTgt>
                                        </p:tgtEl>
                                        <p:attrNameLst>
                                          <p:attrName>style.visibility</p:attrName>
                                        </p:attrNameLst>
                                      </p:cBhvr>
                                      <p:to>
                                        <p:strVal val="visible"/>
                                      </p:to>
                                    </p:set>
                                    <p:anim calcmode="lin" valueType="num">
                                      <p:cBhvr additive="base">
                                        <p:cTn id="2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1203">
                                            <p:txEl>
                                              <p:pRg st="2" end="2"/>
                                            </p:txEl>
                                          </p:spTgt>
                                        </p:tgtEl>
                                        <p:attrNameLst>
                                          <p:attrName>style.visibility</p:attrName>
                                        </p:attrNameLst>
                                      </p:cBhvr>
                                      <p:to>
                                        <p:strVal val="visible"/>
                                      </p:to>
                                    </p:set>
                                    <p:anim calcmode="lin" valueType="num">
                                      <p:cBhvr additive="base">
                                        <p:cTn id="2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203">
                                            <p:txEl>
                                              <p:pRg st="3" end="3"/>
                                            </p:txEl>
                                          </p:spTgt>
                                        </p:tgtEl>
                                        <p:attrNameLst>
                                          <p:attrName>style.visibility</p:attrName>
                                        </p:attrNameLst>
                                      </p:cBhvr>
                                      <p:to>
                                        <p:strVal val="visible"/>
                                      </p:to>
                                    </p:set>
                                    <p:anim calcmode="lin" valueType="num">
                                      <p:cBhvr additive="base">
                                        <p:cTn id="3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u="sng">
                <a:solidFill>
                  <a:srgbClr val="FFFFFF"/>
                </a:solidFill>
                <a:latin typeface="Rockwell"/>
                <a:cs typeface="Rockwell"/>
              </a:rPr>
              <a:t>Quasi-War (1798-1800)</a:t>
            </a:r>
          </a:p>
        </p:txBody>
      </p:sp>
      <p:sp>
        <p:nvSpPr>
          <p:cNvPr id="52227" name="Rectangle 3"/>
          <p:cNvSpPr>
            <a:spLocks noGrp="1" noChangeArrowheads="1"/>
          </p:cNvSpPr>
          <p:nvPr>
            <p:ph type="body" idx="1"/>
          </p:nvPr>
        </p:nvSpPr>
        <p:spPr>
          <a:xfrm>
            <a:off x="0" y="1600200"/>
            <a:ext cx="4343400" cy="5029200"/>
          </a:xfrm>
        </p:spPr>
        <p:txBody>
          <a:bodyPr>
            <a:normAutofit fontScale="92500" lnSpcReduction="10000"/>
          </a:bodyPr>
          <a:lstStyle/>
          <a:p>
            <a:r>
              <a:rPr lang="en-US" dirty="0">
                <a:solidFill>
                  <a:srgbClr val="FFFFFF"/>
                </a:solidFill>
                <a:latin typeface="Rockwell"/>
                <a:cs typeface="Rockwell"/>
              </a:rPr>
              <a:t>U.S. began an undeclared war against France</a:t>
            </a:r>
          </a:p>
          <a:p>
            <a:r>
              <a:rPr lang="en-US" dirty="0">
                <a:solidFill>
                  <a:srgbClr val="FFFFFF"/>
                </a:solidFill>
                <a:latin typeface="Rockwell"/>
                <a:cs typeface="Rockwell"/>
              </a:rPr>
              <a:t>Was purely navel – fought mainly in the Caribbean </a:t>
            </a:r>
          </a:p>
          <a:p>
            <a:r>
              <a:rPr lang="en-US" dirty="0">
                <a:solidFill>
                  <a:srgbClr val="FFFFFF"/>
                </a:solidFill>
                <a:latin typeface="Rockwell"/>
                <a:cs typeface="Rockwell"/>
              </a:rPr>
              <a:t>Adams had to quickly expand the 3 ship navy &amp; an army of 10,000 men was authorized</a:t>
            </a:r>
          </a:p>
        </p:txBody>
      </p:sp>
      <p:pic>
        <p:nvPicPr>
          <p:cNvPr id="52229" name="Picture 5" descr="Image:Schmidt, USS Constell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028" y="2358224"/>
            <a:ext cx="3856972" cy="283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867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52229"/>
                                        </p:tgtEl>
                                        <p:attrNameLst>
                                          <p:attrName>style.visibility</p:attrName>
                                        </p:attrNameLst>
                                      </p:cBhvr>
                                      <p:to>
                                        <p:strVal val="visible"/>
                                      </p:to>
                                    </p:set>
                                    <p:anim calcmode="lin" valueType="num">
                                      <p:cBhvr>
                                        <p:cTn id="19" dur="500" decel="50000" fill="hold">
                                          <p:stCondLst>
                                            <p:cond delay="0"/>
                                          </p:stCondLst>
                                        </p:cTn>
                                        <p:tgtEl>
                                          <p:spTgt spid="5222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222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2229"/>
                                        </p:tgtEl>
                                        <p:attrNameLst>
                                          <p:attrName>ppt_w</p:attrName>
                                        </p:attrNameLst>
                                      </p:cBhvr>
                                      <p:tavLst>
                                        <p:tav tm="0">
                                          <p:val>
                                            <p:strVal val="#ppt_w*.05"/>
                                          </p:val>
                                        </p:tav>
                                        <p:tav tm="100000">
                                          <p:val>
                                            <p:strVal val="#ppt_w"/>
                                          </p:val>
                                        </p:tav>
                                      </p:tavLst>
                                    </p:anim>
                                    <p:anim calcmode="lin" valueType="num">
                                      <p:cBhvr>
                                        <p:cTn id="22" dur="1000" fill="hold"/>
                                        <p:tgtEl>
                                          <p:spTgt spid="5222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222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222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222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22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2227">
                                            <p:txEl>
                                              <p:pRg st="2" end="2"/>
                                            </p:txEl>
                                          </p:spTgt>
                                        </p:tgtEl>
                                        <p:attrNameLst>
                                          <p:attrName>style.visibility</p:attrName>
                                        </p:attrNameLst>
                                      </p:cBhvr>
                                      <p:to>
                                        <p:strVal val="visible"/>
                                      </p:to>
                                    </p:set>
                                    <p:anim calcmode="lin" valueType="num">
                                      <p:cBhvr additive="base">
                                        <p:cTn id="31"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52400" y="457200"/>
            <a:ext cx="4633174" cy="6400800"/>
          </a:xfrm>
        </p:spPr>
        <p:txBody>
          <a:bodyPr>
            <a:normAutofit/>
          </a:bodyPr>
          <a:lstStyle/>
          <a:p>
            <a:pPr marL="0" indent="0" eaLnBrk="1" hangingPunct="1">
              <a:lnSpc>
                <a:spcPct val="80000"/>
              </a:lnSpc>
              <a:buNone/>
            </a:pPr>
            <a:r>
              <a:rPr lang="en-US" sz="2800" dirty="0">
                <a:latin typeface="+mj-lt"/>
              </a:rPr>
              <a:t>War Avoided</a:t>
            </a:r>
          </a:p>
          <a:p>
            <a:pPr marL="914400" lvl="1" indent="-514350" eaLnBrk="1" hangingPunct="1">
              <a:lnSpc>
                <a:spcPct val="80000"/>
              </a:lnSpc>
              <a:buFont typeface="Calibri" charset="0"/>
              <a:buAutoNum type="alphaLcPeriod"/>
            </a:pPr>
            <a:r>
              <a:rPr lang="en-US" dirty="0">
                <a:latin typeface="+mj-lt"/>
                <a:ea typeface="ＭＳ Ｐゴシック" charset="0"/>
              </a:rPr>
              <a:t>John Adams sent new envoy to France in 1800</a:t>
            </a:r>
          </a:p>
          <a:p>
            <a:pPr marL="914400" lvl="1" indent="-514350" eaLnBrk="1" hangingPunct="1">
              <a:lnSpc>
                <a:spcPct val="80000"/>
              </a:lnSpc>
              <a:buFont typeface="Calibri" charset="0"/>
              <a:buAutoNum type="alphaLcPeriod"/>
            </a:pPr>
            <a:r>
              <a:rPr lang="en-US" dirty="0">
                <a:latin typeface="+mj-lt"/>
                <a:ea typeface="ＭＳ Ｐゴシック" charset="0"/>
              </a:rPr>
              <a:t>Napoleon accepted – more bent on European conquest, not war with US</a:t>
            </a:r>
          </a:p>
          <a:p>
            <a:pPr marL="914400" lvl="1" indent="-514350" eaLnBrk="1" hangingPunct="1">
              <a:lnSpc>
                <a:spcPct val="80000"/>
              </a:lnSpc>
              <a:buFont typeface="Calibri" charset="0"/>
              <a:buAutoNum type="alphaLcPeriod"/>
            </a:pPr>
            <a:r>
              <a:rPr lang="en-US" dirty="0">
                <a:latin typeface="+mj-lt"/>
                <a:ea typeface="ＭＳ Ｐゴシック" charset="0"/>
              </a:rPr>
              <a:t>Improved Relations made Louisiana Purchase possible 3 years later.</a:t>
            </a:r>
          </a:p>
          <a:p>
            <a:pPr marL="914400" lvl="1" indent="-514350" eaLnBrk="1" hangingPunct="1">
              <a:lnSpc>
                <a:spcPct val="80000"/>
              </a:lnSpc>
              <a:buFont typeface="Calibri" charset="0"/>
              <a:buAutoNum type="alphaLcPeriod"/>
            </a:pPr>
            <a:r>
              <a:rPr lang="en-US" dirty="0">
                <a:latin typeface="+mj-lt"/>
                <a:ea typeface="ＭＳ Ｐゴシック" charset="0"/>
              </a:rPr>
              <a:t>Adams felt dodging this bullet was his finest achievement</a:t>
            </a:r>
            <a:r>
              <a:rPr lang="en-US" dirty="0" smtClean="0">
                <a:latin typeface="+mj-lt"/>
                <a:ea typeface="ＭＳ Ｐゴシック" charset="0"/>
              </a:rPr>
              <a:t>.</a:t>
            </a:r>
            <a:endParaRPr lang="en-US" dirty="0">
              <a:latin typeface="+mj-lt"/>
              <a:ea typeface="ＭＳ Ｐゴシック" charset="0"/>
            </a:endParaRPr>
          </a:p>
        </p:txBody>
      </p:sp>
      <p:pic>
        <p:nvPicPr>
          <p:cNvPr id="32771" name="Picture 2" descr="http://medias.photodeck.com/f928e134-3c81-11e0-8989-3b973e3efc70/000446_xlar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5574" y="3454400"/>
            <a:ext cx="43584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9210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19885" t="10583" r="14761" b="1141"/>
          <a:stretch>
            <a:fillRect/>
          </a:stretch>
        </p:blipFill>
        <p:spPr bwMode="auto">
          <a:xfrm>
            <a:off x="152400" y="1143000"/>
            <a:ext cx="3352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4"/>
          <p:cNvSpPr>
            <a:spLocks noChangeArrowheads="1"/>
          </p:cNvSpPr>
          <p:nvPr/>
        </p:nvSpPr>
        <p:spPr bwMode="auto">
          <a:xfrm>
            <a:off x="152400" y="133350"/>
            <a:ext cx="8839200" cy="729430"/>
          </a:xfrm>
          <a:prstGeom prst="rect">
            <a:avLst/>
          </a:prstGeom>
          <a:solidFill>
            <a:srgbClr val="FFFFCC"/>
          </a:solidFill>
          <a:ln w="12700">
            <a:solidFill>
              <a:schemeClr val="tx1"/>
            </a:solidFill>
            <a:miter lim="800000"/>
            <a:headEnd/>
            <a:tailEnd/>
          </a:ln>
        </p:spPr>
        <p:txBody>
          <a:bodyPr>
            <a:spAutoFit/>
          </a:bodyPr>
          <a:lstStyle/>
          <a:p>
            <a:pPr algn="ctr">
              <a:lnSpc>
                <a:spcPct val="85000"/>
              </a:lnSpc>
            </a:pPr>
            <a:r>
              <a:rPr lang="en-US" sz="2400" dirty="0">
                <a:solidFill>
                  <a:srgbClr val="000000"/>
                </a:solidFill>
                <a:latin typeface="+mj-lt"/>
                <a:cs typeface="Calibri" charset="0"/>
              </a:rPr>
              <a:t>President </a:t>
            </a:r>
            <a:r>
              <a:rPr lang="en-US" sz="2400" dirty="0" smtClean="0">
                <a:solidFill>
                  <a:srgbClr val="000000"/>
                </a:solidFill>
                <a:latin typeface="+mj-lt"/>
                <a:cs typeface="Calibri" charset="0"/>
              </a:rPr>
              <a:t>Adams’ handling </a:t>
            </a:r>
            <a:r>
              <a:rPr lang="en-US" sz="2400" dirty="0">
                <a:solidFill>
                  <a:srgbClr val="000000"/>
                </a:solidFill>
                <a:latin typeface="+mj-lt"/>
                <a:cs typeface="Calibri" charset="0"/>
              </a:rPr>
              <a:t>of the conflict with France led to criticisms by Democratic-Republicans</a:t>
            </a:r>
          </a:p>
        </p:txBody>
      </p:sp>
      <p:sp>
        <p:nvSpPr>
          <p:cNvPr id="6" name="Rectangle 5"/>
          <p:cNvSpPr>
            <a:spLocks noChangeArrowheads="1"/>
          </p:cNvSpPr>
          <p:nvPr/>
        </p:nvSpPr>
        <p:spPr bwMode="auto">
          <a:xfrm>
            <a:off x="3657600" y="1279525"/>
            <a:ext cx="5334000" cy="729430"/>
          </a:xfrm>
          <a:prstGeom prst="rect">
            <a:avLst/>
          </a:prstGeom>
          <a:solidFill>
            <a:srgbClr val="CCECFF"/>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mj-lt"/>
                <a:cs typeface="Calibri" charset="0"/>
              </a:rPr>
              <a:t>Federalists in Congress passed the Alien &amp; Sedition Acts</a:t>
            </a:r>
          </a:p>
        </p:txBody>
      </p:sp>
      <p:sp>
        <p:nvSpPr>
          <p:cNvPr id="8" name="Rectangle 7"/>
          <p:cNvSpPr>
            <a:spLocks noChangeArrowheads="1"/>
          </p:cNvSpPr>
          <p:nvPr/>
        </p:nvSpPr>
        <p:spPr bwMode="auto">
          <a:xfrm>
            <a:off x="3657600" y="4783138"/>
            <a:ext cx="5334000" cy="1357295"/>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2400" dirty="0">
                <a:solidFill>
                  <a:srgbClr val="000000"/>
                </a:solidFill>
                <a:latin typeface="+mj-lt"/>
                <a:cs typeface="Calibri" charset="0"/>
              </a:rPr>
              <a:t>This attack on free speech and  citizenship backfired and badly damaged President Adams </a:t>
            </a:r>
            <a:br>
              <a:rPr lang="en-US" sz="2400" dirty="0">
                <a:solidFill>
                  <a:srgbClr val="000000"/>
                </a:solidFill>
                <a:latin typeface="+mj-lt"/>
                <a:cs typeface="Calibri" charset="0"/>
              </a:rPr>
            </a:br>
            <a:r>
              <a:rPr lang="en-US" sz="2400" dirty="0">
                <a:solidFill>
                  <a:srgbClr val="000000"/>
                </a:solidFill>
                <a:latin typeface="+mj-lt"/>
                <a:cs typeface="Calibri" charset="0"/>
              </a:rPr>
              <a:t>and the Federalist Party</a:t>
            </a:r>
          </a:p>
        </p:txBody>
      </p:sp>
      <p:sp>
        <p:nvSpPr>
          <p:cNvPr id="10" name="Rectangle 9"/>
          <p:cNvSpPr>
            <a:spLocks noChangeArrowheads="1"/>
          </p:cNvSpPr>
          <p:nvPr/>
        </p:nvSpPr>
        <p:spPr bwMode="auto">
          <a:xfrm>
            <a:off x="3657600" y="2386013"/>
            <a:ext cx="5334000" cy="1671227"/>
          </a:xfrm>
          <a:prstGeom prst="rect">
            <a:avLst/>
          </a:prstGeom>
          <a:solidFill>
            <a:srgbClr val="FFCCFF"/>
          </a:solidFill>
          <a:ln w="9525">
            <a:solidFill>
              <a:schemeClr val="tx1"/>
            </a:solidFill>
            <a:miter lim="800000"/>
            <a:headEnd/>
            <a:tailEnd/>
          </a:ln>
        </p:spPr>
        <p:txBody>
          <a:bodyPr>
            <a:spAutoFit/>
          </a:bodyPr>
          <a:lstStyle/>
          <a:p>
            <a:pPr algn="ctr" eaLnBrk="0" hangingPunct="0">
              <a:lnSpc>
                <a:spcPct val="85000"/>
              </a:lnSpc>
            </a:pPr>
            <a:r>
              <a:rPr lang="en-US" sz="2400" dirty="0">
                <a:solidFill>
                  <a:srgbClr val="000000"/>
                </a:solidFill>
                <a:latin typeface="+mj-lt"/>
                <a:cs typeface="Calibri" charset="0"/>
              </a:rPr>
              <a:t>The laws made it a crime </a:t>
            </a:r>
            <a:br>
              <a:rPr lang="en-US" sz="2400" dirty="0">
                <a:solidFill>
                  <a:srgbClr val="000000"/>
                </a:solidFill>
                <a:latin typeface="+mj-lt"/>
                <a:cs typeface="Calibri" charset="0"/>
              </a:rPr>
            </a:br>
            <a:r>
              <a:rPr lang="en-US" sz="2400" dirty="0">
                <a:solidFill>
                  <a:srgbClr val="000000"/>
                </a:solidFill>
                <a:latin typeface="+mj-lt"/>
                <a:cs typeface="Calibri" charset="0"/>
              </a:rPr>
              <a:t>to criticize government leaders, restricted citizenship for </a:t>
            </a:r>
            <a:r>
              <a:rPr lang="en-US" sz="2400" dirty="0" smtClean="0">
                <a:solidFill>
                  <a:srgbClr val="000000"/>
                </a:solidFill>
                <a:latin typeface="+mj-lt"/>
                <a:cs typeface="Calibri" charset="0"/>
              </a:rPr>
              <a:t>new </a:t>
            </a:r>
            <a:r>
              <a:rPr lang="en-US" sz="2400" dirty="0">
                <a:solidFill>
                  <a:srgbClr val="000000"/>
                </a:solidFill>
                <a:latin typeface="+mj-lt"/>
                <a:cs typeface="Calibri" charset="0"/>
              </a:rPr>
              <a:t>immigrants, and made deporting immigrants easier</a:t>
            </a:r>
          </a:p>
        </p:txBody>
      </p:sp>
    </p:spTree>
    <p:extLst>
      <p:ext uri="{BB962C8B-B14F-4D97-AF65-F5344CB8AC3E}">
        <p14:creationId xmlns:p14="http://schemas.microsoft.com/office/powerpoint/2010/main" val="330826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sz="6000" dirty="0">
                <a:solidFill>
                  <a:srgbClr val="FFFFFF"/>
                </a:solidFill>
                <a:latin typeface="Rockwell"/>
                <a:cs typeface="Rockwell"/>
                <a:hlinkClick r:id="rId2"/>
              </a:rPr>
              <a:t>Alien &amp; Sedition Acts</a:t>
            </a:r>
            <a:endParaRPr lang="en-US" sz="6000" dirty="0">
              <a:solidFill>
                <a:srgbClr val="FFFFFF"/>
              </a:solidFill>
              <a:latin typeface="Rockwell"/>
              <a:cs typeface="Rockwell"/>
            </a:endParaRPr>
          </a:p>
        </p:txBody>
      </p:sp>
      <p:sp>
        <p:nvSpPr>
          <p:cNvPr id="14339" name="Rectangle 3"/>
          <p:cNvSpPr>
            <a:spLocks noGrp="1" noChangeArrowheads="1"/>
          </p:cNvSpPr>
          <p:nvPr>
            <p:ph type="body" idx="1"/>
          </p:nvPr>
        </p:nvSpPr>
        <p:spPr>
          <a:xfrm>
            <a:off x="457200" y="1600200"/>
            <a:ext cx="4495800" cy="4525963"/>
          </a:xfrm>
        </p:spPr>
        <p:txBody>
          <a:bodyPr/>
          <a:lstStyle/>
          <a:p>
            <a:pPr eaLnBrk="1" hangingPunct="1">
              <a:buFontTx/>
              <a:buNone/>
            </a:pPr>
            <a:r>
              <a:rPr lang="en-US" dirty="0">
                <a:solidFill>
                  <a:srgbClr val="FFFFFF"/>
                </a:solidFill>
                <a:latin typeface="Rockwell"/>
                <a:cs typeface="Rockwell"/>
              </a:rPr>
              <a:t>Four Bills</a:t>
            </a:r>
          </a:p>
          <a:p>
            <a:pPr eaLnBrk="1" hangingPunct="1"/>
            <a:r>
              <a:rPr lang="en-US" dirty="0">
                <a:solidFill>
                  <a:srgbClr val="FFFFFF"/>
                </a:solidFill>
                <a:latin typeface="Rockwell"/>
                <a:cs typeface="Rockwell"/>
              </a:rPr>
              <a:t>Naturalization Act</a:t>
            </a:r>
          </a:p>
          <a:p>
            <a:pPr eaLnBrk="1" hangingPunct="1"/>
            <a:r>
              <a:rPr lang="en-US" dirty="0">
                <a:solidFill>
                  <a:srgbClr val="FFFFFF"/>
                </a:solidFill>
                <a:latin typeface="Rockwell"/>
                <a:cs typeface="Rockwell"/>
              </a:rPr>
              <a:t>Alien Friends Act</a:t>
            </a:r>
          </a:p>
          <a:p>
            <a:pPr eaLnBrk="1" hangingPunct="1"/>
            <a:r>
              <a:rPr lang="en-US" dirty="0">
                <a:solidFill>
                  <a:srgbClr val="FFFFFF"/>
                </a:solidFill>
                <a:latin typeface="Rockwell"/>
                <a:cs typeface="Rockwell"/>
              </a:rPr>
              <a:t>Alien Enemies Act</a:t>
            </a:r>
          </a:p>
          <a:p>
            <a:pPr eaLnBrk="1" hangingPunct="1"/>
            <a:r>
              <a:rPr lang="en-US" dirty="0">
                <a:solidFill>
                  <a:srgbClr val="FFFFFF"/>
                </a:solidFill>
                <a:latin typeface="Rockwell"/>
                <a:cs typeface="Rockwell"/>
              </a:rPr>
              <a:t>Sedition Act</a:t>
            </a:r>
          </a:p>
        </p:txBody>
      </p:sp>
      <p:pic>
        <p:nvPicPr>
          <p:cNvPr id="14340" name="Picture 6" descr="Image:JohnAda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788" y="1447800"/>
            <a:ext cx="42402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IDEAS-College Style</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514350" indent="-514350">
              <a:buFont typeface="+mj-lt"/>
              <a:buAutoNum type="arabicPeriod"/>
            </a:pPr>
            <a:r>
              <a:rPr lang="en-US" dirty="0" smtClean="0"/>
              <a:t>Washington’s Presidency and Precedents</a:t>
            </a:r>
          </a:p>
          <a:p>
            <a:pPr marL="914400" lvl="1" indent="-514350"/>
            <a:r>
              <a:rPr lang="en-US" dirty="0"/>
              <a:t>What legacy did he leave</a:t>
            </a:r>
            <a:r>
              <a:rPr lang="en-US" dirty="0" smtClean="0"/>
              <a:t>?</a:t>
            </a:r>
          </a:p>
          <a:p>
            <a:pPr marL="514350" indent="-514350">
              <a:buFont typeface="+mj-lt"/>
              <a:buAutoNum type="arabicPeriod"/>
            </a:pPr>
            <a:r>
              <a:rPr lang="en-US" dirty="0" smtClean="0"/>
              <a:t>Hamilton vs. Jefferson and the Birth of Political Parties</a:t>
            </a:r>
          </a:p>
          <a:p>
            <a:pPr marL="914400" lvl="1" indent="-514350"/>
            <a:r>
              <a:rPr lang="en-US" dirty="0" smtClean="0"/>
              <a:t>How did early issues facing the nation lead to two such opposing views on power and the Constitution?</a:t>
            </a:r>
          </a:p>
          <a:p>
            <a:pPr marL="514350" indent="-514350">
              <a:buFont typeface="+mj-lt"/>
              <a:buAutoNum type="arabicPeriod"/>
            </a:pPr>
            <a:r>
              <a:rPr lang="en-US" dirty="0" smtClean="0"/>
              <a:t>Constitution vs. Articles of Confederation</a:t>
            </a:r>
          </a:p>
          <a:p>
            <a:pPr marL="914400" lvl="1" indent="-514350"/>
            <a:r>
              <a:rPr lang="en-US" dirty="0" smtClean="0"/>
              <a:t>How was the Constitution different in practice than the Articles of Confederation </a:t>
            </a:r>
            <a:r>
              <a:rPr lang="en-US" dirty="0" smtClean="0"/>
              <a:t>were</a:t>
            </a:r>
            <a:r>
              <a:rPr lang="en-US" dirty="0"/>
              <a:t>?</a:t>
            </a:r>
            <a:r>
              <a:rPr lang="en-US" dirty="0" smtClean="0"/>
              <a:t> </a:t>
            </a:r>
          </a:p>
          <a:p>
            <a:pPr marL="514350" indent="-514350">
              <a:buFont typeface="+mj-lt"/>
              <a:buAutoNum type="arabicPeriod"/>
            </a:pPr>
            <a:r>
              <a:rPr lang="en-US" dirty="0" smtClean="0"/>
              <a:t>The Adams Administration and th</a:t>
            </a:r>
            <a:r>
              <a:rPr lang="en-US" dirty="0" smtClean="0"/>
              <a:t>e Legacies 	of the Federalist Party</a:t>
            </a:r>
          </a:p>
          <a:p>
            <a:pPr marL="914400" lvl="1" indent="-514350"/>
            <a:r>
              <a:rPr lang="en-US" dirty="0" smtClean="0"/>
              <a:t>How did the ideology and actions of the Federalists lead to their fall from power?</a:t>
            </a:r>
            <a:endParaRPr lang="en-US" dirty="0" smtClean="0"/>
          </a:p>
          <a:p>
            <a:pPr marL="0" indent="0">
              <a:buNone/>
            </a:pPr>
            <a:endParaRPr lang="en-US" dirty="0"/>
          </a:p>
        </p:txBody>
      </p:sp>
    </p:spTree>
    <p:extLst>
      <p:ext uri="{BB962C8B-B14F-4D97-AF65-F5344CB8AC3E}">
        <p14:creationId xmlns:p14="http://schemas.microsoft.com/office/powerpoint/2010/main" val="12722176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US" sz="6000">
                <a:latin typeface="Rockwell"/>
                <a:cs typeface="Rockwell"/>
              </a:rPr>
              <a:t>Naturalization Acts</a:t>
            </a:r>
          </a:p>
        </p:txBody>
      </p:sp>
      <p:graphicFrame>
        <p:nvGraphicFramePr>
          <p:cNvPr id="6" name="Table 5"/>
          <p:cNvGraphicFramePr>
            <a:graphicFrameLocks noGrp="1"/>
          </p:cNvGraphicFramePr>
          <p:nvPr>
            <p:extLst>
              <p:ext uri="{D42A27DB-BD31-4B8C-83A1-F6EECF244321}">
                <p14:modId xmlns:p14="http://schemas.microsoft.com/office/powerpoint/2010/main" val="1135762849"/>
              </p:ext>
            </p:extLst>
          </p:nvPr>
        </p:nvGraphicFramePr>
        <p:xfrm>
          <a:off x="304800" y="1828800"/>
          <a:ext cx="8610600" cy="2408238"/>
        </p:xfrm>
        <a:graphic>
          <a:graphicData uri="http://schemas.openxmlformats.org/drawingml/2006/table">
            <a:tbl>
              <a:tblPr/>
              <a:tblGrid>
                <a:gridCol w="2152650"/>
                <a:gridCol w="2152650"/>
                <a:gridCol w="2152650"/>
                <a:gridCol w="2152650"/>
              </a:tblGrid>
              <a:tr h="518228">
                <a:tc>
                  <a:txBody>
                    <a:bodyPr/>
                    <a:lstStyle/>
                    <a:p>
                      <a:endParaRPr lang="en-US" sz="2800" dirty="0">
                        <a:solidFill>
                          <a:srgbClr val="FFFFFF"/>
                        </a:solidFill>
                        <a:latin typeface="Rockwell"/>
                        <a:cs typeface="Rockwell"/>
                      </a:endParaRPr>
                    </a:p>
                  </a:txBody>
                  <a:tcPr marT="45726" marB="45726" anchor="ctr">
                    <a:lnL>
                      <a:noFill/>
                    </a:lnL>
                    <a:lnR>
                      <a:noFill/>
                    </a:lnR>
                    <a:lnT>
                      <a:noFill/>
                    </a:lnT>
                    <a:lnB>
                      <a:noFill/>
                    </a:lnB>
                  </a:tcPr>
                </a:tc>
                <a:tc>
                  <a:txBody>
                    <a:bodyPr/>
                    <a:lstStyle/>
                    <a:p>
                      <a:r>
                        <a:rPr lang="en-US" sz="2800" b="1" u="sng" dirty="0" smtClean="0">
                          <a:solidFill>
                            <a:srgbClr val="FFFFFF"/>
                          </a:solidFill>
                          <a:latin typeface="Rockwell"/>
                          <a:cs typeface="Rockwell"/>
                        </a:rPr>
                        <a:t>1790</a:t>
                      </a:r>
                      <a:endParaRPr lang="en-US" sz="2800" b="1" u="sng" dirty="0">
                        <a:solidFill>
                          <a:srgbClr val="FFFFFF"/>
                        </a:solidFill>
                        <a:latin typeface="Rockwell"/>
                        <a:cs typeface="Rockwell"/>
                      </a:endParaRPr>
                    </a:p>
                  </a:txBody>
                  <a:tcPr marT="45726" marB="45726" anchor="ctr">
                    <a:lnL>
                      <a:noFill/>
                    </a:lnL>
                    <a:lnR>
                      <a:noFill/>
                    </a:lnR>
                    <a:lnT>
                      <a:noFill/>
                    </a:lnT>
                    <a:lnB>
                      <a:noFill/>
                    </a:lnB>
                  </a:tcPr>
                </a:tc>
                <a:tc>
                  <a:txBody>
                    <a:bodyPr/>
                    <a:lstStyle/>
                    <a:p>
                      <a:r>
                        <a:rPr lang="en-US" sz="2800" b="1" u="sng" dirty="0" smtClean="0">
                          <a:solidFill>
                            <a:srgbClr val="FFFFFF"/>
                          </a:solidFill>
                          <a:latin typeface="Rockwell"/>
                          <a:cs typeface="Rockwell"/>
                        </a:rPr>
                        <a:t>1795</a:t>
                      </a:r>
                      <a:endParaRPr lang="en-US" sz="2800" b="1" u="sng" dirty="0">
                        <a:solidFill>
                          <a:srgbClr val="FFFFFF"/>
                        </a:solidFill>
                        <a:latin typeface="Rockwell"/>
                        <a:cs typeface="Rockwell"/>
                      </a:endParaRPr>
                    </a:p>
                  </a:txBody>
                  <a:tcPr marT="45726" marB="45726" anchor="ctr">
                    <a:lnL>
                      <a:noFill/>
                    </a:lnL>
                    <a:lnR>
                      <a:noFill/>
                    </a:lnR>
                    <a:lnT>
                      <a:noFill/>
                    </a:lnT>
                    <a:lnB>
                      <a:noFill/>
                    </a:lnB>
                  </a:tcPr>
                </a:tc>
                <a:tc>
                  <a:txBody>
                    <a:bodyPr/>
                    <a:lstStyle/>
                    <a:p>
                      <a:r>
                        <a:rPr lang="en-US" sz="2800" b="1" u="sng" dirty="0" smtClean="0">
                          <a:solidFill>
                            <a:srgbClr val="FFFFFF"/>
                          </a:solidFill>
                          <a:latin typeface="Rockwell"/>
                          <a:cs typeface="Rockwell"/>
                        </a:rPr>
                        <a:t>1798</a:t>
                      </a:r>
                      <a:endParaRPr lang="en-US" sz="2800" b="1" u="sng" dirty="0">
                        <a:solidFill>
                          <a:srgbClr val="FFFFFF"/>
                        </a:solidFill>
                        <a:latin typeface="Rockwell"/>
                        <a:cs typeface="Rockwell"/>
                      </a:endParaRPr>
                    </a:p>
                  </a:txBody>
                  <a:tcPr marT="45726" marB="45726" anchor="ctr">
                    <a:lnL>
                      <a:noFill/>
                    </a:lnL>
                    <a:lnR>
                      <a:noFill/>
                    </a:lnR>
                    <a:lnT>
                      <a:noFill/>
                    </a:lnT>
                    <a:lnB>
                      <a:noFill/>
                    </a:lnB>
                  </a:tcPr>
                </a:tc>
              </a:tr>
              <a:tr h="945005">
                <a:tc>
                  <a:txBody>
                    <a:bodyPr/>
                    <a:lstStyle/>
                    <a:p>
                      <a:r>
                        <a:rPr lang="en-US" sz="2800" b="1" u="sng" dirty="0">
                          <a:solidFill>
                            <a:srgbClr val="FFFFFF"/>
                          </a:solidFill>
                          <a:latin typeface="Rockwell"/>
                          <a:cs typeface="Rockwell"/>
                        </a:rPr>
                        <a:t>Notice time</a:t>
                      </a:r>
                    </a:p>
                  </a:txBody>
                  <a:tcPr marT="45726" marB="45726" anchor="ctr">
                    <a:lnL>
                      <a:noFill/>
                    </a:lnL>
                    <a:lnR>
                      <a:noFill/>
                    </a:lnR>
                    <a:lnT>
                      <a:noFill/>
                    </a:lnT>
                    <a:lnB>
                      <a:noFill/>
                    </a:lnB>
                  </a:tcPr>
                </a:tc>
                <a:tc>
                  <a:txBody>
                    <a:bodyPr/>
                    <a:lstStyle/>
                    <a:p>
                      <a:r>
                        <a:rPr lang="en-US" sz="2800" dirty="0">
                          <a:solidFill>
                            <a:srgbClr val="FFFFFF"/>
                          </a:solidFill>
                          <a:latin typeface="Rockwell"/>
                          <a:cs typeface="Rockwell"/>
                        </a:rPr>
                        <a:t>no notice required</a:t>
                      </a:r>
                    </a:p>
                  </a:txBody>
                  <a:tcPr marT="45726" marB="45726" anchor="ctr">
                    <a:lnL>
                      <a:noFill/>
                    </a:lnL>
                    <a:lnR>
                      <a:noFill/>
                    </a:lnR>
                    <a:lnT>
                      <a:noFill/>
                    </a:lnT>
                    <a:lnB>
                      <a:noFill/>
                    </a:lnB>
                  </a:tcPr>
                </a:tc>
                <a:tc>
                  <a:txBody>
                    <a:bodyPr/>
                    <a:lstStyle/>
                    <a:p>
                      <a:r>
                        <a:rPr lang="en-US" sz="2800" dirty="0">
                          <a:solidFill>
                            <a:srgbClr val="FFFFFF"/>
                          </a:solidFill>
                          <a:latin typeface="Rockwell"/>
                          <a:cs typeface="Rockwell"/>
                        </a:rPr>
                        <a:t>3 years</a:t>
                      </a:r>
                    </a:p>
                  </a:txBody>
                  <a:tcPr marT="45726" marB="45726" anchor="ctr">
                    <a:lnL>
                      <a:noFill/>
                    </a:lnL>
                    <a:lnR>
                      <a:noFill/>
                    </a:lnR>
                    <a:lnT>
                      <a:noFill/>
                    </a:lnT>
                    <a:lnB>
                      <a:noFill/>
                    </a:lnB>
                  </a:tcPr>
                </a:tc>
                <a:tc>
                  <a:txBody>
                    <a:bodyPr/>
                    <a:lstStyle/>
                    <a:p>
                      <a:r>
                        <a:rPr lang="en-US" sz="2800">
                          <a:solidFill>
                            <a:srgbClr val="FFFFFF"/>
                          </a:solidFill>
                          <a:latin typeface="Rockwell"/>
                          <a:cs typeface="Rockwell"/>
                        </a:rPr>
                        <a:t>5 years</a:t>
                      </a:r>
                    </a:p>
                  </a:txBody>
                  <a:tcPr marT="45726" marB="45726" anchor="ctr">
                    <a:lnL>
                      <a:noFill/>
                    </a:lnL>
                    <a:lnR>
                      <a:noFill/>
                    </a:lnR>
                    <a:lnT>
                      <a:noFill/>
                    </a:lnT>
                    <a:lnB>
                      <a:noFill/>
                    </a:lnB>
                  </a:tcPr>
                </a:tc>
              </a:tr>
              <a:tr h="945005">
                <a:tc>
                  <a:txBody>
                    <a:bodyPr/>
                    <a:lstStyle/>
                    <a:p>
                      <a:r>
                        <a:rPr lang="en-US" sz="2800" b="1" u="sng" dirty="0">
                          <a:solidFill>
                            <a:srgbClr val="FFFFFF"/>
                          </a:solidFill>
                          <a:latin typeface="Rockwell"/>
                          <a:cs typeface="Rockwell"/>
                        </a:rPr>
                        <a:t>Residence period</a:t>
                      </a:r>
                    </a:p>
                  </a:txBody>
                  <a:tcPr marT="45726" marB="45726" anchor="ctr">
                    <a:lnL>
                      <a:noFill/>
                    </a:lnL>
                    <a:lnR>
                      <a:noFill/>
                    </a:lnR>
                    <a:lnT>
                      <a:noFill/>
                    </a:lnT>
                    <a:lnB>
                      <a:noFill/>
                    </a:lnB>
                  </a:tcPr>
                </a:tc>
                <a:tc>
                  <a:txBody>
                    <a:bodyPr/>
                    <a:lstStyle/>
                    <a:p>
                      <a:r>
                        <a:rPr lang="en-US" sz="2800">
                          <a:solidFill>
                            <a:srgbClr val="FFFFFF"/>
                          </a:solidFill>
                          <a:latin typeface="Rockwell"/>
                          <a:cs typeface="Rockwell"/>
                        </a:rPr>
                        <a:t>2 years</a:t>
                      </a:r>
                    </a:p>
                  </a:txBody>
                  <a:tcPr marT="45726" marB="45726" anchor="ctr">
                    <a:lnL>
                      <a:noFill/>
                    </a:lnL>
                    <a:lnR>
                      <a:noFill/>
                    </a:lnR>
                    <a:lnT>
                      <a:noFill/>
                    </a:lnT>
                    <a:lnB>
                      <a:noFill/>
                    </a:lnB>
                  </a:tcPr>
                </a:tc>
                <a:tc>
                  <a:txBody>
                    <a:bodyPr/>
                    <a:lstStyle/>
                    <a:p>
                      <a:r>
                        <a:rPr lang="en-US" sz="2800" dirty="0">
                          <a:solidFill>
                            <a:srgbClr val="FFFFFF"/>
                          </a:solidFill>
                          <a:latin typeface="Rockwell"/>
                          <a:cs typeface="Rockwell"/>
                        </a:rPr>
                        <a:t>5 years</a:t>
                      </a:r>
                    </a:p>
                  </a:txBody>
                  <a:tcPr marT="45726" marB="45726" anchor="ctr">
                    <a:lnL>
                      <a:noFill/>
                    </a:lnL>
                    <a:lnR>
                      <a:noFill/>
                    </a:lnR>
                    <a:lnT>
                      <a:noFill/>
                    </a:lnT>
                    <a:lnB>
                      <a:noFill/>
                    </a:lnB>
                  </a:tcPr>
                </a:tc>
                <a:tc>
                  <a:txBody>
                    <a:bodyPr/>
                    <a:lstStyle/>
                    <a:p>
                      <a:r>
                        <a:rPr lang="en-US" sz="2800" dirty="0">
                          <a:solidFill>
                            <a:srgbClr val="FFFFFF"/>
                          </a:solidFill>
                          <a:latin typeface="Rockwell"/>
                          <a:cs typeface="Rockwell"/>
                        </a:rPr>
                        <a:t>14 years</a:t>
                      </a:r>
                    </a:p>
                  </a:txBody>
                  <a:tcPr marT="45726" marB="45726" anchor="ctr">
                    <a:lnL>
                      <a:noFill/>
                    </a:lnL>
                    <a:lnR>
                      <a:noFill/>
                    </a:lnR>
                    <a:lnT>
                      <a:noFill/>
                    </a:lnT>
                    <a:lnB>
                      <a:noFill/>
                    </a:lnB>
                  </a:tcPr>
                </a:tc>
              </a:tr>
            </a:tbl>
          </a:graphicData>
        </a:graphic>
      </p:graphicFrame>
      <p:sp>
        <p:nvSpPr>
          <p:cNvPr id="15376" name="TextBox 7"/>
          <p:cNvSpPr txBox="1">
            <a:spLocks noChangeArrowheads="1"/>
          </p:cNvSpPr>
          <p:nvPr/>
        </p:nvSpPr>
        <p:spPr bwMode="auto">
          <a:xfrm>
            <a:off x="2819400" y="5505450"/>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2400">
                <a:latin typeface="Rockwell"/>
                <a:cs typeface="Rockwell"/>
              </a:rPr>
              <a:t>Target: potential English &amp; Irish immigrants who would likely vote for the Jeffersonian Republicans</a:t>
            </a:r>
          </a:p>
        </p:txBody>
      </p:sp>
      <p:sp>
        <p:nvSpPr>
          <p:cNvPr id="11" name="Down Arrow 10"/>
          <p:cNvSpPr/>
          <p:nvPr/>
        </p:nvSpPr>
        <p:spPr>
          <a:xfrm rot="10800000">
            <a:off x="6934200" y="4114800"/>
            <a:ext cx="1066800" cy="12954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3300"/>
              </a:solidFill>
            </a:endParaRPr>
          </a:p>
        </p:txBody>
      </p:sp>
    </p:spTree>
    <p:extLst>
      <p:ext uri="{BB962C8B-B14F-4D97-AF65-F5344CB8AC3E}">
        <p14:creationId xmlns:p14="http://schemas.microsoft.com/office/powerpoint/2010/main" val="174505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0"/>
            <a:ext cx="8915402" cy="6705600"/>
          </a:xfrm>
        </p:spPr>
        <p:txBody>
          <a:bodyPr>
            <a:normAutofit/>
          </a:bodyPr>
          <a:lstStyle/>
          <a:p>
            <a:pPr marL="0" indent="0" eaLnBrk="1" hangingPunct="1">
              <a:lnSpc>
                <a:spcPct val="80000"/>
              </a:lnSpc>
              <a:buNone/>
            </a:pPr>
            <a:r>
              <a:rPr lang="en-US" dirty="0">
                <a:latin typeface="+mj-lt"/>
              </a:rPr>
              <a:t>Alien and Sedition Acts (1798)</a:t>
            </a:r>
          </a:p>
          <a:p>
            <a:pPr marL="914400" lvl="1" indent="-514350" eaLnBrk="1" hangingPunct="1">
              <a:lnSpc>
                <a:spcPct val="80000"/>
              </a:lnSpc>
              <a:buFont typeface="Calibri" charset="0"/>
              <a:buAutoNum type="alphaLcPeriod"/>
            </a:pPr>
            <a:r>
              <a:rPr lang="en-US" dirty="0">
                <a:latin typeface="+mj-lt"/>
                <a:ea typeface="ＭＳ Ｐゴシック" charset="0"/>
              </a:rPr>
              <a:t>Purpose: to reduce power of </a:t>
            </a:r>
            <a:r>
              <a:rPr lang="en-US" dirty="0" err="1">
                <a:latin typeface="+mj-lt"/>
                <a:ea typeface="ＭＳ Ｐゴシック" charset="0"/>
              </a:rPr>
              <a:t>Jeffersonians</a:t>
            </a:r>
            <a:r>
              <a:rPr lang="en-US" dirty="0">
                <a:latin typeface="+mj-lt"/>
                <a:ea typeface="ＭＳ Ｐゴシック" charset="0"/>
              </a:rPr>
              <a:t> and silence anti-war opposition</a:t>
            </a:r>
          </a:p>
          <a:p>
            <a:pPr marL="914400" lvl="1" indent="-514350" eaLnBrk="1" hangingPunct="1">
              <a:lnSpc>
                <a:spcPct val="80000"/>
              </a:lnSpc>
              <a:buFont typeface="Calibri" charset="0"/>
              <a:buAutoNum type="alphaLcPeriod"/>
            </a:pPr>
            <a:r>
              <a:rPr lang="en-US" u="sng" dirty="0">
                <a:latin typeface="+mj-lt"/>
                <a:ea typeface="ＭＳ Ｐゴシック" charset="0"/>
              </a:rPr>
              <a:t>Alien Act </a:t>
            </a:r>
          </a:p>
          <a:p>
            <a:pPr marL="1314450" lvl="2" indent="-514350" eaLnBrk="1" hangingPunct="1">
              <a:lnSpc>
                <a:spcPct val="80000"/>
              </a:lnSpc>
              <a:buFont typeface="Calibri" charset="0"/>
              <a:buAutoNum type="romanLcPeriod"/>
            </a:pPr>
            <a:r>
              <a:rPr lang="en-US" dirty="0">
                <a:latin typeface="+mj-lt"/>
                <a:ea typeface="ＭＳ Ｐゴシック" charset="0"/>
              </a:rPr>
              <a:t>Attack on pro-Jeffersonian </a:t>
            </a:r>
            <a:r>
              <a:rPr lang="ja-JP" altLang="en-US" dirty="0">
                <a:latin typeface="+mj-lt"/>
                <a:ea typeface="ＭＳ Ｐゴシック" charset="0"/>
              </a:rPr>
              <a:t>“</a:t>
            </a:r>
            <a:r>
              <a:rPr lang="en-US" dirty="0">
                <a:latin typeface="+mj-lt"/>
                <a:ea typeface="ＭＳ Ｐゴシック" charset="0"/>
              </a:rPr>
              <a:t>aliens</a:t>
            </a:r>
            <a:r>
              <a:rPr lang="ja-JP" altLang="en-US" dirty="0">
                <a:latin typeface="+mj-lt"/>
                <a:ea typeface="ＭＳ Ｐゴシック" charset="0"/>
              </a:rPr>
              <a:t>”</a:t>
            </a:r>
            <a:endParaRPr lang="en-US" dirty="0">
              <a:latin typeface="+mj-lt"/>
              <a:ea typeface="ＭＳ Ｐゴシック" charset="0"/>
            </a:endParaRPr>
          </a:p>
          <a:p>
            <a:pPr marL="1314450" lvl="2" indent="-514350" eaLnBrk="1" hangingPunct="1">
              <a:lnSpc>
                <a:spcPct val="80000"/>
              </a:lnSpc>
              <a:buFont typeface="Calibri" charset="0"/>
              <a:buAutoNum type="romanLcPeriod"/>
            </a:pPr>
            <a:r>
              <a:rPr lang="en-US" dirty="0">
                <a:latin typeface="+mj-lt"/>
                <a:ea typeface="ＭＳ Ｐゴシック" charset="0"/>
              </a:rPr>
              <a:t>Raised residency requirements for US citizenship from 5 </a:t>
            </a:r>
            <a:r>
              <a:rPr lang="en-US" dirty="0" err="1">
                <a:latin typeface="+mj-lt"/>
                <a:ea typeface="ＭＳ Ｐゴシック" charset="0"/>
              </a:rPr>
              <a:t>yrs</a:t>
            </a:r>
            <a:r>
              <a:rPr lang="en-US" dirty="0">
                <a:latin typeface="+mj-lt"/>
                <a:ea typeface="ＭＳ Ｐゴシック" charset="0"/>
              </a:rPr>
              <a:t> to 14 yrs.</a:t>
            </a:r>
          </a:p>
          <a:p>
            <a:pPr marL="1314450" lvl="2" indent="-514350" eaLnBrk="1" hangingPunct="1">
              <a:lnSpc>
                <a:spcPct val="80000"/>
              </a:lnSpc>
              <a:buFont typeface="Calibri" charset="0"/>
              <a:buAutoNum type="romanLcPeriod"/>
            </a:pPr>
            <a:r>
              <a:rPr lang="en-US" dirty="0">
                <a:latin typeface="+mj-lt"/>
                <a:ea typeface="ＭＳ Ｐゴシック" charset="0"/>
              </a:rPr>
              <a:t>President could deport </a:t>
            </a:r>
            <a:r>
              <a:rPr lang="ja-JP" altLang="en-US" dirty="0">
                <a:latin typeface="+mj-lt"/>
                <a:ea typeface="ＭＳ Ｐゴシック" charset="0"/>
              </a:rPr>
              <a:t>“</a:t>
            </a:r>
            <a:r>
              <a:rPr lang="en-US" dirty="0">
                <a:latin typeface="+mj-lt"/>
                <a:ea typeface="ＭＳ Ｐゴシック" charset="0"/>
              </a:rPr>
              <a:t>dangerous</a:t>
            </a:r>
            <a:r>
              <a:rPr lang="ja-JP" altLang="en-US" dirty="0">
                <a:latin typeface="+mj-lt"/>
                <a:ea typeface="ＭＳ Ｐゴシック" charset="0"/>
              </a:rPr>
              <a:t>”</a:t>
            </a:r>
            <a:r>
              <a:rPr lang="en-US" dirty="0">
                <a:latin typeface="+mj-lt"/>
                <a:ea typeface="ＭＳ Ｐゴシック" charset="0"/>
              </a:rPr>
              <a:t> foreigners.</a:t>
            </a:r>
          </a:p>
          <a:p>
            <a:pPr marL="914400" lvl="1" indent="-514350" eaLnBrk="1" hangingPunct="1">
              <a:lnSpc>
                <a:spcPct val="80000"/>
              </a:lnSpc>
              <a:buFont typeface="Calibri" charset="0"/>
              <a:buAutoNum type="alphaLcPeriod"/>
            </a:pPr>
            <a:r>
              <a:rPr lang="en-US" u="sng" dirty="0">
                <a:latin typeface="+mj-lt"/>
                <a:ea typeface="ＭＳ Ｐゴシック" charset="0"/>
              </a:rPr>
              <a:t>Sedition Act</a:t>
            </a:r>
          </a:p>
          <a:p>
            <a:pPr marL="1314450" lvl="2" indent="-514350" eaLnBrk="1" hangingPunct="1">
              <a:lnSpc>
                <a:spcPct val="80000"/>
              </a:lnSpc>
              <a:buFont typeface="Calibri" charset="0"/>
              <a:buAutoNum type="romanLcPeriod"/>
            </a:pPr>
            <a:r>
              <a:rPr lang="en-US" dirty="0">
                <a:latin typeface="+mj-lt"/>
                <a:ea typeface="ＭＳ Ｐゴシック" charset="0"/>
              </a:rPr>
              <a:t>Anyone who impeded policies of the </a:t>
            </a:r>
            <a:r>
              <a:rPr lang="en-US" dirty="0" err="1">
                <a:latin typeface="+mj-lt"/>
                <a:ea typeface="ＭＳ Ｐゴシック" charset="0"/>
              </a:rPr>
              <a:t>gov</a:t>
            </a:r>
            <a:r>
              <a:rPr lang="ja-JP" altLang="en-US" dirty="0">
                <a:latin typeface="+mj-lt"/>
                <a:ea typeface="ＭＳ Ｐゴシック" charset="0"/>
              </a:rPr>
              <a:t>’</a:t>
            </a:r>
            <a:r>
              <a:rPr lang="en-US" dirty="0">
                <a:latin typeface="+mj-lt"/>
                <a:ea typeface="ＭＳ Ｐゴシック" charset="0"/>
              </a:rPr>
              <a:t>t or falsely criticized its officials would get heavy fine and imprisonment.</a:t>
            </a:r>
          </a:p>
          <a:p>
            <a:pPr marL="1314450" lvl="2" indent="-514350" eaLnBrk="1" hangingPunct="1">
              <a:lnSpc>
                <a:spcPct val="80000"/>
              </a:lnSpc>
              <a:buFont typeface="Calibri" charset="0"/>
              <a:buAutoNum type="romanLcPeriod"/>
            </a:pPr>
            <a:r>
              <a:rPr lang="en-US" dirty="0">
                <a:latin typeface="+mj-lt"/>
                <a:ea typeface="ＭＳ Ｐゴシック" charset="0"/>
              </a:rPr>
              <a:t>Direct violation of 1</a:t>
            </a:r>
            <a:r>
              <a:rPr lang="en-US" baseline="30000" dirty="0">
                <a:latin typeface="+mj-lt"/>
                <a:ea typeface="ＭＳ Ｐゴシック" charset="0"/>
              </a:rPr>
              <a:t>st</a:t>
            </a:r>
            <a:r>
              <a:rPr lang="en-US" dirty="0">
                <a:latin typeface="+mj-lt"/>
                <a:ea typeface="ＭＳ Ｐゴシック" charset="0"/>
              </a:rPr>
              <a:t> Amendment</a:t>
            </a:r>
          </a:p>
          <a:p>
            <a:pPr marL="1314450" lvl="2" indent="-514350" eaLnBrk="1" hangingPunct="1">
              <a:lnSpc>
                <a:spcPct val="80000"/>
              </a:lnSpc>
              <a:buFont typeface="Calibri" charset="0"/>
              <a:buAutoNum type="romanLcPeriod"/>
            </a:pPr>
            <a:r>
              <a:rPr lang="en-US" dirty="0">
                <a:latin typeface="+mj-lt"/>
                <a:ea typeface="ＭＳ Ｐゴシック" charset="0"/>
              </a:rPr>
              <a:t>Expired day before Adams left office</a:t>
            </a:r>
            <a:r>
              <a:rPr lang="en-US" dirty="0">
                <a:latin typeface="Calibri" charset="0"/>
                <a:ea typeface="ＭＳ Ｐゴシック" charset="0"/>
              </a:rPr>
              <a:t>.</a:t>
            </a:r>
          </a:p>
          <a:p>
            <a:pPr marL="914400" lvl="1" indent="-514350" eaLnBrk="1" hangingPunct="1">
              <a:lnSpc>
                <a:spcPct val="80000"/>
              </a:lnSpc>
              <a:buFont typeface="Calibri" charset="0"/>
              <a:buAutoNum type="alphaLcPeriod"/>
            </a:pPr>
            <a:endParaRPr lang="en-US" dirty="0">
              <a:latin typeface="Calibri" charset="0"/>
              <a:ea typeface="ＭＳ Ｐゴシック" charset="0"/>
            </a:endParaRPr>
          </a:p>
        </p:txBody>
      </p:sp>
      <p:pic>
        <p:nvPicPr>
          <p:cNvPr id="33795" name="Picture 2" descr="http://www.apfn.net/messageboard/07-02-04/tjalie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60672" y="4652242"/>
            <a:ext cx="2983328" cy="220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5325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sz="6000">
                <a:solidFill>
                  <a:srgbClr val="FFFFFF"/>
                </a:solidFill>
                <a:latin typeface="Rockwell"/>
                <a:cs typeface="Rockwell"/>
              </a:rPr>
              <a:t>Nullification</a:t>
            </a:r>
          </a:p>
        </p:txBody>
      </p:sp>
      <p:sp>
        <p:nvSpPr>
          <p:cNvPr id="20483" name="Rectangle 3"/>
          <p:cNvSpPr>
            <a:spLocks noGrp="1" noChangeArrowheads="1"/>
          </p:cNvSpPr>
          <p:nvPr>
            <p:ph type="body" idx="1"/>
          </p:nvPr>
        </p:nvSpPr>
        <p:spPr>
          <a:xfrm>
            <a:off x="457200" y="1600200"/>
            <a:ext cx="4572000" cy="5257800"/>
          </a:xfrm>
        </p:spPr>
        <p:txBody>
          <a:bodyPr/>
          <a:lstStyle/>
          <a:p>
            <a:pPr eaLnBrk="1" hangingPunct="1">
              <a:lnSpc>
                <a:spcPct val="90000"/>
              </a:lnSpc>
            </a:pPr>
            <a:r>
              <a:rPr lang="en-US" sz="2400" dirty="0">
                <a:solidFill>
                  <a:srgbClr val="FFFFFF"/>
                </a:solidFill>
                <a:latin typeface="Rockwell"/>
                <a:cs typeface="Rockwell"/>
              </a:rPr>
              <a:t>Jefferson and many states oppose the Alien &amp; Sedition Acts</a:t>
            </a:r>
          </a:p>
          <a:p>
            <a:pPr eaLnBrk="1" hangingPunct="1">
              <a:lnSpc>
                <a:spcPct val="90000"/>
              </a:lnSpc>
            </a:pPr>
            <a:r>
              <a:rPr lang="en-US" sz="2400" b="1" dirty="0">
                <a:solidFill>
                  <a:srgbClr val="FFFFFF"/>
                </a:solidFill>
                <a:latin typeface="Rockwell"/>
                <a:cs typeface="Rockwell"/>
              </a:rPr>
              <a:t>Virginia &amp; Kentucky Resolutions</a:t>
            </a:r>
            <a:r>
              <a:rPr lang="en-US" sz="2400" dirty="0">
                <a:solidFill>
                  <a:srgbClr val="FFFFFF"/>
                </a:solidFill>
                <a:latin typeface="Rockwell"/>
                <a:cs typeface="Rockwell"/>
              </a:rPr>
              <a:t> call the act “null and void”</a:t>
            </a:r>
          </a:p>
          <a:p>
            <a:pPr eaLnBrk="1" hangingPunct="1">
              <a:lnSpc>
                <a:spcPct val="90000"/>
              </a:lnSpc>
            </a:pPr>
            <a:r>
              <a:rPr lang="en-US" sz="2400" dirty="0">
                <a:solidFill>
                  <a:srgbClr val="FFFFFF"/>
                </a:solidFill>
                <a:latin typeface="Rockwell"/>
                <a:cs typeface="Rockwell"/>
              </a:rPr>
              <a:t>States vs. federal government: who wins?...</a:t>
            </a:r>
          </a:p>
          <a:p>
            <a:pPr eaLnBrk="1" hangingPunct="1">
              <a:lnSpc>
                <a:spcPct val="90000"/>
              </a:lnSpc>
            </a:pPr>
            <a:r>
              <a:rPr lang="en-US" sz="2400" dirty="0">
                <a:solidFill>
                  <a:srgbClr val="FFFFFF"/>
                </a:solidFill>
                <a:latin typeface="Rockwell"/>
                <a:cs typeface="Rockwell"/>
              </a:rPr>
              <a:t>…principle remained untested because Adams lost next election to Jefferson</a:t>
            </a:r>
          </a:p>
        </p:txBody>
      </p:sp>
      <p:pic>
        <p:nvPicPr>
          <p:cNvPr id="20484" name="Picture 7" descr="Image:TJeffersonrpe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143000"/>
            <a:ext cx="4000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64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533400"/>
            <a:ext cx="4953000" cy="5943600"/>
          </a:xfrm>
        </p:spPr>
        <p:txBody>
          <a:bodyPr/>
          <a:lstStyle/>
          <a:p>
            <a:pPr marL="0" indent="0" eaLnBrk="1" hangingPunct="1">
              <a:lnSpc>
                <a:spcPct val="80000"/>
              </a:lnSpc>
              <a:buNone/>
            </a:pPr>
            <a:r>
              <a:rPr lang="en-US" sz="2200" dirty="0">
                <a:latin typeface="+mj-lt"/>
              </a:rPr>
              <a:t>Virginia and Kentucky Resolutions (1798)</a:t>
            </a:r>
          </a:p>
          <a:p>
            <a:pPr marL="914400" lvl="1" indent="-514350" eaLnBrk="1" hangingPunct="1">
              <a:lnSpc>
                <a:spcPct val="80000"/>
              </a:lnSpc>
              <a:buFont typeface="Calibri" charset="0"/>
              <a:buAutoNum type="alphaLcPeriod"/>
            </a:pPr>
            <a:r>
              <a:rPr lang="en-US" sz="2000" dirty="0">
                <a:latin typeface="+mj-lt"/>
                <a:ea typeface="ＭＳ Ｐゴシック" charset="0"/>
              </a:rPr>
              <a:t>Republicans felt Alien and Sedition Acts were unconstitutional</a:t>
            </a:r>
          </a:p>
          <a:p>
            <a:pPr marL="914400" lvl="1" indent="-514350" eaLnBrk="1" hangingPunct="1">
              <a:lnSpc>
                <a:spcPct val="80000"/>
              </a:lnSpc>
              <a:buFont typeface="Calibri" charset="0"/>
              <a:buAutoNum type="alphaLcPeriod"/>
            </a:pPr>
            <a:r>
              <a:rPr lang="en-US" sz="2000" dirty="0">
                <a:latin typeface="+mj-lt"/>
                <a:ea typeface="ＭＳ Ｐゴシック" charset="0"/>
              </a:rPr>
              <a:t>Jefferson and Madison secretly penned two resolutions that asserted that states have the right to </a:t>
            </a:r>
            <a:r>
              <a:rPr lang="en-US" sz="2000" u="sng" dirty="0">
                <a:latin typeface="+mj-lt"/>
                <a:ea typeface="ＭＳ Ｐゴシック" charset="0"/>
              </a:rPr>
              <a:t>nullify</a:t>
            </a:r>
            <a:r>
              <a:rPr lang="en-US" sz="2000" dirty="0">
                <a:latin typeface="+mj-lt"/>
                <a:ea typeface="ＭＳ Ｐゴシック" charset="0"/>
              </a:rPr>
              <a:t> unconstitutional laws passed by Congress.</a:t>
            </a:r>
          </a:p>
          <a:p>
            <a:pPr marL="914400" lvl="1" indent="-514350" eaLnBrk="1" hangingPunct="1">
              <a:lnSpc>
                <a:spcPct val="80000"/>
              </a:lnSpc>
              <a:buFont typeface="Calibri" charset="0"/>
              <a:buAutoNum type="alphaLcPeriod"/>
            </a:pPr>
            <a:r>
              <a:rPr lang="en-US" sz="2000" dirty="0">
                <a:latin typeface="+mj-lt"/>
                <a:ea typeface="ＭＳ Ｐゴシック" charset="0"/>
              </a:rPr>
              <a:t>Federalists retorted that the people, not states created Constitution and that the Supreme Court and not states determined the constitutionality of laws.</a:t>
            </a:r>
          </a:p>
          <a:p>
            <a:pPr marL="914400" lvl="1" indent="-514350" eaLnBrk="1" hangingPunct="1">
              <a:lnSpc>
                <a:spcPct val="80000"/>
              </a:lnSpc>
              <a:buFont typeface="Calibri" charset="0"/>
              <a:buAutoNum type="alphaLcPeriod"/>
            </a:pPr>
            <a:r>
              <a:rPr lang="en-US" sz="2000" dirty="0">
                <a:latin typeface="+mj-lt"/>
                <a:ea typeface="ＭＳ Ｐゴシック" charset="0"/>
              </a:rPr>
              <a:t>No other states but VA and KY adopted resolutions, but southern states would use this later in 19</a:t>
            </a:r>
            <a:r>
              <a:rPr lang="en-US" sz="2000" baseline="30000" dirty="0">
                <a:latin typeface="+mj-lt"/>
                <a:ea typeface="ＭＳ Ｐゴシック" charset="0"/>
              </a:rPr>
              <a:t>th</a:t>
            </a:r>
            <a:r>
              <a:rPr lang="en-US" sz="2000" dirty="0">
                <a:latin typeface="+mj-lt"/>
                <a:ea typeface="ＭＳ Ｐゴシック" charset="0"/>
              </a:rPr>
              <a:t> century to support nullification and secession.</a:t>
            </a:r>
          </a:p>
          <a:p>
            <a:pPr marL="914400" lvl="1" indent="-514350" eaLnBrk="1" hangingPunct="1">
              <a:lnSpc>
                <a:spcPct val="80000"/>
              </a:lnSpc>
              <a:buFont typeface="Calibri" charset="0"/>
              <a:buAutoNum type="alphaLcPeriod"/>
            </a:pPr>
            <a:endParaRPr lang="en-US" sz="2000" dirty="0">
              <a:latin typeface="Calibri" charset="0"/>
              <a:ea typeface="ＭＳ Ｐゴシック" charset="0"/>
            </a:endParaRPr>
          </a:p>
        </p:txBody>
      </p:sp>
      <p:pic>
        <p:nvPicPr>
          <p:cNvPr id="34819" name="Picture 2" descr="http://www.xtimeline.com/__UserPic_Large/1698/ELT20080204120436780321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743200"/>
            <a:ext cx="3841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upload.wikimedia.org/wikipedia/commons/thumb/1/1d/James_Madison.jpg/220px-James_Madis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3463" y="228600"/>
            <a:ext cx="19383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upload.wikimedia.org/wikipedia/commons/thumb/1/1e/Thomas_Jefferson_by_Rembrandt_Peale,_1800.jpg/220px-Thomas_Jefferson_by_Rembrandt_Peale,_18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228600"/>
            <a:ext cx="18669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765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2.bp.blogspot.com/_6CtuSd2_klc/TPUxmJEJdiI/AAAAAAAAAB8/n9-9P96LwZs/s1600/the+election+of+1800.jpg"/>
          <p:cNvPicPr>
            <a:picLocks noChangeAspect="1" noChangeArrowheads="1"/>
          </p:cNvPicPr>
          <p:nvPr/>
        </p:nvPicPr>
        <p:blipFill>
          <a:blip r:embed="rId2">
            <a:extLst>
              <a:ext uri="{28A0092B-C50C-407E-A947-70E740481C1C}">
                <a14:useLocalDpi xmlns:a14="http://schemas.microsoft.com/office/drawing/2010/main" val="0"/>
              </a:ext>
            </a:extLst>
          </a:blip>
          <a:srcRect b="2406"/>
          <a:stretch>
            <a:fillRect/>
          </a:stretch>
        </p:blipFill>
        <p:spPr bwMode="auto">
          <a:xfrm>
            <a:off x="1257300" y="1614488"/>
            <a:ext cx="66294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4"/>
          <p:cNvSpPr>
            <a:spLocks noChangeArrowheads="1"/>
          </p:cNvSpPr>
          <p:nvPr/>
        </p:nvSpPr>
        <p:spPr bwMode="auto">
          <a:xfrm>
            <a:off x="228600" y="133350"/>
            <a:ext cx="4419600" cy="1043362"/>
          </a:xfrm>
          <a:prstGeom prst="rect">
            <a:avLst/>
          </a:prstGeom>
          <a:solidFill>
            <a:srgbClr val="CCCCFF"/>
          </a:solidFill>
          <a:ln w="12700">
            <a:solidFill>
              <a:schemeClr val="tx1"/>
            </a:solidFill>
            <a:miter lim="800000"/>
            <a:headEnd/>
            <a:tailEnd/>
          </a:ln>
        </p:spPr>
        <p:txBody>
          <a:bodyPr>
            <a:spAutoFit/>
          </a:bodyPr>
          <a:lstStyle/>
          <a:p>
            <a:pPr algn="ctr">
              <a:lnSpc>
                <a:spcPct val="85000"/>
              </a:lnSpc>
            </a:pPr>
            <a:r>
              <a:rPr lang="en-US" sz="2400" dirty="0">
                <a:solidFill>
                  <a:srgbClr val="000000"/>
                </a:solidFill>
                <a:latin typeface="+mj-lt"/>
                <a:cs typeface="Calibri" charset="0"/>
              </a:rPr>
              <a:t>Adams and his Federalist Party were unpopular by the election of 1800</a:t>
            </a:r>
          </a:p>
        </p:txBody>
      </p:sp>
      <p:sp>
        <p:nvSpPr>
          <p:cNvPr id="6" name="Rectangle 5"/>
          <p:cNvSpPr>
            <a:spLocks noChangeArrowheads="1"/>
          </p:cNvSpPr>
          <p:nvPr/>
        </p:nvSpPr>
        <p:spPr bwMode="auto">
          <a:xfrm>
            <a:off x="4781550" y="133350"/>
            <a:ext cx="4191000" cy="1043362"/>
          </a:xfrm>
          <a:prstGeom prst="rect">
            <a:avLst/>
          </a:prstGeom>
          <a:solidFill>
            <a:srgbClr val="FFCCFF"/>
          </a:solidFill>
          <a:ln w="12700">
            <a:solidFill>
              <a:schemeClr val="tx1"/>
            </a:solidFill>
            <a:miter lim="800000"/>
            <a:headEnd/>
            <a:tailEnd/>
          </a:ln>
        </p:spPr>
        <p:txBody>
          <a:bodyPr>
            <a:spAutoFit/>
          </a:bodyPr>
          <a:lstStyle/>
          <a:p>
            <a:pPr algn="ctr">
              <a:lnSpc>
                <a:spcPct val="85000"/>
              </a:lnSpc>
            </a:pPr>
            <a:r>
              <a:rPr lang="en-US" sz="2400" dirty="0">
                <a:solidFill>
                  <a:srgbClr val="000000"/>
                </a:solidFill>
                <a:latin typeface="+mj-lt"/>
                <a:cs typeface="Calibri" charset="0"/>
              </a:rPr>
              <a:t>Republican Jefferson defeated Adams in the </a:t>
            </a:r>
            <a:r>
              <a:rPr lang="en-US" sz="2400" dirty="0">
                <a:solidFill>
                  <a:srgbClr val="000000"/>
                </a:solidFill>
                <a:latin typeface="+mj-lt"/>
                <a:cs typeface="Calibri" charset="0"/>
                <a:hlinkClick r:id="rId3"/>
              </a:rPr>
              <a:t>election of 1800</a:t>
            </a:r>
            <a:endParaRPr lang="en-US" sz="2400" dirty="0">
              <a:solidFill>
                <a:srgbClr val="000000"/>
              </a:solidFill>
              <a:latin typeface="+mj-lt"/>
              <a:cs typeface="Calibri" charset="0"/>
            </a:endParaRPr>
          </a:p>
        </p:txBody>
      </p:sp>
      <p:pic>
        <p:nvPicPr>
          <p:cNvPr id="7" name="Picture 5" descr="ElectoralCollege1800-Large"/>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371850" y="1504950"/>
            <a:ext cx="56007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9572" name="Picture 4" descr="http://upload.wikimedia.org/wikipedia/commons/thumb/1/1e/Thomas_Jefferson_by_Rembrandt_Peale,_1800.jpg/220px-Thomas_Jefferson_by_Rembrandt_Peale,_1800.jpg"/>
          <p:cNvPicPr>
            <a:picLocks noChangeAspect="1" noChangeArrowheads="1"/>
          </p:cNvPicPr>
          <p:nvPr/>
        </p:nvPicPr>
        <p:blipFill>
          <a:blip r:embed="rId5">
            <a:extLst>
              <a:ext uri="{28A0092B-C50C-407E-A947-70E740481C1C}">
                <a14:useLocalDpi xmlns:a14="http://schemas.microsoft.com/office/drawing/2010/main" val="0"/>
              </a:ext>
            </a:extLst>
          </a:blip>
          <a:srcRect l="9792" r="15260"/>
          <a:stretch>
            <a:fillRect/>
          </a:stretch>
        </p:blipFill>
        <p:spPr bwMode="auto">
          <a:xfrm>
            <a:off x="152400" y="1676400"/>
            <a:ext cx="30861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371850" y="1600200"/>
            <a:ext cx="5600700" cy="1357295"/>
          </a:xfrm>
          <a:prstGeom prst="rect">
            <a:avLst/>
          </a:prstGeom>
          <a:solidFill>
            <a:srgbClr val="FFFFCC"/>
          </a:solidFill>
          <a:ln w="12700">
            <a:solidFill>
              <a:schemeClr val="tx1"/>
            </a:solidFill>
            <a:miter lim="800000"/>
            <a:headEnd/>
            <a:tailEnd/>
          </a:ln>
        </p:spPr>
        <p:txBody>
          <a:bodyPr>
            <a:spAutoFit/>
          </a:bodyPr>
          <a:lstStyle/>
          <a:p>
            <a:pPr algn="ctr">
              <a:lnSpc>
                <a:spcPct val="85000"/>
              </a:lnSpc>
            </a:pPr>
            <a:r>
              <a:rPr lang="en-US" sz="2400">
                <a:solidFill>
                  <a:srgbClr val="000000"/>
                </a:solidFill>
                <a:latin typeface="+mj-lt"/>
                <a:cs typeface="Calibri" charset="0"/>
              </a:rPr>
              <a:t>The 1800 election marked the first time in U.S. history when one political party transferred power to another political party </a:t>
            </a:r>
          </a:p>
        </p:txBody>
      </p:sp>
      <p:sp>
        <p:nvSpPr>
          <p:cNvPr id="10" name="Rectangle 9"/>
          <p:cNvSpPr>
            <a:spLocks noChangeArrowheads="1"/>
          </p:cNvSpPr>
          <p:nvPr/>
        </p:nvSpPr>
        <p:spPr bwMode="auto">
          <a:xfrm>
            <a:off x="3352800" y="3505200"/>
            <a:ext cx="5600700" cy="1357295"/>
          </a:xfrm>
          <a:prstGeom prst="rect">
            <a:avLst/>
          </a:prstGeom>
          <a:solidFill>
            <a:srgbClr val="CCFFCC"/>
          </a:solidFill>
          <a:ln w="12700">
            <a:solidFill>
              <a:schemeClr val="tx1"/>
            </a:solidFill>
            <a:miter lim="800000"/>
            <a:headEnd/>
            <a:tailEnd/>
          </a:ln>
        </p:spPr>
        <p:txBody>
          <a:bodyPr>
            <a:spAutoFit/>
          </a:bodyPr>
          <a:lstStyle/>
          <a:p>
            <a:pPr algn="ctr">
              <a:lnSpc>
                <a:spcPct val="85000"/>
              </a:lnSpc>
            </a:pPr>
            <a:r>
              <a:rPr lang="en-US" sz="2400">
                <a:solidFill>
                  <a:srgbClr val="000000"/>
                </a:solidFill>
                <a:latin typeface="+mj-lt"/>
                <a:cs typeface="Calibri" charset="0"/>
              </a:rPr>
              <a:t>Jefferson</a:t>
            </a:r>
            <a:r>
              <a:rPr lang="ja-JP" altLang="en-US" sz="2400">
                <a:solidFill>
                  <a:srgbClr val="000000"/>
                </a:solidFill>
                <a:latin typeface="+mj-lt"/>
                <a:cs typeface="Calibri" charset="0"/>
              </a:rPr>
              <a:t>’</a:t>
            </a:r>
            <a:r>
              <a:rPr lang="en-US" sz="2400">
                <a:solidFill>
                  <a:srgbClr val="000000"/>
                </a:solidFill>
                <a:latin typeface="+mj-lt"/>
                <a:cs typeface="Calibri" charset="0"/>
              </a:rPr>
              <a:t>s victory over Adams marked the beginning of </a:t>
            </a:r>
            <a:br>
              <a:rPr lang="en-US" sz="2400">
                <a:solidFill>
                  <a:srgbClr val="000000"/>
                </a:solidFill>
                <a:latin typeface="+mj-lt"/>
                <a:cs typeface="Calibri" charset="0"/>
              </a:rPr>
            </a:br>
            <a:r>
              <a:rPr lang="en-US" sz="2400">
                <a:solidFill>
                  <a:srgbClr val="000000"/>
                </a:solidFill>
                <a:latin typeface="+mj-lt"/>
                <a:cs typeface="Calibri" charset="0"/>
              </a:rPr>
              <a:t>30 years of dominance by the Democratic-Republican Party </a:t>
            </a:r>
          </a:p>
        </p:txBody>
      </p:sp>
      <p:pic>
        <p:nvPicPr>
          <p:cNvPr id="11" name="Picture 8" descr="http://conservapedia.com/images/e/e2/Fed-vs-r.jpg"/>
          <p:cNvPicPr>
            <a:picLocks noChangeAspect="1" noChangeArrowheads="1"/>
          </p:cNvPicPr>
          <p:nvPr/>
        </p:nvPicPr>
        <p:blipFill>
          <a:blip r:embed="rId6">
            <a:extLst>
              <a:ext uri="{28A0092B-C50C-407E-A947-70E740481C1C}">
                <a14:useLocalDpi xmlns:a14="http://schemas.microsoft.com/office/drawing/2010/main" val="0"/>
              </a:ext>
            </a:extLst>
          </a:blip>
          <a:srcRect l="1613" t="86171" r="2007" b="-874"/>
          <a:stretch>
            <a:fillRect/>
          </a:stretch>
        </p:blipFill>
        <p:spPr bwMode="auto">
          <a:xfrm>
            <a:off x="3429000" y="5391150"/>
            <a:ext cx="56769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33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9572"/>
                                        </p:tgtEl>
                                        <p:attrNameLst>
                                          <p:attrName>style.visibility</p:attrName>
                                        </p:attrNameLst>
                                      </p:cBhvr>
                                      <p:to>
                                        <p:strVal val="visible"/>
                                      </p:to>
                                    </p:set>
                                    <p:animEffect transition="in" filter="fade">
                                      <p:cBhvr>
                                        <p:cTn id="13" dur="500"/>
                                        <p:tgtEl>
                                          <p:spTgt spid="109572"/>
                                        </p:tgtEl>
                                      </p:cBhvr>
                                    </p:animEffect>
                                  </p:childTnLst>
                                </p:cTn>
                              </p:par>
                              <p:par>
                                <p:cTn id="14" presetID="10" presetClass="exit" presetSubtype="0" fill="hold" nodeType="withEffect">
                                  <p:stCondLst>
                                    <p:cond delay="0"/>
                                  </p:stCondLst>
                                  <p:childTnLst>
                                    <p:animEffect transition="out" filter="fade">
                                      <p:cBhvr>
                                        <p:cTn id="15" dur="500"/>
                                        <p:tgtEl>
                                          <p:spTgt spid="109570"/>
                                        </p:tgtEl>
                                      </p:cBhvr>
                                    </p:animEffect>
                                    <p:set>
                                      <p:cBhvr>
                                        <p:cTn id="16" dur="1" fill="hold">
                                          <p:stCondLst>
                                            <p:cond delay="499"/>
                                          </p:stCondLst>
                                        </p:cTn>
                                        <p:tgtEl>
                                          <p:spTgt spid="10957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Federalist Era</a:t>
            </a:r>
            <a:endParaRPr lang="en-US" dirty="0"/>
          </a:p>
        </p:txBody>
      </p:sp>
      <p:sp>
        <p:nvSpPr>
          <p:cNvPr id="5" name="Text Placeholder 4"/>
          <p:cNvSpPr>
            <a:spLocks noGrp="1"/>
          </p:cNvSpPr>
          <p:nvPr>
            <p:ph type="body" sz="half" idx="3"/>
          </p:nvPr>
        </p:nvSpPr>
        <p:spPr>
          <a:xfrm>
            <a:off x="301626" y="1600200"/>
            <a:ext cx="8540750" cy="4498975"/>
          </a:xfrm>
        </p:spPr>
        <p:txBody>
          <a:bodyPr>
            <a:normAutofit/>
          </a:bodyPr>
          <a:lstStyle/>
          <a:p>
            <a:r>
              <a:rPr lang="en-US" dirty="0"/>
              <a:t>Though their time in power was a brief 12 years, the Federalist Party left a significant </a:t>
            </a:r>
            <a:r>
              <a:rPr lang="en-US" dirty="0" smtClean="0"/>
              <a:t>legacy</a:t>
            </a:r>
          </a:p>
          <a:p>
            <a:pPr lvl="1"/>
            <a:r>
              <a:rPr lang="en-US" dirty="0" smtClean="0"/>
              <a:t>Strengthened the national government.</a:t>
            </a:r>
          </a:p>
          <a:p>
            <a:pPr lvl="1"/>
            <a:r>
              <a:rPr lang="en-US" dirty="0" smtClean="0"/>
              <a:t>Established a solid financial system</a:t>
            </a:r>
          </a:p>
          <a:p>
            <a:pPr lvl="1"/>
            <a:r>
              <a:rPr lang="en-US" dirty="0" smtClean="0"/>
              <a:t>Encouraged American industry growth</a:t>
            </a:r>
          </a:p>
          <a:p>
            <a:pPr lvl="1"/>
            <a:r>
              <a:rPr lang="en-US" dirty="0" smtClean="0"/>
              <a:t>Avoided war with both Britain and France, signed key treaties with Britain and Spain</a:t>
            </a:r>
            <a:endParaRPr lang="en-US" dirty="0"/>
          </a:p>
        </p:txBody>
      </p:sp>
    </p:spTree>
    <p:extLst>
      <p:ext uri="{BB962C8B-B14F-4D97-AF65-F5344CB8AC3E}">
        <p14:creationId xmlns:p14="http://schemas.microsoft.com/office/powerpoint/2010/main" val="12432777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Federalist Loss Factors</a:t>
            </a:r>
            <a:endParaRPr lang="en-US" dirty="0"/>
          </a:p>
        </p:txBody>
      </p:sp>
      <p:sp>
        <p:nvSpPr>
          <p:cNvPr id="3" name="Content Placeholder 2"/>
          <p:cNvSpPr>
            <a:spLocks noGrp="1"/>
          </p:cNvSpPr>
          <p:nvPr>
            <p:ph idx="1"/>
          </p:nvPr>
        </p:nvSpPr>
        <p:spPr/>
        <p:txBody>
          <a:bodyPr/>
          <a:lstStyle/>
          <a:p>
            <a:r>
              <a:rPr lang="en-US" dirty="0" smtClean="0"/>
              <a:t>Political Base of Power</a:t>
            </a:r>
          </a:p>
          <a:p>
            <a:r>
              <a:rPr lang="en-US" dirty="0" smtClean="0"/>
              <a:t>Economic Base of Power</a:t>
            </a:r>
          </a:p>
          <a:p>
            <a:r>
              <a:rPr lang="en-US" dirty="0" smtClean="0"/>
              <a:t>Regional Base of Power</a:t>
            </a:r>
          </a:p>
          <a:p>
            <a:r>
              <a:rPr lang="en-US" dirty="0" smtClean="0"/>
              <a:t>Alien &amp; Sedition Acts</a:t>
            </a:r>
            <a:endParaRPr lang="en-US" dirty="0"/>
          </a:p>
        </p:txBody>
      </p:sp>
    </p:spTree>
    <p:extLst>
      <p:ext uri="{BB962C8B-B14F-4D97-AF65-F5344CB8AC3E}">
        <p14:creationId xmlns:p14="http://schemas.microsoft.com/office/powerpoint/2010/main" val="213667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named.png"/>
          <p:cNvPicPr>
            <a:picLocks noGrp="1" noChangeAspect="1"/>
          </p:cNvPicPr>
          <p:nvPr>
            <p:ph idx="1"/>
          </p:nvPr>
        </p:nvPicPr>
        <p:blipFill>
          <a:blip r:embed="rId2">
            <a:extLst>
              <a:ext uri="{28A0092B-C50C-407E-A947-70E740481C1C}">
                <a14:useLocalDpi xmlns:a14="http://schemas.microsoft.com/office/drawing/2010/main" val="0"/>
              </a:ext>
            </a:extLst>
          </a:blip>
          <a:srcRect t="34540" b="34540"/>
          <a:stretch>
            <a:fillRect/>
          </a:stretch>
        </p:blipFill>
        <p:spPr/>
      </p:pic>
    </p:spTree>
    <p:extLst>
      <p:ext uri="{BB962C8B-B14F-4D97-AF65-F5344CB8AC3E}">
        <p14:creationId xmlns:p14="http://schemas.microsoft.com/office/powerpoint/2010/main" val="39980645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ABE2C26-E67D-9B46-B271-9070EF3EC582}"/>
              </a:ext>
            </a:extLst>
          </p:cNvPr>
          <p:cNvSpPr>
            <a:spLocks noGrp="1" noRot="1" noChangeArrowheads="1"/>
          </p:cNvSpPr>
          <p:nvPr>
            <p:ph type="title"/>
          </p:nvPr>
        </p:nvSpPr>
        <p:spPr>
          <a:xfrm>
            <a:off x="304800" y="76200"/>
            <a:ext cx="8540750" cy="685800"/>
          </a:xfrm>
        </p:spPr>
        <p:txBody>
          <a:bodyPr>
            <a:normAutofit fontScale="90000"/>
          </a:bodyPr>
          <a:lstStyle/>
          <a:p>
            <a:pPr eaLnBrk="1" hangingPunct="1"/>
            <a:r>
              <a:rPr lang="en-US">
                <a:latin typeface="Rockwell"/>
                <a:cs typeface="Rockwell"/>
              </a:rPr>
              <a:t>George Washington (1789-1797)</a:t>
            </a:r>
          </a:p>
        </p:txBody>
      </p:sp>
      <p:sp>
        <p:nvSpPr>
          <p:cNvPr id="52227" name="Rectangle 3">
            <a:extLst>
              <a:ext uri="{FF2B5EF4-FFF2-40B4-BE49-F238E27FC236}">
                <a16:creationId xmlns:a16="http://schemas.microsoft.com/office/drawing/2014/main" xmlns="" id="{6A8BED83-8AFE-7744-A9CE-1AE723F4F695}"/>
              </a:ext>
            </a:extLst>
          </p:cNvPr>
          <p:cNvSpPr>
            <a:spLocks noGrp="1" noRot="1" noChangeArrowheads="1"/>
          </p:cNvSpPr>
          <p:nvPr>
            <p:ph type="body" sz="half" idx="1"/>
          </p:nvPr>
        </p:nvSpPr>
        <p:spPr>
          <a:xfrm>
            <a:off x="0" y="990600"/>
            <a:ext cx="5029200" cy="5638800"/>
          </a:xfrm>
        </p:spPr>
        <p:txBody>
          <a:bodyPr/>
          <a:lstStyle/>
          <a:p>
            <a:pPr eaLnBrk="1" hangingPunct="1"/>
            <a:r>
              <a:rPr lang="en-US" sz="1800" dirty="0">
                <a:latin typeface="Rockwell"/>
                <a:cs typeface="Rockwell"/>
              </a:rPr>
              <a:t>Washington unanimously elected</a:t>
            </a:r>
          </a:p>
          <a:p>
            <a:pPr lvl="1" eaLnBrk="1" hangingPunct="1"/>
            <a:r>
              <a:rPr lang="en-US" sz="1600" dirty="0">
                <a:latin typeface="Rockwell"/>
                <a:cs typeface="Rockwell"/>
              </a:rPr>
              <a:t>John Adams as VP</a:t>
            </a:r>
          </a:p>
          <a:p>
            <a:pPr eaLnBrk="1" hangingPunct="1"/>
            <a:r>
              <a:rPr lang="en-US" sz="1800" dirty="0">
                <a:latin typeface="Rockwell"/>
                <a:cs typeface="Rockwell"/>
              </a:rPr>
              <a:t>The Cabinet</a:t>
            </a:r>
          </a:p>
          <a:p>
            <a:pPr lvl="1" eaLnBrk="1" hangingPunct="1"/>
            <a:r>
              <a:rPr lang="en-US" sz="1600" dirty="0">
                <a:latin typeface="Rockwell"/>
                <a:cs typeface="Rockwell"/>
              </a:rPr>
              <a:t>Secretary of State Thomas Jefferson</a:t>
            </a:r>
          </a:p>
          <a:p>
            <a:pPr lvl="1" eaLnBrk="1" hangingPunct="1"/>
            <a:r>
              <a:rPr lang="en-US" sz="1600" dirty="0">
                <a:latin typeface="Rockwell"/>
                <a:cs typeface="Rockwell"/>
              </a:rPr>
              <a:t>Secretary of the Treasury Alexander Hamilton</a:t>
            </a:r>
          </a:p>
          <a:p>
            <a:pPr lvl="1" eaLnBrk="1" hangingPunct="1"/>
            <a:r>
              <a:rPr lang="en-US" sz="1600" dirty="0">
                <a:latin typeface="Rockwell"/>
                <a:cs typeface="Rockwell"/>
              </a:rPr>
              <a:t>Secretary of War Henry Knox</a:t>
            </a:r>
          </a:p>
          <a:p>
            <a:pPr lvl="1" eaLnBrk="1" hangingPunct="1"/>
            <a:r>
              <a:rPr lang="en-US" sz="1600" dirty="0">
                <a:latin typeface="Rockwell"/>
                <a:cs typeface="Rockwell"/>
              </a:rPr>
              <a:t>Attorney General Edmund Randolph</a:t>
            </a:r>
          </a:p>
          <a:p>
            <a:pPr eaLnBrk="1" hangingPunct="1"/>
            <a:r>
              <a:rPr lang="en-US" sz="1800" dirty="0">
                <a:latin typeface="Rockwell"/>
                <a:cs typeface="Rockwell"/>
              </a:rPr>
              <a:t>Judiciary Act of 1789</a:t>
            </a:r>
          </a:p>
          <a:p>
            <a:pPr lvl="1" eaLnBrk="1" hangingPunct="1"/>
            <a:r>
              <a:rPr lang="en-US" sz="1600" dirty="0">
                <a:latin typeface="Rockwell"/>
                <a:cs typeface="Rockwell"/>
              </a:rPr>
              <a:t>Established lower federal courts</a:t>
            </a:r>
          </a:p>
          <a:p>
            <a:pPr lvl="2" eaLnBrk="1" hangingPunct="1"/>
            <a:r>
              <a:rPr lang="en-US" sz="1400" dirty="0">
                <a:latin typeface="Rockwell"/>
                <a:cs typeface="Rockwell"/>
              </a:rPr>
              <a:t>Federal district court in each state</a:t>
            </a:r>
          </a:p>
          <a:p>
            <a:pPr lvl="1" eaLnBrk="1" hangingPunct="1"/>
            <a:r>
              <a:rPr lang="en-US" sz="1600" dirty="0">
                <a:latin typeface="Rockwell"/>
                <a:cs typeface="Rockwell"/>
              </a:rPr>
              <a:t>Attorney General</a:t>
            </a:r>
          </a:p>
          <a:p>
            <a:pPr eaLnBrk="1" hangingPunct="1"/>
            <a:r>
              <a:rPr lang="en-US" sz="1800" dirty="0">
                <a:latin typeface="Rockwell"/>
                <a:cs typeface="Rockwell"/>
              </a:rPr>
              <a:t>Whiskey Rebellion (1794)</a:t>
            </a:r>
          </a:p>
          <a:p>
            <a:pPr eaLnBrk="1" hangingPunct="1"/>
            <a:r>
              <a:rPr lang="en-US" sz="1800" dirty="0">
                <a:latin typeface="Rockwell"/>
                <a:cs typeface="Rockwell"/>
              </a:rPr>
              <a:t>Foreign Policy</a:t>
            </a:r>
          </a:p>
          <a:p>
            <a:pPr lvl="1" eaLnBrk="1" hangingPunct="1"/>
            <a:r>
              <a:rPr lang="en-US" sz="1600" dirty="0">
                <a:latin typeface="Rockwell"/>
                <a:cs typeface="Rockwell"/>
              </a:rPr>
              <a:t>French Revolution</a:t>
            </a:r>
          </a:p>
          <a:p>
            <a:pPr lvl="1" eaLnBrk="1" hangingPunct="1"/>
            <a:r>
              <a:rPr lang="en-US" sz="1600" dirty="0">
                <a:latin typeface="Rockwell"/>
                <a:cs typeface="Rockwell"/>
              </a:rPr>
              <a:t>Jay Treaty and Pinckney Treaty</a:t>
            </a:r>
          </a:p>
          <a:p>
            <a:pPr eaLnBrk="1" hangingPunct="1"/>
            <a:r>
              <a:rPr lang="en-US" sz="1800" dirty="0">
                <a:latin typeface="Rockwell"/>
                <a:cs typeface="Rockwell"/>
              </a:rPr>
              <a:t>Farewell Address</a:t>
            </a:r>
          </a:p>
        </p:txBody>
      </p:sp>
      <p:pic>
        <p:nvPicPr>
          <p:cNvPr id="39939" name="Picture 5" descr="Washington.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64138" y="914400"/>
            <a:ext cx="3541712" cy="5791200"/>
          </a:xfrm>
        </p:spPr>
      </p:pic>
    </p:spTree>
    <p:extLst>
      <p:ext uri="{BB962C8B-B14F-4D97-AF65-F5344CB8AC3E}">
        <p14:creationId xmlns:p14="http://schemas.microsoft.com/office/powerpoint/2010/main" val="37911240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8229600" cy="685800"/>
          </a:xfrm>
        </p:spPr>
        <p:txBody>
          <a:bodyPr>
            <a:normAutofit fontScale="90000"/>
          </a:bodyPr>
          <a:lstStyle/>
          <a:p>
            <a:pPr fontAlgn="auto">
              <a:spcAft>
                <a:spcPts val="0"/>
              </a:spcAft>
              <a:defRPr/>
            </a:pPr>
            <a:r>
              <a:rPr lang="en-US" altLang="en-US" dirty="0" smtClean="0">
                <a:solidFill>
                  <a:srgbClr val="FFFFFF"/>
                </a:solidFill>
                <a:ea typeface="+mj-ea"/>
              </a:rPr>
              <a:t>The Departments &amp; Leadership</a:t>
            </a:r>
          </a:p>
        </p:txBody>
      </p:sp>
      <p:sp>
        <p:nvSpPr>
          <p:cNvPr id="14339" name="Rectangle 3"/>
          <p:cNvSpPr>
            <a:spLocks noGrp="1" noChangeArrowheads="1"/>
          </p:cNvSpPr>
          <p:nvPr>
            <p:ph idx="1"/>
          </p:nvPr>
        </p:nvSpPr>
        <p:spPr>
          <a:xfrm>
            <a:off x="381000" y="1447800"/>
            <a:ext cx="6553200" cy="4800600"/>
          </a:xfrm>
        </p:spPr>
        <p:txBody>
          <a:bodyPr>
            <a:normAutofit lnSpcReduction="10000"/>
          </a:bodyPr>
          <a:lstStyle/>
          <a:p>
            <a:r>
              <a:rPr lang="en-US" sz="2800" dirty="0">
                <a:solidFill>
                  <a:srgbClr val="FFFFFF"/>
                </a:solidFill>
                <a:latin typeface="Rockwell"/>
                <a:cs typeface="Rockwell"/>
              </a:rPr>
              <a:t>Department of State</a:t>
            </a:r>
          </a:p>
          <a:p>
            <a:pPr lvl="1"/>
            <a:r>
              <a:rPr lang="en-US" sz="2000" dirty="0">
                <a:solidFill>
                  <a:srgbClr val="FFFFFF"/>
                </a:solidFill>
                <a:latin typeface="Rockwell"/>
                <a:cs typeface="Rockwell"/>
              </a:rPr>
              <a:t>Sec. of State - T. Jefferson</a:t>
            </a:r>
          </a:p>
          <a:p>
            <a:endParaRPr lang="en-US" sz="2800" dirty="0">
              <a:solidFill>
                <a:srgbClr val="FFFFFF"/>
              </a:solidFill>
              <a:latin typeface="Rockwell"/>
              <a:cs typeface="Rockwell"/>
            </a:endParaRPr>
          </a:p>
          <a:p>
            <a:r>
              <a:rPr lang="en-US" sz="2800" dirty="0">
                <a:solidFill>
                  <a:srgbClr val="FFFFFF"/>
                </a:solidFill>
                <a:latin typeface="Rockwell"/>
                <a:cs typeface="Rockwell"/>
              </a:rPr>
              <a:t>Department of Treasury</a:t>
            </a:r>
          </a:p>
          <a:p>
            <a:pPr lvl="1"/>
            <a:r>
              <a:rPr lang="en-US" sz="2000" dirty="0">
                <a:solidFill>
                  <a:srgbClr val="FFFFFF"/>
                </a:solidFill>
                <a:latin typeface="Rockwell"/>
                <a:cs typeface="Rockwell"/>
              </a:rPr>
              <a:t>Sec. of Treasury - A. Hamilton</a:t>
            </a:r>
          </a:p>
          <a:p>
            <a:endParaRPr lang="en-US" sz="2800" dirty="0">
              <a:solidFill>
                <a:srgbClr val="FFFFFF"/>
              </a:solidFill>
              <a:latin typeface="Rockwell"/>
              <a:cs typeface="Rockwell"/>
            </a:endParaRPr>
          </a:p>
          <a:p>
            <a:r>
              <a:rPr lang="en-US" sz="2800" dirty="0">
                <a:solidFill>
                  <a:srgbClr val="FFFFFF"/>
                </a:solidFill>
                <a:latin typeface="Rockwell"/>
                <a:cs typeface="Rockwell"/>
              </a:rPr>
              <a:t>War Department</a:t>
            </a:r>
          </a:p>
          <a:p>
            <a:pPr lvl="1"/>
            <a:r>
              <a:rPr lang="en-US" sz="2000" dirty="0">
                <a:solidFill>
                  <a:srgbClr val="FFFFFF"/>
                </a:solidFill>
                <a:latin typeface="Rockwell"/>
                <a:cs typeface="Rockwell"/>
              </a:rPr>
              <a:t>Sec. of War - Henry Knox</a:t>
            </a:r>
          </a:p>
          <a:p>
            <a:endParaRPr lang="en-US" sz="2800" dirty="0">
              <a:solidFill>
                <a:srgbClr val="FFFFFF"/>
              </a:solidFill>
              <a:latin typeface="Rockwell"/>
              <a:cs typeface="Rockwell"/>
            </a:endParaRPr>
          </a:p>
          <a:p>
            <a:r>
              <a:rPr lang="en-US" sz="2800" dirty="0">
                <a:solidFill>
                  <a:srgbClr val="FFFFFF"/>
                </a:solidFill>
                <a:latin typeface="Rockwell"/>
                <a:cs typeface="Rockwell"/>
              </a:rPr>
              <a:t>Attorney General Edmund Randolph</a:t>
            </a:r>
          </a:p>
        </p:txBody>
      </p:sp>
      <p:pic>
        <p:nvPicPr>
          <p:cNvPr id="14340" name="Picture 5" descr="http://sc94.ameslab.gov/TOUR/tjeffers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1352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http://hansenreport.files.wordpress.com/2011/02/hamil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362200"/>
            <a:ext cx="135255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ttp://www.nps.gov/museum/exhibits/revwar/image_gal/indeimg/web_exhibit/KNOX_ex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0" y="3548627"/>
            <a:ext cx="1384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1" descr="http://www.whatwouldthefoundersthink.com/blog/wp-content/uploads/2011/01/Edmund-Randolp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686300"/>
            <a:ext cx="1352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457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fontAlgn="auto">
              <a:spcAft>
                <a:spcPts val="0"/>
              </a:spcAft>
              <a:defRPr/>
            </a:pPr>
            <a:r>
              <a:rPr lang="en-US" altLang="en-US" smtClean="0">
                <a:solidFill>
                  <a:srgbClr val="FFFFFF"/>
                </a:solidFill>
                <a:ea typeface="+mj-ea"/>
              </a:rPr>
              <a:t>The Courts</a:t>
            </a:r>
          </a:p>
        </p:txBody>
      </p:sp>
      <p:sp>
        <p:nvSpPr>
          <p:cNvPr id="13315" name="Rectangle 3"/>
          <p:cNvSpPr>
            <a:spLocks noGrp="1" noChangeArrowheads="1"/>
          </p:cNvSpPr>
          <p:nvPr>
            <p:ph idx="1"/>
          </p:nvPr>
        </p:nvSpPr>
        <p:spPr>
          <a:xfrm>
            <a:off x="381000" y="1828800"/>
            <a:ext cx="8305800" cy="4419600"/>
          </a:xfrm>
        </p:spPr>
        <p:txBody>
          <a:bodyPr>
            <a:normAutofit lnSpcReduction="10000"/>
          </a:bodyPr>
          <a:lstStyle/>
          <a:p>
            <a:pPr marL="411480" fontAlgn="auto">
              <a:spcAft>
                <a:spcPts val="0"/>
              </a:spcAft>
              <a:buFont typeface="Wingdings"/>
              <a:buChar char=""/>
              <a:defRPr/>
            </a:pPr>
            <a:r>
              <a:rPr lang="en-US" altLang="en-US" sz="2800" dirty="0" smtClean="0">
                <a:ea typeface="+mn-ea"/>
              </a:rPr>
              <a:t>Congress created effective courts under the Judiciary Act of 1789</a:t>
            </a:r>
          </a:p>
          <a:p>
            <a:pPr marL="411480" fontAlgn="auto">
              <a:spcAft>
                <a:spcPts val="0"/>
              </a:spcAft>
              <a:buFont typeface="Wingdings"/>
              <a:buChar char=""/>
              <a:defRPr/>
            </a:pPr>
            <a:endParaRPr lang="en-US" altLang="en-US" sz="2800" dirty="0" smtClean="0">
              <a:ea typeface="+mn-ea"/>
            </a:endParaRPr>
          </a:p>
          <a:p>
            <a:pPr marL="411480" fontAlgn="auto">
              <a:spcAft>
                <a:spcPts val="0"/>
              </a:spcAft>
              <a:buFont typeface="Wingdings"/>
              <a:buChar char=""/>
              <a:defRPr/>
            </a:pPr>
            <a:r>
              <a:rPr lang="en-US" altLang="en-US" sz="2800" dirty="0" smtClean="0">
                <a:ea typeface="+mn-ea"/>
              </a:rPr>
              <a:t>Judiciary Act organized the Supreme Court with a chief justice &amp; 5 associates</a:t>
            </a:r>
          </a:p>
          <a:p>
            <a:pPr marL="411480" fontAlgn="auto">
              <a:spcAft>
                <a:spcPts val="0"/>
              </a:spcAft>
              <a:buFont typeface="Wingdings"/>
              <a:buChar char=""/>
              <a:defRPr/>
            </a:pPr>
            <a:endParaRPr lang="en-US" altLang="en-US" sz="2800" dirty="0" smtClean="0">
              <a:ea typeface="+mn-ea"/>
            </a:endParaRPr>
          </a:p>
          <a:p>
            <a:pPr marL="411480" fontAlgn="auto">
              <a:spcAft>
                <a:spcPts val="0"/>
              </a:spcAft>
              <a:buFont typeface="Wingdings"/>
              <a:buChar char=""/>
              <a:defRPr/>
            </a:pPr>
            <a:r>
              <a:rPr lang="en-US" altLang="en-US" sz="2800" dirty="0" smtClean="0">
                <a:ea typeface="+mn-ea"/>
              </a:rPr>
              <a:t>Established federal district &amp; circuit courts</a:t>
            </a:r>
          </a:p>
          <a:p>
            <a:pPr marL="411480" fontAlgn="auto">
              <a:spcAft>
                <a:spcPts val="0"/>
              </a:spcAft>
              <a:buFont typeface="Wingdings"/>
              <a:buChar char=""/>
              <a:defRPr/>
            </a:pPr>
            <a:endParaRPr lang="en-US" altLang="en-US" sz="2800" dirty="0" smtClean="0">
              <a:ea typeface="+mn-ea"/>
            </a:endParaRPr>
          </a:p>
          <a:p>
            <a:pPr marL="411480" fontAlgn="auto">
              <a:spcAft>
                <a:spcPts val="0"/>
              </a:spcAft>
              <a:buFont typeface="Wingdings"/>
              <a:buChar char=""/>
              <a:defRPr/>
            </a:pPr>
            <a:r>
              <a:rPr lang="en-US" altLang="en-US" sz="2800" dirty="0" smtClean="0">
                <a:ea typeface="+mn-ea"/>
              </a:rPr>
              <a:t>Created office of Attorney General</a:t>
            </a:r>
          </a:p>
        </p:txBody>
      </p:sp>
    </p:spTree>
    <p:extLst>
      <p:ext uri="{BB962C8B-B14F-4D97-AF65-F5344CB8AC3E}">
        <p14:creationId xmlns:p14="http://schemas.microsoft.com/office/powerpoint/2010/main" val="4789360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11 at 3.29.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9144000" cy="6599667"/>
          </a:xfrm>
          <a:prstGeom prst="rect">
            <a:avLst/>
          </a:prstGeom>
        </p:spPr>
      </p:pic>
    </p:spTree>
    <p:extLst>
      <p:ext uri="{BB962C8B-B14F-4D97-AF65-F5344CB8AC3E}">
        <p14:creationId xmlns:p14="http://schemas.microsoft.com/office/powerpoint/2010/main" val="4036237473"/>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296</TotalTime>
  <Words>2482</Words>
  <Application>Microsoft Macintosh PowerPoint</Application>
  <PresentationFormat>On-screen Show (4:3)</PresentationFormat>
  <Paragraphs>314</Paragraphs>
  <Slides>46</Slides>
  <Notes>15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Theme</vt:lpstr>
      <vt:lpstr>Do Now</vt:lpstr>
      <vt:lpstr>9. The Adams Administration and the Peaceful Revolution of 1800</vt:lpstr>
      <vt:lpstr>AP Prompt</vt:lpstr>
      <vt:lpstr>BIG IDEAS-College Style</vt:lpstr>
      <vt:lpstr>PowerPoint Presentation</vt:lpstr>
      <vt:lpstr>George Washington (1789-1797)</vt:lpstr>
      <vt:lpstr>The Departments &amp; Leadership</vt:lpstr>
      <vt:lpstr>The Courts</vt:lpstr>
      <vt:lpstr>PowerPoint Presentation</vt:lpstr>
      <vt:lpstr>1st Chief Justice</vt:lpstr>
      <vt:lpstr>Washington’s Foreign Policy</vt:lpstr>
      <vt:lpstr>The French Question</vt:lpstr>
      <vt:lpstr>The French Question</vt:lpstr>
      <vt:lpstr>PowerPoint Presentation</vt:lpstr>
      <vt:lpstr>PowerPoint Presentation</vt:lpstr>
      <vt:lpstr>PowerPoint Presentation</vt:lpstr>
      <vt:lpstr>PowerPoint Presentation</vt:lpstr>
      <vt:lpstr>PowerPoint Presentation</vt:lpstr>
      <vt:lpstr>Hamilton vs. Jefferson and the Birth of Political Parties </vt:lpstr>
      <vt:lpstr>PowerPoint Presentation</vt:lpstr>
      <vt:lpstr>2. Establishment of a National Bank</vt:lpstr>
      <vt:lpstr>Bank of the U.S.</vt:lpstr>
      <vt:lpstr>Bank of the U.S.</vt:lpstr>
      <vt:lpstr>PowerPoint Presentation</vt:lpstr>
      <vt:lpstr>Whiskey Rebellion (1791-1794)</vt:lpstr>
      <vt:lpstr>First Political Party System (1789-1824)</vt:lpstr>
      <vt:lpstr>Washington’s Farewell Address (1796)</vt:lpstr>
      <vt:lpstr>Washington’s Precedents</vt:lpstr>
      <vt:lpstr>PowerPoint Presentation</vt:lpstr>
      <vt:lpstr>America in 1790</vt:lpstr>
      <vt:lpstr>Election of 1796</vt:lpstr>
      <vt:lpstr>A New President</vt:lpstr>
      <vt:lpstr>Vice President</vt:lpstr>
      <vt:lpstr>Relations with France</vt:lpstr>
      <vt:lpstr>XYZ Affair (1797)</vt:lpstr>
      <vt:lpstr>Quasi-War (1798-1800)</vt:lpstr>
      <vt:lpstr>PowerPoint Presentation</vt:lpstr>
      <vt:lpstr>PowerPoint Presentation</vt:lpstr>
      <vt:lpstr>Alien &amp; Sedition Acts</vt:lpstr>
      <vt:lpstr>Naturalization Acts</vt:lpstr>
      <vt:lpstr>PowerPoint Presentation</vt:lpstr>
      <vt:lpstr>Nullification</vt:lpstr>
      <vt:lpstr>PowerPoint Presentation</vt:lpstr>
      <vt:lpstr>PowerPoint Presentation</vt:lpstr>
      <vt:lpstr>The End of the Federalist Era</vt:lpstr>
      <vt:lpstr>Federalist Loss Factors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27</cp:revision>
  <dcterms:created xsi:type="dcterms:W3CDTF">2019-07-30T18:40:06Z</dcterms:created>
  <dcterms:modified xsi:type="dcterms:W3CDTF">2019-09-20T18:53:25Z</dcterms:modified>
</cp:coreProperties>
</file>