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6"/>
  </p:notesMasterIdLst>
  <p:sldIdLst>
    <p:sldId id="256" r:id="rId2"/>
    <p:sldId id="274" r:id="rId3"/>
    <p:sldId id="275" r:id="rId4"/>
    <p:sldId id="276" r:id="rId5"/>
    <p:sldId id="277" r:id="rId6"/>
    <p:sldId id="278" r:id="rId7"/>
    <p:sldId id="260" r:id="rId8"/>
    <p:sldId id="279" r:id="rId9"/>
    <p:sldId id="280" r:id="rId10"/>
    <p:sldId id="281" r:id="rId11"/>
    <p:sldId id="261" r:id="rId12"/>
    <p:sldId id="283" r:id="rId13"/>
    <p:sldId id="284" r:id="rId14"/>
    <p:sldId id="282" r:id="rId15"/>
    <p:sldId id="262" r:id="rId16"/>
    <p:sldId id="263" r:id="rId17"/>
    <p:sldId id="264" r:id="rId18"/>
    <p:sldId id="265" r:id="rId19"/>
    <p:sldId id="266" r:id="rId20"/>
    <p:sldId id="267" r:id="rId21"/>
    <p:sldId id="285" r:id="rId22"/>
    <p:sldId id="268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78D6-3C0D-FB41-A2F6-D8F8590916CA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028E9-60AB-DF4F-A166-1F1F22DB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582A69D-BAA1-D141-B01A-EC73E1A7B046}" type="slidenum">
              <a:rPr lang="en-US">
                <a:latin typeface="Arial" charset="0"/>
              </a:rPr>
              <a:pPr eaLnBrk="1" hangingPunct="1"/>
              <a:t>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3B09C3-0A3C-5748-820F-4D299367AB1E}" type="slidenum">
              <a:rPr lang="en-US">
                <a:latin typeface="Arial" charset="0"/>
              </a:rPr>
              <a:pPr eaLnBrk="1" hangingPunct="1"/>
              <a:t>3</a:t>
            </a:fld>
            <a:endParaRPr 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On Dec 7, 1941, the U.S. naval fleet in the Pacific was crippled by the surprise attack; 8 battleships were sunk &amp; 2,400 Americans were killed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38F788-C9B6-47AC-9F80-E0794DDE99A1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443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A73031-28F3-6640-8A31-F1A6E056578A}" type="slidenum">
              <a:rPr lang="en-US" sz="1200" b="0">
                <a:latin typeface="Times New Roman" charset="0"/>
              </a:rPr>
              <a:pPr/>
              <a:t>14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63FCD-DDBA-3D4C-B0EE-84563AA43D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4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AE9C5-69D8-6B47-A671-37CF9905F7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4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DD36A-140B-534D-AAC2-02EC181036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0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3.jpeg"/><Relationship Id="rId5" Type="http://schemas.openxmlformats.org/officeDocument/2006/relationships/hyperlink" Target="http://www.google.com/url?sa=i&amp;rct=j&amp;q=&amp;esrc=s&amp;frm=1&amp;source=images&amp;cd=&amp;cad=rja&amp;docid=wp1ke7j7ycPW3M&amp;tbnid=1DZzYZP37GTZxM:&amp;ved=0CAUQjRw&amp;url=http://www.shmoop.com/wwii/timeline.html&amp;ei=V1lcUc-iC5T22QWC4oDQAQ&amp;psig=AFQjCNFQ7lHOowJnLb_fI_EMjSqPVUUTCw&amp;ust=1365093036210235" TargetMode="External"/><Relationship Id="rId6" Type="http://schemas.openxmlformats.org/officeDocument/2006/relationships/image" Target="../media/image34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82RTzi5Vt7w" TargetMode="External"/><Relationship Id="rId3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www.youtube.com/watch?v=3VqQAf74f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3187"/>
            <a:ext cx="7772400" cy="2577263"/>
          </a:xfrm>
        </p:spPr>
        <p:txBody>
          <a:bodyPr>
            <a:normAutofit/>
          </a:bodyPr>
          <a:lstStyle/>
          <a:p>
            <a:r>
              <a:rPr lang="en-US" dirty="0" smtClean="0"/>
              <a:t>9. The Military Fronts of 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19-20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6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dokdo-takeshima.com/wordpress/wp-content/images/japanese-treach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t="18408" r="5972" b="14973"/>
          <a:stretch>
            <a:fillRect/>
          </a:stretch>
        </p:blipFill>
        <p:spPr bwMode="auto">
          <a:xfrm>
            <a:off x="1447800" y="0"/>
            <a:ext cx="6497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8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“It is all bad.”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0356" y="1020357"/>
            <a:ext cx="9067800" cy="26491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Nazis rolling across Europe and N. Africa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Japanese capturing the Pacific islands and vast sections of continental Asia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U.S. forces vanquished in Philippines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MacArthur - “I shall return!”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11K U.S. prisoners of war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Bataan Death March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Japan at peak of its territorial control</a:t>
            </a:r>
          </a:p>
        </p:txBody>
      </p:sp>
      <p:pic>
        <p:nvPicPr>
          <p:cNvPr id="44036" name="Picture 4" descr="Corregidor"/>
          <p:cNvPicPr>
            <a:picLocks noChangeAspect="1" noChangeArrowheads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10" y="3454545"/>
            <a:ext cx="3719945" cy="317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428211" y="5979467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Captured American troops - </a:t>
            </a:r>
            <a:r>
              <a:rPr lang="en-US" dirty="0" smtClean="0">
                <a:latin typeface="Times New Roman" pitchFamily="18" charset="0"/>
              </a:rPr>
              <a:t>Corregidor</a:t>
            </a:r>
            <a:r>
              <a:rPr lang="en-US" dirty="0">
                <a:latin typeface="Times New Roman" pitchFamily="18" charset="0"/>
              </a:rPr>
              <a:t>, Philippines</a:t>
            </a:r>
          </a:p>
        </p:txBody>
      </p:sp>
      <p:pic>
        <p:nvPicPr>
          <p:cNvPr id="6146" name="Picture 2" descr="http://img.timeinc.net/time/photoessays/2008/adolf_hitler/adolf_hitler_0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3998"/>
            <a:ext cx="450158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597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-397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05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japan pacific the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5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38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-4326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Rockwell"/>
                <a:cs typeface="Rockwell"/>
              </a:rPr>
              <a:t>U.S. Enters the War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3988236"/>
            <a:ext cx="3733800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>
                <a:latin typeface="Rockwell"/>
                <a:cs typeface="Rockwell"/>
              </a:rPr>
              <a:t>	Allied strategy: </a:t>
            </a:r>
            <a:r>
              <a:rPr lang="ja-JP" altLang="en-US" sz="3600" dirty="0">
                <a:latin typeface="Rockwell"/>
                <a:cs typeface="Rockwell"/>
              </a:rPr>
              <a:t>“</a:t>
            </a:r>
            <a:r>
              <a:rPr lang="en-US" sz="3600" dirty="0">
                <a:latin typeface="Rockwell"/>
                <a:cs typeface="Rockwell"/>
              </a:rPr>
              <a:t>Germany first</a:t>
            </a:r>
            <a:r>
              <a:rPr lang="ja-JP" altLang="en-US" sz="3600" dirty="0">
                <a:latin typeface="Rockwell"/>
                <a:cs typeface="Rockwell"/>
              </a:rPr>
              <a:t>”</a:t>
            </a:r>
            <a:endParaRPr lang="en-US" sz="3600" dirty="0">
              <a:latin typeface="Rockwell"/>
              <a:cs typeface="Rockwell"/>
            </a:endParaRPr>
          </a:p>
        </p:txBody>
      </p:sp>
      <p:pic>
        <p:nvPicPr>
          <p:cNvPr id="31748" name="Picture 8" descr="78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4387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1" descr="pearl harbor fdr declares w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99085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2" descr="pearl harbor propagan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86200"/>
            <a:ext cx="17367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3" descr="flag us 48 old glo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1879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58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Gloomy Prospects for the Allied Powers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8006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smtClean="0">
                <a:cs typeface="Times New Roman" charset="0"/>
              </a:rPr>
              <a:t>By the end of 1942, the Allies faced defeat. </a:t>
            </a:r>
          </a:p>
          <a:p>
            <a:pPr lvl="1" eaLnBrk="1" hangingPunct="1">
              <a:defRPr/>
            </a:pPr>
            <a:r>
              <a:rPr lang="en-US" smtClean="0">
                <a:cs typeface="Times New Roman" charset="0"/>
              </a:rPr>
              <a:t>The chain of spectacular victories disguised fatal weaknesses within the Axis alliance: </a:t>
            </a:r>
          </a:p>
          <a:p>
            <a:pPr lvl="2" eaLnBrk="1" hangingPunct="1">
              <a:defRPr/>
            </a:pPr>
            <a:r>
              <a:rPr lang="en-US" sz="2800" smtClean="0">
                <a:cs typeface="Times New Roman" charset="0"/>
              </a:rPr>
              <a:t>Japan and Germany fought separate wars, each on two fronts. They never coordinated strategies.</a:t>
            </a:r>
          </a:p>
          <a:p>
            <a:pPr lvl="1" eaLnBrk="1" hangingPunct="1">
              <a:defRPr/>
            </a:pPr>
            <a:r>
              <a:rPr lang="en-US" smtClean="0">
                <a:cs typeface="Times New Roman" charset="0"/>
              </a:rPr>
              <a:t>The early defeats also obscured the Allies’ strengths: </a:t>
            </a:r>
          </a:p>
          <a:p>
            <a:pPr lvl="2" eaLnBrk="1" hangingPunct="1">
              <a:defRPr/>
            </a:pPr>
            <a:r>
              <a:rPr lang="en-US" sz="2800" smtClean="0">
                <a:cs typeface="Times New Roman" charset="0"/>
              </a:rPr>
              <a:t>The manpower of the Soviet Union and the productive capacity of the United States.</a:t>
            </a:r>
            <a:r>
              <a:rPr lang="en-US" smtClean="0">
                <a:cs typeface="Times New Roman" charset="0"/>
              </a:rPr>
              <a:t>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148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Invasion of the Soviet Union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7630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Times New Roman" charset="0"/>
              </a:rPr>
              <a:t>It was then that Hitler made his pivotal mistake. He invaded the Soviet Union.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The obliteration of Bolshevism was a key element of Hitler</a:t>
            </a:r>
            <a:r>
              <a:rPr lang="ja-JP" altLang="en-US" sz="2400" smtClean="0">
                <a:latin typeface="Arial"/>
                <a:cs typeface="Times New Roman" charset="0"/>
              </a:rPr>
              <a:t>’</a:t>
            </a:r>
            <a:r>
              <a:rPr lang="en-US" sz="2400" smtClean="0">
                <a:cs typeface="Times New Roman" charset="0"/>
              </a:rPr>
              <a:t>s ideology; however, it was a gigantic military mistake.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cs typeface="Times New Roman" charset="0"/>
              </a:rPr>
              <a:t>On June 22, 1941, Hitler launched </a:t>
            </a:r>
            <a:r>
              <a:rPr lang="en-US" sz="2600" b="1" smtClean="0">
                <a:cs typeface="Times New Roman" charset="0"/>
              </a:rPr>
              <a:t>Operation Barbarossa</a:t>
            </a:r>
            <a:r>
              <a:rPr lang="en-US" sz="2600" smtClean="0">
                <a:cs typeface="Times New Roman" charset="0"/>
              </a:rPr>
              <a:t>, consisting of an attack army of 4 million men spread out along a 2,000-mile front in three massive offensives.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cs typeface="Times New Roman" charset="0"/>
              </a:rPr>
              <a:t>The German army quickly advanced, but at a terrifying cost. </a:t>
            </a:r>
            <a:r>
              <a:rPr lang="en-US" sz="2600" b="1" smtClean="0">
                <a:cs typeface="Times New Roman" charset="0"/>
              </a:rPr>
              <a:t>For the next three years, 90 percent of German deaths would happen on the eastern front. </a:t>
            </a:r>
            <a:endParaRPr lang="en-US" sz="2600" b="1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71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Rockwell"/>
                <a:cs typeface="Rockwell"/>
              </a:rPr>
              <a:t>Atlantic Theater</a:t>
            </a:r>
          </a:p>
        </p:txBody>
      </p:sp>
      <p:sp>
        <p:nvSpPr>
          <p:cNvPr id="7680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858000" y="914400"/>
            <a:ext cx="22860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600" dirty="0">
                <a:latin typeface="Rockwell"/>
                <a:cs typeface="Rockwell"/>
              </a:rPr>
              <a:t>Battle of Stalingrad (1942-1943)</a:t>
            </a:r>
          </a:p>
          <a:p>
            <a:pPr eaLnBrk="1" hangingPunct="1"/>
            <a:r>
              <a:rPr lang="en-US" sz="1600" dirty="0">
                <a:latin typeface="Rockwell"/>
                <a:cs typeface="Rockwell"/>
              </a:rPr>
              <a:t>Operation Torch (1942)</a:t>
            </a:r>
          </a:p>
          <a:p>
            <a:pPr lvl="1" eaLnBrk="1" hangingPunct="1"/>
            <a:r>
              <a:rPr lang="en-US" sz="1400" dirty="0">
                <a:latin typeface="Rockwell"/>
                <a:cs typeface="Rockwell"/>
              </a:rPr>
              <a:t>North Africa</a:t>
            </a:r>
          </a:p>
          <a:p>
            <a:pPr eaLnBrk="1" hangingPunct="1"/>
            <a:r>
              <a:rPr lang="en-US" sz="1600" dirty="0">
                <a:latin typeface="Rockwell"/>
                <a:cs typeface="Rockwell"/>
              </a:rPr>
              <a:t>Operation Avalanche (1943)</a:t>
            </a:r>
          </a:p>
          <a:p>
            <a:pPr lvl="1" eaLnBrk="1" hangingPunct="1"/>
            <a:r>
              <a:rPr lang="ja-JP" altLang="en-US" sz="1400" dirty="0">
                <a:latin typeface="Rockwell"/>
                <a:cs typeface="Rockwell"/>
              </a:rPr>
              <a:t>“</a:t>
            </a:r>
            <a:r>
              <a:rPr lang="en-US" sz="1400" dirty="0">
                <a:latin typeface="Rockwell"/>
                <a:cs typeface="Rockwell"/>
              </a:rPr>
              <a:t>soft underbelly of the Axis</a:t>
            </a:r>
            <a:r>
              <a:rPr lang="ja-JP" altLang="en-US" sz="1400" dirty="0">
                <a:latin typeface="Rockwell"/>
                <a:cs typeface="Rockwell"/>
              </a:rPr>
              <a:t>”</a:t>
            </a:r>
            <a:endParaRPr lang="en-US" sz="1400" dirty="0">
              <a:latin typeface="Rockwell"/>
              <a:cs typeface="Rockwell"/>
            </a:endParaRPr>
          </a:p>
          <a:p>
            <a:pPr eaLnBrk="1" hangingPunct="1"/>
            <a:r>
              <a:rPr lang="en-US" sz="1600" dirty="0">
                <a:latin typeface="Rockwell"/>
                <a:cs typeface="Rockwell"/>
                <a:hlinkClick r:id="rId2"/>
              </a:rPr>
              <a:t>Operation Overlord/D-Day </a:t>
            </a:r>
            <a:r>
              <a:rPr lang="en-US" sz="1600" dirty="0">
                <a:latin typeface="Rockwell"/>
                <a:cs typeface="Rockwell"/>
              </a:rPr>
              <a:t>(June 6, 1944)</a:t>
            </a:r>
          </a:p>
          <a:p>
            <a:pPr lvl="1" eaLnBrk="1" hangingPunct="1"/>
            <a:r>
              <a:rPr lang="en-US" sz="1400" dirty="0">
                <a:latin typeface="Rockwell"/>
                <a:cs typeface="Rockwell"/>
              </a:rPr>
              <a:t>Allied Western front opens</a:t>
            </a:r>
          </a:p>
          <a:p>
            <a:pPr eaLnBrk="1" hangingPunct="1"/>
            <a:r>
              <a:rPr lang="en-US" sz="1600" dirty="0">
                <a:latin typeface="Rockwell"/>
                <a:cs typeface="Rockwell"/>
              </a:rPr>
              <a:t>Battle of the Bulge (1944-1945)</a:t>
            </a:r>
          </a:p>
          <a:p>
            <a:pPr eaLnBrk="1" hangingPunct="1"/>
            <a:r>
              <a:rPr lang="en-US" sz="1600" dirty="0">
                <a:latin typeface="Rockwell"/>
                <a:cs typeface="Rockwell"/>
              </a:rPr>
              <a:t>V-E Day (May 7, 1945)</a:t>
            </a:r>
          </a:p>
        </p:txBody>
      </p:sp>
      <p:pic>
        <p:nvPicPr>
          <p:cNvPr id="3072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0894" y="1470168"/>
            <a:ext cx="7182694" cy="5387832"/>
          </a:xfrm>
        </p:spPr>
      </p:pic>
    </p:spTree>
    <p:extLst>
      <p:ext uri="{BB962C8B-B14F-4D97-AF65-F5344CB8AC3E}">
        <p14:creationId xmlns:p14="http://schemas.microsoft.com/office/powerpoint/2010/main" val="307410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Rockwell"/>
                <a:cs typeface="Rockwell"/>
              </a:rPr>
              <a:t>Pacific Theater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762000"/>
            <a:ext cx="2971800" cy="3505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Rockwell"/>
                <a:cs typeface="Rockwell"/>
              </a:rPr>
              <a:t>Battle of Coral Sea (May 1942)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Rockwell"/>
                <a:cs typeface="Rockwell"/>
              </a:rPr>
              <a:t>Battle of Midway (June 1942)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Rockwell"/>
                <a:cs typeface="Rockwell"/>
              </a:rPr>
              <a:t>Island-hopping</a:t>
            </a:r>
            <a:endParaRPr lang="en-US" sz="1800" b="1" dirty="0">
              <a:latin typeface="Rockwell"/>
              <a:cs typeface="Rockwell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Rockwell"/>
                <a:cs typeface="Rockwell"/>
              </a:rPr>
              <a:t>Not without a fight…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Guadalcanal (Aug 1942-Feb 1943)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Leyte Gulf (Oct 1944)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>
                <a:latin typeface="Rockwell"/>
                <a:cs typeface="Rockwell"/>
              </a:rPr>
              <a:t>kamikazes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Iwo Jima (Feb-Mar 1945)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Okinawa (Apr-June 1945)</a:t>
            </a:r>
            <a:endParaRPr lang="en-US" sz="2000" dirty="0">
              <a:latin typeface="Rockwell"/>
              <a:cs typeface="Rockwell"/>
            </a:endParaRPr>
          </a:p>
        </p:txBody>
      </p:sp>
      <p:pic>
        <p:nvPicPr>
          <p:cNvPr id="3174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6725" y="533400"/>
            <a:ext cx="6137275" cy="6324600"/>
          </a:xfrm>
        </p:spPr>
      </p:pic>
    </p:spTree>
    <p:extLst>
      <p:ext uri="{BB962C8B-B14F-4D97-AF65-F5344CB8AC3E}">
        <p14:creationId xmlns:p14="http://schemas.microsoft.com/office/powerpoint/2010/main" val="32871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3262313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Atom Diplomacy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8534400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FDR had funded the top-secret Manhattan Project to develop an atomic bomb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Dr. Robert Oppenheimer successfully tested in the summer of 1945.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FDR had died on April 12, 1945, and the decision was left to Harry Truman.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An amphibious invasion could cost over 350,000 Allied casualties. (conservative estimate)</a:t>
            </a:r>
          </a:p>
        </p:txBody>
      </p:sp>
      <p:pic>
        <p:nvPicPr>
          <p:cNvPr id="348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0"/>
            <a:ext cx="4002087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59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52400" y="76200"/>
            <a:ext cx="8763000" cy="1169988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500" dirty="0">
                <a:solidFill>
                  <a:srgbClr val="000000"/>
                </a:solidFill>
              </a:rPr>
              <a:t>When the war started, Congress amended the Neutrality Acts and allowed U.S. companies to 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sell weapons to the Allies on </a:t>
            </a:r>
            <a:r>
              <a:rPr lang="en-US" sz="2500" dirty="0" smtClean="0">
                <a:solidFill>
                  <a:srgbClr val="000000"/>
                </a:solidFill>
              </a:rPr>
              <a:t>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“cash </a:t>
            </a:r>
            <a:r>
              <a:rPr lang="en-US" sz="2500" dirty="0">
                <a:solidFill>
                  <a:srgbClr val="000000"/>
                </a:solidFill>
              </a:rPr>
              <a:t>and </a:t>
            </a:r>
            <a:r>
              <a:rPr lang="en-US" sz="2500" dirty="0" smtClean="0">
                <a:solidFill>
                  <a:srgbClr val="000000"/>
                </a:solidFill>
              </a:rPr>
              <a:t>carry” basis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52400" y="3962400"/>
            <a:ext cx="3886200" cy="2743200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The cash-and-carry policy allowed the USA to aid the Allies while remaining neutral and avoid the causes of American entry into the first world war</a:t>
            </a: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152400" y="1447800"/>
            <a:ext cx="3886200" cy="2341563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Allied nations could buy U.S.-made war goods but had to pay in cash and had to transport goods on their own ships </a:t>
            </a:r>
          </a:p>
        </p:txBody>
      </p:sp>
      <p:pic>
        <p:nvPicPr>
          <p:cNvPr id="13" name="Picture 8" descr="http://apushcanvas.pbworks.com/f/Neutra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724400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thisiswarblog.files.wordpress.com/2012/05/9474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4206875" y="1981200"/>
            <a:ext cx="47736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06875" y="1341438"/>
            <a:ext cx="4773613" cy="938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2400" dirty="0">
                <a:solidFill>
                  <a:srgbClr val="C00000"/>
                </a:solidFill>
                <a:latin typeface="Rockwell"/>
                <a:cs typeface="Rockwell"/>
              </a:rPr>
              <a:t>Remember Germany</a:t>
            </a:r>
            <a:r>
              <a:rPr lang="ja-JP" altLang="en-US" sz="2400" dirty="0">
                <a:solidFill>
                  <a:srgbClr val="C00000"/>
                </a:solidFill>
                <a:latin typeface="Rockwell"/>
                <a:cs typeface="Rockwell"/>
              </a:rPr>
              <a:t>’</a:t>
            </a:r>
            <a:r>
              <a:rPr lang="en-US" sz="2400" dirty="0">
                <a:solidFill>
                  <a:srgbClr val="C00000"/>
                </a:solidFill>
                <a:latin typeface="Rockwell"/>
                <a:cs typeface="Rockwell"/>
              </a:rPr>
              <a:t>s  </a:t>
            </a:r>
            <a:br>
              <a:rPr lang="en-US" sz="2400" dirty="0">
                <a:solidFill>
                  <a:srgbClr val="C00000"/>
                </a:solidFill>
                <a:latin typeface="Rockwell"/>
                <a:cs typeface="Rockwell"/>
              </a:rPr>
            </a:br>
            <a:r>
              <a:rPr lang="en-US" sz="2400" dirty="0">
                <a:solidFill>
                  <a:srgbClr val="C00000"/>
                </a:solidFill>
                <a:latin typeface="Rockwell"/>
                <a:cs typeface="Rockwell"/>
              </a:rPr>
              <a:t>unrestricted submarine warfare? </a:t>
            </a:r>
          </a:p>
        </p:txBody>
      </p:sp>
    </p:spTree>
    <p:extLst>
      <p:ext uri="{BB962C8B-B14F-4D97-AF65-F5344CB8AC3E}">
        <p14:creationId xmlns:p14="http://schemas.microsoft.com/office/powerpoint/2010/main" val="345770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57912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Turning Points </a:t>
            </a:r>
            <a:br>
              <a:rPr lang="en-US" smtClean="0">
                <a:cs typeface="Times New Roman" charset="0"/>
              </a:rPr>
            </a:br>
            <a:r>
              <a:rPr lang="en-US" smtClean="0">
                <a:cs typeface="Times New Roman" charset="0"/>
              </a:rPr>
              <a:t>of the War: The Pacific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934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smtClean="0">
                <a:cs typeface="Times New Roman" charset="0"/>
              </a:rPr>
              <a:t>August 6, 1945 – Enola Gay drops bomb on Hiroshima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Times New Roman" charset="0"/>
              </a:rPr>
              <a:t>140,000 </a:t>
            </a:r>
            <a:r>
              <a:rPr lang="en-US" sz="2400" dirty="0" smtClean="0">
                <a:cs typeface="Times New Roman" charset="0"/>
              </a:rPr>
              <a:t>dead; tens of thousands injured; radiation sickness; 80% of buildings destroyed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smtClean="0">
                <a:cs typeface="Times New Roman" charset="0"/>
              </a:rPr>
              <a:t>August 9, 1945 – Nagasaki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Times New Roman" charset="0"/>
              </a:rPr>
              <a:t>70,000 dead; 60,000 injured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smtClean="0">
                <a:cs typeface="Times New Roman" charset="0"/>
              </a:rPr>
              <a:t>Emperor </a:t>
            </a:r>
            <a:r>
              <a:rPr lang="en-US" sz="2600" b="1" dirty="0" smtClean="0">
                <a:cs typeface="Times New Roman" charset="0"/>
              </a:rPr>
              <a:t>Hirohito surrenders on Aug. 14, 1945. (V-J Day)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Times New Roman" charset="0"/>
              </a:rPr>
              <a:t>Formal surrender signed on September 2 onboard the battleship Missouri in Tokyo Bay</a:t>
            </a:r>
            <a:endParaRPr lang="en-US" sz="2400" dirty="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0"/>
            <a:ext cx="1984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3625"/>
            <a:ext cx="205740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2819400"/>
            <a:ext cx="20970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79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0"/>
            <a:ext cx="10629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3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War Conferences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838200"/>
            <a:ext cx="4495800" cy="6019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Rockwell"/>
                <a:cs typeface="Rockwell"/>
              </a:rPr>
              <a:t>Casablanca (Jan 1943)</a:t>
            </a:r>
            <a:endParaRPr lang="en-US" sz="1400" dirty="0">
              <a:latin typeface="Rockwell"/>
              <a:cs typeface="Rockwell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Rockwell"/>
                <a:cs typeface="Rockwell"/>
              </a:rPr>
              <a:t>Teheran (Nov 1943)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Agree to open western front against Germany (Operation Overlord)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Soviet invasion of eastern Germany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Unconditional surrender of Germany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Rockwell"/>
                <a:cs typeface="Rockwell"/>
              </a:rPr>
              <a:t>Yalta (Feb 1945)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German occupation zones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Free elections in Soviet-occupied Eastern European nations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Soviet Union will attack Japan three months after defeat of Germany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New peace organization - United Nations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>
                <a:latin typeface="Rockwell"/>
                <a:cs typeface="Rockwell"/>
              </a:rPr>
              <a:t>Security Council with veto power for P5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Rockwell"/>
                <a:cs typeface="Rockwell"/>
              </a:rPr>
              <a:t>Potsdam (July-Aug 1945)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Japanese unconditional surrender or </a:t>
            </a:r>
            <a:r>
              <a:rPr lang="ja-JP" altLang="en-US" sz="1600" dirty="0">
                <a:latin typeface="Rockwell"/>
                <a:cs typeface="Rockwell"/>
              </a:rPr>
              <a:t>“</a:t>
            </a:r>
            <a:r>
              <a:rPr lang="en-US" sz="1600" dirty="0">
                <a:latin typeface="Rockwell"/>
                <a:cs typeface="Rockwell"/>
              </a:rPr>
              <a:t>prompt and utter destruction</a:t>
            </a:r>
            <a:r>
              <a:rPr lang="ja-JP" altLang="en-US" sz="1600" dirty="0">
                <a:latin typeface="Rockwell"/>
                <a:cs typeface="Rockwell"/>
              </a:rPr>
              <a:t>”</a:t>
            </a:r>
            <a:endParaRPr lang="en-US" sz="1600" dirty="0">
              <a:latin typeface="Rockwell"/>
              <a:cs typeface="Rockwell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German and Berlin occupation zones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Nuremberg Trials and Purge of Nazism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Recognition of communist government in Poland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Partition of Vietnam at Da Nang</a:t>
            </a:r>
          </a:p>
        </p:txBody>
      </p:sp>
      <p:pic>
        <p:nvPicPr>
          <p:cNvPr id="29700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914400"/>
            <a:ext cx="4648200" cy="4114800"/>
          </a:xfrm>
        </p:spPr>
      </p:pic>
    </p:spTree>
    <p:extLst>
      <p:ext uri="{BB962C8B-B14F-4D97-AF65-F5344CB8AC3E}">
        <p14:creationId xmlns:p14="http://schemas.microsoft.com/office/powerpoint/2010/main" val="40497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Postwar Efforts at Peace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4800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Times New Roman" charset="0"/>
              </a:rPr>
              <a:t>The United Nations – There was some hope when, in 1945, the United Nations was created; an organization to promote international stability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>
                <a:cs typeface="Times New Roman" charset="0"/>
              </a:rPr>
              <a:t>A </a:t>
            </a:r>
            <a:r>
              <a:rPr lang="en-US" sz="2600" b="1" smtClean="0">
                <a:cs typeface="Times New Roman" charset="0"/>
              </a:rPr>
              <a:t>General Assembly</a:t>
            </a:r>
            <a:r>
              <a:rPr lang="en-US" sz="2600" smtClean="0">
                <a:cs typeface="Times New Roman" charset="0"/>
              </a:rPr>
              <a:t> where representatives from all countries could debate international issues.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>
                <a:cs typeface="Times New Roman" charset="0"/>
              </a:rPr>
              <a:t>The </a:t>
            </a:r>
            <a:r>
              <a:rPr lang="en-US" sz="2600" b="1" smtClean="0">
                <a:cs typeface="Times New Roman" charset="0"/>
              </a:rPr>
              <a:t>Security Council</a:t>
            </a:r>
            <a:r>
              <a:rPr lang="en-US" sz="2600" smtClean="0">
                <a:cs typeface="Times New Roman" charset="0"/>
              </a:rPr>
              <a:t> had 5 permanent members – U.S., Soviet Union, Britain, France, and China could veto any question of substance. There were also 6 elected members.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cs typeface="Times New Roman" charset="0"/>
              </a:rPr>
              <a:t>Key: the U.S. joined in contrast to League of Nations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557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1628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Restoration of U.S. Prosperity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523" y="1981200"/>
            <a:ext cx="8304477" cy="487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World War II ended the Great Depression.</a:t>
            </a:r>
          </a:p>
          <a:p>
            <a:pPr eaLnBrk="1" hangingPunct="1">
              <a:defRPr/>
            </a:pPr>
            <a:r>
              <a:rPr lang="en-US" dirty="0" smtClean="0">
                <a:cs typeface="Times New Roman" charset="0"/>
              </a:rPr>
              <a:t>Factories run at full capacity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charset="0"/>
              </a:rPr>
              <a:t>Ford Motor Company – one bomber plane per hour</a:t>
            </a:r>
          </a:p>
          <a:p>
            <a:pPr eaLnBrk="1" hangingPunct="1">
              <a:defRPr/>
            </a:pPr>
            <a:r>
              <a:rPr lang="en-US" dirty="0" smtClean="0">
                <a:cs typeface="Times New Roman" charset="0"/>
              </a:rPr>
              <a:t>People save money (rationing) </a:t>
            </a:r>
          </a:p>
          <a:p>
            <a:pPr eaLnBrk="1" hangingPunct="1">
              <a:defRPr/>
            </a:pPr>
            <a:r>
              <a:rPr lang="en-US" dirty="0" smtClean="0">
                <a:cs typeface="Times New Roman" charset="0"/>
              </a:rPr>
              <a:t>Army bases in South provide economic boom (most bases in South b/c of climate)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national debt grew to $260 billion (6 times its size on Dec. 7, 1941)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6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rofbutler.watermelon-kid.com/images/maps/HIST1302_Part_3/1940_Electoral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4063"/>
            <a:ext cx="862965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133350" y="76200"/>
            <a:ext cx="8934450" cy="811213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In 1940, Franklin Roosevelt was elected to an unprecedented third term as president  </a:t>
            </a:r>
          </a:p>
        </p:txBody>
      </p:sp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133350" y="963613"/>
            <a:ext cx="4133850" cy="1169987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He campaigned on a platform of neutrality but with </a:t>
            </a:r>
            <a:r>
              <a:rPr lang="ja-JP" altLang="en-US" sz="2400" dirty="0">
                <a:solidFill>
                  <a:srgbClr val="000000"/>
                </a:solidFill>
              </a:rPr>
              <a:t>“</a:t>
            </a:r>
            <a:r>
              <a:rPr lang="en-US" sz="2400" dirty="0">
                <a:solidFill>
                  <a:srgbClr val="000000"/>
                </a:solidFill>
              </a:rPr>
              <a:t>preparedness</a:t>
            </a:r>
            <a:r>
              <a:rPr lang="ja-JP" altLang="en-US" sz="2400" dirty="0">
                <a:solidFill>
                  <a:srgbClr val="000000"/>
                </a:solidFill>
              </a:rPr>
              <a:t>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30700" y="971550"/>
            <a:ext cx="4737100" cy="99104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FDR prepared for possible entry into the war by calling for the first peacetime draft</a:t>
            </a:r>
          </a:p>
        </p:txBody>
      </p:sp>
      <p:pic>
        <p:nvPicPr>
          <p:cNvPr id="22" name="Picture 2" descr="http://www.nationalww2museumimages.org/education/Primary-Sources/draft-registration-certificate-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2390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historydatabaseproject.wikispaces.com/file/view/ilw0098.gif/137451751/ilw009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3646488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1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50"/>
            <a:ext cx="56753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24.media.tumblr.com/tumblr_ldf5vmL6aK1qfyenf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3076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6"/>
          <p:cNvSpPr>
            <a:spLocks noChangeArrowheads="1"/>
          </p:cNvSpPr>
          <p:nvPr/>
        </p:nvSpPr>
        <p:spPr bwMode="auto">
          <a:xfrm>
            <a:off x="152400" y="139700"/>
            <a:ext cx="4305300" cy="1536700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  <a:latin typeface="Rockwell"/>
                <a:cs typeface="Rockwell"/>
              </a:rPr>
              <a:t>The fall of France in 1940 worried Americans that the Axis Powers might win World War II 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648200" y="139700"/>
            <a:ext cx="4343400" cy="1536700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600" dirty="0">
                <a:solidFill>
                  <a:srgbClr val="000000"/>
                </a:solidFill>
                <a:latin typeface="Rockwell"/>
                <a:ea typeface="+mn-ea"/>
                <a:cs typeface="Rockwell"/>
              </a:rPr>
              <a:t>German Luftwaffe attacks on Britain meant that England needed U.S. aid more than ever  </a:t>
            </a:r>
          </a:p>
        </p:txBody>
      </p:sp>
      <p:pic>
        <p:nvPicPr>
          <p:cNvPr id="20" name="Picture 8" descr="http://www.anglican.ca/amo/files/2010/08/BoB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25638"/>
            <a:ext cx="3700463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http://media.web.britannica.com/eb-media/86/96086-004-59A2C2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7004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http://fxeuzet.free.fr/blog/1940/uk/14-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08463"/>
            <a:ext cx="370046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http://blogs.telegraph.co.uk/news/files/2012/07/Sir-Winston-Churchi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695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https://encrypted-tbn0.gstatic.com/images?q=tbn:ANd9GcQ8-n5bEsF7XT-gBzOEfP2aSYwLnV2WZbWCqfukZ8CwNxkmQuK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14825"/>
            <a:ext cx="373856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85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/>
          <p:cNvSpPr>
            <a:spLocks noChangeArrowheads="1"/>
          </p:cNvSpPr>
          <p:nvPr/>
        </p:nvSpPr>
        <p:spPr bwMode="auto">
          <a:xfrm>
            <a:off x="152400" y="103188"/>
            <a:ext cx="8839200" cy="430212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  <a:latin typeface="Rockwell"/>
                <a:cs typeface="Rockwell"/>
              </a:rPr>
              <a:t>The USA responded with the Lend-Lease Act in 1941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09600"/>
            <a:ext cx="4191000" cy="1877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The Lend-Lease Act allowed the USA to send war supplies to Allied nations and transport </a:t>
            </a:r>
            <a:b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</a:b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war-related goods to Europe on armed ships</a:t>
            </a:r>
          </a:p>
        </p:txBody>
      </p:sp>
      <p:pic>
        <p:nvPicPr>
          <p:cNvPr id="4" name="Picture 12" descr="http://2.bp.blogspot.com/-YC4dKVnyp0w/T9W1A4ps9EI/AAAAAAAAUJU/sELMOa0_49k/s1600/1lendle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4958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95800" y="609600"/>
            <a:ext cx="4495800" cy="145783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200" dirty="0">
                <a:solidFill>
                  <a:srgbClr val="000000"/>
                </a:solidFill>
                <a:latin typeface="Rockwell"/>
                <a:cs typeface="Rockwell"/>
              </a:rPr>
              <a:t>The Lend-Lease Act was used throughout WWII, transformed the USA into an </a:t>
            </a:r>
            <a:r>
              <a:rPr lang="ja-JP" altLang="en-US" sz="22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200" dirty="0">
                <a:solidFill>
                  <a:srgbClr val="000000"/>
                </a:solidFill>
                <a:latin typeface="Rockwell"/>
                <a:cs typeface="Rockwell"/>
              </a:rPr>
              <a:t>arsenal of democracy,</a:t>
            </a:r>
            <a:r>
              <a:rPr lang="ja-JP" altLang="en-US" sz="22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200" dirty="0">
                <a:solidFill>
                  <a:srgbClr val="000000"/>
                </a:solidFill>
                <a:latin typeface="Rockwell"/>
                <a:cs typeface="Rockwell"/>
              </a:rPr>
              <a:t> and helped end the depression in America </a:t>
            </a:r>
          </a:p>
        </p:txBody>
      </p:sp>
      <p:sp>
        <p:nvSpPr>
          <p:cNvPr id="13318" name="AutoShape 2" descr="http://i.ytimg.com/vi/zMiVHdtoAmI/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8" name="Picture 4" descr="http://i.ytimg.com/vi/zMiVHdtoAmI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4196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http://www.avionesclasicos.com/imagenes/b24/willow_r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339138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81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08313"/>
            <a:ext cx="6977063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6088"/>
            <a:ext cx="5918200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0" descr="http://www.historians.org/projects/giroundtable/Lend_Lease/Images/LendLease_Pix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2148"/>
          <a:stretch>
            <a:fillRect/>
          </a:stretch>
        </p:blipFill>
        <p:spPr bwMode="auto">
          <a:xfrm>
            <a:off x="5959475" y="3352800"/>
            <a:ext cx="3184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5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 Hum Seu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0"/>
            <a:ext cx="5648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1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  <a:latin typeface="Rockwell"/>
                <a:cs typeface="Rockwell"/>
              </a:rPr>
              <a:t>What we’re fighting for: </a:t>
            </a:r>
            <a:br>
              <a:rPr lang="en-US" sz="3200" dirty="0" smtClean="0">
                <a:effectLst/>
                <a:latin typeface="Rockwell"/>
                <a:cs typeface="Rockwell"/>
              </a:rPr>
            </a:br>
            <a:r>
              <a:rPr lang="en-US" sz="3200" dirty="0" smtClean="0">
                <a:effectLst/>
                <a:latin typeface="Rockwell"/>
                <a:cs typeface="Rockwell"/>
              </a:rPr>
              <a:t>FDR’s </a:t>
            </a:r>
            <a:r>
              <a:rPr lang="en-US" sz="3200" dirty="0">
                <a:effectLst/>
                <a:latin typeface="Rockwell"/>
                <a:cs typeface="Rockwell"/>
              </a:rPr>
              <a:t>Four Freedoms</a:t>
            </a:r>
          </a:p>
        </p:txBody>
      </p:sp>
      <p:pic>
        <p:nvPicPr>
          <p:cNvPr id="13315" name="Picture 7" descr="118px-Freedom_of_Speech.jpg                                    000A84C2Macintosh HD                   C5A9507E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2366963" cy="3048000"/>
          </a:xfrm>
        </p:spPr>
      </p:pic>
      <p:pic>
        <p:nvPicPr>
          <p:cNvPr id="13316" name="Picture 8" descr="118px-Freedom_of_Worship.jpg                                   000A84C2Macintosh HD                   C5A9507E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0"/>
            <a:ext cx="2366963" cy="3048000"/>
          </a:xfrm>
        </p:spPr>
      </p:pic>
      <p:pic>
        <p:nvPicPr>
          <p:cNvPr id="13317" name="Picture 9" descr="118px-Freedom_from_Want.jpg                                    000A84C2Macintosh HD                   C5A9507E: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7038" y="762000"/>
            <a:ext cx="2366962" cy="3048000"/>
          </a:xfrm>
        </p:spPr>
      </p:pic>
      <p:pic>
        <p:nvPicPr>
          <p:cNvPr id="13318" name="Picture 10" descr="118px-Freedom_from_Fear.jpg                                    000A84C2Macintosh HD                   C5A9507E: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7038" y="3810000"/>
            <a:ext cx="2366962" cy="3048000"/>
          </a:xfrm>
        </p:spPr>
      </p:pic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2422525" y="3230563"/>
            <a:ext cx="968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Rockwell"/>
                <a:cs typeface="Rockwell"/>
              </a:rPr>
              <a:t>Speech</a:t>
            </a: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2438400" y="6489700"/>
            <a:ext cx="1073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Rockwell"/>
                <a:cs typeface="Rockwell"/>
              </a:rPr>
              <a:t>Worship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5470525" y="3306763"/>
            <a:ext cx="1303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Rockwell"/>
                <a:cs typeface="Rockwell"/>
              </a:rPr>
              <a:t>From Want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5638800" y="6489700"/>
            <a:ext cx="1248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Rockwell"/>
                <a:cs typeface="Rockwell"/>
              </a:rPr>
              <a:t>From Fear</a:t>
            </a:r>
          </a:p>
        </p:txBody>
      </p:sp>
    </p:spTree>
    <p:extLst>
      <p:ext uri="{BB962C8B-B14F-4D97-AF65-F5344CB8AC3E}">
        <p14:creationId xmlns:p14="http://schemas.microsoft.com/office/powerpoint/2010/main" val="419661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6200"/>
            <a:ext cx="854075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Rockwell"/>
                <a:cs typeface="Rockwell"/>
              </a:rPr>
              <a:t>Pearl Harbor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90600"/>
            <a:ext cx="4267200" cy="5867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latin typeface="Rockwell"/>
                <a:cs typeface="Rockwell"/>
              </a:rPr>
              <a:t>U.S. Embargoes on Japan</a:t>
            </a:r>
            <a:endParaRPr lang="en-US" sz="1800" dirty="0">
              <a:latin typeface="Rockwell"/>
              <a:cs typeface="Rockwell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>
                <a:latin typeface="Rockwell"/>
                <a:cs typeface="Rockwell"/>
              </a:rPr>
              <a:t>Prohibited trade of steel and oil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>
                <a:latin typeface="Rockwell"/>
                <a:cs typeface="Rockwell"/>
              </a:rPr>
              <a:t>Required Japan</a:t>
            </a:r>
            <a:r>
              <a:rPr lang="ja-JP" altLang="en-US" sz="1800" dirty="0">
                <a:latin typeface="Rockwell"/>
                <a:cs typeface="Rockwell"/>
              </a:rPr>
              <a:t>’</a:t>
            </a:r>
            <a:r>
              <a:rPr lang="en-US" sz="1800" dirty="0">
                <a:latin typeface="Rockwell"/>
                <a:cs typeface="Rockwell"/>
              </a:rPr>
              <a:t>s halt on expansion and removal from China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Rockwell"/>
                <a:cs typeface="Rockwell"/>
              </a:rPr>
              <a:t>December 7, 1941</a:t>
            </a:r>
            <a:endParaRPr lang="en-US" sz="1800" dirty="0">
              <a:latin typeface="Rockwell"/>
              <a:cs typeface="Rockwell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>
                <a:latin typeface="Rockwell"/>
                <a:cs typeface="Rockwell"/>
              </a:rPr>
              <a:t>Japanese surprise attack on U.S. naval base at Pearl Harbor in Hawaii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>
                <a:latin typeface="Rockwell"/>
                <a:cs typeface="Rockwell"/>
              </a:rPr>
              <a:t>2,400 Americans killed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ja-JP" altLang="en-US" sz="1600" b="1" dirty="0">
                <a:latin typeface="Rockwell"/>
                <a:cs typeface="Rockwell"/>
              </a:rPr>
              <a:t>“</a:t>
            </a:r>
            <a:r>
              <a:rPr lang="en-US" sz="1600" b="1" dirty="0">
                <a:latin typeface="Rockwell"/>
                <a:cs typeface="Rockwell"/>
              </a:rPr>
              <a:t>a date that will live in infamy</a:t>
            </a:r>
            <a:r>
              <a:rPr lang="ja-JP" altLang="en-US" sz="1600" b="1" dirty="0">
                <a:latin typeface="Rockwell"/>
                <a:cs typeface="Rockwell"/>
                <a:hlinkClick r:id="rId2"/>
              </a:rPr>
              <a:t>”</a:t>
            </a:r>
            <a:endParaRPr lang="en-US" sz="1800" dirty="0">
              <a:latin typeface="Rockwell"/>
              <a:cs typeface="Rockwel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latin typeface="Rockwell"/>
                <a:cs typeface="Rockwell"/>
              </a:rPr>
              <a:t>United States enters WWII</a:t>
            </a:r>
            <a:endParaRPr lang="en-US" sz="1800" b="1" dirty="0">
              <a:latin typeface="Rockwell"/>
              <a:cs typeface="Rockwell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U.S. declares war on Japan (12/8/41)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Germany and Italy declare on U.S.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German invasion of Soviet Union (1942)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Allies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400" dirty="0">
                <a:latin typeface="Rockwell"/>
                <a:cs typeface="Rockwell"/>
              </a:rPr>
              <a:t>U.S., Great Britain, Soviet Union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Axis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400" dirty="0">
                <a:latin typeface="Rockwell"/>
                <a:cs typeface="Rockwell"/>
              </a:rPr>
              <a:t>Germany, Italy, Japan</a:t>
            </a:r>
          </a:p>
        </p:txBody>
      </p:sp>
      <p:pic>
        <p:nvPicPr>
          <p:cNvPr id="29699" name="Picture 5" descr="Pearl_harbor_destroyed.jpg                                     000AA506Macintosh HD                   C3E30A56: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762000"/>
            <a:ext cx="4876800" cy="2844800"/>
          </a:xfrm>
        </p:spPr>
      </p:pic>
      <p:pic>
        <p:nvPicPr>
          <p:cNvPr id="29700" name="Picture 5" descr="T_M16_JapWW2CP300g15.gif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95688"/>
            <a:ext cx="41148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19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a typeface="+mj-ea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  <p:pic>
        <p:nvPicPr>
          <p:cNvPr id="35844" name="Picture 5" descr="pearl-harbo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0" y="76200"/>
            <a:ext cx="9144000" cy="1140825"/>
          </a:xfrm>
          <a:prstGeom prst="rect">
            <a:avLst/>
          </a:prstGeom>
          <a:solidFill>
            <a:srgbClr val="CCCCFF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On Dec 7, 1941, the U.S. naval fleet in the Pacific was crippled by the attack; 8 battleships were sunk &amp; 2,400 Americans were killed</a:t>
            </a:r>
          </a:p>
        </p:txBody>
      </p:sp>
      <p:pic>
        <p:nvPicPr>
          <p:cNvPr id="32778" name="Picture 10" descr="http://upload.wikimedia.org/wikipedia/commons/f/fe/Pearl_harbor_attack_Japanese_recon_photo_of_battleship_row_80G305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45820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http://timenewsfeed.files.wordpress.com/2011/12/newsfeed_pearl_harbor_1206111.jpg?w=600&amp;h=400&amp;cro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45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www.history.navy.mil/photos/images/h86000/h861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http://t1.gstatic.com/images?q=tbn:ANd9GcSoNZv2fXtB_jSQInCd2I4fI1HixN_Hax2a4diel1XGLPdgprY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13-412-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79" y="0"/>
            <a:ext cx="4634594" cy="67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03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1939</TotalTime>
  <Words>1156</Words>
  <Application>Microsoft Macintosh PowerPoint</Application>
  <PresentationFormat>On-screen Show (4:3)</PresentationFormat>
  <Paragraphs>127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Theme</vt:lpstr>
      <vt:lpstr>9. The Military Fronts of World War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we’re fighting for:  FDR’s Four Freedoms</vt:lpstr>
      <vt:lpstr>Pearl Harbor</vt:lpstr>
      <vt:lpstr>PowerPoint Presentation</vt:lpstr>
      <vt:lpstr>PowerPoint Presentation</vt:lpstr>
      <vt:lpstr>“It is all bad.”</vt:lpstr>
      <vt:lpstr>PowerPoint Presentation</vt:lpstr>
      <vt:lpstr>PowerPoint Presentation</vt:lpstr>
      <vt:lpstr>U.S. Enters the War</vt:lpstr>
      <vt:lpstr>Gloomy Prospects for the Allied Powers</vt:lpstr>
      <vt:lpstr>Invasion of the Soviet Union</vt:lpstr>
      <vt:lpstr>Atlantic Theater</vt:lpstr>
      <vt:lpstr>Pacific Theater</vt:lpstr>
      <vt:lpstr>Atom Diplomacy</vt:lpstr>
      <vt:lpstr>Turning Points  of the War: The Pacific</vt:lpstr>
      <vt:lpstr>PowerPoint Presentation</vt:lpstr>
      <vt:lpstr>War Conferences</vt:lpstr>
      <vt:lpstr>Postwar Efforts at Peace</vt:lpstr>
      <vt:lpstr>Restoration of U.S. Prosperity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34</cp:revision>
  <dcterms:created xsi:type="dcterms:W3CDTF">2019-12-18T18:43:13Z</dcterms:created>
  <dcterms:modified xsi:type="dcterms:W3CDTF">2020-02-25T15:09:59Z</dcterms:modified>
</cp:coreProperties>
</file>