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57" r:id="rId6"/>
    <p:sldId id="258" r:id="rId7"/>
    <p:sldId id="271" r:id="rId8"/>
    <p:sldId id="272" r:id="rId9"/>
    <p:sldId id="273" r:id="rId10"/>
    <p:sldId id="274" r:id="rId11"/>
    <p:sldId id="275" r:id="rId12"/>
    <p:sldId id="276" r:id="rId13"/>
    <p:sldId id="267" r:id="rId14"/>
    <p:sldId id="266" r:id="rId15"/>
    <p:sldId id="268" r:id="rId16"/>
    <p:sldId id="277" r:id="rId17"/>
    <p:sldId id="278" r:id="rId18"/>
    <p:sldId id="279" r:id="rId19"/>
    <p:sldId id="280" r:id="rId20"/>
    <p:sldId id="259" r:id="rId21"/>
    <p:sldId id="260" r:id="rId22"/>
    <p:sldId id="281" r:id="rId23"/>
    <p:sldId id="282" r:id="rId24"/>
    <p:sldId id="283" r:id="rId25"/>
    <p:sldId id="284" r:id="rId26"/>
    <p:sldId id="285" r:id="rId27"/>
    <p:sldId id="286" r:id="rId28"/>
    <p:sldId id="261" r:id="rId29"/>
    <p:sldId id="262" r:id="rId30"/>
    <p:sldId id="269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773" autoAdjust="0"/>
  </p:normalViewPr>
  <p:slideViewPr>
    <p:cSldViewPr snapToGrid="0" snapToObjects="1">
      <p:cViewPr varScale="1">
        <p:scale>
          <a:sx n="69" d="100"/>
          <a:sy n="69" d="100"/>
        </p:scale>
        <p:origin x="-112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45C-BD70-4048-9345-E23E15E615E8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01A-8590-F34A-B16A-5330368C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1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45C-BD70-4048-9345-E23E15E615E8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01A-8590-F34A-B16A-5330368C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2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45C-BD70-4048-9345-E23E15E615E8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01A-8590-F34A-B16A-5330368C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2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8181-90F2-A245-9C48-9E0AEE1E7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71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AAE5A-4179-404B-9865-3B18CF8A3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7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62B6-63A1-3345-B883-4F4F384F3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0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C7569-40ED-C64B-8285-105F9A028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95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B26BD-7CBE-4048-BE50-7C2120B66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5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45C-BD70-4048-9345-E23E15E615E8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01A-8590-F34A-B16A-5330368C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4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45C-BD70-4048-9345-E23E15E615E8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01A-8590-F34A-B16A-5330368C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5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45C-BD70-4048-9345-E23E15E615E8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01A-8590-F34A-B16A-5330368C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8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45C-BD70-4048-9345-E23E15E615E8}" type="datetimeFigureOut">
              <a:rPr lang="en-US" smtClean="0"/>
              <a:t>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01A-8590-F34A-B16A-5330368C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3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45C-BD70-4048-9345-E23E15E615E8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01A-8590-F34A-B16A-5330368C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4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45C-BD70-4048-9345-E23E15E615E8}" type="datetimeFigureOut">
              <a:rPr lang="en-US" smtClean="0"/>
              <a:t>2/24/17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01A-8590-F34A-B16A-5330368C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3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45C-BD70-4048-9345-E23E15E615E8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01A-8590-F34A-B16A-5330368C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6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45C-BD70-4048-9345-E23E15E615E8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01A-8590-F34A-B16A-5330368C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8645C-BD70-4048-9345-E23E15E615E8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FD01A-8590-F34A-B16A-5330368C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1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cit.coedu.usf.edu/holocaust/gallery/WW2170L.htm" TargetMode="Externa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v=82RTzi5Vt7w" TargetMode="Externa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Winning WWII-The War and It’s Legacy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</a:p>
          <a:p>
            <a:r>
              <a:rPr lang="en-US" dirty="0" smtClean="0"/>
              <a:t>Period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6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Turning Points of the War: Western Front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05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cs typeface="+mn-cs"/>
              </a:rPr>
              <a:t>Operation Torch (1943)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cs typeface="Times New Roman" charset="0"/>
              </a:rPr>
              <a:t>Allied victory in North Africa and invasion of Italy.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cs typeface="Times New Roman" charset="0"/>
              </a:rPr>
              <a:t>D-Day: Operation Overlord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cs typeface="Times New Roman" charset="0"/>
              </a:rPr>
              <a:t>The Allied needed to establish a second front.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cs typeface="Times New Roman" charset="0"/>
              </a:rPr>
              <a:t>General Dwight Eisenhower launched an invasion of Normandy on </a:t>
            </a:r>
            <a:r>
              <a:rPr lang="en-US" sz="2400" b="1" smtClean="0">
                <a:cs typeface="Times New Roman" charset="0"/>
              </a:rPr>
              <a:t>June 6, 1944</a:t>
            </a:r>
            <a:r>
              <a:rPr lang="en-US" sz="2400" smtClean="0">
                <a:cs typeface="Times New Roman" charset="0"/>
              </a:rPr>
              <a:t>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cs typeface="Times New Roman" charset="0"/>
              </a:rPr>
              <a:t>An invasion fleet of some 4,000 ships and 150,000 men (57,000 U.S.)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cs typeface="Times New Roman" charset="0"/>
              </a:rPr>
              <a:t>Invasion successful. 5,000 killed and wounded Allied troops.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cs typeface="Times New Roman" charset="0"/>
              </a:rPr>
              <a:t>It allowed them to gain a foothold on the continent from which they could push Germany back. </a:t>
            </a: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345642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2819400" cy="15271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Race to Berlin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415338" cy="38814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D-Day was the turning point of the western front. Stalingrad was the turning point of the eastern front.</a:t>
            </a:r>
          </a:p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The British, U.S., and Free French armies began to press into western Germany as the Soviets invaded eastern Germany.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Both sides raced to Berlin.</a:t>
            </a:r>
          </a:p>
        </p:txBody>
      </p:sp>
      <p:pic>
        <p:nvPicPr>
          <p:cNvPr id="1434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01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4125913" cy="15271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Victory in Europe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5334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smtClean="0">
                <a:cs typeface="Times New Roman" charset="0"/>
              </a:rPr>
              <a:t>Mussolini was captured and killed by Italian partisans and Hitler committed suicide in April 1945, as the Russian troops took Berlin.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cs typeface="Times New Roman" charset="0"/>
              </a:rPr>
              <a:t>Germany surrendered unconditionally on May 7, 1945 (V-E Day).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>
                <a:cs typeface="Times New Roman" charset="0"/>
              </a:rPr>
              <a:t>Fighting in the Pacific would continue until August.</a:t>
            </a:r>
            <a:endParaRPr lang="en-US" sz="2600" smtClean="0">
              <a:cs typeface="+mn-cs"/>
            </a:endParaRPr>
          </a:p>
        </p:txBody>
      </p:sp>
      <p:pic>
        <p:nvPicPr>
          <p:cNvPr id="15364" name="Picture 4"/>
          <p:cNvPicPr>
            <a:picLocks noGrp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0"/>
            <a:ext cx="3581400" cy="6858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0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239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smtClean="0">
                <a:cs typeface="+mj-cs"/>
              </a:rPr>
              <a:t>The Pacific Theater: </a:t>
            </a:r>
            <a:br>
              <a:rPr lang="en-US" sz="3800" smtClean="0">
                <a:cs typeface="+mj-cs"/>
              </a:rPr>
            </a:br>
            <a:r>
              <a:rPr lang="en-US" sz="3800" smtClean="0">
                <a:cs typeface="+mj-cs"/>
              </a:rPr>
              <a:t>Early Battles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cs typeface="+mn-cs"/>
              </a:rPr>
              <a:t>American Forces halted the Japanese advances in two decisive naval battles.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Coral Sea (May 1942)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U.S. stopped a fleet convoying Japanese troops to New Guinea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Japanese designs on Australia ended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Midway (June 1942)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Japanese Admiral Yamamoto hoped to capture Midway Island as a base to attack Pearl Harbor again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U.S. Admiral Chester Nimitz caught the Japanese by surprise and sank 3 of the 4 aircraft carriers, 332 planes, and 3500 </a:t>
            </a:r>
            <a:r>
              <a:rPr lang="en-US" dirty="0" smtClean="0"/>
              <a:t>men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9322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828800" y="29718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latin typeface="Times New Roman" charset="0"/>
              <a:cs typeface="+mn-cs"/>
            </a:endParaRPr>
          </a:p>
        </p:txBody>
      </p:sp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941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Importance of Midway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6962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Japanese defeat at Midway was the turning point in the Pacific.</a:t>
            </a:r>
          </a:p>
          <a:p>
            <a:pPr lvl="1" eaLnBrk="1" hangingPunct="1">
              <a:defRPr/>
            </a:pPr>
            <a:r>
              <a:rPr lang="en-US" smtClean="0"/>
              <a:t>Japanese advances stopped.</a:t>
            </a:r>
          </a:p>
          <a:p>
            <a:pPr lvl="1" eaLnBrk="1" hangingPunct="1">
              <a:defRPr/>
            </a:pPr>
            <a:r>
              <a:rPr lang="en-US" smtClean="0"/>
              <a:t>U.S. assumes initiative.</a:t>
            </a:r>
          </a:p>
          <a:p>
            <a:pPr lvl="1" eaLnBrk="1" hangingPunct="1">
              <a:defRPr/>
            </a:pPr>
            <a:r>
              <a:rPr lang="en-US" smtClean="0"/>
              <a:t>Japanese have shortage of able pilots.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Censorship and Propaganda</a:t>
            </a:r>
          </a:p>
          <a:p>
            <a:pPr lvl="1" eaLnBrk="1" hangingPunct="1">
              <a:defRPr/>
            </a:pPr>
            <a:r>
              <a:rPr lang="en-US" smtClean="0"/>
              <a:t>News of the defeat was kept from the Japanese public.</a:t>
            </a:r>
          </a:p>
        </p:txBody>
      </p:sp>
    </p:spTree>
    <p:extLst>
      <p:ext uri="{BB962C8B-B14F-4D97-AF65-F5344CB8AC3E}">
        <p14:creationId xmlns:p14="http://schemas.microsoft.com/office/powerpoint/2010/main" val="3106068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Beginning of the End in the Pacific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534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600" smtClean="0">
                <a:cs typeface="+mn-cs"/>
              </a:rPr>
              <a:t>Yamamoto is assassinated by the U.S. (April 1943)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cs typeface="+mn-cs"/>
              </a:rPr>
              <a:t>Loss of Saipan (August 1944)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ja-JP" altLang="en-US" sz="2400" smtClean="0">
                <a:latin typeface="Arial"/>
              </a:rPr>
              <a:t>“</a:t>
            </a:r>
            <a:r>
              <a:rPr lang="en-US" sz="2400" smtClean="0"/>
              <a:t>the naval and military heart and brain of Japanese defense strategy</a:t>
            </a:r>
            <a:r>
              <a:rPr lang="ja-JP" altLang="en-US" sz="2400" smtClean="0">
                <a:latin typeface="Arial"/>
              </a:rPr>
              <a:t>”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smtClean="0"/>
              <a:t>Political crisis in Japan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mtClean="0"/>
              <a:t>The government could no longer hide the fact that they were losing the war.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mtClean="0"/>
              <a:t>T</a:t>
            </a:r>
            <a:r>
              <a:rPr lang="en-US" smtClean="0">
                <a:cs typeface="Arial" charset="0"/>
              </a:rPr>
              <a:t>ō</a:t>
            </a:r>
            <a:r>
              <a:rPr lang="en-US" smtClean="0"/>
              <a:t>j</a:t>
            </a:r>
            <a:r>
              <a:rPr lang="en-US" smtClean="0">
                <a:cs typeface="Arial" charset="0"/>
              </a:rPr>
              <a:t>ō</a:t>
            </a:r>
            <a:r>
              <a:rPr lang="en-US" smtClean="0"/>
              <a:t> resigns on July 18, 1944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b="1" smtClean="0">
                <a:cs typeface="+mn-cs"/>
              </a:rPr>
              <a:t>Intensive air raids over Japan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smtClean="0"/>
              <a:t>Iwo Jima (February, 1945)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mtClean="0"/>
              <a:t>American marines invaded this island, which was needed to provide fighter escort for bombings over Japan</a:t>
            </a:r>
          </a:p>
        </p:txBody>
      </p:sp>
    </p:spTree>
    <p:extLst>
      <p:ext uri="{BB962C8B-B14F-4D97-AF65-F5344CB8AC3E}">
        <p14:creationId xmlns:p14="http://schemas.microsoft.com/office/powerpoint/2010/main" val="416706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 Grinding War in the Pacific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cs typeface="+mn-cs"/>
              </a:rPr>
              <a:t>In 1945, the U.S. began targeting people in order to coerce Japan to surrender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66 major Japanese cities bombed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500,000 civilians killed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cs typeface="+mn-cs"/>
              </a:rPr>
              <a:t>Battle for Leyte Gulf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Total blockade of Japan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Japanese navy virtually destroyed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Kamikaze (divine wind) flights begin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cs typeface="+mn-cs"/>
              </a:rPr>
              <a:t>Okinawa (April, 1945)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All 110,000 Japanese defenders killed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U.S. invaded this island, which would provide a staging area for the invasion of the Japanese islands.</a:t>
            </a:r>
          </a:p>
        </p:txBody>
      </p:sp>
    </p:spTree>
    <p:extLst>
      <p:ext uri="{BB962C8B-B14F-4D97-AF65-F5344CB8AC3E}">
        <p14:creationId xmlns:p14="http://schemas.microsoft.com/office/powerpoint/2010/main" val="3657661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3262313" cy="15271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Atom Diplomacy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FDR had funded the top-secret Manhattan Project to develop an atomic bomb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Dr. Robert Oppenheimer successfully tested in the summer of 1945.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FDR had died on April 12, 1945, and the decision was left to Harry Truman.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An amphibious invasion could cost over 350,000 Allied casualties.</a:t>
            </a:r>
          </a:p>
        </p:txBody>
      </p:sp>
      <p:pic>
        <p:nvPicPr>
          <p:cNvPr id="3482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0"/>
            <a:ext cx="4002087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478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57912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Turning Points </a:t>
            </a:r>
            <a:br>
              <a:rPr lang="en-US" smtClean="0">
                <a:cs typeface="Times New Roman" charset="0"/>
              </a:rPr>
            </a:br>
            <a:r>
              <a:rPr lang="en-US" smtClean="0">
                <a:cs typeface="Times New Roman" charset="0"/>
              </a:rPr>
              <a:t>of the War: The Pacific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934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cs typeface="Times New Roman" charset="0"/>
              </a:rPr>
              <a:t>August 6, 1945 – Enola Gay drops bomb on Hiroshima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cs typeface="Times New Roman" charset="0"/>
              </a:rPr>
              <a:t>140,000 dead; tens of thousands injured; radiation sickness; 80% of buildings destroyed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cs typeface="Times New Roman" charset="0"/>
              </a:rPr>
              <a:t>August 9, 1945 – Nagasaki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cs typeface="Times New Roman" charset="0"/>
              </a:rPr>
              <a:t>70,000 dead; 60,000 injured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cs typeface="Times New Roman" charset="0"/>
              </a:rPr>
              <a:t>Emperor Hirohito surrenders on Aug. 14, 1945. (V-J Day)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cs typeface="Times New Roman" charset="0"/>
              </a:rPr>
              <a:t>Formal surrender signed on September 2 onboard the battleship Missouri in Tokyo Bay</a:t>
            </a:r>
            <a:endParaRPr lang="en-US" sz="2400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0"/>
            <a:ext cx="19843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73625"/>
            <a:ext cx="2057400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2819400"/>
            <a:ext cx="20970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37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 Grand Alliance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44196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600" dirty="0" smtClean="0">
                <a:cs typeface="+mn-cs"/>
              </a:rPr>
              <a:t>The Big Three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charset="0"/>
              </a:rPr>
              <a:t>Great Britain (Winston Churchill)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charset="0"/>
              </a:rPr>
              <a:t>The U.S. (FDR)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charset="0"/>
              </a:rPr>
              <a:t>The Soviet Union</a:t>
            </a:r>
            <a:r>
              <a:rPr lang="en-US" dirty="0" smtClean="0"/>
              <a:t> (Joseph Stalin)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600" dirty="0" smtClean="0">
                <a:cs typeface="+mn-cs"/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600" dirty="0" smtClean="0">
                <a:cs typeface="+mn-cs"/>
              </a:rPr>
              <a:t>Strategies for War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Defeat Germany </a:t>
            </a:r>
            <a:r>
              <a:rPr lang="en-US" dirty="0" smtClean="0"/>
              <a:t>first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Deal with Japan later</a:t>
            </a:r>
            <a:endParaRPr lang="en-US" dirty="0" smtClean="0"/>
          </a:p>
        </p:txBody>
      </p:sp>
      <p:pic>
        <p:nvPicPr>
          <p:cNvPr id="3072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7244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5920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latin typeface="Tahoma" charset="0"/>
                <a:cs typeface="+mj-cs"/>
              </a:rPr>
              <a:t>Pacific Theater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762000"/>
            <a:ext cx="2971800" cy="3505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>
                <a:latin typeface="Tahoma" charset="0"/>
                <a:cs typeface="+mn-cs"/>
              </a:rPr>
              <a:t>Battle of Coral Sea (May 1942)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>
                <a:latin typeface="Tahoma" charset="0"/>
                <a:cs typeface="+mn-cs"/>
              </a:rPr>
              <a:t>Battle of Midway (June 1942)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>
                <a:latin typeface="Tahoma" charset="0"/>
                <a:cs typeface="+mn-cs"/>
              </a:rPr>
              <a:t>Island-hopping</a:t>
            </a:r>
            <a:endParaRPr lang="en-US" sz="1800" b="1">
              <a:latin typeface="Tahoma" charset="0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>
                <a:latin typeface="Tahoma" charset="0"/>
                <a:cs typeface="+mn-cs"/>
              </a:rPr>
              <a:t>Not without a fight…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>
                <a:latin typeface="Tahoma" charset="0"/>
              </a:rPr>
              <a:t>Guadalcanal (Aug 1942-Feb 1943)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>
                <a:latin typeface="Tahoma" charset="0"/>
              </a:rPr>
              <a:t>Leyte Gulf (Oct 1944)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>
                <a:latin typeface="Tahoma" charset="0"/>
              </a:rPr>
              <a:t>kamikazes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>
                <a:latin typeface="Tahoma" charset="0"/>
              </a:rPr>
              <a:t>Iwo Jima (Feb-Mar 1945)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>
                <a:latin typeface="Tahoma" charset="0"/>
              </a:rPr>
              <a:t>Okinawa (Apr-June 1945)</a:t>
            </a:r>
            <a:endParaRPr lang="en-US" sz="2000">
              <a:latin typeface="Tahoma" charset="0"/>
            </a:endParaRPr>
          </a:p>
        </p:txBody>
      </p:sp>
      <p:pic>
        <p:nvPicPr>
          <p:cNvPr id="4608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6725" y="533400"/>
            <a:ext cx="6137275" cy="6324600"/>
          </a:xfrm>
        </p:spPr>
      </p:pic>
    </p:spTree>
    <p:extLst>
      <p:ext uri="{BB962C8B-B14F-4D97-AF65-F5344CB8AC3E}">
        <p14:creationId xmlns:p14="http://schemas.microsoft.com/office/powerpoint/2010/main" val="232999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Tahoma" charset="0"/>
                <a:cs typeface="+mj-cs"/>
              </a:rPr>
              <a:t>Japanese Surrender</a:t>
            </a:r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609600"/>
            <a:ext cx="35814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latin typeface="Tahoma" charset="0"/>
                <a:cs typeface="+mn-cs"/>
              </a:rPr>
              <a:t>Manhattan Project</a:t>
            </a:r>
            <a:endParaRPr lang="en-US" sz="2000" dirty="0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en-US" sz="2000" dirty="0">
                <a:latin typeface="Tahoma" charset="0"/>
                <a:cs typeface="+mn-cs"/>
              </a:rPr>
              <a:t>Hiroshima (Aug. 6, 1945)</a:t>
            </a:r>
          </a:p>
          <a:p>
            <a:pPr lvl="1" eaLnBrk="1" hangingPunct="1">
              <a:defRPr/>
            </a:pPr>
            <a:r>
              <a:rPr lang="en-US" sz="1800" dirty="0">
                <a:latin typeface="Tahoma" charset="0"/>
              </a:rPr>
              <a:t>70,000-80,000 killed</a:t>
            </a:r>
          </a:p>
          <a:p>
            <a:pPr lvl="1" eaLnBrk="1" hangingPunct="1">
              <a:defRPr/>
            </a:pPr>
            <a:r>
              <a:rPr lang="en-US" sz="1800" dirty="0">
                <a:latin typeface="Tahoma" charset="0"/>
              </a:rPr>
              <a:t>4.7 sq. mi. destroyed</a:t>
            </a:r>
          </a:p>
          <a:p>
            <a:pPr eaLnBrk="1" hangingPunct="1">
              <a:defRPr/>
            </a:pPr>
            <a:r>
              <a:rPr lang="en-US" sz="2000" dirty="0">
                <a:latin typeface="Tahoma" charset="0"/>
                <a:cs typeface="+mn-cs"/>
              </a:rPr>
              <a:t>Nagasaki (Aug 9, 1945)</a:t>
            </a:r>
          </a:p>
          <a:p>
            <a:pPr lvl="1" eaLnBrk="1" hangingPunct="1">
              <a:defRPr/>
            </a:pPr>
            <a:r>
              <a:rPr lang="en-US" sz="1800" dirty="0">
                <a:latin typeface="Tahoma" charset="0"/>
              </a:rPr>
              <a:t>50,000-75,000 killed</a:t>
            </a:r>
          </a:p>
          <a:p>
            <a:pPr eaLnBrk="1" hangingPunct="1">
              <a:defRPr/>
            </a:pPr>
            <a:r>
              <a:rPr lang="en-US" sz="2000" dirty="0">
                <a:latin typeface="Tahoma" charset="0"/>
                <a:cs typeface="+mn-cs"/>
              </a:rPr>
              <a:t>V-J Day (September 2, 1945)</a:t>
            </a:r>
          </a:p>
        </p:txBody>
      </p:sp>
      <p:pic>
        <p:nvPicPr>
          <p:cNvPr id="47107" name="Picture 5" descr="HiroshimaAtomicBomb_02.gif                                     000AA506Macintosh HD                   C3E30A56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623888"/>
            <a:ext cx="2514600" cy="3435350"/>
          </a:xfrm>
        </p:spPr>
      </p:pic>
      <p:pic>
        <p:nvPicPr>
          <p:cNvPr id="47108" name="Picture 4" descr="Hiroshi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623888"/>
            <a:ext cx="2979738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2413"/>
            <a:ext cx="3581400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59238"/>
            <a:ext cx="219392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4059238"/>
            <a:ext cx="2274888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76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Cost of War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924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cs typeface="+mn-cs"/>
              </a:rPr>
              <a:t>Germany</a:t>
            </a:r>
            <a:r>
              <a:rPr lang="en-US" sz="2600" smtClean="0">
                <a:cs typeface="+mn-cs"/>
              </a:rPr>
              <a:t>- 3 million combat deaths (3/4ths on the eastern front)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cs typeface="+mn-cs"/>
              </a:rPr>
              <a:t>Japan</a:t>
            </a:r>
            <a:r>
              <a:rPr lang="en-US" sz="2600" smtClean="0">
                <a:cs typeface="+mn-cs"/>
              </a:rPr>
              <a:t> – over 1.5 combat deaths; 900,000 civilians dead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cs typeface="+mn-cs"/>
              </a:rPr>
              <a:t>Soviet Union</a:t>
            </a:r>
            <a:r>
              <a:rPr lang="en-US" sz="2600" smtClean="0">
                <a:cs typeface="+mn-cs"/>
              </a:rPr>
              <a:t> - 13 million combat deaths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cs typeface="+mn-cs"/>
              </a:rPr>
              <a:t>U.S.</a:t>
            </a:r>
            <a:r>
              <a:rPr lang="en-US" sz="2600" smtClean="0">
                <a:cs typeface="+mn-cs"/>
              </a:rPr>
              <a:t> – 300,000 combat deaths, over 100,000 other deaths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cs typeface="+mn-cs"/>
              </a:rPr>
              <a:t>When you include all combat and civilian deaths, World War II becomes the most destructive war in history with estimates as high as 60 million, including 25 million Russians.</a:t>
            </a:r>
          </a:p>
        </p:txBody>
      </p:sp>
    </p:spTree>
    <p:extLst>
      <p:ext uri="{BB962C8B-B14F-4D97-AF65-F5344CB8AC3E}">
        <p14:creationId xmlns:p14="http://schemas.microsoft.com/office/powerpoint/2010/main" val="1756042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4648200" cy="15271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Postwar Efforts</a:t>
            </a:r>
            <a:br>
              <a:rPr lang="en-US" smtClean="0">
                <a:cs typeface="Times New Roman" charset="0"/>
              </a:rPr>
            </a:br>
            <a:r>
              <a:rPr lang="en-US" smtClean="0">
                <a:cs typeface="Times New Roman" charset="0"/>
              </a:rPr>
              <a:t>at Revenge</a:t>
            </a:r>
            <a:r>
              <a:rPr lang="en-US" smtClean="0">
                <a:cs typeface="+mj-cs"/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cs typeface="Times New Roman" charset="0"/>
              </a:rPr>
              <a:t>The Nuremberg Trials of 1945-46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cs typeface="Times New Roman" charset="0"/>
              </a:rPr>
              <a:t>After, WWII the Allied powers decided to place on trial the highest-ranking Nazi officers for </a:t>
            </a:r>
            <a:r>
              <a:rPr lang="ja-JP" altLang="en-US" sz="2400" smtClean="0">
                <a:latin typeface="Arial"/>
                <a:cs typeface="Times New Roman" charset="0"/>
              </a:rPr>
              <a:t>“</a:t>
            </a:r>
            <a:r>
              <a:rPr lang="en-US" sz="2400" smtClean="0">
                <a:cs typeface="Times New Roman" charset="0"/>
              </a:rPr>
              <a:t>crimes against humanity</a:t>
            </a:r>
            <a:r>
              <a:rPr lang="ja-JP" altLang="en-US" sz="2400" smtClean="0">
                <a:latin typeface="Arial"/>
                <a:cs typeface="Times New Roman" charset="0"/>
              </a:rPr>
              <a:t>”</a:t>
            </a:r>
            <a:endParaRPr lang="en-US" sz="2400" smtClean="0"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cs typeface="Times New Roman" charset="0"/>
              </a:rPr>
              <a:t>Allied forces had attempted to do this after WWI, but had released them on the grounds that they </a:t>
            </a:r>
            <a:r>
              <a:rPr lang="ja-JP" altLang="en-US" sz="2400" smtClean="0">
                <a:latin typeface="Arial"/>
                <a:cs typeface="Times New Roman" charset="0"/>
              </a:rPr>
              <a:t>“</a:t>
            </a:r>
            <a:r>
              <a:rPr lang="en-US" sz="2400" smtClean="0">
                <a:cs typeface="Times New Roman" charset="0"/>
              </a:rPr>
              <a:t>were just following orders</a:t>
            </a:r>
            <a:r>
              <a:rPr lang="ja-JP" altLang="en-US" sz="2400" smtClean="0">
                <a:latin typeface="Arial"/>
                <a:cs typeface="Times New Roman" charset="0"/>
              </a:rPr>
              <a:t>”</a:t>
            </a:r>
            <a:endParaRPr lang="en-US" sz="2400" smtClean="0"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cs typeface="Times New Roman" charset="0"/>
              </a:rPr>
              <a:t>Hitler, Goebbels, and Himmler were dead; but, 22 Nazi leaders (including Goring) were tried at an international military tribunal at Nuremburg, Germany. 12 were sentenced to death. Similar trials occurred in the east and throughout the world.  </a:t>
            </a:r>
          </a:p>
          <a:p>
            <a:pPr marL="1085850" lvl="2" eaLnBrk="1" hangingPunct="1">
              <a:lnSpc>
                <a:spcPct val="90000"/>
              </a:lnSpc>
              <a:defRPr/>
            </a:pPr>
            <a:r>
              <a:rPr lang="en-US" b="1" smtClean="0"/>
              <a:t>The Tokyo Trial (1946-48)</a:t>
            </a:r>
          </a:p>
        </p:txBody>
      </p:sp>
      <p:pic>
        <p:nvPicPr>
          <p:cNvPr id="28675" name="Picture 4" descr="tW2170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0"/>
            <a:ext cx="2614612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373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Postwar Efforts at Peace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458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Times New Roman" charset="0"/>
              </a:rPr>
              <a:t>The United Nations – There was some hope when, in 1945, the United Nations was created; an organization to promote international stability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>
                <a:cs typeface="Times New Roman" charset="0"/>
              </a:rPr>
              <a:t>A </a:t>
            </a:r>
            <a:r>
              <a:rPr lang="en-US" sz="2600" b="1" smtClean="0">
                <a:cs typeface="Times New Roman" charset="0"/>
              </a:rPr>
              <a:t>General Assembly</a:t>
            </a:r>
            <a:r>
              <a:rPr lang="en-US" sz="2600" smtClean="0">
                <a:cs typeface="Times New Roman" charset="0"/>
              </a:rPr>
              <a:t> where representatives from all countries could debate international issues.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>
                <a:cs typeface="Times New Roman" charset="0"/>
              </a:rPr>
              <a:t>The </a:t>
            </a:r>
            <a:r>
              <a:rPr lang="en-US" sz="2600" b="1" smtClean="0">
                <a:cs typeface="Times New Roman" charset="0"/>
              </a:rPr>
              <a:t>Security Council</a:t>
            </a:r>
            <a:r>
              <a:rPr lang="en-US" sz="2600" smtClean="0">
                <a:cs typeface="Times New Roman" charset="0"/>
              </a:rPr>
              <a:t> had 5 permanent members – U.S., Soviet Union, Britain, France, and China could veto any question of substance. There were also 6 elected members.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cs typeface="Times New Roman" charset="0"/>
              </a:rPr>
              <a:t>Key: the U.S. joined in contrast to League of Nations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2908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3505200" cy="15271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Wartime </a:t>
            </a:r>
            <a:br>
              <a:rPr lang="en-US" smtClean="0">
                <a:cs typeface="Times New Roman" charset="0"/>
              </a:rPr>
            </a:br>
            <a:r>
              <a:rPr lang="en-US" smtClean="0">
                <a:cs typeface="Times New Roman" charset="0"/>
              </a:rPr>
              <a:t>Agreements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57400"/>
            <a:ext cx="7848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Times New Roman" charset="0"/>
              </a:rPr>
              <a:t>Unlike WWI, there was no Peace of Paris to reshape Europe. </a:t>
            </a:r>
          </a:p>
          <a:p>
            <a:pPr lvl="1" eaLnBrk="1" hangingPunct="1">
              <a:defRPr/>
            </a:pPr>
            <a:r>
              <a:rPr lang="en-US" sz="2400" dirty="0" smtClean="0">
                <a:cs typeface="Times New Roman" charset="0"/>
              </a:rPr>
              <a:t>Instead, the Yalta agreement of February 1945, signed by Roosevelt, Churchill, and Stalin, turned the prevailing military balance of power into a political settlement.</a:t>
            </a:r>
          </a:p>
          <a:p>
            <a:pPr lvl="1" eaLnBrk="1" hangingPunct="1">
              <a:defRPr/>
            </a:pPr>
            <a:r>
              <a:rPr lang="en-US" sz="2400" dirty="0" smtClean="0">
                <a:cs typeface="Times New Roman" charset="0"/>
              </a:rPr>
              <a:t>Potsdam Conference, in suburban Berlin (July 1945)—Truman, Stalin, Churchill – Finalized plans on Germany. Germany would be demilitarized and would remain divided.</a:t>
            </a:r>
            <a:endParaRPr lang="en-US" sz="2400" dirty="0" smtClean="0"/>
          </a:p>
        </p:txBody>
      </p:sp>
      <p:pic>
        <p:nvPicPr>
          <p:cNvPr id="40964" name="Picture 4"/>
          <p:cNvPicPr>
            <a:picLocks noGrp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0"/>
            <a:ext cx="3429000" cy="2057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172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816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Postwar Reality:</a:t>
            </a:r>
            <a:br>
              <a:rPr lang="en-US" smtClean="0">
                <a:cs typeface="Times New Roman" charset="0"/>
              </a:rPr>
            </a:br>
            <a:r>
              <a:rPr lang="en-US" sz="3800" smtClean="0">
                <a:cs typeface="+mj-cs"/>
              </a:rPr>
              <a:t>Soviet Control of Eastern Europe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010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Times New Roman" charset="0"/>
              </a:rPr>
              <a:t>Europe was politically cut in half; Soviet troops had overrun eastern Europe and penetrated into the heart of Germany.</a:t>
            </a:r>
            <a:r>
              <a:rPr lang="en-US" smtClean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Times New Roman" charset="0"/>
              </a:rPr>
              <a:t>During 1944-1945, Stalin starts shaping the post-war world by occupying SE Europe with Soviet troops that should have been on the Polish front pushing toward Berlin.</a:t>
            </a:r>
            <a:r>
              <a:rPr lang="en-US" smtClean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Times New Roman" charset="0"/>
              </a:rPr>
              <a:t>Roosevelt did not have postwar aims because he still had to fight Japan; Stalin did have postwar aims</a:t>
            </a:r>
            <a:r>
              <a:rPr lang="en-US" smtClean="0"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2596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Tahoma" charset="0"/>
                <a:cs typeface="+mj-cs"/>
              </a:rPr>
              <a:t>World War II Costs</a:t>
            </a: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3813" y="838200"/>
            <a:ext cx="3709987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>
                <a:latin typeface="Tahoma" charset="0"/>
                <a:cs typeface="+mn-cs"/>
              </a:rPr>
              <a:t>70 million deaths or 4% of world population</a:t>
            </a:r>
          </a:p>
          <a:p>
            <a:pPr lvl="1" eaLnBrk="1" hangingPunct="1">
              <a:defRPr/>
            </a:pPr>
            <a:r>
              <a:rPr lang="en-US" sz="1800">
                <a:latin typeface="Tahoma" charset="0"/>
              </a:rPr>
              <a:t>25 million military</a:t>
            </a:r>
          </a:p>
          <a:p>
            <a:pPr lvl="1" eaLnBrk="1" hangingPunct="1">
              <a:defRPr/>
            </a:pPr>
            <a:r>
              <a:rPr lang="en-US" sz="1800">
                <a:latin typeface="Tahoma" charset="0"/>
              </a:rPr>
              <a:t>45 million civilians</a:t>
            </a:r>
          </a:p>
          <a:p>
            <a:pPr lvl="1" eaLnBrk="1" hangingPunct="1">
              <a:defRPr/>
            </a:pPr>
            <a:r>
              <a:rPr lang="en-US" sz="1800">
                <a:latin typeface="Tahoma" charset="0"/>
              </a:rPr>
              <a:t>Genocides and War Crimes</a:t>
            </a:r>
          </a:p>
          <a:p>
            <a:pPr lvl="2" eaLnBrk="1" hangingPunct="1">
              <a:defRPr/>
            </a:pPr>
            <a:r>
              <a:rPr lang="en-US" sz="1600">
                <a:latin typeface="Tahoma" charset="0"/>
              </a:rPr>
              <a:t>Holocaust</a:t>
            </a:r>
          </a:p>
          <a:p>
            <a:pPr lvl="2" eaLnBrk="1" hangingPunct="1">
              <a:defRPr/>
            </a:pPr>
            <a:r>
              <a:rPr lang="en-US" sz="1600">
                <a:latin typeface="Tahoma" charset="0"/>
              </a:rPr>
              <a:t>Nanking Massacre</a:t>
            </a:r>
          </a:p>
          <a:p>
            <a:pPr lvl="2" eaLnBrk="1" hangingPunct="1">
              <a:defRPr/>
            </a:pPr>
            <a:r>
              <a:rPr lang="en-US" sz="1600">
                <a:latin typeface="Tahoma" charset="0"/>
              </a:rPr>
              <a:t>Bataan Death March</a:t>
            </a:r>
          </a:p>
          <a:p>
            <a:pPr eaLnBrk="1" hangingPunct="1">
              <a:defRPr/>
            </a:pPr>
            <a:r>
              <a:rPr lang="en-US" sz="2000">
                <a:latin typeface="Tahoma" charset="0"/>
                <a:cs typeface="+mn-cs"/>
              </a:rPr>
              <a:t>United States</a:t>
            </a:r>
          </a:p>
          <a:p>
            <a:pPr lvl="1" eaLnBrk="1" hangingPunct="1">
              <a:defRPr/>
            </a:pPr>
            <a:r>
              <a:rPr lang="en-US" sz="1800">
                <a:latin typeface="Tahoma" charset="0"/>
              </a:rPr>
              <a:t>Over 400,000 casualties</a:t>
            </a:r>
          </a:p>
          <a:p>
            <a:pPr lvl="1" eaLnBrk="1" hangingPunct="1">
              <a:defRPr/>
            </a:pPr>
            <a:r>
              <a:rPr lang="en-US" sz="1800">
                <a:latin typeface="Tahoma" charset="0"/>
              </a:rPr>
              <a:t>$306 billion cost</a:t>
            </a:r>
          </a:p>
        </p:txBody>
      </p:sp>
      <p:pic>
        <p:nvPicPr>
          <p:cNvPr id="48131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0025" y="914400"/>
            <a:ext cx="5060950" cy="2590800"/>
          </a:xfrm>
        </p:spPr>
      </p:pic>
      <p:pic>
        <p:nvPicPr>
          <p:cNvPr id="48132" name="Content Placeholder 4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4149725"/>
            <a:ext cx="2262188" cy="2708275"/>
          </a:xfrm>
        </p:spPr>
      </p:pic>
      <p:pic>
        <p:nvPicPr>
          <p:cNvPr id="4813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35438"/>
            <a:ext cx="30480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91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latin typeface="Tahoma" charset="0"/>
                <a:cs typeface="+mj-cs"/>
              </a:rPr>
              <a:t>World War II Legacy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762000"/>
            <a:ext cx="6172200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latin typeface="Tahoma" charset="0"/>
                <a:cs typeface="+mn-cs"/>
              </a:rPr>
              <a:t>G.I. Bill (1944)</a:t>
            </a:r>
          </a:p>
          <a:p>
            <a:pPr lvl="1" eaLnBrk="1" hangingPunct="1">
              <a:defRPr/>
            </a:pPr>
            <a:r>
              <a:rPr lang="en-US" sz="2000">
                <a:latin typeface="Tahoma" charset="0"/>
              </a:rPr>
              <a:t>Provided living allowances, tuition fees to support veterans</a:t>
            </a:r>
          </a:p>
          <a:p>
            <a:pPr eaLnBrk="1" hangingPunct="1">
              <a:defRPr/>
            </a:pPr>
            <a:r>
              <a:rPr lang="en-US" sz="2400">
                <a:latin typeface="Tahoma" charset="0"/>
                <a:cs typeface="+mn-cs"/>
              </a:rPr>
              <a:t>United Nations</a:t>
            </a:r>
          </a:p>
          <a:p>
            <a:pPr eaLnBrk="1" hangingPunct="1">
              <a:defRPr/>
            </a:pPr>
            <a:r>
              <a:rPr lang="en-US" sz="2400">
                <a:latin typeface="Tahoma" charset="0"/>
                <a:cs typeface="+mn-cs"/>
              </a:rPr>
              <a:t>Superpowers and Cold War</a:t>
            </a:r>
          </a:p>
          <a:p>
            <a:pPr lvl="1" eaLnBrk="1" hangingPunct="1">
              <a:defRPr/>
            </a:pPr>
            <a:r>
              <a:rPr lang="en-US" sz="2000">
                <a:latin typeface="Tahoma" charset="0"/>
              </a:rPr>
              <a:t>United States and Soviet Union</a:t>
            </a:r>
          </a:p>
          <a:p>
            <a:pPr lvl="2" eaLnBrk="1" hangingPunct="1">
              <a:defRPr/>
            </a:pPr>
            <a:r>
              <a:rPr lang="en-US" sz="1800">
                <a:latin typeface="Tahoma" charset="0"/>
              </a:rPr>
              <a:t>Capitalism and Communism</a:t>
            </a:r>
          </a:p>
          <a:p>
            <a:pPr lvl="2" eaLnBrk="1" hangingPunct="1">
              <a:defRPr/>
            </a:pPr>
            <a:r>
              <a:rPr lang="en-US" sz="1800">
                <a:latin typeface="Tahoma" charset="0"/>
              </a:rPr>
              <a:t>Individualism and Collective Society</a:t>
            </a:r>
          </a:p>
        </p:txBody>
      </p:sp>
      <p:pic>
        <p:nvPicPr>
          <p:cNvPr id="49155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838200"/>
            <a:ext cx="2938463" cy="2938463"/>
          </a:xfrm>
        </p:spPr>
      </p:pic>
      <p:pic>
        <p:nvPicPr>
          <p:cNvPr id="49156" name="Content Placeholder 4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0300" y="3810000"/>
            <a:ext cx="4203700" cy="3057525"/>
          </a:xfrm>
        </p:spPr>
      </p:pic>
      <p:pic>
        <p:nvPicPr>
          <p:cNvPr id="4915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810000"/>
            <a:ext cx="49482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93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Gloomy Prospects for the Allied Powers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Times New Roman" charset="0"/>
              </a:rPr>
              <a:t>By the end of 1942, the Allies faced defeat. </a:t>
            </a:r>
          </a:p>
          <a:p>
            <a:pPr lvl="1" eaLnBrk="1" hangingPunct="1">
              <a:defRPr/>
            </a:pPr>
            <a:r>
              <a:rPr lang="en-US" smtClean="0">
                <a:cs typeface="Times New Roman" charset="0"/>
              </a:rPr>
              <a:t>The chain of spectacular victories disguised fatal weaknesses within the Axis alliance: </a:t>
            </a:r>
          </a:p>
          <a:p>
            <a:pPr lvl="2" eaLnBrk="1" hangingPunct="1">
              <a:defRPr/>
            </a:pPr>
            <a:r>
              <a:rPr lang="en-US" sz="2800" smtClean="0">
                <a:cs typeface="Times New Roman" charset="0"/>
              </a:rPr>
              <a:t>Japan and Germany fought separate wars, each on two fronts. They never coordinated strategies.</a:t>
            </a:r>
          </a:p>
          <a:p>
            <a:pPr lvl="1" eaLnBrk="1" hangingPunct="1">
              <a:defRPr/>
            </a:pPr>
            <a:r>
              <a:rPr lang="en-US" smtClean="0">
                <a:cs typeface="Times New Roman" charset="0"/>
              </a:rPr>
              <a:t>The early defeats also obscured the Allies’ strengths: </a:t>
            </a:r>
          </a:p>
          <a:p>
            <a:pPr lvl="2" eaLnBrk="1" hangingPunct="1">
              <a:defRPr/>
            </a:pPr>
            <a:r>
              <a:rPr lang="en-US" sz="2800" smtClean="0">
                <a:cs typeface="Times New Roman" charset="0"/>
              </a:rPr>
              <a:t>The manpower of the Soviet Union and the productive capacity of the United States.</a:t>
            </a:r>
            <a:r>
              <a:rPr lang="en-US" smtClean="0">
                <a:cs typeface="Times New Roman" charset="0"/>
              </a:rPr>
              <a:t>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1111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Mobilization In the U.S.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war effort required all of America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s huge productive capacity and full employment of the workforce.</a:t>
            </a:r>
          </a:p>
          <a:p>
            <a:pPr lvl="1" eaLnBrk="1" hangingPunct="1">
              <a:defRPr/>
            </a:pPr>
            <a:r>
              <a:rPr lang="en-US" smtClean="0"/>
              <a:t>Government expenditures soared.</a:t>
            </a:r>
          </a:p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U.S. budget increases</a:t>
            </a:r>
          </a:p>
          <a:p>
            <a:pPr lvl="1" eaLnBrk="1" hangingPunct="1">
              <a:defRPr/>
            </a:pPr>
            <a:r>
              <a:rPr lang="en-US" smtClean="0">
                <a:cs typeface="Times New Roman" charset="0"/>
              </a:rPr>
              <a:t>1940 $9 million</a:t>
            </a:r>
          </a:p>
          <a:p>
            <a:pPr lvl="1" eaLnBrk="1" hangingPunct="1">
              <a:defRPr/>
            </a:pPr>
            <a:r>
              <a:rPr lang="en-US" smtClean="0">
                <a:cs typeface="Times New Roman" charset="0"/>
              </a:rPr>
              <a:t>1944 $100 million</a:t>
            </a:r>
          </a:p>
          <a:p>
            <a:pPr lvl="1" eaLnBrk="1" hangingPunct="1">
              <a:defRPr/>
            </a:pPr>
            <a:r>
              <a:rPr lang="en-US" smtClean="0">
                <a:cs typeface="Times New Roman" charset="0"/>
              </a:rPr>
              <a:t>Expenditures in WWII greater than all previous government budgets combined (150 years)</a:t>
            </a:r>
          </a:p>
          <a:p>
            <a:pPr lvl="1" eaLnBrk="1" hangingPunct="1">
              <a:defRPr/>
            </a:pPr>
            <a:r>
              <a:rPr lang="en-US" smtClean="0">
                <a:cs typeface="Times New Roman" charset="0"/>
              </a:rPr>
              <a:t>GNP 1939 91 billion  1945  166 million</a:t>
            </a:r>
          </a:p>
        </p:txBody>
      </p:sp>
    </p:spTree>
    <p:extLst>
      <p:ext uri="{BB962C8B-B14F-4D97-AF65-F5344CB8AC3E}">
        <p14:creationId xmlns:p14="http://schemas.microsoft.com/office/powerpoint/2010/main" val="356911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162800" cy="15271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Restoration of U.S. Prosperity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001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World War II ended the Great Depression.</a:t>
            </a:r>
          </a:p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Factories run at full capacity</a:t>
            </a:r>
          </a:p>
          <a:p>
            <a:pPr lvl="1" eaLnBrk="1" hangingPunct="1">
              <a:defRPr/>
            </a:pPr>
            <a:r>
              <a:rPr lang="en-US" smtClean="0">
                <a:cs typeface="Times New Roman" charset="0"/>
              </a:rPr>
              <a:t>Ford Motor Company – one bomber plane per hour</a:t>
            </a:r>
          </a:p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People save money (rationing) </a:t>
            </a:r>
          </a:p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Army bases in South provide economic boom (most bases in South b/c of climate)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The national debt grew to $260 billion (6 times its size on Dec. 7, 1941)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94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Invasion of the Soviet Union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763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Times New Roman" charset="0"/>
              </a:rPr>
              <a:t>It was then that Hitler made his pivotal mistake. He invaded the Soviet Union.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cs typeface="Times New Roman" charset="0"/>
              </a:rPr>
              <a:t>The obliteration of Bolshevism was a key element of Hitler</a:t>
            </a:r>
            <a:r>
              <a:rPr lang="ja-JP" altLang="en-US" sz="2400" smtClean="0">
                <a:latin typeface="Arial"/>
                <a:cs typeface="Times New Roman" charset="0"/>
              </a:rPr>
              <a:t>’</a:t>
            </a:r>
            <a:r>
              <a:rPr lang="en-US" sz="2400" smtClean="0">
                <a:cs typeface="Times New Roman" charset="0"/>
              </a:rPr>
              <a:t>s ideology; however, it was a gigantic military mistake.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>
                <a:cs typeface="Times New Roman" charset="0"/>
              </a:rPr>
              <a:t>On June 22, 1941, Hitler launched </a:t>
            </a:r>
            <a:r>
              <a:rPr lang="en-US" sz="2600" b="1" smtClean="0">
                <a:cs typeface="Times New Roman" charset="0"/>
              </a:rPr>
              <a:t>Operation Barbarossa</a:t>
            </a:r>
            <a:r>
              <a:rPr lang="en-US" sz="2600" smtClean="0">
                <a:cs typeface="Times New Roman" charset="0"/>
              </a:rPr>
              <a:t>, consisting of an attack army of 4 million men spread out along a 2,000-mile front in three massive offensives.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>
                <a:cs typeface="Times New Roman" charset="0"/>
              </a:rPr>
              <a:t>The German army quickly advanced, but at a terrifying cost. </a:t>
            </a:r>
            <a:r>
              <a:rPr lang="en-US" sz="2600" b="1" smtClean="0">
                <a:cs typeface="Times New Roman" charset="0"/>
              </a:rPr>
              <a:t>For the next three years, 90 percent of German deaths would happen on the eastern front. </a:t>
            </a:r>
            <a:endParaRPr lang="en-US" sz="2600" b="1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4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54075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Tahoma" charset="0"/>
                <a:cs typeface="+mj-cs"/>
              </a:rPr>
              <a:t>War Conferences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219200"/>
            <a:ext cx="39624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>
                <a:latin typeface="Tahoma" charset="0"/>
                <a:cs typeface="+mn-cs"/>
              </a:rPr>
              <a:t>Teheran (Nov 1943)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>
                <a:latin typeface="Tahoma" charset="0"/>
              </a:rPr>
              <a:t>Agree to open western front against Germany (Operation Overlord)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>
                <a:latin typeface="Tahoma" charset="0"/>
                <a:cs typeface="+mn-cs"/>
              </a:rPr>
              <a:t>Yalta (Feb 1944)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>
                <a:latin typeface="Tahoma" charset="0"/>
              </a:rPr>
              <a:t>German unconditional surrender and occupation zones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>
                <a:latin typeface="Tahoma" charset="0"/>
              </a:rPr>
              <a:t>Soviet Union conditional plans against Japan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>
                <a:latin typeface="Tahoma" charset="0"/>
              </a:rPr>
              <a:t>New peace organization - United Nations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>
                <a:latin typeface="Tahoma" charset="0"/>
                <a:cs typeface="+mn-cs"/>
              </a:rPr>
              <a:t>Potsdam (July-Aug 1945)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>
                <a:latin typeface="Tahoma" charset="0"/>
              </a:rPr>
              <a:t>Japanese unconditional surrender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>
                <a:latin typeface="Tahoma" charset="0"/>
              </a:rPr>
              <a:t>War crimes trial - Nuremberg Trials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>
                <a:latin typeface="Tahoma" charset="0"/>
              </a:rPr>
              <a:t>Disputes over </a:t>
            </a:r>
            <a:r>
              <a:rPr lang="ja-JP" altLang="en-US" sz="1800">
                <a:latin typeface="Tahoma" charset="0"/>
              </a:rPr>
              <a:t>“</a:t>
            </a:r>
            <a:r>
              <a:rPr lang="en-US" sz="1800">
                <a:latin typeface="Tahoma" charset="0"/>
              </a:rPr>
              <a:t>spheres of influence</a:t>
            </a:r>
            <a:r>
              <a:rPr lang="ja-JP" altLang="en-US" sz="1800">
                <a:latin typeface="Tahoma" charset="0"/>
              </a:rPr>
              <a:t>”</a:t>
            </a:r>
            <a:r>
              <a:rPr lang="en-US" sz="1800">
                <a:latin typeface="Tahoma" charset="0"/>
              </a:rPr>
              <a:t> between U.S. and Soviet Union</a:t>
            </a:r>
          </a:p>
        </p:txBody>
      </p:sp>
      <p:pic>
        <p:nvPicPr>
          <p:cNvPr id="44035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2088" y="1219200"/>
            <a:ext cx="5141912" cy="4114800"/>
          </a:xfrm>
        </p:spPr>
      </p:pic>
    </p:spTree>
    <p:extLst>
      <p:ext uri="{BB962C8B-B14F-4D97-AF65-F5344CB8AC3E}">
        <p14:creationId xmlns:p14="http://schemas.microsoft.com/office/powerpoint/2010/main" val="233020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latin typeface="Tahoma" charset="0"/>
                <a:cs typeface="+mj-cs"/>
              </a:rPr>
              <a:t>Atlantic Theater</a:t>
            </a:r>
          </a:p>
        </p:txBody>
      </p:sp>
      <p:sp>
        <p:nvSpPr>
          <p:cNvPr id="7680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858000" y="914400"/>
            <a:ext cx="2286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>
                <a:latin typeface="Tahoma" charset="0"/>
                <a:cs typeface="+mn-cs"/>
              </a:rPr>
              <a:t>Battle of Stalingrad (1942-1943)</a:t>
            </a:r>
          </a:p>
          <a:p>
            <a:pPr eaLnBrk="1" hangingPunct="1">
              <a:defRPr/>
            </a:pPr>
            <a:r>
              <a:rPr lang="en-US" sz="1600">
                <a:latin typeface="Tahoma" charset="0"/>
                <a:cs typeface="+mn-cs"/>
              </a:rPr>
              <a:t>Operation Torch (1942)</a:t>
            </a:r>
          </a:p>
          <a:p>
            <a:pPr lvl="1" eaLnBrk="1" hangingPunct="1">
              <a:defRPr/>
            </a:pPr>
            <a:r>
              <a:rPr lang="en-US" sz="1400">
                <a:latin typeface="Tahoma" charset="0"/>
              </a:rPr>
              <a:t>North Africa</a:t>
            </a:r>
          </a:p>
          <a:p>
            <a:pPr eaLnBrk="1" hangingPunct="1">
              <a:defRPr/>
            </a:pPr>
            <a:r>
              <a:rPr lang="en-US" sz="1600">
                <a:latin typeface="Tahoma" charset="0"/>
                <a:cs typeface="+mn-cs"/>
              </a:rPr>
              <a:t>Operation Avalanche (1943)</a:t>
            </a:r>
          </a:p>
          <a:p>
            <a:pPr lvl="1" eaLnBrk="1" hangingPunct="1">
              <a:defRPr/>
            </a:pPr>
            <a:r>
              <a:rPr lang="ja-JP" altLang="en-US" sz="1400">
                <a:latin typeface="Tahoma" charset="0"/>
              </a:rPr>
              <a:t>“</a:t>
            </a:r>
            <a:r>
              <a:rPr lang="en-US" sz="1400">
                <a:latin typeface="Tahoma" charset="0"/>
              </a:rPr>
              <a:t>soft underbelly of the Axis</a:t>
            </a:r>
            <a:r>
              <a:rPr lang="ja-JP" altLang="en-US" sz="1400">
                <a:latin typeface="Tahoma" charset="0"/>
              </a:rPr>
              <a:t>”</a:t>
            </a:r>
            <a:endParaRPr lang="en-US" sz="1400">
              <a:latin typeface="Tahoma" charset="0"/>
            </a:endParaRPr>
          </a:p>
          <a:p>
            <a:pPr eaLnBrk="1" hangingPunct="1">
              <a:defRPr/>
            </a:pPr>
            <a:r>
              <a:rPr lang="en-US" sz="1600">
                <a:latin typeface="Tahoma" charset="0"/>
                <a:cs typeface="+mn-cs"/>
                <a:hlinkClick r:id="rId2"/>
              </a:rPr>
              <a:t>Operation Overlord/D-Day </a:t>
            </a:r>
            <a:r>
              <a:rPr lang="en-US" sz="1600">
                <a:latin typeface="Tahoma" charset="0"/>
                <a:cs typeface="+mn-cs"/>
              </a:rPr>
              <a:t>(June 6, 1944)</a:t>
            </a:r>
          </a:p>
          <a:p>
            <a:pPr lvl="1" eaLnBrk="1" hangingPunct="1">
              <a:defRPr/>
            </a:pPr>
            <a:r>
              <a:rPr lang="en-US" sz="1400">
                <a:latin typeface="Tahoma" charset="0"/>
              </a:rPr>
              <a:t>Allied Western front opens</a:t>
            </a:r>
          </a:p>
          <a:p>
            <a:pPr eaLnBrk="1" hangingPunct="1">
              <a:defRPr/>
            </a:pPr>
            <a:r>
              <a:rPr lang="en-US" sz="1600">
                <a:latin typeface="Tahoma" charset="0"/>
                <a:cs typeface="+mn-cs"/>
              </a:rPr>
              <a:t>Battle of the Bulge (1944-1945)</a:t>
            </a:r>
          </a:p>
          <a:p>
            <a:pPr eaLnBrk="1" hangingPunct="1">
              <a:defRPr/>
            </a:pPr>
            <a:r>
              <a:rPr lang="en-US" sz="1600">
                <a:latin typeface="Tahoma" charset="0"/>
                <a:cs typeface="+mn-cs"/>
              </a:rPr>
              <a:t>V-E Day (May 7, 1945)</a:t>
            </a:r>
          </a:p>
        </p:txBody>
      </p:sp>
      <p:pic>
        <p:nvPicPr>
          <p:cNvPr id="4505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6781800" cy="4649788"/>
          </a:xfrm>
        </p:spPr>
      </p:pic>
    </p:spTree>
    <p:extLst>
      <p:ext uri="{BB962C8B-B14F-4D97-AF65-F5344CB8AC3E}">
        <p14:creationId xmlns:p14="http://schemas.microsoft.com/office/powerpoint/2010/main" val="55445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3962400" cy="15271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The Turn of the Tide in Europe</a:t>
            </a:r>
            <a:r>
              <a:rPr lang="en-US" smtClean="0">
                <a:cs typeface="+mj-cs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848600" cy="43386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smtClean="0">
                <a:cs typeface="Times New Roman" charset="0"/>
              </a:rPr>
              <a:t>Defeat of the Axis Powers </a:t>
            </a:r>
          </a:p>
          <a:p>
            <a:pPr marL="1085850" lvl="2" eaLnBrk="1" hangingPunct="1">
              <a:lnSpc>
                <a:spcPct val="90000"/>
              </a:lnSpc>
              <a:defRPr/>
            </a:pPr>
            <a:r>
              <a:rPr lang="en-US" sz="3200" smtClean="0">
                <a:cs typeface="Times New Roman" charset="0"/>
              </a:rPr>
              <a:t>The turning point of the war came in 1942-43. </a:t>
            </a:r>
          </a:p>
          <a:p>
            <a:pPr marL="1085850" lvl="2" eaLnBrk="1" hangingPunct="1">
              <a:lnSpc>
                <a:spcPct val="90000"/>
              </a:lnSpc>
              <a:defRPr/>
            </a:pPr>
            <a:r>
              <a:rPr lang="en-US" sz="3200" smtClean="0">
                <a:cs typeface="Times New Roman" charset="0"/>
              </a:rPr>
              <a:t>Allied victory in North Africa was followed by an invasion of Italy, which stopped the Axis powers</a:t>
            </a:r>
            <a:r>
              <a:rPr lang="ja-JP" altLang="en-US" sz="3200" smtClean="0">
                <a:latin typeface="Arial"/>
                <a:cs typeface="Times New Roman" charset="0"/>
              </a:rPr>
              <a:t>’</a:t>
            </a:r>
            <a:r>
              <a:rPr lang="en-US" sz="3200" smtClean="0">
                <a:cs typeface="Times New Roman" charset="0"/>
              </a:rPr>
              <a:t> string of victories. </a:t>
            </a:r>
          </a:p>
          <a:p>
            <a:pPr marL="1085850" lvl="2" eaLnBrk="1" hangingPunct="1">
              <a:lnSpc>
                <a:spcPct val="90000"/>
              </a:lnSpc>
              <a:defRPr/>
            </a:pPr>
            <a:r>
              <a:rPr lang="en-US" sz="3200" smtClean="0">
                <a:cs typeface="Times New Roman" charset="0"/>
              </a:rPr>
              <a:t>The decisive theater of war, however, was the eastern front.</a:t>
            </a:r>
            <a:endParaRPr lang="en-US" sz="3200" smtClean="0"/>
          </a:p>
        </p:txBody>
      </p:sp>
    </p:spTree>
    <p:extLst>
      <p:ext uri="{BB962C8B-B14F-4D97-AF65-F5344CB8AC3E}">
        <p14:creationId xmlns:p14="http://schemas.microsoft.com/office/powerpoint/2010/main" val="371606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Turning Points of the War: The Battle of Stalingrad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86763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Times New Roman" charset="0"/>
              </a:rPr>
              <a:t>The Battle of Stalingrad was the turning point of the war. The German Army (Wehrmacht) had already lost 2 million men on the eastern front. </a:t>
            </a:r>
          </a:p>
          <a:p>
            <a:pPr eaLnBrk="1" hangingPunct="1">
              <a:defRPr/>
            </a:pPr>
            <a:r>
              <a:rPr lang="en-US" sz="2800" smtClean="0">
                <a:cs typeface="Times New Roman" charset="0"/>
              </a:rPr>
              <a:t>In 1942-43, a German army of over 300,000 was defeated and captured at the Battle of Stalingrad. </a:t>
            </a:r>
          </a:p>
          <a:p>
            <a:pPr eaLnBrk="1" hangingPunct="1">
              <a:defRPr/>
            </a:pPr>
            <a:r>
              <a:rPr lang="en-US" sz="2800" smtClean="0">
                <a:cs typeface="Times New Roman" charset="0"/>
              </a:rPr>
              <a:t>The Germans then lost the battle of Kursk and began a long retreat. </a:t>
            </a:r>
          </a:p>
          <a:p>
            <a:pPr eaLnBrk="1" hangingPunct="1">
              <a:defRPr/>
            </a:pPr>
            <a:r>
              <a:rPr lang="en-US" sz="2800" smtClean="0">
                <a:cs typeface="Times New Roman" charset="0"/>
              </a:rPr>
              <a:t>The Red Army crossed into Poland in January 1944.</a:t>
            </a:r>
            <a:endParaRPr lang="en-US" sz="28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74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2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</TotalTime>
  <Words>1866</Words>
  <Application>Microsoft Macintosh PowerPoint</Application>
  <PresentationFormat>On-screen Show (4:3)</PresentationFormat>
  <Paragraphs>197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Winning WWII-The War and It’s Legacy</vt:lpstr>
      <vt:lpstr>A Grand Alliance</vt:lpstr>
      <vt:lpstr>Gloomy Prospects for the Allied Powers</vt:lpstr>
      <vt:lpstr>Invasion of the Soviet Union</vt:lpstr>
      <vt:lpstr>War Conferences</vt:lpstr>
      <vt:lpstr>Atlantic Theater</vt:lpstr>
      <vt:lpstr>The Turn of the Tide in Europe </vt:lpstr>
      <vt:lpstr>Turning Points of the War: The Battle of Stalingrad</vt:lpstr>
      <vt:lpstr>PowerPoint Presentation</vt:lpstr>
      <vt:lpstr>Turning Points of the War: Western Front</vt:lpstr>
      <vt:lpstr>Race to Berlin</vt:lpstr>
      <vt:lpstr>Victory in Europe</vt:lpstr>
      <vt:lpstr>The Pacific Theater:  Early Battles</vt:lpstr>
      <vt:lpstr>PowerPoint Presentation</vt:lpstr>
      <vt:lpstr>Importance of Midway</vt:lpstr>
      <vt:lpstr>The Beginning of the End in the Pacific</vt:lpstr>
      <vt:lpstr>A Grinding War in the Pacific</vt:lpstr>
      <vt:lpstr>Atom Diplomacy</vt:lpstr>
      <vt:lpstr>Turning Points  of the War: The Pacific</vt:lpstr>
      <vt:lpstr>Pacific Theater</vt:lpstr>
      <vt:lpstr>Japanese Surrender</vt:lpstr>
      <vt:lpstr>Cost of War</vt:lpstr>
      <vt:lpstr>Postwar Efforts at Revenge </vt:lpstr>
      <vt:lpstr>Postwar Efforts at Peace</vt:lpstr>
      <vt:lpstr>Wartime  Agreements</vt:lpstr>
      <vt:lpstr>PowerPoint Presentation</vt:lpstr>
      <vt:lpstr>Postwar Reality: Soviet Control of Eastern Europe</vt:lpstr>
      <vt:lpstr>World War II Costs</vt:lpstr>
      <vt:lpstr>World War II Legacy</vt:lpstr>
      <vt:lpstr>Mobilization In the U.S.</vt:lpstr>
      <vt:lpstr>Restoration of U.S. Prosperity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Winning WWII-The War and It’s Legacy</dc:title>
  <dc:creator>Craig Winchell</dc:creator>
  <cp:lastModifiedBy>Craig Winchell</cp:lastModifiedBy>
  <cp:revision>3</cp:revision>
  <dcterms:created xsi:type="dcterms:W3CDTF">2017-02-24T23:49:14Z</dcterms:created>
  <dcterms:modified xsi:type="dcterms:W3CDTF">2017-02-27T03:16:02Z</dcterms:modified>
</cp:coreProperties>
</file>