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audio3.bin" ContentType="audio/unknown"/>
  <Override PartName="/ppt/notesSlides/notesSlide21.xml" ContentType="application/vnd.openxmlformats-officedocument.presentationml.notesSlide+xml"/>
  <Override PartName="/ppt/media/audio4.bin" ContentType="audio/unknown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37"/>
  </p:notesMasterIdLst>
  <p:sldIdLst>
    <p:sldId id="259" r:id="rId3"/>
    <p:sldId id="256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91" r:id="rId13"/>
    <p:sldId id="29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3" r:id="rId27"/>
    <p:sldId id="289" r:id="rId28"/>
    <p:sldId id="290" r:id="rId29"/>
    <p:sldId id="283" r:id="rId30"/>
    <p:sldId id="282" r:id="rId31"/>
    <p:sldId id="284" r:id="rId32"/>
    <p:sldId id="285" r:id="rId33"/>
    <p:sldId id="288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898B-FAA2-F64B-BDB9-E4F071A5FF96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66675-7B91-3445-B566-11471A8FE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4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624C9-BC63-A74E-AEC9-9D08CAACE888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6916E-8EB5-C647-B690-53E99BC26B88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E7A9E-C445-974F-9853-D53E6424489A}" type="slidenum">
              <a:rPr lang="en-US"/>
              <a:pPr/>
              <a:t>18</a:t>
            </a:fld>
            <a:endParaRPr lang="en-US"/>
          </a:p>
        </p:txBody>
      </p:sp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DCEF7B5-5742-A74C-938C-55EE71466182}" type="slidenum">
              <a:rPr lang="en-US" sz="1200">
                <a:latin typeface="Times New Roman" charset="0"/>
              </a:rPr>
              <a:pPr algn="r"/>
              <a:t>18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EE3D-FF86-ED48-B7CB-756B998F405E}" type="slidenum">
              <a:rPr lang="en-US"/>
              <a:pPr/>
              <a:t>20</a:t>
            </a:fld>
            <a:endParaRPr lang="en-US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D2B24-D2D1-CB4F-843A-537513F22046}" type="slidenum">
              <a:rPr lang="en-US"/>
              <a:pPr/>
              <a:t>21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10529-7E7F-BA49-AF1A-DD0D041850A5}" type="slidenum">
              <a:rPr lang="en-US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F7D91-C641-1343-800B-BA148335FBCD}" type="slidenum">
              <a:rPr lang="en-US"/>
              <a:pPr/>
              <a:t>23</a:t>
            </a:fld>
            <a:endParaRPr 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45C94-6BED-2547-A923-CC8D494DE95D}" type="slidenum">
              <a:rPr lang="en-US"/>
              <a:pPr/>
              <a:t>24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i="1"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99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>
              <a:defRPr/>
            </a:pPr>
            <a:r>
              <a:rPr lang="en-US" sz="1000" i="1">
                <a:cs typeface="+mn-cs"/>
              </a:rPr>
              <a:t>20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49ACD-8914-9B41-BF38-4F51FC6927F0}" type="slidenum">
              <a:rPr lang="en-US"/>
              <a:pPr/>
              <a:t>5</a:t>
            </a:fld>
            <a:endParaRPr lang="en-US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A8388-4A5B-D445-9E60-F106A6F4DAFB}" type="slidenum">
              <a:rPr lang="en-US"/>
              <a:pPr/>
              <a:t>29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BFBAE-80DE-F04F-88F1-BBDBDB408188}" type="slidenum">
              <a:rPr lang="en-US"/>
              <a:pPr/>
              <a:t>32</a:t>
            </a:fld>
            <a:endParaRPr 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4CD2A-C58F-2343-A25F-05B3B47350FE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1E1FF-67C4-F34F-BF1D-235517628862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8644E-19FF-AE44-8EEE-4A3F26301B50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BEEE0-E1BC-A74F-B737-18AB9ED65B44}" type="slidenum">
              <a:rPr lang="en-US"/>
              <a:pPr/>
              <a:t>8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EB0D4-515C-3049-8126-9AB8E356EC39}" type="slidenum">
              <a:rPr lang="en-US"/>
              <a:pPr/>
              <a:t>9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025D8-FFDB-6546-9A72-D10DD3A6D616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BE275-4AD7-A14F-998E-DB998B0C7177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36187-BA60-FF48-B308-EFDFCA4EFF90}" type="slidenum">
              <a:rPr lang="en-US"/>
              <a:pPr/>
              <a:t>14</a:t>
            </a:fld>
            <a:endParaRPr lang="en-US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EF4E77-31ED-8641-BDBB-0F3B20C65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B635E2-B4D9-4F46-A885-8A2F950B4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70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625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6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974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632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970A7D-BBF8-0149-8F28-07AFE2D42BFE}" type="datetimeFigureOut">
              <a:rPr lang="en-US" smtClean="0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697118-F9F2-8E4D-8E86-A785776B64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5745 h 720"/>
                  <a:gd name="T4" fmla="*/ 624 w 1000"/>
                  <a:gd name="T5" fmla="*/ 5745 h 720"/>
                  <a:gd name="T6" fmla="*/ 62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2 h 272"/>
                  <a:gd name="T4" fmla="*/ 240 w 624"/>
                  <a:gd name="T5" fmla="*/ 319 h 272"/>
                  <a:gd name="T6" fmla="*/ 624 w 624"/>
                  <a:gd name="T7" fmla="*/ 36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6 h 362"/>
                  <a:gd name="T4" fmla="*/ 248 w 632"/>
                  <a:gd name="T5" fmla="*/ 276 h 362"/>
                  <a:gd name="T6" fmla="*/ 632 w 632"/>
                  <a:gd name="T7" fmla="*/ 276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2 h 317"/>
                  <a:gd name="T4" fmla="*/ 624 w 624"/>
                  <a:gd name="T5" fmla="*/ 2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1 h 317"/>
                  <a:gd name="T4" fmla="*/ 624 w 624"/>
                  <a:gd name="T5" fmla="*/ 3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2 h 317"/>
                  <a:gd name="T4" fmla="*/ 624 w 624"/>
                  <a:gd name="T5" fmla="*/ 36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37 h 370"/>
                  <a:gd name="T2" fmla="*/ 0 w 624"/>
                  <a:gd name="T3" fmla="*/ 224 h 370"/>
                  <a:gd name="T4" fmla="*/ 624 w 624"/>
                  <a:gd name="T5" fmla="*/ 224 h 370"/>
                  <a:gd name="T6" fmla="*/ 624 w 624"/>
                  <a:gd name="T7" fmla="*/ 37 h 370"/>
                  <a:gd name="T8" fmla="*/ 384 w 624"/>
                  <a:gd name="T9" fmla="*/ 6 h 370"/>
                  <a:gd name="T10" fmla="*/ 0 w 624"/>
                  <a:gd name="T11" fmla="*/ 37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61 h 272"/>
                  <a:gd name="T4" fmla="*/ 240 w 624"/>
                  <a:gd name="T5" fmla="*/ 319 h 272"/>
                  <a:gd name="T6" fmla="*/ 624 w 624"/>
                  <a:gd name="T7" fmla="*/ 3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9 h 362"/>
                  <a:gd name="T2" fmla="*/ 8 w 632"/>
                  <a:gd name="T3" fmla="*/ 277 h 362"/>
                  <a:gd name="T4" fmla="*/ 248 w 632"/>
                  <a:gd name="T5" fmla="*/ 277 h 362"/>
                  <a:gd name="T6" fmla="*/ 632 w 632"/>
                  <a:gd name="T7" fmla="*/ 277 h 362"/>
                  <a:gd name="T8" fmla="*/ 632 w 632"/>
                  <a:gd name="T9" fmla="*/ 39 h 362"/>
                  <a:gd name="T10" fmla="*/ 104 w 632"/>
                  <a:gd name="T11" fmla="*/ 39 h 362"/>
                  <a:gd name="T12" fmla="*/ 8 w 632"/>
                  <a:gd name="T13" fmla="*/ 39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8603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04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34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3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ＭＳ Ｐゴシック" charset="0"/>
              </a:rPr>
              <a:t>Do Now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Why was the American public hesitant to join WWI?</a:t>
            </a: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What is ‘total war’? </a:t>
            </a:r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Wilson Wins Reelection (1916)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Progressives die out in election after Roosevelt refuses to run again.</a:t>
            </a:r>
          </a:p>
          <a:p>
            <a:r>
              <a:rPr lang="en-US"/>
              <a:t>Wilson wins over Charles Evans Hughes with his promise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He Kept Us Out of War.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Very close election, Wilson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victory linked to his promise of further neutrality.</a:t>
            </a:r>
          </a:p>
        </p:txBody>
      </p:sp>
    </p:spTree>
    <p:extLst>
      <p:ext uri="{BB962C8B-B14F-4D97-AF65-F5344CB8AC3E}">
        <p14:creationId xmlns:p14="http://schemas.microsoft.com/office/powerpoint/2010/main" val="157016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MMR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/>
          <a:stretch>
            <a:fillRect/>
          </a:stretch>
        </p:blipFill>
        <p:spPr bwMode="auto">
          <a:xfrm>
            <a:off x="1053306" y="-889735"/>
            <a:ext cx="6968290" cy="77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The Zimmermann Telegram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/>
              <a:t>Germany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foreign secretary (Zimmermann) sent a secret note to Mexico (February 1917)</a:t>
            </a:r>
          </a:p>
          <a:p>
            <a:r>
              <a:rPr lang="en-US"/>
              <a:t>Germany urged Mexico to attack the U.S. and in return, Mexico would gain back territory previously lost to the U.S. </a:t>
            </a:r>
          </a:p>
          <a:p>
            <a:r>
              <a:rPr lang="en-US"/>
              <a:t>Americans and Wilson are outraged by the Zimmermann telegram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1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America Enters the War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r>
              <a:rPr lang="en-US"/>
              <a:t>1917—Germany announced </a:t>
            </a:r>
            <a:r>
              <a:rPr lang="en-US" b="1"/>
              <a:t>unrestricted</a:t>
            </a:r>
            <a:r>
              <a:rPr lang="en-US"/>
              <a:t> submarine warfare.</a:t>
            </a:r>
          </a:p>
          <a:p>
            <a:r>
              <a:rPr lang="en-US"/>
              <a:t>US finds </a:t>
            </a:r>
            <a:r>
              <a:rPr lang="en-US" b="1"/>
              <a:t>Zimmerman Note</a:t>
            </a:r>
            <a:r>
              <a:rPr lang="en-US"/>
              <a:t> on 1917.</a:t>
            </a:r>
          </a:p>
          <a:p>
            <a:r>
              <a:rPr lang="ja-JP" altLang="en-US">
                <a:latin typeface="Arial"/>
              </a:rPr>
              <a:t>“</a:t>
            </a:r>
            <a:r>
              <a:rPr lang="en-US"/>
              <a:t>Overt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acts—German U-boats sank four unarmed American merchant vessels in two weeks.</a:t>
            </a:r>
          </a:p>
          <a:p>
            <a:r>
              <a:rPr lang="en-US"/>
              <a:t>April 6, 1917: US declares war because of these German actions.</a:t>
            </a:r>
          </a:p>
        </p:txBody>
      </p:sp>
    </p:spTree>
    <p:extLst>
      <p:ext uri="{BB962C8B-B14F-4D97-AF65-F5344CB8AC3E}">
        <p14:creationId xmlns:p14="http://schemas.microsoft.com/office/powerpoint/2010/main" val="245186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762000"/>
          </a:xfrm>
        </p:spPr>
        <p:txBody>
          <a:bodyPr/>
          <a:lstStyle/>
          <a:p>
            <a:r>
              <a:rPr lang="en-US" sz="2000"/>
              <a:t>How was the war looking for the allies?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92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sz="2400" dirty="0">
                <a:latin typeface="Tahoma" charset="0"/>
              </a:rPr>
              <a:t> Russia left the war after its communist revolution in 	1917</a:t>
            </a:r>
            <a:r>
              <a:rPr lang="en-US" sz="2400" dirty="0" smtClean="0">
                <a:latin typeface="Tahoma" charset="0"/>
              </a:rPr>
              <a:t>. (LEADS TO RED SCARE AT HOME!)</a:t>
            </a:r>
            <a:endParaRPr lang="en-US" sz="2400" dirty="0">
              <a:latin typeface="Tahoma" charset="0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sz="2400" dirty="0">
                <a:latin typeface="Tahoma" charset="0"/>
              </a:rPr>
              <a:t> Russia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>
                <a:latin typeface="Tahoma" charset="0"/>
              </a:rPr>
              <a:t>s withdrawal allowed Germany to fight a one-	front war with all its troops concentrated on France 	(remember this point when you study WWII!).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ahoma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81000" y="990600"/>
            <a:ext cx="56388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</a:rPr>
              <a:t>Not Good...</a:t>
            </a:r>
            <a:r>
              <a:rPr lang="en-US" sz="3200"/>
              <a:t>  </a:t>
            </a:r>
          </a:p>
        </p:txBody>
      </p:sp>
      <p:grpSp>
        <p:nvGrpSpPr>
          <p:cNvPr id="108549" name="Group 5"/>
          <p:cNvGrpSpPr>
            <a:grpSpLocks/>
          </p:cNvGrpSpPr>
          <p:nvPr/>
        </p:nvGrpSpPr>
        <p:grpSpPr bwMode="auto">
          <a:xfrm>
            <a:off x="1219200" y="3529013"/>
            <a:ext cx="7696200" cy="3363912"/>
            <a:chOff x="768" y="2223"/>
            <a:chExt cx="4848" cy="2119"/>
          </a:xfrm>
        </p:grpSpPr>
        <p:pic>
          <p:nvPicPr>
            <p:cNvPr id="10855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223"/>
              <a:ext cx="3072" cy="20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8551" name="Text Box 7"/>
            <p:cNvSpPr txBox="1">
              <a:spLocks noChangeArrowheads="1"/>
            </p:cNvSpPr>
            <p:nvPr/>
          </p:nvSpPr>
          <p:spPr bwMode="auto">
            <a:xfrm>
              <a:off x="3888" y="3360"/>
              <a:ext cx="1728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KeplerRegular" charset="0"/>
                </a:rPr>
                <a:t>Calling for a Communist revolution, anti-Tsarist protesters gather outside the Winter Palace in Petrograd, Russia, February 1917.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59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085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Russia Leaves the War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Bolsheviks, who were communists, overthrow the Russian government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Bolsheviks were led by Vladimir Lenin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1918- the Russians signed the Treaty of Brest-Litovsk with the Central Powers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13669" name="Picture 5" descr="0-587-03061-5-L~Lenin-Lived-Lenin-Is-Alive-Lenin-Will-Live-Po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781800" cy="762000"/>
          </a:xfrm>
        </p:spPr>
        <p:txBody>
          <a:bodyPr>
            <a:normAutofit fontScale="90000"/>
          </a:bodyPr>
          <a:lstStyle/>
          <a:p>
            <a:r>
              <a:rPr lang="en-US"/>
              <a:t>Convincing the American People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581400" cy="457200"/>
          </a:xfrm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PROPAGANDA</a:t>
            </a:r>
            <a:endParaRPr lang="en-US" sz="2800" dirty="0"/>
          </a:p>
        </p:txBody>
      </p:sp>
      <p:sp>
        <p:nvSpPr>
          <p:cNvPr id="110597" name="Rectangle 5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600200"/>
            <a:ext cx="4022725" cy="4525963"/>
          </a:xfrm>
        </p:spPr>
      </p:sp>
      <p:grpSp>
        <p:nvGrpSpPr>
          <p:cNvPr id="110598" name="Group 6"/>
          <p:cNvGrpSpPr>
            <a:grpSpLocks/>
          </p:cNvGrpSpPr>
          <p:nvPr/>
        </p:nvGrpSpPr>
        <p:grpSpPr bwMode="auto">
          <a:xfrm>
            <a:off x="381000" y="1293813"/>
            <a:ext cx="7766050" cy="5564187"/>
            <a:chOff x="868" y="480"/>
            <a:chExt cx="4892" cy="3505"/>
          </a:xfrm>
        </p:grpSpPr>
        <p:pic>
          <p:nvPicPr>
            <p:cNvPr id="110599" name="Picture 7" descr="gee"/>
            <p:cNvPicPr>
              <a:picLocks noChangeAspect="1" noChangeArrowheads="1"/>
            </p:cNvPicPr>
            <p:nvPr/>
          </p:nvPicPr>
          <p:blipFill>
            <a:blip r:embed="rId3">
              <a:lum bright="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480"/>
              <a:ext cx="2300" cy="35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600" name="Picture 8"/>
            <p:cNvPicPr>
              <a:picLocks noChangeAspect="1" noChangeArrowheads="1"/>
            </p:cNvPicPr>
            <p:nvPr/>
          </p:nvPicPr>
          <p:blipFill>
            <a:blip r:embed="rId4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304"/>
              <a:ext cx="2496" cy="1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977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Public Support for the War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Difficult given traditions of isolationism and neutrality.</a:t>
            </a:r>
          </a:p>
          <a:p>
            <a:r>
              <a:rPr lang="en-US" sz="2800" dirty="0"/>
              <a:t>Wilson cast war in moral terms—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making the world safe for democracy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r>
              <a:rPr lang="en-US" sz="2800" dirty="0"/>
              <a:t>This played on people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ideas of America as the savior.</a:t>
            </a:r>
          </a:p>
        </p:txBody>
      </p:sp>
      <p:pic>
        <p:nvPicPr>
          <p:cNvPr id="18436" name="Picture 4" descr="train0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5663" y="1677988"/>
            <a:ext cx="4478337" cy="3351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3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U.S. Entry Into WWI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686800" cy="5257800"/>
          </a:xfrm>
          <a:noFill/>
        </p:spPr>
        <p:txBody>
          <a:bodyPr/>
          <a:lstStyle/>
          <a:p>
            <a:r>
              <a:rPr lang="en-US" sz="2800"/>
              <a:t>U.S. Position</a:t>
            </a:r>
          </a:p>
          <a:p>
            <a:pPr lvl="1"/>
            <a:r>
              <a:rPr lang="en-US"/>
              <a:t>Most Americans wanted to stay neutral at first (why fight a war that was 3,000 miles away)</a:t>
            </a:r>
          </a:p>
          <a:p>
            <a:pPr lvl="1"/>
            <a:r>
              <a:rPr lang="en-US"/>
              <a:t>U.S. tried to maintain trade with both Allied and Central Powers</a:t>
            </a:r>
          </a:p>
          <a:p>
            <a:pPr lvl="1"/>
            <a:r>
              <a:rPr lang="en-US"/>
              <a:t>Americans eventually supported our involvement on the side of the Allies for two reasons:</a:t>
            </a:r>
          </a:p>
          <a:p>
            <a:pPr lvl="2"/>
            <a:r>
              <a:rPr lang="en-US" sz="2800"/>
              <a:t>Ensure Allied repayment of debts to the U.S.</a:t>
            </a:r>
          </a:p>
          <a:p>
            <a:pPr lvl="2"/>
            <a:r>
              <a:rPr lang="en-US" sz="2800"/>
              <a:t>Prevent Germans from threatening U.S. shipping</a:t>
            </a:r>
          </a:p>
        </p:txBody>
      </p:sp>
    </p:spTree>
    <p:extLst>
      <p:ext uri="{BB962C8B-B14F-4D97-AF65-F5344CB8AC3E}">
        <p14:creationId xmlns:p14="http://schemas.microsoft.com/office/powerpoint/2010/main" val="224103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U.S. Mobilizes for War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Selective Service Act is passed in Congress- men between 21 and 30 can be drafted</a:t>
            </a:r>
          </a:p>
          <a:p>
            <a:r>
              <a:rPr lang="en-US" sz="2800"/>
              <a:t>War Industries Board meets war demand</a:t>
            </a:r>
          </a:p>
          <a:p>
            <a:r>
              <a:rPr lang="en-US" sz="2800"/>
              <a:t>Raise taxes and issue liberty bonds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14693" name="Picture 5" descr="3090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624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4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US IN WWI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Winchell	APUSH	Period 7</a:t>
            </a:r>
          </a:p>
        </p:txBody>
      </p:sp>
    </p:spTree>
    <p:extLst>
      <p:ext uri="{BB962C8B-B14F-4D97-AF65-F5344CB8AC3E}">
        <p14:creationId xmlns:p14="http://schemas.microsoft.com/office/powerpoint/2010/main" val="26131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12725"/>
            <a:ext cx="7086600" cy="854075"/>
          </a:xfrm>
          <a:noFill/>
          <a:ln/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The </a:t>
            </a:r>
            <a:r>
              <a:rPr lang="ja-JP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Mad Brute</a:t>
            </a:r>
            <a:r>
              <a:rPr lang="ja-JP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rostile" charset="0"/>
            </a:endParaRPr>
          </a:p>
        </p:txBody>
      </p:sp>
      <p:pic>
        <p:nvPicPr>
          <p:cNvPr id="26627" name="Picture 3" descr="wwp_3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5213" y="1095375"/>
            <a:ext cx="3481387" cy="5381625"/>
          </a:xfrm>
          <a:ln w="19050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768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W1poster-Defend Your Country"/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8463" y="381000"/>
            <a:ext cx="4224337" cy="6172200"/>
          </a:xfrm>
          <a:ln w="19050"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559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19790"/>
            <a:ext cx="7239000" cy="1341438"/>
          </a:xfrm>
          <a:noFill/>
          <a:ln/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Government Excess &amp; Threats to the Civil Liberties of Americans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43000" y="2286000"/>
            <a:ext cx="7086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Comic Sans MS" charset="0"/>
              </a:rPr>
              <a:t>1.  </a:t>
            </a:r>
            <a:r>
              <a:rPr lang="en-US" sz="3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Espionage Act</a:t>
            </a: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– 1917</a:t>
            </a:r>
            <a:b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- forbade actions that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  obstructed recruitment or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  efforts to promote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  insubordination in the military.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- ordered the Postmaster General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 to remove Leftist materials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 from the mail.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- fines of up to $10,000 and/or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 up to 20 years in prison.</a:t>
            </a:r>
          </a:p>
        </p:txBody>
      </p:sp>
    </p:spTree>
    <p:extLst>
      <p:ext uri="{BB962C8B-B14F-4D97-AF65-F5344CB8AC3E}">
        <p14:creationId xmlns:p14="http://schemas.microsoft.com/office/powerpoint/2010/main" val="482226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339725"/>
            <a:ext cx="7294563" cy="1052513"/>
          </a:xfrm>
          <a:noFill/>
          <a:ln/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Government Excess &amp; Threats </a:t>
            </a:r>
            <a:br>
              <a:rPr 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</a:br>
            <a:r>
              <a:rPr lang="en-US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to the Civil Liberties of Americans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19200" y="1752600"/>
            <a:ext cx="7467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2. </a:t>
            </a: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Sedition Act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– 1918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</a:t>
            </a:r>
            <a: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- it was a crime to speak against the </a:t>
            </a:r>
            <a:b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purchase of war bonds or </a:t>
            </a: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willfully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utter, print, write or publish any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disloyal, profane, scurrilous, or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abusive language</a:t>
            </a:r>
            <a:r>
              <a:rPr lang="en-US" sz="2500" b="1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about this form of US</a:t>
            </a:r>
            <a:b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Govt., the US Constitution, or the US</a:t>
            </a:r>
            <a:b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armed forces or to </a:t>
            </a: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willfully urge, incite,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or advocate any curtailment of 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production</a:t>
            </a:r>
            <a:r>
              <a:rPr lang="en-US" sz="25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of things </a:t>
            </a: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necessary or 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essential to the prosecution of the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war…with intent of such curtailment to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cripple or hinder, the US in the</a:t>
            </a:r>
            <a:b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5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prosecution of the war.</a:t>
            </a:r>
          </a:p>
        </p:txBody>
      </p:sp>
    </p:spTree>
    <p:extLst>
      <p:ext uri="{BB962C8B-B14F-4D97-AF65-F5344CB8AC3E}">
        <p14:creationId xmlns:p14="http://schemas.microsoft.com/office/powerpoint/2010/main" val="3233712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391400" cy="854075"/>
          </a:xfrm>
          <a:noFill/>
          <a:ln/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Government Excess &amp; Threats </a:t>
            </a:r>
            <a:b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</a:b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to the Civil Liberties of Americans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14400" y="1600200"/>
            <a:ext cx="739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3. </a:t>
            </a:r>
            <a:r>
              <a:rPr lang="en-US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Schenck v. US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– 1919</a:t>
            </a:r>
            <a:b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- in ordinary times the mailing of the</a:t>
            </a:r>
            <a:b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leaflets would have been protected by 	the 1</a:t>
            </a:r>
            <a:r>
              <a:rPr lang="en-US" sz="24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st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Amendment.</a:t>
            </a:r>
            <a:b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- BUT, every act of speech must be 	judged according to the circumstances in 	which it was spoken.</a:t>
            </a:r>
            <a:b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- If an act of speech posed a </a:t>
            </a:r>
            <a:r>
              <a:rPr lang="en-US" sz="2400" b="1" u="sng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clear and</a:t>
            </a: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b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</a:t>
            </a:r>
            <a:r>
              <a:rPr lang="en-US" sz="2400" b="1" u="sng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present danger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, then Congress had </a:t>
            </a:r>
            <a:b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</a:b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  the power to restrain such speech.</a:t>
            </a:r>
          </a:p>
        </p:txBody>
      </p:sp>
    </p:spTree>
    <p:extLst>
      <p:ext uri="{BB962C8B-B14F-4D97-AF65-F5344CB8AC3E}">
        <p14:creationId xmlns:p14="http://schemas.microsoft.com/office/powerpoint/2010/main" val="2661112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09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mtClean="0">
                <a:cs typeface="+mj-cs"/>
              </a:rPr>
              <a:t>A Bureaucratic War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8382000" cy="6324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mtClean="0">
                <a:cs typeface="+mn-cs"/>
              </a:rPr>
              <a:t>To coordinate the war effort, 5,000 new gov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t agencies were created: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u="sng" smtClean="0"/>
              <a:t>War Industries </a:t>
            </a:r>
            <a:r>
              <a:rPr lang="en-US" u="sng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Board (WIB)</a:t>
            </a:r>
            <a:r>
              <a:rPr lang="en-US" smtClean="0"/>
              <a:t> oversaw all factories, determined priorities, fixed consumer prices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u="sng" smtClean="0"/>
              <a:t>Food Admin</a:t>
            </a:r>
            <a:r>
              <a:rPr lang="en-US" smtClean="0"/>
              <a:t> supplied food to soldiers by appealing to civilians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u="sng" smtClean="0"/>
              <a:t>Fuel Admin</a:t>
            </a:r>
            <a:r>
              <a:rPr lang="en-US" smtClean="0"/>
              <a:t> rationed coal &amp; oil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u="sng" smtClean="0"/>
              <a:t>RR Admin</a:t>
            </a:r>
            <a:r>
              <a:rPr lang="en-US" smtClean="0"/>
              <a:t>, </a:t>
            </a:r>
            <a:r>
              <a:rPr lang="en-US" u="sng" smtClean="0"/>
              <a:t>War Shipping Board</a:t>
            </a:r>
            <a:r>
              <a:rPr lang="en-US" smtClean="0"/>
              <a:t>,  &amp; </a:t>
            </a:r>
            <a:r>
              <a:rPr lang="en-US" u="sng" smtClean="0"/>
              <a:t>War Trade Board</a:t>
            </a:r>
            <a:r>
              <a:rPr lang="en-US" smtClean="0"/>
              <a:t> helped move resources to troops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609600" y="2133600"/>
            <a:ext cx="8305800" cy="990600"/>
          </a:xfrm>
          <a:prstGeom prst="wedgeRectCallout">
            <a:avLst>
              <a:gd name="adj1" fmla="val -13801"/>
              <a:gd name="adj2" fmla="val 200481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Imposed 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gasless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days &amp; shut down factories for days to divert or conserve fuel </a:t>
            </a:r>
            <a:endParaRPr lang="en-US" sz="36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76200" y="4876800"/>
            <a:ext cx="8915400" cy="1447800"/>
          </a:xfrm>
          <a:prstGeom prst="wedgeRectCallout">
            <a:avLst>
              <a:gd name="adj1" fmla="val -25144"/>
              <a:gd name="adj2" fmla="val -10931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Asked for a spirit of self-sacrifice, imposed 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meatless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&amp; 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wheat-less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days &amp; encouraged Americans to plant 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victory gardens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endParaRPr lang="en-US" sz="36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143000" y="3810000"/>
            <a:ext cx="7620000" cy="990600"/>
          </a:xfrm>
          <a:prstGeom prst="wedgeRectCallout">
            <a:avLst>
              <a:gd name="adj1" fmla="val -42519"/>
              <a:gd name="adj2" fmla="val -184935"/>
            </a:avLst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WIB director Bernard Baruch became the 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“</a:t>
            </a:r>
            <a:r>
              <a:rPr kumimoji="1" lang="en-US" sz="36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dictator</a:t>
            </a:r>
            <a:r>
              <a:rPr kumimoji="1" lang="en-US" sz="3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of the American economy</a:t>
            </a:r>
            <a:r>
              <a:rPr kumimoji="1" lang="ja-JP" altLang="en-US" sz="3600">
                <a:solidFill>
                  <a:srgbClr val="000000"/>
                </a:solidFill>
                <a:latin typeface="Arial"/>
                <a:ea typeface="ＭＳ Ｐゴシック" charset="0"/>
                <a:cs typeface="ＭＳ Ｐゴシック" charset="0"/>
              </a:rPr>
              <a:t>”</a:t>
            </a:r>
            <a:endParaRPr lang="en-US" sz="36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38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1" grpId="0" animBg="1"/>
      <p:bldP spid="38921" grpId="1" animBg="1"/>
      <p:bldP spid="38922" grpId="0" animBg="1"/>
      <p:bldP spid="3892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mtClean="0">
                <a:cs typeface="+mj-cs"/>
              </a:rPr>
              <a:t>Workers in the War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422400"/>
            <a:ext cx="8382000" cy="6019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cs typeface="+mn-cs"/>
              </a:rPr>
              <a:t>The war called for more laborers: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/>
              <a:t>8 million </a:t>
            </a:r>
            <a:r>
              <a:rPr lang="en-US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women</a:t>
            </a:r>
            <a:r>
              <a:rPr lang="en-US" dirty="0" smtClean="0"/>
              <a:t> found new, better-paying jobs in war industry (but few housewives entered the workforce, unlike WW2)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/>
              <a:t>450,000 Southern </a:t>
            </a:r>
            <a:r>
              <a:rPr lang="en-US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blacks</a:t>
            </a:r>
            <a:r>
              <a:rPr lang="en-US" dirty="0" smtClean="0"/>
              <a:t> moved north for new industrial jobs &amp; better pay (led to race riots)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/>
              <a:t>100,000 </a:t>
            </a:r>
            <a:r>
              <a:rPr lang="en-US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Mexican</a:t>
            </a:r>
            <a:r>
              <a:rPr lang="en-US" dirty="0" smtClean="0"/>
              <a:t> laborers worked in SW farms &amp; ranches</a:t>
            </a:r>
          </a:p>
        </p:txBody>
      </p:sp>
    </p:spTree>
    <p:extLst>
      <p:ext uri="{BB962C8B-B14F-4D97-AF65-F5344CB8AC3E}">
        <p14:creationId xmlns:p14="http://schemas.microsoft.com/office/powerpoint/2010/main" val="8748838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WW1poster-True Sons of Freedom - blacks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5127625" cy="6248400"/>
          </a:xfrm>
          <a:ln w="190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685800"/>
            <a:ext cx="38862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The True Sons of Freedom</a:t>
            </a:r>
          </a:p>
        </p:txBody>
      </p:sp>
      <p:sp>
        <p:nvSpPr>
          <p:cNvPr id="243717" name="AutoShape 5"/>
          <p:cNvSpPr>
            <a:spLocks noChangeArrowheads="1"/>
          </p:cNvSpPr>
          <p:nvPr/>
        </p:nvSpPr>
        <p:spPr bwMode="auto">
          <a:xfrm>
            <a:off x="4191000" y="4419600"/>
            <a:ext cx="4876800" cy="2362200"/>
          </a:xfrm>
          <a:prstGeom prst="wedgeRectCallout">
            <a:avLst>
              <a:gd name="adj1" fmla="val -97787"/>
              <a:gd name="adj2" fmla="val -75134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600">
                <a:cs typeface="+mn-cs"/>
              </a:rPr>
              <a:t>Returning black soldiers: </a:t>
            </a:r>
            <a:r>
              <a:rPr lang="ja-JP" altLang="en-US" sz="3600" i="1">
                <a:latin typeface="Arial"/>
                <a:cs typeface="+mn-cs"/>
              </a:rPr>
              <a:t>“</a:t>
            </a:r>
            <a:r>
              <a:rPr lang="en-US" sz="3600" i="1">
                <a:cs typeface="+mn-cs"/>
              </a:rPr>
              <a:t>I</a:t>
            </a:r>
            <a:r>
              <a:rPr lang="ja-JP" altLang="en-US" sz="3600" i="1">
                <a:latin typeface="Arial"/>
                <a:cs typeface="+mn-cs"/>
              </a:rPr>
              <a:t>’</a:t>
            </a:r>
            <a:r>
              <a:rPr lang="en-US" sz="3600" i="1">
                <a:cs typeface="+mn-cs"/>
              </a:rPr>
              <a:t>m glad I went. I done my part &amp; I</a:t>
            </a:r>
            <a:r>
              <a:rPr lang="ja-JP" altLang="en-US" sz="3600" i="1">
                <a:latin typeface="Arial"/>
                <a:cs typeface="+mn-cs"/>
              </a:rPr>
              <a:t>’</a:t>
            </a:r>
            <a:r>
              <a:rPr lang="en-US" sz="3600" i="1">
                <a:cs typeface="+mn-cs"/>
              </a:rPr>
              <a:t>m going to fight right here until Uncle Sam does his.</a:t>
            </a:r>
            <a:r>
              <a:rPr lang="ja-JP" altLang="en-US" sz="3600" i="1">
                <a:latin typeface="Arial"/>
                <a:cs typeface="+mn-cs"/>
              </a:rPr>
              <a:t>”</a:t>
            </a:r>
            <a:endParaRPr lang="en-US" sz="3600" i="1">
              <a:cs typeface="+mn-cs"/>
            </a:endParaRPr>
          </a:p>
        </p:txBody>
      </p:sp>
      <p:sp>
        <p:nvSpPr>
          <p:cNvPr id="243718" name="AutoShape 6"/>
          <p:cNvSpPr>
            <a:spLocks noChangeArrowheads="1"/>
          </p:cNvSpPr>
          <p:nvPr/>
        </p:nvSpPr>
        <p:spPr bwMode="auto">
          <a:xfrm>
            <a:off x="4648200" y="2438400"/>
            <a:ext cx="4419600" cy="1905000"/>
          </a:xfrm>
          <a:prstGeom prst="wedgeRectCallout">
            <a:avLst>
              <a:gd name="adj1" fmla="val -97667"/>
              <a:gd name="adj2" fmla="val 1883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600">
                <a:cs typeface="+mn-cs"/>
              </a:rPr>
              <a:t>Du Bois</a:t>
            </a:r>
            <a:r>
              <a:rPr lang="ja-JP" altLang="en-US" sz="3600">
                <a:latin typeface="Arial"/>
                <a:cs typeface="+mn-cs"/>
              </a:rPr>
              <a:t>’</a:t>
            </a:r>
            <a:r>
              <a:rPr lang="en-US" sz="3600">
                <a:cs typeface="+mn-cs"/>
              </a:rPr>
              <a:t> </a:t>
            </a:r>
            <a:r>
              <a:rPr lang="en-US" sz="3600" i="1">
                <a:cs typeface="+mn-cs"/>
              </a:rPr>
              <a:t>New Negro: </a:t>
            </a:r>
          </a:p>
          <a:p>
            <a:pPr algn="ctr">
              <a:lnSpc>
                <a:spcPct val="80000"/>
              </a:lnSpc>
              <a:defRPr/>
            </a:pPr>
            <a:r>
              <a:rPr lang="ja-JP" altLang="en-US" sz="3600">
                <a:latin typeface="Arial"/>
                <a:cs typeface="+mn-cs"/>
              </a:rPr>
              <a:t>“</a:t>
            </a:r>
            <a:r>
              <a:rPr lang="en-US" sz="3600">
                <a:cs typeface="+mn-cs"/>
              </a:rPr>
              <a:t>We return. We return from fighting. We return fighting.</a:t>
            </a:r>
            <a:r>
              <a:rPr lang="ja-JP" altLang="en-US" sz="3600">
                <a:latin typeface="Arial"/>
                <a:cs typeface="+mn-cs"/>
              </a:rPr>
              <a:t>”</a:t>
            </a:r>
            <a:endParaRPr lang="en-US" sz="36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909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nimBg="1"/>
      <p:bldP spid="243717" grpId="1" animBg="1"/>
      <p:bldP spid="2437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22_0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8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1295400"/>
          </a:xfrm>
          <a:noFill/>
          <a:ln/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rostile" charset="0"/>
              </a:rPr>
              <a:t>Big Picture Results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rostile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57200" y="1905000"/>
            <a:ext cx="71691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3300"/>
              </a:buClr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Unemployment virtually disappeared.</a:t>
            </a:r>
          </a:p>
          <a:p>
            <a:pPr marL="609600" indent="-609600">
              <a:spcBef>
                <a:spcPct val="20000"/>
              </a:spcBef>
              <a:buClr>
                <a:srgbClr val="CC3300"/>
              </a:buClr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Expansion of </a:t>
            </a:r>
            <a:r>
              <a:rPr lang="ja-JP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big government.</a:t>
            </a:r>
            <a:r>
              <a:rPr lang="ja-JP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  <a:p>
            <a:pPr marL="609600" indent="-609600">
              <a:spcBef>
                <a:spcPct val="20000"/>
              </a:spcBef>
              <a:buClr>
                <a:srgbClr val="CC3300"/>
              </a:buClr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Excessive govt. regulations in economy.</a:t>
            </a:r>
          </a:p>
          <a:p>
            <a:pPr marL="609600" indent="-609600">
              <a:spcBef>
                <a:spcPct val="20000"/>
              </a:spcBef>
              <a:buClr>
                <a:srgbClr val="CC3300"/>
              </a:buClr>
              <a:buFontTx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Unprecedented opportunities for disadvantaged groups. (Women and Minorities– we will discuss next week)</a:t>
            </a:r>
          </a:p>
        </p:txBody>
      </p:sp>
    </p:spTree>
    <p:extLst>
      <p:ext uri="{BB962C8B-B14F-4D97-AF65-F5344CB8AC3E}">
        <p14:creationId xmlns:p14="http://schemas.microsoft.com/office/powerpoint/2010/main" val="191965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8229600" cy="66294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Essential Question</a:t>
            </a:r>
            <a:r>
              <a:rPr lang="en-US" dirty="0" smtClean="0">
                <a:cs typeface="+mn-cs"/>
              </a:rPr>
              <a:t>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How </a:t>
            </a:r>
            <a:r>
              <a:rPr lang="en-US" dirty="0" smtClean="0"/>
              <a:t>did American efforts at home help win the war and transform the American economy &amp; society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Why was WWI referred to as the ‘War to End All Wars’? </a:t>
            </a: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u="sng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1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3600" b="1">
                <a:latin typeface="Arial"/>
                <a:cs typeface="Arial" charset="0"/>
              </a:rPr>
              <a:t>“</a:t>
            </a:r>
            <a:r>
              <a:rPr lang="en-US" sz="3600" b="1">
                <a:cs typeface="Arial" charset="0"/>
              </a:rPr>
              <a:t>I can predict with absolute certainty </a:t>
            </a:r>
          </a:p>
          <a:p>
            <a:pPr algn="ctr"/>
            <a:r>
              <a:rPr lang="en-US" sz="3600" b="1">
                <a:cs typeface="Arial" charset="0"/>
              </a:rPr>
              <a:t>that within another generation there will </a:t>
            </a:r>
          </a:p>
          <a:p>
            <a:pPr algn="ctr"/>
            <a:r>
              <a:rPr lang="en-US" sz="3600" b="1">
                <a:cs typeface="Arial" charset="0"/>
              </a:rPr>
              <a:t>be another world war if the nations of </a:t>
            </a:r>
          </a:p>
          <a:p>
            <a:pPr algn="ctr"/>
            <a:r>
              <a:rPr lang="en-US" sz="3600" b="1">
                <a:cs typeface="Arial" charset="0"/>
              </a:rPr>
              <a:t>the world do not concert the method </a:t>
            </a:r>
          </a:p>
          <a:p>
            <a:pPr algn="ctr"/>
            <a:r>
              <a:rPr lang="en-US" sz="3600" b="1">
                <a:cs typeface="Arial" charset="0"/>
              </a:rPr>
              <a:t>by which to prevent it." </a:t>
            </a:r>
          </a:p>
          <a:p>
            <a:pPr algn="ctr"/>
            <a:endParaRPr lang="en-US" sz="3600" b="1">
              <a:cs typeface="Arial" charset="0"/>
            </a:endParaRPr>
          </a:p>
          <a:p>
            <a:pPr algn="ctr"/>
            <a:r>
              <a:rPr lang="en-US" sz="3600" i="1">
                <a:solidFill>
                  <a:srgbClr val="FFCC00"/>
                </a:solidFill>
                <a:latin typeface="Bodoni MT Black" charset="0"/>
                <a:cs typeface="Arial" charset="0"/>
              </a:rPr>
              <a:t>Woodrow Wilson, 1919</a:t>
            </a:r>
            <a:r>
              <a:rPr lang="en-US" sz="3600">
                <a:solidFill>
                  <a:srgbClr val="FFCC00"/>
                </a:solidFill>
                <a:cs typeface="Arial" charset="0"/>
              </a:rPr>
              <a:t> </a:t>
            </a:r>
          </a:p>
        </p:txBody>
      </p:sp>
      <p:pic>
        <p:nvPicPr>
          <p:cNvPr id="66563" name="Picture 3" descr="Wilson, 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419600"/>
            <a:ext cx="20288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7319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7319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76616"/>
      </p:ext>
    </p:extLst>
  </p:cSld>
  <p:clrMapOvr>
    <a:masterClrMapping/>
  </p:clrMapOvr>
  <p:transition xmlns:p14="http://schemas.microsoft.com/office/powerpoint/2010/main" spd="slow">
    <p:wedge/>
    <p:sndAc>
      <p:stSnd>
        <p:snd r:embed="rId2" name="push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Why did the US Reject the Treaty of Versailles?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Critics of the Treaty believed that the League would drag the US into future European wars (Senator Henry Cabot Lodge)</a:t>
            </a:r>
          </a:p>
          <a:p>
            <a:pPr>
              <a:lnSpc>
                <a:spcPct val="90000"/>
              </a:lnSpc>
            </a:pPr>
            <a:r>
              <a:rPr lang="en-US" sz="2800"/>
              <a:t>Americans were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war weary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and wanted to return to isolationism </a:t>
            </a:r>
          </a:p>
          <a:p>
            <a:pPr>
              <a:lnSpc>
                <a:spcPct val="90000"/>
              </a:lnSpc>
            </a:pPr>
            <a:r>
              <a:rPr lang="en-US" sz="2800"/>
              <a:t>Wilson suffered a stroke and was unable to sell the treaty to the people </a:t>
            </a:r>
          </a:p>
          <a:p>
            <a:pPr>
              <a:lnSpc>
                <a:spcPct val="90000"/>
              </a:lnSpc>
            </a:pPr>
            <a:r>
              <a:rPr lang="en-US" sz="2800"/>
              <a:t>The US refused to join the League of Nations, making the League a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paper tiger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or weak on the world stage.   </a:t>
            </a:r>
          </a:p>
        </p:txBody>
      </p:sp>
    </p:spTree>
    <p:extLst>
      <p:ext uri="{BB962C8B-B14F-4D97-AF65-F5344CB8AC3E}">
        <p14:creationId xmlns:p14="http://schemas.microsoft.com/office/powerpoint/2010/main" val="407180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Treaty of Versailles Disaster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59436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U.S. helps win war for allies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 much military success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More the prospect of endless troops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20 million people dead!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Now what? 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Wilson</a:t>
            </a:r>
            <a:r>
              <a:rPr lang="ja-JP" altLang="en-US" sz="2000" dirty="0"/>
              <a:t>’</a:t>
            </a:r>
            <a:r>
              <a:rPr lang="en-US" sz="2000" dirty="0"/>
              <a:t>s 14 Points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Supported democracy, freedom &amp; openness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Self-determination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League of Nations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Treaty of Versailles - more about punishment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Reparations?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Colonial status </a:t>
            </a:r>
            <a:r>
              <a:rPr lang="en-US" sz="2000" dirty="0" smtClean="0"/>
              <a:t>quo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German territory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Treaty is a disaster - led to WW2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U.S. rejects at home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Wilson has a stroke trying for passage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8575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8" name="BE560AA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6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7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  <p:bldLst>
      <p:bldP spid="51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22_0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724400" y="609600"/>
            <a:ext cx="4267200" cy="2819400"/>
          </a:xfrm>
          <a:prstGeom prst="downArrowCallout">
            <a:avLst>
              <a:gd name="adj1" fmla="val 37838"/>
              <a:gd name="adj2" fmla="val 37838"/>
              <a:gd name="adj3" fmla="val 16667"/>
              <a:gd name="adj4" fmla="val 66667"/>
            </a:avLst>
          </a:prstGeom>
          <a:solidFill>
            <a:srgbClr val="66FF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sz="2000"/>
              <a:t>Nationalistic pride</a:t>
            </a:r>
          </a:p>
          <a:p>
            <a:pPr>
              <a:buFontTx/>
              <a:buChar char="•"/>
            </a:pPr>
            <a:r>
              <a:rPr lang="en-US" sz="2000"/>
              <a:t>Competition for colonies</a:t>
            </a:r>
          </a:p>
          <a:p>
            <a:pPr>
              <a:buFontTx/>
              <a:buChar char="•"/>
            </a:pPr>
            <a:r>
              <a:rPr lang="en-US" sz="2000"/>
              <a:t>Military buildup</a:t>
            </a:r>
          </a:p>
          <a:p>
            <a:pPr>
              <a:buFontTx/>
              <a:buChar char="•"/>
            </a:pPr>
            <a:r>
              <a:rPr lang="en-US" sz="2000"/>
              <a:t>Tangled web of alliances</a:t>
            </a:r>
          </a:p>
          <a:p>
            <a:pPr>
              <a:buFontTx/>
              <a:buChar char="•"/>
            </a:pPr>
            <a:r>
              <a:rPr lang="en-US" sz="2000"/>
              <a:t>Assassination of Franz Ferdinand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105400" y="0"/>
            <a:ext cx="3505200" cy="609600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Causes of WWI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181600" y="3429000"/>
            <a:ext cx="3505200" cy="609600"/>
          </a:xfrm>
          <a:prstGeom prst="roundRect">
            <a:avLst>
              <a:gd name="adj" fmla="val 16667"/>
            </a:avLst>
          </a:prstGeom>
          <a:solidFill>
            <a:srgbClr val="CC00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Effects of WWI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48200" y="4038600"/>
            <a:ext cx="4343400" cy="2667000"/>
          </a:xfrm>
          <a:prstGeom prst="rect">
            <a:avLst/>
          </a:prstGeom>
          <a:solidFill>
            <a:srgbClr val="FFCC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US" sz="2000"/>
              <a:t>Destruction in Europe</a:t>
            </a:r>
          </a:p>
          <a:p>
            <a:pPr>
              <a:buFontTx/>
              <a:buChar char="•"/>
            </a:pPr>
            <a:r>
              <a:rPr lang="en-US" sz="2000"/>
              <a:t>Boom in American economy</a:t>
            </a:r>
          </a:p>
          <a:p>
            <a:pPr>
              <a:buFontTx/>
              <a:buChar char="•"/>
            </a:pPr>
            <a:r>
              <a:rPr lang="en-US" sz="2000"/>
              <a:t>Suppression of dissent in the U.S.</a:t>
            </a:r>
          </a:p>
          <a:p>
            <a:pPr>
              <a:buFontTx/>
              <a:buChar char="•"/>
            </a:pPr>
            <a:r>
              <a:rPr lang="en-US" sz="2000"/>
              <a:t>Allied victory</a:t>
            </a:r>
          </a:p>
          <a:p>
            <a:pPr>
              <a:buFontTx/>
              <a:buChar char="•"/>
            </a:pPr>
            <a:r>
              <a:rPr lang="en-US" sz="2000"/>
              <a:t>Defeated empires lose their colonies</a:t>
            </a:r>
          </a:p>
          <a:p>
            <a:pPr>
              <a:buFontTx/>
              <a:buChar char="•"/>
            </a:pPr>
            <a:r>
              <a:rPr lang="en-US" sz="2000"/>
              <a:t>The U.S. emerges from the war as a </a:t>
            </a:r>
          </a:p>
          <a:p>
            <a:r>
              <a:rPr lang="en-US" sz="2000"/>
              <a:t>  world leader and an economic giant</a:t>
            </a:r>
          </a:p>
        </p:txBody>
      </p:sp>
    </p:spTree>
    <p:extLst>
      <p:ext uri="{BB962C8B-B14F-4D97-AF65-F5344CB8AC3E}">
        <p14:creationId xmlns:p14="http://schemas.microsoft.com/office/powerpoint/2010/main" val="59610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/>
              <a:t>Impact of War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5600"/>
            <a:ext cx="533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Women got suffrage!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Prohibition Passes - grain shortages for alcohol?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Committee on Public Information: promoted war and demonized enemy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Curtailing dissent: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Espionage Act: Post office could ban treasonable stuff from mail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Sedition Act: Can</a:t>
            </a:r>
            <a:r>
              <a:rPr lang="ja-JP" altLang="en-US" sz="2400" dirty="0"/>
              <a:t>’</a:t>
            </a:r>
            <a:r>
              <a:rPr lang="en-US" sz="2400" dirty="0"/>
              <a:t>t say </a:t>
            </a:r>
            <a:r>
              <a:rPr lang="ja-JP" altLang="en-US" sz="2400" dirty="0"/>
              <a:t>“</a:t>
            </a:r>
            <a:r>
              <a:rPr lang="en-US" sz="2400" dirty="0"/>
              <a:t>disloyal or profane</a:t>
            </a:r>
            <a:r>
              <a:rPr lang="ja-JP" altLang="en-US" sz="2400" dirty="0"/>
              <a:t>”</a:t>
            </a:r>
            <a:r>
              <a:rPr lang="en-US" sz="2400" dirty="0"/>
              <a:t> language against the government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Debs arrested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Constitutional? (</a:t>
            </a:r>
            <a:r>
              <a:rPr lang="en-US" dirty="0" err="1"/>
              <a:t>Schenck</a:t>
            </a:r>
            <a:r>
              <a:rPr lang="en-US" dirty="0"/>
              <a:t> v. U.S.) justified?</a:t>
            </a:r>
            <a:endParaRPr lang="en-US" sz="21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9384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5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5175" cy="1066800"/>
          </a:xfrm>
        </p:spPr>
        <p:txBody>
          <a:bodyPr/>
          <a:lstStyle/>
          <a:p>
            <a:r>
              <a:rPr lang="en-US" sz="4000" b="1" dirty="0"/>
              <a:t>The </a:t>
            </a:r>
            <a:r>
              <a:rPr lang="ja-JP" altLang="en-US" sz="4000" b="1" dirty="0">
                <a:latin typeface="Arial"/>
              </a:rPr>
              <a:t>“</a:t>
            </a:r>
            <a:r>
              <a:rPr lang="en-US" sz="4000" b="1" dirty="0"/>
              <a:t>MAIN</a:t>
            </a:r>
            <a:r>
              <a:rPr lang="ja-JP" altLang="en-US" sz="4000" b="1" dirty="0">
                <a:latin typeface="Arial"/>
              </a:rPr>
              <a:t>”</a:t>
            </a:r>
            <a:r>
              <a:rPr lang="en-US" sz="4000" b="1" dirty="0"/>
              <a:t> Causes of WWI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i="1" dirty="0"/>
              <a:t>The underlying causes that created a powder keg in Europe that was ready to explode.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Militarism:</a:t>
            </a:r>
            <a:r>
              <a:rPr lang="en-US" sz="2400" dirty="0"/>
              <a:t> The large European powers began an industrial military arms race.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Alliances:</a:t>
            </a:r>
            <a:r>
              <a:rPr lang="en-US" sz="2400" dirty="0"/>
              <a:t> an intricate system of national treaties and alliances developed in Europe that would compel most of the world to declare war at the slightest incident.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Imperialism: A</a:t>
            </a:r>
            <a:r>
              <a:rPr lang="en-US" sz="2400" dirty="0"/>
              <a:t> growing rivalry over European trade, colonies, and spheres of influence in Africa and Asia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Nationalism: </a:t>
            </a:r>
            <a:r>
              <a:rPr lang="en-US" sz="2400" dirty="0"/>
              <a:t>(love of country and willingness to sacrifice and even die for it ) among the countries of the world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1" dirty="0"/>
              <a:t>The Immediate cause of WWI (the spark that lit the keg</a:t>
            </a:r>
            <a:r>
              <a:rPr lang="ja-JP" altLang="en-US" sz="2400" i="1" dirty="0">
                <a:latin typeface="Arial"/>
              </a:rPr>
              <a:t>’</a:t>
            </a:r>
            <a:r>
              <a:rPr lang="en-US" sz="2400" i="1" dirty="0"/>
              <a:t>s fuse)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/>
              <a:t>assassination</a:t>
            </a:r>
            <a:r>
              <a:rPr lang="en-US" sz="2400" dirty="0"/>
              <a:t> of Archduke Ferdinand of Austria-Hungary</a:t>
            </a:r>
          </a:p>
        </p:txBody>
      </p:sp>
    </p:spTree>
    <p:extLst>
      <p:ext uri="{BB962C8B-B14F-4D97-AF65-F5344CB8AC3E}">
        <p14:creationId xmlns:p14="http://schemas.microsoft.com/office/powerpoint/2010/main" val="67461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1463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sz="3600"/>
              <a:t>Why did it take so long for America to get involved in the war?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715000" cy="4876800"/>
          </a:xfrm>
        </p:spPr>
        <p:txBody>
          <a:bodyPr/>
          <a:lstStyle/>
          <a:p>
            <a:pPr marL="465138" lvl="2" indent="-457200">
              <a:buClr>
                <a:schemeClr val="bg2"/>
              </a:buClr>
            </a:pPr>
            <a:r>
              <a:rPr lang="en-US" dirty="0">
                <a:latin typeface="Tahoma" charset="0"/>
              </a:rPr>
              <a:t>America was isolationist.</a:t>
            </a:r>
          </a:p>
          <a:p>
            <a:pPr marL="657225" lvl="3" indent="-419100">
              <a:buClr>
                <a:schemeClr val="bg2"/>
              </a:buClr>
            </a:pPr>
            <a:r>
              <a:rPr lang="ja-JP" altLang="en-US" dirty="0">
                <a:latin typeface="Arial"/>
              </a:rPr>
              <a:t>“</a:t>
            </a:r>
            <a:r>
              <a:rPr lang="en-US" dirty="0">
                <a:latin typeface="Tahoma" charset="0"/>
              </a:rPr>
              <a:t>Why should I get involved in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>
                <a:latin typeface="Tahoma" charset="0"/>
              </a:rPr>
              <a:t>s problems?</a:t>
            </a:r>
            <a:r>
              <a:rPr lang="ja-JP" altLang="en-US" dirty="0">
                <a:latin typeface="Arial"/>
              </a:rPr>
              <a:t>”</a:t>
            </a:r>
            <a:endParaRPr lang="en-US" dirty="0">
              <a:latin typeface="Tahoma" charset="0"/>
            </a:endParaRPr>
          </a:p>
          <a:p>
            <a:pPr marL="465138" lvl="2" indent="-457200">
              <a:spcBef>
                <a:spcPct val="0"/>
              </a:spcBef>
              <a:buClr>
                <a:schemeClr val="bg2"/>
              </a:buClr>
            </a:pPr>
            <a:endParaRPr lang="en-US" dirty="0">
              <a:latin typeface="Tahoma" charset="0"/>
            </a:endParaRPr>
          </a:p>
          <a:p>
            <a:pPr marL="465138" lvl="2" indent="-457200">
              <a:spcBef>
                <a:spcPct val="0"/>
              </a:spcBef>
              <a:buClr>
                <a:schemeClr val="bg2"/>
              </a:buClr>
            </a:pPr>
            <a:r>
              <a:rPr lang="en-US" dirty="0">
                <a:latin typeface="Tahoma" charset="0"/>
              </a:rPr>
              <a:t>The Monroe Doctrine (1823) 		         sought to isolate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latin typeface="Tahoma" charset="0"/>
              </a:rPr>
              <a:t>the                           American continents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>
                <a:latin typeface="Tahoma" charset="0"/>
              </a:rPr>
              <a:t> from                     European influences and </a:t>
            </a:r>
            <a:r>
              <a:rPr lang="en-US" dirty="0" smtClean="0">
                <a:latin typeface="Tahoma" charset="0"/>
              </a:rPr>
              <a:t>problems.</a:t>
            </a:r>
          </a:p>
          <a:p>
            <a:pPr marL="465138" lvl="2" indent="-457200">
              <a:spcBef>
                <a:spcPct val="0"/>
              </a:spcBef>
              <a:buClr>
                <a:schemeClr val="bg2"/>
              </a:buClr>
            </a:pPr>
            <a:r>
              <a:rPr lang="en-US" dirty="0" smtClean="0">
                <a:latin typeface="Tahoma" charset="0"/>
              </a:rPr>
              <a:t>Immigration made it difficult for the US to identify with either side.</a:t>
            </a:r>
            <a:endParaRPr lang="en-US" dirty="0">
              <a:latin typeface="Tahoma" charset="0"/>
            </a:endParaRPr>
          </a:p>
        </p:txBody>
      </p:sp>
      <p:pic>
        <p:nvPicPr>
          <p:cNvPr id="104453" name="Picture 5" descr="1914_monroe_doct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18315" r="12096" b="4604"/>
          <a:stretch>
            <a:fillRect/>
          </a:stretch>
        </p:blipFill>
        <p:spPr bwMode="auto">
          <a:xfrm>
            <a:off x="5715000" y="2743200"/>
            <a:ext cx="3308350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3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WWI: A Boom to the US Economy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US" sz="2800" dirty="0"/>
              <a:t>Britain and France bought products in great amounts.</a:t>
            </a:r>
          </a:p>
          <a:p>
            <a:r>
              <a:rPr lang="en-US" sz="2800" dirty="0"/>
              <a:t>American bankers gave private loans to Allies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500" dirty="0" smtClean="0"/>
              <a:t>British Navy kept this possible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321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 Threats Escalate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Germans kept out of American trade by the British blockade.</a:t>
            </a:r>
          </a:p>
          <a:p>
            <a:r>
              <a:rPr lang="en-US"/>
              <a:t>Began submarine warfare around British isles to break through blockade.</a:t>
            </a:r>
          </a:p>
          <a:p>
            <a:r>
              <a:rPr lang="en-US"/>
              <a:t>Germans warned US might sink merchant ships.</a:t>
            </a:r>
          </a:p>
        </p:txBody>
      </p:sp>
    </p:spTree>
    <p:extLst>
      <p:ext uri="{BB962C8B-B14F-4D97-AF65-F5344CB8AC3E}">
        <p14:creationId xmlns:p14="http://schemas.microsoft.com/office/powerpoint/2010/main" val="225472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Submarine Warfare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Germans warned Americans their merchant ships might be hit.</a:t>
            </a:r>
          </a:p>
          <a:p>
            <a:pPr>
              <a:lnSpc>
                <a:spcPct val="90000"/>
              </a:lnSpc>
            </a:pPr>
            <a:r>
              <a:rPr lang="en-US" sz="2400"/>
              <a:t>Reaches a crisis point after Lusitania is torpedoed in 1915—128 Americans died.</a:t>
            </a:r>
          </a:p>
          <a:p>
            <a:pPr>
              <a:lnSpc>
                <a:spcPct val="90000"/>
              </a:lnSpc>
            </a:pPr>
            <a:r>
              <a:rPr lang="en-US" sz="2400"/>
              <a:t>After sinking of British and French liners, Germans promised they would not sink unarmed ships </a:t>
            </a:r>
            <a:r>
              <a:rPr lang="en-US" sz="2400" b="1"/>
              <a:t>without warning</a:t>
            </a:r>
            <a:r>
              <a:rPr lang="en-US" sz="2400" b="1">
                <a:sym typeface="Wingdings" charset="0"/>
              </a:rPr>
              <a:t> SUSSEX PLEDGE</a:t>
            </a:r>
            <a:endParaRPr lang="en-US" sz="2400"/>
          </a:p>
        </p:txBody>
      </p:sp>
      <p:pic>
        <p:nvPicPr>
          <p:cNvPr id="12292" name="Picture 4" descr="lusitania-nyt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572000" cy="413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19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Lusitania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Germans warned British their passenger liners were in danger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England still sailed Lusitania from New York to England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German U-boat torpedoed Lusitania in May 1915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Sunk in 18 minutes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2,000 on board, 1200 died including 128 Americans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Ship was carrying secret cargo of war materials.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Wilson still wanted US to stay </a:t>
            </a:r>
            <a:r>
              <a:rPr lang="en-US" sz="2400" dirty="0" smtClean="0"/>
              <a:t>neutral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73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d's tie design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259</TotalTime>
  <Words>1326</Words>
  <Application>Microsoft Macintosh PowerPoint</Application>
  <PresentationFormat>On-screen Show (4:3)</PresentationFormat>
  <Paragraphs>187</Paragraphs>
  <Slides>34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Median</vt:lpstr>
      <vt:lpstr>Dad's tie design template</vt:lpstr>
      <vt:lpstr>Do Now</vt:lpstr>
      <vt:lpstr>The US IN WWI</vt:lpstr>
      <vt:lpstr>PowerPoint Presentation</vt:lpstr>
      <vt:lpstr>The “MAIN” Causes of WWI</vt:lpstr>
      <vt:lpstr>Why did it take so long for America to get involved in the war?</vt:lpstr>
      <vt:lpstr>WWI: A Boom to the US Economy</vt:lpstr>
      <vt:lpstr>German Threats Escalate</vt:lpstr>
      <vt:lpstr>Submarine Warfare</vt:lpstr>
      <vt:lpstr>The Lusitania</vt:lpstr>
      <vt:lpstr>Wilson Wins Reelection (1916)</vt:lpstr>
      <vt:lpstr>PowerPoint Presentation</vt:lpstr>
      <vt:lpstr>The Zimmermann Telegram</vt:lpstr>
      <vt:lpstr>America Enters the War</vt:lpstr>
      <vt:lpstr>How was the war looking for the allies?</vt:lpstr>
      <vt:lpstr>Russia Leaves the War</vt:lpstr>
      <vt:lpstr>Convincing the American People</vt:lpstr>
      <vt:lpstr>Getting Public Support for the War</vt:lpstr>
      <vt:lpstr>U.S. Entry Into WWI</vt:lpstr>
      <vt:lpstr>U.S. Mobilizes for War</vt:lpstr>
      <vt:lpstr>The “Mad Brute”</vt:lpstr>
      <vt:lpstr>PowerPoint Presentation</vt:lpstr>
      <vt:lpstr>Government Excess &amp; Threats to the Civil Liberties of Americans</vt:lpstr>
      <vt:lpstr>Government Excess &amp; Threats  to the Civil Liberties of Americans</vt:lpstr>
      <vt:lpstr>Government Excess &amp; Threats  to the Civil Liberties of Americans</vt:lpstr>
      <vt:lpstr>A Bureaucratic War</vt:lpstr>
      <vt:lpstr>Workers in the War</vt:lpstr>
      <vt:lpstr>The True Sons of Freedom</vt:lpstr>
      <vt:lpstr>PowerPoint Presentation</vt:lpstr>
      <vt:lpstr>Big Picture Results</vt:lpstr>
      <vt:lpstr>PowerPoint Presentation</vt:lpstr>
      <vt:lpstr>Why did the US Reject the Treaty of Versailles?</vt:lpstr>
      <vt:lpstr>Treaty of Versailles Disaster</vt:lpstr>
      <vt:lpstr>PowerPoint Presentation</vt:lpstr>
      <vt:lpstr>Impact of 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Presented by Tyre</dc:title>
  <dc:creator>Craig Winchell</dc:creator>
  <cp:lastModifiedBy>Craig Winchell</cp:lastModifiedBy>
  <cp:revision>10</cp:revision>
  <dcterms:created xsi:type="dcterms:W3CDTF">2016-02-09T15:29:08Z</dcterms:created>
  <dcterms:modified xsi:type="dcterms:W3CDTF">2016-02-09T19:48:44Z</dcterms:modified>
</cp:coreProperties>
</file>