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 id="258" r:id="rId4"/>
    <p:sldId id="259" r:id="rId5"/>
    <p:sldId id="260" r:id="rId6"/>
    <p:sldId id="261" r:id="rId7"/>
    <p:sldId id="263" r:id="rId8"/>
    <p:sldId id="264" r:id="rId9"/>
    <p:sldId id="265" r:id="rId10"/>
    <p:sldId id="266" r:id="rId11"/>
    <p:sldId id="267" r:id="rId12"/>
    <p:sldId id="268" r:id="rId13"/>
    <p:sldId id="269" r:id="rId14"/>
    <p:sldId id="270" r:id="rId15"/>
    <p:sldId id="272" r:id="rId16"/>
    <p:sldId id="274" r:id="rId17"/>
    <p:sldId id="271" r:id="rId18"/>
    <p:sldId id="262" r:id="rId19"/>
    <p:sldId id="275" r:id="rId20"/>
    <p:sldId id="273"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12891F9-B8CC-5143-98FA-2559159EDE77}" type="datetimeFigureOut">
              <a:rPr lang="en-US" smtClean="0"/>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29F5-3F09-2742-A2A3-BAA9FDEA8B8E}"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891F9-B8CC-5143-98FA-2559159EDE77}" type="datetimeFigureOut">
              <a:rPr lang="en-US" smtClean="0"/>
              <a:t>11/11/14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29F5-3F09-2742-A2A3-BAA9FDEA8B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12891F9-B8CC-5143-98FA-2559159EDE77}" type="datetimeFigureOut">
              <a:rPr lang="en-US" smtClean="0"/>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29F5-3F09-2742-A2A3-BAA9FDEA8B8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12891F9-B8CC-5143-98FA-2559159EDE77}" type="datetimeFigureOut">
              <a:rPr lang="en-US" smtClean="0"/>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29F5-3F09-2742-A2A3-BAA9FDEA8B8E}"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12891F9-B8CC-5143-98FA-2559159EDE77}" type="datetimeFigureOut">
              <a:rPr lang="en-US" smtClean="0"/>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29F5-3F09-2742-A2A3-BAA9FDEA8B8E}"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891F9-B8CC-5143-98FA-2559159EDE77}" type="datetimeFigureOut">
              <a:rPr lang="en-US" smtClean="0"/>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29F5-3F09-2742-A2A3-BAA9FDEA8B8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891F9-B8CC-5143-98FA-2559159EDE77}" type="datetimeFigureOut">
              <a:rPr lang="en-US" smtClean="0"/>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29F5-3F09-2742-A2A3-BAA9FDEA8B8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2891F9-B8CC-5143-98FA-2559159EDE77}" type="datetimeFigureOut">
              <a:rPr lang="en-US" smtClean="0"/>
              <a:t>11/11/14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29F5-3F09-2742-A2A3-BAA9FDEA8B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891F9-B8CC-5143-98FA-2559159EDE77}" type="datetimeFigureOut">
              <a:rPr lang="en-US" smtClean="0"/>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29F5-3F09-2742-A2A3-BAA9FDEA8B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12891F9-B8CC-5143-98FA-2559159EDE77}" type="datetimeFigureOut">
              <a:rPr lang="en-US" smtClean="0"/>
              <a:t>11/11/14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0E029F5-3F09-2742-A2A3-BAA9FDEA8B8E}"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2891F9-B8CC-5143-98FA-2559159EDE77}" type="datetimeFigureOut">
              <a:rPr lang="en-US" smtClean="0"/>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29F5-3F09-2742-A2A3-BAA9FDEA8B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12891F9-B8CC-5143-98FA-2559159EDE77}" type="datetimeFigureOut">
              <a:rPr lang="en-US" smtClean="0"/>
              <a:t>11/11/14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29F5-3F09-2742-A2A3-BAA9FDEA8B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2891F9-B8CC-5143-98FA-2559159EDE77}" type="datetimeFigureOut">
              <a:rPr lang="en-US" smtClean="0"/>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29F5-3F09-2742-A2A3-BAA9FDEA8B8E}"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2891F9-B8CC-5143-98FA-2559159EDE77}" type="datetimeFigureOut">
              <a:rPr lang="en-US" smtClean="0"/>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29F5-3F09-2742-A2A3-BAA9FDEA8B8E}"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12891F9-B8CC-5143-98FA-2559159EDE77}" type="datetimeFigureOut">
              <a:rPr lang="en-US" smtClean="0"/>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29F5-3F09-2742-A2A3-BAA9FDEA8B8E}"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12891F9-B8CC-5143-98FA-2559159EDE77}" type="datetimeFigureOut">
              <a:rPr lang="en-US" smtClean="0"/>
              <a:t>11/11/14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29F5-3F09-2742-A2A3-BAA9FDEA8B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312891F9-B8CC-5143-98FA-2559159EDE77}" type="datetimeFigureOut">
              <a:rPr lang="en-US" smtClean="0"/>
              <a:t>11/11/14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30E029F5-3F09-2742-A2A3-BAA9FDEA8B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bit.ly/texas1112mc" TargetMode="External"/><Relationship Id="rId3" Type="http://schemas.openxmlformats.org/officeDocument/2006/relationships/hyperlink" Target="bit.ly/texas1112s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53453"/>
          </a:xfrm>
        </p:spPr>
        <p:txBody>
          <a:bodyPr/>
          <a:lstStyle/>
          <a:p>
            <a:r>
              <a:rPr lang="en-US" dirty="0" smtClean="0"/>
              <a:t>DO NOW!</a:t>
            </a:r>
            <a:br>
              <a:rPr lang="en-US" dirty="0" smtClean="0"/>
            </a:br>
            <a:r>
              <a:rPr lang="en-US" dirty="0" smtClean="0"/>
              <a:t>Brought to you by:</a:t>
            </a:r>
            <a:br>
              <a:rPr lang="en-US" dirty="0" smtClean="0"/>
            </a:br>
            <a:r>
              <a:rPr lang="en-US" dirty="0" smtClean="0"/>
              <a:t>Arturo </a:t>
            </a:r>
            <a:r>
              <a:rPr lang="en-US" dirty="0" err="1" smtClean="0"/>
              <a:t>Huesca</a:t>
            </a:r>
            <a:endParaRPr lang="en-US" dirty="0"/>
          </a:p>
        </p:txBody>
      </p:sp>
      <p:sp>
        <p:nvSpPr>
          <p:cNvPr id="3" name="Content Placeholder 2"/>
          <p:cNvSpPr>
            <a:spLocks noGrp="1"/>
          </p:cNvSpPr>
          <p:nvPr>
            <p:ph idx="1"/>
          </p:nvPr>
        </p:nvSpPr>
        <p:spPr/>
        <p:txBody>
          <a:bodyPr/>
          <a:lstStyle/>
          <a:p>
            <a:r>
              <a:rPr lang="en-US" dirty="0" smtClean="0"/>
              <a:t>What is manifest destiny?</a:t>
            </a:r>
          </a:p>
          <a:p>
            <a:r>
              <a:rPr lang="en-US" dirty="0" smtClean="0"/>
              <a:t>Using your assigned reading and lecture from our previous class, what were two reasons American settlers moved into the Texas region of Mexico?</a:t>
            </a:r>
          </a:p>
          <a:p>
            <a:r>
              <a:rPr lang="en-US" dirty="0" smtClean="0"/>
              <a:t>Predict: Consider one reason people in the North would NOT want Texas annexed into the Union?</a:t>
            </a:r>
          </a:p>
          <a:p>
            <a:endParaRPr lang="en-US" dirty="0"/>
          </a:p>
        </p:txBody>
      </p:sp>
    </p:spTree>
    <p:extLst>
      <p:ext uri="{BB962C8B-B14F-4D97-AF65-F5344CB8AC3E}">
        <p14:creationId xmlns:p14="http://schemas.microsoft.com/office/powerpoint/2010/main" val="8887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Do you see similarities in the Mexican treatment of American settlers and the British treatment of American colonists? How do you think the settlers in Texas will respond to being forced to follow Mexican laws?</a:t>
            </a:r>
          </a:p>
          <a:p>
            <a:r>
              <a:rPr lang="en-US" dirty="0" smtClean="0"/>
              <a:t>In situations like this, who is right? The government for passing laws in reaction to the settlers or the settlers for wanting to govern themselves? Why?</a:t>
            </a:r>
            <a:endParaRPr lang="en-US" dirty="0"/>
          </a:p>
        </p:txBody>
      </p:sp>
    </p:spTree>
    <p:extLst>
      <p:ext uri="{BB962C8B-B14F-4D97-AF65-F5344CB8AC3E}">
        <p14:creationId xmlns:p14="http://schemas.microsoft.com/office/powerpoint/2010/main" val="123088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Kind of…</a:t>
            </a:r>
            <a:endParaRPr lang="en-US" dirty="0"/>
          </a:p>
        </p:txBody>
      </p:sp>
      <p:sp>
        <p:nvSpPr>
          <p:cNvPr id="3" name="Content Placeholder 2"/>
          <p:cNvSpPr>
            <a:spLocks noGrp="1"/>
          </p:cNvSpPr>
          <p:nvPr>
            <p:ph idx="1"/>
          </p:nvPr>
        </p:nvSpPr>
        <p:spPr>
          <a:xfrm>
            <a:off x="739775" y="2770094"/>
            <a:ext cx="7662864" cy="4087906"/>
          </a:xfrm>
        </p:spPr>
        <p:txBody>
          <a:bodyPr>
            <a:normAutofit fontScale="92500" lnSpcReduction="10000"/>
          </a:bodyPr>
          <a:lstStyle/>
          <a:p>
            <a:r>
              <a:rPr lang="en-US" dirty="0" smtClean="0"/>
              <a:t>Upon the Mexican military’s occupation of Texas, small uprisings and protests began among the American settlers, led by Stephen F. Austin.</a:t>
            </a:r>
          </a:p>
          <a:p>
            <a:r>
              <a:rPr lang="en-US" dirty="0" smtClean="0"/>
              <a:t>The petitioned in 1832 and 1833 to the Mexican government to remove the restrictions, but the Mexican government did not respond.</a:t>
            </a:r>
          </a:p>
          <a:p>
            <a:r>
              <a:rPr lang="en-US" dirty="0" smtClean="0"/>
              <a:t>By 1836, the conflict had led to a brief war, in which the Texans defeated the Mexican government and claimed their independence as the ‘Lone Star Republic.’</a:t>
            </a:r>
          </a:p>
          <a:p>
            <a:r>
              <a:rPr lang="en-US" dirty="0" smtClean="0"/>
              <a:t>Despite this, the Mexican government refused to recognize the ‘Lone Star Republic’ as an independent nation.</a:t>
            </a:r>
            <a:endParaRPr lang="en-US" dirty="0"/>
          </a:p>
        </p:txBody>
      </p:sp>
    </p:spTree>
    <p:extLst>
      <p:ext uri="{BB962C8B-B14F-4D97-AF65-F5344CB8AC3E}">
        <p14:creationId xmlns:p14="http://schemas.microsoft.com/office/powerpoint/2010/main" val="297353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609" b="-21262"/>
          <a:stretch/>
        </p:blipFill>
        <p:spPr>
          <a:xfrm>
            <a:off x="295274" y="916641"/>
            <a:ext cx="8551271" cy="6661025"/>
          </a:xfrm>
        </p:spPr>
      </p:pic>
    </p:spTree>
    <p:extLst>
      <p:ext uri="{BB962C8B-B14F-4D97-AF65-F5344CB8AC3E}">
        <p14:creationId xmlns:p14="http://schemas.microsoft.com/office/powerpoint/2010/main" val="225698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a:xfrm>
            <a:off x="739775" y="2770094"/>
            <a:ext cx="7662864" cy="4087906"/>
          </a:xfrm>
        </p:spPr>
        <p:txBody>
          <a:bodyPr>
            <a:normAutofit/>
          </a:bodyPr>
          <a:lstStyle/>
          <a:p>
            <a:r>
              <a:rPr lang="en-US" dirty="0" smtClean="0"/>
              <a:t>Many former American settlers in Texas pushed for immediate inclusion into the United States.</a:t>
            </a:r>
          </a:p>
          <a:p>
            <a:r>
              <a:rPr lang="en-US" dirty="0" smtClean="0"/>
              <a:t>President Andrew Jackson was hesitant at first to annex Texas, because he did not want to upset the balance in Congress between North and South by adding what could be one or multiple slave states.</a:t>
            </a:r>
          </a:p>
          <a:p>
            <a:r>
              <a:rPr lang="en-US" dirty="0" smtClean="0"/>
              <a:t>President Martin van Buren, Jackson’s successor, was hesitant to annex Texas because he did not want war with Mexico.</a:t>
            </a:r>
          </a:p>
          <a:p>
            <a:endParaRPr lang="en-US" dirty="0"/>
          </a:p>
        </p:txBody>
      </p:sp>
    </p:spTree>
    <p:extLst>
      <p:ext uri="{BB962C8B-B14F-4D97-AF65-F5344CB8AC3E}">
        <p14:creationId xmlns:p14="http://schemas.microsoft.com/office/powerpoint/2010/main" val="26044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a:xfrm>
            <a:off x="739775" y="2770094"/>
            <a:ext cx="7662864" cy="4087906"/>
          </a:xfrm>
        </p:spPr>
        <p:txBody>
          <a:bodyPr>
            <a:normAutofit/>
          </a:bodyPr>
          <a:lstStyle/>
          <a:p>
            <a:r>
              <a:rPr lang="en-US" dirty="0" smtClean="0"/>
              <a:t>President John Tyler made the annexation of Texas his top priority.</a:t>
            </a:r>
          </a:p>
          <a:p>
            <a:r>
              <a:rPr lang="en-US" dirty="0" smtClean="0"/>
              <a:t>Mexican diplomats in the United States became aware that there were high-level discussions regarding annexing Texas and became furious.</a:t>
            </a:r>
          </a:p>
          <a:p>
            <a:r>
              <a:rPr lang="en-US" dirty="0" smtClean="0"/>
              <a:t>Further, Northern anti-slavery groups were highly opposed to the annexation of Texas, seeing the move as strengthening the South’s hold on slavery.</a:t>
            </a:r>
            <a:endParaRPr lang="en-US" dirty="0"/>
          </a:p>
        </p:txBody>
      </p:sp>
    </p:spTree>
    <p:extLst>
      <p:ext uri="{BB962C8B-B14F-4D97-AF65-F5344CB8AC3E}">
        <p14:creationId xmlns:p14="http://schemas.microsoft.com/office/powerpoint/2010/main" val="43322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Over Texas</a:t>
            </a:r>
            <a:endParaRPr lang="en-US" dirty="0"/>
          </a:p>
        </p:txBody>
      </p:sp>
      <p:sp>
        <p:nvSpPr>
          <p:cNvPr id="3" name="Content Placeholder 2"/>
          <p:cNvSpPr>
            <a:spLocks noGrp="1"/>
          </p:cNvSpPr>
          <p:nvPr>
            <p:ph idx="1"/>
          </p:nvPr>
        </p:nvSpPr>
        <p:spPr/>
        <p:txBody>
          <a:bodyPr/>
          <a:lstStyle/>
          <a:p>
            <a:r>
              <a:rPr lang="en-US" dirty="0" smtClean="0"/>
              <a:t>Much of the South wanted to annex Texas, seeing it as potentially up to 4 individual slave-holding states.</a:t>
            </a:r>
          </a:p>
          <a:p>
            <a:r>
              <a:rPr lang="en-US" dirty="0" smtClean="0"/>
              <a:t>Some Southerners however did not want conflict with Mexico, as the South bordered Mexico and war might have inflicted damage on their properties.</a:t>
            </a:r>
          </a:p>
          <a:p>
            <a:r>
              <a:rPr lang="en-US" dirty="0" smtClean="0"/>
              <a:t>Most in the North did NOT want to annex Texas, as it would increase political and economic power in the South.</a:t>
            </a:r>
            <a:endParaRPr lang="en-US" dirty="0"/>
          </a:p>
        </p:txBody>
      </p:sp>
    </p:spTree>
    <p:extLst>
      <p:ext uri="{BB962C8B-B14F-4D97-AF65-F5344CB8AC3E}">
        <p14:creationId xmlns:p14="http://schemas.microsoft.com/office/powerpoint/2010/main" val="15479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What were the reasons the United States was hesitant to annex Texas?</a:t>
            </a:r>
          </a:p>
          <a:p>
            <a:r>
              <a:rPr lang="en-US" dirty="0" smtClean="0"/>
              <a:t>What were the reasons some people wanted to annex Texas?</a:t>
            </a:r>
          </a:p>
          <a:p>
            <a:r>
              <a:rPr lang="en-US" dirty="0" smtClean="0"/>
              <a:t>Are either of these arguments convincing enough for you to have supported the annexation of Texas? Why?</a:t>
            </a:r>
            <a:endParaRPr lang="en-US" dirty="0"/>
          </a:p>
        </p:txBody>
      </p:sp>
    </p:spTree>
    <p:extLst>
      <p:ext uri="{BB962C8B-B14F-4D97-AF65-F5344CB8AC3E}">
        <p14:creationId xmlns:p14="http://schemas.microsoft.com/office/powerpoint/2010/main" val="47735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Annexation of Texas</a:t>
            </a:r>
            <a:endParaRPr lang="en-US" dirty="0"/>
          </a:p>
        </p:txBody>
      </p:sp>
      <p:sp>
        <p:nvSpPr>
          <p:cNvPr id="3" name="Content Placeholder 2"/>
          <p:cNvSpPr>
            <a:spLocks noGrp="1"/>
          </p:cNvSpPr>
          <p:nvPr>
            <p:ph idx="1"/>
          </p:nvPr>
        </p:nvSpPr>
        <p:spPr/>
        <p:txBody>
          <a:bodyPr>
            <a:normAutofit lnSpcReduction="10000"/>
          </a:bodyPr>
          <a:lstStyle/>
          <a:p>
            <a:r>
              <a:rPr lang="en-US" dirty="0" smtClean="0"/>
              <a:t>The United States formally voted to annex Texas into the United States in 1845, causing Mexico to end diplomatic relations with the United States.  </a:t>
            </a:r>
          </a:p>
          <a:p>
            <a:r>
              <a:rPr lang="en-US" dirty="0" smtClean="0"/>
              <a:t>President James K. Polk openly and publicly insisted on taking over the rest of Mexico’s northern territories, including California.</a:t>
            </a:r>
          </a:p>
          <a:p>
            <a:r>
              <a:rPr lang="en-US" dirty="0" smtClean="0"/>
              <a:t>This, combined with the US’ taking over a territory that Mexico still claimed made war inevitable, or unavoidable.</a:t>
            </a:r>
            <a:endParaRPr lang="en-US" dirty="0"/>
          </a:p>
        </p:txBody>
      </p:sp>
    </p:spTree>
    <p:extLst>
      <p:ext uri="{BB962C8B-B14F-4D97-AF65-F5344CB8AC3E}">
        <p14:creationId xmlns:p14="http://schemas.microsoft.com/office/powerpoint/2010/main" val="271905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138" b="-15260"/>
          <a:stretch/>
        </p:blipFill>
        <p:spPr>
          <a:xfrm>
            <a:off x="739775" y="967478"/>
            <a:ext cx="7662864" cy="6038690"/>
          </a:xfrm>
        </p:spPr>
      </p:pic>
    </p:spTree>
    <p:extLst>
      <p:ext uri="{BB962C8B-B14F-4D97-AF65-F5344CB8AC3E}">
        <p14:creationId xmlns:p14="http://schemas.microsoft.com/office/powerpoint/2010/main" val="266351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How did the conflict over annexing Texas reflect the growing divide between North and South?</a:t>
            </a:r>
            <a:endParaRPr lang="en-US" dirty="0"/>
          </a:p>
        </p:txBody>
      </p:sp>
    </p:spTree>
    <p:extLst>
      <p:ext uri="{BB962C8B-B14F-4D97-AF65-F5344CB8AC3E}">
        <p14:creationId xmlns:p14="http://schemas.microsoft.com/office/powerpoint/2010/main" val="84352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Annexation of Texas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Westward Expansion Unit</a:t>
            </a:r>
            <a:endParaRPr lang="en-US" dirty="0"/>
          </a:p>
        </p:txBody>
      </p:sp>
    </p:spTree>
    <p:extLst>
      <p:ext uri="{BB962C8B-B14F-4D97-AF65-F5344CB8AC3E}">
        <p14:creationId xmlns:p14="http://schemas.microsoft.com/office/powerpoint/2010/main" val="308694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p:txBody>
          <a:bodyPr/>
          <a:lstStyle/>
          <a:p>
            <a:pPr lvl="1"/>
            <a:r>
              <a:rPr lang="en-US" dirty="0" smtClean="0"/>
              <a:t>Quiz yourself to decide if you know enough about the annexation of Texas to move on to document analysis!</a:t>
            </a:r>
            <a:endParaRPr lang="en-US" dirty="0"/>
          </a:p>
        </p:txBody>
      </p:sp>
    </p:spTree>
    <p:extLst>
      <p:ext uri="{BB962C8B-B14F-4D97-AF65-F5344CB8AC3E}">
        <p14:creationId xmlns:p14="http://schemas.microsoft.com/office/powerpoint/2010/main" val="2325102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Analysis</a:t>
            </a:r>
            <a:endParaRPr lang="en-US" dirty="0"/>
          </a:p>
        </p:txBody>
      </p:sp>
      <p:sp>
        <p:nvSpPr>
          <p:cNvPr id="3" name="Content Placeholder 2"/>
          <p:cNvSpPr>
            <a:spLocks noGrp="1"/>
          </p:cNvSpPr>
          <p:nvPr>
            <p:ph idx="1"/>
          </p:nvPr>
        </p:nvSpPr>
        <p:spPr/>
        <p:txBody>
          <a:bodyPr/>
          <a:lstStyle/>
          <a:p>
            <a:r>
              <a:rPr lang="en-US" dirty="0" smtClean="0"/>
              <a:t>APPARTS</a:t>
            </a:r>
          </a:p>
          <a:p>
            <a:r>
              <a:rPr lang="en-US" dirty="0" smtClean="0"/>
              <a:t>Pro and Con Annexation of Texas</a:t>
            </a:r>
          </a:p>
          <a:p>
            <a:r>
              <a:rPr lang="en-US" dirty="0" smtClean="0"/>
              <a:t>Argumentative Paragraph (Support, Modify, Refute Format)</a:t>
            </a:r>
          </a:p>
          <a:p>
            <a:r>
              <a:rPr lang="en-US" dirty="0" smtClean="0"/>
              <a:t>Choice Assessment-Multiple Choice or Short Answer</a:t>
            </a:r>
            <a:endParaRPr lang="en-US" dirty="0"/>
          </a:p>
        </p:txBody>
      </p:sp>
    </p:spTree>
    <p:extLst>
      <p:ext uri="{BB962C8B-B14F-4D97-AF65-F5344CB8AC3E}">
        <p14:creationId xmlns:p14="http://schemas.microsoft.com/office/powerpoint/2010/main" val="198073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sz="2500" dirty="0" smtClean="0"/>
              <a:t>If you would like to take a multiple choice test, go to </a:t>
            </a:r>
          </a:p>
          <a:p>
            <a:pPr marL="349250" lvl="1" indent="0">
              <a:buNone/>
            </a:pPr>
            <a:r>
              <a:rPr lang="en-US" sz="2500" b="1" dirty="0" err="1" smtClean="0">
                <a:hlinkClick r:id="rId2" action="ppaction://hlinkfile"/>
              </a:rPr>
              <a:t>bit.ly</a:t>
            </a:r>
            <a:r>
              <a:rPr lang="en-US" sz="2500" b="1" dirty="0" smtClean="0">
                <a:hlinkClick r:id="rId2" action="ppaction://hlinkfile"/>
              </a:rPr>
              <a:t>/texas1112mc</a:t>
            </a:r>
            <a:endParaRPr lang="en-US" sz="2500" b="1" dirty="0" smtClean="0"/>
          </a:p>
          <a:p>
            <a:pPr marL="349250" lvl="1" indent="0">
              <a:buNone/>
            </a:pPr>
            <a:endParaRPr lang="en-US" sz="2500" dirty="0"/>
          </a:p>
          <a:p>
            <a:pPr marL="349250" lvl="1" indent="0">
              <a:buNone/>
            </a:pPr>
            <a:r>
              <a:rPr lang="en-US" sz="2500" dirty="0" smtClean="0"/>
              <a:t>If you would like to take a short answer test, go to</a:t>
            </a:r>
          </a:p>
          <a:p>
            <a:pPr marL="349250" lvl="1" indent="0">
              <a:buNone/>
            </a:pPr>
            <a:r>
              <a:rPr lang="en-US" sz="2500" b="1" dirty="0" err="1" smtClean="0">
                <a:hlinkClick r:id="rId3" action="ppaction://hlinkfile"/>
              </a:rPr>
              <a:t>bit.ly</a:t>
            </a:r>
            <a:r>
              <a:rPr lang="en-US" sz="2500" b="1" dirty="0" smtClean="0">
                <a:hlinkClick r:id="rId3" action="ppaction://hlinkfile"/>
              </a:rPr>
              <a:t>/texas1112sa</a:t>
            </a:r>
            <a:endParaRPr lang="en-US" sz="2500" b="1" dirty="0"/>
          </a:p>
        </p:txBody>
      </p:sp>
    </p:spTree>
    <p:extLst>
      <p:ext uri="{BB962C8B-B14F-4D97-AF65-F5344CB8AC3E}">
        <p14:creationId xmlns:p14="http://schemas.microsoft.com/office/powerpoint/2010/main" val="379824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Students will be able to analyze the validity of reasons for the annexation of Texas by utilizing prior knowledge, guided notes, and primary source analysis.  Students will synthesize their analysis by taking one of the views and writing a persuasive paragraph expressing their beliefs.</a:t>
            </a:r>
          </a:p>
          <a:p>
            <a:pPr marL="0" indent="0">
              <a:buNone/>
            </a:pPr>
            <a:endParaRPr lang="en-US" dirty="0"/>
          </a:p>
        </p:txBody>
      </p:sp>
    </p:spTree>
    <p:extLst>
      <p:ext uri="{BB962C8B-B14F-4D97-AF65-F5344CB8AC3E}">
        <p14:creationId xmlns:p14="http://schemas.microsoft.com/office/powerpoint/2010/main" val="411923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Today: Was the United States </a:t>
            </a:r>
            <a:r>
              <a:rPr lang="en-US" i="1" dirty="0" smtClean="0"/>
              <a:t>justified</a:t>
            </a:r>
            <a:r>
              <a:rPr lang="en-US" dirty="0" smtClean="0"/>
              <a:t> in annexing Texas into the Union?</a:t>
            </a:r>
          </a:p>
          <a:p>
            <a:r>
              <a:rPr lang="en-US" dirty="0" smtClean="0"/>
              <a:t>Unit: How did the continuing push westward contribute to growing tensions between the North and South?</a:t>
            </a:r>
            <a:endParaRPr lang="en-US" dirty="0"/>
          </a:p>
        </p:txBody>
      </p:sp>
    </p:spTree>
    <p:extLst>
      <p:ext uri="{BB962C8B-B14F-4D97-AF65-F5344CB8AC3E}">
        <p14:creationId xmlns:p14="http://schemas.microsoft.com/office/powerpoint/2010/main" val="392879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Texas?</a:t>
            </a:r>
            <a:endParaRPr lang="en-US" dirty="0"/>
          </a:p>
        </p:txBody>
      </p:sp>
      <p:sp>
        <p:nvSpPr>
          <p:cNvPr id="3" name="Content Placeholder 2"/>
          <p:cNvSpPr>
            <a:spLocks noGrp="1"/>
          </p:cNvSpPr>
          <p:nvPr>
            <p:ph idx="1"/>
          </p:nvPr>
        </p:nvSpPr>
        <p:spPr/>
        <p:txBody>
          <a:bodyPr/>
          <a:lstStyle/>
          <a:p>
            <a:r>
              <a:rPr lang="en-US" dirty="0" smtClean="0"/>
              <a:t>Since gaining independence from Spain in 1821, Mexico struggled to become a strong, stable nation.</a:t>
            </a:r>
          </a:p>
          <a:p>
            <a:r>
              <a:rPr lang="en-US" dirty="0" smtClean="0"/>
              <a:t>Mexico’s northern provinces (Texas, New Mexico, California) were sparsely populated.</a:t>
            </a:r>
          </a:p>
          <a:p>
            <a:r>
              <a:rPr lang="en-US" dirty="0" smtClean="0"/>
              <a:t>Texas’ land was much better for farming than the western areas of the United States at the time.</a:t>
            </a:r>
            <a:endParaRPr lang="en-US" dirty="0"/>
          </a:p>
        </p:txBody>
      </p:sp>
    </p:spTree>
    <p:extLst>
      <p:ext uri="{BB962C8B-B14F-4D97-AF65-F5344CB8AC3E}">
        <p14:creationId xmlns:p14="http://schemas.microsoft.com/office/powerpoint/2010/main" val="421896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362" t="720" r="-5440"/>
          <a:stretch/>
        </p:blipFill>
        <p:spPr>
          <a:xfrm>
            <a:off x="1" y="825500"/>
            <a:ext cx="9143999" cy="5736167"/>
          </a:xfrm>
        </p:spPr>
      </p:pic>
    </p:spTree>
    <p:extLst>
      <p:ext uri="{BB962C8B-B14F-4D97-AF65-F5344CB8AC3E}">
        <p14:creationId xmlns:p14="http://schemas.microsoft.com/office/powerpoint/2010/main" val="176539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Texas?</a:t>
            </a:r>
            <a:endParaRPr lang="en-US" dirty="0"/>
          </a:p>
        </p:txBody>
      </p:sp>
      <p:sp>
        <p:nvSpPr>
          <p:cNvPr id="3" name="Content Placeholder 2"/>
          <p:cNvSpPr>
            <a:spLocks noGrp="1"/>
          </p:cNvSpPr>
          <p:nvPr>
            <p:ph idx="1"/>
          </p:nvPr>
        </p:nvSpPr>
        <p:spPr>
          <a:xfrm>
            <a:off x="739775" y="2770094"/>
            <a:ext cx="7662864" cy="3728073"/>
          </a:xfrm>
        </p:spPr>
        <p:txBody>
          <a:bodyPr>
            <a:normAutofit/>
          </a:bodyPr>
          <a:lstStyle/>
          <a:p>
            <a:r>
              <a:rPr lang="en-US" dirty="0" smtClean="0"/>
              <a:t>The Mexican Government happily welcomed American settlers into Texas in the 1820’s to populate and develop their northern territory.</a:t>
            </a:r>
          </a:p>
          <a:p>
            <a:r>
              <a:rPr lang="en-US" dirty="0" smtClean="0"/>
              <a:t>American settlers flooded into Texas for cheap land, just like they had earlier into Louisiana, Mississippi, and Alabama.</a:t>
            </a:r>
          </a:p>
          <a:p>
            <a:r>
              <a:rPr lang="en-US" dirty="0" smtClean="0"/>
              <a:t>Like in those areas, many of the new settlers brought their slaves and looked to establish a culture similar to that of the Deep South.</a:t>
            </a:r>
            <a:endParaRPr lang="en-US" dirty="0"/>
          </a:p>
        </p:txBody>
      </p:sp>
    </p:spTree>
    <p:extLst>
      <p:ext uri="{BB962C8B-B14F-4D97-AF65-F5344CB8AC3E}">
        <p14:creationId xmlns:p14="http://schemas.microsoft.com/office/powerpoint/2010/main" val="178565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 the 1830’s</a:t>
            </a:r>
            <a:endParaRPr lang="en-US" dirty="0"/>
          </a:p>
        </p:txBody>
      </p:sp>
      <p:sp>
        <p:nvSpPr>
          <p:cNvPr id="3" name="Content Placeholder 2"/>
          <p:cNvSpPr>
            <a:spLocks noGrp="1"/>
          </p:cNvSpPr>
          <p:nvPr>
            <p:ph idx="1"/>
          </p:nvPr>
        </p:nvSpPr>
        <p:spPr/>
        <p:txBody>
          <a:bodyPr/>
          <a:lstStyle/>
          <a:p>
            <a:r>
              <a:rPr lang="en-US" dirty="0" smtClean="0"/>
              <a:t>35,000 American settlers lived in Texas while 8,000 Mexicans lived in Texas.</a:t>
            </a:r>
          </a:p>
          <a:p>
            <a:r>
              <a:rPr lang="en-US" dirty="0" smtClean="0"/>
              <a:t>The Americans did not attempt to fit in with the Mexican culture, making little effort to learn Spanish, do business, or become anything other than American settlers.</a:t>
            </a:r>
          </a:p>
          <a:p>
            <a:r>
              <a:rPr lang="en-US" dirty="0" smtClean="0"/>
              <a:t>This worried the Mexican government, as it looked and seemed as if Texas was part of America, not Mexico.</a:t>
            </a:r>
            <a:endParaRPr lang="en-US" dirty="0"/>
          </a:p>
        </p:txBody>
      </p:sp>
    </p:spTree>
    <p:extLst>
      <p:ext uri="{BB962C8B-B14F-4D97-AF65-F5344CB8AC3E}">
        <p14:creationId xmlns:p14="http://schemas.microsoft.com/office/powerpoint/2010/main" val="284404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Mexican Government Responds</a:t>
            </a:r>
            <a:endParaRPr lang="en-US" dirty="0"/>
          </a:p>
        </p:txBody>
      </p:sp>
      <p:sp>
        <p:nvSpPr>
          <p:cNvPr id="3" name="Content Placeholder 2"/>
          <p:cNvSpPr>
            <a:spLocks noGrp="1"/>
          </p:cNvSpPr>
          <p:nvPr>
            <p:ph idx="1"/>
          </p:nvPr>
        </p:nvSpPr>
        <p:spPr>
          <a:xfrm>
            <a:off x="739775" y="2770094"/>
            <a:ext cx="7662864" cy="3770406"/>
          </a:xfrm>
        </p:spPr>
        <p:txBody>
          <a:bodyPr>
            <a:normAutofit/>
          </a:bodyPr>
          <a:lstStyle/>
          <a:p>
            <a:r>
              <a:rPr lang="en-US" dirty="0" smtClean="0"/>
              <a:t>The Mexican Government gave up their practice of salutary neglect,</a:t>
            </a:r>
            <a:r>
              <a:rPr lang="en-US" dirty="0"/>
              <a:t> </a:t>
            </a:r>
            <a:r>
              <a:rPr lang="en-US" dirty="0" smtClean="0"/>
              <a:t>just as the British Government had 60 years prior, and decided to pay attention to Texas.</a:t>
            </a:r>
          </a:p>
          <a:p>
            <a:r>
              <a:rPr lang="en-US" dirty="0" smtClean="0"/>
              <a:t>Banned further immigration from the US to Texas in 1830.</a:t>
            </a:r>
          </a:p>
          <a:p>
            <a:r>
              <a:rPr lang="en-US" dirty="0" smtClean="0"/>
              <a:t>Outlawed slavery in the territory.</a:t>
            </a:r>
          </a:p>
          <a:p>
            <a:r>
              <a:rPr lang="en-US" dirty="0" smtClean="0"/>
              <a:t>When these laws were ignored, the Mexican military occupied Texas to attempt to force the American settlers to follow Mexican rule.</a:t>
            </a:r>
          </a:p>
          <a:p>
            <a:endParaRPr lang="en-US" dirty="0"/>
          </a:p>
        </p:txBody>
      </p:sp>
    </p:spTree>
    <p:extLst>
      <p:ext uri="{BB962C8B-B14F-4D97-AF65-F5344CB8AC3E}">
        <p14:creationId xmlns:p14="http://schemas.microsoft.com/office/powerpoint/2010/main" val="2020985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477</TotalTime>
  <Words>1026</Words>
  <Application>Microsoft Macintosh PowerPoint</Application>
  <PresentationFormat>On-screen Show (4:3)</PresentationFormat>
  <Paragraphs>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Genesis</vt:lpstr>
      <vt:lpstr>DO NOW! Brought to you by: Arturo Huesca</vt:lpstr>
      <vt:lpstr>The Annexation of Texas</vt:lpstr>
      <vt:lpstr>Objective</vt:lpstr>
      <vt:lpstr>Essential Questions</vt:lpstr>
      <vt:lpstr>Why Texas?</vt:lpstr>
      <vt:lpstr>PowerPoint Presentation</vt:lpstr>
      <vt:lpstr>Why Texas?</vt:lpstr>
      <vt:lpstr>Texas in the 1830’s</vt:lpstr>
      <vt:lpstr>The Mexican Government Responds</vt:lpstr>
      <vt:lpstr>Reflection!</vt:lpstr>
      <vt:lpstr>WAR! Kind of…</vt:lpstr>
      <vt:lpstr>PowerPoint Presentation</vt:lpstr>
      <vt:lpstr>Now What?</vt:lpstr>
      <vt:lpstr>Now What?</vt:lpstr>
      <vt:lpstr>Conflict Over Texas</vt:lpstr>
      <vt:lpstr>Reflection</vt:lpstr>
      <vt:lpstr>The Annexation of Texas</vt:lpstr>
      <vt:lpstr>PowerPoint Presentation</vt:lpstr>
      <vt:lpstr>Reflection</vt:lpstr>
      <vt:lpstr>Quiz Time!</vt:lpstr>
      <vt:lpstr>Document Analysis</vt:lpstr>
      <vt:lpstr>Assessment</vt:lpstr>
    </vt:vector>
  </TitlesOfParts>
  <Company>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18</cp:revision>
  <dcterms:created xsi:type="dcterms:W3CDTF">2014-11-11T17:04:33Z</dcterms:created>
  <dcterms:modified xsi:type="dcterms:W3CDTF">2014-11-12T01:02:24Z</dcterms:modified>
</cp:coreProperties>
</file>