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0"/>
  </p:notesMasterIdLst>
  <p:sldIdLst>
    <p:sldId id="256" r:id="rId2"/>
    <p:sldId id="261" r:id="rId3"/>
    <p:sldId id="258" r:id="rId4"/>
    <p:sldId id="262" r:id="rId5"/>
    <p:sldId id="259" r:id="rId6"/>
    <p:sldId id="263" r:id="rId7"/>
    <p:sldId id="260" r:id="rId8"/>
    <p:sldId id="264" r:id="rId9"/>
    <p:sldId id="274" r:id="rId10"/>
    <p:sldId id="267" r:id="rId11"/>
    <p:sldId id="276" r:id="rId12"/>
    <p:sldId id="268" r:id="rId13"/>
    <p:sldId id="269" r:id="rId14"/>
    <p:sldId id="270" r:id="rId15"/>
    <p:sldId id="278" r:id="rId16"/>
    <p:sldId id="272" r:id="rId17"/>
    <p:sldId id="273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609" autoAdjust="0"/>
  </p:normalViewPr>
  <p:slideViewPr>
    <p:cSldViewPr snapToGrid="0" snapToObjects="1">
      <p:cViewPr varScale="1">
        <p:scale>
          <a:sx n="70" d="100"/>
          <a:sy n="70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00A7E-B266-C245-8E12-52009500D473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500E3-920C-B649-97D2-6483072B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6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Approx. 12% of the Exam and covers 1754-1800 and covers the FI</a:t>
            </a:r>
            <a:r>
              <a:rPr lang="en-US" baseline="0" dirty="0" smtClean="0"/>
              <a:t> War, the End of Salutary Neglect &amp; New Colonial Policy, The Road to Revolution and Revolutionary War, the Articles of Confederation and the Constitution, as well as the presidencies of GW and 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500E3-920C-B649-97D2-6483072BB5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41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EDE1C6-E5DB-2B47-A19B-BF36FB4AD12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Stamp:</a:t>
            </a:r>
            <a:r>
              <a:rPr lang="en-US" baseline="0" dirty="0" smtClean="0"/>
              <a:t> Tax requiring a tax on printed goods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500E3-920C-B649-97D2-6483072BB5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40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charset="0"/>
              </a:rPr>
              <a:t>Each state retains its “sovereignty, freedom, and independence”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charset="0"/>
              </a:rPr>
              <a:t>Unicameral legislature and weak national government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No executive or judicial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Could not regulate interstate commerce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Limited taxation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charset="0"/>
              </a:rPr>
              <a:t>Voting and Ratification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Each state received one vote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No new tax or amendments without unanimous consent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500E3-920C-B649-97D2-6483072BB5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46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sz="2000" dirty="0" smtClean="0"/>
              <a:t>Federalists promised to add a Bill of Rights that protected individual rights and restricted powers of the federal government (no quartering troops –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; no search and seizure without warrant –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) 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500E3-920C-B649-97D2-6483072BB5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85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Deport or jail foreign</a:t>
            </a:r>
            <a:r>
              <a:rPr lang="en-US" baseline="0" dirty="0" smtClean="0"/>
              <a:t> citizens believed to be threats</a:t>
            </a:r>
          </a:p>
          <a:p>
            <a:r>
              <a:rPr lang="en-US" baseline="0" dirty="0" smtClean="0"/>
              <a:t>Increase Residency Requirement </a:t>
            </a:r>
          </a:p>
          <a:p>
            <a:r>
              <a:rPr lang="en-US" baseline="0" dirty="0" smtClean="0"/>
              <a:t>Criticism of Government Prohibited </a:t>
            </a:r>
            <a:endParaRPr lang="en-US" dirty="0" smtClean="0"/>
          </a:p>
          <a:p>
            <a:r>
              <a:rPr lang="en-US" dirty="0" smtClean="0"/>
              <a:t>VA/KY-Jefferson and Madison: Nullification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500E3-920C-B649-97D2-6483072BB5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42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Deport or jail foreign</a:t>
            </a:r>
            <a:r>
              <a:rPr lang="en-US" baseline="0" dirty="0" smtClean="0"/>
              <a:t> citizens believed to be threats</a:t>
            </a:r>
          </a:p>
          <a:p>
            <a:r>
              <a:rPr lang="en-US" baseline="0" dirty="0" smtClean="0"/>
              <a:t>Increase Residency Requirement </a:t>
            </a:r>
          </a:p>
          <a:p>
            <a:r>
              <a:rPr lang="en-US" baseline="0" dirty="0" smtClean="0"/>
              <a:t>Criticism of Government Prohibited </a:t>
            </a:r>
            <a:endParaRPr lang="en-US" dirty="0" smtClean="0"/>
          </a:p>
          <a:p>
            <a:r>
              <a:rPr lang="en-US" dirty="0" smtClean="0"/>
              <a:t>VA/KY-Jefferson and Madison: Nullification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500E3-920C-B649-97D2-6483072BB5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0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8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3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3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D979-4A4B-8847-8E6A-716D7AFAF52C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2D32-2DBF-2A48-AD16-EC26B518C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8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APUSH REVIEW FOR YOU</a:t>
            </a:r>
            <a:br>
              <a:rPr lang="en-US" dirty="0" smtClean="0"/>
            </a:br>
            <a:r>
              <a:rPr lang="en-US" dirty="0" smtClean="0"/>
              <a:t>Period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Winchell</a:t>
            </a:r>
          </a:p>
          <a:p>
            <a:r>
              <a:rPr lang="en-US" dirty="0" smtClean="0"/>
              <a:t>Review 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0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18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1825"/>
            <a:ext cx="9144000" cy="5823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Constitution created a limited government that embodied federalism and separation of powers</a:t>
            </a:r>
          </a:p>
          <a:p>
            <a:pPr lvl="1"/>
            <a:r>
              <a:rPr lang="en-US" sz="2000" b="1" i="1" dirty="0"/>
              <a:t>Federalism</a:t>
            </a:r>
            <a:r>
              <a:rPr lang="en-US" sz="2000" dirty="0"/>
              <a:t> – division of power between state and federal governments</a:t>
            </a:r>
          </a:p>
          <a:p>
            <a:pPr marL="0" indent="0">
              <a:buNone/>
            </a:pPr>
            <a:r>
              <a:rPr lang="en-US" sz="2800" dirty="0" smtClean="0"/>
              <a:t>Constitutional </a:t>
            </a:r>
            <a:r>
              <a:rPr lang="en-US" sz="2800" dirty="0"/>
              <a:t>compromises</a:t>
            </a:r>
          </a:p>
          <a:p>
            <a:pPr lvl="1"/>
            <a:r>
              <a:rPr lang="en-US" sz="2000" dirty="0"/>
              <a:t>Great Compromise (Connecticut Compromise) – Roger Sherman</a:t>
            </a:r>
          </a:p>
          <a:p>
            <a:pPr lvl="1"/>
            <a:r>
              <a:rPr lang="en-US" sz="2000" dirty="0" smtClean="0"/>
              <a:t>3</a:t>
            </a:r>
            <a:r>
              <a:rPr lang="en-US" sz="2000" dirty="0"/>
              <a:t>/5 Compromise:</a:t>
            </a:r>
          </a:p>
          <a:p>
            <a:pPr lvl="1"/>
            <a:r>
              <a:rPr lang="en-US" sz="2000" dirty="0" smtClean="0"/>
              <a:t>BOTH </a:t>
            </a:r>
            <a:r>
              <a:rPr lang="en-US" sz="2000" dirty="0"/>
              <a:t>THE GREAT COMPROMISE AND 3/5 COMPROMISE SETTLED THE ISSUE OF </a:t>
            </a:r>
            <a:r>
              <a:rPr lang="en-US" sz="2000" b="1" i="1" u="sng" dirty="0"/>
              <a:t>REPRESENTATION</a:t>
            </a:r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Ratification </a:t>
            </a:r>
            <a:r>
              <a:rPr lang="en-US" sz="2400" dirty="0"/>
              <a:t>of the Constitution</a:t>
            </a:r>
          </a:p>
          <a:p>
            <a:pPr lvl="1"/>
            <a:r>
              <a:rPr lang="en-US" sz="2400" dirty="0"/>
              <a:t>Federalists (favored) vs. anti-Federalists</a:t>
            </a:r>
          </a:p>
          <a:p>
            <a:pPr lvl="1"/>
            <a:r>
              <a:rPr lang="en-US" sz="2400" dirty="0"/>
              <a:t>Federalist Papers (Hamilton, Madison, and Jay) – written to advocate the ratification of the Constitution</a:t>
            </a:r>
          </a:p>
          <a:p>
            <a:pPr lvl="1"/>
            <a:r>
              <a:rPr lang="en-US" sz="2400" dirty="0"/>
              <a:t>Why was it finally ratified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8197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Rockwell"/>
                <a:cs typeface="Rockwell"/>
              </a:rPr>
              <a:t>A Stronger National Government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381000"/>
          </a:xfrm>
        </p:spPr>
        <p:txBody>
          <a:bodyPr>
            <a:normAutofit fontScale="92500" lnSpcReduction="20000"/>
          </a:bodyPr>
          <a:lstStyle/>
          <a:p>
            <a:r>
              <a:rPr lang="en-US">
                <a:latin typeface="Rockwell"/>
                <a:cs typeface="Rockwell"/>
              </a:rPr>
              <a:t>Articles Problems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413598"/>
            <a:ext cx="4114800" cy="5444402"/>
          </a:xfrm>
        </p:spPr>
        <p:txBody>
          <a:bodyPr/>
          <a:lstStyle/>
          <a:p>
            <a:r>
              <a:rPr lang="en-US" dirty="0">
                <a:latin typeface="Rockwell"/>
                <a:cs typeface="Rockwell"/>
              </a:rPr>
              <a:t>No power to tax</a:t>
            </a:r>
          </a:p>
          <a:p>
            <a:r>
              <a:rPr lang="en-US" dirty="0">
                <a:latin typeface="Rockwell"/>
                <a:cs typeface="Rockwell"/>
              </a:rPr>
              <a:t>No power to regulate interstate and foreign commerce</a:t>
            </a:r>
          </a:p>
          <a:p>
            <a:r>
              <a:rPr lang="en-US" dirty="0">
                <a:latin typeface="Rockwell"/>
                <a:cs typeface="Rockwell"/>
              </a:rPr>
              <a:t>No executive branch</a:t>
            </a:r>
          </a:p>
          <a:p>
            <a:r>
              <a:rPr lang="en-US" dirty="0">
                <a:latin typeface="Rockwell"/>
                <a:cs typeface="Rockwell"/>
              </a:rPr>
              <a:t>No judicial branch</a:t>
            </a:r>
          </a:p>
          <a:p>
            <a:r>
              <a:rPr lang="en-US" dirty="0">
                <a:latin typeface="Rockwell"/>
                <a:cs typeface="Rockwell"/>
              </a:rPr>
              <a:t>Amendments need unanimous consent</a:t>
            </a:r>
          </a:p>
          <a:p>
            <a:r>
              <a:rPr lang="en-US" dirty="0">
                <a:latin typeface="Rockwell"/>
                <a:cs typeface="Rockwell"/>
              </a:rPr>
              <a:t>Supermajority to pass laws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838200"/>
            <a:ext cx="4041775" cy="381000"/>
          </a:xfrm>
        </p:spPr>
        <p:txBody>
          <a:bodyPr>
            <a:normAutofit fontScale="92500" lnSpcReduction="20000"/>
          </a:bodyPr>
          <a:lstStyle/>
          <a:p>
            <a:r>
              <a:rPr lang="en-US">
                <a:latin typeface="Rockwell"/>
                <a:cs typeface="Rockwell"/>
              </a:rPr>
              <a:t>Constitution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67200" y="1413598"/>
            <a:ext cx="4876800" cy="544440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Rockwell"/>
                <a:cs typeface="Rockwell"/>
              </a:rPr>
              <a:t>Lay and collect taxes</a:t>
            </a:r>
          </a:p>
          <a:p>
            <a:r>
              <a:rPr lang="en-US" dirty="0">
                <a:latin typeface="Rockwell"/>
                <a:cs typeface="Rockwell"/>
              </a:rPr>
              <a:t>Interstate and foreign commerce clause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No export taxes</a:t>
            </a:r>
          </a:p>
          <a:p>
            <a:r>
              <a:rPr lang="en-US" dirty="0">
                <a:latin typeface="Rockwell"/>
                <a:cs typeface="Rockwell"/>
              </a:rPr>
              <a:t>President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Electoral College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4 year terms</a:t>
            </a:r>
          </a:p>
          <a:p>
            <a:r>
              <a:rPr lang="en-US" dirty="0">
                <a:latin typeface="Rockwell"/>
                <a:cs typeface="Rockwell"/>
              </a:rPr>
              <a:t>U.S. Supreme Court</a:t>
            </a:r>
          </a:p>
          <a:p>
            <a:r>
              <a:rPr lang="en-US" dirty="0">
                <a:latin typeface="Rockwell"/>
                <a:cs typeface="Rockwell"/>
              </a:rPr>
              <a:t>Article V – Amendments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2/3 of both houses of Congress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¾ of state legislatures</a:t>
            </a:r>
          </a:p>
          <a:p>
            <a:r>
              <a:rPr lang="en-US" dirty="0">
                <a:latin typeface="Rockwell"/>
                <a:cs typeface="Rockwell"/>
              </a:rPr>
              <a:t>Presentment Clause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Simple majority by both houses</a:t>
            </a:r>
          </a:p>
          <a:p>
            <a:pPr lvl="1"/>
            <a:r>
              <a:rPr lang="en-US" dirty="0">
                <a:latin typeface="Rockwell"/>
                <a:cs typeface="Rockwell"/>
              </a:rPr>
              <a:t>President</a:t>
            </a:r>
            <a:r>
              <a:rPr lang="ja-JP" altLang="en-US" dirty="0">
                <a:latin typeface="Rockwell"/>
                <a:cs typeface="Rockwell"/>
              </a:rPr>
              <a:t>’</a:t>
            </a:r>
            <a:r>
              <a:rPr lang="en-US" dirty="0">
                <a:latin typeface="Rockwell"/>
                <a:cs typeface="Rockwell"/>
              </a:rPr>
              <a:t>s signature</a:t>
            </a:r>
          </a:p>
        </p:txBody>
      </p:sp>
    </p:spTree>
    <p:extLst>
      <p:ext uri="{BB962C8B-B14F-4D97-AF65-F5344CB8AC3E}">
        <p14:creationId xmlns:p14="http://schemas.microsoft.com/office/powerpoint/2010/main" val="21013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Washington’s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708525"/>
          </a:xfrm>
        </p:spPr>
        <p:txBody>
          <a:bodyPr>
            <a:noAutofit/>
          </a:bodyPr>
          <a:lstStyle/>
          <a:p>
            <a:r>
              <a:rPr lang="en-US" sz="2000" dirty="0">
                <a:latin typeface="Rockwell"/>
                <a:cs typeface="Rockwell"/>
              </a:rPr>
              <a:t>Washington unanimously elected</a:t>
            </a:r>
          </a:p>
          <a:p>
            <a:pPr lvl="1"/>
            <a:r>
              <a:rPr lang="en-US" sz="1800" dirty="0">
                <a:latin typeface="Rockwell"/>
                <a:cs typeface="Rockwell"/>
              </a:rPr>
              <a:t>John Adams as VP</a:t>
            </a:r>
          </a:p>
          <a:p>
            <a:r>
              <a:rPr lang="en-US" sz="2000" dirty="0">
                <a:latin typeface="Rockwell"/>
                <a:cs typeface="Rockwell"/>
              </a:rPr>
              <a:t>The Cabinet</a:t>
            </a:r>
          </a:p>
          <a:p>
            <a:pPr lvl="1"/>
            <a:r>
              <a:rPr lang="en-US" sz="1800" dirty="0">
                <a:latin typeface="Rockwell"/>
                <a:cs typeface="Rockwell"/>
              </a:rPr>
              <a:t>Secretary of State Thomas Jefferson</a:t>
            </a:r>
          </a:p>
          <a:p>
            <a:pPr lvl="1"/>
            <a:r>
              <a:rPr lang="en-US" sz="1800" dirty="0">
                <a:latin typeface="Rockwell"/>
                <a:cs typeface="Rockwell"/>
              </a:rPr>
              <a:t>Secretary of the Treasury Alexander Hamilton</a:t>
            </a:r>
          </a:p>
          <a:p>
            <a:pPr lvl="1"/>
            <a:r>
              <a:rPr lang="en-US" sz="1800" dirty="0">
                <a:latin typeface="Rockwell"/>
                <a:cs typeface="Rockwell"/>
              </a:rPr>
              <a:t>Secretary of War Henry Knox</a:t>
            </a:r>
          </a:p>
          <a:p>
            <a:pPr lvl="1"/>
            <a:r>
              <a:rPr lang="en-US" sz="1800" dirty="0">
                <a:latin typeface="Rockwell"/>
                <a:cs typeface="Rockwell"/>
              </a:rPr>
              <a:t>Attorney General Edmund Randolph</a:t>
            </a:r>
          </a:p>
          <a:p>
            <a:r>
              <a:rPr lang="en-US" sz="2000" dirty="0">
                <a:latin typeface="Rockwell"/>
                <a:cs typeface="Rockwell"/>
              </a:rPr>
              <a:t>Judiciary Act of 1789</a:t>
            </a:r>
          </a:p>
          <a:p>
            <a:pPr lvl="1"/>
            <a:r>
              <a:rPr lang="en-US" sz="1800" dirty="0">
                <a:latin typeface="Rockwell"/>
                <a:cs typeface="Rockwell"/>
              </a:rPr>
              <a:t>Established lower federal courts</a:t>
            </a:r>
          </a:p>
          <a:p>
            <a:pPr lvl="2"/>
            <a:r>
              <a:rPr lang="en-US" sz="1600" dirty="0">
                <a:latin typeface="Rockwell"/>
                <a:cs typeface="Rockwell"/>
              </a:rPr>
              <a:t>Federal district court in each state</a:t>
            </a:r>
          </a:p>
          <a:p>
            <a:pPr lvl="1"/>
            <a:r>
              <a:rPr lang="en-US" sz="1800" dirty="0">
                <a:latin typeface="Rockwell"/>
                <a:cs typeface="Rockwell"/>
              </a:rPr>
              <a:t>Attorney General</a:t>
            </a:r>
          </a:p>
          <a:p>
            <a:r>
              <a:rPr lang="en-US" sz="2000" dirty="0">
                <a:latin typeface="Rockwell"/>
                <a:cs typeface="Rockwell"/>
              </a:rPr>
              <a:t>Whiskey Rebellion (1794)</a:t>
            </a:r>
          </a:p>
          <a:p>
            <a:r>
              <a:rPr lang="en-US" sz="2000" dirty="0">
                <a:latin typeface="Rockwell"/>
                <a:cs typeface="Rockwell"/>
              </a:rPr>
              <a:t>Foreign Policy</a:t>
            </a:r>
          </a:p>
          <a:p>
            <a:pPr lvl="1"/>
            <a:r>
              <a:rPr lang="en-US" sz="1800" dirty="0">
                <a:latin typeface="Rockwell"/>
                <a:cs typeface="Rockwell"/>
              </a:rPr>
              <a:t>French Revolution</a:t>
            </a:r>
          </a:p>
          <a:p>
            <a:pPr lvl="1"/>
            <a:r>
              <a:rPr lang="en-US" sz="1800" dirty="0">
                <a:latin typeface="Rockwell"/>
                <a:cs typeface="Rockwell"/>
              </a:rPr>
              <a:t>Jay </a:t>
            </a:r>
            <a:r>
              <a:rPr lang="en-US" sz="1800" dirty="0" smtClean="0">
                <a:latin typeface="Rockwell"/>
                <a:cs typeface="Rockwell"/>
              </a:rPr>
              <a:t>Treaty (1794) </a:t>
            </a:r>
            <a:r>
              <a:rPr lang="en-US" sz="1800" dirty="0">
                <a:latin typeface="Rockwell"/>
                <a:cs typeface="Rockwell"/>
              </a:rPr>
              <a:t>and Pinckney </a:t>
            </a:r>
            <a:r>
              <a:rPr lang="en-US" sz="1800" dirty="0" smtClean="0">
                <a:latin typeface="Rockwell"/>
                <a:cs typeface="Rockwell"/>
              </a:rPr>
              <a:t>Treaty (1795)</a:t>
            </a:r>
            <a:endParaRPr lang="en-US" sz="1800" dirty="0">
              <a:latin typeface="Rockwell"/>
              <a:cs typeface="Rockwell"/>
            </a:endParaRPr>
          </a:p>
          <a:p>
            <a:r>
              <a:rPr lang="en-US" sz="2000" dirty="0">
                <a:latin typeface="Rockwell"/>
                <a:cs typeface="Rockwell"/>
              </a:rPr>
              <a:t>Farewell Address</a:t>
            </a:r>
            <a:endParaRPr lang="en-US" sz="200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147347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Hamilton’s Financial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Rockwell"/>
                <a:cs typeface="Rockwell"/>
              </a:rPr>
              <a:t>Reports on the Public Credit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Rockwell"/>
                <a:cs typeface="Rockwell"/>
              </a:rPr>
              <a:t>Debt Problems</a:t>
            </a:r>
            <a:endParaRPr lang="en-US" sz="2400" dirty="0" smtClean="0">
              <a:latin typeface="Rockwell"/>
              <a:cs typeface="Rockwell"/>
            </a:endParaRP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Rockwell"/>
                <a:cs typeface="Rockwell"/>
              </a:rPr>
              <a:t>$75M debt between national government and states government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Rockwell"/>
                <a:cs typeface="Rockwell"/>
              </a:rPr>
              <a:t>Worthless national currency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Rockwell"/>
                <a:cs typeface="Rockwell"/>
              </a:rPr>
              <a:t>Little to no foreign credit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Rockwell"/>
                <a:cs typeface="Rockwell"/>
              </a:rPr>
              <a:t>The Debt Plan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Rockwell"/>
                <a:cs typeface="Rockwell"/>
              </a:rPr>
              <a:t>Federal government assumes national and state debts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Rockwell"/>
                <a:cs typeface="Rockwell"/>
              </a:rPr>
              <a:t>Report on a National Bank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Rockwell"/>
                <a:cs typeface="Rockwell"/>
              </a:rPr>
              <a:t>Manage revenues, currency, and debt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Rockwell"/>
                <a:cs typeface="Rockwell"/>
              </a:rPr>
              <a:t>Private institution</a:t>
            </a:r>
          </a:p>
          <a:p>
            <a:pPr lvl="1">
              <a:lnSpc>
                <a:spcPct val="90000"/>
              </a:lnSpc>
            </a:pPr>
            <a:r>
              <a:rPr lang="ja-JP" altLang="en-US" sz="1800" dirty="0" smtClean="0">
                <a:latin typeface="Rockwell"/>
                <a:cs typeface="Rockwell"/>
              </a:rPr>
              <a:t>“</a:t>
            </a:r>
            <a:r>
              <a:rPr lang="en-US" sz="1800" dirty="0" smtClean="0">
                <a:latin typeface="Rockwell"/>
                <a:cs typeface="Rockwell"/>
              </a:rPr>
              <a:t>necessary and proper</a:t>
            </a:r>
            <a:r>
              <a:rPr lang="ja-JP" altLang="en-US" sz="1800" dirty="0" smtClean="0">
                <a:latin typeface="Rockwell"/>
                <a:cs typeface="Rockwell"/>
              </a:rPr>
              <a:t>”</a:t>
            </a:r>
            <a:endParaRPr lang="en-US" sz="1800" dirty="0" smtClean="0">
              <a:latin typeface="Rockwell"/>
              <a:cs typeface="Rockwell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Rockwell"/>
                <a:cs typeface="Rockwell"/>
              </a:rPr>
              <a:t>Sources of Revenue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Rockwell"/>
                <a:cs typeface="Rockwell"/>
              </a:rPr>
              <a:t>Tariffs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Rockwell"/>
                <a:cs typeface="Rockwell"/>
              </a:rPr>
              <a:t>Excise taxes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Rockwell"/>
                <a:cs typeface="Rockwell"/>
              </a:rPr>
              <a:t>Report on Manufactures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Rockwell"/>
                <a:cs typeface="Rockwell"/>
              </a:rPr>
              <a:t>Protective tariffs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Rockwell"/>
                <a:cs typeface="Rockwell"/>
              </a:rPr>
              <a:t>Promotion of domestic industries</a:t>
            </a:r>
          </a:p>
          <a:p>
            <a:endParaRPr lang="en-US" sz="360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81835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2 Political Parties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Federalists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Strong Federal Government</a:t>
            </a:r>
          </a:p>
          <a:p>
            <a:r>
              <a:rPr lang="en-US" dirty="0" smtClean="0"/>
              <a:t>Strong Executive Branch</a:t>
            </a:r>
          </a:p>
          <a:p>
            <a:r>
              <a:rPr lang="en-US" dirty="0" smtClean="0"/>
              <a:t>Loose Interpretation (Elastic/Necessary and Proper Clause)</a:t>
            </a:r>
          </a:p>
          <a:p>
            <a:r>
              <a:rPr lang="en-US" dirty="0" smtClean="0"/>
              <a:t>Commerce/Manufacturing</a:t>
            </a:r>
          </a:p>
          <a:p>
            <a:r>
              <a:rPr lang="en-US" dirty="0" smtClean="0"/>
              <a:t>Northeast Merchants/Urban Elite</a:t>
            </a:r>
          </a:p>
          <a:p>
            <a:r>
              <a:rPr lang="en-US" dirty="0" smtClean="0"/>
              <a:t>Pro-Britain</a:t>
            </a:r>
          </a:p>
          <a:p>
            <a:r>
              <a:rPr lang="en-US" dirty="0" smtClean="0"/>
              <a:t>Bank/Tariff</a:t>
            </a:r>
          </a:p>
          <a:p>
            <a:r>
              <a:rPr lang="en-US" dirty="0" smtClean="0"/>
              <a:t>Pro Order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Democratic Republicans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Stronger State Governments</a:t>
            </a:r>
          </a:p>
          <a:p>
            <a:r>
              <a:rPr lang="en-US" dirty="0" smtClean="0"/>
              <a:t>Weak Executive</a:t>
            </a:r>
          </a:p>
          <a:p>
            <a:r>
              <a:rPr lang="en-US" dirty="0" smtClean="0"/>
              <a:t>Strict Interpretation (10</a:t>
            </a:r>
            <a:r>
              <a:rPr lang="en-US" baseline="30000" dirty="0" smtClean="0"/>
              <a:t>th</a:t>
            </a:r>
            <a:r>
              <a:rPr lang="en-US" dirty="0" smtClean="0"/>
              <a:t> Amendment)</a:t>
            </a:r>
          </a:p>
          <a:p>
            <a:r>
              <a:rPr lang="en-US" dirty="0" smtClean="0"/>
              <a:t>Southern Small Farmers/ Rural Westerners</a:t>
            </a:r>
          </a:p>
          <a:p>
            <a:r>
              <a:rPr lang="en-US" dirty="0" smtClean="0"/>
              <a:t>Pro-France</a:t>
            </a:r>
          </a:p>
          <a:p>
            <a:r>
              <a:rPr lang="en-US" dirty="0" smtClean="0"/>
              <a:t>No Bank/No Tariff</a:t>
            </a:r>
          </a:p>
          <a:p>
            <a:r>
              <a:rPr lang="en-US" dirty="0" smtClean="0"/>
              <a:t>Pro Liberty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54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Farewell Address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>
                <a:latin typeface="Rockwell"/>
                <a:cs typeface="Rockwell"/>
              </a:rPr>
              <a:t>Retired </a:t>
            </a:r>
            <a:r>
              <a:rPr lang="en-US" dirty="0">
                <a:latin typeface="Rockwell"/>
                <a:cs typeface="Rockwell"/>
              </a:rPr>
              <a:t>after two terms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Preserve treaties and avoid </a:t>
            </a:r>
            <a:r>
              <a:rPr lang="en-US" dirty="0" smtClean="0">
                <a:latin typeface="Rockwell"/>
                <a:cs typeface="Rockwell"/>
              </a:rPr>
              <a:t>alliances</a:t>
            </a:r>
            <a:endParaRPr lang="en-US" dirty="0">
              <a:latin typeface="Rockwell"/>
              <a:cs typeface="Rockwell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Condemned political parties and partisan </a:t>
            </a:r>
            <a:r>
              <a:rPr lang="en-US" dirty="0" smtClean="0">
                <a:latin typeface="Rockwell"/>
                <a:cs typeface="Rockwell"/>
              </a:rPr>
              <a:t>conflicts</a:t>
            </a:r>
            <a:endParaRPr lang="en-US" dirty="0">
              <a:latin typeface="Rockwell"/>
              <a:cs typeface="Rockwell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Warned of sectionalism and to preserve unity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Religion and morality and diffusion of knowledge (education)</a:t>
            </a:r>
          </a:p>
          <a:p>
            <a:endParaRPr lang="en-US" dirty="0">
              <a:latin typeface="Rockwell"/>
              <a:cs typeface="Rockwell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Precedents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cs typeface="Rockwell"/>
              </a:rPr>
              <a:t>Two terms</a:t>
            </a:r>
          </a:p>
          <a:p>
            <a:r>
              <a:rPr lang="en-US" dirty="0">
                <a:cs typeface="Rockwell"/>
              </a:rPr>
              <a:t>“Mr. President”</a:t>
            </a:r>
          </a:p>
          <a:p>
            <a:r>
              <a:rPr lang="en-US" dirty="0">
                <a:cs typeface="Rockwell"/>
              </a:rPr>
              <a:t>Cabinet</a:t>
            </a:r>
          </a:p>
          <a:p>
            <a:r>
              <a:rPr lang="en-US" dirty="0">
                <a:cs typeface="Rockwell"/>
              </a:rPr>
              <a:t>Neutrality</a:t>
            </a:r>
          </a:p>
          <a:p>
            <a:r>
              <a:rPr lang="en-US" dirty="0">
                <a:cs typeface="Rockwell"/>
              </a:rPr>
              <a:t>Special Relationship with Great Britain</a:t>
            </a:r>
          </a:p>
          <a:p>
            <a:r>
              <a:rPr lang="en-US" dirty="0">
                <a:cs typeface="Rockwell"/>
              </a:rPr>
              <a:t>Farewell Address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81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Adams Presidency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XYZ Affair</a:t>
            </a:r>
          </a:p>
          <a:p>
            <a:r>
              <a:rPr lang="en-US" dirty="0" smtClean="0"/>
              <a:t>Quasi War</a:t>
            </a:r>
          </a:p>
          <a:p>
            <a:r>
              <a:rPr lang="en-US" dirty="0" smtClean="0"/>
              <a:t>Alien and Sedition Acts</a:t>
            </a:r>
          </a:p>
          <a:p>
            <a:pPr lvl="1"/>
            <a:r>
              <a:rPr lang="en-US" dirty="0" smtClean="0"/>
              <a:t>Virginia and Kentucky Resolutions</a:t>
            </a:r>
          </a:p>
        </p:txBody>
      </p:sp>
    </p:spTree>
    <p:extLst>
      <p:ext uri="{BB962C8B-B14F-4D97-AF65-F5344CB8AC3E}">
        <p14:creationId xmlns:p14="http://schemas.microsoft.com/office/powerpoint/2010/main" val="1920454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Election of 1800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8" descr="thomas-jefferson-picture.jpg                                   000AA506Macintosh HD                   C3E30A5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685800"/>
            <a:ext cx="2667000" cy="2565400"/>
          </a:xfrm>
          <a:prstGeom prst="rect">
            <a:avLst/>
          </a:prstGeom>
        </p:spPr>
      </p:pic>
      <p:pic>
        <p:nvPicPr>
          <p:cNvPr id="6" name="Picture 9" descr="Aaron Burr.jpg                                                 000AA506Macintosh HD                   C3E30A56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3657600"/>
            <a:ext cx="2709863" cy="3200400"/>
          </a:xfrm>
          <a:prstGeom prst="rect">
            <a:avLst/>
          </a:prstGeom>
        </p:spPr>
      </p:pic>
      <p:pic>
        <p:nvPicPr>
          <p:cNvPr id="7" name="Picture 6" descr="election_1800.jpg                                              000A84C2Macintosh HD                   C5A9507E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6096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746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</a:t>
            </a:r>
            <a:r>
              <a:rPr lang="en-US" dirty="0" smtClean="0"/>
              <a:t>1800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Impact of the D. of I. and American Revolution?</a:t>
            </a:r>
          </a:p>
          <a:p>
            <a:pPr lvl="1"/>
            <a:r>
              <a:rPr lang="en-US" dirty="0" smtClean="0"/>
              <a:t>Revolutions in France, Haiti, and Latin America</a:t>
            </a:r>
          </a:p>
          <a:p>
            <a:r>
              <a:rPr lang="en-US" dirty="0" smtClean="0"/>
              <a:t>Although some called for greater equality (Abigail Adams, PA Emancipation Law), framers of the Constitution postponed the issue of slavery</a:t>
            </a:r>
          </a:p>
          <a:p>
            <a:r>
              <a:rPr lang="en-US" dirty="0" smtClean="0"/>
              <a:t>Constitution:</a:t>
            </a:r>
          </a:p>
          <a:p>
            <a:pPr lvl="1"/>
            <a:r>
              <a:rPr lang="en-US" dirty="0" smtClean="0"/>
              <a:t>Built on Compromises: Great, 3/5, Slave Trade</a:t>
            </a:r>
            <a:endParaRPr lang="en-US" dirty="0"/>
          </a:p>
          <a:p>
            <a:pPr lvl="1"/>
            <a:r>
              <a:rPr lang="en-US" dirty="0" smtClean="0"/>
              <a:t>Ratified after Federalists promised Antifederalists a Bill of Rights would be added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2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Colonial Policy</a:t>
            </a:r>
          </a:p>
          <a:p>
            <a:r>
              <a:rPr lang="en-US" dirty="0" smtClean="0"/>
              <a:t>Colonial Escalating Reaction</a:t>
            </a:r>
          </a:p>
          <a:p>
            <a:r>
              <a:rPr lang="en-US" dirty="0" smtClean="0"/>
              <a:t>New Nation, New Problems</a:t>
            </a:r>
          </a:p>
        </p:txBody>
      </p:sp>
    </p:spTree>
    <p:extLst>
      <p:ext uri="{BB962C8B-B14F-4D97-AF65-F5344CB8AC3E}">
        <p14:creationId xmlns:p14="http://schemas.microsoft.com/office/powerpoint/2010/main" val="322722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1754 - 1763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French and Indian (7 Years War) was caused by English encroachment onto French lands</a:t>
            </a:r>
          </a:p>
          <a:p>
            <a:pPr lvl="1"/>
            <a:r>
              <a:rPr lang="en-US" dirty="0" smtClean="0"/>
              <a:t>Most natives (except Iroquois – split) sided with the French</a:t>
            </a:r>
            <a:endParaRPr lang="en-US" dirty="0"/>
          </a:p>
          <a:p>
            <a:r>
              <a:rPr lang="en-US" dirty="0" smtClean="0"/>
              <a:t>Great Britain wins the war, France is removed from North America</a:t>
            </a:r>
          </a:p>
          <a:p>
            <a:r>
              <a:rPr lang="en-US" dirty="0" smtClean="0"/>
              <a:t>Conflicts emerge between American colonists and Natives as colonists seek to </a:t>
            </a:r>
            <a:r>
              <a:rPr lang="en-US" dirty="0" smtClean="0"/>
              <a:t>expand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26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  <a:cs typeface="+mj-cs"/>
              </a:rPr>
              <a:t>What resulted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Pontiac’s Rebellion</a:t>
            </a:r>
          </a:p>
          <a:p>
            <a:pPr lvl="1">
              <a:defRPr/>
            </a:pPr>
            <a:r>
              <a:rPr lang="en-US" sz="3200" dirty="0" smtClean="0"/>
              <a:t>A reaction to colonial settlement in the Ohio River Valley</a:t>
            </a:r>
          </a:p>
          <a:p>
            <a:pPr>
              <a:defRPr/>
            </a:pPr>
            <a:r>
              <a:rPr lang="en-US" sz="3600" dirty="0" smtClean="0"/>
              <a:t>The Proclamation Line of 1763</a:t>
            </a:r>
          </a:p>
          <a:p>
            <a:pPr lvl="1">
              <a:defRPr/>
            </a:pPr>
            <a:r>
              <a:rPr lang="en-US" sz="3200" dirty="0" smtClean="0"/>
              <a:t>Restricted colonial settlement</a:t>
            </a:r>
          </a:p>
          <a:p>
            <a:pPr>
              <a:defRPr/>
            </a:pPr>
            <a:r>
              <a:rPr lang="en-US" sz="3600" dirty="0" smtClean="0"/>
              <a:t>Passage of the Sugar Act (1764)</a:t>
            </a:r>
          </a:p>
          <a:p>
            <a:pPr lvl="1">
              <a:defRPr/>
            </a:pPr>
            <a:r>
              <a:rPr lang="en-US" sz="3200" dirty="0" smtClean="0"/>
              <a:t>To help pay for the War</a:t>
            </a:r>
          </a:p>
        </p:txBody>
      </p:sp>
    </p:spTree>
    <p:extLst>
      <p:ext uri="{BB962C8B-B14F-4D97-AF65-F5344CB8AC3E}">
        <p14:creationId xmlns:p14="http://schemas.microsoft.com/office/powerpoint/2010/main" val="254079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1763 - 1776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Britain is in debt from the war, ends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salutary </a:t>
            </a:r>
            <a:r>
              <a:rPr lang="en-US" dirty="0" smtClean="0"/>
              <a:t>neglect, takes a more active role in colonial affairs</a:t>
            </a:r>
          </a:p>
          <a:p>
            <a:pPr lvl="1"/>
            <a:r>
              <a:rPr lang="en-US" dirty="0" smtClean="0"/>
              <a:t>Stamp Act, Townshend Acts, </a:t>
            </a:r>
            <a:r>
              <a:rPr lang="en-US" dirty="0" smtClean="0"/>
              <a:t>Quartering Act, Boston </a:t>
            </a:r>
            <a:r>
              <a:rPr lang="en-US" dirty="0"/>
              <a:t>Massacre, Intolerable Acts,  </a:t>
            </a:r>
            <a:r>
              <a:rPr lang="en-US" dirty="0" smtClean="0"/>
              <a:t>etc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Colonists resist this new </a:t>
            </a:r>
            <a:r>
              <a:rPr lang="en-US" dirty="0" smtClean="0"/>
              <a:t>control (taxation w/out representation):</a:t>
            </a:r>
            <a:endParaRPr lang="en-US" dirty="0" smtClean="0"/>
          </a:p>
          <a:p>
            <a:pPr lvl="1"/>
            <a:r>
              <a:rPr lang="en-US" dirty="0" smtClean="0"/>
              <a:t>Stamp Act Congress, Committees of Correspondence</a:t>
            </a:r>
            <a:r>
              <a:rPr lang="en-US" dirty="0" smtClean="0"/>
              <a:t>, Sons/Daughters of Liberty, First </a:t>
            </a:r>
            <a:r>
              <a:rPr lang="en-US" dirty="0" smtClean="0"/>
              <a:t>Continental </a:t>
            </a:r>
            <a:r>
              <a:rPr lang="en-US" dirty="0" smtClean="0"/>
              <a:t>Congress, Boston Tea Party, Lexington &amp; Concord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ile:O! the fatal Stam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858" y="0"/>
            <a:ext cx="2050142" cy="2140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1134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3 Reasons for Resistance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English Common Law</a:t>
            </a:r>
          </a:p>
          <a:p>
            <a:pPr lvl="1"/>
            <a:r>
              <a:rPr lang="en-US" sz="3000" dirty="0" smtClean="0"/>
              <a:t>Centuries old body of legal rules and procedures.</a:t>
            </a:r>
          </a:p>
          <a:p>
            <a:pPr lvl="1"/>
            <a:r>
              <a:rPr lang="en-US" sz="3000" dirty="0" smtClean="0"/>
              <a:t>Magna </a:t>
            </a:r>
            <a:r>
              <a:rPr lang="en-US" sz="3000" dirty="0" err="1" smtClean="0"/>
              <a:t>Carta</a:t>
            </a:r>
            <a:endParaRPr lang="en-US" sz="3000" dirty="0" smtClean="0"/>
          </a:p>
          <a:p>
            <a:pPr lvl="1"/>
            <a:r>
              <a:rPr lang="en-US" sz="3000" dirty="0" smtClean="0"/>
              <a:t>Liberties and Privileges </a:t>
            </a:r>
          </a:p>
          <a:p>
            <a:r>
              <a:rPr lang="en-US" sz="3000" dirty="0" smtClean="0"/>
              <a:t>Natural Rights</a:t>
            </a:r>
          </a:p>
          <a:p>
            <a:pPr lvl="1"/>
            <a:r>
              <a:rPr lang="en-US" sz="3000" dirty="0" smtClean="0"/>
              <a:t>Enlightenment</a:t>
            </a:r>
            <a:endParaRPr lang="en-US" sz="3000" dirty="0"/>
          </a:p>
          <a:p>
            <a:pPr lvl="1"/>
            <a:r>
              <a:rPr lang="en-US" sz="3000" dirty="0" smtClean="0"/>
              <a:t>Separation of Powers</a:t>
            </a:r>
          </a:p>
          <a:p>
            <a:r>
              <a:rPr lang="en-US" sz="3000" dirty="0" smtClean="0"/>
              <a:t>Glorious Revolution</a:t>
            </a:r>
          </a:p>
          <a:p>
            <a:pPr lvl="1"/>
            <a:r>
              <a:rPr lang="en-US" sz="3000" dirty="0" smtClean="0"/>
              <a:t>Constitutional Monarchy took away power from the King to just levy taxes at will.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5977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1776 - 1783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Common Sense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Thomas Paine, urged America to break away</a:t>
            </a:r>
          </a:p>
          <a:p>
            <a:pPr lvl="1"/>
            <a:r>
              <a:rPr lang="en-US" dirty="0" smtClean="0"/>
              <a:t>Helped influence the Declaration of Independence</a:t>
            </a:r>
            <a:endParaRPr lang="en-US" dirty="0"/>
          </a:p>
          <a:p>
            <a:r>
              <a:rPr lang="en-US" dirty="0" smtClean="0"/>
              <a:t>Declaration of Independence:</a:t>
            </a:r>
          </a:p>
          <a:p>
            <a:pPr lvl="1"/>
            <a:r>
              <a:rPr lang="en-US" dirty="0" smtClean="0"/>
              <a:t>Grievances against KG3, justification for breaking away</a:t>
            </a:r>
          </a:p>
          <a:p>
            <a:pPr lvl="1"/>
            <a:r>
              <a:rPr lang="en-US" dirty="0" smtClean="0"/>
              <a:t>Inspired by Common Sense and other Enlightenment ideas – natural rights, consent of the governed, etc. </a:t>
            </a:r>
            <a:endParaRPr lang="en-US" dirty="0"/>
          </a:p>
          <a:p>
            <a:r>
              <a:rPr lang="en-US" dirty="0" smtClean="0"/>
              <a:t>Why did the colonists win the war?</a:t>
            </a:r>
          </a:p>
          <a:p>
            <a:pPr lvl="1"/>
            <a:r>
              <a:rPr lang="en-US" dirty="0" smtClean="0"/>
              <a:t>Familiarity with the land</a:t>
            </a:r>
          </a:p>
          <a:p>
            <a:pPr lvl="1"/>
            <a:r>
              <a:rPr lang="en-US" dirty="0" smtClean="0"/>
              <a:t>Military leadership (Washington)</a:t>
            </a:r>
          </a:p>
          <a:p>
            <a:pPr lvl="1"/>
            <a:r>
              <a:rPr lang="en-US" dirty="0" smtClean="0"/>
              <a:t>Strong beliefs (natural rights)</a:t>
            </a:r>
          </a:p>
          <a:p>
            <a:pPr lvl="1"/>
            <a:r>
              <a:rPr lang="en-US" dirty="0" smtClean="0"/>
              <a:t>Foreign Aid – France after Saratoga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0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1783 – 1800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66800"/>
            <a:ext cx="7640913" cy="579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Fear of centralized power helped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 smtClean="0"/>
              <a:t>the Articles of Confederation</a:t>
            </a:r>
          </a:p>
          <a:p>
            <a:pPr lvl="1"/>
            <a:r>
              <a:rPr lang="en-US" dirty="0" smtClean="0"/>
              <a:t>Weak central government, could not tax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 smtClean="0"/>
              <a:t>no </a:t>
            </a:r>
            <a:r>
              <a:rPr lang="en-US" dirty="0" smtClean="0"/>
              <a:t>executive branch, most power left to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states</a:t>
            </a:r>
            <a:endParaRPr lang="en-US" dirty="0" smtClean="0"/>
          </a:p>
          <a:p>
            <a:pPr lvl="1"/>
            <a:r>
              <a:rPr lang="en-US" dirty="0" smtClean="0"/>
              <a:t>Trade issues emerged between states</a:t>
            </a:r>
            <a:endParaRPr lang="en-US" dirty="0"/>
          </a:p>
          <a:p>
            <a:r>
              <a:rPr lang="en-US" dirty="0" smtClean="0"/>
              <a:t>Northwest Land Ordinance (1787):</a:t>
            </a:r>
          </a:p>
          <a:p>
            <a:pPr lvl="1"/>
            <a:r>
              <a:rPr lang="en-US" dirty="0" smtClean="0"/>
              <a:t>Provided a process for admitting new states</a:t>
            </a:r>
          </a:p>
          <a:p>
            <a:pPr lvl="1"/>
            <a:r>
              <a:rPr lang="en-US" dirty="0" smtClean="0"/>
              <a:t>Once a territory reached 60,000 people, it could apply for statehood</a:t>
            </a:r>
          </a:p>
          <a:p>
            <a:pPr lvl="1"/>
            <a:r>
              <a:rPr lang="en-US" dirty="0" smtClean="0"/>
              <a:t>Banned slavery in NW Territory (MI, OH, IN, IL, WI)</a:t>
            </a:r>
            <a:endParaRPr lang="en-US" dirty="0"/>
          </a:p>
          <a:p>
            <a:r>
              <a:rPr lang="en-US" dirty="0" smtClean="0"/>
              <a:t>Tensions emerged in different areas of the country (west v. east)</a:t>
            </a:r>
          </a:p>
          <a:p>
            <a:pPr lvl="1"/>
            <a:r>
              <a:rPr lang="en-US" dirty="0" smtClean="0"/>
              <a:t>Paxton Boys - PA</a:t>
            </a:r>
          </a:p>
          <a:p>
            <a:pPr lvl="1"/>
            <a:r>
              <a:rPr lang="en-US" dirty="0" smtClean="0"/>
              <a:t>Shays’ Rebellion - MA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Northwest-territory-usa-1787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535" y="11125"/>
            <a:ext cx="3039465" cy="30004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94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/>
                <a:cs typeface="Rockwell"/>
              </a:rPr>
              <a:t>State Constitutions 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States drafted new constitutions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Defined </a:t>
            </a:r>
            <a:r>
              <a:rPr lang="en-US" dirty="0" smtClean="0">
                <a:latin typeface="Rockwell"/>
                <a:cs typeface="Rockwell"/>
              </a:rPr>
              <a:t>citizens’ rights</a:t>
            </a:r>
            <a:endParaRPr lang="en-US" dirty="0">
              <a:latin typeface="Rockwell"/>
              <a:cs typeface="Rockwell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Conservative state constitutions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Bicameral legislatures and strong governors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Property requirements for voting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i.e. Massachusetts, New York, Virginia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Liberal state constitutions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Unicameral legislatures and weak governors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Universal manhood suffrage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Rockwell"/>
                <a:cs typeface="Rockwell"/>
              </a:rPr>
              <a:t>i.e. New Jersey, New Hampshire </a:t>
            </a:r>
          </a:p>
          <a:p>
            <a:endParaRPr lang="en-US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75648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4291</TotalTime>
  <Words>1188</Words>
  <Application>Microsoft Macintosh PowerPoint</Application>
  <PresentationFormat>On-screen Show (4:3)</PresentationFormat>
  <Paragraphs>272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Theme</vt:lpstr>
      <vt:lpstr>APUSH REVIEW FOR YOU Period 3</vt:lpstr>
      <vt:lpstr>Big Ideas</vt:lpstr>
      <vt:lpstr>1754 - 1763</vt:lpstr>
      <vt:lpstr>What resulted</vt:lpstr>
      <vt:lpstr>1763 - 1776</vt:lpstr>
      <vt:lpstr>3 Reasons for Resistance</vt:lpstr>
      <vt:lpstr>1776 - 1783</vt:lpstr>
      <vt:lpstr>1783 – 1800 </vt:lpstr>
      <vt:lpstr>State Constitutions </vt:lpstr>
      <vt:lpstr>Constitutional Convention</vt:lpstr>
      <vt:lpstr>A Stronger National Government</vt:lpstr>
      <vt:lpstr>Washington’s Presidency</vt:lpstr>
      <vt:lpstr>Hamilton’s Financial Plan</vt:lpstr>
      <vt:lpstr>First 2 Political Parties</vt:lpstr>
      <vt:lpstr>Washington</vt:lpstr>
      <vt:lpstr>Adams Presidency</vt:lpstr>
      <vt:lpstr>The Election of 1800</vt:lpstr>
      <vt:lpstr>1783 – 1800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 FOR YOU Period 3</dc:title>
  <dc:creator>Craig Winchell</dc:creator>
  <cp:lastModifiedBy>Craig Winchell</cp:lastModifiedBy>
  <cp:revision>16</cp:revision>
  <dcterms:created xsi:type="dcterms:W3CDTF">2018-04-06T20:50:12Z</dcterms:created>
  <dcterms:modified xsi:type="dcterms:W3CDTF">2018-04-09T20:21:18Z</dcterms:modified>
</cp:coreProperties>
</file>