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6"/>
  </p:notesMasterIdLst>
  <p:sldIdLst>
    <p:sldId id="256" r:id="rId2"/>
    <p:sldId id="261" r:id="rId3"/>
    <p:sldId id="269" r:id="rId4"/>
    <p:sldId id="270" r:id="rId5"/>
    <p:sldId id="272" r:id="rId6"/>
    <p:sldId id="271" r:id="rId7"/>
    <p:sldId id="274" r:id="rId8"/>
    <p:sldId id="275" r:id="rId9"/>
    <p:sldId id="276" r:id="rId10"/>
    <p:sldId id="277" r:id="rId11"/>
    <p:sldId id="268" r:id="rId12"/>
    <p:sldId id="267" r:id="rId13"/>
    <p:sldId id="266" r:id="rId14"/>
    <p:sldId id="265" r:id="rId15"/>
    <p:sldId id="264" r:id="rId16"/>
    <p:sldId id="278" r:id="rId17"/>
    <p:sldId id="279" r:id="rId18"/>
    <p:sldId id="280" r:id="rId19"/>
    <p:sldId id="281" r:id="rId20"/>
    <p:sldId id="282" r:id="rId21"/>
    <p:sldId id="283" r:id="rId22"/>
    <p:sldId id="284" r:id="rId23"/>
    <p:sldId id="285" r:id="rId24"/>
    <p:sldId id="287" r:id="rId25"/>
    <p:sldId id="288" r:id="rId26"/>
    <p:sldId id="286" r:id="rId27"/>
    <p:sldId id="289" r:id="rId28"/>
    <p:sldId id="290" r:id="rId29"/>
    <p:sldId id="292" r:id="rId30"/>
    <p:sldId id="291" r:id="rId31"/>
    <p:sldId id="293" r:id="rId32"/>
    <p:sldId id="294" r:id="rId33"/>
    <p:sldId id="296" r:id="rId34"/>
    <p:sldId id="26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28" autoAdjust="0"/>
  </p:normalViewPr>
  <p:slideViewPr>
    <p:cSldViewPr snapToGrid="0" snapToObjects="1">
      <p:cViewPr>
        <p:scale>
          <a:sx n="81" d="100"/>
          <a:sy n="81" d="100"/>
        </p:scale>
        <p:origin x="-1656" y="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00A7E-B266-C245-8E12-52009500D473}" type="datetimeFigureOut">
              <a:rPr lang="en-US" smtClean="0"/>
              <a:t>4/11/18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500E3-920C-B649-97D2-6483072BB5F3}" type="slidenum">
              <a:rPr lang="en-US" smtClean="0"/>
              <a:t>‹#›</a:t>
            </a:fld>
            <a:endParaRPr lang="en-US"/>
          </a:p>
        </p:txBody>
      </p:sp>
    </p:spTree>
    <p:extLst>
      <p:ext uri="{BB962C8B-B14F-4D97-AF65-F5344CB8AC3E}">
        <p14:creationId xmlns:p14="http://schemas.microsoft.com/office/powerpoint/2010/main" val="2076065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 10% of the Exam and covers 1800-1848 and covers the election of 1800 in which Jefferson and the DR’s take power, the Virginia Dynasty</a:t>
            </a:r>
            <a:r>
              <a:rPr lang="en-US" baseline="0" dirty="0" smtClean="0"/>
              <a:t> Presidents of Jefferson, Madison, Monroe, the War of 1812 and subsequent Market Revolution/ Era of Good Feelings, the Missouri Compromise, the Rise of Jacksonian Democracy and ends with the the Antebellum Reform Movements that stem from the 2</a:t>
            </a:r>
            <a:r>
              <a:rPr lang="en-US" baseline="30000" dirty="0" smtClean="0"/>
              <a:t>nd</a:t>
            </a:r>
            <a:r>
              <a:rPr lang="en-US" baseline="0" dirty="0" smtClean="0"/>
              <a:t> Great Awakening.</a:t>
            </a:r>
            <a:endParaRPr lang="en-US" dirty="0"/>
          </a:p>
        </p:txBody>
      </p:sp>
      <p:sp>
        <p:nvSpPr>
          <p:cNvPr id="4" name="Slide Number Placeholder 3"/>
          <p:cNvSpPr>
            <a:spLocks noGrp="1"/>
          </p:cNvSpPr>
          <p:nvPr>
            <p:ph type="sldNum" sz="quarter" idx="10"/>
          </p:nvPr>
        </p:nvSpPr>
        <p:spPr/>
        <p:txBody>
          <a:bodyPr/>
          <a:lstStyle/>
          <a:p>
            <a:fld id="{50A500E3-920C-B649-97D2-6483072BB5F3}" type="slidenum">
              <a:rPr lang="en-US" smtClean="0"/>
              <a:t>1</a:t>
            </a:fld>
            <a:endParaRPr lang="en-US"/>
          </a:p>
        </p:txBody>
      </p:sp>
    </p:spTree>
    <p:extLst>
      <p:ext uri="{BB962C8B-B14F-4D97-AF65-F5344CB8AC3E}">
        <p14:creationId xmlns:p14="http://schemas.microsoft.com/office/powerpoint/2010/main" val="2532441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1C270-B275-3949-8498-EF61660C17FC}" type="slidenum">
              <a:rPr lang="en-US" smtClean="0"/>
              <a:t>26</a:t>
            </a:fld>
            <a:endParaRPr lang="en-US"/>
          </a:p>
        </p:txBody>
      </p:sp>
    </p:spTree>
    <p:extLst>
      <p:ext uri="{BB962C8B-B14F-4D97-AF65-F5344CB8AC3E}">
        <p14:creationId xmlns:p14="http://schemas.microsoft.com/office/powerpoint/2010/main" val="827611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noFill/>
          <a:ln/>
        </p:spPr>
        <p:txBody>
          <a:bodyPr/>
          <a:lstStyle/>
          <a:p>
            <a:r>
              <a:rPr lang="en-US"/>
              <a:t>Although it took a number of years for Jackson</a:t>
            </a:r>
            <a:r>
              <a:rPr lang="ja-JP" altLang="en-US">
                <a:latin typeface="Arial"/>
              </a:rPr>
              <a:t>’</a:t>
            </a:r>
            <a:r>
              <a:rPr lang="en-US"/>
              <a:t>s opponents to coalesce into an effective national political organization, by the mid-1830s the Whig party, as the opposition came to be known, was able to battle the Democratic party on almost equal terms throughout the country. </a:t>
            </a:r>
          </a:p>
          <a:p>
            <a:r>
              <a:rPr lang="en-US"/>
              <a:t>The Whig party was formed in 1834 as a coalition of National Republicans, Anti-Masons, and disgruntled Democrats, who were united by their hatred of </a:t>
            </a:r>
            <a:r>
              <a:rPr lang="ja-JP" altLang="en-US">
                <a:latin typeface="Arial"/>
              </a:rPr>
              <a:t>“</a:t>
            </a:r>
            <a:r>
              <a:rPr lang="en-US"/>
              <a:t>King Andrew</a:t>
            </a:r>
            <a:r>
              <a:rPr lang="ja-JP" altLang="en-US">
                <a:latin typeface="Arial"/>
              </a:rPr>
              <a:t>”</a:t>
            </a:r>
            <a:r>
              <a:rPr lang="en-US"/>
              <a:t> Jackson and his </a:t>
            </a:r>
            <a:r>
              <a:rPr lang="ja-JP" altLang="en-US">
                <a:latin typeface="Arial"/>
              </a:rPr>
              <a:t>“</a:t>
            </a:r>
            <a:r>
              <a:rPr lang="en-US"/>
              <a:t>usurpations</a:t>
            </a:r>
            <a:r>
              <a:rPr lang="ja-JP" altLang="en-US">
                <a:latin typeface="Arial"/>
              </a:rPr>
              <a:t>”</a:t>
            </a:r>
            <a:r>
              <a:rPr lang="en-US"/>
              <a:t> of congressional and judicial authority, came together in 1834 to form the Whig party. The party took its name from the seventeenth-century British Whig group that had defended English liberties against the usurpations of pro-Catholic Stuart Kings.</a:t>
            </a:r>
          </a:p>
          <a:p>
            <a:r>
              <a:rPr lang="en-US"/>
              <a:t>Whigs tended to be educators and professionals; manufacturers; business-oriented farmers; British and German Protestant immigrants; upwardly aspiring manual laborers; free blacks; and active members of Presbyterian, Unitarian, and Congregational churches. </a:t>
            </a:r>
          </a:p>
          <a:p>
            <a:r>
              <a:rPr lang="en-US"/>
              <a:t>The Whig coalition included supporters of Henry Clay</a:t>
            </a:r>
            <a:r>
              <a:rPr lang="ja-JP" altLang="en-US">
                <a:latin typeface="Arial"/>
              </a:rPr>
              <a:t>’</a:t>
            </a:r>
            <a:r>
              <a:rPr lang="en-US"/>
              <a:t>s American System, states</a:t>
            </a:r>
            <a:r>
              <a:rPr lang="ja-JP" altLang="en-US">
                <a:latin typeface="Arial"/>
              </a:rPr>
              <a:t>’</a:t>
            </a:r>
            <a:r>
              <a:rPr lang="en-US"/>
              <a:t> righters, religious groups alienated by Jackson</a:t>
            </a:r>
            <a:r>
              <a:rPr lang="ja-JP" altLang="en-US">
                <a:latin typeface="Arial"/>
              </a:rPr>
              <a:t>’</a:t>
            </a:r>
            <a:r>
              <a:rPr lang="en-US"/>
              <a:t>s Indian removal policies, and bankers and businesspeople frightened by the Democrats</a:t>
            </a:r>
            <a:r>
              <a:rPr lang="ja-JP" altLang="en-US">
                <a:latin typeface="Arial"/>
              </a:rPr>
              <a:t>’</a:t>
            </a:r>
            <a:r>
              <a:rPr lang="en-US"/>
              <a:t> anti-monopoly and anti-bank rhetoric. </a:t>
            </a:r>
          </a:p>
          <a:p>
            <a:r>
              <a:rPr lang="en-US"/>
              <a:t>Whereas the Democrats stressed class conflict, Whigs emphasized the harmony of interests between labor and capital, the need for humanitarian reform, and leadership by men of talent. The Whigs also idealized the </a:t>
            </a:r>
            <a:r>
              <a:rPr lang="ja-JP" altLang="en-US">
                <a:latin typeface="Arial"/>
              </a:rPr>
              <a:t>“</a:t>
            </a:r>
            <a:r>
              <a:rPr lang="en-US"/>
              <a:t>self-made man,</a:t>
            </a:r>
            <a:r>
              <a:rPr lang="ja-JP" altLang="en-US">
                <a:latin typeface="Arial"/>
              </a:rPr>
              <a:t>”</a:t>
            </a:r>
            <a:r>
              <a:rPr lang="en-US"/>
              <a:t> who starts </a:t>
            </a:r>
            <a:r>
              <a:rPr lang="ja-JP" altLang="en-US">
                <a:latin typeface="Arial"/>
              </a:rPr>
              <a:t>“</a:t>
            </a:r>
            <a:r>
              <a:rPr lang="en-US"/>
              <a:t>from an humble origin, and from small beginnings rise[s] gradually in the world, as a result of merit and industry.</a:t>
            </a:r>
            <a:r>
              <a:rPr lang="ja-JP" altLang="en-US">
                <a:latin typeface="Arial"/>
              </a:rPr>
              <a:t>”</a:t>
            </a:r>
            <a:r>
              <a:rPr lang="en-US"/>
              <a:t> Finally, the Whigs viewed technology and factory enterprise as forces for increasing national wealth and improving living conditions.</a:t>
            </a:r>
          </a:p>
        </p:txBody>
      </p:sp>
      <p:sp>
        <p:nvSpPr>
          <p:cNvPr id="14131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06AF6-1B2C-44D0-ABC6-E8F026EE5FAB}" type="slidenum">
              <a:rPr lang="en-US" smtClean="0"/>
              <a:pPr/>
              <a:t>29</a:t>
            </a:fld>
            <a:endParaRPr lang="en-US"/>
          </a:p>
        </p:txBody>
      </p:sp>
    </p:spTree>
    <p:extLst>
      <p:ext uri="{BB962C8B-B14F-4D97-AF65-F5344CB8AC3E}">
        <p14:creationId xmlns:p14="http://schemas.microsoft.com/office/powerpoint/2010/main" val="250535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MVB: Pisses off Ds</a:t>
            </a:r>
            <a:r>
              <a:rPr lang="en-US" baseline="0" dirty="0" smtClean="0"/>
              <a:t> by opposing Texas, weak compared to Jackson, border conflicts</a:t>
            </a:r>
          </a:p>
          <a:p>
            <a:endParaRPr lang="en-US" dirty="0" smtClean="0"/>
          </a:p>
          <a:p>
            <a:r>
              <a:rPr lang="en-US" dirty="0" smtClean="0"/>
              <a:t>WHH: Whigs gain power-taking Ds</a:t>
            </a:r>
            <a:r>
              <a:rPr lang="en-US" baseline="0" dirty="0" smtClean="0"/>
              <a:t> playbook of modern campaign</a:t>
            </a:r>
            <a:endParaRPr lang="en-US" dirty="0"/>
          </a:p>
        </p:txBody>
      </p:sp>
      <p:sp>
        <p:nvSpPr>
          <p:cNvPr id="4" name="Slide Number Placeholder 3"/>
          <p:cNvSpPr>
            <a:spLocks noGrp="1"/>
          </p:cNvSpPr>
          <p:nvPr>
            <p:ph type="sldNum" sz="quarter" idx="10"/>
          </p:nvPr>
        </p:nvSpPr>
        <p:spPr/>
        <p:txBody>
          <a:bodyPr/>
          <a:lstStyle/>
          <a:p>
            <a:fld id="{50A500E3-920C-B649-97D2-6483072BB5F3}" type="slidenum">
              <a:rPr lang="en-US" smtClean="0"/>
              <a:t>31</a:t>
            </a:fld>
            <a:endParaRPr lang="en-US"/>
          </a:p>
        </p:txBody>
      </p:sp>
    </p:spTree>
    <p:extLst>
      <p:ext uri="{BB962C8B-B14F-4D97-AF65-F5344CB8AC3E}">
        <p14:creationId xmlns:p14="http://schemas.microsoft.com/office/powerpoint/2010/main" val="36535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Women-Republican</a:t>
            </a:r>
            <a:r>
              <a:rPr lang="en-US" baseline="0" dirty="0" smtClean="0"/>
              <a:t> Motherhood-Cult of Domesticity</a:t>
            </a:r>
          </a:p>
          <a:p>
            <a:endParaRPr lang="en-US" baseline="0" dirty="0" smtClean="0"/>
          </a:p>
          <a:p>
            <a:r>
              <a:rPr lang="en-US" baseline="0" dirty="0" smtClean="0"/>
              <a:t>Abolitionism-Gag Rule, 1836</a:t>
            </a:r>
          </a:p>
          <a:p>
            <a:endParaRPr lang="en-US" baseline="0" dirty="0" smtClean="0"/>
          </a:p>
          <a:p>
            <a:r>
              <a:rPr lang="en-US" baseline="0" dirty="0" smtClean="0"/>
              <a:t>Oneida Community/Shakers/Brook Farm/New harmony</a:t>
            </a:r>
          </a:p>
          <a:p>
            <a:endParaRPr lang="en-US" baseline="0" dirty="0" smtClean="0"/>
          </a:p>
          <a:p>
            <a:r>
              <a:rPr lang="en-US" baseline="0" dirty="0" smtClean="0"/>
              <a:t>Temperance: American Temperance Society-Women-Anti Immigrant</a:t>
            </a:r>
          </a:p>
          <a:p>
            <a:endParaRPr lang="en-US" baseline="0" dirty="0" smtClean="0"/>
          </a:p>
          <a:p>
            <a:r>
              <a:rPr lang="en-US" baseline="0" dirty="0" smtClean="0"/>
              <a:t>Education Reform: Enlightenment Philosophy/Political Philosophy/Catherin Beecher/Oberlin College/Horace Mann and MA</a:t>
            </a:r>
          </a:p>
          <a:p>
            <a:r>
              <a:rPr lang="en-US" baseline="0" dirty="0" smtClean="0"/>
              <a:t>Prison Reform: Dorothea Dix</a:t>
            </a:r>
          </a:p>
          <a:p>
            <a:r>
              <a:rPr lang="en-US" baseline="0" dirty="0" smtClean="0"/>
              <a:t>Transcendentalists: Emerson-Self Reliance/Thoreau-Walden, On Civil Disobedience</a:t>
            </a:r>
            <a:endParaRPr lang="en-US" dirty="0"/>
          </a:p>
        </p:txBody>
      </p:sp>
      <p:sp>
        <p:nvSpPr>
          <p:cNvPr id="4" name="Slide Number Placeholder 3"/>
          <p:cNvSpPr>
            <a:spLocks noGrp="1"/>
          </p:cNvSpPr>
          <p:nvPr>
            <p:ph type="sldNum" sz="quarter" idx="10"/>
          </p:nvPr>
        </p:nvSpPr>
        <p:spPr/>
        <p:txBody>
          <a:bodyPr/>
          <a:lstStyle/>
          <a:p>
            <a:fld id="{50A500E3-920C-B649-97D2-6483072BB5F3}" type="slidenum">
              <a:rPr lang="en-US" smtClean="0"/>
              <a:t>32</a:t>
            </a:fld>
            <a:endParaRPr lang="en-US"/>
          </a:p>
        </p:txBody>
      </p:sp>
    </p:spTree>
    <p:extLst>
      <p:ext uri="{BB962C8B-B14F-4D97-AF65-F5344CB8AC3E}">
        <p14:creationId xmlns:p14="http://schemas.microsoft.com/office/powerpoint/2010/main" val="178096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Marbury Madison-Judicial Review</a:t>
            </a:r>
          </a:p>
          <a:p>
            <a:r>
              <a:rPr lang="en-US" dirty="0" smtClean="0"/>
              <a:t>Fletcher Peck-State</a:t>
            </a:r>
            <a:r>
              <a:rPr lang="en-US" baseline="0" dirty="0" smtClean="0"/>
              <a:t>s can’t change laws to </a:t>
            </a:r>
            <a:r>
              <a:rPr lang="en-US" baseline="0" smtClean="0"/>
              <a:t>violate contracts</a:t>
            </a:r>
            <a:endParaRPr lang="en-US" dirty="0" smtClean="0"/>
          </a:p>
          <a:p>
            <a:r>
              <a:rPr lang="en-US" dirty="0" smtClean="0"/>
              <a:t>McCulloch Maryland-Bank</a:t>
            </a:r>
          </a:p>
          <a:p>
            <a:r>
              <a:rPr lang="en-US" dirty="0" smtClean="0"/>
              <a:t>Dartmouth</a:t>
            </a:r>
            <a:r>
              <a:rPr lang="en-US" baseline="0" dirty="0" smtClean="0"/>
              <a:t> v. Woodward-Contract Law-NH can’t take over a private institution</a:t>
            </a:r>
          </a:p>
          <a:p>
            <a:r>
              <a:rPr lang="en-US" baseline="0" dirty="0" smtClean="0"/>
              <a:t>Gibbons Ogden-Regulation of Interstate Commerce</a:t>
            </a:r>
          </a:p>
          <a:p>
            <a:r>
              <a:rPr lang="en-US" baseline="0" dirty="0" smtClean="0"/>
              <a:t>Cherokee Nation v. Georgia-GA Can’t just violate Cherokee contracts</a:t>
            </a:r>
          </a:p>
        </p:txBody>
      </p:sp>
      <p:sp>
        <p:nvSpPr>
          <p:cNvPr id="4" name="Slide Number Placeholder 3"/>
          <p:cNvSpPr>
            <a:spLocks noGrp="1"/>
          </p:cNvSpPr>
          <p:nvPr>
            <p:ph type="sldNum" sz="quarter" idx="10"/>
          </p:nvPr>
        </p:nvSpPr>
        <p:spPr/>
        <p:txBody>
          <a:bodyPr/>
          <a:lstStyle/>
          <a:p>
            <a:fld id="{50A500E3-920C-B649-97D2-6483072BB5F3}" type="slidenum">
              <a:rPr lang="en-US" smtClean="0"/>
              <a:t>5</a:t>
            </a:fld>
            <a:endParaRPr lang="en-US"/>
          </a:p>
        </p:txBody>
      </p:sp>
    </p:spTree>
    <p:extLst>
      <p:ext uri="{BB962C8B-B14F-4D97-AF65-F5344CB8AC3E}">
        <p14:creationId xmlns:p14="http://schemas.microsoft.com/office/powerpoint/2010/main" val="96764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Purchase</a:t>
            </a:r>
            <a:r>
              <a:rPr lang="en-US" baseline="0" dirty="0" smtClean="0"/>
              <a:t> doubles the size of the US</a:t>
            </a:r>
          </a:p>
          <a:p>
            <a:r>
              <a:rPr lang="en-US" baseline="0" dirty="0" smtClean="0"/>
              <a:t>Federalists Oppose! PRESIDENT DOESN’T HAVE THAT POWER!</a:t>
            </a:r>
          </a:p>
          <a:p>
            <a:r>
              <a:rPr lang="en-US" baseline="0" dirty="0" smtClean="0"/>
              <a:t>Real reason</a:t>
            </a:r>
            <a:r>
              <a:rPr lang="mr-IN" baseline="0" dirty="0" smtClean="0"/>
              <a:t>…</a:t>
            </a:r>
            <a:r>
              <a:rPr lang="en-US" baseline="0" dirty="0" smtClean="0"/>
              <a:t>worried new lands would attract the farmers and agrarian class that would vote with the DRs</a:t>
            </a:r>
            <a:endParaRPr lang="en-US" dirty="0"/>
          </a:p>
        </p:txBody>
      </p:sp>
      <p:sp>
        <p:nvSpPr>
          <p:cNvPr id="4" name="Slide Number Placeholder 3"/>
          <p:cNvSpPr>
            <a:spLocks noGrp="1"/>
          </p:cNvSpPr>
          <p:nvPr>
            <p:ph type="sldNum" sz="quarter" idx="10"/>
          </p:nvPr>
        </p:nvSpPr>
        <p:spPr/>
        <p:txBody>
          <a:bodyPr/>
          <a:lstStyle/>
          <a:p>
            <a:fld id="{50A500E3-920C-B649-97D2-6483072BB5F3}" type="slidenum">
              <a:rPr lang="en-US" smtClean="0"/>
              <a:t>6</a:t>
            </a:fld>
            <a:endParaRPr lang="en-US"/>
          </a:p>
        </p:txBody>
      </p:sp>
    </p:spTree>
    <p:extLst>
      <p:ext uri="{BB962C8B-B14F-4D97-AF65-F5344CB8AC3E}">
        <p14:creationId xmlns:p14="http://schemas.microsoft.com/office/powerpoint/2010/main" val="411885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 Hawks (Webster, Clay, Calhoun)-Young DR leaders, wanted to seize Canada, seize</a:t>
            </a:r>
            <a:r>
              <a:rPr lang="en-US" baseline="0" dirty="0" smtClean="0"/>
              <a:t> Florida, stop impressment, protect trade, and push westward.</a:t>
            </a:r>
          </a:p>
          <a:p>
            <a:endParaRPr lang="en-US" baseline="0" dirty="0" smtClean="0"/>
          </a:p>
          <a:p>
            <a:r>
              <a:rPr lang="en-US" baseline="0" dirty="0" smtClean="0"/>
              <a:t>Ghent-scares Florida into Adams-Onis (1819), ends Federalist Party</a:t>
            </a:r>
          </a:p>
          <a:p>
            <a:endParaRPr lang="en-US" baseline="0" dirty="0" smtClean="0"/>
          </a:p>
          <a:p>
            <a:r>
              <a:rPr lang="en-US" baseline="0" dirty="0" smtClean="0"/>
              <a:t>Impact of War: Nationalism, EGF, Industrial development, infrastructure, international respect, natives weakened, westward expansion.</a:t>
            </a:r>
          </a:p>
          <a:p>
            <a:endParaRPr lang="en-US" dirty="0"/>
          </a:p>
        </p:txBody>
      </p:sp>
      <p:sp>
        <p:nvSpPr>
          <p:cNvPr id="4" name="Slide Number Placeholder 3"/>
          <p:cNvSpPr>
            <a:spLocks noGrp="1"/>
          </p:cNvSpPr>
          <p:nvPr>
            <p:ph type="sldNum" sz="quarter" idx="10"/>
          </p:nvPr>
        </p:nvSpPr>
        <p:spPr/>
        <p:txBody>
          <a:bodyPr/>
          <a:lstStyle/>
          <a:p>
            <a:fld id="{50A500E3-920C-B649-97D2-6483072BB5F3}" type="slidenum">
              <a:rPr lang="en-US" smtClean="0"/>
              <a:t>8</a:t>
            </a:fld>
            <a:endParaRPr lang="en-US"/>
          </a:p>
        </p:txBody>
      </p:sp>
    </p:spTree>
    <p:extLst>
      <p:ext uri="{BB962C8B-B14F-4D97-AF65-F5344CB8AC3E}">
        <p14:creationId xmlns:p14="http://schemas.microsoft.com/office/powerpoint/2010/main" val="26890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Leads to REGIONAL SPECIALIZATION</a:t>
            </a:r>
          </a:p>
          <a:p>
            <a:r>
              <a:rPr lang="en-US" dirty="0" smtClean="0"/>
              <a:t>NE-Industrializes-water</a:t>
            </a:r>
            <a:r>
              <a:rPr lang="en-US" baseline="0" dirty="0" smtClean="0"/>
              <a:t> powered textile factories</a:t>
            </a:r>
          </a:p>
          <a:p>
            <a:r>
              <a:rPr lang="en-US" baseline="0" dirty="0" smtClean="0"/>
              <a:t>South-Doubles down on cotton</a:t>
            </a:r>
          </a:p>
          <a:p>
            <a:r>
              <a:rPr lang="en-US" baseline="0" dirty="0" smtClean="0"/>
              <a:t>West-Breadbasket</a:t>
            </a:r>
            <a:endParaRPr lang="en-US" dirty="0"/>
          </a:p>
        </p:txBody>
      </p:sp>
      <p:sp>
        <p:nvSpPr>
          <p:cNvPr id="4" name="Slide Number Placeholder 3"/>
          <p:cNvSpPr>
            <a:spLocks noGrp="1"/>
          </p:cNvSpPr>
          <p:nvPr>
            <p:ph type="sldNum" sz="quarter" idx="10"/>
          </p:nvPr>
        </p:nvSpPr>
        <p:spPr/>
        <p:txBody>
          <a:bodyPr/>
          <a:lstStyle/>
          <a:p>
            <a:fld id="{50A500E3-920C-B649-97D2-6483072BB5F3}" type="slidenum">
              <a:rPr lang="en-US" smtClean="0"/>
              <a:t>13</a:t>
            </a:fld>
            <a:endParaRPr lang="en-US"/>
          </a:p>
        </p:txBody>
      </p:sp>
    </p:spTree>
    <p:extLst>
      <p:ext uri="{BB962C8B-B14F-4D97-AF65-F5344CB8AC3E}">
        <p14:creationId xmlns:p14="http://schemas.microsoft.com/office/powerpoint/2010/main" val="313655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E993C7-439A-4AAB-8184-9963C4DE5509}" type="slidenum">
              <a:rPr lang="en-US" altLang="en-US" smtClean="0">
                <a:latin typeface="Times New Roman" pitchFamily="18" charset="0"/>
              </a:rPr>
              <a:pPr/>
              <a:t>17</a:t>
            </a:fld>
            <a:endParaRPr lang="en-US" altLang="en-US"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191000"/>
            <a:ext cx="5029200" cy="4419600"/>
          </a:xfrm>
          <a:noFill/>
        </p:spPr>
        <p:txBody>
          <a:bodyPr/>
          <a:lstStyle/>
          <a:p>
            <a:pPr>
              <a:buFontTx/>
              <a:buChar char="•"/>
            </a:pPr>
            <a:r>
              <a:rPr lang="en-US" altLang="en-US" sz="1000" dirty="0" smtClean="0">
                <a:latin typeface="Times New Roman" pitchFamily="18" charset="0"/>
              </a:rPr>
              <a:t>Phrase coined by a Boston reporter</a:t>
            </a:r>
          </a:p>
          <a:p>
            <a:pPr>
              <a:buFontTx/>
              <a:buChar char="•"/>
            </a:pPr>
            <a:r>
              <a:rPr lang="en-US" altLang="en-US" sz="1000" dirty="0" smtClean="0">
                <a:latin typeface="Times New Roman" pitchFamily="18" charset="0"/>
              </a:rPr>
              <a:t>Federalist party dies out after Hartford Convention fiasco (1814)</a:t>
            </a:r>
          </a:p>
          <a:p>
            <a:pPr>
              <a:buFontTx/>
              <a:buChar char="•"/>
            </a:pPr>
            <a:r>
              <a:rPr lang="en-US" altLang="en-US" sz="1000" dirty="0" smtClean="0">
                <a:latin typeface="Times New Roman" pitchFamily="18" charset="0"/>
              </a:rPr>
              <a:t>Leaves Democratic-Republicans as the only major party</a:t>
            </a:r>
          </a:p>
          <a:p>
            <a:pPr>
              <a:buFontTx/>
              <a:buChar char="•"/>
            </a:pPr>
            <a:r>
              <a:rPr lang="en-US" altLang="en-US" sz="1000" dirty="0" smtClean="0">
                <a:latin typeface="Times New Roman" pitchFamily="18" charset="0"/>
              </a:rPr>
              <a:t>Demo-Reps under Madison had adopted Federalist ideas</a:t>
            </a:r>
          </a:p>
          <a:p>
            <a:pPr lvl="1">
              <a:buFontTx/>
              <a:buChar char="•"/>
            </a:pPr>
            <a:r>
              <a:rPr lang="en-US" altLang="en-US" sz="1000" dirty="0" smtClean="0">
                <a:latin typeface="Times New Roman" pitchFamily="18" charset="0"/>
              </a:rPr>
              <a:t>Federal support for internal improvements (roads, etc.)</a:t>
            </a:r>
          </a:p>
          <a:p>
            <a:pPr lvl="1">
              <a:buFontTx/>
              <a:buChar char="•"/>
            </a:pPr>
            <a:r>
              <a:rPr lang="en-US" altLang="en-US" sz="1000" dirty="0" smtClean="0">
                <a:latin typeface="Times New Roman" pitchFamily="18" charset="0"/>
              </a:rPr>
              <a:t>Tariff protection of new industries created during embargo</a:t>
            </a:r>
          </a:p>
          <a:p>
            <a:pPr lvl="1">
              <a:buFontTx/>
              <a:buChar char="•"/>
            </a:pPr>
            <a:r>
              <a:rPr lang="en-US" altLang="en-US" sz="1000" dirty="0" smtClean="0">
                <a:latin typeface="Times New Roman" pitchFamily="18" charset="0"/>
              </a:rPr>
              <a:t>Creation of new national bank </a:t>
            </a:r>
          </a:p>
          <a:p>
            <a:pPr lvl="2">
              <a:buFontTx/>
              <a:buChar char="•"/>
            </a:pPr>
            <a:r>
              <a:rPr lang="en-US" altLang="en-US" sz="1000" dirty="0" smtClean="0">
                <a:latin typeface="Times New Roman" pitchFamily="18" charset="0"/>
              </a:rPr>
              <a:t>1st Bank of U.S. charter expired in 1811</a:t>
            </a:r>
          </a:p>
          <a:p>
            <a:pPr>
              <a:buFontTx/>
              <a:buChar char="•"/>
            </a:pPr>
            <a:r>
              <a:rPr lang="en-US" altLang="en-US" sz="1000" dirty="0" smtClean="0">
                <a:latin typeface="Times New Roman" pitchFamily="18" charset="0"/>
              </a:rPr>
              <a:t>Monroe elected to two terms of office</a:t>
            </a:r>
          </a:p>
          <a:p>
            <a:pPr lvl="1">
              <a:buFontTx/>
              <a:buChar char="•"/>
            </a:pPr>
            <a:r>
              <a:rPr lang="en-US" altLang="en-US" sz="1000" dirty="0" smtClean="0">
                <a:latin typeface="Times New Roman" pitchFamily="18" charset="0"/>
              </a:rPr>
              <a:t>Well-liked - even in one-time Federalist stronghold New England</a:t>
            </a:r>
          </a:p>
          <a:p>
            <a:pPr>
              <a:buFontTx/>
              <a:buChar char="•"/>
            </a:pPr>
            <a:r>
              <a:rPr lang="en-US" altLang="en-US" sz="1000" dirty="0" smtClean="0">
                <a:latin typeface="Times New Roman" pitchFamily="18" charset="0"/>
              </a:rPr>
              <a:t>“Victory” in war of 1812 made Americans enthusiastic supporters of the Natl. govt.</a:t>
            </a:r>
          </a:p>
          <a:p>
            <a:pPr lvl="1">
              <a:buFontTx/>
              <a:buChar char="•"/>
            </a:pPr>
            <a:r>
              <a:rPr lang="en-US" altLang="en-US" sz="1000" dirty="0" smtClean="0">
                <a:latin typeface="Times New Roman" pitchFamily="18" charset="0"/>
              </a:rPr>
              <a:t>Gives Monroe a freer hand in foreign policy matters</a:t>
            </a:r>
          </a:p>
          <a:p>
            <a:pPr>
              <a:buFontTx/>
              <a:buChar char="•"/>
            </a:pPr>
            <a:r>
              <a:rPr lang="en-US" altLang="en-US" sz="1000" dirty="0" smtClean="0">
                <a:latin typeface="Times New Roman" pitchFamily="18" charset="0"/>
              </a:rPr>
              <a:t>Rush-Bagot Treaty between the U.S. &amp; GB called for naval disarmament of the Great lakes</a:t>
            </a:r>
          </a:p>
          <a:p>
            <a:pPr lvl="1">
              <a:buFontTx/>
              <a:buChar char="•"/>
            </a:pPr>
            <a:r>
              <a:rPr lang="en-US" altLang="en-US" sz="1000" dirty="0" smtClean="0">
                <a:latin typeface="Times New Roman" pitchFamily="18" charset="0"/>
              </a:rPr>
              <a:t>To this day - U.S./Canadian border is unfortified</a:t>
            </a:r>
          </a:p>
          <a:p>
            <a:pPr>
              <a:buFontTx/>
              <a:buChar char="•"/>
            </a:pPr>
            <a:r>
              <a:rPr lang="en-US" altLang="en-US" sz="1000" dirty="0" smtClean="0">
                <a:latin typeface="Times New Roman" pitchFamily="18" charset="0"/>
              </a:rPr>
              <a:t>Convention of 1818 fixes U.S./Canadian border at 49th parallel from Minnesota to Rockies</a:t>
            </a:r>
          </a:p>
          <a:p>
            <a:pPr>
              <a:buFontTx/>
              <a:buChar char="•"/>
            </a:pPr>
            <a:r>
              <a:rPr lang="en-US" altLang="en-US" sz="1000" dirty="0" smtClean="0">
                <a:latin typeface="Times New Roman" pitchFamily="18" charset="0"/>
              </a:rPr>
              <a:t>Florida purchased from Spain with Adams-Onis Treaty for $5 million</a:t>
            </a:r>
          </a:p>
          <a:p>
            <a:pPr lvl="1">
              <a:buFontTx/>
              <a:buChar char="•"/>
            </a:pPr>
            <a:r>
              <a:rPr lang="en-US" altLang="en-US" sz="1000" dirty="0" smtClean="0">
                <a:latin typeface="Times New Roman" pitchFamily="18" charset="0"/>
              </a:rPr>
              <a:t>U.S. gives up on claim to Texas</a:t>
            </a:r>
          </a:p>
          <a:p>
            <a:pPr lvl="1">
              <a:buFontTx/>
              <a:buChar char="•"/>
            </a:pPr>
            <a:r>
              <a:rPr lang="en-US" altLang="en-US" sz="1000" dirty="0" smtClean="0">
                <a:latin typeface="Times New Roman" pitchFamily="18" charset="0"/>
              </a:rPr>
              <a:t>Spain recognizes border between Mexico &amp; Oregon Territory at 42nd Parallel</a:t>
            </a:r>
          </a:p>
          <a:p>
            <a:pPr lvl="1">
              <a:buFontTx/>
              <a:buChar char="•"/>
            </a:pPr>
            <a:r>
              <a:rPr lang="en-US" altLang="en-US" sz="1100" dirty="0" smtClean="0">
                <a:latin typeface="Times New Roman" pitchFamily="18" charset="0"/>
              </a:rPr>
              <a:t>The South benefits most but treaty is widely supported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Election of 1824 effectively ends the ‘Era of Good Feelings’ but the end was already apparent from the Panic of 1819</a:t>
            </a:r>
            <a:r>
              <a:rPr lang="en-US" baseline="0" dirty="0" smtClean="0"/>
              <a:t> and the Missouri Compromise. 4 Candidates all from the same party show a divide in the D-R platform, Jackson wins but doesn’t get enough votes, Clay finishes 4</a:t>
            </a:r>
            <a:r>
              <a:rPr lang="en-US" baseline="30000" dirty="0" smtClean="0"/>
              <a:t>th</a:t>
            </a:r>
            <a:r>
              <a:rPr lang="en-US" baseline="0" dirty="0" smtClean="0"/>
              <a:t> so he uses his platform in Congress to convince Congress to vote for JQA-2 weeks later Clay is named Sec of State</a:t>
            </a:r>
            <a:r>
              <a:rPr lang="mr-IN" baseline="0" dirty="0" smtClean="0"/>
              <a:t>…</a:t>
            </a:r>
            <a:r>
              <a:rPr lang="en-US" baseline="0" dirty="0" smtClean="0"/>
              <a:t> Corrupt Bargain</a:t>
            </a:r>
            <a:endParaRPr lang="en-US" dirty="0"/>
          </a:p>
        </p:txBody>
      </p:sp>
      <p:sp>
        <p:nvSpPr>
          <p:cNvPr id="4" name="Slide Number Placeholder 3"/>
          <p:cNvSpPr>
            <a:spLocks noGrp="1"/>
          </p:cNvSpPr>
          <p:nvPr>
            <p:ph type="sldNum" sz="quarter" idx="10"/>
          </p:nvPr>
        </p:nvSpPr>
        <p:spPr/>
        <p:txBody>
          <a:bodyPr/>
          <a:lstStyle/>
          <a:p>
            <a:fld id="{50A500E3-920C-B649-97D2-6483072BB5F3}" type="slidenum">
              <a:rPr lang="en-US" smtClean="0"/>
              <a:t>18</a:t>
            </a:fld>
            <a:endParaRPr lang="en-US"/>
          </a:p>
        </p:txBody>
      </p:sp>
    </p:spTree>
    <p:extLst>
      <p:ext uri="{BB962C8B-B14F-4D97-AF65-F5344CB8AC3E}">
        <p14:creationId xmlns:p14="http://schemas.microsoft.com/office/powerpoint/2010/main" val="106754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p:txBody>
          <a:bodyPr/>
          <a:lstStyle/>
          <a:p>
            <a:r>
              <a:rPr lang="en-US" dirty="0"/>
              <a:t>Endorsing the view that a fundamental conflict existed between working people and the </a:t>
            </a:r>
            <a:r>
              <a:rPr lang="ja-JP" altLang="en-US" dirty="0">
                <a:latin typeface="Arial"/>
              </a:rPr>
              <a:t>“</a:t>
            </a:r>
            <a:r>
              <a:rPr lang="en-US" dirty="0"/>
              <a:t>non-producing</a:t>
            </a:r>
            <a:r>
              <a:rPr lang="ja-JP" altLang="en-US" dirty="0">
                <a:latin typeface="Arial"/>
              </a:rPr>
              <a:t>”</a:t>
            </a:r>
            <a:r>
              <a:rPr lang="en-US" dirty="0"/>
              <a:t> classes of society, Jackson and his supporters promised to remove any impediments to the ordinary citizen</a:t>
            </a:r>
            <a:r>
              <a:rPr lang="ja-JP" altLang="en-US" dirty="0">
                <a:latin typeface="Arial"/>
              </a:rPr>
              <a:t>’</a:t>
            </a:r>
            <a:r>
              <a:rPr lang="en-US" dirty="0"/>
              <a:t>s opportunities for economic improvement. According to the </a:t>
            </a:r>
            <a:r>
              <a:rPr lang="en-US" dirty="0" err="1"/>
              <a:t>Jacksonians</a:t>
            </a:r>
            <a:r>
              <a:rPr lang="en-US" dirty="0"/>
              <a:t>, inequalities of wealth and power were the direct result of monopoly, favoritism, and special privileges, which made </a:t>
            </a:r>
            <a:r>
              <a:rPr lang="ja-JP" altLang="en-US" dirty="0">
                <a:latin typeface="Arial"/>
              </a:rPr>
              <a:t>“</a:t>
            </a:r>
            <a:r>
              <a:rPr lang="en-US" dirty="0"/>
              <a:t>the rich richer and the powerful more potent.</a:t>
            </a:r>
            <a:r>
              <a:rPr lang="ja-JP" altLang="en-US" dirty="0">
                <a:latin typeface="Arial"/>
              </a:rPr>
              <a:t>”</a:t>
            </a:r>
            <a:r>
              <a:rPr lang="en-US" dirty="0"/>
              <a:t> Only free competition in an open marketplace would ensure that wealth would be distributed in accordance with each person</a:t>
            </a:r>
            <a:r>
              <a:rPr lang="ja-JP" altLang="en-US" dirty="0">
                <a:latin typeface="Arial"/>
              </a:rPr>
              <a:t>’</a:t>
            </a:r>
            <a:r>
              <a:rPr lang="en-US" dirty="0"/>
              <a:t>s </a:t>
            </a:r>
            <a:r>
              <a:rPr lang="ja-JP" altLang="en-US" dirty="0">
                <a:latin typeface="Arial"/>
              </a:rPr>
              <a:t>“</a:t>
            </a:r>
            <a:r>
              <a:rPr lang="en-US" dirty="0"/>
              <a:t>industry, economy, enterprise, and prudence.</a:t>
            </a:r>
            <a:r>
              <a:rPr lang="ja-JP" altLang="en-US" dirty="0">
                <a:latin typeface="Arial"/>
              </a:rPr>
              <a:t>”</a:t>
            </a:r>
            <a:r>
              <a:rPr lang="en-US" dirty="0"/>
              <a:t> The goal of the </a:t>
            </a:r>
            <a:r>
              <a:rPr lang="en-US" dirty="0" err="1"/>
              <a:t>Jacksonians</a:t>
            </a:r>
            <a:r>
              <a:rPr lang="en-US" dirty="0"/>
              <a:t> was to remove all obstacles that prevented farmers, artisans, and small shopkeepers from earning a greater share of the nation</a:t>
            </a:r>
            <a:r>
              <a:rPr lang="ja-JP" altLang="en-US" dirty="0">
                <a:latin typeface="Arial"/>
              </a:rPr>
              <a:t>’</a:t>
            </a:r>
            <a:r>
              <a:rPr lang="en-US" dirty="0"/>
              <a:t>s wealth.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0A500E3-920C-B649-97D2-6483072BB5F3}" type="slidenum">
              <a:rPr lang="en-US" smtClean="0"/>
              <a:t>22</a:t>
            </a:fld>
            <a:endParaRPr lang="en-US"/>
          </a:p>
        </p:txBody>
      </p:sp>
    </p:spTree>
    <p:extLst>
      <p:ext uri="{BB962C8B-B14F-4D97-AF65-F5344CB8AC3E}">
        <p14:creationId xmlns:p14="http://schemas.microsoft.com/office/powerpoint/2010/main" val="385096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solidFill>
                  <a:srgbClr val="000000"/>
                </a:solidFill>
              </a:defRPr>
            </a:pPr>
            <a:r>
              <a:rPr sz="5100">
                <a:solidFill>
                  <a:srgbClr val="558AAB"/>
                </a:solidFill>
              </a:rPr>
              <a:t>Title Text</a:t>
            </a:r>
          </a:p>
        </p:txBody>
      </p:sp>
      <p:sp>
        <p:nvSpPr>
          <p:cNvPr id="31" name="Shape 31"/>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500">
                <a:solidFill>
                  <a:srgbClr val="737373"/>
                </a:solidFill>
              </a:rPr>
              <a:t>Body Level One</a:t>
            </a:r>
          </a:p>
          <a:p>
            <a:pPr lvl="1">
              <a:defRPr sz="1800">
                <a:solidFill>
                  <a:srgbClr val="000000"/>
                </a:solidFill>
              </a:defRPr>
            </a:pPr>
            <a:r>
              <a:rPr sz="2500">
                <a:solidFill>
                  <a:srgbClr val="737373"/>
                </a:solidFill>
              </a:rPr>
              <a:t>Body Level Two</a:t>
            </a:r>
          </a:p>
          <a:p>
            <a:pPr lvl="2">
              <a:defRPr sz="1800">
                <a:solidFill>
                  <a:srgbClr val="000000"/>
                </a:solidFill>
              </a:defRPr>
            </a:pPr>
            <a:r>
              <a:rPr sz="2500">
                <a:solidFill>
                  <a:srgbClr val="737373"/>
                </a:solidFill>
              </a:rPr>
              <a:t>Body Level Three</a:t>
            </a:r>
          </a:p>
          <a:p>
            <a:pPr lvl="3">
              <a:defRPr sz="1800">
                <a:solidFill>
                  <a:srgbClr val="000000"/>
                </a:solidFill>
              </a:defRPr>
            </a:pPr>
            <a:r>
              <a:rPr sz="2500">
                <a:solidFill>
                  <a:srgbClr val="737373"/>
                </a:solidFill>
              </a:rPr>
              <a:t>Body Level Four</a:t>
            </a:r>
          </a:p>
          <a:p>
            <a:pPr lvl="4">
              <a:defRPr sz="1800">
                <a:solidFill>
                  <a:srgbClr val="000000"/>
                </a:solidFill>
              </a:defRPr>
            </a:pPr>
            <a:r>
              <a:rPr sz="2500">
                <a:solidFill>
                  <a:srgbClr val="737373"/>
                </a:solidFill>
              </a:rPr>
              <a:t>Body Level Five</a:t>
            </a:r>
          </a:p>
        </p:txBody>
      </p:sp>
    </p:spTree>
    <p:extLst>
      <p:ext uri="{BB962C8B-B14F-4D97-AF65-F5344CB8AC3E}">
        <p14:creationId xmlns:p14="http://schemas.microsoft.com/office/powerpoint/2010/main" val="3283366404"/>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4/11/18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4/11/18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4/11/18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4/11/18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file://localhost//upload.wikimedia.org/wikipedia/commons/6/64/Andrew_Jackson.jpg" TargetMode="External"/><Relationship Id="rId5" Type="http://schemas.openxmlformats.org/officeDocument/2006/relationships/image" Target="../media/image10.jpeg"/><Relationship Id="rId6" Type="http://schemas.openxmlformats.org/officeDocument/2006/relationships/hyperlink" Target="file://localhost//upload.wikimedia.org/wikipedia/commons/a/af/Mvanburen.jpeg" TargetMode="External"/><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hyperlink" Target="file://localhost//upload.wikimedia.org/wikipedia/commons/6/67/John_C_Calhoun_by_Mathew_Brady,_March_1849-crop.jpg" TargetMode="External"/><Relationship Id="rId10" Type="http://schemas.openxmlformats.org/officeDocument/2006/relationships/image" Target="../media/image13.jpeg"/><Relationship Id="rId11"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hyperlink" Target="file://localhost//upload.wikimedia.org/wikipedia/commons/d/db/JohnQAdams.p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APUSH REVIEW FOR YOU</a:t>
            </a:r>
            <a:br>
              <a:rPr lang="en-US" dirty="0" smtClean="0"/>
            </a:br>
            <a:r>
              <a:rPr lang="en-US" dirty="0" smtClean="0"/>
              <a:t>Period 4</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Review 2017-2018</a:t>
            </a:r>
            <a:endParaRPr lang="en-US" dirty="0"/>
          </a:p>
        </p:txBody>
      </p:sp>
    </p:spTree>
    <p:extLst>
      <p:ext uri="{BB962C8B-B14F-4D97-AF65-F5344CB8AC3E}">
        <p14:creationId xmlns:p14="http://schemas.microsoft.com/office/powerpoint/2010/main" val="30728074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Expansion</a:t>
            </a:r>
            <a:endParaRPr lang="en-US" dirty="0"/>
          </a:p>
        </p:txBody>
      </p:sp>
      <p:pic>
        <p:nvPicPr>
          <p:cNvPr id="4" name="Content Placeholder 3"/>
          <p:cNvPicPr>
            <a:picLocks noGrp="1" noChangeAspect="1"/>
          </p:cNvPicPr>
          <p:nvPr>
            <p:ph idx="1"/>
          </p:nvPr>
        </p:nvPicPr>
        <p:blipFill rotWithShape="1">
          <a:blip r:embed="rId2"/>
          <a:srcRect t="-15936" b="1587"/>
          <a:stretch/>
        </p:blipFill>
        <p:spPr>
          <a:xfrm>
            <a:off x="457200" y="274638"/>
            <a:ext cx="8229600" cy="6583362"/>
          </a:xfrm>
        </p:spPr>
      </p:pic>
    </p:spTree>
    <p:extLst>
      <p:ext uri="{BB962C8B-B14F-4D97-AF65-F5344CB8AC3E}">
        <p14:creationId xmlns:p14="http://schemas.microsoft.com/office/powerpoint/2010/main" val="14436705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Expansion Causes</a:t>
            </a:r>
            <a:endParaRPr lang="en-US" dirty="0"/>
          </a:p>
        </p:txBody>
      </p:sp>
      <p:sp>
        <p:nvSpPr>
          <p:cNvPr id="3" name="Content Placeholder 2"/>
          <p:cNvSpPr>
            <a:spLocks noGrp="1"/>
          </p:cNvSpPr>
          <p:nvPr>
            <p:ph idx="1"/>
          </p:nvPr>
        </p:nvSpPr>
        <p:spPr/>
        <p:txBody>
          <a:bodyPr/>
          <a:lstStyle/>
          <a:p>
            <a:r>
              <a:rPr lang="en-US" dirty="0" smtClean="0"/>
              <a:t>Population Growth</a:t>
            </a:r>
          </a:p>
          <a:p>
            <a:r>
              <a:rPr lang="en-US" dirty="0" smtClean="0"/>
              <a:t>Transportation Improvements</a:t>
            </a:r>
          </a:p>
          <a:p>
            <a:r>
              <a:rPr lang="en-US" dirty="0" smtClean="0"/>
              <a:t>Cotton Production</a:t>
            </a:r>
          </a:p>
          <a:p>
            <a:r>
              <a:rPr lang="en-US" dirty="0" smtClean="0"/>
              <a:t>‘Old’ Immigration</a:t>
            </a:r>
            <a:endParaRPr lang="en-US" dirty="0"/>
          </a:p>
        </p:txBody>
      </p:sp>
    </p:spTree>
    <p:extLst>
      <p:ext uri="{BB962C8B-B14F-4D97-AF65-F5344CB8AC3E}">
        <p14:creationId xmlns:p14="http://schemas.microsoft.com/office/powerpoint/2010/main" val="34860952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xfrm>
            <a:off x="230311" y="-4465"/>
            <a:ext cx="8683378" cy="1437308"/>
          </a:xfrm>
          <a:prstGeom prst="rect">
            <a:avLst/>
          </a:prstGeom>
        </p:spPr>
        <p:txBody>
          <a:bodyPr/>
          <a:lstStyle>
            <a:lvl1pPr algn="ctr"/>
          </a:lstStyle>
          <a:p>
            <a:pPr lvl="0">
              <a:defRPr sz="1800">
                <a:solidFill>
                  <a:srgbClr val="000000"/>
                </a:solidFill>
              </a:defRPr>
            </a:pPr>
            <a:r>
              <a:rPr sz="5100" dirty="0">
                <a:solidFill>
                  <a:srgbClr val="FFFFFF"/>
                </a:solidFill>
              </a:rPr>
              <a:t>Expansion and Slavery</a:t>
            </a:r>
          </a:p>
        </p:txBody>
      </p:sp>
      <p:sp>
        <p:nvSpPr>
          <p:cNvPr id="100" name="Shape 100"/>
          <p:cNvSpPr>
            <a:spLocks noGrp="1"/>
          </p:cNvSpPr>
          <p:nvPr>
            <p:ph type="body" idx="1"/>
          </p:nvPr>
        </p:nvSpPr>
        <p:spPr>
          <a:xfrm>
            <a:off x="193616" y="1247970"/>
            <a:ext cx="8756768" cy="5415764"/>
          </a:xfrm>
          <a:prstGeom prst="rect">
            <a:avLst/>
          </a:prstGeom>
        </p:spPr>
        <p:txBody>
          <a:bodyPr/>
          <a:lstStyle/>
          <a:p>
            <a:pPr defTabSz="353246">
              <a:spcBef>
                <a:spcPts val="1898"/>
              </a:spcBef>
              <a:buFont typeface="Arial"/>
              <a:buChar char="•"/>
              <a:defRPr sz="1800">
                <a:solidFill>
                  <a:srgbClr val="000000"/>
                </a:solidFill>
              </a:defRPr>
            </a:pPr>
            <a:r>
              <a:rPr sz="2200" dirty="0">
                <a:solidFill>
                  <a:srgbClr val="FFFFFF"/>
                </a:solidFill>
              </a:rPr>
              <a:t>Missouri Compromise (Compromise of 1820)</a:t>
            </a:r>
          </a:p>
          <a:p>
            <a:pPr marL="611674" lvl="1" indent="-342900" defTabSz="353246">
              <a:spcBef>
                <a:spcPts val="1898"/>
              </a:spcBef>
              <a:buFont typeface="Arial"/>
              <a:buChar char="•"/>
              <a:defRPr sz="1800">
                <a:solidFill>
                  <a:srgbClr val="000000"/>
                </a:solidFill>
              </a:defRPr>
            </a:pPr>
            <a:r>
              <a:rPr sz="2200" dirty="0">
                <a:solidFill>
                  <a:srgbClr val="FFFFFF"/>
                </a:solidFill>
              </a:rPr>
              <a:t>3 parts:</a:t>
            </a:r>
          </a:p>
          <a:p>
            <a:pPr marL="880448" lvl="2" indent="-342900" defTabSz="353246">
              <a:spcBef>
                <a:spcPts val="1898"/>
              </a:spcBef>
              <a:buFont typeface="Arial"/>
              <a:buChar char="•"/>
              <a:defRPr sz="1800">
                <a:solidFill>
                  <a:srgbClr val="000000"/>
                </a:solidFill>
              </a:defRPr>
            </a:pPr>
            <a:r>
              <a:rPr sz="2200" dirty="0">
                <a:solidFill>
                  <a:srgbClr val="FFFFFF"/>
                </a:solidFill>
              </a:rPr>
              <a:t>Above 36º30’ - free, below 36º30’ - slave</a:t>
            </a:r>
          </a:p>
          <a:p>
            <a:pPr marL="880448" lvl="2" indent="-342900" defTabSz="353246">
              <a:spcBef>
                <a:spcPts val="1898"/>
              </a:spcBef>
              <a:buFont typeface="Arial"/>
              <a:buChar char="•"/>
              <a:defRPr sz="1800">
                <a:solidFill>
                  <a:srgbClr val="000000"/>
                </a:solidFill>
              </a:defRPr>
            </a:pPr>
            <a:r>
              <a:rPr sz="2200" dirty="0">
                <a:solidFill>
                  <a:srgbClr val="FFFFFF"/>
                </a:solidFill>
              </a:rPr>
              <a:t>MO - </a:t>
            </a:r>
            <a:r>
              <a:rPr lang="en-US" sz="2200" dirty="0" smtClean="0">
                <a:solidFill>
                  <a:srgbClr val="FFFFFF"/>
                </a:solidFill>
              </a:rPr>
              <a:t>Slave</a:t>
            </a:r>
            <a:endParaRPr sz="2200" dirty="0">
              <a:solidFill>
                <a:srgbClr val="FFFFFF"/>
              </a:solidFill>
            </a:endParaRPr>
          </a:p>
          <a:p>
            <a:pPr marL="880448" lvl="2" indent="-342900" defTabSz="353246">
              <a:spcBef>
                <a:spcPts val="1898"/>
              </a:spcBef>
              <a:buFont typeface="Arial"/>
              <a:buChar char="•"/>
              <a:defRPr sz="1800">
                <a:solidFill>
                  <a:srgbClr val="000000"/>
                </a:solidFill>
              </a:defRPr>
            </a:pPr>
            <a:r>
              <a:rPr sz="2200" dirty="0">
                <a:solidFill>
                  <a:srgbClr val="FFFFFF"/>
                </a:solidFill>
              </a:rPr>
              <a:t>ME - </a:t>
            </a:r>
            <a:r>
              <a:rPr lang="en-US" sz="2200" dirty="0" smtClean="0">
                <a:solidFill>
                  <a:srgbClr val="FFFFFF"/>
                </a:solidFill>
              </a:rPr>
              <a:t>Free</a:t>
            </a:r>
            <a:endParaRPr sz="2200" dirty="0">
              <a:solidFill>
                <a:srgbClr val="FFFFFF"/>
              </a:solidFill>
            </a:endParaRPr>
          </a:p>
          <a:p>
            <a:pPr marL="880448" lvl="2" indent="-342900" defTabSz="353246">
              <a:spcBef>
                <a:spcPts val="1898"/>
              </a:spcBef>
              <a:buFont typeface="Arial"/>
              <a:buChar char="•"/>
              <a:defRPr sz="1800">
                <a:solidFill>
                  <a:srgbClr val="000000"/>
                </a:solidFill>
              </a:defRPr>
            </a:pPr>
            <a:r>
              <a:rPr sz="2200" dirty="0">
                <a:solidFill>
                  <a:srgbClr val="FFFFFF"/>
                </a:solidFill>
              </a:rPr>
              <a:t>Balance preserved at 12 states each</a:t>
            </a:r>
          </a:p>
          <a:p>
            <a:pPr marL="611674" lvl="1" indent="-342900" defTabSz="353246">
              <a:spcBef>
                <a:spcPts val="1898"/>
              </a:spcBef>
              <a:buFont typeface="Arial"/>
              <a:buChar char="•"/>
              <a:defRPr sz="1800">
                <a:solidFill>
                  <a:srgbClr val="000000"/>
                </a:solidFill>
              </a:defRPr>
            </a:pPr>
            <a:r>
              <a:rPr sz="2200" dirty="0">
                <a:solidFill>
                  <a:srgbClr val="FFFFFF"/>
                </a:solidFill>
              </a:rPr>
              <a:t>Eventually, the compromise broke down (Overturned by the KS-NB Act and Dred Scott - Period 5)</a:t>
            </a:r>
          </a:p>
          <a:p>
            <a:pPr defTabSz="353246">
              <a:spcBef>
                <a:spcPts val="1898"/>
              </a:spcBef>
              <a:buFont typeface="Arial"/>
              <a:buChar char="•"/>
              <a:defRPr sz="1800">
                <a:solidFill>
                  <a:srgbClr val="000000"/>
                </a:solidFill>
              </a:defRPr>
            </a:pPr>
            <a:r>
              <a:rPr sz="2200" dirty="0">
                <a:solidFill>
                  <a:srgbClr val="FFFFFF"/>
                </a:solidFill>
              </a:rPr>
              <a:t>Overcultivation of land in the Southeast led to expansion -&gt;</a:t>
            </a:r>
          </a:p>
          <a:p>
            <a:pPr marL="611674" lvl="1" indent="-342900" defTabSz="353246">
              <a:spcBef>
                <a:spcPts val="1898"/>
              </a:spcBef>
              <a:buFont typeface="Arial"/>
              <a:buChar char="•"/>
              <a:defRPr sz="1800">
                <a:solidFill>
                  <a:srgbClr val="000000"/>
                </a:solidFill>
              </a:defRPr>
            </a:pPr>
            <a:r>
              <a:rPr sz="2200" dirty="0">
                <a:solidFill>
                  <a:srgbClr val="FFFFFF"/>
                </a:solidFill>
              </a:rPr>
              <a:t>Tensions over slavery </a:t>
            </a:r>
          </a:p>
        </p:txBody>
      </p:sp>
    </p:spTree>
    <p:extLst>
      <p:ext uri="{BB962C8B-B14F-4D97-AF65-F5344CB8AC3E}">
        <p14:creationId xmlns:p14="http://schemas.microsoft.com/office/powerpoint/2010/main" val="2237619456"/>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00">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00">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00">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00">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00">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00">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00">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100">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10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bldLvl="5"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230311" y="187524"/>
            <a:ext cx="8683378" cy="1468562"/>
          </a:xfrm>
          <a:prstGeom prst="rect">
            <a:avLst/>
          </a:prstGeom>
        </p:spPr>
        <p:txBody>
          <a:bodyPr>
            <a:normAutofit fontScale="90000"/>
          </a:bodyPr>
          <a:lstStyle>
            <a:lvl1pPr algn="ctr" defTabSz="554990">
              <a:defRPr sz="6840"/>
            </a:lvl1pPr>
          </a:lstStyle>
          <a:p>
            <a:pPr lvl="0">
              <a:defRPr sz="1800">
                <a:solidFill>
                  <a:srgbClr val="000000"/>
                </a:solidFill>
              </a:defRPr>
            </a:pPr>
            <a:r>
              <a:rPr sz="4800" dirty="0">
                <a:solidFill>
                  <a:srgbClr val="FFFFFF"/>
                </a:solidFill>
              </a:rPr>
              <a:t>Changes in Agriculture and Manufacturing</a:t>
            </a:r>
          </a:p>
        </p:txBody>
      </p:sp>
      <p:sp>
        <p:nvSpPr>
          <p:cNvPr id="72" name="Shape 72"/>
          <p:cNvSpPr>
            <a:spLocks noGrp="1"/>
          </p:cNvSpPr>
          <p:nvPr>
            <p:ph type="body" idx="1"/>
          </p:nvPr>
        </p:nvSpPr>
        <p:spPr>
          <a:xfrm>
            <a:off x="193616" y="1670130"/>
            <a:ext cx="8756768" cy="4993604"/>
          </a:xfrm>
          <a:prstGeom prst="rect">
            <a:avLst/>
          </a:prstGeom>
        </p:spPr>
        <p:txBody>
          <a:bodyPr/>
          <a:lstStyle/>
          <a:p>
            <a:pPr defTabSz="291633">
              <a:spcBef>
                <a:spcPts val="1547"/>
              </a:spcBef>
              <a:buFont typeface="Arial"/>
              <a:buChar char="•"/>
              <a:defRPr sz="1800">
                <a:solidFill>
                  <a:srgbClr val="000000"/>
                </a:solidFill>
              </a:defRPr>
            </a:pPr>
            <a:r>
              <a:rPr sz="1800" dirty="0">
                <a:solidFill>
                  <a:srgbClr val="FFFFFF"/>
                </a:solidFill>
              </a:rPr>
              <a:t>New technological innovations increased efficiency and </a:t>
            </a:r>
            <a:r>
              <a:rPr sz="1800" b="1" u="sng" dirty="0">
                <a:solidFill>
                  <a:srgbClr val="FFFFFF"/>
                </a:solidFill>
              </a:rPr>
              <a:t>extended markets</a:t>
            </a:r>
          </a:p>
          <a:p>
            <a:pPr marL="507645" lvl="1" defTabSz="291633">
              <a:spcBef>
                <a:spcPts val="1547"/>
              </a:spcBef>
              <a:buFont typeface="Arial"/>
              <a:buChar char="•"/>
              <a:defRPr sz="1800">
                <a:solidFill>
                  <a:srgbClr val="000000"/>
                </a:solidFill>
              </a:defRPr>
            </a:pPr>
            <a:r>
              <a:rPr sz="1800" dirty="0">
                <a:solidFill>
                  <a:srgbClr val="FFFFFF"/>
                </a:solidFill>
              </a:rPr>
              <a:t>Textile machines - Spinning Jenny, increased </a:t>
            </a:r>
            <a:r>
              <a:rPr sz="1800" dirty="0" smtClean="0">
                <a:solidFill>
                  <a:srgbClr val="FFFFFF"/>
                </a:solidFill>
              </a:rPr>
              <a:t>production</a:t>
            </a:r>
            <a:r>
              <a:rPr lang="en-US" sz="1800" dirty="0" smtClean="0">
                <a:solidFill>
                  <a:srgbClr val="FFFFFF"/>
                </a:solidFill>
              </a:rPr>
              <a:t> (Samuel Slater)</a:t>
            </a:r>
            <a:endParaRPr sz="1800" dirty="0">
              <a:solidFill>
                <a:srgbClr val="FFFFFF"/>
              </a:solidFill>
            </a:endParaRPr>
          </a:p>
          <a:p>
            <a:pPr marL="507645" lvl="1" defTabSz="291633">
              <a:spcBef>
                <a:spcPts val="1547"/>
              </a:spcBef>
              <a:buFont typeface="Arial"/>
              <a:buChar char="•"/>
              <a:defRPr sz="1800">
                <a:solidFill>
                  <a:srgbClr val="000000"/>
                </a:solidFill>
              </a:defRPr>
            </a:pPr>
            <a:r>
              <a:rPr sz="1800" b="1" u="sng" dirty="0">
                <a:solidFill>
                  <a:srgbClr val="FFFFFF"/>
                </a:solidFill>
              </a:rPr>
              <a:t>Steam engines </a:t>
            </a:r>
            <a:r>
              <a:rPr sz="1800" dirty="0">
                <a:solidFill>
                  <a:srgbClr val="FFFFFF"/>
                </a:solidFill>
              </a:rPr>
              <a:t>- boats could travel </a:t>
            </a:r>
            <a:r>
              <a:rPr sz="1800" i="1" dirty="0">
                <a:solidFill>
                  <a:srgbClr val="FFFFFF"/>
                </a:solidFill>
              </a:rPr>
              <a:t>against</a:t>
            </a:r>
            <a:r>
              <a:rPr sz="1800" dirty="0">
                <a:solidFill>
                  <a:srgbClr val="FFFFFF"/>
                </a:solidFill>
              </a:rPr>
              <a:t> the current</a:t>
            </a:r>
          </a:p>
          <a:p>
            <a:pPr marL="507645" lvl="1" defTabSz="291633">
              <a:spcBef>
                <a:spcPts val="1547"/>
              </a:spcBef>
              <a:buFont typeface="Arial"/>
              <a:buChar char="•"/>
              <a:defRPr sz="1800">
                <a:solidFill>
                  <a:srgbClr val="000000"/>
                </a:solidFill>
              </a:defRPr>
            </a:pPr>
            <a:r>
              <a:rPr sz="1800" dirty="0">
                <a:solidFill>
                  <a:srgbClr val="FFFFFF"/>
                </a:solidFill>
              </a:rPr>
              <a:t>Interchangeable parts - </a:t>
            </a:r>
            <a:r>
              <a:rPr sz="1800" b="1" u="sng" dirty="0">
                <a:solidFill>
                  <a:srgbClr val="FFFFFF"/>
                </a:solidFill>
              </a:rPr>
              <a:t>Eli Whitney</a:t>
            </a:r>
            <a:r>
              <a:rPr sz="1800" dirty="0">
                <a:solidFill>
                  <a:srgbClr val="FFFFFF"/>
                </a:solidFill>
              </a:rPr>
              <a:t>, mass production of goods</a:t>
            </a:r>
          </a:p>
          <a:p>
            <a:pPr marL="507645" lvl="1" defTabSz="291633">
              <a:spcBef>
                <a:spcPts val="1547"/>
              </a:spcBef>
              <a:buFont typeface="Arial"/>
              <a:buChar char="•"/>
              <a:defRPr sz="1800">
                <a:solidFill>
                  <a:srgbClr val="000000"/>
                </a:solidFill>
              </a:defRPr>
            </a:pPr>
            <a:r>
              <a:rPr sz="1800" dirty="0">
                <a:solidFill>
                  <a:srgbClr val="FFFFFF"/>
                </a:solidFill>
              </a:rPr>
              <a:t>Canals - </a:t>
            </a:r>
            <a:r>
              <a:rPr sz="1800" b="1" u="sng" dirty="0">
                <a:solidFill>
                  <a:srgbClr val="FFFFFF"/>
                </a:solidFill>
              </a:rPr>
              <a:t>Erie Canal</a:t>
            </a:r>
            <a:r>
              <a:rPr sz="1800" dirty="0">
                <a:solidFill>
                  <a:srgbClr val="FFFFFF"/>
                </a:solidFill>
              </a:rPr>
              <a:t>, goods could be shipped further</a:t>
            </a:r>
          </a:p>
          <a:p>
            <a:pPr marL="507645" lvl="1" defTabSz="291633">
              <a:spcBef>
                <a:spcPts val="1547"/>
              </a:spcBef>
              <a:buFont typeface="Arial"/>
              <a:buChar char="•"/>
              <a:defRPr sz="1800">
                <a:solidFill>
                  <a:srgbClr val="000000"/>
                </a:solidFill>
              </a:defRPr>
            </a:pPr>
            <a:r>
              <a:rPr sz="1800" dirty="0">
                <a:solidFill>
                  <a:srgbClr val="FFFFFF"/>
                </a:solidFill>
              </a:rPr>
              <a:t>Railroads - Expanded rapidly in the 1840s, hurt canals</a:t>
            </a:r>
          </a:p>
          <a:p>
            <a:pPr marL="507645" lvl="1" defTabSz="291633">
              <a:spcBef>
                <a:spcPts val="1547"/>
              </a:spcBef>
              <a:buFont typeface="Arial"/>
              <a:buChar char="•"/>
              <a:defRPr sz="1800">
                <a:solidFill>
                  <a:srgbClr val="000000"/>
                </a:solidFill>
              </a:defRPr>
            </a:pPr>
            <a:r>
              <a:rPr sz="1800" dirty="0">
                <a:solidFill>
                  <a:srgbClr val="FFFFFF"/>
                </a:solidFill>
              </a:rPr>
              <a:t>Telegraph - spread of information (1844 Democratic Convention)</a:t>
            </a:r>
          </a:p>
          <a:p>
            <a:pPr marL="507645" lvl="1" defTabSz="291633">
              <a:spcBef>
                <a:spcPts val="1547"/>
              </a:spcBef>
              <a:buFont typeface="Arial"/>
              <a:buChar char="•"/>
              <a:defRPr sz="1800">
                <a:solidFill>
                  <a:srgbClr val="000000"/>
                </a:solidFill>
              </a:defRPr>
            </a:pPr>
            <a:r>
              <a:rPr sz="1800" dirty="0">
                <a:solidFill>
                  <a:srgbClr val="FFFFFF"/>
                </a:solidFill>
              </a:rPr>
              <a:t>Agricultural inventions - mechanical reaper, </a:t>
            </a:r>
            <a:r>
              <a:rPr lang="en-US" sz="1800" dirty="0" smtClean="0">
                <a:solidFill>
                  <a:srgbClr val="FFFFFF"/>
                </a:solidFill>
              </a:rPr>
              <a:t>steel </a:t>
            </a:r>
            <a:r>
              <a:rPr sz="1800" dirty="0" smtClean="0">
                <a:solidFill>
                  <a:srgbClr val="FFFFFF"/>
                </a:solidFill>
              </a:rPr>
              <a:t>plow</a:t>
            </a:r>
            <a:r>
              <a:rPr lang="en-US" sz="1800" dirty="0" smtClean="0">
                <a:solidFill>
                  <a:srgbClr val="FFFFFF"/>
                </a:solidFill>
              </a:rPr>
              <a:t>, </a:t>
            </a:r>
            <a:r>
              <a:rPr lang="en-US" sz="1800" b="1" u="sng" dirty="0" smtClean="0">
                <a:solidFill>
                  <a:srgbClr val="FFFFFF"/>
                </a:solidFill>
              </a:rPr>
              <a:t>cotton gin</a:t>
            </a:r>
            <a:endParaRPr sz="1800" b="1" u="sng" dirty="0">
              <a:solidFill>
                <a:srgbClr val="FFFFFF"/>
              </a:solidFill>
            </a:endParaRPr>
          </a:p>
          <a:p>
            <a:pPr defTabSz="291633">
              <a:spcBef>
                <a:spcPts val="1547"/>
              </a:spcBef>
              <a:buFont typeface="Arial"/>
              <a:buChar char="•"/>
              <a:defRPr sz="1800">
                <a:solidFill>
                  <a:srgbClr val="000000"/>
                </a:solidFill>
              </a:defRPr>
            </a:pPr>
            <a:r>
              <a:rPr sz="1800" dirty="0">
                <a:solidFill>
                  <a:srgbClr val="FFFFFF"/>
                </a:solidFill>
              </a:rPr>
              <a:t>Production of goods began to replace semi subsistence farming</a:t>
            </a:r>
          </a:p>
          <a:p>
            <a:pPr marL="507645" lvl="1" defTabSz="291633">
              <a:spcBef>
                <a:spcPts val="1547"/>
              </a:spcBef>
              <a:buFont typeface="Arial"/>
              <a:buChar char="•"/>
              <a:defRPr sz="1800">
                <a:solidFill>
                  <a:srgbClr val="000000"/>
                </a:solidFill>
              </a:defRPr>
            </a:pPr>
            <a:r>
              <a:rPr sz="1800" dirty="0">
                <a:solidFill>
                  <a:srgbClr val="FFFFFF"/>
                </a:solidFill>
              </a:rPr>
              <a:t>Lowell System - farmers’ daughters worked in factories in 8 hour shifts, lived in boarding houses, worked OUTSIDE the home</a:t>
            </a:r>
          </a:p>
        </p:txBody>
      </p:sp>
    </p:spTree>
    <p:extLst>
      <p:ext uri="{BB962C8B-B14F-4D97-AF65-F5344CB8AC3E}">
        <p14:creationId xmlns:p14="http://schemas.microsoft.com/office/powerpoint/2010/main" val="658985744"/>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72">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72">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72">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72">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72">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72">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72">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72">
                                            <p:txEl>
                                              <p:pRg st="8" end="8"/>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7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bldLvl="5"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xfrm>
            <a:off x="230311" y="-4464"/>
            <a:ext cx="8683378" cy="1160487"/>
          </a:xfrm>
          <a:prstGeom prst="rect">
            <a:avLst/>
          </a:prstGeom>
        </p:spPr>
        <p:txBody>
          <a:bodyPr>
            <a:normAutofit fontScale="90000"/>
          </a:bodyPr>
          <a:lstStyle>
            <a:lvl1pPr algn="ctr"/>
          </a:lstStyle>
          <a:p>
            <a:pPr lvl="0">
              <a:defRPr sz="1800">
                <a:solidFill>
                  <a:srgbClr val="000000"/>
                </a:solidFill>
              </a:defRPr>
            </a:pPr>
            <a:r>
              <a:rPr sz="5100">
                <a:solidFill>
                  <a:srgbClr val="FFFFFF"/>
                </a:solidFill>
              </a:rPr>
              <a:t>Impacts of Market Revolution</a:t>
            </a:r>
          </a:p>
        </p:txBody>
      </p:sp>
      <p:sp>
        <p:nvSpPr>
          <p:cNvPr id="83" name="Shape 83"/>
          <p:cNvSpPr>
            <a:spLocks noGrp="1"/>
          </p:cNvSpPr>
          <p:nvPr>
            <p:ph type="body" idx="1"/>
          </p:nvPr>
        </p:nvSpPr>
        <p:spPr>
          <a:xfrm>
            <a:off x="193616" y="1349114"/>
            <a:ext cx="8756768" cy="5314619"/>
          </a:xfrm>
          <a:prstGeom prst="rect">
            <a:avLst/>
          </a:prstGeom>
        </p:spPr>
        <p:txBody>
          <a:bodyPr/>
          <a:lstStyle/>
          <a:p>
            <a:pPr lvl="0">
              <a:buFont typeface="Arial"/>
              <a:buChar char="•"/>
              <a:defRPr sz="1800">
                <a:solidFill>
                  <a:srgbClr val="000000"/>
                </a:solidFill>
              </a:defRPr>
            </a:pPr>
            <a:r>
              <a:rPr sz="2500" dirty="0">
                <a:solidFill>
                  <a:srgbClr val="FFFFFF"/>
                </a:solidFill>
              </a:rPr>
              <a:t>Canals and roads helped encourage westward expansion</a:t>
            </a:r>
          </a:p>
          <a:p>
            <a:pPr lvl="0">
              <a:buFont typeface="Arial"/>
              <a:buChar char="•"/>
              <a:defRPr sz="1800">
                <a:solidFill>
                  <a:srgbClr val="000000"/>
                </a:solidFill>
              </a:defRPr>
            </a:pPr>
            <a:r>
              <a:rPr sz="2500" dirty="0">
                <a:solidFill>
                  <a:srgbClr val="FFFFFF"/>
                </a:solidFill>
              </a:rPr>
              <a:t>European immigrants settled in the:</a:t>
            </a:r>
          </a:p>
          <a:p>
            <a:pPr lvl="1">
              <a:buFont typeface="Arial"/>
              <a:buChar char="•"/>
              <a:defRPr sz="1800">
                <a:solidFill>
                  <a:srgbClr val="000000"/>
                </a:solidFill>
              </a:defRPr>
            </a:pPr>
            <a:r>
              <a:rPr sz="2500" dirty="0">
                <a:solidFill>
                  <a:srgbClr val="FFFFFF"/>
                </a:solidFill>
              </a:rPr>
              <a:t>East - Irish (cities)</a:t>
            </a:r>
          </a:p>
          <a:p>
            <a:pPr lvl="1">
              <a:buFont typeface="Arial"/>
              <a:buChar char="•"/>
              <a:defRPr sz="1800">
                <a:solidFill>
                  <a:srgbClr val="000000"/>
                </a:solidFill>
              </a:defRPr>
            </a:pPr>
            <a:r>
              <a:rPr sz="2500" dirty="0">
                <a:solidFill>
                  <a:srgbClr val="FFFFFF"/>
                </a:solidFill>
              </a:rPr>
              <a:t>Midwest (Germans, as farmers)</a:t>
            </a:r>
          </a:p>
          <a:p>
            <a:pPr lvl="1">
              <a:buFont typeface="Arial"/>
              <a:buChar char="•"/>
              <a:defRPr sz="1800">
                <a:solidFill>
                  <a:srgbClr val="000000"/>
                </a:solidFill>
              </a:defRPr>
            </a:pPr>
            <a:r>
              <a:rPr sz="2500" dirty="0">
                <a:solidFill>
                  <a:srgbClr val="FFFFFF"/>
                </a:solidFill>
              </a:rPr>
              <a:t>Why did immigrants leave Europe?</a:t>
            </a:r>
          </a:p>
          <a:p>
            <a:pPr lvl="2">
              <a:buFont typeface="Arial"/>
              <a:buChar char="•"/>
              <a:defRPr sz="1800">
                <a:solidFill>
                  <a:srgbClr val="000000"/>
                </a:solidFill>
              </a:defRPr>
            </a:pPr>
            <a:r>
              <a:rPr sz="2500" dirty="0">
                <a:solidFill>
                  <a:srgbClr val="FFFFFF"/>
                </a:solidFill>
              </a:rPr>
              <a:t>Economic hardships (Potato famine), not enough land, and economic opportunities in the US</a:t>
            </a:r>
          </a:p>
          <a:p>
            <a:pPr lvl="0">
              <a:buFont typeface="Arial"/>
              <a:buChar char="•"/>
              <a:defRPr sz="1800">
                <a:solidFill>
                  <a:srgbClr val="000000"/>
                </a:solidFill>
              </a:defRPr>
            </a:pPr>
            <a:r>
              <a:rPr sz="2500" dirty="0">
                <a:solidFill>
                  <a:srgbClr val="FFFFFF"/>
                </a:solidFill>
              </a:rPr>
              <a:t>This helped increase interdependence between the Northeast and Old Northwest</a:t>
            </a:r>
          </a:p>
        </p:txBody>
      </p:sp>
    </p:spTree>
    <p:extLst>
      <p:ext uri="{BB962C8B-B14F-4D97-AF65-F5344CB8AC3E}">
        <p14:creationId xmlns:p14="http://schemas.microsoft.com/office/powerpoint/2010/main" val="2507527743"/>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bldLvl="5"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230311" y="-4464"/>
            <a:ext cx="8683378" cy="1160487"/>
          </a:xfrm>
          <a:prstGeom prst="rect">
            <a:avLst/>
          </a:prstGeom>
        </p:spPr>
        <p:txBody>
          <a:bodyPr>
            <a:normAutofit fontScale="90000"/>
          </a:bodyPr>
          <a:lstStyle>
            <a:lvl1pPr algn="ctr"/>
          </a:lstStyle>
          <a:p>
            <a:pPr lvl="0">
              <a:defRPr sz="1800">
                <a:solidFill>
                  <a:srgbClr val="000000"/>
                </a:solidFill>
              </a:defRPr>
            </a:pPr>
            <a:r>
              <a:rPr sz="5100">
                <a:solidFill>
                  <a:srgbClr val="FFFFFF"/>
                </a:solidFill>
              </a:rPr>
              <a:t>Impacts of Market Revolution</a:t>
            </a:r>
          </a:p>
        </p:txBody>
      </p:sp>
      <p:sp>
        <p:nvSpPr>
          <p:cNvPr id="87" name="Shape 87"/>
          <p:cNvSpPr>
            <a:spLocks noGrp="1"/>
          </p:cNvSpPr>
          <p:nvPr>
            <p:ph type="body" idx="1"/>
          </p:nvPr>
        </p:nvSpPr>
        <p:spPr>
          <a:xfrm>
            <a:off x="193616" y="1032844"/>
            <a:ext cx="8756768" cy="5630890"/>
          </a:xfrm>
          <a:prstGeom prst="rect">
            <a:avLst/>
          </a:prstGeom>
        </p:spPr>
        <p:txBody>
          <a:bodyPr/>
          <a:lstStyle/>
          <a:p>
            <a:pPr defTabSz="266987">
              <a:spcBef>
                <a:spcPts val="1406"/>
              </a:spcBef>
              <a:buFont typeface="Arial"/>
              <a:buChar char="•"/>
              <a:defRPr sz="1800">
                <a:solidFill>
                  <a:srgbClr val="000000"/>
                </a:solidFill>
              </a:defRPr>
            </a:pPr>
            <a:r>
              <a:rPr sz="1600" dirty="0">
                <a:solidFill>
                  <a:srgbClr val="FFFFFF"/>
                </a:solidFill>
              </a:rPr>
              <a:t>The South remained distinctly different from the other regions</a:t>
            </a:r>
          </a:p>
          <a:p>
            <a:pPr marL="488893" lvl="1" defTabSz="266987">
              <a:spcBef>
                <a:spcPts val="1406"/>
              </a:spcBef>
              <a:buFont typeface="Arial"/>
              <a:buChar char="•"/>
              <a:defRPr sz="1800">
                <a:solidFill>
                  <a:srgbClr val="000000"/>
                </a:solidFill>
              </a:defRPr>
            </a:pPr>
            <a:r>
              <a:rPr sz="1600" dirty="0">
                <a:solidFill>
                  <a:srgbClr val="FFFFFF"/>
                </a:solidFill>
              </a:rPr>
              <a:t>Relied on cotton exportation to make $</a:t>
            </a:r>
          </a:p>
          <a:p>
            <a:pPr defTabSz="266987">
              <a:spcBef>
                <a:spcPts val="1406"/>
              </a:spcBef>
              <a:buFont typeface="Arial"/>
              <a:buChar char="•"/>
              <a:defRPr sz="1800">
                <a:solidFill>
                  <a:srgbClr val="000000"/>
                </a:solidFill>
              </a:defRPr>
            </a:pPr>
            <a:r>
              <a:rPr sz="1600" dirty="0">
                <a:solidFill>
                  <a:srgbClr val="FFFFFF"/>
                </a:solidFill>
              </a:rPr>
              <a:t>The Market Revolution changed life in the following ways:</a:t>
            </a:r>
          </a:p>
          <a:p>
            <a:pPr marL="488893" lvl="1" defTabSz="266987">
              <a:spcBef>
                <a:spcPts val="1406"/>
              </a:spcBef>
              <a:buFont typeface="Arial"/>
              <a:buChar char="•"/>
              <a:defRPr sz="1800">
                <a:solidFill>
                  <a:srgbClr val="000000"/>
                </a:solidFill>
              </a:defRPr>
            </a:pPr>
            <a:r>
              <a:rPr sz="1600" dirty="0">
                <a:solidFill>
                  <a:srgbClr val="FFFFFF"/>
                </a:solidFill>
              </a:rPr>
              <a:t>Increased gap between rich and poor</a:t>
            </a:r>
          </a:p>
          <a:p>
            <a:pPr marL="488893" lvl="1" defTabSz="266987">
              <a:spcBef>
                <a:spcPts val="1406"/>
              </a:spcBef>
              <a:buFont typeface="Arial"/>
              <a:buChar char="•"/>
              <a:defRPr sz="1800">
                <a:solidFill>
                  <a:srgbClr val="000000"/>
                </a:solidFill>
              </a:defRPr>
            </a:pPr>
            <a:r>
              <a:rPr sz="1600" dirty="0">
                <a:solidFill>
                  <a:srgbClr val="FFFFFF"/>
                </a:solidFill>
              </a:rPr>
              <a:t>Emergence of middle and working classes</a:t>
            </a:r>
          </a:p>
          <a:p>
            <a:pPr marL="488893" lvl="1" defTabSz="266987">
              <a:spcBef>
                <a:spcPts val="1406"/>
              </a:spcBef>
              <a:buFont typeface="Arial"/>
              <a:buChar char="•"/>
              <a:defRPr sz="1800">
                <a:solidFill>
                  <a:srgbClr val="000000"/>
                </a:solidFill>
              </a:defRPr>
            </a:pPr>
            <a:r>
              <a:rPr sz="1600" dirty="0">
                <a:solidFill>
                  <a:srgbClr val="FFFFFF"/>
                </a:solidFill>
              </a:rPr>
              <a:t>Separation between home and workplace - more goods were produced OUTSIDE the home</a:t>
            </a:r>
          </a:p>
          <a:p>
            <a:pPr marL="488893" lvl="1" defTabSz="266987">
              <a:spcBef>
                <a:spcPts val="1406"/>
              </a:spcBef>
              <a:buFont typeface="Arial"/>
              <a:buChar char="•"/>
              <a:defRPr sz="1800">
                <a:solidFill>
                  <a:srgbClr val="000000"/>
                </a:solidFill>
              </a:defRPr>
            </a:pPr>
            <a:r>
              <a:rPr sz="1600" dirty="0">
                <a:solidFill>
                  <a:srgbClr val="FFFFFF"/>
                </a:solidFill>
              </a:rPr>
              <a:t>Helped change gender and family roles</a:t>
            </a:r>
          </a:p>
          <a:p>
            <a:pPr defTabSz="266987">
              <a:spcBef>
                <a:spcPts val="1406"/>
              </a:spcBef>
              <a:buFont typeface="Arial"/>
              <a:buChar char="•"/>
              <a:defRPr sz="1800">
                <a:solidFill>
                  <a:srgbClr val="000000"/>
                </a:solidFill>
              </a:defRPr>
            </a:pPr>
            <a:r>
              <a:rPr sz="1600" dirty="0">
                <a:solidFill>
                  <a:srgbClr val="FFFFFF"/>
                </a:solidFill>
              </a:rPr>
              <a:t>For many Americans, regional interests were more important than national concerns, as seen through:</a:t>
            </a:r>
          </a:p>
          <a:p>
            <a:pPr marL="488893" lvl="1" defTabSz="266987">
              <a:spcBef>
                <a:spcPts val="1406"/>
              </a:spcBef>
              <a:buFont typeface="Arial"/>
              <a:buChar char="•"/>
              <a:defRPr sz="1800">
                <a:solidFill>
                  <a:srgbClr val="000000"/>
                </a:solidFill>
              </a:defRPr>
            </a:pPr>
            <a:r>
              <a:rPr sz="1600" dirty="0">
                <a:solidFill>
                  <a:srgbClr val="FFFFFF"/>
                </a:solidFill>
              </a:rPr>
              <a:t>Slavery - tensions increased as time went on</a:t>
            </a:r>
          </a:p>
          <a:p>
            <a:pPr marL="488893" lvl="1" defTabSz="266987">
              <a:spcBef>
                <a:spcPts val="1406"/>
              </a:spcBef>
              <a:buFont typeface="Arial"/>
              <a:buChar char="•"/>
              <a:defRPr sz="1800">
                <a:solidFill>
                  <a:srgbClr val="000000"/>
                </a:solidFill>
              </a:defRPr>
            </a:pPr>
            <a:r>
              <a:rPr sz="1600" dirty="0">
                <a:solidFill>
                  <a:srgbClr val="FFFFFF"/>
                </a:solidFill>
              </a:rPr>
              <a:t>National bank (BUS) - disliked in the South</a:t>
            </a:r>
          </a:p>
          <a:p>
            <a:pPr marL="488893" lvl="1" defTabSz="266987">
              <a:spcBef>
                <a:spcPts val="1406"/>
              </a:spcBef>
              <a:buFont typeface="Arial"/>
              <a:buChar char="•"/>
              <a:defRPr sz="1800">
                <a:solidFill>
                  <a:srgbClr val="000000"/>
                </a:solidFill>
              </a:defRPr>
            </a:pPr>
            <a:r>
              <a:rPr sz="1600" dirty="0">
                <a:solidFill>
                  <a:srgbClr val="FFFFFF"/>
                </a:solidFill>
              </a:rPr>
              <a:t>Tariffs - favored in the north (manufacturing), disliked in the South</a:t>
            </a:r>
          </a:p>
          <a:p>
            <a:pPr marL="488893" lvl="1" defTabSz="266987">
              <a:spcBef>
                <a:spcPts val="1406"/>
              </a:spcBef>
              <a:buFont typeface="Arial"/>
              <a:buChar char="•"/>
              <a:defRPr sz="1800">
                <a:solidFill>
                  <a:srgbClr val="000000"/>
                </a:solidFill>
              </a:defRPr>
            </a:pPr>
            <a:r>
              <a:rPr sz="1600" dirty="0">
                <a:solidFill>
                  <a:srgbClr val="FFFFFF"/>
                </a:solidFill>
              </a:rPr>
              <a:t>Internal Improvements - tariffs would pay the cost; favored out West (Henry Clay!)</a:t>
            </a:r>
          </a:p>
        </p:txBody>
      </p:sp>
    </p:spTree>
    <p:extLst>
      <p:ext uri="{BB962C8B-B14F-4D97-AF65-F5344CB8AC3E}">
        <p14:creationId xmlns:p14="http://schemas.microsoft.com/office/powerpoint/2010/main" val="865843675"/>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87">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87">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87">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87">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87">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87">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87">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87">
                                            <p:txEl>
                                              <p:pRg st="8" end="8"/>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87">
                                            <p:txEl>
                                              <p:pRg st="9" end="9"/>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87">
                                            <p:txEl>
                                              <p:pRg st="10" end="10"/>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iterate>
                                    <p:tmAbs val="0"/>
                                  </p:iterate>
                                  <p:childTnLst>
                                    <p:set>
                                      <p:cBhvr>
                                        <p:cTn id="39" fill="hold"/>
                                        <p:tgtEl>
                                          <p:spTgt spid="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bldLvl="5"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914400" y="117475"/>
            <a:ext cx="7772400" cy="568325"/>
          </a:xfrm>
          <a:prstGeom prst="rect">
            <a:avLst/>
          </a:prstGeom>
        </p:spPr>
        <p:txBody>
          <a:bodyPr wrap="none" fromWordArt="1">
            <a:prstTxWarp prst="textChevron">
              <a:avLst>
                <a:gd name="adj" fmla="val 25000"/>
              </a:avLst>
            </a:prstTxWarp>
          </a:bodyPr>
          <a:lstStyle/>
          <a:p>
            <a:pPr algn="ctr"/>
            <a:r>
              <a:rPr lang="en-US" sz="2400" kern="10">
                <a:ln w="22225">
                  <a:solidFill>
                    <a:schemeClr val="tx1"/>
                  </a:solidFill>
                  <a:round/>
                  <a:headEnd/>
                  <a:tailEnd/>
                </a:ln>
                <a:solidFill>
                  <a:srgbClr val="FFFFFF"/>
                </a:solidFill>
                <a:ea typeface="Impact"/>
                <a:cs typeface="Impact"/>
              </a:rPr>
              <a:t>AMERICAN SYSTEM</a:t>
            </a:r>
          </a:p>
        </p:txBody>
      </p:sp>
      <p:sp>
        <p:nvSpPr>
          <p:cNvPr id="25603" name="Text Box 3"/>
          <p:cNvSpPr txBox="1">
            <a:spLocks noChangeArrowheads="1"/>
          </p:cNvSpPr>
          <p:nvPr/>
        </p:nvSpPr>
        <p:spPr bwMode="auto">
          <a:xfrm>
            <a:off x="2971800" y="1828800"/>
            <a:ext cx="6172200" cy="180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80000"/>
              </a:lnSpc>
              <a:spcBef>
                <a:spcPct val="30000"/>
              </a:spcBef>
              <a:buClr>
                <a:srgbClr val="0000CC"/>
              </a:buClr>
              <a:buFont typeface="Monotype Sorts" charset="0"/>
              <a:buChar char="H"/>
            </a:pPr>
            <a:r>
              <a:rPr lang="en-US" sz="2400" dirty="0">
                <a:solidFill>
                  <a:srgbClr val="FFFFFF"/>
                </a:solidFill>
              </a:rPr>
              <a:t>Congress</a:t>
            </a:r>
            <a:r>
              <a:rPr lang="ja-JP" altLang="en-US" sz="2400" dirty="0">
                <a:solidFill>
                  <a:srgbClr val="FFFFFF"/>
                </a:solidFill>
              </a:rPr>
              <a:t>’</a:t>
            </a:r>
            <a:r>
              <a:rPr lang="en-US" sz="2400" dirty="0">
                <a:solidFill>
                  <a:srgbClr val="FFFFFF"/>
                </a:solidFill>
              </a:rPr>
              <a:t>s attempt to unite the US </a:t>
            </a:r>
          </a:p>
          <a:p>
            <a:pPr lvl="1" eaLnBrk="0" hangingPunct="0">
              <a:lnSpc>
                <a:spcPct val="80000"/>
              </a:lnSpc>
              <a:spcBef>
                <a:spcPct val="30000"/>
              </a:spcBef>
              <a:buClr>
                <a:srgbClr val="CC0000"/>
              </a:buClr>
              <a:buFontTx/>
              <a:buChar char="•"/>
            </a:pPr>
            <a:r>
              <a:rPr lang="en-US" sz="2400" dirty="0">
                <a:solidFill>
                  <a:srgbClr val="FFFFFF"/>
                </a:solidFill>
              </a:rPr>
              <a:t>National transportation system of roads, canals, steamships and rivers.</a:t>
            </a:r>
          </a:p>
          <a:p>
            <a:pPr lvl="1" eaLnBrk="0" hangingPunct="0">
              <a:lnSpc>
                <a:spcPct val="80000"/>
              </a:lnSpc>
              <a:spcBef>
                <a:spcPct val="30000"/>
              </a:spcBef>
              <a:buClr>
                <a:srgbClr val="CC0000"/>
              </a:buClr>
              <a:buFontTx/>
              <a:buChar char="•"/>
            </a:pPr>
            <a:r>
              <a:rPr lang="en-US" sz="2400" dirty="0">
                <a:solidFill>
                  <a:srgbClr val="FFFFFF"/>
                </a:solidFill>
              </a:rPr>
              <a:t>1800 to 1850 roads, canals and rivers first forms of transportation---</a:t>
            </a:r>
          </a:p>
        </p:txBody>
      </p:sp>
      <p:pic>
        <p:nvPicPr>
          <p:cNvPr id="25605" name="Picture 5" descr="09henryc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990600"/>
            <a:ext cx="2095500" cy="2667000"/>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6" name="Rectangle 6"/>
          <p:cNvSpPr>
            <a:spLocks noGrp="1" noChangeArrowheads="1"/>
          </p:cNvSpPr>
          <p:nvPr>
            <p:ph type="title"/>
          </p:nvPr>
        </p:nvSpPr>
        <p:spPr>
          <a:xfrm>
            <a:off x="3200400" y="762000"/>
            <a:ext cx="5943600" cy="1066800"/>
          </a:xfrm>
          <a:noFill/>
          <a:ln/>
          <a:extLst>
            <a:ext uri="{AF507438-7753-43e0-B8FC-AC1667EBCBE1}">
              <a14:hiddenEffects xmlns:a14="http://schemas.microsoft.com/office/drawing/2010/main">
                <a:effectLst>
                  <a:outerShdw blurRad="63500" dist="40161" dir="1106097" algn="ctr" rotWithShape="0">
                    <a:schemeClr val="tx1">
                      <a:alpha val="74998"/>
                    </a:schemeClr>
                  </a:outerShdw>
                </a:effectLst>
              </a14:hiddenEffects>
            </a:ext>
          </a:extLst>
        </p:spPr>
        <p:txBody>
          <a:bodyPr>
            <a:normAutofit/>
          </a:bodyPr>
          <a:lstStyle/>
          <a:p>
            <a:pPr>
              <a:lnSpc>
                <a:spcPct val="80000"/>
              </a:lnSpc>
            </a:pPr>
            <a:r>
              <a:rPr lang="en-US" sz="3200">
                <a:solidFill>
                  <a:srgbClr val="FFFFFF"/>
                </a:solidFill>
                <a:latin typeface="+mn-lt"/>
              </a:rPr>
              <a:t>Henry Clay</a:t>
            </a:r>
            <a:r>
              <a:rPr lang="ja-JP" altLang="en-US" sz="3200">
                <a:solidFill>
                  <a:srgbClr val="FFFFFF"/>
                </a:solidFill>
                <a:latin typeface="+mn-lt"/>
              </a:rPr>
              <a:t>’</a:t>
            </a:r>
            <a:r>
              <a:rPr lang="en-US" sz="3200">
                <a:solidFill>
                  <a:srgbClr val="FFFFFF"/>
                </a:solidFill>
                <a:latin typeface="+mn-lt"/>
              </a:rPr>
              <a:t>s </a:t>
            </a:r>
            <a:br>
              <a:rPr lang="en-US" sz="3200">
                <a:solidFill>
                  <a:srgbClr val="FFFFFF"/>
                </a:solidFill>
                <a:latin typeface="+mn-lt"/>
              </a:rPr>
            </a:br>
            <a:r>
              <a:rPr lang="en-US" sz="3200">
                <a:solidFill>
                  <a:srgbClr val="FFFFFF"/>
                </a:solidFill>
                <a:latin typeface="+mn-lt"/>
              </a:rPr>
              <a:t>American System </a:t>
            </a:r>
          </a:p>
        </p:txBody>
      </p:sp>
      <p:sp>
        <p:nvSpPr>
          <p:cNvPr id="25607" name="Rectangle 7"/>
          <p:cNvSpPr>
            <a:spLocks noChangeArrowheads="1"/>
          </p:cNvSpPr>
          <p:nvPr/>
        </p:nvSpPr>
        <p:spPr bwMode="auto">
          <a:xfrm>
            <a:off x="609600" y="4267200"/>
            <a:ext cx="8534400" cy="270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80000"/>
              </a:lnSpc>
              <a:spcBef>
                <a:spcPct val="5000"/>
              </a:spcBef>
              <a:buClr>
                <a:srgbClr val="0000CC"/>
              </a:buClr>
              <a:buFont typeface="Monotype Sorts" charset="0"/>
              <a:buChar char="H"/>
            </a:pPr>
            <a:r>
              <a:rPr lang="en-US" sz="2400" dirty="0">
                <a:solidFill>
                  <a:srgbClr val="FFFFFF"/>
                </a:solidFill>
              </a:rPr>
              <a:t>Provide economic growth </a:t>
            </a:r>
          </a:p>
          <a:p>
            <a:pPr lvl="1" eaLnBrk="0" hangingPunct="0">
              <a:lnSpc>
                <a:spcPct val="80000"/>
              </a:lnSpc>
              <a:spcBef>
                <a:spcPct val="5000"/>
              </a:spcBef>
              <a:buClr>
                <a:srgbClr val="CC0000"/>
              </a:buClr>
              <a:buFont typeface="Times New Roman" charset="0"/>
              <a:buChar char="•"/>
            </a:pPr>
            <a:r>
              <a:rPr lang="en-US" sz="2400" dirty="0">
                <a:solidFill>
                  <a:srgbClr val="FFFFFF"/>
                </a:solidFill>
              </a:rPr>
              <a:t>Americans buying American goods </a:t>
            </a:r>
          </a:p>
          <a:p>
            <a:pPr lvl="1" eaLnBrk="0" hangingPunct="0">
              <a:lnSpc>
                <a:spcPct val="80000"/>
              </a:lnSpc>
              <a:spcBef>
                <a:spcPct val="5000"/>
              </a:spcBef>
              <a:buClr>
                <a:srgbClr val="CC0000"/>
              </a:buClr>
              <a:buFont typeface="Times New Roman" charset="0"/>
              <a:buChar char="•"/>
            </a:pPr>
            <a:r>
              <a:rPr lang="en-US" sz="2400" dirty="0">
                <a:solidFill>
                  <a:srgbClr val="FFFFFF"/>
                </a:solidFill>
              </a:rPr>
              <a:t>American self-sufficiency.</a:t>
            </a:r>
          </a:p>
          <a:p>
            <a:pPr eaLnBrk="0" hangingPunct="0">
              <a:lnSpc>
                <a:spcPct val="80000"/>
              </a:lnSpc>
              <a:spcBef>
                <a:spcPct val="5000"/>
              </a:spcBef>
              <a:buClr>
                <a:srgbClr val="0000CC"/>
              </a:buClr>
              <a:buFont typeface="Monotype Sorts" charset="0"/>
              <a:buChar char="H"/>
            </a:pPr>
            <a:r>
              <a:rPr lang="en-US" sz="2400" dirty="0">
                <a:solidFill>
                  <a:srgbClr val="FFFFFF"/>
                </a:solidFill>
              </a:rPr>
              <a:t>Protective Tariff to promote infant industry</a:t>
            </a:r>
          </a:p>
          <a:p>
            <a:pPr lvl="1" eaLnBrk="0" hangingPunct="0">
              <a:lnSpc>
                <a:spcPct val="80000"/>
              </a:lnSpc>
              <a:spcBef>
                <a:spcPct val="5000"/>
              </a:spcBef>
              <a:buClr>
                <a:srgbClr val="CC0000"/>
              </a:buClr>
              <a:buFont typeface="Times New Roman" charset="0"/>
              <a:buChar char="•"/>
            </a:pPr>
            <a:r>
              <a:rPr lang="en-US" sz="2400" dirty="0">
                <a:solidFill>
                  <a:srgbClr val="FFFFFF"/>
                </a:solidFill>
              </a:rPr>
              <a:t>Tariff of 1816</a:t>
            </a:r>
          </a:p>
          <a:p>
            <a:pPr eaLnBrk="0" hangingPunct="0">
              <a:lnSpc>
                <a:spcPct val="80000"/>
              </a:lnSpc>
              <a:spcBef>
                <a:spcPct val="5000"/>
              </a:spcBef>
              <a:buClr>
                <a:srgbClr val="0000CC"/>
              </a:buClr>
              <a:buFont typeface="Monotype Sorts" charset="0"/>
              <a:buChar char="H"/>
            </a:pPr>
            <a:r>
              <a:rPr lang="en-US" sz="2400" dirty="0">
                <a:solidFill>
                  <a:srgbClr val="FFFFFF"/>
                </a:solidFill>
              </a:rPr>
              <a:t>2nd BUS to promote a stronger economy</a:t>
            </a:r>
          </a:p>
          <a:p>
            <a:pPr lvl="1" eaLnBrk="0" hangingPunct="0">
              <a:lnSpc>
                <a:spcPct val="80000"/>
              </a:lnSpc>
              <a:spcBef>
                <a:spcPct val="5000"/>
              </a:spcBef>
              <a:buClr>
                <a:srgbClr val="CC0000"/>
              </a:buClr>
              <a:buFontTx/>
              <a:buChar char="•"/>
            </a:pPr>
            <a:r>
              <a:rPr lang="en-US" sz="2400" dirty="0" smtClean="0">
                <a:solidFill>
                  <a:srgbClr val="FFFFFF"/>
                </a:solidFill>
              </a:rPr>
              <a:t>Re-chartered </a:t>
            </a:r>
            <a:r>
              <a:rPr lang="en-US" sz="2400" dirty="0">
                <a:solidFill>
                  <a:srgbClr val="FFFFFF"/>
                </a:solidFill>
              </a:rPr>
              <a:t>in 1816</a:t>
            </a:r>
          </a:p>
          <a:p>
            <a:pPr eaLnBrk="0" hangingPunct="0">
              <a:lnSpc>
                <a:spcPct val="80000"/>
              </a:lnSpc>
              <a:spcBef>
                <a:spcPct val="5000"/>
              </a:spcBef>
              <a:buFontTx/>
              <a:buChar char="•"/>
            </a:pPr>
            <a:endParaRPr lang="en-US" sz="2800" dirty="0">
              <a:solidFill>
                <a:srgbClr val="FFFFFF"/>
              </a:solidFill>
            </a:endParaRPr>
          </a:p>
        </p:txBody>
      </p:sp>
    </p:spTree>
    <p:extLst>
      <p:ext uri="{BB962C8B-B14F-4D97-AF65-F5344CB8AC3E}">
        <p14:creationId xmlns:p14="http://schemas.microsoft.com/office/powerpoint/2010/main" val="2951797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p:cTn id="13" dur="5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560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p:cTn id="19" dur="5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560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25607"/>
                                        </p:tgtEl>
                                        <p:attrNameLst>
                                          <p:attrName>style.visibility</p:attrName>
                                        </p:attrNameLst>
                                      </p:cBhvr>
                                      <p:to>
                                        <p:strVal val="visible"/>
                                      </p:to>
                                    </p:set>
                                    <p:anim calcmode="lin" valueType="num">
                                      <p:cBhvr>
                                        <p:cTn id="25" dur="1000" fill="hold"/>
                                        <p:tgtEl>
                                          <p:spTgt spid="25607"/>
                                        </p:tgtEl>
                                        <p:attrNameLst>
                                          <p:attrName>ppt_w</p:attrName>
                                        </p:attrNameLst>
                                      </p:cBhvr>
                                      <p:tavLst>
                                        <p:tav tm="0">
                                          <p:val>
                                            <p:strVal val="#ppt_w*0.70"/>
                                          </p:val>
                                        </p:tav>
                                        <p:tav tm="100000">
                                          <p:val>
                                            <p:strVal val="#ppt_w"/>
                                          </p:val>
                                        </p:tav>
                                      </p:tavLst>
                                    </p:anim>
                                    <p:anim calcmode="lin" valueType="num">
                                      <p:cBhvr>
                                        <p:cTn id="26" dur="1000" fill="hold"/>
                                        <p:tgtEl>
                                          <p:spTgt spid="25607"/>
                                        </p:tgtEl>
                                        <p:attrNameLst>
                                          <p:attrName>ppt_h</p:attrName>
                                        </p:attrNameLst>
                                      </p:cBhvr>
                                      <p:tavLst>
                                        <p:tav tm="0">
                                          <p:val>
                                            <p:strVal val="#ppt_h"/>
                                          </p:val>
                                        </p:tav>
                                        <p:tav tm="100000">
                                          <p:val>
                                            <p:strVal val="#ppt_h"/>
                                          </p:val>
                                        </p:tav>
                                      </p:tavLst>
                                    </p:anim>
                                    <p:animEffect transition="in" filter="fade">
                                      <p:cBhvr>
                                        <p:cTn id="27" dur="10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2" autoUpdateAnimBg="0"/>
      <p:bldP spid="256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28600"/>
            <a:ext cx="8915400" cy="1143000"/>
          </a:xfrm>
        </p:spPr>
        <p:txBody>
          <a:bodyPr>
            <a:normAutofit fontScale="90000"/>
          </a:bodyPr>
          <a:lstStyle/>
          <a:p>
            <a:pPr eaLnBrk="1" hangingPunct="1"/>
            <a:r>
              <a:rPr lang="en-US" altLang="en-US" smtClean="0">
                <a:solidFill>
                  <a:srgbClr val="FFFFFF"/>
                </a:solidFill>
              </a:rPr>
              <a:t>The Era of Good Feelings:  1817-1825</a:t>
            </a:r>
          </a:p>
        </p:txBody>
      </p:sp>
      <p:sp>
        <p:nvSpPr>
          <p:cNvPr id="18435" name="Rectangle 3"/>
          <p:cNvSpPr>
            <a:spLocks noGrp="1" noChangeArrowheads="1"/>
          </p:cNvSpPr>
          <p:nvPr>
            <p:ph idx="1"/>
          </p:nvPr>
        </p:nvSpPr>
        <p:spPr>
          <a:xfrm>
            <a:off x="223838" y="1219200"/>
            <a:ext cx="8915400" cy="5638800"/>
          </a:xfrm>
        </p:spPr>
        <p:txBody>
          <a:bodyPr>
            <a:normAutofit fontScale="85000" lnSpcReduction="20000"/>
          </a:bodyPr>
          <a:lstStyle/>
          <a:p>
            <a:pPr eaLnBrk="1" hangingPunct="1"/>
            <a:r>
              <a:rPr lang="en-US" altLang="en-US" dirty="0" smtClean="0">
                <a:solidFill>
                  <a:srgbClr val="FFFFFF"/>
                </a:solidFill>
              </a:rPr>
              <a:t>Death of the Federalist Party</a:t>
            </a:r>
          </a:p>
          <a:p>
            <a:pPr lvl="1" eaLnBrk="1" hangingPunct="1"/>
            <a:r>
              <a:rPr lang="en-US" altLang="en-US" dirty="0" smtClean="0">
                <a:solidFill>
                  <a:srgbClr val="FFFFFF"/>
                </a:solidFill>
              </a:rPr>
              <a:t>Adoption of many Federalist ideas </a:t>
            </a:r>
          </a:p>
          <a:p>
            <a:pPr eaLnBrk="1" hangingPunct="1"/>
            <a:endParaRPr lang="en-US" altLang="en-US" dirty="0" smtClean="0">
              <a:solidFill>
                <a:srgbClr val="FFFFFF"/>
              </a:solidFill>
            </a:endParaRPr>
          </a:p>
          <a:p>
            <a:pPr eaLnBrk="1" hangingPunct="1"/>
            <a:r>
              <a:rPr lang="en-US" altLang="en-US" dirty="0" smtClean="0">
                <a:solidFill>
                  <a:srgbClr val="FFFFFF"/>
                </a:solidFill>
              </a:rPr>
              <a:t>Monroe (Demo. Rep.) wins 1816 election</a:t>
            </a:r>
          </a:p>
          <a:p>
            <a:pPr lvl="1" eaLnBrk="1" hangingPunct="1"/>
            <a:r>
              <a:rPr lang="en-US" altLang="en-US" dirty="0" smtClean="0">
                <a:solidFill>
                  <a:srgbClr val="FFFFFF"/>
                </a:solidFill>
              </a:rPr>
              <a:t>Americans nationalistic following War of 1812</a:t>
            </a:r>
          </a:p>
          <a:p>
            <a:pPr lvl="1" eaLnBrk="1" hangingPunct="1"/>
            <a:r>
              <a:rPr lang="en-US" altLang="en-US" dirty="0" smtClean="0">
                <a:solidFill>
                  <a:srgbClr val="FFFFFF"/>
                </a:solidFill>
              </a:rPr>
              <a:t>Monroe Doctrine</a:t>
            </a:r>
          </a:p>
          <a:p>
            <a:pPr lvl="1"/>
            <a:r>
              <a:rPr lang="en-US" altLang="en-US" dirty="0">
                <a:solidFill>
                  <a:srgbClr val="FFFFFF"/>
                </a:solidFill>
              </a:rPr>
              <a:t>Panic of </a:t>
            </a:r>
            <a:r>
              <a:rPr lang="en-US" altLang="en-US" dirty="0" smtClean="0">
                <a:solidFill>
                  <a:srgbClr val="FFFFFF"/>
                </a:solidFill>
              </a:rPr>
              <a:t>1819</a:t>
            </a:r>
          </a:p>
          <a:p>
            <a:pPr lvl="1" eaLnBrk="1" hangingPunct="1"/>
            <a:r>
              <a:rPr lang="en-US" altLang="en-US" dirty="0" smtClean="0">
                <a:solidFill>
                  <a:srgbClr val="FFFFFF"/>
                </a:solidFill>
              </a:rPr>
              <a:t>Missouri Compromise</a:t>
            </a:r>
          </a:p>
          <a:p>
            <a:pPr eaLnBrk="1" hangingPunct="1"/>
            <a:endParaRPr lang="en-US" altLang="en-US" dirty="0" smtClean="0">
              <a:solidFill>
                <a:srgbClr val="FFFFFF"/>
              </a:solidFill>
            </a:endParaRPr>
          </a:p>
          <a:p>
            <a:pPr eaLnBrk="1" hangingPunct="1"/>
            <a:r>
              <a:rPr lang="en-US" altLang="en-US" dirty="0" smtClean="0">
                <a:solidFill>
                  <a:srgbClr val="FFFFFF"/>
                </a:solidFill>
              </a:rPr>
              <a:t>U.S. foreign policy successes</a:t>
            </a:r>
          </a:p>
          <a:p>
            <a:pPr lvl="1" eaLnBrk="1" hangingPunct="1"/>
            <a:r>
              <a:rPr lang="en-US" altLang="en-US" dirty="0" smtClean="0">
                <a:solidFill>
                  <a:srgbClr val="FFFFFF"/>
                </a:solidFill>
              </a:rPr>
              <a:t>Rush-Bagot Treaty (1817) – limit naval armaments on Great Lakes</a:t>
            </a:r>
          </a:p>
          <a:p>
            <a:pPr lvl="1" eaLnBrk="1" hangingPunct="1"/>
            <a:r>
              <a:rPr lang="en-US" altLang="en-US" dirty="0" smtClean="0">
                <a:solidFill>
                  <a:srgbClr val="FFFFFF"/>
                </a:solidFill>
              </a:rPr>
              <a:t>Convention of 1818 – allowed joint occupation of Oregon territory with GB</a:t>
            </a:r>
          </a:p>
          <a:p>
            <a:pPr lvl="1" eaLnBrk="1" hangingPunct="1"/>
            <a:r>
              <a:rPr lang="en-US" altLang="en-US" dirty="0" smtClean="0">
                <a:solidFill>
                  <a:srgbClr val="FFFFFF"/>
                </a:solidFill>
              </a:rPr>
              <a:t>Purchase of Florida (1819) – Adams-</a:t>
            </a:r>
            <a:r>
              <a:rPr lang="en-US" altLang="en-US" dirty="0" err="1" smtClean="0">
                <a:solidFill>
                  <a:srgbClr val="FFFFFF"/>
                </a:solidFill>
              </a:rPr>
              <a:t>Onís</a:t>
            </a:r>
            <a:r>
              <a:rPr lang="en-US" altLang="en-US" dirty="0" smtClean="0">
                <a:solidFill>
                  <a:srgbClr val="FFFFFF"/>
                </a:solidFill>
              </a:rPr>
              <a:t> Treaty</a:t>
            </a:r>
          </a:p>
          <a:p>
            <a:pPr eaLnBrk="1" hangingPunct="1"/>
            <a:endParaRPr lang="en-US" altLang="en-US" dirty="0" smtClean="0">
              <a:solidFill>
                <a:srgbClr val="FFFFFF"/>
              </a:solidFill>
            </a:endParaRPr>
          </a:p>
        </p:txBody>
      </p:sp>
    </p:spTree>
    <p:custDataLst>
      <p:tags r:id="rId1"/>
    </p:custDataLst>
    <p:extLst>
      <p:ext uri="{BB962C8B-B14F-4D97-AF65-F5344CB8AC3E}">
        <p14:creationId xmlns:p14="http://schemas.microsoft.com/office/powerpoint/2010/main" val="21053005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t="541" b="305"/>
          <a:stretch/>
        </p:blipFill>
        <p:spPr>
          <a:xfrm>
            <a:off x="457200" y="882473"/>
            <a:ext cx="8229600" cy="5975527"/>
          </a:xfrm>
        </p:spPr>
      </p:pic>
    </p:spTree>
    <p:extLst>
      <p:ext uri="{BB962C8B-B14F-4D97-AF65-F5344CB8AC3E}">
        <p14:creationId xmlns:p14="http://schemas.microsoft.com/office/powerpoint/2010/main" val="78169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Adams’ Administration</a:t>
            </a:r>
            <a:endParaRPr lang="en-US" dirty="0">
              <a:effectLst/>
            </a:endParaRPr>
          </a:p>
        </p:txBody>
      </p:sp>
      <p:sp>
        <p:nvSpPr>
          <p:cNvPr id="5" name="Content Placeholder 2"/>
          <p:cNvSpPr>
            <a:spLocks noGrp="1"/>
          </p:cNvSpPr>
          <p:nvPr>
            <p:ph idx="1"/>
          </p:nvPr>
        </p:nvSpPr>
        <p:spPr>
          <a:xfrm>
            <a:off x="381000" y="1554162"/>
            <a:ext cx="4572000" cy="5075238"/>
          </a:xfrm>
        </p:spPr>
        <p:txBody>
          <a:bodyPr>
            <a:normAutofit/>
          </a:bodyPr>
          <a:lstStyle/>
          <a:p>
            <a:r>
              <a:rPr lang="en-US" dirty="0" smtClean="0"/>
              <a:t>Clay’s American System</a:t>
            </a:r>
          </a:p>
          <a:p>
            <a:r>
              <a:rPr lang="en-US" dirty="0" smtClean="0"/>
              <a:t>1828 “Tariff of Abominations”</a:t>
            </a:r>
          </a:p>
          <a:p>
            <a:r>
              <a:rPr lang="en-US" dirty="0" smtClean="0"/>
              <a:t>Generous Indian policy</a:t>
            </a:r>
          </a:p>
          <a:p>
            <a:r>
              <a:rPr lang="en-US" i="1" u="sng" dirty="0" smtClean="0"/>
              <a:t>All</a:t>
            </a:r>
            <a:r>
              <a:rPr lang="en-US" dirty="0" smtClean="0"/>
              <a:t> of which angered </a:t>
            </a:r>
            <a:r>
              <a:rPr lang="en-US" dirty="0" err="1" smtClean="0"/>
              <a:t>Jacksonian</a:t>
            </a:r>
            <a:r>
              <a:rPr lang="en-US" dirty="0" smtClean="0"/>
              <a:t> Democrats</a:t>
            </a:r>
            <a:endParaRPr lang="en-US" dirty="0"/>
          </a:p>
        </p:txBody>
      </p:sp>
      <p:pic>
        <p:nvPicPr>
          <p:cNvPr id="25602" name="Picture 2" descr="http://upload.wikimedia.org/wikipedia/commons/1/1b/John_Quincy_Adams_-_copy_of_1843_Philip_Haas_Daguerreotype.jpg"/>
          <p:cNvPicPr>
            <a:picLocks noChangeAspect="1" noChangeArrowheads="1"/>
          </p:cNvPicPr>
          <p:nvPr/>
        </p:nvPicPr>
        <p:blipFill>
          <a:blip r:embed="rId2" cstate="print"/>
          <a:srcRect/>
          <a:stretch>
            <a:fillRect/>
          </a:stretch>
        </p:blipFill>
        <p:spPr bwMode="auto">
          <a:xfrm>
            <a:off x="4991100" y="1310528"/>
            <a:ext cx="3848100" cy="5330750"/>
          </a:xfrm>
          <a:prstGeom prst="rect">
            <a:avLst/>
          </a:prstGeom>
          <a:noFill/>
        </p:spPr>
      </p:pic>
    </p:spTree>
    <p:extLst>
      <p:ext uri="{BB962C8B-B14F-4D97-AF65-F5344CB8AC3E}">
        <p14:creationId xmlns:p14="http://schemas.microsoft.com/office/powerpoint/2010/main" val="176110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sp>
        <p:nvSpPr>
          <p:cNvPr id="3" name="Content Placeholder 2"/>
          <p:cNvSpPr>
            <a:spLocks noGrp="1"/>
          </p:cNvSpPr>
          <p:nvPr>
            <p:ph idx="1"/>
          </p:nvPr>
        </p:nvSpPr>
        <p:spPr/>
        <p:txBody>
          <a:bodyPr/>
          <a:lstStyle/>
          <a:p>
            <a:r>
              <a:rPr lang="en-US" dirty="0" smtClean="0"/>
              <a:t>Democratic Republican Regime</a:t>
            </a:r>
          </a:p>
          <a:p>
            <a:r>
              <a:rPr lang="en-US" dirty="0" smtClean="0"/>
              <a:t>War of 1812 and Consequences</a:t>
            </a:r>
          </a:p>
          <a:p>
            <a:r>
              <a:rPr lang="en-US" dirty="0" smtClean="0"/>
              <a:t>Overlapping Revolutions-Economic, Transportation, Political, Social, Cultural</a:t>
            </a:r>
          </a:p>
        </p:txBody>
      </p:sp>
    </p:spTree>
    <p:extLst>
      <p:ext uri="{BB962C8B-B14F-4D97-AF65-F5344CB8AC3E}">
        <p14:creationId xmlns:p14="http://schemas.microsoft.com/office/powerpoint/2010/main" val="32272230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523631" y="250093"/>
            <a:ext cx="8077200" cy="990600"/>
          </a:xfrm>
        </p:spPr>
        <p:txBody>
          <a:bodyPr/>
          <a:lstStyle/>
          <a:p>
            <a:pPr algn="ctr"/>
            <a:r>
              <a:rPr lang="en-US" dirty="0"/>
              <a:t>Jacksonian Democracy</a:t>
            </a:r>
          </a:p>
        </p:txBody>
      </p:sp>
      <p:sp>
        <p:nvSpPr>
          <p:cNvPr id="146435" name="Rectangle 3"/>
          <p:cNvSpPr>
            <a:spLocks noGrp="1" noChangeArrowheads="1"/>
          </p:cNvSpPr>
          <p:nvPr>
            <p:ph idx="1"/>
          </p:nvPr>
        </p:nvSpPr>
        <p:spPr>
          <a:xfrm>
            <a:off x="523631" y="1227016"/>
            <a:ext cx="8229600" cy="5943600"/>
          </a:xfrm>
        </p:spPr>
        <p:txBody>
          <a:bodyPr/>
          <a:lstStyle/>
          <a:p>
            <a:pPr>
              <a:lnSpc>
                <a:spcPct val="90000"/>
              </a:lnSpc>
              <a:spcBef>
                <a:spcPct val="15000"/>
              </a:spcBef>
            </a:pPr>
            <a:r>
              <a:rPr lang="en-US" dirty="0"/>
              <a:t>When Andrew Jackson was elected president, it represented  a new era in American history:</a:t>
            </a:r>
          </a:p>
          <a:p>
            <a:pPr lvl="1">
              <a:lnSpc>
                <a:spcPct val="90000"/>
              </a:lnSpc>
              <a:spcBef>
                <a:spcPct val="15000"/>
              </a:spcBef>
            </a:pPr>
            <a:r>
              <a:rPr lang="en-US" dirty="0"/>
              <a:t>He was the first president that represented the </a:t>
            </a:r>
            <a:r>
              <a:rPr lang="ja-JP" altLang="en-US" dirty="0">
                <a:latin typeface="Arial"/>
              </a:rPr>
              <a:t>“</a:t>
            </a:r>
            <a:r>
              <a:rPr lang="en-US" dirty="0"/>
              <a:t>common man</a:t>
            </a:r>
            <a:r>
              <a:rPr lang="ja-JP" altLang="en-US" dirty="0">
                <a:latin typeface="Arial"/>
              </a:rPr>
              <a:t>”</a:t>
            </a:r>
            <a:endParaRPr lang="en-US" dirty="0"/>
          </a:p>
          <a:p>
            <a:pPr lvl="1">
              <a:lnSpc>
                <a:spcPct val="90000"/>
              </a:lnSpc>
              <a:spcBef>
                <a:spcPct val="15000"/>
              </a:spcBef>
            </a:pPr>
            <a:r>
              <a:rPr lang="en-US" dirty="0"/>
              <a:t>His party (the Democrats) took advantage of the extension of suffrage to common white men</a:t>
            </a:r>
          </a:p>
          <a:p>
            <a:pPr lvl="1">
              <a:lnSpc>
                <a:spcPct val="90000"/>
              </a:lnSpc>
              <a:spcBef>
                <a:spcPct val="15000"/>
              </a:spcBef>
            </a:pPr>
            <a:r>
              <a:rPr lang="en-US" dirty="0"/>
              <a:t>He greatly expanded the powers of the presidency </a:t>
            </a:r>
          </a:p>
        </p:txBody>
      </p:sp>
    </p:spTree>
    <p:extLst>
      <p:ext uri="{BB962C8B-B14F-4D97-AF65-F5344CB8AC3E}">
        <p14:creationId xmlns:p14="http://schemas.microsoft.com/office/powerpoint/2010/main" val="37215481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401278" y="1371600"/>
            <a:ext cx="1590322"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49422" y="1371600"/>
            <a:ext cx="2765778"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52600" y="1371600"/>
            <a:ext cx="2696633"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effectLst/>
              </a:rPr>
              <a:t>Parties &amp; Leaders</a:t>
            </a:r>
            <a:endParaRPr lang="en-US" dirty="0">
              <a:effectLst/>
            </a:endParaRPr>
          </a:p>
        </p:txBody>
      </p:sp>
      <p:pic>
        <p:nvPicPr>
          <p:cNvPr id="1026" name="Picture 2" descr="File:JohnQAdams.png">
            <a:hlinkClick r:id="rId2"/>
          </p:cNvPr>
          <p:cNvPicPr>
            <a:picLocks noChangeAspect="1" noChangeArrowheads="1"/>
          </p:cNvPicPr>
          <p:nvPr/>
        </p:nvPicPr>
        <p:blipFill>
          <a:blip r:embed="rId3" cstate="print"/>
          <a:srcRect l="15691" r="14554" b="846"/>
          <a:stretch>
            <a:fillRect/>
          </a:stretch>
        </p:blipFill>
        <p:spPr bwMode="auto">
          <a:xfrm>
            <a:off x="1848749" y="2133602"/>
            <a:ext cx="1228885" cy="2350910"/>
          </a:xfrm>
          <a:prstGeom prst="rect">
            <a:avLst/>
          </a:prstGeom>
          <a:noFill/>
        </p:spPr>
      </p:pic>
      <p:pic>
        <p:nvPicPr>
          <p:cNvPr id="1028" name="Picture 4" descr="File:Andrew Jackson.jpg">
            <a:hlinkClick r:id="rId4"/>
          </p:cNvPr>
          <p:cNvPicPr>
            <a:picLocks noChangeAspect="1" noChangeArrowheads="1"/>
          </p:cNvPicPr>
          <p:nvPr/>
        </p:nvPicPr>
        <p:blipFill>
          <a:blip r:embed="rId5" cstate="print"/>
          <a:srcRect l="21181" r="22336" b="11463"/>
          <a:stretch>
            <a:fillRect/>
          </a:stretch>
        </p:blipFill>
        <p:spPr bwMode="auto">
          <a:xfrm>
            <a:off x="4630079" y="2086690"/>
            <a:ext cx="1237321" cy="2350910"/>
          </a:xfrm>
          <a:prstGeom prst="rect">
            <a:avLst/>
          </a:prstGeom>
          <a:noFill/>
        </p:spPr>
      </p:pic>
      <p:pic>
        <p:nvPicPr>
          <p:cNvPr id="1032" name="Picture 8" descr="File:Mvanburen.jpeg">
            <a:hlinkClick r:id="rId6"/>
          </p:cNvPr>
          <p:cNvPicPr>
            <a:picLocks noChangeAspect="1" noChangeArrowheads="1"/>
          </p:cNvPicPr>
          <p:nvPr/>
        </p:nvPicPr>
        <p:blipFill>
          <a:blip r:embed="rId7" cstate="print"/>
          <a:srcRect l="36494" t="7846" r="36559" b="55685"/>
          <a:stretch>
            <a:fillRect/>
          </a:stretch>
        </p:blipFill>
        <p:spPr bwMode="auto">
          <a:xfrm>
            <a:off x="5943600" y="2086689"/>
            <a:ext cx="1299187" cy="2350911"/>
          </a:xfrm>
          <a:prstGeom prst="rect">
            <a:avLst/>
          </a:prstGeom>
          <a:noFill/>
        </p:spPr>
      </p:pic>
      <p:pic>
        <p:nvPicPr>
          <p:cNvPr id="1034" name="Picture 10" descr="http://upload.wikimedia.org/wikipedia/commons/a/af/Henry_Clay_portrait_by_Henry_F._Darby.jpg"/>
          <p:cNvPicPr>
            <a:picLocks noChangeAspect="1" noChangeArrowheads="1"/>
          </p:cNvPicPr>
          <p:nvPr/>
        </p:nvPicPr>
        <p:blipFill>
          <a:blip r:embed="rId8" cstate="print"/>
          <a:srcRect l="45347" t="14872" r="27139" b="43607"/>
          <a:stretch>
            <a:fillRect/>
          </a:stretch>
        </p:blipFill>
        <p:spPr bwMode="auto">
          <a:xfrm>
            <a:off x="3153834" y="2133601"/>
            <a:ext cx="1237321" cy="2350910"/>
          </a:xfrm>
          <a:prstGeom prst="rect">
            <a:avLst/>
          </a:prstGeom>
          <a:noFill/>
        </p:spPr>
      </p:pic>
      <p:sp>
        <p:nvSpPr>
          <p:cNvPr id="9" name="TextBox 8"/>
          <p:cNvSpPr txBox="1"/>
          <p:nvPr/>
        </p:nvSpPr>
        <p:spPr>
          <a:xfrm>
            <a:off x="1763890" y="4419600"/>
            <a:ext cx="1313744" cy="707886"/>
          </a:xfrm>
          <a:prstGeom prst="rect">
            <a:avLst/>
          </a:prstGeom>
          <a:noFill/>
        </p:spPr>
        <p:txBody>
          <a:bodyPr wrap="square" rtlCol="0">
            <a:spAutoFit/>
          </a:bodyPr>
          <a:lstStyle/>
          <a:p>
            <a:pPr algn="ctr"/>
            <a:r>
              <a:rPr lang="en-US" sz="2000" dirty="0" smtClean="0"/>
              <a:t>John Q. Adams</a:t>
            </a:r>
            <a:endParaRPr lang="en-US" sz="2000" dirty="0"/>
          </a:p>
        </p:txBody>
      </p:sp>
      <p:sp>
        <p:nvSpPr>
          <p:cNvPr id="10" name="TextBox 9"/>
          <p:cNvSpPr txBox="1"/>
          <p:nvPr/>
        </p:nvSpPr>
        <p:spPr>
          <a:xfrm>
            <a:off x="3197578" y="4419600"/>
            <a:ext cx="1175456" cy="707886"/>
          </a:xfrm>
          <a:prstGeom prst="rect">
            <a:avLst/>
          </a:prstGeom>
          <a:noFill/>
        </p:spPr>
        <p:txBody>
          <a:bodyPr wrap="square" rtlCol="0">
            <a:spAutoFit/>
          </a:bodyPr>
          <a:lstStyle/>
          <a:p>
            <a:pPr algn="ctr"/>
            <a:r>
              <a:rPr lang="en-US" sz="2000" dirty="0" smtClean="0"/>
              <a:t>Henry Clay</a:t>
            </a:r>
            <a:endParaRPr lang="en-US" sz="2000" dirty="0"/>
          </a:p>
        </p:txBody>
      </p:sp>
      <p:sp>
        <p:nvSpPr>
          <p:cNvPr id="11" name="TextBox 10"/>
          <p:cNvSpPr txBox="1"/>
          <p:nvPr/>
        </p:nvSpPr>
        <p:spPr>
          <a:xfrm>
            <a:off x="4622800" y="4419600"/>
            <a:ext cx="1244600" cy="707886"/>
          </a:xfrm>
          <a:prstGeom prst="rect">
            <a:avLst/>
          </a:prstGeom>
          <a:noFill/>
        </p:spPr>
        <p:txBody>
          <a:bodyPr wrap="square" rtlCol="0">
            <a:spAutoFit/>
          </a:bodyPr>
          <a:lstStyle/>
          <a:p>
            <a:pPr algn="ctr"/>
            <a:r>
              <a:rPr lang="en-US" sz="2000" dirty="0" smtClean="0"/>
              <a:t>Andrew Jackson</a:t>
            </a:r>
            <a:endParaRPr lang="en-US" sz="2000" dirty="0"/>
          </a:p>
        </p:txBody>
      </p:sp>
      <p:sp>
        <p:nvSpPr>
          <p:cNvPr id="12" name="TextBox 11"/>
          <p:cNvSpPr txBox="1"/>
          <p:nvPr/>
        </p:nvSpPr>
        <p:spPr>
          <a:xfrm>
            <a:off x="5943600" y="4419600"/>
            <a:ext cx="1313744" cy="707886"/>
          </a:xfrm>
          <a:prstGeom prst="rect">
            <a:avLst/>
          </a:prstGeom>
          <a:noFill/>
        </p:spPr>
        <p:txBody>
          <a:bodyPr wrap="square" rtlCol="0">
            <a:spAutoFit/>
          </a:bodyPr>
          <a:lstStyle/>
          <a:p>
            <a:pPr algn="ctr"/>
            <a:r>
              <a:rPr lang="en-US" sz="2000" dirty="0" smtClean="0"/>
              <a:t>Martin Van Buren</a:t>
            </a:r>
            <a:endParaRPr lang="en-US" sz="2000" dirty="0"/>
          </a:p>
        </p:txBody>
      </p:sp>
      <p:pic>
        <p:nvPicPr>
          <p:cNvPr id="1036" name="Picture 12" descr="File:John C Calhoun by Mathew Brady, March 1849-crop.jpg">
            <a:hlinkClick r:id="rId9"/>
          </p:cNvPr>
          <p:cNvPicPr>
            <a:picLocks noChangeAspect="1" noChangeArrowheads="1"/>
          </p:cNvPicPr>
          <p:nvPr/>
        </p:nvPicPr>
        <p:blipFill>
          <a:blip r:embed="rId10" cstate="print"/>
          <a:srcRect l="15284" r="12551" b="7317"/>
          <a:stretch>
            <a:fillRect/>
          </a:stretch>
        </p:blipFill>
        <p:spPr bwMode="auto">
          <a:xfrm>
            <a:off x="7460396" y="2086690"/>
            <a:ext cx="1422919" cy="2350910"/>
          </a:xfrm>
          <a:prstGeom prst="rect">
            <a:avLst/>
          </a:prstGeom>
          <a:noFill/>
        </p:spPr>
      </p:pic>
      <p:sp>
        <p:nvSpPr>
          <p:cNvPr id="14" name="TextBox 13"/>
          <p:cNvSpPr txBox="1"/>
          <p:nvPr/>
        </p:nvSpPr>
        <p:spPr>
          <a:xfrm>
            <a:off x="7532511" y="4419600"/>
            <a:ext cx="1382889" cy="707886"/>
          </a:xfrm>
          <a:prstGeom prst="rect">
            <a:avLst/>
          </a:prstGeom>
          <a:noFill/>
        </p:spPr>
        <p:txBody>
          <a:bodyPr wrap="square" rtlCol="0">
            <a:spAutoFit/>
          </a:bodyPr>
          <a:lstStyle/>
          <a:p>
            <a:pPr algn="ctr"/>
            <a:r>
              <a:rPr lang="en-US" sz="2000" dirty="0" smtClean="0"/>
              <a:t>John C. Calhoun</a:t>
            </a:r>
            <a:endParaRPr lang="en-US" sz="2000" dirty="0"/>
          </a:p>
        </p:txBody>
      </p:sp>
      <p:sp>
        <p:nvSpPr>
          <p:cNvPr id="20" name="Left-Right Arrow 19"/>
          <p:cNvSpPr/>
          <p:nvPr/>
        </p:nvSpPr>
        <p:spPr>
          <a:xfrm>
            <a:off x="152400" y="5334000"/>
            <a:ext cx="8839200" cy="1295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National Supremacy				States’ Rights</a:t>
            </a:r>
            <a:endParaRPr lang="en-US" sz="2400" b="1" dirty="0"/>
          </a:p>
        </p:txBody>
      </p:sp>
      <p:sp>
        <p:nvSpPr>
          <p:cNvPr id="24" name="TextBox 23"/>
          <p:cNvSpPr txBox="1"/>
          <p:nvPr/>
        </p:nvSpPr>
        <p:spPr>
          <a:xfrm>
            <a:off x="1814690" y="1378803"/>
            <a:ext cx="2558344" cy="646331"/>
          </a:xfrm>
          <a:prstGeom prst="rect">
            <a:avLst/>
          </a:prstGeom>
          <a:noFill/>
        </p:spPr>
        <p:txBody>
          <a:bodyPr wrap="square" rtlCol="0">
            <a:spAutoFit/>
          </a:bodyPr>
          <a:lstStyle/>
          <a:p>
            <a:pPr algn="ctr"/>
            <a:r>
              <a:rPr lang="en-US" b="1" dirty="0" smtClean="0"/>
              <a:t>National Republicans/ Whigs</a:t>
            </a:r>
            <a:endParaRPr lang="en-US" b="1" dirty="0"/>
          </a:p>
        </p:txBody>
      </p:sp>
      <p:sp>
        <p:nvSpPr>
          <p:cNvPr id="25" name="TextBox 24"/>
          <p:cNvSpPr txBox="1"/>
          <p:nvPr/>
        </p:nvSpPr>
        <p:spPr>
          <a:xfrm>
            <a:off x="4790722" y="1371600"/>
            <a:ext cx="2143478" cy="646331"/>
          </a:xfrm>
          <a:prstGeom prst="rect">
            <a:avLst/>
          </a:prstGeom>
          <a:noFill/>
        </p:spPr>
        <p:txBody>
          <a:bodyPr wrap="square" rtlCol="0">
            <a:spAutoFit/>
          </a:bodyPr>
          <a:lstStyle/>
          <a:p>
            <a:pPr algn="ctr"/>
            <a:r>
              <a:rPr lang="en-US" b="1" dirty="0" err="1" smtClean="0"/>
              <a:t>Jacksonian</a:t>
            </a:r>
            <a:r>
              <a:rPr lang="en-US" b="1" dirty="0" smtClean="0"/>
              <a:t> Democrats</a:t>
            </a:r>
            <a:endParaRPr lang="en-US" b="1" dirty="0"/>
          </a:p>
        </p:txBody>
      </p:sp>
      <p:sp>
        <p:nvSpPr>
          <p:cNvPr id="26" name="TextBox 25"/>
          <p:cNvSpPr txBox="1"/>
          <p:nvPr/>
        </p:nvSpPr>
        <p:spPr>
          <a:xfrm>
            <a:off x="7401278" y="1371600"/>
            <a:ext cx="1590322" cy="646331"/>
          </a:xfrm>
          <a:prstGeom prst="rect">
            <a:avLst/>
          </a:prstGeom>
          <a:noFill/>
        </p:spPr>
        <p:txBody>
          <a:bodyPr wrap="square" rtlCol="0">
            <a:spAutoFit/>
          </a:bodyPr>
          <a:lstStyle/>
          <a:p>
            <a:pPr algn="ctr"/>
            <a:r>
              <a:rPr lang="en-US" b="1" dirty="0" smtClean="0"/>
              <a:t>Southern Democrats</a:t>
            </a:r>
            <a:endParaRPr lang="en-US" b="1" dirty="0"/>
          </a:p>
        </p:txBody>
      </p:sp>
      <p:sp>
        <p:nvSpPr>
          <p:cNvPr id="27" name="Rectangle 26"/>
          <p:cNvSpPr/>
          <p:nvPr/>
        </p:nvSpPr>
        <p:spPr>
          <a:xfrm>
            <a:off x="76200" y="1371600"/>
            <a:ext cx="1590322"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07433" y="4419600"/>
            <a:ext cx="1382889" cy="707886"/>
          </a:xfrm>
          <a:prstGeom prst="rect">
            <a:avLst/>
          </a:prstGeom>
          <a:noFill/>
        </p:spPr>
        <p:txBody>
          <a:bodyPr wrap="square" rtlCol="0">
            <a:spAutoFit/>
          </a:bodyPr>
          <a:lstStyle/>
          <a:p>
            <a:pPr algn="ctr"/>
            <a:r>
              <a:rPr lang="en-US" sz="2000" dirty="0" smtClean="0"/>
              <a:t>John Marshall</a:t>
            </a:r>
            <a:endParaRPr lang="en-US" sz="2000" dirty="0"/>
          </a:p>
        </p:txBody>
      </p:sp>
      <p:sp>
        <p:nvSpPr>
          <p:cNvPr id="30" name="TextBox 29"/>
          <p:cNvSpPr txBox="1"/>
          <p:nvPr/>
        </p:nvSpPr>
        <p:spPr>
          <a:xfrm>
            <a:off x="76200" y="1371600"/>
            <a:ext cx="1590322" cy="646331"/>
          </a:xfrm>
          <a:prstGeom prst="rect">
            <a:avLst/>
          </a:prstGeom>
          <a:noFill/>
        </p:spPr>
        <p:txBody>
          <a:bodyPr wrap="square" rtlCol="0">
            <a:spAutoFit/>
          </a:bodyPr>
          <a:lstStyle/>
          <a:p>
            <a:pPr algn="ctr"/>
            <a:r>
              <a:rPr lang="en-US" b="1" dirty="0" smtClean="0"/>
              <a:t>Old Federalists</a:t>
            </a:r>
            <a:endParaRPr lang="en-US" b="1" dirty="0"/>
          </a:p>
        </p:txBody>
      </p:sp>
      <p:pic>
        <p:nvPicPr>
          <p:cNvPr id="31" name="Picture 5" descr="http://upload.wikimedia.org/wikipedia/commons/f/fe/John_Marshall_by_Henry_Inman%2C_1832.jpg"/>
          <p:cNvPicPr>
            <a:picLocks noChangeAspect="1" noChangeArrowheads="1"/>
          </p:cNvPicPr>
          <p:nvPr/>
        </p:nvPicPr>
        <p:blipFill>
          <a:blip r:embed="rId11" cstate="print"/>
          <a:srcRect l="28642" t="5641" r="34100" b="39519"/>
          <a:stretch>
            <a:fillRect/>
          </a:stretch>
        </p:blipFill>
        <p:spPr bwMode="auto">
          <a:xfrm>
            <a:off x="228600" y="2133600"/>
            <a:ext cx="1295400" cy="2362200"/>
          </a:xfrm>
          <a:prstGeom prst="rect">
            <a:avLst/>
          </a:prstGeom>
          <a:noFill/>
        </p:spPr>
      </p:pic>
    </p:spTree>
    <p:extLst>
      <p:ext uri="{BB962C8B-B14F-4D97-AF65-F5344CB8AC3E}">
        <p14:creationId xmlns:p14="http://schemas.microsoft.com/office/powerpoint/2010/main" val="1737029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Jackson’s 2 Terms (1829-1837)</a:t>
            </a:r>
            <a:endParaRPr lang="en-US" dirty="0"/>
          </a:p>
        </p:txBody>
      </p:sp>
      <p:sp>
        <p:nvSpPr>
          <p:cNvPr id="3" name="Content Placeholder 2"/>
          <p:cNvSpPr>
            <a:spLocks noGrp="1"/>
          </p:cNvSpPr>
          <p:nvPr>
            <p:ph idx="1"/>
          </p:nvPr>
        </p:nvSpPr>
        <p:spPr/>
        <p:txBody>
          <a:bodyPr/>
          <a:lstStyle/>
          <a:p>
            <a:r>
              <a:rPr lang="en-US" dirty="0" smtClean="0"/>
              <a:t>3 MAJOR CONFLICTS</a:t>
            </a:r>
          </a:p>
          <a:p>
            <a:r>
              <a:rPr lang="en-US" dirty="0" smtClean="0"/>
              <a:t>Native Americans</a:t>
            </a:r>
          </a:p>
          <a:p>
            <a:r>
              <a:rPr lang="en-US" dirty="0" smtClean="0"/>
              <a:t>Tariffs</a:t>
            </a:r>
          </a:p>
          <a:p>
            <a:r>
              <a:rPr lang="en-US" dirty="0" smtClean="0"/>
              <a:t>The Bank</a:t>
            </a:r>
          </a:p>
        </p:txBody>
      </p:sp>
    </p:spTree>
    <p:extLst>
      <p:ext uri="{BB962C8B-B14F-4D97-AF65-F5344CB8AC3E}">
        <p14:creationId xmlns:p14="http://schemas.microsoft.com/office/powerpoint/2010/main" val="4265451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acksonspoil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809" t="1" r="-1" b="1"/>
          <a:stretch/>
        </p:blipFill>
        <p:spPr>
          <a:xfrm>
            <a:off x="457200" y="0"/>
            <a:ext cx="8229600" cy="6858000"/>
          </a:xfrm>
        </p:spPr>
      </p:pic>
    </p:spTree>
    <p:extLst>
      <p:ext uri="{BB962C8B-B14F-4D97-AF65-F5344CB8AC3E}">
        <p14:creationId xmlns:p14="http://schemas.microsoft.com/office/powerpoint/2010/main" val="3351374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Americans and Jackson</a:t>
            </a:r>
            <a:endParaRPr lang="en-US" dirty="0"/>
          </a:p>
        </p:txBody>
      </p:sp>
      <p:sp>
        <p:nvSpPr>
          <p:cNvPr id="3" name="Content Placeholder 2"/>
          <p:cNvSpPr>
            <a:spLocks noGrp="1"/>
          </p:cNvSpPr>
          <p:nvPr>
            <p:ph idx="1"/>
          </p:nvPr>
        </p:nvSpPr>
        <p:spPr/>
        <p:txBody>
          <a:bodyPr/>
          <a:lstStyle/>
          <a:p>
            <a:r>
              <a:rPr lang="en-US" dirty="0"/>
              <a:t>Indian Removal </a:t>
            </a:r>
            <a:r>
              <a:rPr lang="en-US" dirty="0" smtClean="0"/>
              <a:t>Act </a:t>
            </a:r>
            <a:r>
              <a:rPr lang="en-US" dirty="0"/>
              <a:t>(1830)</a:t>
            </a:r>
          </a:p>
          <a:p>
            <a:r>
              <a:rPr lang="en-US" dirty="0"/>
              <a:t>Worcester v. Georgia 1831-Marshall court rules Cherokee are a sovereign nation and Georgia can’t kick them out.</a:t>
            </a:r>
          </a:p>
          <a:p>
            <a:r>
              <a:rPr lang="en-US" dirty="0"/>
              <a:t>Trail of </a:t>
            </a:r>
            <a:r>
              <a:rPr lang="en-US" dirty="0" smtClean="0"/>
              <a:t>Tears</a:t>
            </a:r>
            <a:endParaRPr lang="en-US" dirty="0"/>
          </a:p>
          <a:p>
            <a:endParaRPr lang="en-US" dirty="0"/>
          </a:p>
        </p:txBody>
      </p:sp>
    </p:spTree>
    <p:extLst>
      <p:ext uri="{BB962C8B-B14F-4D97-AF65-F5344CB8AC3E}">
        <p14:creationId xmlns:p14="http://schemas.microsoft.com/office/powerpoint/2010/main" val="1157288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Tariffs and Jackson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Tariffs: Northern states favored tariffs-increased protection for their </a:t>
            </a:r>
            <a:r>
              <a:rPr lang="en-US" dirty="0" err="1"/>
              <a:t>manuf’d</a:t>
            </a:r>
            <a:r>
              <a:rPr lang="en-US" dirty="0"/>
              <a:t> goods</a:t>
            </a:r>
          </a:p>
          <a:p>
            <a:r>
              <a:rPr lang="en-US" dirty="0"/>
              <a:t>Tariff of Abominations (1828)-PISS SC OFF-Real issue is </a:t>
            </a:r>
            <a:r>
              <a:rPr lang="en-US" b="1" dirty="0"/>
              <a:t>fear of federal power</a:t>
            </a:r>
          </a:p>
          <a:p>
            <a:r>
              <a:rPr lang="en-US" dirty="0"/>
              <a:t>Calhoun </a:t>
            </a:r>
            <a:r>
              <a:rPr lang="en-US" dirty="0" smtClean="0"/>
              <a:t>writes </a:t>
            </a:r>
            <a:r>
              <a:rPr lang="en-US" dirty="0"/>
              <a:t>the </a:t>
            </a:r>
            <a:r>
              <a:rPr lang="en-US" i="1" dirty="0"/>
              <a:t>SC Exposition and Protest</a:t>
            </a:r>
            <a:r>
              <a:rPr lang="en-US" dirty="0"/>
              <a:t>-upholding states rights to nullify federal laws</a:t>
            </a:r>
          </a:p>
          <a:p>
            <a:r>
              <a:rPr lang="en-US" dirty="0"/>
              <a:t>Tariff of 1832-didn’t lower tariff enough-South still pissed, SC threatens secession</a:t>
            </a:r>
          </a:p>
          <a:p>
            <a:r>
              <a:rPr lang="en-US" dirty="0"/>
              <a:t>Jackson responds with threatened force-Compromise tariff of 1833-CLAY and Force Bill</a:t>
            </a:r>
          </a:p>
          <a:p>
            <a:endParaRPr lang="en-US" dirty="0"/>
          </a:p>
        </p:txBody>
      </p:sp>
    </p:spTree>
    <p:extLst>
      <p:ext uri="{BB962C8B-B14F-4D97-AF65-F5344CB8AC3E}">
        <p14:creationId xmlns:p14="http://schemas.microsoft.com/office/powerpoint/2010/main" val="89784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eflection blurRad="12700" stA="48000" endA="300" endPos="55000" dir="5400000" sy="-90000" algn="bl" rotWithShape="0"/>
                </a:effectLst>
              </a:rPr>
              <a:t>Historical tariff Rates</a:t>
            </a:r>
            <a:endParaRPr lang="en-US" dirty="0">
              <a:effectLst>
                <a:reflection blurRad="12700" stA="48000" endA="300" endPos="55000" dir="5400000" sy="-90000" algn="bl" rotWithShape="0"/>
              </a:effectLst>
            </a:endParaRPr>
          </a:p>
        </p:txBody>
      </p:sp>
      <p:pic>
        <p:nvPicPr>
          <p:cNvPr id="63490" name="Picture 2" descr="http://www.web-books.com/eLibrary/Books/B0/B63/IMG/fwk-rittenberg-fig17_009.jpg"/>
          <p:cNvPicPr>
            <a:picLocks noChangeAspect="1" noChangeArrowheads="1"/>
          </p:cNvPicPr>
          <p:nvPr/>
        </p:nvPicPr>
        <p:blipFill>
          <a:blip r:embed="rId3" cstate="print"/>
          <a:srcRect/>
          <a:stretch>
            <a:fillRect/>
          </a:stretch>
        </p:blipFill>
        <p:spPr bwMode="auto">
          <a:xfrm>
            <a:off x="381000" y="1371600"/>
            <a:ext cx="8426750" cy="5181600"/>
          </a:xfrm>
          <a:prstGeom prst="rect">
            <a:avLst/>
          </a:prstGeom>
          <a:noFill/>
        </p:spPr>
      </p:pic>
    </p:spTree>
    <p:extLst>
      <p:ext uri="{BB962C8B-B14F-4D97-AF65-F5344CB8AC3E}">
        <p14:creationId xmlns:p14="http://schemas.microsoft.com/office/powerpoint/2010/main" val="230180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and Jackson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Jackson hates the B.U.S.</a:t>
            </a:r>
          </a:p>
          <a:p>
            <a:pPr lvl="1"/>
            <a:r>
              <a:rPr lang="en-US" dirty="0" smtClean="0"/>
              <a:t>Unconstitutional, aristocratic, only helps the rich.</a:t>
            </a:r>
          </a:p>
          <a:p>
            <a:r>
              <a:rPr lang="en-US" dirty="0" smtClean="0"/>
              <a:t>Henry Clay and Daniel Webster re-charter the B.U.S in Congress-Jackson vetoes the charter.</a:t>
            </a:r>
          </a:p>
          <a:p>
            <a:r>
              <a:rPr lang="en-US" dirty="0" smtClean="0"/>
              <a:t>Election of 1832-Bank centered election and Jackson defeats Clay in a landslide.</a:t>
            </a:r>
          </a:p>
          <a:p>
            <a:pPr lvl="1"/>
            <a:r>
              <a:rPr lang="en-US" dirty="0" smtClean="0"/>
              <a:t>Jackson: Mandate to kill the bank-removes all federal deposits to ‘Pet Banks’</a:t>
            </a:r>
            <a:endParaRPr lang="en-US" dirty="0"/>
          </a:p>
        </p:txBody>
      </p:sp>
    </p:spTree>
    <p:extLst>
      <p:ext uri="{BB962C8B-B14F-4D97-AF65-F5344CB8AC3E}">
        <p14:creationId xmlns:p14="http://schemas.microsoft.com/office/powerpoint/2010/main" val="501021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292"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a:t>The Emergence of the Whigs</a:t>
            </a:r>
          </a:p>
        </p:txBody>
      </p:sp>
      <p:sp>
        <p:nvSpPr>
          <p:cNvPr id="140293" name="Rectangle 5"/>
          <p:cNvSpPr>
            <a:spLocks noGrp="1" noChangeArrowheads="1"/>
          </p:cNvSpPr>
          <p:nvPr>
            <p:ph idx="1"/>
          </p:nvPr>
        </p:nvSpPr>
        <p:spPr>
          <a:xfrm>
            <a:off x="457200" y="1417638"/>
            <a:ext cx="83058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dirty="0"/>
              <a:t>In 1834, an anti-Jackson coalition formed a new party, the </a:t>
            </a:r>
            <a:r>
              <a:rPr lang="en-US" u="sng" dirty="0"/>
              <a:t>Whigs</a:t>
            </a:r>
            <a:r>
              <a:rPr lang="en-US" dirty="0"/>
              <a:t>:</a:t>
            </a:r>
          </a:p>
          <a:p>
            <a:pPr lvl="1">
              <a:lnSpc>
                <a:spcPct val="90000"/>
              </a:lnSpc>
            </a:pPr>
            <a:r>
              <a:rPr lang="en-US" dirty="0"/>
              <a:t>Supported by ex-Federalists, </a:t>
            </a:r>
            <a:r>
              <a:rPr lang="ja-JP" altLang="en-US" dirty="0">
                <a:latin typeface="Arial"/>
              </a:rPr>
              <a:t>“</a:t>
            </a:r>
            <a:r>
              <a:rPr lang="en-US" dirty="0"/>
              <a:t>Clay Republicans,</a:t>
            </a:r>
            <a:r>
              <a:rPr lang="ja-JP" altLang="en-US" dirty="0">
                <a:latin typeface="Arial"/>
              </a:rPr>
              <a:t>”</a:t>
            </a:r>
            <a:r>
              <a:rPr lang="en-US" dirty="0"/>
              <a:t> commercial farmers in the West &amp; South, industrialists in the North</a:t>
            </a:r>
          </a:p>
          <a:p>
            <a:pPr lvl="1">
              <a:lnSpc>
                <a:spcPct val="90000"/>
              </a:lnSpc>
            </a:pPr>
            <a:r>
              <a:rPr lang="en-US" dirty="0"/>
              <a:t>Supported a strong national </a:t>
            </a:r>
            <a:r>
              <a:rPr lang="en-US" dirty="0" err="1"/>
              <a:t>gov</a:t>
            </a:r>
            <a:r>
              <a:rPr lang="ja-JP" altLang="en-US" dirty="0">
                <a:latin typeface="Arial"/>
              </a:rPr>
              <a:t>’</a:t>
            </a:r>
            <a:r>
              <a:rPr lang="en-US" dirty="0"/>
              <a:t>t &amp; economic regulation</a:t>
            </a:r>
          </a:p>
          <a:p>
            <a:pPr>
              <a:lnSpc>
                <a:spcPct val="90000"/>
              </a:lnSpc>
            </a:pPr>
            <a:r>
              <a:rPr lang="en-US" dirty="0"/>
              <a:t>The Whigs gained support during the Panic of 1837 &amp; the recession</a:t>
            </a:r>
          </a:p>
        </p:txBody>
      </p:sp>
      <p:sp>
        <p:nvSpPr>
          <p:cNvPr id="140294" name="AutoShape 6"/>
          <p:cNvSpPr>
            <a:spLocks noChangeArrowheads="1"/>
          </p:cNvSpPr>
          <p:nvPr/>
        </p:nvSpPr>
        <p:spPr bwMode="auto">
          <a:xfrm>
            <a:off x="4572000" y="5753100"/>
            <a:ext cx="4572000" cy="990600"/>
          </a:xfrm>
          <a:prstGeom prst="wedgeRectCallout">
            <a:avLst>
              <a:gd name="adj1" fmla="val 37953"/>
              <a:gd name="adj2" fmla="val -23140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200" dirty="0">
                <a:solidFill>
                  <a:srgbClr val="000000"/>
                </a:solidFill>
              </a:rPr>
              <a:t>Were strongly opposed </a:t>
            </a:r>
            <a:r>
              <a:rPr lang="en-US" sz="3200" dirty="0" smtClean="0">
                <a:solidFill>
                  <a:srgbClr val="000000"/>
                </a:solidFill>
              </a:rPr>
              <a:t>to</a:t>
            </a:r>
            <a:r>
              <a:rPr lang="en-US" sz="3200" dirty="0">
                <a:solidFill>
                  <a:srgbClr val="000000"/>
                </a:solidFill>
                <a:latin typeface="Arial"/>
              </a:rPr>
              <a:t> </a:t>
            </a:r>
            <a:r>
              <a:rPr lang="en-US" sz="3200" dirty="0" smtClean="0">
                <a:solidFill>
                  <a:srgbClr val="000000"/>
                </a:solidFill>
                <a:latin typeface="Arial"/>
              </a:rPr>
              <a:t>“</a:t>
            </a:r>
            <a:r>
              <a:rPr lang="en-US" sz="3200" dirty="0" smtClean="0">
                <a:solidFill>
                  <a:srgbClr val="000000"/>
                </a:solidFill>
              </a:rPr>
              <a:t>King </a:t>
            </a:r>
            <a:r>
              <a:rPr lang="en-US" sz="3200" dirty="0">
                <a:solidFill>
                  <a:srgbClr val="000000"/>
                </a:solidFill>
              </a:rPr>
              <a:t>Andrew</a:t>
            </a:r>
            <a:r>
              <a:rPr lang="ja-JP" altLang="en-US" sz="3200" dirty="0">
                <a:solidFill>
                  <a:srgbClr val="000000"/>
                </a:solidFill>
                <a:latin typeface="Arial"/>
              </a:rPr>
              <a:t>”</a:t>
            </a:r>
            <a:endParaRPr lang="en-US" sz="3200" dirty="0">
              <a:solidFill>
                <a:srgbClr val="000000"/>
              </a:solidFill>
            </a:endParaRPr>
          </a:p>
        </p:txBody>
      </p:sp>
    </p:spTree>
    <p:extLst>
      <p:ext uri="{BB962C8B-B14F-4D97-AF65-F5344CB8AC3E}">
        <p14:creationId xmlns:p14="http://schemas.microsoft.com/office/powerpoint/2010/main" val="42617338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0294"/>
                                        </p:tgtEl>
                                        <p:attrNameLst>
                                          <p:attrName>style.visibility</p:attrName>
                                        </p:attrNameLst>
                                      </p:cBhvr>
                                      <p:to>
                                        <p:strVal val="visible"/>
                                      </p:to>
                                    </p:set>
                                    <p:anim calcmode="lin" valueType="num">
                                      <p:cBhvr>
                                        <p:cTn id="7" dur="500" fill="hold"/>
                                        <p:tgtEl>
                                          <p:spTgt spid="140294"/>
                                        </p:tgtEl>
                                        <p:attrNameLst>
                                          <p:attrName>ppt_w</p:attrName>
                                        </p:attrNameLst>
                                      </p:cBhvr>
                                      <p:tavLst>
                                        <p:tav tm="0">
                                          <p:val>
                                            <p:fltVal val="0"/>
                                          </p:val>
                                        </p:tav>
                                        <p:tav tm="100000">
                                          <p:val>
                                            <p:strVal val="#ppt_w"/>
                                          </p:val>
                                        </p:tav>
                                      </p:tavLst>
                                    </p:anim>
                                    <p:anim calcmode="lin" valueType="num">
                                      <p:cBhvr>
                                        <p:cTn id="8" dur="500" fill="hold"/>
                                        <p:tgtEl>
                                          <p:spTgt spid="140294"/>
                                        </p:tgtEl>
                                        <p:attrNameLst>
                                          <p:attrName>ppt_h</p:attrName>
                                        </p:attrNameLst>
                                      </p:cBhvr>
                                      <p:tavLst>
                                        <p:tav tm="0">
                                          <p:val>
                                            <p:fltVal val="0"/>
                                          </p:val>
                                        </p:tav>
                                        <p:tav tm="100000">
                                          <p:val>
                                            <p:strVal val="#ppt_h"/>
                                          </p:val>
                                        </p:tav>
                                      </p:tavLst>
                                    </p:anim>
                                    <p:animEffect transition="in" filter="fade">
                                      <p:cBhvr>
                                        <p:cTn id="9" dur="500"/>
                                        <p:tgtEl>
                                          <p:spTgt spid="1402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40294"/>
                                        </p:tgtEl>
                                        <p:attrNameLst>
                                          <p:attrName>ppt_w</p:attrName>
                                        </p:attrNameLst>
                                      </p:cBhvr>
                                      <p:tavLst>
                                        <p:tav tm="0">
                                          <p:val>
                                            <p:strVal val="ppt_w"/>
                                          </p:val>
                                        </p:tav>
                                        <p:tav tm="100000">
                                          <p:val>
                                            <p:fltVal val="0"/>
                                          </p:val>
                                        </p:tav>
                                      </p:tavLst>
                                    </p:anim>
                                    <p:anim calcmode="lin" valueType="num">
                                      <p:cBhvr>
                                        <p:cTn id="14" dur="500"/>
                                        <p:tgtEl>
                                          <p:spTgt spid="140294"/>
                                        </p:tgtEl>
                                        <p:attrNameLst>
                                          <p:attrName>ppt_h</p:attrName>
                                        </p:attrNameLst>
                                      </p:cBhvr>
                                      <p:tavLst>
                                        <p:tav tm="0">
                                          <p:val>
                                            <p:strVal val="ppt_h"/>
                                          </p:val>
                                        </p:tav>
                                        <p:tav tm="100000">
                                          <p:val>
                                            <p:fltVal val="0"/>
                                          </p:val>
                                        </p:tav>
                                      </p:tavLst>
                                    </p:anim>
                                    <p:animEffect transition="out" filter="fade">
                                      <p:cBhvr>
                                        <p:cTn id="15" dur="500"/>
                                        <p:tgtEl>
                                          <p:spTgt spid="140294"/>
                                        </p:tgtEl>
                                      </p:cBhvr>
                                    </p:animEffect>
                                    <p:set>
                                      <p:cBhvr>
                                        <p:cTn id="16" dur="1" fill="hold">
                                          <p:stCondLst>
                                            <p:cond delay="499"/>
                                          </p:stCondLst>
                                        </p:cTn>
                                        <p:tgtEl>
                                          <p:spTgt spid="140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animBg="1"/>
      <p:bldP spid="14029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52400"/>
            <a:ext cx="8763000" cy="1143000"/>
          </a:xfrm>
        </p:spPr>
        <p:txBody>
          <a:bodyPr>
            <a:noAutofit/>
          </a:bodyPr>
          <a:lstStyle/>
          <a:p>
            <a:pPr algn="ctr"/>
            <a:r>
              <a:rPr lang="en-US" sz="4400" b="1" dirty="0"/>
              <a:t>The Second Two Party System</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83717864"/>
              </p:ext>
            </p:extLst>
          </p:nvPr>
        </p:nvGraphicFramePr>
        <p:xfrm>
          <a:off x="1033866" y="1676401"/>
          <a:ext cx="7729134" cy="4175047"/>
        </p:xfrm>
        <a:graphic>
          <a:graphicData uri="http://schemas.openxmlformats.org/drawingml/2006/table">
            <a:tbl>
              <a:tblPr firstRow="1" bandRow="1">
                <a:tableStyleId>{5C22544A-7EE6-4342-B048-85BDC9FD1C3A}</a:tableStyleId>
              </a:tblPr>
              <a:tblGrid>
                <a:gridCol w="2010394">
                  <a:extLst>
                    <a:ext uri="{9D8B030D-6E8A-4147-A177-3AD203B41FA5}">
                      <a16:colId xmlns:a16="http://schemas.microsoft.com/office/drawing/2014/main" xmlns="" val="20000"/>
                    </a:ext>
                  </a:extLst>
                </a:gridCol>
                <a:gridCol w="2823140">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tblGrid>
              <a:tr h="761999">
                <a:tc>
                  <a:txBody>
                    <a:bodyPr/>
                    <a:lstStyle/>
                    <a:p>
                      <a:r>
                        <a:rPr lang="en-US" sz="2800" b="1" dirty="0">
                          <a:solidFill>
                            <a:schemeClr val="bg1"/>
                          </a:solidFill>
                        </a:rPr>
                        <a:t>1790-1816</a:t>
                      </a:r>
                      <a:endParaRPr lang="en-US" sz="3600" b="1" dirty="0">
                        <a:solidFill>
                          <a:schemeClr val="bg1"/>
                        </a:solidFill>
                      </a:endParaRPr>
                    </a:p>
                  </a:txBody>
                  <a:tcPr anchor="ctr">
                    <a:solidFill>
                      <a:srgbClr val="EFF5FF"/>
                    </a:solidFill>
                  </a:tcPr>
                </a:tc>
                <a:tc>
                  <a:txBody>
                    <a:bodyPr/>
                    <a:lstStyle/>
                    <a:p>
                      <a:pPr algn="ctr"/>
                      <a:r>
                        <a:rPr lang="en-US" sz="3200" b="1" dirty="0">
                          <a:solidFill>
                            <a:schemeClr val="bg1"/>
                          </a:solidFill>
                        </a:rPr>
                        <a:t>Federalists</a:t>
                      </a:r>
                    </a:p>
                  </a:txBody>
                  <a:tcPr>
                    <a:solidFill>
                      <a:srgbClr val="EFF5FF"/>
                    </a:solidFill>
                  </a:tcPr>
                </a:tc>
                <a:tc>
                  <a:txBody>
                    <a:bodyPr/>
                    <a:lstStyle/>
                    <a:p>
                      <a:pPr algn="ctr"/>
                      <a:r>
                        <a:rPr lang="en-US" sz="3200" b="1" dirty="0">
                          <a:solidFill>
                            <a:schemeClr val="bg1"/>
                          </a:solidFill>
                        </a:rPr>
                        <a:t>Republicans</a:t>
                      </a:r>
                    </a:p>
                    <a:p>
                      <a:pPr algn="ctr"/>
                      <a:r>
                        <a:rPr lang="en-US" sz="1500" b="0" dirty="0">
                          <a:solidFill>
                            <a:schemeClr val="bg1"/>
                          </a:solidFill>
                        </a:rPr>
                        <a:t>[Jeffersonian or Democratic]</a:t>
                      </a:r>
                    </a:p>
                  </a:txBody>
                  <a:tcPr anchor="ctr">
                    <a:solidFill>
                      <a:srgbClr val="EFF5FF"/>
                    </a:solidFill>
                  </a:tcPr>
                </a:tc>
                <a:extLst>
                  <a:ext uri="{0D108BD9-81ED-4DB2-BD59-A6C34878D82A}">
                    <a16:rowId xmlns:a16="http://schemas.microsoft.com/office/drawing/2014/main" xmlns="" val="10000"/>
                  </a:ext>
                </a:extLst>
              </a:tr>
              <a:tr h="802875">
                <a:tc>
                  <a:txBody>
                    <a:bodyPr/>
                    <a:lstStyle/>
                    <a:p>
                      <a:r>
                        <a:rPr lang="en-US" sz="2800" b="1" kern="1200" dirty="0">
                          <a:solidFill>
                            <a:schemeClr val="tx1"/>
                          </a:solidFill>
                          <a:latin typeface="+mn-lt"/>
                          <a:ea typeface="+mn-ea"/>
                          <a:cs typeface="+mn-cs"/>
                        </a:rPr>
                        <a:t>1816-1824</a:t>
                      </a:r>
                    </a:p>
                  </a:txBody>
                  <a:tcPr anchor="ctr">
                    <a:solidFill>
                      <a:schemeClr val="bg1"/>
                    </a:solidFill>
                  </a:tcPr>
                </a:tc>
                <a:tc gridSpan="2">
                  <a:txBody>
                    <a:bodyPr/>
                    <a:lstStyle/>
                    <a:p>
                      <a:pPr algn="ctr"/>
                      <a:r>
                        <a:rPr lang="en-US" sz="3200" b="1" dirty="0">
                          <a:solidFill>
                            <a:schemeClr val="tx1"/>
                          </a:solidFill>
                        </a:rPr>
                        <a:t>“Republicans”</a:t>
                      </a:r>
                    </a:p>
                  </a:txBody>
                  <a:tcPr anchor="ctr">
                    <a:solidFill>
                      <a:schemeClr val="bg1"/>
                    </a:solidFill>
                  </a:tcPr>
                </a:tc>
                <a:tc hMerge="1">
                  <a:txBody>
                    <a:bodyPr/>
                    <a:lstStyle/>
                    <a:p>
                      <a:endParaRPr lang="en-US"/>
                    </a:p>
                  </a:txBody>
                  <a:tcPr/>
                </a:tc>
                <a:extLst>
                  <a:ext uri="{0D108BD9-81ED-4DB2-BD59-A6C34878D82A}">
                    <a16:rowId xmlns:a16="http://schemas.microsoft.com/office/drawing/2014/main" xmlns="" val="10001"/>
                  </a:ext>
                </a:extLst>
              </a:tr>
              <a:tr h="1334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dk1"/>
                          </a:solidFill>
                          <a:latin typeface="+mn-lt"/>
                          <a:ea typeface="+mn-ea"/>
                          <a:cs typeface="+mn-cs"/>
                        </a:rPr>
                        <a:t>1828-1833</a:t>
                      </a:r>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extLst>
                  <a:ext uri="{0D108BD9-81ED-4DB2-BD59-A6C34878D82A}">
                    <a16:rowId xmlns:a16="http://schemas.microsoft.com/office/drawing/2014/main" xmlns="" val="10002"/>
                  </a:ext>
                </a:extLst>
              </a:tr>
              <a:tr h="1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dk1"/>
                          </a:solidFill>
                          <a:latin typeface="+mn-lt"/>
                          <a:ea typeface="+mn-ea"/>
                          <a:cs typeface="+mn-cs"/>
                        </a:rPr>
                        <a:t>1833-1854</a:t>
                      </a:r>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0" y="1600200"/>
            <a:ext cx="1033866" cy="1015663"/>
          </a:xfrm>
          <a:prstGeom prst="rect">
            <a:avLst/>
          </a:prstGeom>
          <a:solidFill>
            <a:srgbClr val="002060"/>
          </a:solidFill>
          <a:effectLst>
            <a:softEdge rad="317500"/>
          </a:effectLst>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
        <p:nvSpPr>
          <p:cNvPr id="6" name="TextBox 5"/>
          <p:cNvSpPr txBox="1"/>
          <p:nvPr/>
        </p:nvSpPr>
        <p:spPr>
          <a:xfrm>
            <a:off x="1" y="4623137"/>
            <a:ext cx="1028126" cy="1015663"/>
          </a:xfrm>
          <a:prstGeom prst="rect">
            <a:avLst/>
          </a:prstGeom>
          <a:solidFill>
            <a:srgbClr val="002060"/>
          </a:solidFill>
          <a:effectLst>
            <a:softEdge rad="317500"/>
          </a:effectLst>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3" name="Rectangle 2"/>
          <p:cNvSpPr/>
          <p:nvPr/>
        </p:nvSpPr>
        <p:spPr>
          <a:xfrm>
            <a:off x="3048000" y="3352800"/>
            <a:ext cx="2819400" cy="1077218"/>
          </a:xfrm>
          <a:prstGeom prst="rect">
            <a:avLst/>
          </a:prstGeom>
        </p:spPr>
        <p:txBody>
          <a:bodyPr wrap="square">
            <a:spAutoFit/>
          </a:bodyPr>
          <a:lstStyle/>
          <a:p>
            <a:pPr lvl="0" algn="ctr"/>
            <a:r>
              <a:rPr lang="en-US" sz="3200" b="1" i="1" dirty="0">
                <a:solidFill>
                  <a:srgbClr val="030102"/>
                </a:solidFill>
              </a:rPr>
              <a:t>National</a:t>
            </a:r>
            <a:r>
              <a:rPr lang="en-US" sz="3200" b="1" dirty="0">
                <a:solidFill>
                  <a:srgbClr val="030102"/>
                </a:solidFill>
              </a:rPr>
              <a:t> Republicans</a:t>
            </a:r>
          </a:p>
        </p:txBody>
      </p:sp>
      <p:sp>
        <p:nvSpPr>
          <p:cNvPr id="9" name="Rectangle 8"/>
          <p:cNvSpPr/>
          <p:nvPr/>
        </p:nvSpPr>
        <p:spPr>
          <a:xfrm>
            <a:off x="5867400" y="3352800"/>
            <a:ext cx="2895600" cy="1077218"/>
          </a:xfrm>
          <a:prstGeom prst="rect">
            <a:avLst/>
          </a:prstGeom>
        </p:spPr>
        <p:txBody>
          <a:bodyPr wrap="square">
            <a:spAutoFit/>
          </a:bodyPr>
          <a:lstStyle/>
          <a:p>
            <a:pPr lvl="0" algn="ctr"/>
            <a:r>
              <a:rPr lang="en-US" sz="3200" b="1" i="1" dirty="0">
                <a:solidFill>
                  <a:srgbClr val="030102"/>
                </a:solidFill>
              </a:rPr>
              <a:t>Democratic</a:t>
            </a:r>
            <a:r>
              <a:rPr lang="en-US" sz="3200" b="1" dirty="0">
                <a:solidFill>
                  <a:srgbClr val="030102"/>
                </a:solidFill>
              </a:rPr>
              <a:t> Republicans</a:t>
            </a:r>
          </a:p>
        </p:txBody>
      </p:sp>
      <p:sp>
        <p:nvSpPr>
          <p:cNvPr id="8" name="Rectangle 7"/>
          <p:cNvSpPr/>
          <p:nvPr/>
        </p:nvSpPr>
        <p:spPr>
          <a:xfrm>
            <a:off x="3048000" y="4901624"/>
            <a:ext cx="2819399" cy="584775"/>
          </a:xfrm>
          <a:prstGeom prst="rect">
            <a:avLst/>
          </a:prstGeom>
        </p:spPr>
        <p:txBody>
          <a:bodyPr wrap="square">
            <a:spAutoFit/>
          </a:bodyPr>
          <a:lstStyle/>
          <a:p>
            <a:pPr lvl="0" algn="ctr"/>
            <a:r>
              <a:rPr lang="en-US" sz="3200" b="1" dirty="0">
                <a:solidFill>
                  <a:srgbClr val="030102"/>
                </a:solidFill>
              </a:rPr>
              <a:t>“Whigs”</a:t>
            </a:r>
          </a:p>
        </p:txBody>
      </p:sp>
      <p:sp>
        <p:nvSpPr>
          <p:cNvPr id="11" name="Rectangle 10"/>
          <p:cNvSpPr/>
          <p:nvPr/>
        </p:nvSpPr>
        <p:spPr>
          <a:xfrm>
            <a:off x="5873138" y="4901625"/>
            <a:ext cx="2884123" cy="584775"/>
          </a:xfrm>
          <a:prstGeom prst="rect">
            <a:avLst/>
          </a:prstGeom>
        </p:spPr>
        <p:txBody>
          <a:bodyPr wrap="none">
            <a:spAutoFit/>
          </a:bodyPr>
          <a:lstStyle/>
          <a:p>
            <a:pPr lvl="0" algn="ctr"/>
            <a:r>
              <a:rPr lang="en-US" sz="3200" b="1" dirty="0">
                <a:solidFill>
                  <a:srgbClr val="030102"/>
                </a:solidFill>
              </a:rPr>
              <a:t>“Democrats”</a:t>
            </a:r>
          </a:p>
        </p:txBody>
      </p:sp>
      <p:sp>
        <p:nvSpPr>
          <p:cNvPr id="7" name="Arrow: Down 6"/>
          <p:cNvSpPr/>
          <p:nvPr/>
        </p:nvSpPr>
        <p:spPr>
          <a:xfrm>
            <a:off x="4114800" y="4453464"/>
            <a:ext cx="609600" cy="47160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Arrow: Down 11"/>
          <p:cNvSpPr/>
          <p:nvPr/>
        </p:nvSpPr>
        <p:spPr>
          <a:xfrm>
            <a:off x="7027984" y="4453464"/>
            <a:ext cx="609600" cy="47160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608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1800</a:t>
            </a:r>
            <a:endParaRPr lang="en-US" dirty="0"/>
          </a:p>
        </p:txBody>
      </p:sp>
      <p:pic>
        <p:nvPicPr>
          <p:cNvPr id="4" name="Content Placeholder 3"/>
          <p:cNvPicPr>
            <a:picLocks noGrp="1" noChangeAspect="1"/>
          </p:cNvPicPr>
          <p:nvPr>
            <p:ph idx="1"/>
          </p:nvPr>
        </p:nvPicPr>
        <p:blipFill rotWithShape="1">
          <a:blip r:embed="rId2"/>
          <a:srcRect r="-28103"/>
          <a:stretch/>
        </p:blipFill>
        <p:spPr>
          <a:xfrm>
            <a:off x="0" y="1417638"/>
            <a:ext cx="8661271" cy="5440361"/>
          </a:xfrm>
        </p:spPr>
      </p:pic>
      <p:sp>
        <p:nvSpPr>
          <p:cNvPr id="5" name="TextBox 4"/>
          <p:cNvSpPr txBox="1"/>
          <p:nvPr/>
        </p:nvSpPr>
        <p:spPr>
          <a:xfrm>
            <a:off x="6791575" y="1078648"/>
            <a:ext cx="2352425" cy="5693867"/>
          </a:xfrm>
          <a:prstGeom prst="rect">
            <a:avLst/>
          </a:prstGeom>
          <a:noFill/>
        </p:spPr>
        <p:txBody>
          <a:bodyPr wrap="square" rtlCol="0">
            <a:spAutoFit/>
          </a:bodyPr>
          <a:lstStyle/>
          <a:p>
            <a:r>
              <a:rPr lang="en-US" sz="2800" dirty="0" smtClean="0">
                <a:solidFill>
                  <a:srgbClr val="FFFFFF"/>
                </a:solidFill>
              </a:rPr>
              <a:t>Federalists Lose Control of Government</a:t>
            </a:r>
          </a:p>
          <a:p>
            <a:r>
              <a:rPr lang="en-US" sz="2800" dirty="0">
                <a:solidFill>
                  <a:srgbClr val="FFFFFF"/>
                </a:solidFill>
              </a:rPr>
              <a:t/>
            </a:r>
            <a:br>
              <a:rPr lang="en-US" sz="2800" dirty="0">
                <a:solidFill>
                  <a:srgbClr val="FFFFFF"/>
                </a:solidFill>
              </a:rPr>
            </a:br>
            <a:r>
              <a:rPr lang="en-US" sz="2800" dirty="0" smtClean="0">
                <a:solidFill>
                  <a:srgbClr val="FFFFFF"/>
                </a:solidFill>
              </a:rPr>
              <a:t>‘Peaceful Revolution of 1800’</a:t>
            </a:r>
          </a:p>
          <a:p>
            <a:endParaRPr lang="en-US" sz="2800" dirty="0">
              <a:solidFill>
                <a:srgbClr val="FFFFFF"/>
              </a:solidFill>
            </a:endParaRPr>
          </a:p>
          <a:p>
            <a:r>
              <a:rPr lang="en-US" sz="2800" dirty="0" smtClean="0">
                <a:solidFill>
                  <a:srgbClr val="FFFFFF"/>
                </a:solidFill>
              </a:rPr>
              <a:t>Beginning of the end for Federalist Party</a:t>
            </a:r>
            <a:endParaRPr lang="en-US" sz="2800" dirty="0">
              <a:solidFill>
                <a:srgbClr val="FFFFFF"/>
              </a:solidFill>
            </a:endParaRPr>
          </a:p>
        </p:txBody>
      </p:sp>
    </p:spTree>
    <p:extLst>
      <p:ext uri="{BB962C8B-B14F-4D97-AF65-F5344CB8AC3E}">
        <p14:creationId xmlns:p14="http://schemas.microsoft.com/office/powerpoint/2010/main" val="424048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3" name="Picture 3" descr="King Andrew cartoon - 1832"/>
          <p:cNvPicPr>
            <a:picLocks noChangeAspect="1" noChangeArrowheads="1"/>
          </p:cNvPicPr>
          <p:nvPr/>
        </p:nvPicPr>
        <p:blipFill>
          <a:blip r:embed="rId2">
            <a:lum contrast="24000"/>
            <a:extLst>
              <a:ext uri="{28A0092B-C50C-407E-A947-70E740481C1C}">
                <a14:useLocalDpi xmlns:a14="http://schemas.microsoft.com/office/drawing/2010/main" val="0"/>
              </a:ext>
            </a:extLst>
          </a:blip>
          <a:srcRect l="3600" t="2670" r="5200" b="2670"/>
          <a:stretch>
            <a:fillRect/>
          </a:stretch>
        </p:blipFill>
        <p:spPr bwMode="auto">
          <a:xfrm>
            <a:off x="1892291" y="24904"/>
            <a:ext cx="5410200" cy="6858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8131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Post-Jackson</a:t>
            </a:r>
            <a:endParaRPr lang="en-US" dirty="0"/>
          </a:p>
        </p:txBody>
      </p:sp>
      <p:sp>
        <p:nvSpPr>
          <p:cNvPr id="3" name="Content Placeholder 2"/>
          <p:cNvSpPr>
            <a:spLocks noGrp="1"/>
          </p:cNvSpPr>
          <p:nvPr>
            <p:ph idx="1"/>
          </p:nvPr>
        </p:nvSpPr>
        <p:spPr/>
        <p:txBody>
          <a:bodyPr/>
          <a:lstStyle/>
          <a:p>
            <a:r>
              <a:rPr lang="en-US" dirty="0" smtClean="0"/>
              <a:t>Van Buren (1837-1841)</a:t>
            </a:r>
          </a:p>
          <a:p>
            <a:pPr lvl="1"/>
            <a:r>
              <a:rPr lang="en-US" dirty="0" smtClean="0"/>
              <a:t>Panic of 1837</a:t>
            </a:r>
          </a:p>
          <a:p>
            <a:pPr lvl="1"/>
            <a:r>
              <a:rPr lang="en-US" dirty="0" smtClean="0"/>
              <a:t>Opposed Annexation of Texas</a:t>
            </a:r>
          </a:p>
          <a:p>
            <a:pPr lvl="1"/>
            <a:r>
              <a:rPr lang="en-US" dirty="0" smtClean="0"/>
              <a:t>Webster Ashburton Treaty</a:t>
            </a:r>
          </a:p>
          <a:p>
            <a:r>
              <a:rPr lang="en-US" dirty="0" smtClean="0"/>
              <a:t>William Henry Harrison (1841-.......1841)</a:t>
            </a:r>
          </a:p>
          <a:p>
            <a:r>
              <a:rPr lang="en-US" dirty="0" smtClean="0"/>
              <a:t>John Tyler (1841-1844)</a:t>
            </a:r>
          </a:p>
          <a:p>
            <a:pPr lvl="1"/>
            <a:r>
              <a:rPr lang="en-US" dirty="0" smtClean="0"/>
              <a:t>A President w/out a Party</a:t>
            </a:r>
            <a:endParaRPr lang="en-US" dirty="0"/>
          </a:p>
        </p:txBody>
      </p:sp>
    </p:spTree>
    <p:extLst>
      <p:ext uri="{BB962C8B-B14F-4D97-AF65-F5344CB8AC3E}">
        <p14:creationId xmlns:p14="http://schemas.microsoft.com/office/powerpoint/2010/main" val="2396568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Revolutions of Period 4</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2</a:t>
            </a:r>
            <a:r>
              <a:rPr lang="en-US" baseline="30000" dirty="0" smtClean="0"/>
              <a:t>nd</a:t>
            </a:r>
            <a:r>
              <a:rPr lang="en-US" dirty="0" smtClean="0"/>
              <a:t> Great Awakening</a:t>
            </a:r>
          </a:p>
          <a:p>
            <a:pPr lvl="1"/>
            <a:r>
              <a:rPr lang="en-US" dirty="0" smtClean="0"/>
              <a:t>Protestant revivalism-Emotionalism</a:t>
            </a:r>
          </a:p>
          <a:p>
            <a:pPr lvl="1"/>
            <a:r>
              <a:rPr lang="en-US" dirty="0" smtClean="0"/>
              <a:t>Inspired perfectionism</a:t>
            </a:r>
          </a:p>
          <a:p>
            <a:pPr lvl="1"/>
            <a:r>
              <a:rPr lang="en-US" dirty="0" smtClean="0"/>
              <a:t>Inspired social reform movements</a:t>
            </a:r>
          </a:p>
          <a:p>
            <a:pPr lvl="1"/>
            <a:r>
              <a:rPr lang="en-US" dirty="0" smtClean="0"/>
              <a:t>Women and African Americans</a:t>
            </a:r>
          </a:p>
          <a:p>
            <a:r>
              <a:rPr lang="en-US" dirty="0" smtClean="0"/>
              <a:t>Abolitionism</a:t>
            </a:r>
          </a:p>
          <a:p>
            <a:r>
              <a:rPr lang="en-US" dirty="0" smtClean="0"/>
              <a:t>Utopian Societies</a:t>
            </a:r>
          </a:p>
          <a:p>
            <a:r>
              <a:rPr lang="en-US" dirty="0" smtClean="0"/>
              <a:t>Temperance</a:t>
            </a:r>
          </a:p>
          <a:p>
            <a:r>
              <a:rPr lang="en-US" dirty="0" smtClean="0"/>
              <a:t>Education Reform</a:t>
            </a:r>
          </a:p>
          <a:p>
            <a:r>
              <a:rPr lang="en-US" dirty="0" smtClean="0"/>
              <a:t>Prison and Asylum Reform</a:t>
            </a:r>
          </a:p>
          <a:p>
            <a:r>
              <a:rPr lang="en-US" dirty="0" smtClean="0"/>
              <a:t>Press</a:t>
            </a:r>
          </a:p>
          <a:p>
            <a:r>
              <a:rPr lang="en-US" dirty="0" smtClean="0"/>
              <a:t>Transcendentalists</a:t>
            </a:r>
          </a:p>
          <a:p>
            <a:endParaRPr lang="en-US" dirty="0"/>
          </a:p>
        </p:txBody>
      </p:sp>
    </p:spTree>
    <p:extLst>
      <p:ext uri="{BB962C8B-B14F-4D97-AF65-F5344CB8AC3E}">
        <p14:creationId xmlns:p14="http://schemas.microsoft.com/office/powerpoint/2010/main" val="315370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458200" cy="1143000"/>
          </a:xfrm>
        </p:spPr>
        <p:txBody>
          <a:bodyPr>
            <a:normAutofit fontScale="90000"/>
          </a:bodyPr>
          <a:lstStyle/>
          <a:p>
            <a:r>
              <a:rPr lang="en-US" dirty="0" smtClean="0"/>
              <a:t>Seneca Falls Declaration of Sentiments</a:t>
            </a:r>
            <a:endParaRPr lang="en-US" dirty="0"/>
          </a:p>
        </p:txBody>
      </p:sp>
      <p:sp>
        <p:nvSpPr>
          <p:cNvPr id="4" name="Content Placeholder 2"/>
          <p:cNvSpPr>
            <a:spLocks noGrp="1"/>
          </p:cNvSpPr>
          <p:nvPr>
            <p:ph idx="1"/>
          </p:nvPr>
        </p:nvSpPr>
        <p:spPr>
          <a:xfrm>
            <a:off x="-1" y="1417638"/>
            <a:ext cx="5163695" cy="5440362"/>
          </a:xfrm>
        </p:spPr>
        <p:txBody>
          <a:bodyPr>
            <a:normAutofit/>
          </a:bodyPr>
          <a:lstStyle/>
          <a:p>
            <a:r>
              <a:rPr lang="en-US" sz="2800" dirty="0" smtClean="0"/>
              <a:t>Lucretia Mott &amp; Elizabeth Cady Stanton</a:t>
            </a:r>
          </a:p>
          <a:p>
            <a:r>
              <a:rPr lang="en-US" sz="2800" dirty="0" smtClean="0"/>
              <a:t>Modeled on Declaration of Independence</a:t>
            </a:r>
          </a:p>
          <a:p>
            <a:r>
              <a:rPr lang="en-US" sz="2800" dirty="0" smtClean="0"/>
              <a:t>“All men and women are created equal”</a:t>
            </a:r>
          </a:p>
          <a:p>
            <a:r>
              <a:rPr lang="en-US" sz="2800" dirty="0" smtClean="0"/>
              <a:t>List of grievances against patriarchal society</a:t>
            </a:r>
            <a:endParaRPr lang="en-US" sz="2800" dirty="0"/>
          </a:p>
        </p:txBody>
      </p:sp>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63695" y="2877695"/>
            <a:ext cx="3980305" cy="39803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221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prstGeom prst="rect">
            <a:avLst/>
          </a:prstGeom>
        </p:spPr>
        <p:txBody>
          <a:bodyPr/>
          <a:lstStyle>
            <a:lvl1pPr algn="ctr"/>
          </a:lstStyle>
          <a:p>
            <a:pPr lvl="0">
              <a:defRPr sz="1800">
                <a:solidFill>
                  <a:srgbClr val="000000"/>
                </a:solidFill>
              </a:defRPr>
            </a:pPr>
            <a:r>
              <a:rPr sz="5100">
                <a:solidFill>
                  <a:srgbClr val="FFFFFF"/>
                </a:solidFill>
                <a:latin typeface="Rockwell"/>
                <a:cs typeface="Rockwell"/>
              </a:rPr>
              <a:t>Quick Recap</a:t>
            </a:r>
          </a:p>
        </p:txBody>
      </p:sp>
      <p:sp>
        <p:nvSpPr>
          <p:cNvPr id="104" name="Shape 104"/>
          <p:cNvSpPr>
            <a:spLocks noGrp="1"/>
          </p:cNvSpPr>
          <p:nvPr>
            <p:ph type="body" idx="1"/>
          </p:nvPr>
        </p:nvSpPr>
        <p:spPr>
          <a:xfrm>
            <a:off x="451600" y="1438145"/>
            <a:ext cx="8372606" cy="5035414"/>
          </a:xfrm>
          <a:prstGeom prst="rect">
            <a:avLst/>
          </a:prstGeom>
        </p:spPr>
        <p:txBody>
          <a:bodyPr>
            <a:normAutofit lnSpcReduction="10000"/>
          </a:bodyPr>
          <a:lstStyle/>
          <a:p>
            <a:pPr marL="303152" indent="-303152" defTabSz="398428">
              <a:spcBef>
                <a:spcPts val="2180"/>
              </a:spcBef>
              <a:defRPr sz="1800">
                <a:solidFill>
                  <a:srgbClr val="000000"/>
                </a:solidFill>
              </a:defRPr>
            </a:pPr>
            <a:r>
              <a:rPr sz="2500" dirty="0">
                <a:solidFill>
                  <a:srgbClr val="FFFFFF"/>
                </a:solidFill>
                <a:latin typeface="Rockwell"/>
                <a:cs typeface="Rockwell"/>
              </a:rPr>
              <a:t>Federalists and Democratic-Republicans</a:t>
            </a:r>
          </a:p>
          <a:p>
            <a:pPr marL="303152" indent="-303152" defTabSz="398428">
              <a:spcBef>
                <a:spcPts val="2180"/>
              </a:spcBef>
              <a:defRPr sz="1800">
                <a:solidFill>
                  <a:srgbClr val="000000"/>
                </a:solidFill>
              </a:defRPr>
            </a:pPr>
            <a:r>
              <a:rPr sz="2500" dirty="0">
                <a:solidFill>
                  <a:srgbClr val="FFFFFF"/>
                </a:solidFill>
                <a:latin typeface="Rockwell"/>
                <a:cs typeface="Rockwell"/>
              </a:rPr>
              <a:t>Whigs and Democrats</a:t>
            </a:r>
          </a:p>
          <a:p>
            <a:pPr marL="303152" indent="-303152" defTabSz="398428">
              <a:spcBef>
                <a:spcPts val="2180"/>
              </a:spcBef>
              <a:defRPr sz="1800">
                <a:solidFill>
                  <a:srgbClr val="000000"/>
                </a:solidFill>
              </a:defRPr>
            </a:pPr>
            <a:r>
              <a:rPr sz="2500" dirty="0">
                <a:solidFill>
                  <a:srgbClr val="FFFFFF"/>
                </a:solidFill>
                <a:latin typeface="Rockwell"/>
                <a:cs typeface="Rockwell"/>
              </a:rPr>
              <a:t>2nd Great Awakening = inspired REFORMS</a:t>
            </a:r>
          </a:p>
          <a:p>
            <a:pPr marL="303152" indent="-303152" defTabSz="398428">
              <a:spcBef>
                <a:spcPts val="2180"/>
              </a:spcBef>
              <a:defRPr sz="1800">
                <a:solidFill>
                  <a:srgbClr val="000000"/>
                </a:solidFill>
              </a:defRPr>
            </a:pPr>
            <a:r>
              <a:rPr sz="2500" dirty="0" smtClean="0">
                <a:solidFill>
                  <a:srgbClr val="FFFFFF"/>
                </a:solidFill>
                <a:latin typeface="Rockwell"/>
                <a:cs typeface="Rockwell"/>
              </a:rPr>
              <a:t>New </a:t>
            </a:r>
            <a:r>
              <a:rPr sz="2500" dirty="0">
                <a:solidFill>
                  <a:srgbClr val="FFFFFF"/>
                </a:solidFill>
                <a:latin typeface="Rockwell"/>
                <a:cs typeface="Rockwell"/>
              </a:rPr>
              <a:t>technological inventions</a:t>
            </a:r>
          </a:p>
          <a:p>
            <a:pPr marL="303152" indent="-303152" defTabSz="398428">
              <a:spcBef>
                <a:spcPts val="2180"/>
              </a:spcBef>
              <a:defRPr sz="1800">
                <a:solidFill>
                  <a:srgbClr val="000000"/>
                </a:solidFill>
              </a:defRPr>
            </a:pPr>
            <a:r>
              <a:rPr sz="2500" dirty="0">
                <a:solidFill>
                  <a:srgbClr val="FFFFFF"/>
                </a:solidFill>
                <a:latin typeface="Rockwell"/>
                <a:cs typeface="Rockwell"/>
              </a:rPr>
              <a:t>Market Revolution and its impact</a:t>
            </a:r>
          </a:p>
          <a:p>
            <a:pPr marL="303152" indent="-303152" defTabSz="398428">
              <a:spcBef>
                <a:spcPts val="2180"/>
              </a:spcBef>
              <a:defRPr sz="1800">
                <a:solidFill>
                  <a:srgbClr val="000000"/>
                </a:solidFill>
              </a:defRPr>
            </a:pPr>
            <a:r>
              <a:rPr sz="2500" dirty="0">
                <a:solidFill>
                  <a:srgbClr val="FFFFFF"/>
                </a:solidFill>
                <a:latin typeface="Rockwell"/>
                <a:cs typeface="Rockwell"/>
              </a:rPr>
              <a:t>“Old” Immigration</a:t>
            </a:r>
          </a:p>
          <a:p>
            <a:pPr marL="303152" indent="-303152" defTabSz="398428">
              <a:spcBef>
                <a:spcPts val="2180"/>
              </a:spcBef>
              <a:defRPr sz="1800">
                <a:solidFill>
                  <a:srgbClr val="000000"/>
                </a:solidFill>
              </a:defRPr>
            </a:pPr>
            <a:r>
              <a:rPr sz="2500" dirty="0">
                <a:solidFill>
                  <a:srgbClr val="FFFFFF"/>
                </a:solidFill>
                <a:latin typeface="Rockwell"/>
                <a:cs typeface="Rockwell"/>
              </a:rPr>
              <a:t>Missouri </a:t>
            </a:r>
            <a:r>
              <a:rPr sz="2500" dirty="0" smtClean="0">
                <a:solidFill>
                  <a:srgbClr val="FFFFFF"/>
                </a:solidFill>
                <a:latin typeface="Rockwell"/>
                <a:cs typeface="Rockwell"/>
              </a:rPr>
              <a:t>Compromise</a:t>
            </a:r>
            <a:endParaRPr lang="en-US" sz="2500" dirty="0" smtClean="0">
              <a:solidFill>
                <a:srgbClr val="FFFFFF"/>
              </a:solidFill>
              <a:latin typeface="Rockwell"/>
              <a:cs typeface="Rockwell"/>
            </a:endParaRPr>
          </a:p>
          <a:p>
            <a:pPr marL="303152" indent="-303152" defTabSz="398428">
              <a:spcBef>
                <a:spcPts val="2180"/>
              </a:spcBef>
              <a:defRPr sz="1800">
                <a:solidFill>
                  <a:srgbClr val="000000"/>
                </a:solidFill>
              </a:defRPr>
            </a:pPr>
            <a:r>
              <a:rPr lang="en-US" sz="2500" dirty="0" smtClean="0">
                <a:solidFill>
                  <a:srgbClr val="FFFFFF"/>
                </a:solidFill>
                <a:latin typeface="Rockwell"/>
                <a:cs typeface="Rockwell"/>
              </a:rPr>
              <a:t>Era of Jackson and Modern Politics</a:t>
            </a:r>
          </a:p>
        </p:txBody>
      </p:sp>
    </p:spTree>
    <p:extLst>
      <p:ext uri="{BB962C8B-B14F-4D97-AF65-F5344CB8AC3E}">
        <p14:creationId xmlns:p14="http://schemas.microsoft.com/office/powerpoint/2010/main" val="896125997"/>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0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0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04">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04">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04">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04">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04">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1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uild="p" bldLvl="5"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Judiciary Act of 1801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Federalists attempt to maintain power and control on their way out of office</a:t>
            </a:r>
          </a:p>
          <a:p>
            <a:r>
              <a:rPr lang="en-US" dirty="0" smtClean="0"/>
              <a:t>‘Midnight’ appointments</a:t>
            </a:r>
          </a:p>
          <a:p>
            <a:pPr lvl="1"/>
            <a:r>
              <a:rPr lang="en-US" dirty="0" smtClean="0"/>
              <a:t>Judges serve for life/retirement</a:t>
            </a:r>
            <a:r>
              <a:rPr lang="mr-IN" dirty="0" smtClean="0"/>
              <a:t>…</a:t>
            </a:r>
            <a:r>
              <a:rPr lang="en-US" dirty="0" smtClean="0"/>
              <a:t>hold control on Judicial Branch for a generation</a:t>
            </a:r>
          </a:p>
          <a:p>
            <a:r>
              <a:rPr lang="en-US" dirty="0" smtClean="0"/>
              <a:t>Marbury v. Madison (1803)</a:t>
            </a:r>
          </a:p>
          <a:p>
            <a:pPr lvl="1"/>
            <a:r>
              <a:rPr lang="en-US" dirty="0" smtClean="0"/>
              <a:t>Established the precedent of </a:t>
            </a:r>
            <a:r>
              <a:rPr lang="en-US" i="1" dirty="0" smtClean="0"/>
              <a:t>judicial review</a:t>
            </a:r>
            <a:endParaRPr lang="en-US" dirty="0" smtClean="0"/>
          </a:p>
          <a:p>
            <a:pPr lvl="1"/>
            <a:r>
              <a:rPr lang="en-US" dirty="0" smtClean="0"/>
              <a:t>HUGE expansion of judicial power (co-equal branch)</a:t>
            </a:r>
          </a:p>
          <a:p>
            <a:r>
              <a:rPr lang="en-US" dirty="0" smtClean="0"/>
              <a:t>Chief Justice John Marshall will continue this legacy into the 1830s</a:t>
            </a:r>
            <a:endParaRPr lang="en-US" dirty="0"/>
          </a:p>
        </p:txBody>
      </p:sp>
    </p:spTree>
    <p:extLst>
      <p:ext uri="{BB962C8B-B14F-4D97-AF65-F5344CB8AC3E}">
        <p14:creationId xmlns:p14="http://schemas.microsoft.com/office/powerpoint/2010/main" val="41469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2" descr="File:John Marshall by Henry Inman, 1832.jpg"/>
          <p:cNvPicPr>
            <a:picLocks noChangeAspect="1" noChangeArrowheads="1"/>
          </p:cNvPicPr>
          <p:nvPr/>
        </p:nvPicPr>
        <p:blipFill>
          <a:blip r:embed="rId3">
            <a:extLst>
              <a:ext uri="{28A0092B-C50C-407E-A947-70E740481C1C}">
                <a14:useLocalDpi xmlns:a14="http://schemas.microsoft.com/office/drawing/2010/main" val="0"/>
              </a:ext>
            </a:extLst>
          </a:blip>
          <a:srcRect l="8141" t="6070" r="16962"/>
          <a:stretch>
            <a:fillRect/>
          </a:stretch>
        </p:blipFill>
        <p:spPr bwMode="auto">
          <a:xfrm>
            <a:off x="128588" y="1058863"/>
            <a:ext cx="3681412"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7"/>
          <p:cNvSpPr>
            <a:spLocks noChangeArrowheads="1"/>
          </p:cNvSpPr>
          <p:nvPr/>
        </p:nvSpPr>
        <p:spPr bwMode="auto">
          <a:xfrm>
            <a:off x="92075" y="76200"/>
            <a:ext cx="8975725" cy="865188"/>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100" dirty="0">
                <a:solidFill>
                  <a:srgbClr val="000000"/>
                </a:solidFill>
                <a:latin typeface="Calibri" charset="0"/>
                <a:cs typeface="Calibri" charset="0"/>
              </a:rPr>
              <a:t>Chief Justice John Marshall served as Chief Justice </a:t>
            </a:r>
            <a:br>
              <a:rPr lang="en-US" sz="3100" dirty="0">
                <a:solidFill>
                  <a:srgbClr val="000000"/>
                </a:solidFill>
                <a:latin typeface="Calibri" charset="0"/>
                <a:cs typeface="Calibri" charset="0"/>
              </a:rPr>
            </a:br>
            <a:r>
              <a:rPr lang="en-US" sz="3100" dirty="0">
                <a:solidFill>
                  <a:srgbClr val="000000"/>
                </a:solidFill>
                <a:latin typeface="Calibri" charset="0"/>
                <a:cs typeface="Calibri" charset="0"/>
              </a:rPr>
              <a:t>of the Supreme Court from 1801 to 1835</a:t>
            </a:r>
          </a:p>
        </p:txBody>
      </p:sp>
      <p:sp>
        <p:nvSpPr>
          <p:cNvPr id="39940" name="Rectangle 8"/>
          <p:cNvSpPr>
            <a:spLocks noChangeArrowheads="1"/>
          </p:cNvSpPr>
          <p:nvPr/>
        </p:nvSpPr>
        <p:spPr bwMode="auto">
          <a:xfrm>
            <a:off x="3886200" y="1066800"/>
            <a:ext cx="5181600" cy="2009775"/>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100">
                <a:solidFill>
                  <a:srgbClr val="000000"/>
                </a:solidFill>
                <a:latin typeface="Calibri" charset="0"/>
                <a:cs typeface="Calibri" charset="0"/>
              </a:rPr>
              <a:t>Over three decades, Marshall’s ruling helped strengthen the </a:t>
            </a:r>
            <a:br>
              <a:rPr lang="en-US" sz="3100">
                <a:solidFill>
                  <a:srgbClr val="000000"/>
                </a:solidFill>
                <a:latin typeface="Calibri" charset="0"/>
                <a:cs typeface="Calibri" charset="0"/>
              </a:rPr>
            </a:br>
            <a:r>
              <a:rPr lang="en-US" sz="3100">
                <a:solidFill>
                  <a:srgbClr val="000000"/>
                </a:solidFill>
                <a:latin typeface="Calibri" charset="0"/>
                <a:cs typeface="Calibri" charset="0"/>
              </a:rPr>
              <a:t>power of the national gov’t over the states and protected the rights of citizens </a:t>
            </a:r>
          </a:p>
        </p:txBody>
      </p:sp>
      <p:sp>
        <p:nvSpPr>
          <p:cNvPr id="39941" name="Rectangle 1"/>
          <p:cNvSpPr>
            <a:spLocks noChangeArrowheads="1"/>
          </p:cNvSpPr>
          <p:nvPr/>
        </p:nvSpPr>
        <p:spPr bwMode="auto">
          <a:xfrm>
            <a:off x="3810000" y="3200400"/>
            <a:ext cx="5334000" cy="331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2900" dirty="0">
                <a:latin typeface="Calibri" charset="0"/>
                <a:cs typeface="Calibri" charset="0"/>
              </a:rPr>
              <a:t>Marbury v. Madison (1803) </a:t>
            </a:r>
            <a:endParaRPr lang="en-US" sz="2900" dirty="0" smtClean="0">
              <a:latin typeface="Calibri" charset="0"/>
              <a:cs typeface="Calibri" charset="0"/>
            </a:endParaRPr>
          </a:p>
          <a:p>
            <a:pPr algn="ctr">
              <a:lnSpc>
                <a:spcPct val="90000"/>
              </a:lnSpc>
            </a:pPr>
            <a:r>
              <a:rPr lang="en-US" sz="2900" dirty="0" smtClean="0">
                <a:latin typeface="Calibri" charset="0"/>
                <a:cs typeface="Calibri" charset="0"/>
              </a:rPr>
              <a:t>Fletcher v. Peck (1810)</a:t>
            </a:r>
            <a:endParaRPr lang="en-US" sz="2900" dirty="0">
              <a:latin typeface="Calibri" charset="0"/>
              <a:cs typeface="Calibri" charset="0"/>
            </a:endParaRPr>
          </a:p>
          <a:p>
            <a:pPr algn="ctr">
              <a:lnSpc>
                <a:spcPct val="90000"/>
              </a:lnSpc>
            </a:pPr>
            <a:r>
              <a:rPr lang="en-US" sz="2900" dirty="0">
                <a:latin typeface="Calibri" charset="0"/>
                <a:cs typeface="Calibri" charset="0"/>
              </a:rPr>
              <a:t>McCulloch v. Maryland (1819) </a:t>
            </a:r>
          </a:p>
          <a:p>
            <a:pPr algn="ctr">
              <a:lnSpc>
                <a:spcPct val="90000"/>
              </a:lnSpc>
            </a:pPr>
            <a:r>
              <a:rPr lang="en-US" sz="2900" dirty="0">
                <a:latin typeface="Calibri" charset="0"/>
                <a:cs typeface="Calibri" charset="0"/>
              </a:rPr>
              <a:t>Dartmouth College v. </a:t>
            </a:r>
            <a:br>
              <a:rPr lang="en-US" sz="2900" dirty="0">
                <a:latin typeface="Calibri" charset="0"/>
                <a:cs typeface="Calibri" charset="0"/>
              </a:rPr>
            </a:br>
            <a:r>
              <a:rPr lang="en-US" sz="2900" dirty="0">
                <a:latin typeface="Calibri" charset="0"/>
                <a:cs typeface="Calibri" charset="0"/>
              </a:rPr>
              <a:t>Woodward (1819) </a:t>
            </a:r>
          </a:p>
          <a:p>
            <a:pPr algn="ctr">
              <a:lnSpc>
                <a:spcPct val="90000"/>
              </a:lnSpc>
            </a:pPr>
            <a:r>
              <a:rPr lang="en-US" sz="2900" dirty="0" smtClean="0">
                <a:latin typeface="Calibri" charset="0"/>
                <a:cs typeface="Calibri" charset="0"/>
              </a:rPr>
              <a:t>Gibbons </a:t>
            </a:r>
            <a:r>
              <a:rPr lang="en-US" sz="2900" dirty="0">
                <a:latin typeface="Calibri" charset="0"/>
                <a:cs typeface="Calibri" charset="0"/>
              </a:rPr>
              <a:t>v. Ogden (1824) </a:t>
            </a:r>
          </a:p>
          <a:p>
            <a:pPr algn="ctr">
              <a:lnSpc>
                <a:spcPct val="90000"/>
              </a:lnSpc>
            </a:pPr>
            <a:r>
              <a:rPr lang="en-US" sz="2900" dirty="0">
                <a:latin typeface="Calibri" charset="0"/>
                <a:cs typeface="Calibri" charset="0"/>
              </a:rPr>
              <a:t>Cherokee Nation v. Georgia (1831) </a:t>
            </a:r>
          </a:p>
        </p:txBody>
      </p:sp>
    </p:spTree>
    <p:extLst>
      <p:ext uri="{BB962C8B-B14F-4D97-AF65-F5344CB8AC3E}">
        <p14:creationId xmlns:p14="http://schemas.microsoft.com/office/powerpoint/2010/main" val="28861095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Jefferson’s Presidency</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STRICT interpretation ideals/LOOSE-ISH interpretation actions</a:t>
            </a:r>
          </a:p>
          <a:p>
            <a:r>
              <a:rPr lang="en-US" dirty="0" smtClean="0"/>
              <a:t>Louisiana Purchase (implied powers/loose)</a:t>
            </a:r>
          </a:p>
          <a:p>
            <a:r>
              <a:rPr lang="en-US" dirty="0" smtClean="0"/>
              <a:t>Embargo Act of 1807-Banned US trade with ALL foreign nations (violates principles of </a:t>
            </a:r>
            <a:r>
              <a:rPr lang="en-US" dirty="0" err="1" smtClean="0"/>
              <a:t>ind.</a:t>
            </a:r>
            <a:r>
              <a:rPr lang="en-US" dirty="0" smtClean="0"/>
              <a:t> Liberty and weak central </a:t>
            </a:r>
            <a:r>
              <a:rPr lang="en-US" dirty="0" err="1" smtClean="0"/>
              <a:t>gov.</a:t>
            </a:r>
            <a:r>
              <a:rPr lang="en-US" dirty="0" smtClean="0"/>
              <a:t>)</a:t>
            </a:r>
          </a:p>
          <a:p>
            <a:pPr lvl="1"/>
            <a:r>
              <a:rPr lang="en-US" dirty="0" smtClean="0"/>
              <a:t>ST: US Economy TANKS</a:t>
            </a:r>
          </a:p>
          <a:p>
            <a:pPr lvl="1"/>
            <a:r>
              <a:rPr lang="en-US" dirty="0" smtClean="0"/>
              <a:t>LT: New England Industrializes</a:t>
            </a:r>
          </a:p>
          <a:p>
            <a:r>
              <a:rPr lang="en-US" dirty="0" smtClean="0"/>
              <a:t>Legacy: Strengthened Exec. Branch, less ‘aristocratic’ government, kept US out of war, but biggest legacies are non-presidential.</a:t>
            </a:r>
            <a:endParaRPr lang="en-US" dirty="0"/>
          </a:p>
        </p:txBody>
      </p:sp>
    </p:spTree>
    <p:extLst>
      <p:ext uri="{BB962C8B-B14F-4D97-AF65-F5344CB8AC3E}">
        <p14:creationId xmlns:p14="http://schemas.microsoft.com/office/powerpoint/2010/main" val="115052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en-US" sz="6000" dirty="0">
                <a:solidFill>
                  <a:srgbClr val="FFFFFF"/>
                </a:solidFill>
                <a:latin typeface="+mn-lt"/>
              </a:rPr>
              <a:t>James Madison</a:t>
            </a:r>
          </a:p>
        </p:txBody>
      </p:sp>
      <p:sp>
        <p:nvSpPr>
          <p:cNvPr id="4099" name="Rectangle 4"/>
          <p:cNvSpPr>
            <a:spLocks noGrp="1" noChangeArrowheads="1"/>
          </p:cNvSpPr>
          <p:nvPr>
            <p:ph type="body" idx="1"/>
          </p:nvPr>
        </p:nvSpPr>
        <p:spPr>
          <a:xfrm>
            <a:off x="457200" y="1600200"/>
            <a:ext cx="4343400" cy="5257800"/>
          </a:xfrm>
          <a:noFill/>
        </p:spPr>
        <p:txBody>
          <a:bodyPr/>
          <a:lstStyle/>
          <a:p>
            <a:pPr eaLnBrk="1" hangingPunct="1">
              <a:lnSpc>
                <a:spcPct val="90000"/>
              </a:lnSpc>
            </a:pPr>
            <a:r>
              <a:rPr lang="en-US">
                <a:solidFill>
                  <a:srgbClr val="FFFFFF"/>
                </a:solidFill>
              </a:rPr>
              <a:t>1809-1817</a:t>
            </a:r>
          </a:p>
          <a:p>
            <a:pPr eaLnBrk="1" hangingPunct="1">
              <a:lnSpc>
                <a:spcPct val="90000"/>
              </a:lnSpc>
            </a:pPr>
            <a:r>
              <a:rPr lang="en-US">
                <a:solidFill>
                  <a:srgbClr val="FFFFFF"/>
                </a:solidFill>
              </a:rPr>
              <a:t>“Father of the Constitution”</a:t>
            </a:r>
          </a:p>
          <a:p>
            <a:pPr eaLnBrk="1" hangingPunct="1">
              <a:lnSpc>
                <a:spcPct val="90000"/>
              </a:lnSpc>
            </a:pPr>
            <a:r>
              <a:rPr lang="en-US" i="1">
                <a:solidFill>
                  <a:srgbClr val="FFFFFF"/>
                </a:solidFill>
              </a:rPr>
              <a:t>Federalist Papers</a:t>
            </a:r>
          </a:p>
          <a:p>
            <a:pPr eaLnBrk="1" hangingPunct="1">
              <a:lnSpc>
                <a:spcPct val="90000"/>
              </a:lnSpc>
            </a:pPr>
            <a:r>
              <a:rPr lang="en-US">
                <a:solidFill>
                  <a:srgbClr val="FFFFFF"/>
                </a:solidFill>
              </a:rPr>
              <a:t>Bill of Rights</a:t>
            </a:r>
          </a:p>
          <a:p>
            <a:pPr eaLnBrk="1" hangingPunct="1">
              <a:lnSpc>
                <a:spcPct val="90000"/>
              </a:lnSpc>
            </a:pPr>
            <a:r>
              <a:rPr lang="en-US">
                <a:solidFill>
                  <a:srgbClr val="FFFFFF"/>
                </a:solidFill>
              </a:rPr>
              <a:t>Kentucky &amp; Virginia Resolutions</a:t>
            </a:r>
          </a:p>
          <a:p>
            <a:pPr eaLnBrk="1" hangingPunct="1">
              <a:lnSpc>
                <a:spcPct val="90000"/>
              </a:lnSpc>
            </a:pPr>
            <a:r>
              <a:rPr lang="en-US">
                <a:solidFill>
                  <a:srgbClr val="FFFFFF"/>
                </a:solidFill>
              </a:rPr>
              <a:t>Democratic-Republican</a:t>
            </a:r>
          </a:p>
          <a:p>
            <a:pPr eaLnBrk="1" hangingPunct="1">
              <a:lnSpc>
                <a:spcPct val="90000"/>
              </a:lnSpc>
            </a:pPr>
            <a:r>
              <a:rPr lang="en-US">
                <a:solidFill>
                  <a:srgbClr val="FFFFFF"/>
                </a:solidFill>
              </a:rPr>
              <a:t>Secretary of State</a:t>
            </a:r>
          </a:p>
        </p:txBody>
      </p:sp>
      <p:pic>
        <p:nvPicPr>
          <p:cNvPr id="4100" name="Picture 6" descr="Image:JamesMadison.jpg"/>
          <p:cNvPicPr>
            <a:picLocks noChangeAspect="1" noChangeArrowheads="1"/>
          </p:cNvPicPr>
          <p:nvPr/>
        </p:nvPicPr>
        <p:blipFill>
          <a:blip r:embed="rId2">
            <a:extLst>
              <a:ext uri="{28A0092B-C50C-407E-A947-70E740481C1C}">
                <a14:useLocalDpi xmlns:a14="http://schemas.microsoft.com/office/drawing/2010/main" val="0"/>
              </a:ext>
            </a:extLst>
          </a:blip>
          <a:srcRect l="5048" t="14009" r="24556" b="11397"/>
          <a:stretch>
            <a:fillRect/>
          </a:stretch>
        </p:blipFill>
        <p:spPr bwMode="auto">
          <a:xfrm>
            <a:off x="4724400" y="1371600"/>
            <a:ext cx="42735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02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304800" y="0"/>
            <a:ext cx="8540750" cy="685800"/>
          </a:xfrm>
        </p:spPr>
        <p:txBody>
          <a:bodyPr/>
          <a:lstStyle/>
          <a:p>
            <a:pPr eaLnBrk="1" hangingPunct="1"/>
            <a:r>
              <a:rPr lang="en-US" sz="3600">
                <a:latin typeface="Rockwell"/>
                <a:cs typeface="Rockwell"/>
              </a:rPr>
              <a:t>James Madison (D-R) (1809-1817)</a:t>
            </a:r>
          </a:p>
        </p:txBody>
      </p:sp>
      <p:sp>
        <p:nvSpPr>
          <p:cNvPr id="10243" name="Rectangle 3"/>
          <p:cNvSpPr>
            <a:spLocks noGrp="1" noRot="1" noChangeArrowheads="1"/>
          </p:cNvSpPr>
          <p:nvPr>
            <p:ph type="body" idx="1"/>
          </p:nvPr>
        </p:nvSpPr>
        <p:spPr>
          <a:xfrm>
            <a:off x="-11113" y="1143000"/>
            <a:ext cx="9155113" cy="5562600"/>
          </a:xfrm>
        </p:spPr>
        <p:txBody>
          <a:bodyPr>
            <a:normAutofit fontScale="92500" lnSpcReduction="10000"/>
          </a:bodyPr>
          <a:lstStyle/>
          <a:p>
            <a:pPr eaLnBrk="1" hangingPunct="1">
              <a:lnSpc>
                <a:spcPct val="90000"/>
              </a:lnSpc>
            </a:pPr>
            <a:r>
              <a:rPr lang="en-US" dirty="0">
                <a:latin typeface="Rockwell"/>
                <a:cs typeface="Rockwell"/>
              </a:rPr>
              <a:t>Napoleonic Wars</a:t>
            </a:r>
          </a:p>
          <a:p>
            <a:pPr lvl="1" eaLnBrk="1" hangingPunct="1">
              <a:lnSpc>
                <a:spcPct val="90000"/>
              </a:lnSpc>
            </a:pPr>
            <a:r>
              <a:rPr lang="en-US" dirty="0">
                <a:latin typeface="Rockwell"/>
                <a:cs typeface="Rockwell"/>
              </a:rPr>
              <a:t>Impressment continues</a:t>
            </a:r>
          </a:p>
          <a:p>
            <a:pPr eaLnBrk="1" hangingPunct="1">
              <a:lnSpc>
                <a:spcPct val="90000"/>
              </a:lnSpc>
            </a:pPr>
            <a:r>
              <a:rPr lang="en-US" dirty="0">
                <a:latin typeface="Rockwell"/>
                <a:cs typeface="Rockwell"/>
              </a:rPr>
              <a:t>Non-intercourse Act of 1809</a:t>
            </a:r>
          </a:p>
          <a:p>
            <a:pPr eaLnBrk="1" hangingPunct="1">
              <a:lnSpc>
                <a:spcPct val="90000"/>
              </a:lnSpc>
            </a:pPr>
            <a:r>
              <a:rPr lang="en-US" dirty="0">
                <a:latin typeface="Rockwell"/>
                <a:cs typeface="Rockwell"/>
              </a:rPr>
              <a:t>Macon’s Bill No. 2 (1810)</a:t>
            </a:r>
          </a:p>
          <a:p>
            <a:pPr eaLnBrk="1" hangingPunct="1">
              <a:lnSpc>
                <a:spcPct val="90000"/>
              </a:lnSpc>
            </a:pPr>
            <a:r>
              <a:rPr lang="en-US" dirty="0">
                <a:latin typeface="Rockwell"/>
                <a:cs typeface="Rockwell"/>
              </a:rPr>
              <a:t>Western Frontier</a:t>
            </a:r>
          </a:p>
          <a:p>
            <a:pPr lvl="1" eaLnBrk="1" hangingPunct="1">
              <a:lnSpc>
                <a:spcPct val="90000"/>
              </a:lnSpc>
            </a:pPr>
            <a:r>
              <a:rPr lang="en-US" dirty="0">
                <a:latin typeface="Rockwell"/>
                <a:cs typeface="Rockwell"/>
              </a:rPr>
              <a:t>Alleged British influence on Natives</a:t>
            </a:r>
          </a:p>
          <a:p>
            <a:pPr lvl="1" eaLnBrk="1" hangingPunct="1">
              <a:lnSpc>
                <a:spcPct val="90000"/>
              </a:lnSpc>
            </a:pPr>
            <a:r>
              <a:rPr lang="en-US" dirty="0">
                <a:latin typeface="Rockwell"/>
                <a:cs typeface="Rockwell"/>
              </a:rPr>
              <a:t>Native wars</a:t>
            </a:r>
          </a:p>
          <a:p>
            <a:pPr eaLnBrk="1" hangingPunct="1">
              <a:lnSpc>
                <a:spcPct val="90000"/>
              </a:lnSpc>
            </a:pPr>
            <a:r>
              <a:rPr lang="en-US" dirty="0">
                <a:latin typeface="Rockwell"/>
                <a:cs typeface="Rockwell"/>
              </a:rPr>
              <a:t>War of </a:t>
            </a:r>
            <a:r>
              <a:rPr lang="en-US" dirty="0" smtClean="0">
                <a:latin typeface="Rockwell"/>
                <a:cs typeface="Rockwell"/>
              </a:rPr>
              <a:t>1812</a:t>
            </a:r>
          </a:p>
          <a:p>
            <a:pPr lvl="1">
              <a:lnSpc>
                <a:spcPct val="90000"/>
              </a:lnSpc>
            </a:pPr>
            <a:r>
              <a:rPr lang="en-US" dirty="0" smtClean="0">
                <a:latin typeface="Rockwell"/>
                <a:cs typeface="Rockwell"/>
              </a:rPr>
              <a:t>NE Federalists very anti-war (Hartford Convention)</a:t>
            </a:r>
          </a:p>
          <a:p>
            <a:pPr lvl="1">
              <a:lnSpc>
                <a:spcPct val="90000"/>
              </a:lnSpc>
            </a:pPr>
            <a:r>
              <a:rPr lang="en-US" dirty="0" smtClean="0">
                <a:latin typeface="Rockwell"/>
                <a:cs typeface="Rockwell"/>
              </a:rPr>
              <a:t>War declaration: FREE TRADE, IMPRESSMENT, WESTERN INDIAN AGITATION</a:t>
            </a:r>
          </a:p>
          <a:p>
            <a:pPr lvl="1">
              <a:lnSpc>
                <a:spcPct val="90000"/>
              </a:lnSpc>
            </a:pPr>
            <a:r>
              <a:rPr lang="en-US" dirty="0" smtClean="0">
                <a:latin typeface="Rockwell"/>
                <a:cs typeface="Rockwell"/>
              </a:rPr>
              <a:t>Treaty of Ghent ends it in 1814-doesn</a:t>
            </a:r>
            <a:r>
              <a:rPr lang="mr-IN" dirty="0" smtClean="0">
                <a:latin typeface="Rockwell"/>
                <a:cs typeface="Rockwell"/>
              </a:rPr>
              <a:t>’</a:t>
            </a:r>
            <a:r>
              <a:rPr lang="en-US" dirty="0" smtClean="0">
                <a:latin typeface="Rockwell"/>
                <a:cs typeface="Rockwell"/>
              </a:rPr>
              <a:t>t address neutrality “Status Quo Antebellum”</a:t>
            </a:r>
            <a:endParaRPr lang="en-US" dirty="0">
              <a:latin typeface="Rockwell"/>
              <a:cs typeface="Rockwell"/>
            </a:endParaRPr>
          </a:p>
        </p:txBody>
      </p:sp>
    </p:spTree>
    <p:extLst>
      <p:ext uri="{BB962C8B-B14F-4D97-AF65-F5344CB8AC3E}">
        <p14:creationId xmlns:p14="http://schemas.microsoft.com/office/powerpoint/2010/main" val="41228582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 Revolutions</a:t>
            </a:r>
            <a:endParaRPr lang="en-US" dirty="0"/>
          </a:p>
        </p:txBody>
      </p:sp>
      <p:sp>
        <p:nvSpPr>
          <p:cNvPr id="3" name="Content Placeholder 2"/>
          <p:cNvSpPr>
            <a:spLocks noGrp="1"/>
          </p:cNvSpPr>
          <p:nvPr>
            <p:ph idx="1"/>
          </p:nvPr>
        </p:nvSpPr>
        <p:spPr/>
        <p:txBody>
          <a:bodyPr/>
          <a:lstStyle/>
          <a:p>
            <a:r>
              <a:rPr lang="en-US" dirty="0" smtClean="0"/>
              <a:t>Population</a:t>
            </a:r>
          </a:p>
          <a:p>
            <a:r>
              <a:rPr lang="en-US" dirty="0" smtClean="0"/>
              <a:t>Economic-Agricultural, Technological, </a:t>
            </a:r>
            <a:r>
              <a:rPr lang="en-US" dirty="0"/>
              <a:t>Transportation</a:t>
            </a:r>
            <a:r>
              <a:rPr lang="en-US" dirty="0" smtClean="0"/>
              <a:t> AND Industrial</a:t>
            </a:r>
          </a:p>
          <a:p>
            <a:r>
              <a:rPr lang="en-US" dirty="0" smtClean="0"/>
              <a:t>Democratic</a:t>
            </a:r>
          </a:p>
          <a:p>
            <a:r>
              <a:rPr lang="en-US" dirty="0" smtClean="0"/>
              <a:t>Social</a:t>
            </a:r>
          </a:p>
        </p:txBody>
      </p:sp>
    </p:spTree>
    <p:extLst>
      <p:ext uri="{BB962C8B-B14F-4D97-AF65-F5344CB8AC3E}">
        <p14:creationId xmlns:p14="http://schemas.microsoft.com/office/powerpoint/2010/main" val="641556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7863</TotalTime>
  <Words>2568</Words>
  <Application>Microsoft Macintosh PowerPoint</Application>
  <PresentationFormat>On-screen Show (4:3)</PresentationFormat>
  <Paragraphs>305</Paragraphs>
  <Slides>34</Slides>
  <Notes>14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Theme</vt:lpstr>
      <vt:lpstr>APUSH REVIEW FOR YOU Period 4</vt:lpstr>
      <vt:lpstr>Big Ideas</vt:lpstr>
      <vt:lpstr>Election of 1800</vt:lpstr>
      <vt:lpstr>Judiciary Act of 1801</vt:lpstr>
      <vt:lpstr>PowerPoint Presentation</vt:lpstr>
      <vt:lpstr>Jefferson’s Presidency</vt:lpstr>
      <vt:lpstr>James Madison</vt:lpstr>
      <vt:lpstr>James Madison (D-R) (1809-1817)</vt:lpstr>
      <vt:lpstr>Overlapping Revolutions</vt:lpstr>
      <vt:lpstr>Western Expansion</vt:lpstr>
      <vt:lpstr>Western Expansion Causes</vt:lpstr>
      <vt:lpstr>Expansion and Slavery</vt:lpstr>
      <vt:lpstr>Changes in Agriculture and Manufacturing</vt:lpstr>
      <vt:lpstr>Impacts of Market Revolution</vt:lpstr>
      <vt:lpstr>Impacts of Market Revolution</vt:lpstr>
      <vt:lpstr>Henry Clay’s  American System </vt:lpstr>
      <vt:lpstr>The Era of Good Feelings:  1817-1825</vt:lpstr>
      <vt:lpstr>PowerPoint Presentation</vt:lpstr>
      <vt:lpstr>Adams’ Administration</vt:lpstr>
      <vt:lpstr>Jacksonian Democracy</vt:lpstr>
      <vt:lpstr>Parties &amp; Leaders</vt:lpstr>
      <vt:lpstr>Jackson’s 2 Terms (1829-1837)</vt:lpstr>
      <vt:lpstr>PowerPoint Presentation</vt:lpstr>
      <vt:lpstr>Native Americans and Jackson</vt:lpstr>
      <vt:lpstr>Tariffs and Jackson</vt:lpstr>
      <vt:lpstr>Historical tariff Rates</vt:lpstr>
      <vt:lpstr>Bank and Jackson</vt:lpstr>
      <vt:lpstr>The Emergence of the Whigs</vt:lpstr>
      <vt:lpstr>The Second Two Party System</vt:lpstr>
      <vt:lpstr>PowerPoint Presentation</vt:lpstr>
      <vt:lpstr>Politics Post-Jackson</vt:lpstr>
      <vt:lpstr>Social Revolutions of Period 4</vt:lpstr>
      <vt:lpstr>Seneca Falls Declaration of Sentiments</vt:lpstr>
      <vt:lpstr>Quick Recap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 REVIEW FOR YOU Period 3</dc:title>
  <dc:creator>Craig Winchell</dc:creator>
  <cp:lastModifiedBy>Craig Winchell</cp:lastModifiedBy>
  <cp:revision>37</cp:revision>
  <dcterms:created xsi:type="dcterms:W3CDTF">2018-04-06T20:50:12Z</dcterms:created>
  <dcterms:modified xsi:type="dcterms:W3CDTF">2018-04-13T18:56:34Z</dcterms:modified>
</cp:coreProperties>
</file>