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9"/>
  </p:notesMasterIdLst>
  <p:sldIdLst>
    <p:sldId id="256" r:id="rId2"/>
    <p:sldId id="257" r:id="rId3"/>
    <p:sldId id="258" r:id="rId4"/>
    <p:sldId id="261" r:id="rId5"/>
    <p:sldId id="259" r:id="rId6"/>
    <p:sldId id="260" r:id="rId7"/>
    <p:sldId id="263" r:id="rId8"/>
    <p:sldId id="262" r:id="rId9"/>
    <p:sldId id="266" r:id="rId10"/>
    <p:sldId id="268" r:id="rId11"/>
    <p:sldId id="269" r:id="rId12"/>
    <p:sldId id="270" r:id="rId13"/>
    <p:sldId id="271" r:id="rId14"/>
    <p:sldId id="272" r:id="rId15"/>
    <p:sldId id="273" r:id="rId16"/>
    <p:sldId id="274" r:id="rId17"/>
    <p:sldId id="275" r:id="rId18"/>
    <p:sldId id="281" r:id="rId19"/>
    <p:sldId id="282" r:id="rId20"/>
    <p:sldId id="277" r:id="rId21"/>
    <p:sldId id="278" r:id="rId22"/>
    <p:sldId id="279" r:id="rId23"/>
    <p:sldId id="280" r:id="rId24"/>
    <p:sldId id="283" r:id="rId25"/>
    <p:sldId id="284" r:id="rId26"/>
    <p:sldId id="285" r:id="rId27"/>
    <p:sldId id="297" r:id="rId28"/>
    <p:sldId id="291" r:id="rId29"/>
    <p:sldId id="292" r:id="rId30"/>
    <p:sldId id="293" r:id="rId31"/>
    <p:sldId id="294" r:id="rId32"/>
    <p:sldId id="295" r:id="rId33"/>
    <p:sldId id="296" r:id="rId34"/>
    <p:sldId id="298" r:id="rId35"/>
    <p:sldId id="299" r:id="rId36"/>
    <p:sldId id="300" r:id="rId37"/>
    <p:sldId id="264"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6" d="100"/>
          <a:sy n="76" d="100"/>
        </p:scale>
        <p:origin x="-113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9724FB-B3BE-4544-9563-1FD5B7FE5E33}" type="datetimeFigureOut">
              <a:rPr lang="en-US" smtClean="0"/>
              <a:t>4/11/18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5E6B84-F606-A443-87E1-B3DFA1493D6F}" type="slidenum">
              <a:rPr lang="en-US" smtClean="0"/>
              <a:t>‹#›</a:t>
            </a:fld>
            <a:endParaRPr lang="en-US"/>
          </a:p>
        </p:txBody>
      </p:sp>
    </p:spTree>
    <p:extLst>
      <p:ext uri="{BB962C8B-B14F-4D97-AF65-F5344CB8AC3E}">
        <p14:creationId xmlns:p14="http://schemas.microsoft.com/office/powerpoint/2010/main" val="32127587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Period 5 is going to begin with the annexation of Texas in 1844 and the onset of</a:t>
            </a:r>
            <a:r>
              <a:rPr lang="en-US" baseline="0" dirty="0" smtClean="0"/>
              <a:t> the Mexican American War and take us through the turbulent 1850s in which sectionalism is going to increase substantially over new territory, popular sovereignty, and </a:t>
            </a:r>
            <a:r>
              <a:rPr lang="en-US" baseline="0" dirty="0" err="1" smtClean="0"/>
              <a:t>stephen</a:t>
            </a:r>
            <a:r>
              <a:rPr lang="en-US" baseline="0" dirty="0" smtClean="0"/>
              <a:t> </a:t>
            </a:r>
            <a:r>
              <a:rPr lang="en-US" baseline="0" dirty="0" err="1" smtClean="0"/>
              <a:t>douglas</a:t>
            </a:r>
            <a:r>
              <a:rPr lang="en-US" baseline="0" dirty="0" smtClean="0"/>
              <a:t> being an idiot all the way to the Civil War and Reconstruction. It weighs </a:t>
            </a:r>
            <a:r>
              <a:rPr lang="en-US" baseline="0" dirty="0" err="1" smtClean="0"/>
              <a:t>approx</a:t>
            </a:r>
            <a:r>
              <a:rPr lang="en-US" baseline="0" dirty="0" smtClean="0"/>
              <a:t> 13% of the AP test, and is therefore our biggest unit thus far. Once done with today’s video, we’ll be HALFWAY through our review in terms of test percentage. </a:t>
            </a:r>
            <a:endParaRPr lang="en-US" dirty="0"/>
          </a:p>
        </p:txBody>
      </p:sp>
      <p:sp>
        <p:nvSpPr>
          <p:cNvPr id="4" name="Slide Number Placeholder 3"/>
          <p:cNvSpPr>
            <a:spLocks noGrp="1"/>
          </p:cNvSpPr>
          <p:nvPr>
            <p:ph type="sldNum" sz="quarter" idx="10"/>
          </p:nvPr>
        </p:nvSpPr>
        <p:spPr/>
        <p:txBody>
          <a:bodyPr/>
          <a:lstStyle/>
          <a:p>
            <a:fld id="{5F5E6B84-F606-A443-87E1-B3DFA1493D6F}" type="slidenum">
              <a:rPr lang="en-US" smtClean="0"/>
              <a:t>1</a:t>
            </a:fld>
            <a:endParaRPr lang="en-US"/>
          </a:p>
        </p:txBody>
      </p:sp>
    </p:spTree>
    <p:extLst>
      <p:ext uri="{BB962C8B-B14F-4D97-AF65-F5344CB8AC3E}">
        <p14:creationId xmlns:p14="http://schemas.microsoft.com/office/powerpoint/2010/main" val="1381085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 tips the balance of power to the free states in the Senate</a:t>
            </a:r>
            <a:endParaRPr lang="en-US" dirty="0"/>
          </a:p>
        </p:txBody>
      </p:sp>
      <p:sp>
        <p:nvSpPr>
          <p:cNvPr id="4" name="Slide Number Placeholder 3"/>
          <p:cNvSpPr>
            <a:spLocks noGrp="1"/>
          </p:cNvSpPr>
          <p:nvPr>
            <p:ph type="sldNum" sz="quarter" idx="10"/>
          </p:nvPr>
        </p:nvSpPr>
        <p:spPr/>
        <p:txBody>
          <a:bodyPr/>
          <a:lstStyle/>
          <a:p>
            <a:fld id="{5F5E6B84-F606-A443-87E1-B3DFA1493D6F}" type="slidenum">
              <a:rPr lang="en-US" smtClean="0"/>
              <a:t>6</a:t>
            </a:fld>
            <a:endParaRPr lang="en-US"/>
          </a:p>
        </p:txBody>
      </p:sp>
    </p:spTree>
    <p:extLst>
      <p:ext uri="{BB962C8B-B14F-4D97-AF65-F5344CB8AC3E}">
        <p14:creationId xmlns:p14="http://schemas.microsoft.com/office/powerpoint/2010/main" val="2715029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Bleeding Kansas</a:t>
            </a:r>
          </a:p>
          <a:p>
            <a:pPr lvl="1"/>
            <a:r>
              <a:rPr lang="en-US" dirty="0" smtClean="0"/>
              <a:t>Caning of Sumner</a:t>
            </a:r>
          </a:p>
          <a:p>
            <a:endParaRPr lang="en-US" dirty="0" smtClean="0"/>
          </a:p>
          <a:p>
            <a:r>
              <a:rPr lang="en-US" dirty="0" smtClean="0"/>
              <a:t>	Missouri Compromise unconstitutional</a:t>
            </a:r>
            <a:endParaRPr lang="en-US" dirty="0"/>
          </a:p>
        </p:txBody>
      </p:sp>
      <p:sp>
        <p:nvSpPr>
          <p:cNvPr id="4" name="Slide Number Placeholder 3"/>
          <p:cNvSpPr>
            <a:spLocks noGrp="1"/>
          </p:cNvSpPr>
          <p:nvPr>
            <p:ph type="sldNum" sz="quarter" idx="10"/>
          </p:nvPr>
        </p:nvSpPr>
        <p:spPr/>
        <p:txBody>
          <a:bodyPr/>
          <a:lstStyle/>
          <a:p>
            <a:fld id="{5F5E6B84-F606-A443-87E1-B3DFA1493D6F}" type="slidenum">
              <a:rPr lang="en-US" smtClean="0"/>
              <a:t>9</a:t>
            </a:fld>
            <a:endParaRPr lang="en-US"/>
          </a:p>
        </p:txBody>
      </p:sp>
    </p:spTree>
    <p:extLst>
      <p:ext uri="{BB962C8B-B14F-4D97-AF65-F5344CB8AC3E}">
        <p14:creationId xmlns:p14="http://schemas.microsoft.com/office/powerpoint/2010/main" val="3696177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Available Electoral College Votes:</a:t>
            </a:r>
          </a:p>
          <a:p>
            <a:r>
              <a:rPr lang="en-US" sz="1200" dirty="0" smtClean="0"/>
              <a:t>Non-slaveholding North (Including CA): 183</a:t>
            </a:r>
          </a:p>
          <a:p>
            <a:r>
              <a:rPr lang="en-US" sz="1200" dirty="0" smtClean="0"/>
              <a:t>Border South: 32</a:t>
            </a:r>
          </a:p>
          <a:p>
            <a:r>
              <a:rPr lang="en-US" sz="1200" dirty="0" smtClean="0"/>
              <a:t>Middle South: 41			Total Slaveholding South: 120</a:t>
            </a:r>
          </a:p>
          <a:p>
            <a:r>
              <a:rPr lang="en-US" sz="1200" dirty="0" smtClean="0"/>
              <a:t>Deep South: 47</a:t>
            </a:r>
          </a:p>
          <a:p>
            <a:endParaRPr lang="en-US" dirty="0" smtClean="0"/>
          </a:p>
          <a:p>
            <a:r>
              <a:rPr lang="en-US" dirty="0" smtClean="0"/>
              <a:t>Deep South secedes upon Lincoln’s election, pres. Buchanan does nothing about it</a:t>
            </a:r>
          </a:p>
          <a:p>
            <a:r>
              <a:rPr lang="en-US" dirty="0" smtClean="0"/>
              <a:t>South Carolina, Florida, Georgia,</a:t>
            </a:r>
            <a:r>
              <a:rPr lang="en-US" baseline="0" dirty="0" smtClean="0"/>
              <a:t> </a:t>
            </a:r>
            <a:r>
              <a:rPr lang="en-US" baseline="0" dirty="0" err="1" smtClean="0"/>
              <a:t>Bama</a:t>
            </a:r>
            <a:r>
              <a:rPr lang="en-US" baseline="0" dirty="0" smtClean="0"/>
              <a:t>, Mississippi, LA, Texas</a:t>
            </a:r>
            <a:endParaRPr lang="en-US" dirty="0"/>
          </a:p>
        </p:txBody>
      </p:sp>
      <p:sp>
        <p:nvSpPr>
          <p:cNvPr id="4" name="Slide Number Placeholder 3"/>
          <p:cNvSpPr>
            <a:spLocks noGrp="1"/>
          </p:cNvSpPr>
          <p:nvPr>
            <p:ph type="sldNum" sz="quarter" idx="10"/>
          </p:nvPr>
        </p:nvSpPr>
        <p:spPr/>
        <p:txBody>
          <a:bodyPr/>
          <a:lstStyle/>
          <a:p>
            <a:fld id="{5F5E6B84-F606-A443-87E1-B3DFA1493D6F}" type="slidenum">
              <a:rPr lang="en-US" smtClean="0"/>
              <a:t>12</a:t>
            </a:fld>
            <a:endParaRPr lang="en-US"/>
          </a:p>
        </p:txBody>
      </p:sp>
    </p:spTree>
    <p:extLst>
      <p:ext uri="{BB962C8B-B14F-4D97-AF65-F5344CB8AC3E}">
        <p14:creationId xmlns:p14="http://schemas.microsoft.com/office/powerpoint/2010/main" val="3859897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Threats of secession were nothing new. Some Southerners had threatened to leave the Union during a Congressional debate over slavery in 1790, the Missouri Crisis of 1819 and 1820, the Nullification Crisis of 1831 and 1832, and the crisis over California statehood in 1850. In each case, the crisis was resolved by compromise. Many expected the same pattern to prevail in 1861.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effectLst/>
              <a:latin typeface="Tahoma"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effectLst/>
              <a:latin typeface="Tahoma"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effectLst/>
                <a:latin typeface="Tahoma" charset="0"/>
              </a:rPr>
              <a:t>No bill of attainder, ex post facto law, or law denying or impairing the right of property in negro slaves shall be passed. </a:t>
            </a:r>
          </a:p>
          <a:p>
            <a:endParaRPr lang="en-US" dirty="0"/>
          </a:p>
        </p:txBody>
      </p:sp>
      <p:sp>
        <p:nvSpPr>
          <p:cNvPr id="4" name="Slide Number Placeholder 3"/>
          <p:cNvSpPr>
            <a:spLocks noGrp="1"/>
          </p:cNvSpPr>
          <p:nvPr>
            <p:ph type="sldNum" sz="quarter" idx="10"/>
          </p:nvPr>
        </p:nvSpPr>
        <p:spPr/>
        <p:txBody>
          <a:bodyPr/>
          <a:lstStyle/>
          <a:p>
            <a:fld id="{5F5E6B84-F606-A443-87E1-B3DFA1493D6F}" type="slidenum">
              <a:rPr lang="en-US" smtClean="0"/>
              <a:t>13</a:t>
            </a:fld>
            <a:endParaRPr lang="en-US"/>
          </a:p>
        </p:txBody>
      </p:sp>
    </p:spTree>
    <p:extLst>
      <p:ext uri="{BB962C8B-B14F-4D97-AF65-F5344CB8AC3E}">
        <p14:creationId xmlns:p14="http://schemas.microsoft.com/office/powerpoint/2010/main" val="142561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BF854A7-2E41-9B4F-9A55-15C52942B645}" type="slidenum">
              <a:rPr lang="en-US" sz="1200"/>
              <a:pPr/>
              <a:t>15</a:t>
            </a:fld>
            <a:endParaRPr 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920C2FCA-5F7A-1647-8567-2E49FBE75F75}" type="slidenum">
              <a:rPr lang="en-US" sz="1200"/>
              <a:pPr/>
              <a:t>16</a:t>
            </a:fld>
            <a:endParaRPr 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150938" y="692150"/>
            <a:ext cx="4556125" cy="3416300"/>
          </a:xfrm>
          <a:ln/>
        </p:spPr>
      </p:sp>
      <p:sp>
        <p:nvSpPr>
          <p:cNvPr id="573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solidFill>
                  <a:srgbClr val="FF3300"/>
                </a:solidFill>
                <a:latin typeface="Times New Roman" charset="0"/>
              </a:rPr>
              <a:t>How did North win; recap 1863-1865 burning richmond? Total war</a:t>
            </a:r>
          </a:p>
          <a:p>
            <a:r>
              <a:rPr lang="en-US">
                <a:solidFill>
                  <a:srgbClr val="FF3300"/>
                </a:solidFill>
                <a:latin typeface="Times New Roman" charset="0"/>
              </a:rPr>
              <a:t>Lack of unity in south </a:t>
            </a:r>
          </a:p>
          <a:p>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5CA407-5A9A-E541-8140-9CEE7FDB1187}" type="slidenum">
              <a:rPr lang="en-US"/>
              <a:pPr/>
              <a:t>35</a:t>
            </a:fld>
            <a:endParaRPr lang="en-US"/>
          </a:p>
        </p:txBody>
      </p:sp>
      <p:sp>
        <p:nvSpPr>
          <p:cNvPr id="117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776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4/11/18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4/11/18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4/11/18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solidFill>
                  <a:srgbClr val="000000"/>
                </a:solidFill>
              </a:defRPr>
            </a:pPr>
            <a:r>
              <a:rPr sz="5600">
                <a:solidFill>
                  <a:srgbClr val="FFFFFF"/>
                </a:solidFill>
              </a:rPr>
              <a:t>Title Text</a:t>
            </a:r>
          </a:p>
        </p:txBody>
      </p:sp>
      <p:sp>
        <p:nvSpPr>
          <p:cNvPr id="19" name="Shape 19"/>
          <p:cNvSpPr>
            <a:spLocks noGrp="1"/>
          </p:cNvSpPr>
          <p:nvPr>
            <p:ph type="body" idx="1"/>
          </p:nvPr>
        </p:nvSpPr>
        <p:spPr>
          <a:prstGeom prst="rect">
            <a:avLst/>
          </a:prstGeom>
        </p:spPr>
        <p:txBody>
          <a:bodyPr/>
          <a:lstStyle/>
          <a:p>
            <a:pPr lvl="0">
              <a:defRPr sz="1800">
                <a:solidFill>
                  <a:srgbClr val="000000"/>
                </a:solidFill>
              </a:defRPr>
            </a:pPr>
            <a:r>
              <a:rPr sz="2700">
                <a:solidFill>
                  <a:srgbClr val="FFFFFF"/>
                </a:solidFill>
              </a:rPr>
              <a:t>Body Level One</a:t>
            </a:r>
          </a:p>
          <a:p>
            <a:pPr lvl="1">
              <a:defRPr sz="1800">
                <a:solidFill>
                  <a:srgbClr val="000000"/>
                </a:solidFill>
              </a:defRPr>
            </a:pPr>
            <a:r>
              <a:rPr sz="2700">
                <a:solidFill>
                  <a:srgbClr val="FFFFFF"/>
                </a:solidFill>
              </a:rPr>
              <a:t>Body Level Two</a:t>
            </a:r>
          </a:p>
          <a:p>
            <a:pPr lvl="2">
              <a:defRPr sz="1800">
                <a:solidFill>
                  <a:srgbClr val="000000"/>
                </a:solidFill>
              </a:defRPr>
            </a:pPr>
            <a:r>
              <a:rPr sz="2700">
                <a:solidFill>
                  <a:srgbClr val="FFFFFF"/>
                </a:solidFill>
              </a:rPr>
              <a:t>Body Level Three</a:t>
            </a:r>
          </a:p>
          <a:p>
            <a:pPr lvl="3">
              <a:defRPr sz="1800">
                <a:solidFill>
                  <a:srgbClr val="000000"/>
                </a:solidFill>
              </a:defRPr>
            </a:pPr>
            <a:r>
              <a:rPr sz="2700">
                <a:solidFill>
                  <a:srgbClr val="FFFFFF"/>
                </a:solidFill>
              </a:rPr>
              <a:t>Body Level Four</a:t>
            </a:r>
          </a:p>
          <a:p>
            <a:pPr lvl="4">
              <a:defRPr sz="1800">
                <a:solidFill>
                  <a:srgbClr val="000000"/>
                </a:solidFill>
              </a:defRPr>
            </a:pPr>
            <a:r>
              <a:rPr sz="2700">
                <a:solidFill>
                  <a:srgbClr val="FFFFFF"/>
                </a:solidFill>
              </a:rPr>
              <a:t>Body Level Five</a:t>
            </a:r>
          </a:p>
        </p:txBody>
      </p:sp>
    </p:spTree>
    <p:extLst>
      <p:ext uri="{BB962C8B-B14F-4D97-AF65-F5344CB8AC3E}">
        <p14:creationId xmlns:p14="http://schemas.microsoft.com/office/powerpoint/2010/main" val="1274684182"/>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4/11/18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4/11/18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4/11/18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4/11/18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4/11/18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4/11/18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4/11/18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4/11/18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4/11/18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youtube.com/embed/N7Mx9HvrDJY?list=PLEFDGtEJhga3l9TSyWK6RiyVgpHooZysG" TargetMode="External"/><Relationship Id="rId3"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0.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I_iq5yzJ-Dk" TargetMode="External"/><Relationship Id="rId4" Type="http://schemas.openxmlformats.org/officeDocument/2006/relationships/image" Target="../media/image18.png"/><Relationship Id="rId5" Type="http://schemas.openxmlformats.org/officeDocument/2006/relationships/hyperlink" Target="https://www.youtube.com/watch?v=PBLsOQPu23U" TargetMode="External"/><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28.png"/><Relationship Id="rId10" Type="http://schemas.openxmlformats.org/officeDocument/2006/relationships/image" Target="../media/image29.png"/><Relationship Id="rId11" Type="http://schemas.openxmlformats.org/officeDocument/2006/relationships/image" Target="../media/image30.png"/><Relationship Id="rId1" Type="http://schemas.openxmlformats.org/officeDocument/2006/relationships/slideLayout" Target="../slideLayouts/slideLayout4.xml"/><Relationship Id="rId2"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jpeg"/><Relationship Id="rId3" Type="http://schemas.openxmlformats.org/officeDocument/2006/relationships/image" Target="../media/image3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APUSH REVIEW FOR YOU Period 5</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Review 2017-2018</a:t>
            </a:r>
            <a:endParaRPr lang="en-US" dirty="0"/>
          </a:p>
        </p:txBody>
      </p:sp>
    </p:spTree>
    <p:extLst>
      <p:ext uri="{BB962C8B-B14F-4D97-AF65-F5344CB8AC3E}">
        <p14:creationId xmlns:p14="http://schemas.microsoft.com/office/powerpoint/2010/main" val="1278604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81200"/>
          </a:xfrm>
        </p:spPr>
        <p:txBody>
          <a:bodyPr>
            <a:normAutofit fontScale="90000"/>
          </a:bodyPr>
          <a:lstStyle/>
          <a:p>
            <a:r>
              <a:rPr lang="en-US">
                <a:latin typeface="Rockwell"/>
                <a:cs typeface="Rockwell"/>
              </a:rPr>
              <a:t>THIRD PARTY SYSTEM</a:t>
            </a:r>
            <a:br>
              <a:rPr lang="en-US">
                <a:latin typeface="Rockwell"/>
                <a:cs typeface="Rockwell"/>
              </a:rPr>
            </a:br>
            <a:r>
              <a:rPr lang="en-US">
                <a:latin typeface="Rockwell"/>
                <a:cs typeface="Rockwell"/>
              </a:rPr>
              <a:t>1860 - 1896</a:t>
            </a:r>
            <a:br>
              <a:rPr lang="en-US">
                <a:latin typeface="Rockwell"/>
                <a:cs typeface="Rockwell"/>
              </a:rPr>
            </a:br>
            <a:r>
              <a:rPr lang="en-US">
                <a:latin typeface="Rockwell"/>
                <a:cs typeface="Rockwell"/>
              </a:rPr>
              <a:t>Major Party Comparison</a:t>
            </a:r>
          </a:p>
        </p:txBody>
      </p:sp>
      <p:sp>
        <p:nvSpPr>
          <p:cNvPr id="4" name="Text Placeholder 3"/>
          <p:cNvSpPr>
            <a:spLocks noGrp="1"/>
          </p:cNvSpPr>
          <p:nvPr>
            <p:ph type="body" idx="1"/>
          </p:nvPr>
        </p:nvSpPr>
        <p:spPr>
          <a:xfrm>
            <a:off x="0" y="2286000"/>
            <a:ext cx="4040188" cy="639763"/>
          </a:xfrm>
        </p:spPr>
        <p:txBody>
          <a:bodyPr/>
          <a:lstStyle/>
          <a:p>
            <a:r>
              <a:rPr lang="en-US" dirty="0">
                <a:latin typeface="Rockwell"/>
                <a:cs typeface="Rockwell"/>
              </a:rPr>
              <a:t>Republicans (GOP)</a:t>
            </a:r>
          </a:p>
        </p:txBody>
      </p:sp>
      <p:sp>
        <p:nvSpPr>
          <p:cNvPr id="3" name="Content Placeholder 2"/>
          <p:cNvSpPr>
            <a:spLocks noGrp="1"/>
          </p:cNvSpPr>
          <p:nvPr>
            <p:ph sz="half" idx="2"/>
          </p:nvPr>
        </p:nvSpPr>
        <p:spPr>
          <a:xfrm>
            <a:off x="0" y="2906713"/>
            <a:ext cx="4648200" cy="3951287"/>
          </a:xfrm>
        </p:spPr>
        <p:txBody>
          <a:bodyPr/>
          <a:lstStyle/>
          <a:p>
            <a:r>
              <a:rPr lang="en-US" sz="1400" dirty="0">
                <a:latin typeface="Rockwell"/>
                <a:cs typeface="Rockwell"/>
              </a:rPr>
              <a:t>National policies</a:t>
            </a:r>
          </a:p>
          <a:p>
            <a:pPr lvl="1"/>
            <a:r>
              <a:rPr lang="en-US" sz="1200" dirty="0">
                <a:latin typeface="Rockwell"/>
                <a:cs typeface="Rockwell"/>
              </a:rPr>
              <a:t>Homestead Act</a:t>
            </a:r>
          </a:p>
          <a:p>
            <a:pPr lvl="1"/>
            <a:r>
              <a:rPr lang="en-US" sz="1200" dirty="0">
                <a:latin typeface="Rockwell"/>
                <a:cs typeface="Rockwell"/>
              </a:rPr>
              <a:t>Land grants and infrastructure (railroads)</a:t>
            </a:r>
          </a:p>
          <a:p>
            <a:pPr lvl="1"/>
            <a:r>
              <a:rPr lang="en-US" sz="1200" dirty="0">
                <a:latin typeface="Rockwell"/>
                <a:cs typeface="Rockwell"/>
              </a:rPr>
              <a:t>Protective tariffs</a:t>
            </a:r>
          </a:p>
          <a:p>
            <a:r>
              <a:rPr lang="en-US" sz="1400" dirty="0">
                <a:latin typeface="Rockwell"/>
                <a:cs typeface="Rockwell"/>
              </a:rPr>
              <a:t>Hard money policies/gold standard</a:t>
            </a:r>
          </a:p>
          <a:p>
            <a:r>
              <a:rPr lang="en-US" sz="1400" dirty="0">
                <a:latin typeface="Rockwell"/>
                <a:cs typeface="Rockwell"/>
              </a:rPr>
              <a:t>Northeast</a:t>
            </a:r>
          </a:p>
          <a:p>
            <a:r>
              <a:rPr lang="en-US" sz="1400" dirty="0">
                <a:latin typeface="Rockwell"/>
                <a:cs typeface="Rockwell"/>
              </a:rPr>
              <a:t>Pietistic denominations and sects (Methodists, Congregationalists)</a:t>
            </a:r>
          </a:p>
          <a:p>
            <a:r>
              <a:rPr lang="en-US" sz="1400" dirty="0">
                <a:latin typeface="Rockwell"/>
                <a:cs typeface="Rockwell"/>
              </a:rPr>
              <a:t>Split over civil service reform</a:t>
            </a:r>
          </a:p>
          <a:p>
            <a:pPr lvl="1"/>
            <a:r>
              <a:rPr lang="en-US" sz="1200" dirty="0">
                <a:latin typeface="Rockwell"/>
                <a:cs typeface="Rockwell"/>
              </a:rPr>
              <a:t>Stalwarts </a:t>
            </a:r>
            <a:r>
              <a:rPr lang="mr-IN" sz="1200" dirty="0">
                <a:latin typeface="Rockwell"/>
                <a:cs typeface="Rockwell"/>
              </a:rPr>
              <a:t>–</a:t>
            </a:r>
            <a:r>
              <a:rPr lang="en-US" sz="1200" dirty="0">
                <a:latin typeface="Rockwell"/>
                <a:cs typeface="Rockwell"/>
              </a:rPr>
              <a:t> supported patronage</a:t>
            </a:r>
          </a:p>
          <a:p>
            <a:pPr lvl="1"/>
            <a:r>
              <a:rPr lang="en-US" sz="1200" dirty="0">
                <a:latin typeface="Rockwell"/>
                <a:cs typeface="Rockwell"/>
              </a:rPr>
              <a:t>Half-breeds </a:t>
            </a:r>
            <a:r>
              <a:rPr lang="mr-IN" sz="1200" dirty="0">
                <a:latin typeface="Rockwell"/>
                <a:cs typeface="Rockwell"/>
              </a:rPr>
              <a:t>–</a:t>
            </a:r>
            <a:r>
              <a:rPr lang="en-US" sz="1200" dirty="0">
                <a:latin typeface="Rockwell"/>
                <a:cs typeface="Rockwell"/>
              </a:rPr>
              <a:t> civil service reform</a:t>
            </a:r>
          </a:p>
          <a:p>
            <a:pPr lvl="1"/>
            <a:r>
              <a:rPr lang="en-US" sz="1200" dirty="0" err="1">
                <a:latin typeface="Rockwell"/>
                <a:cs typeface="Rockwell"/>
              </a:rPr>
              <a:t>Mugwumps</a:t>
            </a:r>
            <a:r>
              <a:rPr lang="en-US" sz="1200" dirty="0">
                <a:latin typeface="Rockwell"/>
                <a:cs typeface="Rockwell"/>
              </a:rPr>
              <a:t> </a:t>
            </a:r>
            <a:r>
              <a:rPr lang="mr-IN" sz="1200" dirty="0">
                <a:latin typeface="Rockwell"/>
                <a:cs typeface="Rockwell"/>
              </a:rPr>
              <a:t>–</a:t>
            </a:r>
            <a:r>
              <a:rPr lang="en-US" sz="1200" dirty="0">
                <a:latin typeface="Rockwell"/>
                <a:cs typeface="Rockwell"/>
              </a:rPr>
              <a:t> frustrated with GOP corruption</a:t>
            </a:r>
          </a:p>
          <a:p>
            <a:r>
              <a:rPr lang="en-US" sz="1400" dirty="0">
                <a:latin typeface="Rockwell"/>
                <a:cs typeface="Rockwell"/>
              </a:rPr>
              <a:t>Appealed to businessmen, industrialists, professionals, scalawags, carpetbaggers, blacks/freedmen</a:t>
            </a:r>
          </a:p>
        </p:txBody>
      </p:sp>
      <p:sp>
        <p:nvSpPr>
          <p:cNvPr id="5" name="Text Placeholder 4"/>
          <p:cNvSpPr>
            <a:spLocks noGrp="1"/>
          </p:cNvSpPr>
          <p:nvPr>
            <p:ph type="body" sz="quarter" idx="3"/>
          </p:nvPr>
        </p:nvSpPr>
        <p:spPr>
          <a:xfrm>
            <a:off x="5102225" y="2286000"/>
            <a:ext cx="4041775" cy="639763"/>
          </a:xfrm>
        </p:spPr>
        <p:txBody>
          <a:bodyPr/>
          <a:lstStyle/>
          <a:p>
            <a:r>
              <a:rPr lang="en-US">
                <a:latin typeface="Rockwell"/>
                <a:cs typeface="Rockwell"/>
              </a:rPr>
              <a:t>Democrats</a:t>
            </a:r>
          </a:p>
        </p:txBody>
      </p:sp>
      <p:sp>
        <p:nvSpPr>
          <p:cNvPr id="6" name="Content Placeholder 5"/>
          <p:cNvSpPr>
            <a:spLocks noGrp="1"/>
          </p:cNvSpPr>
          <p:nvPr>
            <p:ph sz="quarter" idx="4"/>
          </p:nvPr>
        </p:nvSpPr>
        <p:spPr>
          <a:xfrm>
            <a:off x="5102225" y="2906713"/>
            <a:ext cx="4041775" cy="3951287"/>
          </a:xfrm>
        </p:spPr>
        <p:txBody>
          <a:bodyPr/>
          <a:lstStyle/>
          <a:p>
            <a:r>
              <a:rPr lang="en-US" sz="1600">
                <a:latin typeface="Rockwell"/>
                <a:cs typeface="Rockwell"/>
              </a:rPr>
              <a:t>Laissez-faire policies</a:t>
            </a:r>
          </a:p>
          <a:p>
            <a:r>
              <a:rPr lang="en-US" sz="1600">
                <a:latin typeface="Rockwell"/>
                <a:cs typeface="Rockwell"/>
              </a:rPr>
              <a:t>Low tariffs</a:t>
            </a:r>
            <a:endParaRPr lang="en-US" sz="1200">
              <a:latin typeface="Rockwell"/>
              <a:cs typeface="Rockwell"/>
            </a:endParaRPr>
          </a:p>
          <a:p>
            <a:r>
              <a:rPr lang="en-US" sz="1600">
                <a:latin typeface="Rockwell"/>
                <a:cs typeface="Rockwell"/>
              </a:rPr>
              <a:t>Solid South</a:t>
            </a:r>
          </a:p>
          <a:p>
            <a:r>
              <a:rPr lang="en-US" sz="1600">
                <a:latin typeface="Rockwell"/>
                <a:cs typeface="Rockwell"/>
              </a:rPr>
              <a:t>Liturgical denominations and sects (Catholics)</a:t>
            </a:r>
          </a:p>
          <a:p>
            <a:r>
              <a:rPr lang="en-US" sz="1600">
                <a:latin typeface="Rockwell"/>
                <a:cs typeface="Rockwell"/>
              </a:rPr>
              <a:t>Bourbon Democrats </a:t>
            </a:r>
            <a:r>
              <a:rPr lang="mr-IN" sz="1600">
                <a:latin typeface="Rockwell"/>
                <a:cs typeface="Rockwell"/>
              </a:rPr>
              <a:t>–</a:t>
            </a:r>
            <a:r>
              <a:rPr lang="en-US" sz="1600">
                <a:latin typeface="Rockwell"/>
                <a:cs typeface="Rockwell"/>
              </a:rPr>
              <a:t> pro-business Democrats</a:t>
            </a:r>
          </a:p>
          <a:p>
            <a:r>
              <a:rPr lang="en-US" sz="1600">
                <a:latin typeface="Rockwell"/>
                <a:cs typeface="Rockwell"/>
              </a:rPr>
              <a:t>Redeemer Democrats </a:t>
            </a:r>
            <a:r>
              <a:rPr lang="mr-IN" sz="1600">
                <a:latin typeface="Rockwell"/>
                <a:cs typeface="Rockwell"/>
              </a:rPr>
              <a:t>–</a:t>
            </a:r>
            <a:r>
              <a:rPr lang="en-US" sz="1600">
                <a:latin typeface="Rockwell"/>
                <a:cs typeface="Rockwell"/>
              </a:rPr>
              <a:t> Southern Democrats return to power in Solid South</a:t>
            </a:r>
          </a:p>
          <a:p>
            <a:r>
              <a:rPr lang="en-US" sz="1600">
                <a:latin typeface="Rockwell"/>
                <a:cs typeface="Rockwell"/>
              </a:rPr>
              <a:t>Appealed to traditional laissez-faire Democrats, small farmers, unskilled labor, urban immigrants</a:t>
            </a:r>
          </a:p>
        </p:txBody>
      </p:sp>
    </p:spTree>
    <p:extLst>
      <p:ext uri="{BB962C8B-B14F-4D97-AF65-F5344CB8AC3E}">
        <p14:creationId xmlns:p14="http://schemas.microsoft.com/office/powerpoint/2010/main" val="15681793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Societal Differences by 1860</a:t>
            </a:r>
            <a:endParaRPr lang="en-US" dirty="0"/>
          </a:p>
        </p:txBody>
      </p:sp>
      <p:sp>
        <p:nvSpPr>
          <p:cNvPr id="3" name="Text Placeholder 2"/>
          <p:cNvSpPr>
            <a:spLocks noGrp="1"/>
          </p:cNvSpPr>
          <p:nvPr>
            <p:ph type="body" idx="1"/>
          </p:nvPr>
        </p:nvSpPr>
        <p:spPr/>
        <p:txBody>
          <a:bodyPr/>
          <a:lstStyle/>
          <a:p>
            <a:r>
              <a:rPr lang="en-US" dirty="0" smtClean="0"/>
              <a:t>North</a:t>
            </a:r>
            <a:endParaRPr lang="en-US" dirty="0"/>
          </a:p>
        </p:txBody>
      </p:sp>
      <p:sp>
        <p:nvSpPr>
          <p:cNvPr id="4" name="Content Placeholder 3"/>
          <p:cNvSpPr>
            <a:spLocks noGrp="1"/>
          </p:cNvSpPr>
          <p:nvPr>
            <p:ph sz="half" idx="2"/>
          </p:nvPr>
        </p:nvSpPr>
        <p:spPr>
          <a:xfrm>
            <a:off x="457200" y="2174874"/>
            <a:ext cx="4040188" cy="4683125"/>
          </a:xfrm>
        </p:spPr>
        <p:txBody>
          <a:bodyPr>
            <a:noAutofit/>
          </a:bodyPr>
          <a:lstStyle/>
          <a:p>
            <a:r>
              <a:rPr lang="en-US" sz="2800" dirty="0" smtClean="0"/>
              <a:t>Economic:</a:t>
            </a:r>
          </a:p>
          <a:p>
            <a:pPr lvl="1"/>
            <a:r>
              <a:rPr lang="en-US" sz="2400" dirty="0" smtClean="0"/>
              <a:t>Manufacturing, free labor, industry</a:t>
            </a:r>
          </a:p>
          <a:p>
            <a:r>
              <a:rPr lang="en-US" sz="2800" dirty="0" smtClean="0"/>
              <a:t>Demographic: </a:t>
            </a:r>
          </a:p>
          <a:p>
            <a:pPr lvl="1"/>
            <a:r>
              <a:rPr lang="en-US" dirty="0" smtClean="0"/>
              <a:t>MORE people, immigration influx</a:t>
            </a:r>
          </a:p>
          <a:p>
            <a:r>
              <a:rPr lang="en-US" sz="2800" dirty="0" smtClean="0"/>
              <a:t>Cultural: </a:t>
            </a:r>
          </a:p>
          <a:p>
            <a:pPr lvl="1"/>
            <a:r>
              <a:rPr lang="en-US" dirty="0" smtClean="0"/>
              <a:t>Education, community, abolitionism</a:t>
            </a:r>
          </a:p>
          <a:p>
            <a:pPr lvl="2"/>
            <a:r>
              <a:rPr lang="en-US" dirty="0" smtClean="0"/>
              <a:t>Garrison, Uncle Tom’s Cabin, Douglass, David Walker</a:t>
            </a:r>
            <a:endParaRPr lang="en-US" dirty="0"/>
          </a:p>
        </p:txBody>
      </p:sp>
      <p:sp>
        <p:nvSpPr>
          <p:cNvPr id="5" name="Text Placeholder 4"/>
          <p:cNvSpPr>
            <a:spLocks noGrp="1"/>
          </p:cNvSpPr>
          <p:nvPr>
            <p:ph type="body" sz="quarter" idx="3"/>
          </p:nvPr>
        </p:nvSpPr>
        <p:spPr/>
        <p:txBody>
          <a:bodyPr/>
          <a:lstStyle/>
          <a:p>
            <a:r>
              <a:rPr lang="en-US" dirty="0" smtClean="0"/>
              <a:t>South</a:t>
            </a:r>
            <a:endParaRPr lang="en-US" dirty="0"/>
          </a:p>
        </p:txBody>
      </p:sp>
      <p:sp>
        <p:nvSpPr>
          <p:cNvPr id="6" name="Content Placeholder 5"/>
          <p:cNvSpPr>
            <a:spLocks noGrp="1"/>
          </p:cNvSpPr>
          <p:nvPr>
            <p:ph sz="quarter" idx="4"/>
          </p:nvPr>
        </p:nvSpPr>
        <p:spPr>
          <a:xfrm>
            <a:off x="4645025" y="2174874"/>
            <a:ext cx="4041775" cy="4683125"/>
          </a:xfrm>
        </p:spPr>
        <p:txBody>
          <a:bodyPr>
            <a:normAutofit/>
          </a:bodyPr>
          <a:lstStyle/>
          <a:p>
            <a:r>
              <a:rPr lang="en-US" dirty="0" smtClean="0"/>
              <a:t>Economic:</a:t>
            </a:r>
          </a:p>
          <a:p>
            <a:pPr lvl="1"/>
            <a:r>
              <a:rPr lang="en-US" dirty="0" smtClean="0"/>
              <a:t>Agricultural, plantation, slave labor</a:t>
            </a:r>
          </a:p>
          <a:p>
            <a:r>
              <a:rPr lang="en-US" dirty="0" smtClean="0"/>
              <a:t>Demographic: </a:t>
            </a:r>
          </a:p>
          <a:p>
            <a:pPr lvl="1"/>
            <a:r>
              <a:rPr lang="en-US" dirty="0" smtClean="0"/>
              <a:t>LESS people, less diversity, less immigration</a:t>
            </a:r>
          </a:p>
          <a:p>
            <a:r>
              <a:rPr lang="en-US" dirty="0" smtClean="0"/>
              <a:t>Cultural: </a:t>
            </a:r>
          </a:p>
          <a:p>
            <a:pPr lvl="1"/>
            <a:r>
              <a:rPr lang="en-US" dirty="0" smtClean="0"/>
              <a:t>Defense of slavery, isolated culturally, more home-based</a:t>
            </a:r>
          </a:p>
          <a:p>
            <a:pPr lvl="2"/>
            <a:r>
              <a:rPr lang="en-US" dirty="0" smtClean="0"/>
              <a:t>Positive Good-</a:t>
            </a:r>
            <a:r>
              <a:rPr lang="en-US" dirty="0" err="1" smtClean="0"/>
              <a:t>Fitzugh</a:t>
            </a:r>
            <a:r>
              <a:rPr lang="en-US" dirty="0" smtClean="0"/>
              <a:t> and Calhoun</a:t>
            </a:r>
          </a:p>
          <a:p>
            <a:pPr lvl="2"/>
            <a:r>
              <a:rPr lang="en-US" dirty="0" smtClean="0"/>
              <a:t>Nullification Theory</a:t>
            </a:r>
            <a:endParaRPr lang="en-US" dirty="0"/>
          </a:p>
        </p:txBody>
      </p:sp>
    </p:spTree>
    <p:extLst>
      <p:ext uri="{BB962C8B-B14F-4D97-AF65-F5344CB8AC3E}">
        <p14:creationId xmlns:p14="http://schemas.microsoft.com/office/powerpoint/2010/main" val="2319456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of 1860</a:t>
            </a:r>
            <a:endParaRPr lang="en-US" dirty="0"/>
          </a:p>
        </p:txBody>
      </p:sp>
      <p:pic>
        <p:nvPicPr>
          <p:cNvPr id="4" name="Content Placeholder 3"/>
          <p:cNvPicPr>
            <a:picLocks noGrp="1" noChangeAspect="1"/>
          </p:cNvPicPr>
          <p:nvPr>
            <p:ph idx="1"/>
          </p:nvPr>
        </p:nvPicPr>
        <p:blipFill>
          <a:blip r:embed="rId3"/>
          <a:srcRect l="1185" r="1185"/>
          <a:stretch>
            <a:fillRect/>
          </a:stretch>
        </p:blipFill>
        <p:spPr/>
      </p:pic>
    </p:spTree>
    <p:extLst>
      <p:ext uri="{BB962C8B-B14F-4D97-AF65-F5344CB8AC3E}">
        <p14:creationId xmlns:p14="http://schemas.microsoft.com/office/powerpoint/2010/main" val="188969138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upload.wikimedia.org/wikipedia/commons/e/e9/CSA_1861-07-02_to_1861-10-31.png"/>
          <p:cNvPicPr>
            <a:picLocks noChangeAspect="1" noChangeArrowheads="1"/>
          </p:cNvPicPr>
          <p:nvPr/>
        </p:nvPicPr>
        <p:blipFill>
          <a:blip r:embed="rId3">
            <a:extLst>
              <a:ext uri="{28A0092B-C50C-407E-A947-70E740481C1C}">
                <a14:useLocalDpi xmlns:a14="http://schemas.microsoft.com/office/drawing/2010/main" val="0"/>
              </a:ext>
            </a:extLst>
          </a:blip>
          <a:srcRect l="2937" b="7385"/>
          <a:stretch>
            <a:fillRect/>
          </a:stretch>
        </p:blipFill>
        <p:spPr bwMode="auto">
          <a:xfrm>
            <a:off x="76200" y="2514600"/>
            <a:ext cx="67151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5" descr="Jefferson-Davis"/>
          <p:cNvPicPr>
            <a:picLocks noChangeAspect="1" noChangeArrowheads="1"/>
          </p:cNvPicPr>
          <p:nvPr/>
        </p:nvPicPr>
        <p:blipFill>
          <a:blip r:embed="rId4">
            <a:extLst>
              <a:ext uri="{28A0092B-C50C-407E-A947-70E740481C1C}">
                <a14:useLocalDpi xmlns:a14="http://schemas.microsoft.com/office/drawing/2010/main" val="0"/>
              </a:ext>
            </a:extLst>
          </a:blip>
          <a:srcRect t="10242" r="7843"/>
          <a:stretch>
            <a:fillRect/>
          </a:stretch>
        </p:blipFill>
        <p:spPr bwMode="auto">
          <a:xfrm>
            <a:off x="6872288" y="3124200"/>
            <a:ext cx="2195512" cy="337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7172" name="Rectangle 3"/>
          <p:cNvSpPr>
            <a:spLocks noChangeArrowheads="1"/>
          </p:cNvSpPr>
          <p:nvPr/>
        </p:nvSpPr>
        <p:spPr bwMode="auto">
          <a:xfrm>
            <a:off x="533400" y="76200"/>
            <a:ext cx="8077200" cy="796115"/>
          </a:xfrm>
          <a:prstGeom prst="rect">
            <a:avLst/>
          </a:prstGeom>
          <a:solidFill>
            <a:srgbClr val="FFCCFF"/>
          </a:solidFill>
          <a:ln w="9525">
            <a:solidFill>
              <a:schemeClr val="tx1"/>
            </a:solidFill>
            <a:miter lim="800000"/>
            <a:headEnd/>
            <a:tailEnd/>
          </a:ln>
        </p:spPr>
        <p:txBody>
          <a:bodyPr>
            <a:spAutoFit/>
          </a:bodyPr>
          <a:lstStyle/>
          <a:p>
            <a:pPr algn="ctr">
              <a:lnSpc>
                <a:spcPct val="80000"/>
              </a:lnSpc>
            </a:pPr>
            <a:r>
              <a:rPr lang="en-US" sz="2800">
                <a:solidFill>
                  <a:srgbClr val="000000"/>
                </a:solidFill>
                <a:latin typeface="Rockwell"/>
                <a:cs typeface="Rockwell"/>
              </a:rPr>
              <a:t>The constitution of the Confederacy was similar </a:t>
            </a:r>
            <a:br>
              <a:rPr lang="en-US" sz="2800">
                <a:solidFill>
                  <a:srgbClr val="000000"/>
                </a:solidFill>
                <a:latin typeface="Rockwell"/>
                <a:cs typeface="Rockwell"/>
              </a:rPr>
            </a:br>
            <a:r>
              <a:rPr lang="en-US" sz="2800">
                <a:solidFill>
                  <a:srgbClr val="000000"/>
                </a:solidFill>
                <a:latin typeface="Rockwell"/>
                <a:cs typeface="Rockwell"/>
              </a:rPr>
              <a:t>to the U.S. Constitution except that it: </a:t>
            </a:r>
          </a:p>
        </p:txBody>
      </p:sp>
      <p:sp>
        <p:nvSpPr>
          <p:cNvPr id="6" name="Rectangle 5"/>
          <p:cNvSpPr>
            <a:spLocks noChangeArrowheads="1"/>
          </p:cNvSpPr>
          <p:nvPr/>
        </p:nvSpPr>
        <p:spPr bwMode="auto">
          <a:xfrm>
            <a:off x="152400" y="1090613"/>
            <a:ext cx="3086100" cy="796115"/>
          </a:xfrm>
          <a:prstGeom prst="rect">
            <a:avLst/>
          </a:prstGeom>
          <a:solidFill>
            <a:srgbClr val="FFFFCC"/>
          </a:solidFill>
          <a:ln w="9525">
            <a:solidFill>
              <a:schemeClr val="tx1"/>
            </a:solidFill>
            <a:miter lim="800000"/>
            <a:headEnd/>
            <a:tailEnd/>
          </a:ln>
        </p:spPr>
        <p:txBody>
          <a:bodyPr>
            <a:spAutoFit/>
          </a:bodyPr>
          <a:lstStyle/>
          <a:p>
            <a:pPr algn="ctr">
              <a:lnSpc>
                <a:spcPct val="80000"/>
              </a:lnSpc>
            </a:pPr>
            <a:r>
              <a:rPr lang="en-US" sz="2800" dirty="0">
                <a:solidFill>
                  <a:srgbClr val="000000"/>
                </a:solidFill>
                <a:latin typeface="Rockwell"/>
                <a:cs typeface="Rockwell"/>
              </a:rPr>
              <a:t>Protected slavery and states’ rights</a:t>
            </a:r>
          </a:p>
        </p:txBody>
      </p:sp>
      <p:sp>
        <p:nvSpPr>
          <p:cNvPr id="8" name="Rectangle 7"/>
          <p:cNvSpPr>
            <a:spLocks noChangeArrowheads="1"/>
          </p:cNvSpPr>
          <p:nvPr/>
        </p:nvSpPr>
        <p:spPr bwMode="auto">
          <a:xfrm>
            <a:off x="152400" y="2093913"/>
            <a:ext cx="8853488" cy="451406"/>
          </a:xfrm>
          <a:prstGeom prst="rect">
            <a:avLst/>
          </a:prstGeom>
          <a:solidFill>
            <a:srgbClr val="FFCC99"/>
          </a:solidFill>
          <a:ln w="9525">
            <a:solidFill>
              <a:schemeClr val="tx1"/>
            </a:solidFill>
            <a:miter lim="800000"/>
            <a:headEnd/>
            <a:tailEnd/>
          </a:ln>
        </p:spPr>
        <p:txBody>
          <a:bodyPr>
            <a:spAutoFit/>
          </a:bodyPr>
          <a:lstStyle/>
          <a:p>
            <a:pPr algn="ctr">
              <a:lnSpc>
                <a:spcPct val="80000"/>
              </a:lnSpc>
            </a:pPr>
            <a:r>
              <a:rPr lang="en-US" sz="2800" dirty="0">
                <a:solidFill>
                  <a:srgbClr val="000000"/>
                </a:solidFill>
                <a:latin typeface="Rockwell"/>
                <a:cs typeface="Rockwell"/>
              </a:rPr>
              <a:t>Elected Jefferson Davis as Confederate president  </a:t>
            </a:r>
          </a:p>
        </p:txBody>
      </p:sp>
      <p:sp>
        <p:nvSpPr>
          <p:cNvPr id="9" name="Rectangle 8"/>
          <p:cNvSpPr>
            <a:spLocks noChangeArrowheads="1"/>
          </p:cNvSpPr>
          <p:nvPr/>
        </p:nvSpPr>
        <p:spPr bwMode="auto">
          <a:xfrm>
            <a:off x="3314700" y="1090613"/>
            <a:ext cx="1876425" cy="796115"/>
          </a:xfrm>
          <a:prstGeom prst="rect">
            <a:avLst/>
          </a:prstGeom>
          <a:solidFill>
            <a:srgbClr val="CCFFCC"/>
          </a:solidFill>
          <a:ln w="9525">
            <a:solidFill>
              <a:schemeClr val="tx1"/>
            </a:solidFill>
            <a:miter lim="800000"/>
            <a:headEnd/>
            <a:tailEnd/>
          </a:ln>
        </p:spPr>
        <p:txBody>
          <a:bodyPr>
            <a:spAutoFit/>
          </a:bodyPr>
          <a:lstStyle/>
          <a:p>
            <a:pPr algn="ctr">
              <a:lnSpc>
                <a:spcPct val="80000"/>
              </a:lnSpc>
            </a:pPr>
            <a:r>
              <a:rPr lang="en-US" sz="2800">
                <a:solidFill>
                  <a:srgbClr val="000000"/>
                </a:solidFill>
                <a:latin typeface="Rockwell"/>
                <a:cs typeface="Rockwell"/>
              </a:rPr>
              <a:t>Outlawed tariffs</a:t>
            </a:r>
          </a:p>
        </p:txBody>
      </p:sp>
      <p:sp>
        <p:nvSpPr>
          <p:cNvPr id="10" name="Rectangle 9"/>
          <p:cNvSpPr>
            <a:spLocks noChangeArrowheads="1"/>
          </p:cNvSpPr>
          <p:nvPr/>
        </p:nvSpPr>
        <p:spPr bwMode="auto">
          <a:xfrm>
            <a:off x="5295900" y="1087438"/>
            <a:ext cx="3709988" cy="796115"/>
          </a:xfrm>
          <a:prstGeom prst="rect">
            <a:avLst/>
          </a:prstGeom>
          <a:solidFill>
            <a:srgbClr val="CCCCFF"/>
          </a:solidFill>
          <a:ln w="9525">
            <a:solidFill>
              <a:schemeClr val="tx1"/>
            </a:solidFill>
            <a:miter lim="800000"/>
            <a:headEnd/>
            <a:tailEnd/>
          </a:ln>
        </p:spPr>
        <p:txBody>
          <a:bodyPr>
            <a:spAutoFit/>
          </a:bodyPr>
          <a:lstStyle/>
          <a:p>
            <a:pPr algn="ctr">
              <a:lnSpc>
                <a:spcPct val="80000"/>
              </a:lnSpc>
            </a:pPr>
            <a:r>
              <a:rPr lang="en-US" sz="2800">
                <a:solidFill>
                  <a:srgbClr val="000000"/>
                </a:solidFill>
                <a:latin typeface="Rockwell"/>
                <a:cs typeface="Rockwell"/>
              </a:rPr>
              <a:t>Created a weak national government</a:t>
            </a:r>
          </a:p>
        </p:txBody>
      </p:sp>
    </p:spTree>
    <p:extLst>
      <p:ext uri="{BB962C8B-B14F-4D97-AF65-F5344CB8AC3E}">
        <p14:creationId xmlns:p14="http://schemas.microsoft.com/office/powerpoint/2010/main" val="7471084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7" descr="CIvilWarMap"/>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381000"/>
            <a:ext cx="9144000" cy="5597525"/>
          </a:xfrm>
        </p:spPr>
      </p:pic>
    </p:spTree>
    <p:extLst>
      <p:ext uri="{BB962C8B-B14F-4D97-AF65-F5344CB8AC3E}">
        <p14:creationId xmlns:p14="http://schemas.microsoft.com/office/powerpoint/2010/main" val="333884068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2581" y="90055"/>
            <a:ext cx="8001000" cy="685800"/>
          </a:xfrm>
        </p:spPr>
        <p:txBody>
          <a:bodyPr>
            <a:normAutofit fontScale="90000"/>
          </a:bodyPr>
          <a:lstStyle/>
          <a:p>
            <a:pPr eaLnBrk="1" hangingPunct="1"/>
            <a:r>
              <a:rPr lang="en-US" dirty="0">
                <a:latin typeface="Rockwell"/>
                <a:cs typeface="Rockwell"/>
              </a:rPr>
              <a:t>Lincoln and civil liberties</a:t>
            </a:r>
          </a:p>
        </p:txBody>
      </p:sp>
      <p:sp>
        <p:nvSpPr>
          <p:cNvPr id="19459" name="Rectangle 3"/>
          <p:cNvSpPr>
            <a:spLocks noGrp="1" noChangeArrowheads="1"/>
          </p:cNvSpPr>
          <p:nvPr>
            <p:ph type="body" idx="1"/>
          </p:nvPr>
        </p:nvSpPr>
        <p:spPr>
          <a:xfrm>
            <a:off x="452581" y="1362364"/>
            <a:ext cx="8234219" cy="5190836"/>
          </a:xfrm>
        </p:spPr>
        <p:txBody>
          <a:bodyPr>
            <a:normAutofit lnSpcReduction="10000"/>
          </a:bodyPr>
          <a:lstStyle/>
          <a:p>
            <a:pPr eaLnBrk="1" hangingPunct="1"/>
            <a:r>
              <a:rPr lang="en-US" i="1" dirty="0" smtClean="0">
                <a:latin typeface="Rockwell"/>
                <a:cs typeface="Rockwell"/>
              </a:rPr>
              <a:t>Habeas Corpus</a:t>
            </a:r>
            <a:endParaRPr lang="en-US" dirty="0" smtClean="0">
              <a:latin typeface="Rockwell"/>
              <a:cs typeface="Rockwell"/>
            </a:endParaRPr>
          </a:p>
          <a:p>
            <a:pPr lvl="1"/>
            <a:r>
              <a:rPr lang="en-US" dirty="0" smtClean="0">
                <a:latin typeface="Rockwell"/>
                <a:cs typeface="Rockwell"/>
              </a:rPr>
              <a:t>Lincoln Suspended the right, Taney ruled he couldn’t do that, he did it anyway</a:t>
            </a:r>
            <a:r>
              <a:rPr lang="mr-IN" dirty="0" smtClean="0">
                <a:latin typeface="Rockwell"/>
                <a:cs typeface="Rockwell"/>
              </a:rPr>
              <a:t>…</a:t>
            </a:r>
            <a:r>
              <a:rPr lang="en-US" dirty="0" smtClean="0">
                <a:latin typeface="Rockwell"/>
                <a:cs typeface="Rockwell"/>
              </a:rPr>
              <a:t> </a:t>
            </a:r>
          </a:p>
          <a:p>
            <a:r>
              <a:rPr lang="en-US" dirty="0" err="1" smtClean="0"/>
              <a:t>Vallandigham</a:t>
            </a:r>
            <a:r>
              <a:rPr lang="en-US" dirty="0" smtClean="0"/>
              <a:t> Case</a:t>
            </a:r>
          </a:p>
          <a:p>
            <a:pPr lvl="1"/>
            <a:r>
              <a:rPr lang="en-US" dirty="0" smtClean="0">
                <a:latin typeface="Rockwell"/>
                <a:cs typeface="Rockwell"/>
              </a:rPr>
              <a:t>Congressman, spoke against the war, elected out of office, wouldn’t shut up.</a:t>
            </a:r>
          </a:p>
          <a:p>
            <a:r>
              <a:rPr lang="en-US" dirty="0" smtClean="0">
                <a:latin typeface="Rockwell"/>
                <a:cs typeface="Rockwell"/>
              </a:rPr>
              <a:t>Freedom of the Press</a:t>
            </a:r>
          </a:p>
          <a:p>
            <a:pPr lvl="1"/>
            <a:r>
              <a:rPr lang="en-US" dirty="0" smtClean="0">
                <a:latin typeface="Rockwell"/>
                <a:cs typeface="Rockwell"/>
              </a:rPr>
              <a:t>Closed down 2 newspapers in NY that were publishing fake stories about war and Lincoln. (Journal of Commerce and The World)</a:t>
            </a:r>
            <a:endParaRPr lang="en-US" dirty="0">
              <a:latin typeface="Rockwell"/>
              <a:cs typeface="Rockwell"/>
            </a:endParaRPr>
          </a:p>
        </p:txBody>
      </p:sp>
    </p:spTree>
    <p:extLst>
      <p:ext uri="{BB962C8B-B14F-4D97-AF65-F5344CB8AC3E}">
        <p14:creationId xmlns:p14="http://schemas.microsoft.com/office/powerpoint/2010/main" val="26628308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Grp="1" noChangeArrowheads="1"/>
          </p:cNvSpPr>
          <p:nvPr>
            <p:ph type="title"/>
          </p:nvPr>
        </p:nvSpPr>
        <p:spPr>
          <a:xfrm>
            <a:off x="685800" y="457200"/>
            <a:ext cx="8001000" cy="609600"/>
          </a:xfrm>
        </p:spPr>
        <p:txBody>
          <a:bodyPr>
            <a:normAutofit fontScale="90000"/>
          </a:bodyPr>
          <a:lstStyle/>
          <a:p>
            <a:pPr eaLnBrk="1" hangingPunct="1"/>
            <a:r>
              <a:rPr lang="en-US" dirty="0">
                <a:latin typeface="Rockwell"/>
                <a:cs typeface="Rockwell"/>
              </a:rPr>
              <a:t>Lincoln and the draft</a:t>
            </a:r>
          </a:p>
        </p:txBody>
      </p:sp>
      <p:sp>
        <p:nvSpPr>
          <p:cNvPr id="20483" name="Rectangle 1027"/>
          <p:cNvSpPr>
            <a:spLocks noGrp="1" noChangeArrowheads="1"/>
          </p:cNvSpPr>
          <p:nvPr>
            <p:ph type="body" idx="1"/>
          </p:nvPr>
        </p:nvSpPr>
        <p:spPr>
          <a:xfrm>
            <a:off x="685800" y="1372624"/>
            <a:ext cx="8001000" cy="4583545"/>
          </a:xfrm>
        </p:spPr>
        <p:txBody>
          <a:bodyPr>
            <a:normAutofit lnSpcReduction="10000"/>
          </a:bodyPr>
          <a:lstStyle/>
          <a:p>
            <a:pPr eaLnBrk="1" hangingPunct="1"/>
            <a:r>
              <a:rPr lang="en-US" dirty="0">
                <a:latin typeface="Rockwell"/>
                <a:cs typeface="Rockwell"/>
              </a:rPr>
              <a:t>Ongoing problem recruiting Union soldiers</a:t>
            </a:r>
          </a:p>
          <a:p>
            <a:pPr eaLnBrk="1" hangingPunct="1"/>
            <a:r>
              <a:rPr lang="en-US" dirty="0">
                <a:latin typeface="Rockwell"/>
                <a:cs typeface="Rockwell"/>
              </a:rPr>
              <a:t>“Cause” of the war was vague – “Preserving the Union?”</a:t>
            </a:r>
          </a:p>
          <a:p>
            <a:pPr eaLnBrk="1" hangingPunct="1"/>
            <a:r>
              <a:rPr lang="en-US" dirty="0">
                <a:latin typeface="Rockwell"/>
                <a:cs typeface="Rockwell"/>
              </a:rPr>
              <a:t>Both sides resorted to </a:t>
            </a:r>
            <a:r>
              <a:rPr lang="en-US" u="sng" dirty="0">
                <a:latin typeface="Rockwell"/>
                <a:cs typeface="Rockwell"/>
              </a:rPr>
              <a:t>conscription </a:t>
            </a:r>
            <a:r>
              <a:rPr lang="en-US" dirty="0">
                <a:latin typeface="Rockwell"/>
                <a:cs typeface="Rockwell"/>
              </a:rPr>
              <a:t>(draft) by 1863</a:t>
            </a:r>
          </a:p>
          <a:p>
            <a:pPr eaLnBrk="1" hangingPunct="1"/>
            <a:r>
              <a:rPr lang="en-US" dirty="0">
                <a:latin typeface="Rockwell"/>
                <a:cs typeface="Rockwell"/>
              </a:rPr>
              <a:t>Union law allowed purchase of a substitute recruit for $300 fee</a:t>
            </a:r>
          </a:p>
          <a:p>
            <a:pPr eaLnBrk="1" hangingPunct="1"/>
            <a:r>
              <a:rPr lang="en-US" dirty="0">
                <a:latin typeface="Rockwell"/>
                <a:cs typeface="Rockwell"/>
              </a:rPr>
              <a:t>“Rich man’s war, poor man’s fight”</a:t>
            </a:r>
          </a:p>
          <a:p>
            <a:pPr eaLnBrk="1" hangingPunct="1"/>
            <a:endParaRPr lang="en-US" dirty="0">
              <a:latin typeface="Rockwell"/>
              <a:cs typeface="Rockwell"/>
            </a:endParaRPr>
          </a:p>
        </p:txBody>
      </p:sp>
    </p:spTree>
    <p:extLst>
      <p:ext uri="{BB962C8B-B14F-4D97-AF65-F5344CB8AC3E}">
        <p14:creationId xmlns:p14="http://schemas.microsoft.com/office/powerpoint/2010/main" val="172768236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04800"/>
            <a:ext cx="8229600" cy="914400"/>
          </a:xfrm>
        </p:spPr>
        <p:txBody>
          <a:bodyPr/>
          <a:lstStyle/>
          <a:p>
            <a:r>
              <a:rPr lang="en-US" dirty="0" smtClean="0"/>
              <a:t>NYC Draft Riots</a:t>
            </a:r>
            <a:endParaRPr lang="en-US" dirty="0"/>
          </a:p>
        </p:txBody>
      </p:sp>
      <p:pic>
        <p:nvPicPr>
          <p:cNvPr id="4" name="Picture 5" descr="riot2"/>
          <p:cNvPicPr>
            <a:picLocks noChangeAspect="1" noChangeArrowheads="1"/>
          </p:cNvPicPr>
          <p:nvPr/>
        </p:nvPicPr>
        <p:blipFill>
          <a:blip r:embed="rId2" cstate="print"/>
          <a:srcRect/>
          <a:stretch>
            <a:fillRect/>
          </a:stretch>
        </p:blipFill>
        <p:spPr bwMode="auto">
          <a:xfrm>
            <a:off x="1616075" y="1391610"/>
            <a:ext cx="6003926" cy="489710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80613315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rrowheads="1"/>
          </p:cNvSpPr>
          <p:nvPr>
            <p:ph type="title" idx="4294967295"/>
          </p:nvPr>
        </p:nvSpPr>
        <p:spPr>
          <a:xfrm>
            <a:off x="304800" y="0"/>
            <a:ext cx="854075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sz="4000">
                <a:effectLst/>
              </a:rPr>
              <a:t>The Union and Blacks/Slaves</a:t>
            </a:r>
          </a:p>
        </p:txBody>
      </p:sp>
      <p:sp>
        <p:nvSpPr>
          <p:cNvPr id="17410" name="Rectangle 3"/>
          <p:cNvSpPr>
            <a:spLocks noGrp="1" noRot="1" noChangeArrowheads="1"/>
          </p:cNvSpPr>
          <p:nvPr>
            <p:ph type="body" sz="half" idx="4294967295"/>
          </p:nvPr>
        </p:nvSpPr>
        <p:spPr>
          <a:xfrm>
            <a:off x="0" y="914400"/>
            <a:ext cx="5554212" cy="52850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sz="1800" dirty="0">
                <a:effectLst/>
              </a:rPr>
              <a:t>The idea of ending slavery was difficult for Lincoln</a:t>
            </a:r>
          </a:p>
          <a:p>
            <a:pPr lvl="1"/>
            <a:r>
              <a:rPr lang="en-US" sz="1800" dirty="0">
                <a:effectLst/>
              </a:rPr>
              <a:t>Border states were slave states, ex. Kentucky</a:t>
            </a:r>
          </a:p>
          <a:p>
            <a:pPr lvl="1"/>
            <a:r>
              <a:rPr lang="en-US" sz="1800" dirty="0">
                <a:effectLst/>
              </a:rPr>
              <a:t>Slavery is constitutional</a:t>
            </a:r>
          </a:p>
          <a:p>
            <a:pPr lvl="1"/>
            <a:r>
              <a:rPr lang="en-US" sz="1800" dirty="0">
                <a:effectLst/>
              </a:rPr>
              <a:t>Racism in the North and among Democrats</a:t>
            </a:r>
          </a:p>
          <a:p>
            <a:pPr lvl="1"/>
            <a:r>
              <a:rPr lang="en-US" sz="1800" dirty="0">
                <a:effectLst/>
              </a:rPr>
              <a:t>Re-election in 1864?</a:t>
            </a:r>
          </a:p>
          <a:p>
            <a:r>
              <a:rPr lang="en-US" sz="1800" b="1" dirty="0">
                <a:effectLst/>
              </a:rPr>
              <a:t>Emancipation Proclamation (January 1, 1863)</a:t>
            </a:r>
          </a:p>
          <a:p>
            <a:pPr lvl="1"/>
            <a:r>
              <a:rPr lang="en-US" sz="1800" dirty="0">
                <a:effectLst/>
              </a:rPr>
              <a:t>“freed” slaves in Confederate states</a:t>
            </a:r>
          </a:p>
          <a:p>
            <a:pPr lvl="1"/>
            <a:r>
              <a:rPr lang="en-US" sz="1800" dirty="0">
                <a:effectLst/>
              </a:rPr>
              <a:t>Slavery became an “official” cause of </a:t>
            </a:r>
            <a:r>
              <a:rPr lang="en-US" sz="1800" dirty="0" smtClean="0">
                <a:effectLst/>
              </a:rPr>
              <a:t>war</a:t>
            </a:r>
          </a:p>
          <a:p>
            <a:r>
              <a:rPr lang="en-US" sz="2200" dirty="0" smtClean="0"/>
              <a:t>Gettysburg Address </a:t>
            </a:r>
            <a:endParaRPr lang="en-US" sz="2200" dirty="0">
              <a:effectLst/>
            </a:endParaRPr>
          </a:p>
          <a:p>
            <a:r>
              <a:rPr lang="en-US" sz="1800" b="1" dirty="0">
                <a:effectLst/>
              </a:rPr>
              <a:t>Army of Freedom</a:t>
            </a:r>
            <a:endParaRPr lang="en-US" sz="1800" dirty="0">
              <a:effectLst/>
            </a:endParaRPr>
          </a:p>
          <a:p>
            <a:pPr lvl="1"/>
            <a:r>
              <a:rPr lang="en-US" sz="1800" dirty="0">
                <a:effectLst/>
                <a:hlinkClick r:id="rId2"/>
              </a:rPr>
              <a:t>54th Massachusetts (</a:t>
            </a:r>
            <a:r>
              <a:rPr lang="en-US" sz="1800" i="1" dirty="0">
                <a:effectLst/>
                <a:hlinkClick r:id="rId2"/>
              </a:rPr>
              <a:t>Glory</a:t>
            </a:r>
            <a:r>
              <a:rPr lang="en-US" sz="1800" dirty="0">
                <a:effectLst/>
                <a:hlinkClick r:id="rId2"/>
              </a:rPr>
              <a:t>)</a:t>
            </a:r>
            <a:r>
              <a:rPr lang="en-US" sz="1800" dirty="0">
                <a:effectLst/>
              </a:rPr>
              <a:t> - unequal pay</a:t>
            </a:r>
          </a:p>
          <a:p>
            <a:pPr lvl="1"/>
            <a:r>
              <a:rPr lang="en-US" sz="1800" dirty="0">
                <a:effectLst/>
              </a:rPr>
              <a:t>200,000 participants; 37,000 casualties</a:t>
            </a:r>
          </a:p>
          <a:p>
            <a:r>
              <a:rPr lang="en-US" sz="1800" b="1" dirty="0">
                <a:effectLst/>
              </a:rPr>
              <a:t>Thirteenth Amendment (December 1865)</a:t>
            </a:r>
            <a:endParaRPr lang="en-US" sz="2000" dirty="0">
              <a:effectLst/>
            </a:endParaRPr>
          </a:p>
        </p:txBody>
      </p:sp>
      <p:pic>
        <p:nvPicPr>
          <p:cNvPr id="17411" name="Picture 5" descr="54th"/>
          <p:cNvPicPr>
            <a:picLocks noGrp="1" noChangeAspect="1" noChangeArrowheads="1"/>
          </p:cNvPicPr>
          <p:nvPr>
            <p:ph sz="half" idx="4294967295"/>
          </p:nvPr>
        </p:nvPicPr>
        <p:blipFill>
          <a:blip r:embed="rId3">
            <a:extLst>
              <a:ext uri="{28A0092B-C50C-407E-A947-70E740481C1C}">
                <a14:useLocalDpi xmlns:a14="http://schemas.microsoft.com/office/drawing/2010/main"/>
              </a:ext>
            </a:extLst>
          </a:blip>
          <a:srcRect/>
          <a:stretch>
            <a:fillRect/>
          </a:stretch>
        </p:blipFill>
        <p:spPr>
          <a:xfrm>
            <a:off x="5554212" y="990600"/>
            <a:ext cx="3589787" cy="2679779"/>
          </a:xfrm>
        </p:spPr>
      </p:pic>
      <p:sp>
        <p:nvSpPr>
          <p:cNvPr id="17412" name="Rectangle 4"/>
          <p:cNvSpPr>
            <a:spLocks noChangeArrowheads="1"/>
          </p:cNvSpPr>
          <p:nvPr/>
        </p:nvSpPr>
        <p:spPr bwMode="auto">
          <a:xfrm>
            <a:off x="5877132" y="4765119"/>
            <a:ext cx="3266868"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a:lnSpc>
                <a:spcPct val="90000"/>
              </a:lnSpc>
            </a:pPr>
            <a:r>
              <a:rPr lang="en-US" sz="2400" dirty="0"/>
              <a:t>“If slaves will make good soldiers, our whole theory of slavery is wrong.” - Georgia general</a:t>
            </a:r>
          </a:p>
        </p:txBody>
      </p:sp>
    </p:spTree>
    <p:extLst>
      <p:ext uri="{BB962C8B-B14F-4D97-AF65-F5344CB8AC3E}">
        <p14:creationId xmlns:p14="http://schemas.microsoft.com/office/powerpoint/2010/main" val="239127537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15151214"/>
              </p:ext>
            </p:extLst>
          </p:nvPr>
        </p:nvGraphicFramePr>
        <p:xfrm>
          <a:off x="0" y="0"/>
          <a:ext cx="8606899" cy="9563222"/>
        </p:xfrm>
        <a:graphic>
          <a:graphicData uri="http://schemas.openxmlformats.org/presentationml/2006/ole">
            <mc:AlternateContent xmlns:mc="http://schemas.openxmlformats.org/markup-compatibility/2006">
              <mc:Choice xmlns:v="urn:schemas-microsoft-com:vml" Requires="v">
                <p:oleObj spid="_x0000_s2058" name="Document" r:id="rId3" imgW="7188200" imgH="7988300" progId="Word.Document.12">
                  <p:embed/>
                </p:oleObj>
              </mc:Choice>
              <mc:Fallback>
                <p:oleObj name="Document" r:id="rId3" imgW="7188200" imgH="7988300" progId="Word.Document.12">
                  <p:embed/>
                  <p:pic>
                    <p:nvPicPr>
                      <p:cNvPr id="0" name=""/>
                      <p:cNvPicPr/>
                      <p:nvPr/>
                    </p:nvPicPr>
                    <p:blipFill>
                      <a:blip r:embed="rId4"/>
                      <a:stretch>
                        <a:fillRect/>
                      </a:stretch>
                    </p:blipFill>
                    <p:spPr>
                      <a:xfrm>
                        <a:off x="0" y="0"/>
                        <a:ext cx="8606899" cy="9563222"/>
                      </a:xfrm>
                      <a:prstGeom prst="rect">
                        <a:avLst/>
                      </a:prstGeom>
                    </p:spPr>
                  </p:pic>
                </p:oleObj>
              </mc:Fallback>
            </mc:AlternateContent>
          </a:graphicData>
        </a:graphic>
      </p:graphicFrame>
    </p:spTree>
    <p:extLst>
      <p:ext uri="{BB962C8B-B14F-4D97-AF65-F5344CB8AC3E}">
        <p14:creationId xmlns:p14="http://schemas.microsoft.com/office/powerpoint/2010/main" val="38583423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Ideas</a:t>
            </a:r>
            <a:endParaRPr lang="en-US" dirty="0"/>
          </a:p>
        </p:txBody>
      </p:sp>
      <p:sp>
        <p:nvSpPr>
          <p:cNvPr id="3" name="Content Placeholder 2"/>
          <p:cNvSpPr>
            <a:spLocks noGrp="1"/>
          </p:cNvSpPr>
          <p:nvPr>
            <p:ph idx="1"/>
          </p:nvPr>
        </p:nvSpPr>
        <p:spPr/>
        <p:txBody>
          <a:bodyPr/>
          <a:lstStyle/>
          <a:p>
            <a:r>
              <a:rPr lang="en-US" dirty="0" smtClean="0"/>
              <a:t>New Land, New Problems</a:t>
            </a:r>
          </a:p>
          <a:p>
            <a:r>
              <a:rPr lang="en-US" dirty="0" smtClean="0"/>
              <a:t>The Turbulent 1850s</a:t>
            </a:r>
          </a:p>
          <a:p>
            <a:r>
              <a:rPr lang="en-US" dirty="0" smtClean="0"/>
              <a:t>Lincoln’s Election and Secession</a:t>
            </a:r>
          </a:p>
          <a:p>
            <a:r>
              <a:rPr lang="en-US" dirty="0" smtClean="0"/>
              <a:t>The Civil War: Militarily, Economically, Politically</a:t>
            </a:r>
          </a:p>
          <a:p>
            <a:r>
              <a:rPr lang="en-US" dirty="0" smtClean="0"/>
              <a:t>Reconstruction: Successes, Shortcomings, and Legacies</a:t>
            </a:r>
          </a:p>
          <a:p>
            <a:pPr marL="0" indent="0">
              <a:buNone/>
            </a:pPr>
            <a:endParaRPr lang="en-US" dirty="0"/>
          </a:p>
        </p:txBody>
      </p:sp>
    </p:spTree>
    <p:extLst>
      <p:ext uri="{BB962C8B-B14F-4D97-AF65-F5344CB8AC3E}">
        <p14:creationId xmlns:p14="http://schemas.microsoft.com/office/powerpoint/2010/main" val="1469608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04800"/>
            <a:ext cx="9144000" cy="914400"/>
          </a:xfrm>
        </p:spPr>
        <p:txBody>
          <a:bodyPr/>
          <a:lstStyle/>
          <a:p>
            <a:r>
              <a:rPr lang="en-US" dirty="0" smtClean="0"/>
              <a:t>“Peace” Democrats</a:t>
            </a:r>
            <a:endParaRPr lang="en-US" dirty="0"/>
          </a:p>
        </p:txBody>
      </p:sp>
      <p:sp>
        <p:nvSpPr>
          <p:cNvPr id="4" name="Content Placeholder 4"/>
          <p:cNvSpPr>
            <a:spLocks noGrp="1"/>
          </p:cNvSpPr>
          <p:nvPr>
            <p:ph idx="1"/>
          </p:nvPr>
        </p:nvSpPr>
        <p:spPr>
          <a:xfrm>
            <a:off x="457199" y="1600200"/>
            <a:ext cx="2971801" cy="4876800"/>
          </a:xfrm>
        </p:spPr>
        <p:txBody>
          <a:bodyPr>
            <a:normAutofit fontScale="77500" lnSpcReduction="20000"/>
          </a:bodyPr>
          <a:lstStyle/>
          <a:p>
            <a:pPr lvl="0"/>
            <a:r>
              <a:rPr lang="en-US" sz="3200" dirty="0" smtClean="0">
                <a:solidFill>
                  <a:srgbClr val="FFFFFF"/>
                </a:solidFill>
                <a:latin typeface="Rockwell"/>
                <a:cs typeface="Rockwell"/>
              </a:rPr>
              <a:t>Opposed </a:t>
            </a:r>
            <a:r>
              <a:rPr lang="en-US" sz="3200" dirty="0">
                <a:solidFill>
                  <a:srgbClr val="FFFFFF"/>
                </a:solidFill>
                <a:latin typeface="Rockwell"/>
                <a:cs typeface="Rockwell"/>
              </a:rPr>
              <a:t>emancipation</a:t>
            </a:r>
          </a:p>
          <a:p>
            <a:r>
              <a:rPr lang="en-US" sz="3200" dirty="0" smtClean="0">
                <a:latin typeface="Rockwell"/>
                <a:cs typeface="Rockwell"/>
              </a:rPr>
              <a:t>Wanted immediate end to war</a:t>
            </a:r>
          </a:p>
          <a:p>
            <a:r>
              <a:rPr lang="en-US" sz="3200" dirty="0" smtClean="0">
                <a:latin typeface="Rockwell"/>
                <a:cs typeface="Rockwell"/>
              </a:rPr>
              <a:t>Wanted to restore Confederacy to the Union through negotiation</a:t>
            </a:r>
          </a:p>
          <a:p>
            <a:r>
              <a:rPr lang="en-US" sz="3200" dirty="0" smtClean="0">
                <a:latin typeface="Rockwell"/>
                <a:cs typeface="Rockwell"/>
              </a:rPr>
              <a:t>Nicknamed “Copperheads”</a:t>
            </a:r>
          </a:p>
        </p:txBody>
      </p:sp>
      <p:pic>
        <p:nvPicPr>
          <p:cNvPr id="5" name="Picture 4" descr="pol_cartoon-lampooning Copperhead Dems -1864"/>
          <p:cNvPicPr>
            <a:picLocks noChangeAspect="1" noChangeArrowheads="1"/>
          </p:cNvPicPr>
          <p:nvPr/>
        </p:nvPicPr>
        <p:blipFill>
          <a:blip r:embed="rId2" cstate="email">
            <a:lum bright="-12000" contrast="6000"/>
            <a:extLst>
              <a:ext uri="{28A0092B-C50C-407E-A947-70E740481C1C}">
                <a14:useLocalDpi xmlns:a14="http://schemas.microsoft.com/office/drawing/2010/main"/>
              </a:ext>
            </a:extLst>
          </a:blip>
          <a:srcRect/>
          <a:stretch>
            <a:fillRect/>
          </a:stretch>
        </p:blipFill>
        <p:spPr bwMode="auto">
          <a:xfrm>
            <a:off x="3581400" y="1921016"/>
            <a:ext cx="4953000" cy="38701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16091123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304800"/>
            <a:ext cx="9144000" cy="914400"/>
          </a:xfrm>
        </p:spPr>
        <p:txBody>
          <a:bodyPr/>
          <a:lstStyle/>
          <a:p>
            <a:r>
              <a:rPr lang="en-US" dirty="0" smtClean="0"/>
              <a:t>McClellan the Peacemaker?</a:t>
            </a:r>
            <a:endParaRPr lang="en-US" dirty="0"/>
          </a:p>
        </p:txBody>
      </p:sp>
      <p:pic>
        <p:nvPicPr>
          <p:cNvPr id="2051"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38200" y="1219200"/>
            <a:ext cx="7467600" cy="50442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812674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normAutofit fontScale="90000"/>
          </a:bodyPr>
          <a:lstStyle/>
          <a:p>
            <a:r>
              <a:rPr lang="en-US" dirty="0" smtClean="0">
                <a:latin typeface="Rockwell"/>
                <a:cs typeface="Rockwell"/>
              </a:rPr>
              <a:t>Sherman </a:t>
            </a:r>
            <a:r>
              <a:rPr lang="en-US" dirty="0">
                <a:latin typeface="Rockwell"/>
                <a:cs typeface="Rockwell"/>
              </a:rPr>
              <a:t>Scorches Georgia</a:t>
            </a:r>
            <a:br>
              <a:rPr lang="en-US" dirty="0">
                <a:latin typeface="Rockwell"/>
                <a:cs typeface="Rockwell"/>
              </a:rPr>
            </a:br>
            <a:endParaRPr lang="en-US" dirty="0">
              <a:latin typeface="Rockwell"/>
              <a:cs typeface="Rockwell"/>
            </a:endParaRPr>
          </a:p>
        </p:txBody>
      </p:sp>
      <p:sp>
        <p:nvSpPr>
          <p:cNvPr id="58371" name="Content Placeholder 2"/>
          <p:cNvSpPr>
            <a:spLocks noGrp="1"/>
          </p:cNvSpPr>
          <p:nvPr>
            <p:ph idx="1"/>
          </p:nvPr>
        </p:nvSpPr>
        <p:spPr>
          <a:xfrm>
            <a:off x="0" y="1248376"/>
            <a:ext cx="9144000" cy="4877787"/>
          </a:xfrm>
        </p:spPr>
        <p:txBody>
          <a:bodyPr>
            <a:normAutofit fontScale="92500" lnSpcReduction="10000"/>
          </a:bodyPr>
          <a:lstStyle/>
          <a:p>
            <a:pPr lvl="1"/>
            <a:r>
              <a:rPr lang="en-US" sz="3200" dirty="0" smtClean="0">
                <a:latin typeface="Rockwell"/>
                <a:cs typeface="Rockwell"/>
              </a:rPr>
              <a:t>Georgia’s </a:t>
            </a:r>
            <a:r>
              <a:rPr lang="en-US" sz="3200" dirty="0">
                <a:latin typeface="Rockwell"/>
                <a:cs typeface="Rockwell"/>
              </a:rPr>
              <a:t>conquest:</a:t>
            </a:r>
          </a:p>
          <a:p>
            <a:pPr lvl="2"/>
            <a:r>
              <a:rPr lang="en-US" sz="2800" dirty="0">
                <a:latin typeface="Rockwell"/>
                <a:cs typeface="Rockwell"/>
              </a:rPr>
              <a:t>It was entrusted to General William Tecumseh Sherman</a:t>
            </a:r>
          </a:p>
          <a:p>
            <a:pPr lvl="2"/>
            <a:r>
              <a:rPr lang="en-US" sz="2800" dirty="0">
                <a:latin typeface="Rockwell"/>
                <a:cs typeface="Rockwell"/>
              </a:rPr>
              <a:t>He captured Atlanta in September 1864, burned the city in November 1864</a:t>
            </a:r>
          </a:p>
          <a:p>
            <a:pPr lvl="2"/>
            <a:r>
              <a:rPr lang="en-US" sz="2800" dirty="0">
                <a:latin typeface="Rockwell"/>
                <a:cs typeface="Rockwell"/>
              </a:rPr>
              <a:t>Sherman with 6000 troops cut a sixty-mile swath of destruction through Georgia</a:t>
            </a:r>
          </a:p>
          <a:p>
            <a:pPr lvl="2"/>
            <a:r>
              <a:rPr lang="en-US" sz="2800" dirty="0">
                <a:latin typeface="Rockwell"/>
                <a:cs typeface="Rockwell"/>
              </a:rPr>
              <a:t>Major purposes of </a:t>
            </a:r>
            <a:r>
              <a:rPr lang="en-US" sz="2800" b="1" dirty="0">
                <a:latin typeface="Rockwell"/>
                <a:cs typeface="Rockwell"/>
              </a:rPr>
              <a:t>Sherman</a:t>
            </a:r>
            <a:r>
              <a:rPr lang="ja-JP" altLang="en-US" sz="2800" b="1" dirty="0">
                <a:latin typeface="Rockwell"/>
                <a:cs typeface="Rockwell"/>
              </a:rPr>
              <a:t>’</a:t>
            </a:r>
            <a:r>
              <a:rPr lang="en-US" sz="2800" b="1" dirty="0">
                <a:latin typeface="Rockwell"/>
                <a:cs typeface="Rockwell"/>
              </a:rPr>
              <a:t>s march:</a:t>
            </a:r>
          </a:p>
          <a:p>
            <a:pPr lvl="3"/>
            <a:r>
              <a:rPr lang="en-US" sz="2400" dirty="0">
                <a:latin typeface="Rockwell"/>
                <a:cs typeface="Rockwell"/>
              </a:rPr>
              <a:t>destroy supplies destined for the Confederate army</a:t>
            </a:r>
          </a:p>
          <a:p>
            <a:pPr lvl="3"/>
            <a:r>
              <a:rPr lang="en-US" sz="2400" dirty="0">
                <a:latin typeface="Rockwell"/>
                <a:cs typeface="Rockwell"/>
              </a:rPr>
              <a:t>weaken the morale of the men at the front by waging war on their </a:t>
            </a:r>
            <a:r>
              <a:rPr lang="en-US" sz="2400" dirty="0" smtClean="0">
                <a:latin typeface="Rockwell"/>
                <a:cs typeface="Rockwell"/>
              </a:rPr>
              <a:t>homes</a:t>
            </a:r>
          </a:p>
          <a:p>
            <a:pPr lvl="3"/>
            <a:r>
              <a:rPr lang="en-US" sz="2400" dirty="0" smtClean="0">
                <a:latin typeface="Rockwell"/>
                <a:cs typeface="Rockwell"/>
              </a:rPr>
              <a:t>Rebuilt public support for the war with election pending</a:t>
            </a:r>
            <a:endParaRPr lang="en-US" sz="2400" dirty="0">
              <a:latin typeface="Rockwell"/>
              <a:cs typeface="Rockwell"/>
            </a:endParaRPr>
          </a:p>
        </p:txBody>
      </p:sp>
    </p:spTree>
    <p:extLst>
      <p:ext uri="{BB962C8B-B14F-4D97-AF65-F5344CB8AC3E}">
        <p14:creationId xmlns:p14="http://schemas.microsoft.com/office/powerpoint/2010/main" val="80348792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6172200" y="2332038"/>
            <a:ext cx="2895600" cy="156966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50000"/>
              </a:spcBef>
            </a:pPr>
            <a:r>
              <a:rPr lang="en-US" sz="3200" dirty="0">
                <a:solidFill>
                  <a:srgbClr val="FFFFFF"/>
                </a:solidFill>
                <a:latin typeface="Rockwell"/>
                <a:cs typeface="Rockwell"/>
              </a:rPr>
              <a:t>Presidential Election of 1864</a:t>
            </a:r>
          </a:p>
        </p:txBody>
      </p:sp>
      <p:pic>
        <p:nvPicPr>
          <p:cNvPr id="63491" name="Picture 3" descr="map-1864 Election"/>
          <p:cNvPicPr>
            <a:picLocks noChangeAspect="1" noChangeArrowheads="1"/>
          </p:cNvPicPr>
          <p:nvPr/>
        </p:nvPicPr>
        <p:blipFill>
          <a:blip r:embed="rId2" cstate="email">
            <a:lum bright="-6000" contrast="12000"/>
            <a:extLst>
              <a:ext uri="{28A0092B-C50C-407E-A947-70E740481C1C}">
                <a14:useLocalDpi xmlns:a14="http://schemas.microsoft.com/office/drawing/2010/main"/>
              </a:ext>
            </a:extLst>
          </a:blip>
          <a:srcRect/>
          <a:stretch>
            <a:fillRect/>
          </a:stretch>
        </p:blipFill>
        <p:spPr bwMode="auto">
          <a:xfrm>
            <a:off x="228600" y="381000"/>
            <a:ext cx="5930900" cy="6096000"/>
          </a:xfrm>
          <a:prstGeom prst="rect">
            <a:avLst/>
          </a:prstGeom>
          <a:noFill/>
          <a:ln w="9525">
            <a:solidFill>
              <a:srgbClr val="00297C"/>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62893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ffectLst/>
              </a:rPr>
              <a:t>Peace</a:t>
            </a:r>
          </a:p>
        </p:txBody>
      </p:sp>
      <p:sp>
        <p:nvSpPr>
          <p:cNvPr id="21506" name="Rectangle 3"/>
          <p:cNvSpPr>
            <a:spLocks noGrp="1" noRot="1" noChangeArrowheads="1"/>
          </p:cNvSpPr>
          <p:nvPr>
            <p:ph type="body" sz="half" idx="4294967295"/>
          </p:nvPr>
        </p:nvSpPr>
        <p:spPr>
          <a:xfrm>
            <a:off x="0" y="1752600"/>
            <a:ext cx="4194175" cy="4498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800" b="1">
                <a:effectLst/>
              </a:rPr>
              <a:t>Appomattox - April 9, 1865</a:t>
            </a:r>
          </a:p>
          <a:p>
            <a:pPr lvl="1"/>
            <a:r>
              <a:rPr lang="en-US" sz="2400">
                <a:effectLst/>
              </a:rPr>
              <a:t>Lee surrenders to Grant</a:t>
            </a:r>
          </a:p>
          <a:p>
            <a:r>
              <a:rPr lang="en-US" sz="2800">
                <a:effectLst/>
              </a:rPr>
              <a:t>Confederates until the very end…</a:t>
            </a:r>
          </a:p>
          <a:p>
            <a:pPr lvl="1"/>
            <a:r>
              <a:rPr lang="en-US" sz="2400">
                <a:effectLst/>
              </a:rPr>
              <a:t>Guerilla tactics and “The South will rise again!”</a:t>
            </a:r>
          </a:p>
          <a:p>
            <a:endParaRPr lang="en-US" sz="2800">
              <a:effectLst/>
            </a:endParaRPr>
          </a:p>
        </p:txBody>
      </p:sp>
      <p:pic>
        <p:nvPicPr>
          <p:cNvPr id="21507" name="Picture 5"/>
          <p:cNvPicPr>
            <a:picLocks noGrp="1" noChangeAspect="1" noChangeArrowheads="1"/>
          </p:cNvPicPr>
          <p:nvPr>
            <p:ph sz="half" idx="4294967295"/>
          </p:nvPr>
        </p:nvPicPr>
        <p:blipFill>
          <a:blip r:embed="rId2" cstate="email">
            <a:extLst>
              <a:ext uri="{28A0092B-C50C-407E-A947-70E740481C1C}">
                <a14:useLocalDpi xmlns:a14="http://schemas.microsoft.com/office/drawing/2010/main"/>
              </a:ext>
            </a:extLst>
          </a:blip>
          <a:srcRect/>
          <a:stretch>
            <a:fillRect/>
          </a:stretch>
        </p:blipFill>
        <p:spPr>
          <a:xfrm>
            <a:off x="4267200" y="1600200"/>
            <a:ext cx="4727575" cy="3641725"/>
          </a:xfrm>
        </p:spPr>
      </p:pic>
    </p:spTree>
    <p:extLst>
      <p:ext uri="{BB962C8B-B14F-4D97-AF65-F5344CB8AC3E}">
        <p14:creationId xmlns:p14="http://schemas.microsoft.com/office/powerpoint/2010/main" val="66065785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04800"/>
            <a:ext cx="6553200"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56323"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91200" y="3205163"/>
            <a:ext cx="3429000" cy="365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386057" name="AutoShape 9"/>
          <p:cNvSpPr>
            <a:spLocks noChangeArrowheads="1"/>
          </p:cNvSpPr>
          <p:nvPr/>
        </p:nvSpPr>
        <p:spPr bwMode="auto">
          <a:xfrm>
            <a:off x="2743200" y="76200"/>
            <a:ext cx="6324600" cy="1600200"/>
          </a:xfrm>
          <a:prstGeom prst="wedgeRectCallout">
            <a:avLst>
              <a:gd name="adj1" fmla="val 8245"/>
              <a:gd name="adj2" fmla="val -3926"/>
            </a:avLst>
          </a:prstGeom>
          <a:solidFill>
            <a:srgbClr val="FFFF99"/>
          </a:solidFill>
          <a:ln w="12700">
            <a:solidFill>
              <a:schemeClr val="tx1"/>
            </a:solidFill>
            <a:miter lim="800000"/>
            <a:headEnd/>
            <a:tailEnd/>
          </a:ln>
        </p:spPr>
        <p:txBody>
          <a:bodyPr/>
          <a:lstStyle/>
          <a:p>
            <a:pPr algn="ctr" eaLnBrk="1" hangingPunct="1">
              <a:lnSpc>
                <a:spcPct val="80000"/>
              </a:lnSpc>
            </a:pPr>
            <a:r>
              <a:rPr lang="en-US" sz="2800" dirty="0">
                <a:solidFill>
                  <a:srgbClr val="000000"/>
                </a:solidFill>
                <a:latin typeface="Rockwell"/>
                <a:cs typeface="Rockwell"/>
              </a:rPr>
              <a:t>From 1863-1865, the lack of </a:t>
            </a:r>
            <a:br>
              <a:rPr lang="en-US" sz="2800" dirty="0">
                <a:solidFill>
                  <a:srgbClr val="000000"/>
                </a:solidFill>
                <a:latin typeface="Rockwell"/>
                <a:cs typeface="Rockwell"/>
              </a:rPr>
            </a:br>
            <a:r>
              <a:rPr lang="en-US" sz="2800" dirty="0">
                <a:solidFill>
                  <a:srgbClr val="000000"/>
                </a:solidFill>
                <a:latin typeface="Rockwell"/>
                <a:cs typeface="Rockwell"/>
              </a:rPr>
              <a:t>Southern resources &amp; unity as well as the Northern advances into the South led to the end of the Civil War</a:t>
            </a:r>
          </a:p>
        </p:txBody>
      </p:sp>
    </p:spTree>
    <p:extLst>
      <p:ext uri="{BB962C8B-B14F-4D97-AF65-F5344CB8AC3E}">
        <p14:creationId xmlns:p14="http://schemas.microsoft.com/office/powerpoint/2010/main" val="26066102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86057"/>
                                        </p:tgtEl>
                                        <p:attrNameLst>
                                          <p:attrName>style.visibility</p:attrName>
                                        </p:attrNameLst>
                                      </p:cBhvr>
                                      <p:to>
                                        <p:strVal val="visible"/>
                                      </p:to>
                                    </p:set>
                                    <p:anim calcmode="lin" valueType="num">
                                      <p:cBhvr>
                                        <p:cTn id="7" dur="500" fill="hold"/>
                                        <p:tgtEl>
                                          <p:spTgt spid="386057"/>
                                        </p:tgtEl>
                                        <p:attrNameLst>
                                          <p:attrName>ppt_w</p:attrName>
                                        </p:attrNameLst>
                                      </p:cBhvr>
                                      <p:tavLst>
                                        <p:tav tm="0">
                                          <p:val>
                                            <p:fltVal val="0"/>
                                          </p:val>
                                        </p:tav>
                                        <p:tav tm="100000">
                                          <p:val>
                                            <p:strVal val="#ppt_w"/>
                                          </p:val>
                                        </p:tav>
                                      </p:tavLst>
                                    </p:anim>
                                    <p:anim calcmode="lin" valueType="num">
                                      <p:cBhvr>
                                        <p:cTn id="8" dur="500" fill="hold"/>
                                        <p:tgtEl>
                                          <p:spTgt spid="386057"/>
                                        </p:tgtEl>
                                        <p:attrNameLst>
                                          <p:attrName>ppt_h</p:attrName>
                                        </p:attrNameLst>
                                      </p:cBhvr>
                                      <p:tavLst>
                                        <p:tav tm="0">
                                          <p:val>
                                            <p:fltVal val="0"/>
                                          </p:val>
                                        </p:tav>
                                        <p:tav tm="100000">
                                          <p:val>
                                            <p:strVal val="#ppt_h"/>
                                          </p:val>
                                        </p:tav>
                                      </p:tavLst>
                                    </p:anim>
                                    <p:animEffect transition="in" filter="fade">
                                      <p:cBhvr>
                                        <p:cTn id="9" dur="500"/>
                                        <p:tgtEl>
                                          <p:spTgt spid="386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body" idx="1"/>
          </p:nvPr>
        </p:nvSpPr>
        <p:spPr>
          <a:xfrm>
            <a:off x="0" y="0"/>
            <a:ext cx="9144000" cy="838200"/>
          </a:xfrm>
          <a:noFill/>
        </p:spPr>
        <p:txBody>
          <a:bodyPr>
            <a:normAutofit fontScale="92500"/>
          </a:bodyPr>
          <a:lstStyle/>
          <a:p>
            <a:pPr marL="0" indent="0" algn="ctr" eaLnBrk="1" hangingPunct="1">
              <a:lnSpc>
                <a:spcPct val="80000"/>
              </a:lnSpc>
              <a:spcBef>
                <a:spcPct val="0"/>
              </a:spcBef>
              <a:buFont typeface="Wingdings" charset="0"/>
              <a:buNone/>
            </a:pPr>
            <a:r>
              <a:rPr lang="en-US" sz="3100" dirty="0">
                <a:latin typeface="Rockwell"/>
                <a:cs typeface="Rockwell"/>
              </a:rPr>
              <a:t>Northern celebration was short lived; On April 14, 1865, Lincoln was shot by John Wilkes Booth …. </a:t>
            </a:r>
            <a:endParaRPr lang="en-US" sz="2000" b="1" dirty="0">
              <a:latin typeface="Rockwell"/>
              <a:cs typeface="Rockwell"/>
            </a:endParaRPr>
          </a:p>
        </p:txBody>
      </p:sp>
      <p:pic>
        <p:nvPicPr>
          <p:cNvPr id="63491" name="Picture 11" descr="http://images.fineartamerica.com/images-medium-large/1-lincoln-assassination-grange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854075"/>
            <a:ext cx="8135938" cy="59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4" descr="C:\Users\jburns\AppData\Local\Microsoft\Windows\Temporary Internet Files\Content.IE5\H8ZEGQWD\MC900441339[1].pn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12138" y="5919788"/>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5" descr="C:\Users\jburns\AppData\Local\Microsoft\Windows\Temporary Internet Files\Content.IE5\H8ZEGQWD\MC900441339[1].png">
            <a:hlinkClick r:id="rId5"/>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0" y="59817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099855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the War</a:t>
            </a:r>
            <a:endParaRPr lang="en-US" dirty="0"/>
          </a:p>
        </p:txBody>
      </p:sp>
      <p:sp>
        <p:nvSpPr>
          <p:cNvPr id="3" name="Content Placeholder 2"/>
          <p:cNvSpPr>
            <a:spLocks noGrp="1"/>
          </p:cNvSpPr>
          <p:nvPr>
            <p:ph idx="1"/>
          </p:nvPr>
        </p:nvSpPr>
        <p:spPr/>
        <p:txBody>
          <a:bodyPr/>
          <a:lstStyle/>
          <a:p>
            <a:r>
              <a:rPr lang="en-US" dirty="0" smtClean="0"/>
              <a:t>Political	</a:t>
            </a:r>
          </a:p>
          <a:p>
            <a:pPr lvl="1"/>
            <a:r>
              <a:rPr lang="en-US" dirty="0" smtClean="0"/>
              <a:t>Northern Republican Control, Southern Power Decimated</a:t>
            </a:r>
          </a:p>
          <a:p>
            <a:r>
              <a:rPr lang="en-US" dirty="0" smtClean="0"/>
              <a:t>Economic</a:t>
            </a:r>
          </a:p>
          <a:p>
            <a:pPr lvl="1"/>
            <a:r>
              <a:rPr lang="en-US" dirty="0" smtClean="0"/>
              <a:t>War is Expensive</a:t>
            </a:r>
            <a:r>
              <a:rPr lang="mr-IN" dirty="0" smtClean="0"/>
              <a:t>…</a:t>
            </a:r>
            <a:r>
              <a:rPr lang="en-US" dirty="0" smtClean="0"/>
              <a:t>rebuilding is also expensive</a:t>
            </a:r>
          </a:p>
          <a:p>
            <a:r>
              <a:rPr lang="en-US" dirty="0" smtClean="0"/>
              <a:t>Social</a:t>
            </a:r>
          </a:p>
          <a:p>
            <a:pPr lvl="1"/>
            <a:r>
              <a:rPr lang="en-US" dirty="0" smtClean="0"/>
              <a:t>Women and African Americans</a:t>
            </a:r>
            <a:endParaRPr lang="en-US" dirty="0"/>
          </a:p>
        </p:txBody>
      </p:sp>
    </p:spTree>
    <p:extLst>
      <p:ext uri="{BB962C8B-B14F-4D97-AF65-F5344CB8AC3E}">
        <p14:creationId xmlns:p14="http://schemas.microsoft.com/office/powerpoint/2010/main" val="1309803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normAutofit fontScale="90000"/>
          </a:bodyPr>
          <a:lstStyle/>
          <a:p>
            <a:r>
              <a:rPr lang="en-US" dirty="0" smtClean="0">
                <a:latin typeface="Rockwell"/>
                <a:cs typeface="Rockwell"/>
              </a:rPr>
              <a:t>The </a:t>
            </a:r>
            <a:r>
              <a:rPr lang="en-US" dirty="0">
                <a:latin typeface="Rockwell"/>
                <a:cs typeface="Rockwell"/>
              </a:rPr>
              <a:t>Aftermath of the </a:t>
            </a:r>
            <a:r>
              <a:rPr lang="en-US" dirty="0" smtClean="0">
                <a:latin typeface="Rockwell"/>
                <a:cs typeface="Rockwell"/>
              </a:rPr>
              <a:t>Nightmare</a:t>
            </a:r>
            <a:endParaRPr lang="en-US" dirty="0">
              <a:latin typeface="Rockwell"/>
              <a:cs typeface="Rockwell"/>
            </a:endParaRPr>
          </a:p>
        </p:txBody>
      </p:sp>
      <p:sp>
        <p:nvSpPr>
          <p:cNvPr id="3" name="Content Placeholder 2"/>
          <p:cNvSpPr>
            <a:spLocks noGrp="1"/>
          </p:cNvSpPr>
          <p:nvPr>
            <p:ph idx="1"/>
          </p:nvPr>
        </p:nvSpPr>
        <p:spPr/>
        <p:txBody>
          <a:bodyPr/>
          <a:lstStyle/>
          <a:p>
            <a:pPr lvl="2"/>
            <a:r>
              <a:rPr lang="en-US" dirty="0">
                <a:latin typeface="Rockwell"/>
                <a:cs typeface="Rockwell"/>
              </a:rPr>
              <a:t>The extreme </a:t>
            </a:r>
            <a:r>
              <a:rPr lang="en-US" dirty="0" smtClean="0">
                <a:latin typeface="Rockwell"/>
                <a:cs typeface="Rockwell"/>
              </a:rPr>
              <a:t>states’ </a:t>
            </a:r>
            <a:r>
              <a:rPr lang="en-US" dirty="0">
                <a:latin typeface="Rockwell"/>
                <a:cs typeface="Rockwell"/>
              </a:rPr>
              <a:t>righters were crushed</a:t>
            </a:r>
          </a:p>
          <a:p>
            <a:pPr lvl="2"/>
            <a:r>
              <a:rPr lang="en-US" dirty="0">
                <a:latin typeface="Rockwell"/>
                <a:cs typeface="Rockwell"/>
              </a:rPr>
              <a:t>The national government, tested in the fiery furnace of war, emerged unbroken</a:t>
            </a:r>
          </a:p>
          <a:p>
            <a:pPr lvl="2"/>
            <a:r>
              <a:rPr lang="en-US" dirty="0">
                <a:latin typeface="Rockwell"/>
                <a:cs typeface="Rockwell"/>
              </a:rPr>
              <a:t>Nullification and secessions were laid to rest</a:t>
            </a:r>
          </a:p>
          <a:p>
            <a:pPr lvl="2"/>
            <a:r>
              <a:rPr lang="en-US" dirty="0">
                <a:latin typeface="Rockwell"/>
                <a:cs typeface="Rockwell"/>
              </a:rPr>
              <a:t>The Civil War was the supreme test of American democracy</a:t>
            </a:r>
          </a:p>
          <a:p>
            <a:pPr lvl="2"/>
            <a:r>
              <a:rPr lang="en-US" dirty="0">
                <a:latin typeface="Rockwell"/>
                <a:cs typeface="Rockwell"/>
              </a:rPr>
              <a:t>The preservation of democratic ideals was subconsciously one of the major objectives of the North</a:t>
            </a:r>
          </a:p>
          <a:p>
            <a:pPr lvl="2">
              <a:buFont typeface="Arial" charset="0"/>
              <a:buNone/>
            </a:pPr>
            <a:endParaRPr lang="en-US" dirty="0">
              <a:latin typeface="Rockwell"/>
              <a:cs typeface="Rockwell"/>
            </a:endParaRPr>
          </a:p>
        </p:txBody>
      </p:sp>
    </p:spTree>
    <p:extLst>
      <p:ext uri="{BB962C8B-B14F-4D97-AF65-F5344CB8AC3E}">
        <p14:creationId xmlns:p14="http://schemas.microsoft.com/office/powerpoint/2010/main" val="132335061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Content Placeholder 2"/>
          <p:cNvPicPr>
            <a:picLocks noGrp="1" noChangeAspect="1"/>
          </p:cNvPicPr>
          <p:nvPr>
            <p:ph idx="1"/>
          </p:nvPr>
        </p:nvPicPr>
        <p:blipFill>
          <a:blip r:embed="rId2"/>
          <a:srcRect t="10801" b="10801"/>
          <a:stretch>
            <a:fillRect/>
          </a:stretch>
        </p:blipFill>
        <p:spPr/>
      </p:pic>
      <p:pic>
        <p:nvPicPr>
          <p:cNvPr id="6" name="Picture 5"/>
          <p:cNvPicPr>
            <a:picLocks noChangeAspect="1"/>
          </p:cNvPicPr>
          <p:nvPr/>
        </p:nvPicPr>
        <p:blipFill>
          <a:blip r:embed="rId3"/>
          <a:stretch>
            <a:fillRect/>
          </a:stretch>
        </p:blipFill>
        <p:spPr>
          <a:xfrm>
            <a:off x="0" y="88900"/>
            <a:ext cx="9144000" cy="6674360"/>
          </a:xfrm>
          <a:prstGeom prst="rect">
            <a:avLst/>
          </a:prstGeom>
        </p:spPr>
      </p:pic>
    </p:spTree>
    <p:extLst>
      <p:ext uri="{BB962C8B-B14F-4D97-AF65-F5344CB8AC3E}">
        <p14:creationId xmlns:p14="http://schemas.microsoft.com/office/powerpoint/2010/main" val="23144552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Land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Texas via Annexation-1845</a:t>
            </a:r>
          </a:p>
          <a:p>
            <a:r>
              <a:rPr lang="en-US" dirty="0" smtClean="0"/>
              <a:t>Mexican Cession via Treaty of Guadalupe Hidalgo-1848</a:t>
            </a:r>
          </a:p>
          <a:p>
            <a:r>
              <a:rPr lang="en-US" dirty="0" smtClean="0"/>
              <a:t>Gadsden Purchase-1853</a:t>
            </a:r>
          </a:p>
          <a:p>
            <a:r>
              <a:rPr lang="en-US" dirty="0" smtClean="0"/>
              <a:t>Ostend Manifesto (FAILED)</a:t>
            </a:r>
          </a:p>
          <a:p>
            <a:endParaRPr lang="en-US" dirty="0"/>
          </a:p>
          <a:p>
            <a:r>
              <a:rPr lang="en-US" dirty="0" smtClean="0"/>
              <a:t>Expansion fueled by: </a:t>
            </a:r>
          </a:p>
          <a:p>
            <a:pPr lvl="1"/>
            <a:r>
              <a:rPr lang="en-US" dirty="0" smtClean="0"/>
              <a:t>Manifest Destiny</a:t>
            </a:r>
          </a:p>
          <a:p>
            <a:pPr lvl="1"/>
            <a:r>
              <a:rPr lang="en-US" dirty="0" smtClean="0"/>
              <a:t>Economic Benefit</a:t>
            </a:r>
          </a:p>
          <a:p>
            <a:pPr lvl="1"/>
            <a:r>
              <a:rPr lang="en-US" dirty="0" smtClean="0"/>
              <a:t>National Security Interest</a:t>
            </a:r>
          </a:p>
          <a:p>
            <a:pPr lvl="1"/>
            <a:r>
              <a:rPr lang="en-US" dirty="0" smtClean="0"/>
              <a:t>US racial superiority</a:t>
            </a:r>
          </a:p>
        </p:txBody>
      </p:sp>
    </p:spTree>
    <p:extLst>
      <p:ext uri="{BB962C8B-B14F-4D97-AF65-F5344CB8AC3E}">
        <p14:creationId xmlns:p14="http://schemas.microsoft.com/office/powerpoint/2010/main" val="65900313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14400" y="1796313"/>
            <a:ext cx="1145640" cy="1707541"/>
          </a:xfrm>
          <a:prstGeom prst="rect">
            <a:avLst/>
          </a:prstGeom>
        </p:spPr>
      </p:pic>
      <p:pic>
        <p:nvPicPr>
          <p:cNvPr id="13" name="Picture 1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81200" y="1785244"/>
            <a:ext cx="1143000" cy="1713060"/>
          </a:xfrm>
          <a:prstGeom prst="rect">
            <a:avLst/>
          </a:prstGeom>
        </p:spPr>
      </p:pic>
      <p:sp>
        <p:nvSpPr>
          <p:cNvPr id="16" name="Rectangle 15"/>
          <p:cNvSpPr/>
          <p:nvPr/>
        </p:nvSpPr>
        <p:spPr>
          <a:xfrm>
            <a:off x="168440" y="3503194"/>
            <a:ext cx="2940168" cy="369332"/>
          </a:xfrm>
          <a:prstGeom prst="rect">
            <a:avLst/>
          </a:prstGeom>
        </p:spPr>
        <p:txBody>
          <a:bodyPr wrap="square">
            <a:spAutoFit/>
          </a:bodyPr>
          <a:lstStyle/>
          <a:p>
            <a:pPr algn="ctr"/>
            <a:r>
              <a:rPr lang="en-US" dirty="0" smtClean="0">
                <a:solidFill>
                  <a:srgbClr val="FFFFFF"/>
                </a:solidFill>
                <a:latin typeface="Garamond" panose="02020404030301010803" pitchFamily="18" charset="0"/>
              </a:rPr>
              <a:t>Radicals</a:t>
            </a:r>
            <a:endParaRPr lang="en-US" dirty="0">
              <a:solidFill>
                <a:srgbClr val="FFFFFF"/>
              </a:solidFill>
              <a:latin typeface="Garamond" panose="02020404030301010803" pitchFamily="18" charset="0"/>
            </a:endParaRPr>
          </a:p>
        </p:txBody>
      </p:sp>
      <p:sp>
        <p:nvSpPr>
          <p:cNvPr id="2" name="Title 1"/>
          <p:cNvSpPr>
            <a:spLocks noGrp="1"/>
          </p:cNvSpPr>
          <p:nvPr>
            <p:ph type="title"/>
          </p:nvPr>
        </p:nvSpPr>
        <p:spPr>
          <a:xfrm>
            <a:off x="457200" y="274638"/>
            <a:ext cx="8686800" cy="1143000"/>
          </a:xfrm>
        </p:spPr>
        <p:txBody>
          <a:bodyPr>
            <a:normAutofit fontScale="90000"/>
          </a:bodyPr>
          <a:lstStyle/>
          <a:p>
            <a:pPr algn="l"/>
            <a:r>
              <a:rPr lang="en-US" dirty="0" smtClean="0">
                <a:latin typeface="Rockwell"/>
                <a:cs typeface="Rockwell"/>
              </a:rPr>
              <a:t>Political Spectrum of Reconstruction</a:t>
            </a:r>
            <a:endParaRPr lang="en-US" dirty="0">
              <a:latin typeface="Rockwell"/>
              <a:cs typeface="Rockwell"/>
            </a:endParaRPr>
          </a:p>
        </p:txBody>
      </p:sp>
      <p:sp>
        <p:nvSpPr>
          <p:cNvPr id="3" name="Left-Right Arrow 2"/>
          <p:cNvSpPr/>
          <p:nvPr/>
        </p:nvSpPr>
        <p:spPr>
          <a:xfrm>
            <a:off x="228600" y="4800600"/>
            <a:ext cx="8686800" cy="1905000"/>
          </a:xfrm>
          <a:prstGeom prst="leftRightArrow">
            <a:avLst/>
          </a:prstGeom>
          <a:gradFill flip="none" rotWithShape="1">
            <a:gsLst>
              <a:gs pos="0">
                <a:schemeClr val="accent1">
                  <a:lumMod val="50000"/>
                </a:schemeClr>
              </a:gs>
              <a:gs pos="100000">
                <a:srgbClr val="C00000"/>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Garamond" panose="02020404030301010803" pitchFamily="18" charset="0"/>
            </a:endParaRPr>
          </a:p>
        </p:txBody>
      </p:sp>
      <p:sp>
        <p:nvSpPr>
          <p:cNvPr id="4" name="Rectangle 3"/>
          <p:cNvSpPr/>
          <p:nvPr/>
        </p:nvSpPr>
        <p:spPr>
          <a:xfrm>
            <a:off x="1219200" y="5291435"/>
            <a:ext cx="2362200" cy="923330"/>
          </a:xfrm>
          <a:prstGeom prst="rect">
            <a:avLst/>
          </a:prstGeom>
        </p:spPr>
        <p:txBody>
          <a:bodyPr wrap="square">
            <a:spAutoFit/>
          </a:bodyPr>
          <a:lstStyle/>
          <a:p>
            <a:pPr algn="ctr"/>
            <a:r>
              <a:rPr lang="en-US" dirty="0">
                <a:solidFill>
                  <a:prstClr val="white"/>
                </a:solidFill>
                <a:latin typeface="Garamond" panose="02020404030301010803" pitchFamily="18" charset="0"/>
              </a:rPr>
              <a:t>Federal Supremacy</a:t>
            </a:r>
          </a:p>
          <a:p>
            <a:pPr algn="ctr"/>
            <a:r>
              <a:rPr lang="en-US" dirty="0">
                <a:solidFill>
                  <a:prstClr val="white"/>
                </a:solidFill>
                <a:latin typeface="Garamond" panose="02020404030301010803" pitchFamily="18" charset="0"/>
              </a:rPr>
              <a:t>Black Civil Rights</a:t>
            </a:r>
          </a:p>
          <a:p>
            <a:pPr algn="ctr"/>
            <a:r>
              <a:rPr lang="en-US" dirty="0">
                <a:solidFill>
                  <a:prstClr val="white"/>
                </a:solidFill>
                <a:latin typeface="Garamond" panose="02020404030301010803" pitchFamily="18" charset="0"/>
              </a:rPr>
              <a:t>Military Occupation</a:t>
            </a:r>
          </a:p>
        </p:txBody>
      </p:sp>
      <p:sp>
        <p:nvSpPr>
          <p:cNvPr id="5" name="Rectangle 4"/>
          <p:cNvSpPr/>
          <p:nvPr/>
        </p:nvSpPr>
        <p:spPr>
          <a:xfrm>
            <a:off x="5181600" y="5291435"/>
            <a:ext cx="3124200" cy="923330"/>
          </a:xfrm>
          <a:prstGeom prst="rect">
            <a:avLst/>
          </a:prstGeom>
        </p:spPr>
        <p:txBody>
          <a:bodyPr wrap="square">
            <a:spAutoFit/>
          </a:bodyPr>
          <a:lstStyle/>
          <a:p>
            <a:pPr algn="ctr"/>
            <a:r>
              <a:rPr lang="en-US" dirty="0" smtClean="0">
                <a:solidFill>
                  <a:prstClr val="white"/>
                </a:solidFill>
                <a:latin typeface="Garamond" panose="02020404030301010803" pitchFamily="18" charset="0"/>
              </a:rPr>
              <a:t>States’ Rights</a:t>
            </a:r>
            <a:endParaRPr lang="en-US" dirty="0">
              <a:solidFill>
                <a:prstClr val="white"/>
              </a:solidFill>
              <a:latin typeface="Garamond" panose="02020404030301010803" pitchFamily="18" charset="0"/>
            </a:endParaRPr>
          </a:p>
          <a:p>
            <a:pPr algn="ctr"/>
            <a:r>
              <a:rPr lang="en-US" dirty="0" smtClean="0">
                <a:solidFill>
                  <a:prstClr val="white"/>
                </a:solidFill>
                <a:latin typeface="Garamond" panose="02020404030301010803" pitchFamily="18" charset="0"/>
              </a:rPr>
              <a:t>Blacks as Second-Class Citizens</a:t>
            </a:r>
            <a:endParaRPr lang="en-US" dirty="0">
              <a:solidFill>
                <a:prstClr val="white"/>
              </a:solidFill>
              <a:latin typeface="Garamond" panose="02020404030301010803" pitchFamily="18" charset="0"/>
            </a:endParaRPr>
          </a:p>
          <a:p>
            <a:pPr algn="ctr"/>
            <a:r>
              <a:rPr lang="en-US" dirty="0" smtClean="0">
                <a:solidFill>
                  <a:prstClr val="white"/>
                </a:solidFill>
                <a:latin typeface="Garamond" panose="02020404030301010803" pitchFamily="18" charset="0"/>
              </a:rPr>
              <a:t>Home Rule</a:t>
            </a:r>
            <a:endParaRPr lang="en-US" dirty="0">
              <a:solidFill>
                <a:prstClr val="white"/>
              </a:solidFill>
              <a:latin typeface="Garamond" panose="02020404030301010803" pitchFamily="18" charset="0"/>
            </a:endParaRPr>
          </a:p>
        </p:txBody>
      </p:sp>
      <p:pic>
        <p:nvPicPr>
          <p:cNvPr id="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25740" y="3801704"/>
            <a:ext cx="1941460" cy="145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57800" y="3814488"/>
            <a:ext cx="1480320" cy="1443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1790134"/>
            <a:ext cx="1025046" cy="1717321"/>
          </a:xfrm>
          <a:prstGeom prst="rect">
            <a:avLst/>
          </a:prstGeom>
        </p:spPr>
      </p:pic>
      <p:pic>
        <p:nvPicPr>
          <p:cNvPr id="10" name="Picture 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048000" y="1796313"/>
            <a:ext cx="1074344" cy="1701991"/>
          </a:xfrm>
          <a:prstGeom prst="rect">
            <a:avLst/>
          </a:prstGeom>
        </p:spPr>
      </p:pic>
      <p:pic>
        <p:nvPicPr>
          <p:cNvPr id="11" name="Picture 10"/>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400800" y="1790134"/>
            <a:ext cx="1459929" cy="1703249"/>
          </a:xfrm>
          <a:prstGeom prst="rect">
            <a:avLst/>
          </a:prstGeom>
        </p:spPr>
      </p:pic>
      <p:sp>
        <p:nvSpPr>
          <p:cNvPr id="12" name="Rectangle 11"/>
          <p:cNvSpPr/>
          <p:nvPr/>
        </p:nvSpPr>
        <p:spPr>
          <a:xfrm>
            <a:off x="3194862" y="3503194"/>
            <a:ext cx="1174732" cy="369332"/>
          </a:xfrm>
          <a:prstGeom prst="rect">
            <a:avLst/>
          </a:prstGeom>
        </p:spPr>
        <p:txBody>
          <a:bodyPr wrap="square">
            <a:spAutoFit/>
          </a:bodyPr>
          <a:lstStyle/>
          <a:p>
            <a:pPr algn="ctr"/>
            <a:r>
              <a:rPr lang="en-US" dirty="0" smtClean="0">
                <a:solidFill>
                  <a:srgbClr val="FFFFFF"/>
                </a:solidFill>
                <a:latin typeface="Garamond" panose="02020404030301010803" pitchFamily="18" charset="0"/>
              </a:rPr>
              <a:t>Moderates</a:t>
            </a:r>
            <a:endParaRPr lang="en-US" dirty="0">
              <a:solidFill>
                <a:srgbClr val="FFFFFF"/>
              </a:solidFill>
              <a:latin typeface="Garamond" panose="02020404030301010803" pitchFamily="18" charset="0"/>
            </a:endParaRPr>
          </a:p>
        </p:txBody>
      </p:sp>
      <p:pic>
        <p:nvPicPr>
          <p:cNvPr id="15" name="Picture 14"/>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114800" y="1793151"/>
            <a:ext cx="1145640" cy="1710043"/>
          </a:xfrm>
          <a:prstGeom prst="rect">
            <a:avLst/>
          </a:prstGeom>
        </p:spPr>
      </p:pic>
      <p:sp>
        <p:nvSpPr>
          <p:cNvPr id="17" name="Rectangle 16"/>
          <p:cNvSpPr/>
          <p:nvPr/>
        </p:nvSpPr>
        <p:spPr>
          <a:xfrm>
            <a:off x="5398979" y="3503936"/>
            <a:ext cx="1230421" cy="369332"/>
          </a:xfrm>
          <a:prstGeom prst="rect">
            <a:avLst/>
          </a:prstGeom>
        </p:spPr>
        <p:txBody>
          <a:bodyPr wrap="square">
            <a:spAutoFit/>
          </a:bodyPr>
          <a:lstStyle/>
          <a:p>
            <a:pPr algn="ctr"/>
            <a:r>
              <a:rPr lang="en-US" dirty="0" smtClean="0">
                <a:solidFill>
                  <a:srgbClr val="FFFFFF"/>
                </a:solidFill>
                <a:latin typeface="Garamond" panose="02020404030301010803" pitchFamily="18" charset="0"/>
              </a:rPr>
              <a:t>Unionists</a:t>
            </a:r>
            <a:endParaRPr lang="en-US" dirty="0">
              <a:solidFill>
                <a:srgbClr val="FFFFFF"/>
              </a:solidFill>
              <a:latin typeface="Garamond" panose="02020404030301010803" pitchFamily="18" charset="0"/>
            </a:endParaRPr>
          </a:p>
        </p:txBody>
      </p:sp>
      <p:sp>
        <p:nvSpPr>
          <p:cNvPr id="18" name="Rectangle 17"/>
          <p:cNvSpPr/>
          <p:nvPr/>
        </p:nvSpPr>
        <p:spPr>
          <a:xfrm>
            <a:off x="6485179" y="3507455"/>
            <a:ext cx="1356419" cy="369332"/>
          </a:xfrm>
          <a:prstGeom prst="rect">
            <a:avLst/>
          </a:prstGeom>
        </p:spPr>
        <p:txBody>
          <a:bodyPr wrap="square">
            <a:spAutoFit/>
          </a:bodyPr>
          <a:lstStyle/>
          <a:p>
            <a:pPr algn="ctr"/>
            <a:r>
              <a:rPr lang="en-US" dirty="0" smtClean="0">
                <a:solidFill>
                  <a:srgbClr val="FFFFFF"/>
                </a:solidFill>
                <a:latin typeface="Garamond" panose="02020404030301010803" pitchFamily="18" charset="0"/>
              </a:rPr>
              <a:t>Redeemers</a:t>
            </a:r>
            <a:endParaRPr lang="en-US" dirty="0">
              <a:solidFill>
                <a:srgbClr val="FFFFFF"/>
              </a:solidFill>
              <a:latin typeface="Garamond" panose="02020404030301010803" pitchFamily="18" charset="0"/>
            </a:endParaRPr>
          </a:p>
        </p:txBody>
      </p:sp>
      <p:sp>
        <p:nvSpPr>
          <p:cNvPr id="19" name="Rectangle 18"/>
          <p:cNvSpPr/>
          <p:nvPr/>
        </p:nvSpPr>
        <p:spPr>
          <a:xfrm>
            <a:off x="8077200" y="3516868"/>
            <a:ext cx="693026" cy="369332"/>
          </a:xfrm>
          <a:prstGeom prst="rect">
            <a:avLst/>
          </a:prstGeom>
        </p:spPr>
        <p:txBody>
          <a:bodyPr wrap="square">
            <a:spAutoFit/>
          </a:bodyPr>
          <a:lstStyle/>
          <a:p>
            <a:pPr algn="ctr"/>
            <a:r>
              <a:rPr lang="en-US" dirty="0" smtClean="0">
                <a:solidFill>
                  <a:srgbClr val="FFFFFF"/>
                </a:solidFill>
                <a:latin typeface="Garamond" panose="02020404030301010803" pitchFamily="18" charset="0"/>
              </a:rPr>
              <a:t>KKK</a:t>
            </a:r>
            <a:endParaRPr lang="en-US" dirty="0">
              <a:solidFill>
                <a:srgbClr val="FFFFFF"/>
              </a:solidFill>
              <a:latin typeface="Garamond" panose="02020404030301010803" pitchFamily="18" charset="0"/>
            </a:endParaRPr>
          </a:p>
        </p:txBody>
      </p:sp>
      <p:pic>
        <p:nvPicPr>
          <p:cNvPr id="21" name="Picture 20"/>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7969345" y="1790134"/>
            <a:ext cx="1174655" cy="1703249"/>
          </a:xfrm>
          <a:prstGeom prst="rect">
            <a:avLst/>
          </a:prstGeom>
        </p:spPr>
      </p:pic>
      <p:pic>
        <p:nvPicPr>
          <p:cNvPr id="20" name="Picture 19"/>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5257800" y="1790134"/>
            <a:ext cx="1141746" cy="1703249"/>
          </a:xfrm>
          <a:prstGeom prst="rect">
            <a:avLst/>
          </a:prstGeom>
        </p:spPr>
      </p:pic>
      <p:cxnSp>
        <p:nvCxnSpPr>
          <p:cNvPr id="22" name="Straight Connector 21"/>
          <p:cNvCxnSpPr/>
          <p:nvPr/>
        </p:nvCxnSpPr>
        <p:spPr>
          <a:xfrm>
            <a:off x="0" y="179315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3503194"/>
            <a:ext cx="9144000" cy="136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731756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 Phases of Reconstruction</a:t>
            </a:r>
            <a:endParaRPr lang="en-US" dirty="0"/>
          </a:p>
        </p:txBody>
      </p:sp>
      <p:sp>
        <p:nvSpPr>
          <p:cNvPr id="3" name="Content Placeholder 2"/>
          <p:cNvSpPr>
            <a:spLocks noGrp="1"/>
          </p:cNvSpPr>
          <p:nvPr>
            <p:ph idx="1"/>
          </p:nvPr>
        </p:nvSpPr>
        <p:spPr/>
        <p:txBody>
          <a:bodyPr>
            <a:normAutofit/>
          </a:bodyPr>
          <a:lstStyle/>
          <a:p>
            <a:r>
              <a:rPr lang="en-US" sz="3200" dirty="0" smtClean="0"/>
              <a:t>Presidential Reconstruction (1863-1866)</a:t>
            </a:r>
          </a:p>
          <a:p>
            <a:r>
              <a:rPr lang="en-US" sz="3200" dirty="0" smtClean="0"/>
              <a:t>Congressional (or Radical) Reconstruction (1867-1877)</a:t>
            </a:r>
          </a:p>
          <a:p>
            <a:r>
              <a:rPr lang="en-US" sz="3200" dirty="0" smtClean="0"/>
              <a:t>Redemption (1877-1900)</a:t>
            </a:r>
            <a:endParaRPr lang="en-US" sz="3200" dirty="0"/>
          </a:p>
        </p:txBody>
      </p:sp>
    </p:spTree>
    <p:extLst>
      <p:ext uri="{BB962C8B-B14F-4D97-AF65-F5344CB8AC3E}">
        <p14:creationId xmlns:p14="http://schemas.microsoft.com/office/powerpoint/2010/main" val="138368707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idx="4294967295"/>
          </p:nvPr>
        </p:nvSpPr>
        <p:spPr>
          <a:xfrm>
            <a:off x="304800" y="76200"/>
            <a:ext cx="854075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dirty="0">
                <a:effectLst/>
                <a:latin typeface="Rockwell"/>
                <a:cs typeface="Rockwell"/>
              </a:rPr>
              <a:t>Freedmen’s Bureau</a:t>
            </a:r>
          </a:p>
        </p:txBody>
      </p:sp>
      <p:sp>
        <p:nvSpPr>
          <p:cNvPr id="9218" name="Rectangle 5"/>
          <p:cNvSpPr>
            <a:spLocks noGrp="1" noChangeArrowheads="1"/>
          </p:cNvSpPr>
          <p:nvPr>
            <p:ph type="body" sz="half" idx="4294967295"/>
          </p:nvPr>
        </p:nvSpPr>
        <p:spPr>
          <a:xfrm>
            <a:off x="4191000" y="685800"/>
            <a:ext cx="4953000" cy="6110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nSpc>
                <a:spcPct val="90000"/>
              </a:lnSpc>
            </a:pPr>
            <a:r>
              <a:rPr lang="en-US" sz="2800" dirty="0">
                <a:effectLst/>
                <a:latin typeface="Rockwell"/>
                <a:cs typeface="Rockwell"/>
              </a:rPr>
              <a:t>Bureau of Refugees, Freedmen, and Abandoned Lands in March 1865</a:t>
            </a:r>
          </a:p>
          <a:p>
            <a:pPr>
              <a:lnSpc>
                <a:spcPct val="90000"/>
              </a:lnSpc>
            </a:pPr>
            <a:r>
              <a:rPr lang="en-US" sz="2800" dirty="0">
                <a:effectLst/>
                <a:latin typeface="Rockwell"/>
                <a:cs typeface="Rockwell"/>
              </a:rPr>
              <a:t>Food, shelter, medicine for freed blacks and displaced whites</a:t>
            </a:r>
          </a:p>
          <a:p>
            <a:pPr>
              <a:lnSpc>
                <a:spcPct val="90000"/>
              </a:lnSpc>
            </a:pPr>
            <a:r>
              <a:rPr lang="en-US" sz="2800" dirty="0">
                <a:effectLst/>
                <a:latin typeface="Rockwell"/>
                <a:cs typeface="Rockwell"/>
              </a:rPr>
              <a:t>Education of blacks and colleges</a:t>
            </a:r>
          </a:p>
          <a:p>
            <a:pPr>
              <a:lnSpc>
                <a:spcPct val="90000"/>
              </a:lnSpc>
            </a:pPr>
            <a:r>
              <a:rPr lang="en-US" sz="2800" dirty="0">
                <a:effectLst/>
                <a:latin typeface="Rockwell"/>
                <a:cs typeface="Rockwell"/>
              </a:rPr>
              <a:t>Viciously attacked and ridiculed by Northern racists and bitter Southerners</a:t>
            </a:r>
          </a:p>
        </p:txBody>
      </p:sp>
      <p:pic>
        <p:nvPicPr>
          <p:cNvPr id="9219" name="Picture 6"/>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0" y="685800"/>
            <a:ext cx="4191000" cy="2800350"/>
          </a:xfrm>
        </p:spPr>
      </p:pic>
      <p:pic>
        <p:nvPicPr>
          <p:cNvPr id="9220" name="Picture 7"/>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0" y="3551238"/>
            <a:ext cx="4191000" cy="3306762"/>
          </a:xfrm>
        </p:spPr>
      </p:pic>
    </p:spTree>
    <p:extLst>
      <p:ext uri="{BB962C8B-B14F-4D97-AF65-F5344CB8AC3E}">
        <p14:creationId xmlns:p14="http://schemas.microsoft.com/office/powerpoint/2010/main" val="56619106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rrowheads="1"/>
          </p:cNvSpPr>
          <p:nvPr>
            <p:ph type="title" idx="4294967295"/>
          </p:nvPr>
        </p:nvSpPr>
        <p:spPr>
          <a:xfrm>
            <a:off x="0" y="0"/>
            <a:ext cx="91440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ffectLst/>
                <a:latin typeface="Rockwell"/>
                <a:cs typeface="Rockwell"/>
              </a:rPr>
              <a:t>The Radical Republicans</a:t>
            </a:r>
          </a:p>
        </p:txBody>
      </p:sp>
      <p:sp>
        <p:nvSpPr>
          <p:cNvPr id="12290" name="Rectangle 3"/>
          <p:cNvSpPr>
            <a:spLocks noGrp="1" noRot="1" noChangeArrowheads="1"/>
          </p:cNvSpPr>
          <p:nvPr>
            <p:ph type="body" sz="half" idx="4294967295"/>
          </p:nvPr>
        </p:nvSpPr>
        <p:spPr>
          <a:xfrm>
            <a:off x="0" y="1447800"/>
            <a:ext cx="4267200"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dirty="0">
                <a:effectLst/>
                <a:latin typeface="Rockwell"/>
                <a:cs typeface="Rockwell"/>
              </a:rPr>
              <a:t>Radicals</a:t>
            </a:r>
          </a:p>
          <a:p>
            <a:pPr lvl="1"/>
            <a:r>
              <a:rPr lang="en-US" sz="2000" dirty="0">
                <a:effectLst/>
                <a:latin typeface="Rockwell"/>
                <a:cs typeface="Rockwell"/>
              </a:rPr>
              <a:t>Thaddeus Stevens</a:t>
            </a:r>
          </a:p>
          <a:p>
            <a:pPr lvl="1"/>
            <a:r>
              <a:rPr lang="en-US" sz="2000" dirty="0">
                <a:effectLst/>
                <a:latin typeface="Rockwell"/>
                <a:cs typeface="Rockwell"/>
              </a:rPr>
              <a:t>Charles Sumner</a:t>
            </a:r>
          </a:p>
          <a:p>
            <a:r>
              <a:rPr lang="en-US" sz="2400" dirty="0">
                <a:effectLst/>
                <a:latin typeface="Rockwell"/>
                <a:cs typeface="Rockwell"/>
              </a:rPr>
              <a:t>Midterm Election of 1866</a:t>
            </a:r>
          </a:p>
          <a:p>
            <a:pPr lvl="1"/>
            <a:r>
              <a:rPr lang="en-US" sz="2000" dirty="0">
                <a:effectLst/>
                <a:latin typeface="Rockwell"/>
                <a:cs typeface="Rockwell"/>
              </a:rPr>
              <a:t>“Not every Democrat was a rebel, but every rebel was a Democrat!”</a:t>
            </a:r>
          </a:p>
          <a:p>
            <a:pPr lvl="1"/>
            <a:r>
              <a:rPr lang="en-US" sz="2000" dirty="0">
                <a:effectLst/>
                <a:latin typeface="Rockwell"/>
                <a:cs typeface="Rockwell"/>
              </a:rPr>
              <a:t>Won supermajorities in both houses of </a:t>
            </a:r>
            <a:r>
              <a:rPr lang="en-US" sz="2000" dirty="0" smtClean="0">
                <a:effectLst/>
                <a:latin typeface="Rockwell"/>
                <a:cs typeface="Rockwell"/>
              </a:rPr>
              <a:t>Congress</a:t>
            </a:r>
          </a:p>
          <a:p>
            <a:pPr lvl="1"/>
            <a:r>
              <a:rPr lang="en-US" sz="2000" dirty="0" smtClean="0">
                <a:latin typeface="Rockwell"/>
                <a:cs typeface="Rockwell"/>
              </a:rPr>
              <a:t>14</a:t>
            </a:r>
            <a:r>
              <a:rPr lang="en-US" sz="2000" baseline="30000" dirty="0" smtClean="0">
                <a:latin typeface="Rockwell"/>
                <a:cs typeface="Rockwell"/>
              </a:rPr>
              <a:t>th</a:t>
            </a:r>
            <a:r>
              <a:rPr lang="en-US" sz="2000" dirty="0" smtClean="0">
                <a:latin typeface="Rockwell"/>
                <a:cs typeface="Rockwell"/>
              </a:rPr>
              <a:t> and 15</a:t>
            </a:r>
            <a:r>
              <a:rPr lang="en-US" sz="2000" baseline="30000" dirty="0" smtClean="0">
                <a:latin typeface="Rockwell"/>
                <a:cs typeface="Rockwell"/>
              </a:rPr>
              <a:t>th</a:t>
            </a:r>
            <a:r>
              <a:rPr lang="en-US" sz="2000" dirty="0" smtClean="0">
                <a:latin typeface="Rockwell"/>
                <a:cs typeface="Rockwell"/>
              </a:rPr>
              <a:t> Amendments</a:t>
            </a:r>
            <a:endParaRPr lang="en-US" sz="2000" dirty="0">
              <a:effectLst/>
              <a:latin typeface="Rockwell"/>
              <a:cs typeface="Rockwell"/>
            </a:endParaRPr>
          </a:p>
        </p:txBody>
      </p:sp>
      <p:pic>
        <p:nvPicPr>
          <p:cNvPr id="12291" name="Picture 6"/>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4343400" y="1447800"/>
            <a:ext cx="4648200" cy="3671888"/>
          </a:xfrm>
          <a:noFill/>
          <a:extLst>
            <a:ext uri="{909E8E84-426E-40dd-AFC4-6F175D3DCCD1}">
              <a14:hiddenFill xmlns:a14="http://schemas.microsoft.com/office/drawing/2010/main">
                <a:solidFill>
                  <a:srgbClr val="FFFFFF"/>
                </a:solidFill>
              </a14:hiddenFill>
            </a:ext>
          </a:extLst>
        </p:spPr>
      </p:pic>
      <p:sp>
        <p:nvSpPr>
          <p:cNvPr id="12292" name="Text Box 10"/>
          <p:cNvSpPr txBox="1">
            <a:spLocks noChangeArrowheads="1"/>
          </p:cNvSpPr>
          <p:nvPr/>
        </p:nvSpPr>
        <p:spPr bwMode="auto">
          <a:xfrm>
            <a:off x="4343400" y="5181600"/>
            <a:ext cx="3824288"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800"/>
              <a:t>Anti-Radical Republican propaganda</a:t>
            </a:r>
          </a:p>
          <a:p>
            <a:r>
              <a:rPr lang="en-US" sz="1800"/>
              <a:t>Pennsylvania, 1866</a:t>
            </a:r>
          </a:p>
        </p:txBody>
      </p:sp>
    </p:spTree>
    <p:extLst>
      <p:ext uri="{BB962C8B-B14F-4D97-AF65-F5344CB8AC3E}">
        <p14:creationId xmlns:p14="http://schemas.microsoft.com/office/powerpoint/2010/main" val="224709800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a:xfrm>
            <a:off x="304800" y="0"/>
            <a:ext cx="854075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ffectLst/>
                <a:latin typeface="Rockwell"/>
                <a:cs typeface="Rockwell"/>
              </a:rPr>
              <a:t>White Southern Resistance</a:t>
            </a:r>
          </a:p>
        </p:txBody>
      </p:sp>
      <p:sp>
        <p:nvSpPr>
          <p:cNvPr id="17410" name="Rectangle 3"/>
          <p:cNvSpPr>
            <a:spLocks noGrp="1" noChangeArrowheads="1"/>
          </p:cNvSpPr>
          <p:nvPr>
            <p:ph type="body" sz="half" idx="4294967295"/>
          </p:nvPr>
        </p:nvSpPr>
        <p:spPr>
          <a:xfrm>
            <a:off x="0" y="838200"/>
            <a:ext cx="3810000" cy="541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800">
                <a:effectLst/>
                <a:latin typeface="Rockwell"/>
                <a:cs typeface="Rockwell"/>
              </a:rPr>
              <a:t>White Supremacy Paramilitary Groups</a:t>
            </a:r>
          </a:p>
          <a:p>
            <a:pPr lvl="1"/>
            <a:r>
              <a:rPr lang="en-US" sz="2400">
                <a:effectLst/>
                <a:latin typeface="Rockwell"/>
                <a:cs typeface="Rockwell"/>
              </a:rPr>
              <a:t>The South Will Rise Again!</a:t>
            </a:r>
          </a:p>
          <a:p>
            <a:pPr lvl="1"/>
            <a:r>
              <a:rPr lang="en-US" sz="2400">
                <a:effectLst/>
                <a:latin typeface="Rockwell"/>
                <a:cs typeface="Rockwell"/>
              </a:rPr>
              <a:t>White League</a:t>
            </a:r>
          </a:p>
          <a:p>
            <a:pPr lvl="1"/>
            <a:r>
              <a:rPr lang="en-US" sz="2400" b="1">
                <a:effectLst/>
                <a:latin typeface="Rockwell"/>
                <a:cs typeface="Rockwell"/>
              </a:rPr>
              <a:t>Ku Klux Klan (1867)</a:t>
            </a:r>
          </a:p>
          <a:p>
            <a:pPr lvl="2"/>
            <a:r>
              <a:rPr lang="en-US" sz="1200">
                <a:effectLst/>
                <a:latin typeface="Rockwell"/>
                <a:cs typeface="Rockwell"/>
              </a:rPr>
              <a:t> </a:t>
            </a:r>
            <a:r>
              <a:rPr lang="en-US" sz="2000">
                <a:effectLst/>
                <a:latin typeface="Rockwell"/>
                <a:cs typeface="Rockwell"/>
              </a:rPr>
              <a:t>Nathaniel Bedford Forrest</a:t>
            </a:r>
          </a:p>
          <a:p>
            <a:pPr lvl="2"/>
            <a:r>
              <a:rPr lang="en-US" sz="2000">
                <a:effectLst/>
                <a:latin typeface="Rockwell"/>
                <a:cs typeface="Rockwell"/>
              </a:rPr>
              <a:t>“invisible empire”</a:t>
            </a:r>
          </a:p>
          <a:p>
            <a:pPr lvl="1"/>
            <a:r>
              <a:rPr lang="en-US" sz="2400">
                <a:effectLst/>
                <a:latin typeface="Rockwell"/>
                <a:cs typeface="Rockwell"/>
              </a:rPr>
              <a:t>Enforcement Acts (1870, 1871)</a:t>
            </a:r>
          </a:p>
        </p:txBody>
      </p:sp>
      <p:pic>
        <p:nvPicPr>
          <p:cNvPr id="17411" name="Picture 5"/>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819525" y="838200"/>
            <a:ext cx="5291138" cy="5410200"/>
          </a:xfrm>
        </p:spPr>
      </p:pic>
      <p:sp>
        <p:nvSpPr>
          <p:cNvPr id="17412" name="Text Box 6"/>
          <p:cNvSpPr txBox="1">
            <a:spLocks noChangeArrowheads="1"/>
          </p:cNvSpPr>
          <p:nvPr/>
        </p:nvSpPr>
        <p:spPr bwMode="auto">
          <a:xfrm>
            <a:off x="3810000" y="6213475"/>
            <a:ext cx="3810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200" i="1"/>
              <a:t>“</a:t>
            </a:r>
            <a:r>
              <a:rPr lang="en-US" altLang="ja-JP" sz="1200"/>
              <a:t>The Union as it Was</a:t>
            </a:r>
            <a:r>
              <a:rPr lang="en-US" sz="1200" i="1"/>
              <a:t>”</a:t>
            </a:r>
            <a:endParaRPr lang="en-US" altLang="ja-JP" sz="1200" i="1"/>
          </a:p>
          <a:p>
            <a:r>
              <a:rPr lang="en-US" sz="1200"/>
              <a:t>Thomas Nast, </a:t>
            </a:r>
            <a:r>
              <a:rPr lang="en-US" sz="1200" i="1"/>
              <a:t>Harper’s Weekly</a:t>
            </a:r>
          </a:p>
          <a:p>
            <a:r>
              <a:rPr lang="en-US" sz="1200"/>
              <a:t>October 1874</a:t>
            </a:r>
          </a:p>
        </p:txBody>
      </p:sp>
    </p:spTree>
    <p:extLst>
      <p:ext uri="{BB962C8B-B14F-4D97-AF65-F5344CB8AC3E}">
        <p14:creationId xmlns:p14="http://schemas.microsoft.com/office/powerpoint/2010/main" val="153500010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t>Panic of 1873</a:t>
            </a:r>
          </a:p>
        </p:txBody>
      </p:sp>
      <p:sp>
        <p:nvSpPr>
          <p:cNvPr id="80899" name="Rectangle 3"/>
          <p:cNvSpPr>
            <a:spLocks noGrp="1" noChangeArrowheads="1"/>
          </p:cNvSpPr>
          <p:nvPr>
            <p:ph idx="1"/>
          </p:nvPr>
        </p:nvSpPr>
        <p:spPr/>
        <p:txBody>
          <a:bodyPr/>
          <a:lstStyle/>
          <a:p>
            <a:r>
              <a:rPr lang="en-US" dirty="0">
                <a:solidFill>
                  <a:srgbClr val="FFFFFF"/>
                </a:solidFill>
              </a:rPr>
              <a:t>US economy goes into a severe recession (2 million unemployed of 36 million</a:t>
            </a:r>
            <a:r>
              <a:rPr lang="en-US" dirty="0" smtClean="0">
                <a:solidFill>
                  <a:srgbClr val="FFFFFF"/>
                </a:solidFill>
              </a:rPr>
              <a:t>)</a:t>
            </a:r>
          </a:p>
          <a:p>
            <a:pPr lvl="1"/>
            <a:r>
              <a:rPr lang="en-US" dirty="0" smtClean="0">
                <a:solidFill>
                  <a:srgbClr val="FFFFFF"/>
                </a:solidFill>
              </a:rPr>
              <a:t>Cause: Civil War currency &amp; overextension of industry</a:t>
            </a:r>
          </a:p>
          <a:p>
            <a:pPr lvl="2"/>
            <a:r>
              <a:rPr lang="en-US" dirty="0" smtClean="0">
                <a:solidFill>
                  <a:srgbClr val="FFFFFF"/>
                </a:solidFill>
              </a:rPr>
              <a:t>NO DIFFERENT THAN EVERY OTHER PANIC</a:t>
            </a:r>
            <a:endParaRPr lang="en-US" dirty="0">
              <a:solidFill>
                <a:srgbClr val="FFFFFF"/>
              </a:solidFill>
            </a:endParaRPr>
          </a:p>
          <a:p>
            <a:r>
              <a:rPr lang="en-US" dirty="0">
                <a:solidFill>
                  <a:srgbClr val="FFFFFF"/>
                </a:solidFill>
              </a:rPr>
              <a:t>People increasingly choose Democrats to try to fix the problems</a:t>
            </a:r>
          </a:p>
        </p:txBody>
      </p:sp>
    </p:spTree>
    <p:extLst>
      <p:ext uri="{BB962C8B-B14F-4D97-AF65-F5344CB8AC3E}">
        <p14:creationId xmlns:p14="http://schemas.microsoft.com/office/powerpoint/2010/main" val="3110864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dissolve">
                                      <p:cBhvr>
                                        <p:cTn id="7" dur="500"/>
                                        <p:tgtEl>
                                          <p:spTgt spid="8089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0899">
                                            <p:txEl>
                                              <p:pRg st="1" end="1"/>
                                            </p:txEl>
                                          </p:spTgt>
                                        </p:tgtEl>
                                        <p:attrNameLst>
                                          <p:attrName>style.visibility</p:attrName>
                                        </p:attrNameLst>
                                      </p:cBhvr>
                                      <p:to>
                                        <p:strVal val="visible"/>
                                      </p:to>
                                    </p:set>
                                    <p:animEffect transition="in" filter="dissolve">
                                      <p:cBhvr>
                                        <p:cTn id="10" dur="500"/>
                                        <p:tgtEl>
                                          <p:spTgt spid="80899">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0899">
                                            <p:txEl>
                                              <p:pRg st="2" end="2"/>
                                            </p:txEl>
                                          </p:spTgt>
                                        </p:tgtEl>
                                        <p:attrNameLst>
                                          <p:attrName>style.visibility</p:attrName>
                                        </p:attrNameLst>
                                      </p:cBhvr>
                                      <p:to>
                                        <p:strVal val="visible"/>
                                      </p:to>
                                    </p:set>
                                    <p:animEffect transition="in" filter="dissolve">
                                      <p:cBhvr>
                                        <p:cTn id="13" dur="500"/>
                                        <p:tgtEl>
                                          <p:spTgt spid="80899">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80899">
                                            <p:txEl>
                                              <p:pRg st="3" end="3"/>
                                            </p:txEl>
                                          </p:spTgt>
                                        </p:tgtEl>
                                        <p:attrNameLst>
                                          <p:attrName>style.visibility</p:attrName>
                                        </p:attrNameLst>
                                      </p:cBhvr>
                                      <p:to>
                                        <p:strVal val="visible"/>
                                      </p:to>
                                    </p:set>
                                    <p:animEffect transition="in" filter="dissolve">
                                      <p:cBhvr>
                                        <p:cTn id="18" dur="500"/>
                                        <p:tgtEl>
                                          <p:spTgt spid="808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Reconstruction Falls</a:t>
            </a:r>
            <a:endParaRPr lang="en-US" dirty="0"/>
          </a:p>
        </p:txBody>
      </p:sp>
      <p:sp>
        <p:nvSpPr>
          <p:cNvPr id="3" name="Content Placeholder 2"/>
          <p:cNvSpPr>
            <a:spLocks noGrp="1"/>
          </p:cNvSpPr>
          <p:nvPr>
            <p:ph idx="1"/>
          </p:nvPr>
        </p:nvSpPr>
        <p:spPr>
          <a:xfrm>
            <a:off x="457200" y="1143000"/>
            <a:ext cx="8229600" cy="5715000"/>
          </a:xfrm>
        </p:spPr>
        <p:txBody>
          <a:bodyPr>
            <a:normAutofit/>
          </a:bodyPr>
          <a:lstStyle/>
          <a:p>
            <a:r>
              <a:rPr lang="en-US" dirty="0" smtClean="0"/>
              <a:t>Panic of 1873</a:t>
            </a:r>
          </a:p>
          <a:p>
            <a:r>
              <a:rPr lang="en-US" dirty="0" smtClean="0"/>
              <a:t>Grant-ism</a:t>
            </a:r>
          </a:p>
          <a:p>
            <a:r>
              <a:rPr lang="en-US" dirty="0" smtClean="0"/>
              <a:t>Waning Support in the North</a:t>
            </a:r>
          </a:p>
          <a:p>
            <a:r>
              <a:rPr lang="en-US" dirty="0" smtClean="0"/>
              <a:t>Concern over Westward Expansion and Indian Wars</a:t>
            </a:r>
          </a:p>
          <a:p>
            <a:r>
              <a:rPr lang="en-US" dirty="0" smtClean="0"/>
              <a:t>Election of 1876-Compromise of 1877</a:t>
            </a:r>
            <a:endParaRPr lang="en-US" dirty="0"/>
          </a:p>
          <a:p>
            <a:r>
              <a:rPr lang="en-US" dirty="0"/>
              <a:t>Impact of end of Reconstruction?</a:t>
            </a:r>
          </a:p>
          <a:p>
            <a:pPr lvl="1"/>
            <a:r>
              <a:rPr lang="en-US" dirty="0"/>
              <a:t>Jim Crow Laws</a:t>
            </a:r>
          </a:p>
          <a:p>
            <a:pPr lvl="2"/>
            <a:r>
              <a:rPr lang="en-US" dirty="0"/>
              <a:t>Upheld by </a:t>
            </a:r>
            <a:r>
              <a:rPr lang="en-US" i="1" dirty="0"/>
              <a:t>Plessy v. Ferguson</a:t>
            </a:r>
            <a:endParaRPr lang="en-US" dirty="0"/>
          </a:p>
          <a:p>
            <a:pPr lvl="1"/>
            <a:r>
              <a:rPr lang="en-US" dirty="0"/>
              <a:t>Disenfranchisement for blacks</a:t>
            </a:r>
          </a:p>
          <a:p>
            <a:endParaRPr lang="en-US" dirty="0"/>
          </a:p>
        </p:txBody>
      </p:sp>
    </p:spTree>
    <p:extLst>
      <p:ext uri="{BB962C8B-B14F-4D97-AF65-F5344CB8AC3E}">
        <p14:creationId xmlns:p14="http://schemas.microsoft.com/office/powerpoint/2010/main" val="7253599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title"/>
          </p:nvPr>
        </p:nvSpPr>
        <p:spPr>
          <a:xfrm>
            <a:off x="457200" y="274638"/>
            <a:ext cx="8229600" cy="823072"/>
          </a:xfrm>
          <a:prstGeom prst="rect">
            <a:avLst/>
          </a:prstGeom>
        </p:spPr>
        <p:txBody>
          <a:bodyPr>
            <a:normAutofit/>
          </a:bodyPr>
          <a:lstStyle/>
          <a:p>
            <a:pPr lvl="0">
              <a:defRPr sz="1800">
                <a:solidFill>
                  <a:srgbClr val="000000"/>
                </a:solidFill>
              </a:defRPr>
            </a:pPr>
            <a:r>
              <a:rPr sz="3200" dirty="0">
                <a:solidFill>
                  <a:srgbClr val="FFFFFF"/>
                </a:solidFill>
              </a:rPr>
              <a:t>Quick Recap</a:t>
            </a:r>
          </a:p>
        </p:txBody>
      </p:sp>
      <p:sp>
        <p:nvSpPr>
          <p:cNvPr id="71" name="Shape 71"/>
          <p:cNvSpPr>
            <a:spLocks noGrp="1"/>
          </p:cNvSpPr>
          <p:nvPr>
            <p:ph type="body" idx="1"/>
          </p:nvPr>
        </p:nvSpPr>
        <p:spPr>
          <a:xfrm>
            <a:off x="457200" y="1097710"/>
            <a:ext cx="8229600" cy="5028453"/>
          </a:xfrm>
          <a:prstGeom prst="rect">
            <a:avLst/>
          </a:prstGeom>
        </p:spPr>
        <p:txBody>
          <a:bodyPr>
            <a:normAutofit/>
          </a:bodyPr>
          <a:lstStyle/>
          <a:p>
            <a:pPr marL="205732" indent="-205732" defTabSz="262880">
              <a:spcBef>
                <a:spcPts val="1828"/>
              </a:spcBef>
              <a:defRPr sz="1800">
                <a:solidFill>
                  <a:srgbClr val="000000"/>
                </a:solidFill>
              </a:defRPr>
            </a:pPr>
            <a:r>
              <a:rPr sz="2000" dirty="0">
                <a:solidFill>
                  <a:srgbClr val="FFFFFF"/>
                </a:solidFill>
              </a:rPr>
              <a:t>Manifest Destiny and its impacts</a:t>
            </a:r>
          </a:p>
          <a:p>
            <a:pPr marL="205732" indent="-205732" defTabSz="262880">
              <a:spcBef>
                <a:spcPts val="1828"/>
              </a:spcBef>
              <a:defRPr sz="1800">
                <a:solidFill>
                  <a:srgbClr val="000000"/>
                </a:solidFill>
              </a:defRPr>
            </a:pPr>
            <a:r>
              <a:rPr sz="2000" dirty="0">
                <a:solidFill>
                  <a:srgbClr val="FFFFFF"/>
                </a:solidFill>
              </a:rPr>
              <a:t>Mexican-American War and debates over slavery</a:t>
            </a:r>
          </a:p>
          <a:p>
            <a:pPr marL="205732" indent="-205732" defTabSz="262880">
              <a:spcBef>
                <a:spcPts val="1828"/>
              </a:spcBef>
              <a:defRPr sz="1800">
                <a:solidFill>
                  <a:srgbClr val="000000"/>
                </a:solidFill>
              </a:defRPr>
            </a:pPr>
            <a:r>
              <a:rPr sz="2000" dirty="0">
                <a:solidFill>
                  <a:srgbClr val="FFFFFF"/>
                </a:solidFill>
              </a:rPr>
              <a:t>Immigrants and nativism</a:t>
            </a:r>
          </a:p>
          <a:p>
            <a:pPr marL="205732" indent="-205732" defTabSz="262880">
              <a:spcBef>
                <a:spcPts val="1828"/>
              </a:spcBef>
              <a:defRPr sz="1800">
                <a:solidFill>
                  <a:srgbClr val="000000"/>
                </a:solidFill>
              </a:defRPr>
            </a:pPr>
            <a:r>
              <a:rPr sz="2000" dirty="0">
                <a:solidFill>
                  <a:srgbClr val="FFFFFF"/>
                </a:solidFill>
              </a:rPr>
              <a:t>Abolitionist tactics</a:t>
            </a:r>
          </a:p>
          <a:p>
            <a:pPr marL="205732" indent="-205732" defTabSz="262880">
              <a:spcBef>
                <a:spcPts val="1828"/>
              </a:spcBef>
              <a:defRPr sz="1800">
                <a:solidFill>
                  <a:srgbClr val="000000"/>
                </a:solidFill>
              </a:defRPr>
            </a:pPr>
            <a:r>
              <a:rPr sz="2000" dirty="0">
                <a:solidFill>
                  <a:srgbClr val="FFFFFF"/>
                </a:solidFill>
              </a:rPr>
              <a:t>Compromise of 1850, Kansas-Nebraska, and Dred Scott</a:t>
            </a:r>
          </a:p>
          <a:p>
            <a:pPr marL="205732" indent="-205732" defTabSz="262880">
              <a:spcBef>
                <a:spcPts val="1828"/>
              </a:spcBef>
              <a:defRPr sz="1800">
                <a:solidFill>
                  <a:srgbClr val="000000"/>
                </a:solidFill>
              </a:defRPr>
            </a:pPr>
            <a:r>
              <a:rPr sz="2000" dirty="0">
                <a:solidFill>
                  <a:srgbClr val="FFFFFF"/>
                </a:solidFill>
              </a:rPr>
              <a:t>Election of 1860 and Lincoln’s platform</a:t>
            </a:r>
          </a:p>
          <a:p>
            <a:pPr marL="205732" indent="-205732" defTabSz="262880">
              <a:spcBef>
                <a:spcPts val="1828"/>
              </a:spcBef>
              <a:defRPr sz="1800">
                <a:solidFill>
                  <a:srgbClr val="000000"/>
                </a:solidFill>
              </a:defRPr>
            </a:pPr>
            <a:r>
              <a:rPr sz="2000" dirty="0">
                <a:solidFill>
                  <a:srgbClr val="FFFFFF"/>
                </a:solidFill>
              </a:rPr>
              <a:t>Emancipation Proclamation and how it changed the war</a:t>
            </a:r>
          </a:p>
          <a:p>
            <a:pPr marL="205732" indent="-205732" defTabSz="262880">
              <a:spcBef>
                <a:spcPts val="1828"/>
              </a:spcBef>
              <a:defRPr sz="1800">
                <a:solidFill>
                  <a:srgbClr val="000000"/>
                </a:solidFill>
              </a:defRPr>
            </a:pPr>
            <a:r>
              <a:rPr sz="2000" dirty="0">
                <a:solidFill>
                  <a:srgbClr val="FFFFFF"/>
                </a:solidFill>
              </a:rPr>
              <a:t>EVERYTHING about the 13 - 15 amendments</a:t>
            </a:r>
          </a:p>
          <a:p>
            <a:pPr marL="205732" indent="-205732" defTabSz="262880">
              <a:spcBef>
                <a:spcPts val="1828"/>
              </a:spcBef>
              <a:defRPr sz="1800">
                <a:solidFill>
                  <a:srgbClr val="000000"/>
                </a:solidFill>
              </a:defRPr>
            </a:pPr>
            <a:r>
              <a:rPr sz="2000" dirty="0">
                <a:solidFill>
                  <a:srgbClr val="FFFFFF"/>
                </a:solidFill>
              </a:rPr>
              <a:t>End of Reconstruction and waning</a:t>
            </a:r>
          </a:p>
        </p:txBody>
      </p:sp>
    </p:spTree>
    <p:extLst>
      <p:ext uri="{BB962C8B-B14F-4D97-AF65-F5344CB8AC3E}">
        <p14:creationId xmlns:p14="http://schemas.microsoft.com/office/powerpoint/2010/main" val="3851956742"/>
      </p:ext>
    </p:extLst>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71">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71">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71">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iterate>
                                    <p:tmAbs val="0"/>
                                  </p:iterate>
                                  <p:childTnLst>
                                    <p:set>
                                      <p:cBhvr>
                                        <p:cTn id="15" fill="hold"/>
                                        <p:tgtEl>
                                          <p:spTgt spid="71">
                                            <p:txEl>
                                              <p:pRg st="2" end="2"/>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iterate>
                                    <p:tmAbs val="0"/>
                                  </p:iterate>
                                  <p:childTnLst>
                                    <p:set>
                                      <p:cBhvr>
                                        <p:cTn id="18" fill="hold"/>
                                        <p:tgtEl>
                                          <p:spTgt spid="71">
                                            <p:txEl>
                                              <p:pRg st="3" end="3"/>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iterate>
                                    <p:tmAbs val="0"/>
                                  </p:iterate>
                                  <p:childTnLst>
                                    <p:set>
                                      <p:cBhvr>
                                        <p:cTn id="21" fill="hold"/>
                                        <p:tgtEl>
                                          <p:spTgt spid="71">
                                            <p:txEl>
                                              <p:pRg st="4" end="4"/>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iterate>
                                    <p:tmAbs val="0"/>
                                  </p:iterate>
                                  <p:childTnLst>
                                    <p:set>
                                      <p:cBhvr>
                                        <p:cTn id="24" fill="hold"/>
                                        <p:tgtEl>
                                          <p:spTgt spid="71">
                                            <p:txEl>
                                              <p:pRg st="5" end="5"/>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iterate>
                                    <p:tmAbs val="0"/>
                                  </p:iterate>
                                  <p:childTnLst>
                                    <p:set>
                                      <p:cBhvr>
                                        <p:cTn id="27" fill="hold"/>
                                        <p:tgtEl>
                                          <p:spTgt spid="71">
                                            <p:txEl>
                                              <p:pRg st="6" end="6"/>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iterate>
                                    <p:tmAbs val="0"/>
                                  </p:iterate>
                                  <p:childTnLst>
                                    <p:set>
                                      <p:cBhvr>
                                        <p:cTn id="30" fill="hold"/>
                                        <p:tgtEl>
                                          <p:spTgt spid="71">
                                            <p:txEl>
                                              <p:pRg st="7" end="7"/>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iterate>
                                    <p:tmAbs val="0"/>
                                  </p:iterate>
                                  <p:childTnLst>
                                    <p:set>
                                      <p:cBhvr>
                                        <p:cTn id="33" fill="hold"/>
                                        <p:tgtEl>
                                          <p:spTgt spid="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330200"/>
            <a:ext cx="9144000" cy="6178646"/>
          </a:xfrm>
          <a:prstGeom prst="rect">
            <a:avLst/>
          </a:prstGeom>
        </p:spPr>
      </p:pic>
    </p:spTree>
    <p:extLst>
      <p:ext uri="{BB962C8B-B14F-4D97-AF65-F5344CB8AC3E}">
        <p14:creationId xmlns:p14="http://schemas.microsoft.com/office/powerpoint/2010/main" val="11363811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Sectionalism</a:t>
            </a:r>
            <a:endParaRPr lang="en-US" dirty="0"/>
          </a:p>
        </p:txBody>
      </p:sp>
      <p:sp>
        <p:nvSpPr>
          <p:cNvPr id="3" name="Content Placeholder 2"/>
          <p:cNvSpPr>
            <a:spLocks noGrp="1"/>
          </p:cNvSpPr>
          <p:nvPr>
            <p:ph idx="1"/>
          </p:nvPr>
        </p:nvSpPr>
        <p:spPr/>
        <p:txBody>
          <a:bodyPr>
            <a:normAutofit/>
          </a:bodyPr>
          <a:lstStyle/>
          <a:p>
            <a:r>
              <a:rPr lang="en-US" dirty="0" smtClean="0"/>
              <a:t>North doesn’t want expansion of slavery</a:t>
            </a:r>
          </a:p>
          <a:p>
            <a:pPr lvl="1"/>
            <a:r>
              <a:rPr lang="en-US" dirty="0" smtClean="0"/>
              <a:t>Free Soil Party</a:t>
            </a:r>
          </a:p>
          <a:p>
            <a:pPr lvl="1"/>
            <a:r>
              <a:rPr lang="en-US" dirty="0" smtClean="0"/>
              <a:t>Abolition</a:t>
            </a:r>
          </a:p>
          <a:p>
            <a:pPr lvl="1"/>
            <a:r>
              <a:rPr lang="en-US" dirty="0" smtClean="0"/>
              <a:t>Wilmot Proviso</a:t>
            </a:r>
          </a:p>
          <a:p>
            <a:r>
              <a:rPr lang="en-US" dirty="0" smtClean="0"/>
              <a:t>South does want expansion of slavery</a:t>
            </a:r>
          </a:p>
          <a:p>
            <a:pPr lvl="1"/>
            <a:r>
              <a:rPr lang="en-US" dirty="0" smtClean="0"/>
              <a:t>‘Positive Good’</a:t>
            </a:r>
          </a:p>
          <a:p>
            <a:pPr lvl="1"/>
            <a:r>
              <a:rPr lang="en-US" dirty="0"/>
              <a:t>Support for MA </a:t>
            </a:r>
            <a:r>
              <a:rPr lang="en-US" dirty="0" smtClean="0"/>
              <a:t>War</a:t>
            </a:r>
          </a:p>
          <a:p>
            <a:pPr lvl="1"/>
            <a:r>
              <a:rPr lang="en-US" dirty="0" smtClean="0"/>
              <a:t>Popular Sovereignty</a:t>
            </a:r>
          </a:p>
        </p:txBody>
      </p:sp>
    </p:spTree>
    <p:extLst>
      <p:ext uri="{BB962C8B-B14F-4D97-AF65-F5344CB8AC3E}">
        <p14:creationId xmlns:p14="http://schemas.microsoft.com/office/powerpoint/2010/main" val="202528180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r>
              <a:rPr lang="en-US" dirty="0" smtClean="0"/>
              <a:t>Compromise of 1850</a:t>
            </a:r>
          </a:p>
          <a:p>
            <a:pPr lvl="1"/>
            <a:r>
              <a:rPr lang="en-US" dirty="0" smtClean="0"/>
              <a:t>CA enters Union as a free state</a:t>
            </a:r>
          </a:p>
          <a:p>
            <a:pPr lvl="1"/>
            <a:r>
              <a:rPr lang="en-US" dirty="0" smtClean="0"/>
              <a:t>Slave trade OUTLAWED in DC</a:t>
            </a:r>
          </a:p>
          <a:p>
            <a:pPr lvl="1"/>
            <a:r>
              <a:rPr lang="en-US" dirty="0" smtClean="0"/>
              <a:t>New Fugitive Slave Law in effect in North</a:t>
            </a:r>
          </a:p>
          <a:p>
            <a:pPr lvl="1"/>
            <a:r>
              <a:rPr lang="en-US" dirty="0" smtClean="0"/>
              <a:t>Popular Sovereignty in rest of territory gained from Mexico</a:t>
            </a:r>
          </a:p>
          <a:p>
            <a:pPr lvl="1"/>
            <a:r>
              <a:rPr lang="en-US" dirty="0" smtClean="0"/>
              <a:t>Texas border dispute settled</a:t>
            </a:r>
            <a:endParaRPr lang="en-US" dirty="0"/>
          </a:p>
        </p:txBody>
      </p:sp>
    </p:spTree>
    <p:extLst>
      <p:ext uri="{BB962C8B-B14F-4D97-AF65-F5344CB8AC3E}">
        <p14:creationId xmlns:p14="http://schemas.microsoft.com/office/powerpoint/2010/main" val="3817476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44500"/>
            <a:ext cx="9144000" cy="5961888"/>
          </a:xfrm>
          <a:prstGeom prst="rect">
            <a:avLst/>
          </a:prstGeom>
        </p:spPr>
      </p:pic>
    </p:spTree>
    <p:extLst>
      <p:ext uri="{BB962C8B-B14F-4D97-AF65-F5344CB8AC3E}">
        <p14:creationId xmlns:p14="http://schemas.microsoft.com/office/powerpoint/2010/main" val="1166412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8000" y="927100"/>
            <a:ext cx="8115300" cy="5003800"/>
          </a:xfrm>
          <a:prstGeom prst="rect">
            <a:avLst/>
          </a:prstGeom>
        </p:spPr>
      </p:pic>
    </p:spTree>
    <p:extLst>
      <p:ext uri="{BB962C8B-B14F-4D97-AF65-F5344CB8AC3E}">
        <p14:creationId xmlns:p14="http://schemas.microsoft.com/office/powerpoint/2010/main" val="1535996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Expansion of Slavery in the 1850s</a:t>
            </a:r>
            <a:endParaRPr lang="en-US" dirty="0"/>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r>
              <a:rPr lang="en-US" dirty="0" smtClean="0"/>
              <a:t>Kansas-Nebraska Act (1854)</a:t>
            </a:r>
          </a:p>
          <a:p>
            <a:pPr lvl="1"/>
            <a:r>
              <a:rPr lang="en-US" dirty="0" smtClean="0"/>
              <a:t>Stephen Douglas’ brilliant idea to gain Southern support for a transcontinental railroad through HIS state of Illinois</a:t>
            </a:r>
          </a:p>
          <a:p>
            <a:pPr lvl="1"/>
            <a:r>
              <a:rPr lang="en-US" dirty="0" smtClean="0"/>
              <a:t>Repeals Missouri Compromise and OPENS Kansas and Nebraska territories to slavery via popular sovereignty</a:t>
            </a:r>
          </a:p>
          <a:p>
            <a:pPr lvl="1"/>
            <a:r>
              <a:rPr lang="en-US" dirty="0" smtClean="0"/>
              <a:t>HUGE opposition in the North-Republican party forms in opposition</a:t>
            </a:r>
          </a:p>
          <a:p>
            <a:r>
              <a:rPr lang="en-US" dirty="0" smtClean="0"/>
              <a:t>Dred Scott v. Sanford (1857)</a:t>
            </a:r>
          </a:p>
          <a:p>
            <a:pPr lvl="1"/>
            <a:r>
              <a:rPr lang="en-US" dirty="0" smtClean="0"/>
              <a:t>Slaves are property-can’t be taken away w/out due process</a:t>
            </a:r>
          </a:p>
          <a:p>
            <a:pPr lvl="1"/>
            <a:r>
              <a:rPr lang="en-US" dirty="0" smtClean="0"/>
              <a:t>Congress can’t ban slavery from territories</a:t>
            </a:r>
          </a:p>
          <a:p>
            <a:pPr lvl="1"/>
            <a:r>
              <a:rPr lang="en-US" dirty="0" smtClean="0"/>
              <a:t>African Americans aren’t citizens and therefore have no right to sue for freedom in the Supreme Court</a:t>
            </a:r>
          </a:p>
          <a:p>
            <a:r>
              <a:rPr lang="en-US" dirty="0" smtClean="0"/>
              <a:t>John Brown’s raid at Harper’s Ferry (1859)</a:t>
            </a:r>
          </a:p>
          <a:p>
            <a:pPr lvl="1"/>
            <a:r>
              <a:rPr lang="en-US" dirty="0" smtClean="0"/>
              <a:t>Another spark</a:t>
            </a:r>
          </a:p>
          <a:p>
            <a:pPr lvl="1"/>
            <a:endParaRPr lang="en-US" dirty="0" smtClean="0"/>
          </a:p>
        </p:txBody>
      </p:sp>
    </p:spTree>
    <p:extLst>
      <p:ext uri="{BB962C8B-B14F-4D97-AF65-F5344CB8AC3E}">
        <p14:creationId xmlns:p14="http://schemas.microsoft.com/office/powerpoint/2010/main" val="475472784"/>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3504</TotalTime>
  <Words>1551</Words>
  <Application>Microsoft Macintosh PowerPoint</Application>
  <PresentationFormat>On-screen Show (4:3)</PresentationFormat>
  <Paragraphs>253</Paragraphs>
  <Slides>37</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Default Theme</vt:lpstr>
      <vt:lpstr>Microsoft Word Document</vt:lpstr>
      <vt:lpstr>APUSH REVIEW FOR YOU Period 5</vt:lpstr>
      <vt:lpstr>Big Ideas</vt:lpstr>
      <vt:lpstr>New Land</vt:lpstr>
      <vt:lpstr>PowerPoint Presentation</vt:lpstr>
      <vt:lpstr>Sectionalism</vt:lpstr>
      <vt:lpstr>Solution</vt:lpstr>
      <vt:lpstr>PowerPoint Presentation</vt:lpstr>
      <vt:lpstr>PowerPoint Presentation</vt:lpstr>
      <vt:lpstr>Expansion of Slavery in the 1850s</vt:lpstr>
      <vt:lpstr>THIRD PARTY SYSTEM 1860 - 1896 Major Party Comparison</vt:lpstr>
      <vt:lpstr>Societal Differences by 1860</vt:lpstr>
      <vt:lpstr>Election of 1860</vt:lpstr>
      <vt:lpstr>PowerPoint Presentation</vt:lpstr>
      <vt:lpstr>PowerPoint Presentation</vt:lpstr>
      <vt:lpstr>Lincoln and civil liberties</vt:lpstr>
      <vt:lpstr>Lincoln and the draft</vt:lpstr>
      <vt:lpstr>NYC Draft Riots</vt:lpstr>
      <vt:lpstr>The Union and Blacks/Slaves</vt:lpstr>
      <vt:lpstr>PowerPoint Presentation</vt:lpstr>
      <vt:lpstr>“Peace” Democrats</vt:lpstr>
      <vt:lpstr>McClellan the Peacemaker?</vt:lpstr>
      <vt:lpstr>Sherman Scorches Georgia </vt:lpstr>
      <vt:lpstr>PowerPoint Presentation</vt:lpstr>
      <vt:lpstr>Peace</vt:lpstr>
      <vt:lpstr>PowerPoint Presentation</vt:lpstr>
      <vt:lpstr>PowerPoint Presentation</vt:lpstr>
      <vt:lpstr>Effects of the War</vt:lpstr>
      <vt:lpstr>The Aftermath of the Nightmare</vt:lpstr>
      <vt:lpstr>PowerPoint Presentation</vt:lpstr>
      <vt:lpstr>Political Spectrum of Reconstruction</vt:lpstr>
      <vt:lpstr>3 Phases of Reconstruction</vt:lpstr>
      <vt:lpstr>Freedmen’s Bureau</vt:lpstr>
      <vt:lpstr>The Radical Republicans</vt:lpstr>
      <vt:lpstr>White Southern Resistance</vt:lpstr>
      <vt:lpstr>Panic of 1873</vt:lpstr>
      <vt:lpstr>Reconstruction Falls</vt:lpstr>
      <vt:lpstr>Quick Recap</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APUSH REVIEW FOR YOU Period 5</dc:title>
  <dc:creator>Craig Winchell</dc:creator>
  <cp:lastModifiedBy>Craig Winchell</cp:lastModifiedBy>
  <cp:revision>17</cp:revision>
  <dcterms:created xsi:type="dcterms:W3CDTF">2018-04-11T18:27:34Z</dcterms:created>
  <dcterms:modified xsi:type="dcterms:W3CDTF">2018-04-14T04:52:22Z</dcterms:modified>
</cp:coreProperties>
</file>