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5"/>
  </p:notesMasterIdLst>
  <p:sldIdLst>
    <p:sldId id="257" r:id="rId2"/>
    <p:sldId id="269" r:id="rId3"/>
    <p:sldId id="256" r:id="rId4"/>
    <p:sldId id="272" r:id="rId5"/>
    <p:sldId id="258" r:id="rId6"/>
    <p:sldId id="263" r:id="rId7"/>
    <p:sldId id="260" r:id="rId8"/>
    <p:sldId id="261" r:id="rId9"/>
    <p:sldId id="262" r:id="rId10"/>
    <p:sldId id="273" r:id="rId11"/>
    <p:sldId id="274" r:id="rId12"/>
    <p:sldId id="275" r:id="rId13"/>
    <p:sldId id="277" r:id="rId14"/>
    <p:sldId id="278" r:id="rId15"/>
    <p:sldId id="279" r:id="rId16"/>
    <p:sldId id="280" r:id="rId17"/>
    <p:sldId id="276" r:id="rId18"/>
    <p:sldId id="264" r:id="rId19"/>
    <p:sldId id="266" r:id="rId20"/>
    <p:sldId id="267" r:id="rId21"/>
    <p:sldId id="265" r:id="rId22"/>
    <p:sldId id="270" r:id="rId23"/>
    <p:sldId id="271"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70" autoAdjust="0"/>
    <p:restoredTop sz="94660"/>
  </p:normalViewPr>
  <p:slideViewPr>
    <p:cSldViewPr snapToGrid="0" snapToObjects="1">
      <p:cViewPr varScale="1">
        <p:scale>
          <a:sx n="65" d="100"/>
          <a:sy n="65" d="100"/>
        </p:scale>
        <p:origin x="-912"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7FCD0E-F747-684D-8FCA-475CED3C3FF0}" type="datetimeFigureOut">
              <a:rPr lang="en-US" smtClean="0"/>
              <a:t>9/9/16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9351E2-2EDD-B948-A9F0-1570FF622341}" type="slidenum">
              <a:rPr lang="en-US" smtClean="0"/>
              <a:t>‹#›</a:t>
            </a:fld>
            <a:endParaRPr lang="en-US"/>
          </a:p>
        </p:txBody>
      </p:sp>
    </p:spTree>
    <p:extLst>
      <p:ext uri="{BB962C8B-B14F-4D97-AF65-F5344CB8AC3E}">
        <p14:creationId xmlns:p14="http://schemas.microsoft.com/office/powerpoint/2010/main" val="30247933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679D87-57ED-9645-A4AA-E4BC41D86D7D}" type="slidenum">
              <a:rPr lang="en-US"/>
              <a:pPr/>
              <a:t>5</a:t>
            </a:fld>
            <a:endParaRPr lang="en-US"/>
          </a:p>
        </p:txBody>
      </p:sp>
      <p:sp>
        <p:nvSpPr>
          <p:cNvPr id="11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Impossible to amend</a:t>
            </a:r>
            <a:endParaRPr lang="en-US" dirty="0"/>
          </a:p>
        </p:txBody>
      </p:sp>
      <p:sp>
        <p:nvSpPr>
          <p:cNvPr id="4" name="Slide Number Placeholder 3"/>
          <p:cNvSpPr>
            <a:spLocks noGrp="1"/>
          </p:cNvSpPr>
          <p:nvPr>
            <p:ph type="sldNum" sz="quarter" idx="10"/>
          </p:nvPr>
        </p:nvSpPr>
        <p:spPr/>
        <p:txBody>
          <a:bodyPr/>
          <a:lstStyle/>
          <a:p>
            <a:fld id="{3E9351E2-2EDD-B948-A9F0-1570FF622341}" type="slidenum">
              <a:rPr lang="en-US" smtClean="0"/>
              <a:t>6</a:t>
            </a:fld>
            <a:endParaRPr lang="en-US"/>
          </a:p>
        </p:txBody>
      </p:sp>
    </p:spTree>
    <p:extLst>
      <p:ext uri="{BB962C8B-B14F-4D97-AF65-F5344CB8AC3E}">
        <p14:creationId xmlns:p14="http://schemas.microsoft.com/office/powerpoint/2010/main" val="1501153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9351E2-2EDD-B948-A9F0-1570FF622341}" type="slidenum">
              <a:rPr lang="en-US" smtClean="0"/>
              <a:t>8</a:t>
            </a:fld>
            <a:endParaRPr lang="en-US"/>
          </a:p>
        </p:txBody>
      </p:sp>
    </p:spTree>
    <p:extLst>
      <p:ext uri="{BB962C8B-B14F-4D97-AF65-F5344CB8AC3E}">
        <p14:creationId xmlns:p14="http://schemas.microsoft.com/office/powerpoint/2010/main" val="380331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5E3ACB2C-DFB2-CC4D-97F5-AD5B977FA614}" type="datetimeFigureOut">
              <a:rPr lang="en-US" smtClean="0"/>
              <a:t>9/9/16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320B3-C50E-AE45-8450-21940DF8DBD3}"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5E3ACB2C-DFB2-CC4D-97F5-AD5B977FA614}" type="datetimeFigureOut">
              <a:rPr lang="en-US" smtClean="0"/>
              <a:t>9/9/16</a:t>
            </a:fld>
            <a:endParaRPr lang="en-US"/>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F88320B3-C50E-AE45-8450-21940DF8DBD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3ACB2C-DFB2-CC4D-97F5-AD5B977FA614}" type="datetimeFigureOut">
              <a:rPr lang="en-US" smtClean="0"/>
              <a:t>9/9/16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320B3-C50E-AE45-8450-21940DF8DBD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5E3ACB2C-DFB2-CC4D-97F5-AD5B977FA614}" type="datetimeFigureOut">
              <a:rPr lang="en-US" smtClean="0"/>
              <a:t>9/9/16</a:t>
            </a:fld>
            <a:endParaRPr lang="en-US"/>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F88320B3-C50E-AE45-8450-21940DF8DBD3}"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E3ACB2C-DFB2-CC4D-97F5-AD5B977FA614}" type="datetimeFigureOut">
              <a:rPr lang="en-US" smtClean="0"/>
              <a:t>9/9/16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320B3-C50E-AE45-8450-21940DF8DBD3}"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5E3ACB2C-DFB2-CC4D-97F5-AD5B977FA614}" type="datetimeFigureOut">
              <a:rPr lang="en-US" smtClean="0"/>
              <a:t>9/9/16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320B3-C50E-AE45-8450-21940DF8DBD3}" type="slidenum">
              <a:rPr lang="en-US" smtClean="0"/>
              <a:t>‹#›</a:t>
            </a:fld>
            <a:endParaRPr lang="en-US"/>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E3ACB2C-DFB2-CC4D-97F5-AD5B977FA614}" type="datetimeFigureOut">
              <a:rPr lang="en-US" smtClean="0"/>
              <a:t>9/9/16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320B3-C50E-AE45-8450-21940DF8DBD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5E3ACB2C-DFB2-CC4D-97F5-AD5B977FA614}" type="datetimeFigureOut">
              <a:rPr lang="en-US" smtClean="0"/>
              <a:t>9/9/16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320B3-C50E-AE45-8450-21940DF8DBD3}"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3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3ACB2C-DFB2-CC4D-97F5-AD5B977FA614}" type="datetimeFigureOut">
              <a:rPr lang="en-US" smtClean="0"/>
              <a:t>9/9/16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320B3-C50E-AE45-8450-21940DF8DBD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5E3ACB2C-DFB2-CC4D-97F5-AD5B977FA614}" type="datetimeFigureOut">
              <a:rPr lang="en-US" smtClean="0"/>
              <a:t>9/9/16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320B3-C50E-AE45-8450-21940DF8DBD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5E3ACB2C-DFB2-CC4D-97F5-AD5B977FA614}" type="datetimeFigureOut">
              <a:rPr lang="en-US" smtClean="0"/>
              <a:t>9/9/16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8320B3-C50E-AE45-8450-21940DF8DBD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E3ACB2C-DFB2-CC4D-97F5-AD5B977FA614}" type="datetimeFigureOut">
              <a:rPr lang="en-US" smtClean="0"/>
              <a:t>9/9/16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8320B3-C50E-AE45-8450-21940DF8DBD3}" type="slidenum">
              <a:rPr lang="en-US" smtClean="0"/>
              <a:t>‹#›</a:t>
            </a:fld>
            <a:endParaRPr lang="en-US"/>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fld id="{5E3ACB2C-DFB2-CC4D-97F5-AD5B977FA614}" type="datetimeFigureOut">
              <a:rPr lang="en-US" smtClean="0"/>
              <a:t>9/9/16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8320B3-C50E-AE45-8450-21940DF8DBD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5E3ACB2C-DFB2-CC4D-97F5-AD5B977FA614}" type="datetimeFigureOut">
              <a:rPr lang="en-US" smtClean="0"/>
              <a:t>9/9/16</a:t>
            </a:fld>
            <a:endParaRPr lang="en-US"/>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F88320B3-C50E-AE45-8450-21940DF8DBD3}" type="slidenum">
              <a:rPr lang="en-US" smtClean="0"/>
              <a:t>‹#›</a:t>
            </a:fld>
            <a:endParaRPr lang="en-US"/>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5E3ACB2C-DFB2-CC4D-97F5-AD5B977FA614}" type="datetimeFigureOut">
              <a:rPr lang="en-US" smtClean="0"/>
              <a:t>9/9/16</a:t>
            </a:fld>
            <a:endParaRPr lang="en-US"/>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F88320B3-C50E-AE45-8450-21940DF8DBD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What characteristics of British government are the newly independent Americans going to avoid? Why?</a:t>
            </a:r>
          </a:p>
          <a:p>
            <a:endParaRPr lang="en-US" dirty="0"/>
          </a:p>
          <a:p>
            <a:r>
              <a:rPr lang="en-US" dirty="0" smtClean="0"/>
              <a:t>Can a nation be too democratic? (OPINION)</a:t>
            </a:r>
            <a:endParaRPr lang="en-US" dirty="0"/>
          </a:p>
        </p:txBody>
      </p:sp>
    </p:spTree>
    <p:extLst>
      <p:ext uri="{BB962C8B-B14F-4D97-AF65-F5344CB8AC3E}">
        <p14:creationId xmlns:p14="http://schemas.microsoft.com/office/powerpoint/2010/main" val="205084760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Thoughts on </a:t>
            </a:r>
            <a:r>
              <a:rPr lang="en-US" dirty="0" err="1" smtClean="0"/>
              <a:t>Gov</a:t>
            </a:r>
            <a:r>
              <a:rPr lang="en-US" dirty="0"/>
              <a:t/>
            </a:r>
            <a:br>
              <a:rPr lang="en-US" dirty="0"/>
            </a:br>
            <a:r>
              <a:rPr lang="en-US" dirty="0" smtClean="0"/>
              <a:t>-</a:t>
            </a:r>
            <a:r>
              <a:rPr lang="en-US" dirty="0" smtClean="0"/>
              <a:t>Adams Quote 1</a:t>
            </a:r>
            <a:endParaRPr lang="en-US" dirty="0"/>
          </a:p>
        </p:txBody>
      </p:sp>
      <p:sp>
        <p:nvSpPr>
          <p:cNvPr id="3" name="Content Placeholder 2"/>
          <p:cNvSpPr>
            <a:spLocks noGrp="1"/>
          </p:cNvSpPr>
          <p:nvPr>
            <p:ph idx="1"/>
          </p:nvPr>
        </p:nvSpPr>
        <p:spPr/>
        <p:txBody>
          <a:bodyPr/>
          <a:lstStyle/>
          <a:p>
            <a:r>
              <a:rPr lang="en-US" dirty="0"/>
              <a:t>“A single assembly is liable to all vices of an individual, subject to fits of humor, starts of passion…and all these errors ought to be corrected and defects supplied by some controlling power.”</a:t>
            </a:r>
          </a:p>
          <a:p>
            <a:pPr marL="0" indent="0">
              <a:buNone/>
            </a:pPr>
            <a:endParaRPr lang="en-US" dirty="0" smtClean="0"/>
          </a:p>
          <a:p>
            <a:r>
              <a:rPr lang="en-US" dirty="0" smtClean="0"/>
              <a:t>What problem with representative government is Adams pointing out? Is his concern legitimate? </a:t>
            </a:r>
            <a:endParaRPr lang="en-US" dirty="0"/>
          </a:p>
        </p:txBody>
      </p:sp>
    </p:spTree>
    <p:extLst>
      <p:ext uri="{BB962C8B-B14F-4D97-AF65-F5344CB8AC3E}">
        <p14:creationId xmlns:p14="http://schemas.microsoft.com/office/powerpoint/2010/main" val="8098339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Thoughts on </a:t>
            </a:r>
            <a:r>
              <a:rPr lang="en-US" dirty="0" err="1" smtClean="0"/>
              <a:t>Gov</a:t>
            </a:r>
            <a:r>
              <a:rPr lang="en-US" dirty="0" smtClean="0"/>
              <a:t/>
            </a:r>
            <a:br>
              <a:rPr lang="en-US" dirty="0" smtClean="0"/>
            </a:br>
            <a:r>
              <a:rPr lang="en-US" dirty="0" smtClean="0"/>
              <a:t>-Adams</a:t>
            </a:r>
            <a:endParaRPr lang="en-US" dirty="0"/>
          </a:p>
        </p:txBody>
      </p:sp>
      <p:sp>
        <p:nvSpPr>
          <p:cNvPr id="3" name="Content Placeholder 2"/>
          <p:cNvSpPr>
            <a:spLocks noGrp="1"/>
          </p:cNvSpPr>
          <p:nvPr>
            <p:ph idx="1"/>
          </p:nvPr>
        </p:nvSpPr>
        <p:spPr/>
        <p:txBody>
          <a:bodyPr/>
          <a:lstStyle/>
          <a:p>
            <a:r>
              <a:rPr lang="en-US" dirty="0"/>
              <a:t>“A single assembly is apt to grow ambitious, and after a time will not hesitate to vote itself perpetual.</a:t>
            </a:r>
            <a:r>
              <a:rPr lang="en-US" dirty="0" smtClean="0"/>
              <a:t>”</a:t>
            </a:r>
          </a:p>
          <a:p>
            <a:endParaRPr lang="en-US" dirty="0"/>
          </a:p>
          <a:p>
            <a:endParaRPr lang="en-US" dirty="0" smtClean="0"/>
          </a:p>
          <a:p>
            <a:r>
              <a:rPr lang="en-US" dirty="0"/>
              <a:t>What problem with representative government is Adams pointing out? Is his </a:t>
            </a:r>
            <a:r>
              <a:rPr lang="en-US" dirty="0" smtClean="0"/>
              <a:t>concern legitimate? </a:t>
            </a:r>
            <a:endParaRPr lang="en-US" dirty="0"/>
          </a:p>
          <a:p>
            <a:endParaRPr lang="en-US" dirty="0"/>
          </a:p>
          <a:p>
            <a:endParaRPr lang="en-US" dirty="0"/>
          </a:p>
        </p:txBody>
      </p:sp>
    </p:spTree>
    <p:extLst>
      <p:ext uri="{BB962C8B-B14F-4D97-AF65-F5344CB8AC3E}">
        <p14:creationId xmlns:p14="http://schemas.microsoft.com/office/powerpoint/2010/main" val="30258104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Thoughts on </a:t>
            </a:r>
            <a:r>
              <a:rPr lang="en-US" dirty="0" err="1" smtClean="0"/>
              <a:t>Gov</a:t>
            </a:r>
            <a:r>
              <a:rPr lang="en-US" dirty="0" smtClean="0"/>
              <a:t/>
            </a:r>
            <a:br>
              <a:rPr lang="en-US" dirty="0" smtClean="0"/>
            </a:br>
            <a:r>
              <a:rPr lang="en-US" dirty="0" smtClean="0"/>
              <a:t>-Adams</a:t>
            </a:r>
            <a:endParaRPr lang="en-US" dirty="0"/>
          </a:p>
        </p:txBody>
      </p:sp>
      <p:sp>
        <p:nvSpPr>
          <p:cNvPr id="3" name="Content Placeholder 2"/>
          <p:cNvSpPr>
            <a:spLocks noGrp="1"/>
          </p:cNvSpPr>
          <p:nvPr>
            <p:ph idx="1"/>
          </p:nvPr>
        </p:nvSpPr>
        <p:spPr/>
        <p:txBody>
          <a:bodyPr/>
          <a:lstStyle/>
          <a:p>
            <a:r>
              <a:rPr lang="en-US" dirty="0"/>
              <a:t>“A representative assembly, although extremely well qualified, and absolutely necessary, as a branch of the legislative, is unfit to exercise the executive power</a:t>
            </a:r>
            <a:r>
              <a:rPr lang="en-US" dirty="0" smtClean="0"/>
              <a:t>.</a:t>
            </a:r>
          </a:p>
          <a:p>
            <a:endParaRPr lang="en-US" dirty="0"/>
          </a:p>
          <a:p>
            <a:endParaRPr lang="en-US" dirty="0" smtClean="0"/>
          </a:p>
          <a:p>
            <a:r>
              <a:rPr lang="en-US" dirty="0"/>
              <a:t>What problem with representative government is Adams pointing out? Is his </a:t>
            </a:r>
            <a:r>
              <a:rPr lang="en-US" dirty="0" smtClean="0"/>
              <a:t>concern legitimate? </a:t>
            </a:r>
            <a:endParaRPr lang="en-US" dirty="0"/>
          </a:p>
          <a:p>
            <a:endParaRPr lang="en-US" dirty="0"/>
          </a:p>
          <a:p>
            <a:endParaRPr lang="en-US" dirty="0"/>
          </a:p>
        </p:txBody>
      </p:sp>
    </p:spTree>
    <p:extLst>
      <p:ext uri="{BB962C8B-B14F-4D97-AF65-F5344CB8AC3E}">
        <p14:creationId xmlns:p14="http://schemas.microsoft.com/office/powerpoint/2010/main" val="43600120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New or OLD</a:t>
            </a:r>
            <a:endParaRPr lang="en-US" dirty="0"/>
          </a:p>
        </p:txBody>
      </p:sp>
      <p:sp>
        <p:nvSpPr>
          <p:cNvPr id="3" name="Content Placeholder 2"/>
          <p:cNvSpPr>
            <a:spLocks noGrp="1"/>
          </p:cNvSpPr>
          <p:nvPr>
            <p:ph sz="half" idx="1"/>
          </p:nvPr>
        </p:nvSpPr>
        <p:spPr>
          <a:xfrm>
            <a:off x="779463" y="1828800"/>
            <a:ext cx="7583488" cy="4297363"/>
          </a:xfrm>
        </p:spPr>
        <p:txBody>
          <a:bodyPr>
            <a:normAutofit/>
          </a:bodyPr>
          <a:lstStyle/>
          <a:p>
            <a:r>
              <a:rPr lang="en-US" sz="2800" dirty="0" smtClean="0"/>
              <a:t>If the problem is a NEW issue, move to the East side of the room (by the window for the directionally challenged</a:t>
            </a:r>
            <a:r>
              <a:rPr lang="is-IS" sz="2800" dirty="0" smtClean="0"/>
              <a:t>…)</a:t>
            </a:r>
          </a:p>
          <a:p>
            <a:r>
              <a:rPr lang="is-IS" sz="2800" dirty="0" smtClean="0"/>
              <a:t>If the problem is an OLD issue, move to the West side of the room</a:t>
            </a:r>
          </a:p>
          <a:p>
            <a:r>
              <a:rPr lang="is-IS" sz="2800" dirty="0" smtClean="0"/>
              <a:t>If the problem is something in between, stand in the middle</a:t>
            </a:r>
            <a:endParaRPr lang="en-US" sz="2800" dirty="0"/>
          </a:p>
        </p:txBody>
      </p:sp>
    </p:spTree>
    <p:extLst>
      <p:ext uri="{BB962C8B-B14F-4D97-AF65-F5344CB8AC3E}">
        <p14:creationId xmlns:p14="http://schemas.microsoft.com/office/powerpoint/2010/main" val="139611514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a:t>
            </a:r>
          </a:p>
        </p:txBody>
      </p:sp>
      <p:sp>
        <p:nvSpPr>
          <p:cNvPr id="3" name="Content Placeholder 2"/>
          <p:cNvSpPr>
            <a:spLocks noGrp="1"/>
          </p:cNvSpPr>
          <p:nvPr>
            <p:ph idx="1"/>
          </p:nvPr>
        </p:nvSpPr>
        <p:spPr/>
        <p:txBody>
          <a:bodyPr>
            <a:normAutofit/>
          </a:bodyPr>
          <a:lstStyle/>
          <a:p>
            <a:r>
              <a:rPr lang="en-US" sz="2800" dirty="0" smtClean="0"/>
              <a:t>Individuals on the frontier and those with a lack of income are rebelling due </a:t>
            </a:r>
            <a:r>
              <a:rPr lang="en-US" sz="2800" dirty="0"/>
              <a:t>to lack of political </a:t>
            </a:r>
            <a:r>
              <a:rPr lang="en-US" sz="2800" dirty="0" smtClean="0"/>
              <a:t>representation (Shays’ Rebellion)</a:t>
            </a:r>
            <a:endParaRPr lang="en-US" sz="2800" dirty="0"/>
          </a:p>
          <a:p>
            <a:endParaRPr lang="en-US" sz="2800" dirty="0"/>
          </a:p>
        </p:txBody>
      </p:sp>
    </p:spTree>
    <p:extLst>
      <p:ext uri="{BB962C8B-B14F-4D97-AF65-F5344CB8AC3E}">
        <p14:creationId xmlns:p14="http://schemas.microsoft.com/office/powerpoint/2010/main" val="4132947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a:t>
            </a:r>
            <a:endParaRPr lang="en-US" dirty="0"/>
          </a:p>
        </p:txBody>
      </p:sp>
      <p:sp>
        <p:nvSpPr>
          <p:cNvPr id="3" name="Content Placeholder 2"/>
          <p:cNvSpPr>
            <a:spLocks noGrp="1"/>
          </p:cNvSpPr>
          <p:nvPr>
            <p:ph idx="1"/>
          </p:nvPr>
        </p:nvSpPr>
        <p:spPr/>
        <p:txBody>
          <a:bodyPr/>
          <a:lstStyle/>
          <a:p>
            <a:r>
              <a:rPr lang="en-US" dirty="0" smtClean="0"/>
              <a:t>The new United States has no means to pay off their war debt because the citizens are not taxed and the US has few manufactured goods to export.</a:t>
            </a:r>
            <a:endParaRPr lang="en-US" dirty="0"/>
          </a:p>
        </p:txBody>
      </p:sp>
    </p:spTree>
    <p:extLst>
      <p:ext uri="{BB962C8B-B14F-4D97-AF65-F5344CB8AC3E}">
        <p14:creationId xmlns:p14="http://schemas.microsoft.com/office/powerpoint/2010/main" val="3933050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a:t>
            </a:r>
            <a:endParaRPr lang="en-US" dirty="0"/>
          </a:p>
        </p:txBody>
      </p:sp>
      <p:sp>
        <p:nvSpPr>
          <p:cNvPr id="3" name="Content Placeholder 2"/>
          <p:cNvSpPr>
            <a:spLocks noGrp="1"/>
          </p:cNvSpPr>
          <p:nvPr>
            <p:ph idx="1"/>
          </p:nvPr>
        </p:nvSpPr>
        <p:spPr/>
        <p:txBody>
          <a:bodyPr/>
          <a:lstStyle/>
          <a:p>
            <a:r>
              <a:rPr lang="en-US" dirty="0" smtClean="0"/>
              <a:t>NOBODY IS IN CHARGE! There is no chief executive because the citizens are afraid of centralized power.</a:t>
            </a:r>
            <a:endParaRPr lang="en-US" dirty="0"/>
          </a:p>
        </p:txBody>
      </p:sp>
    </p:spTree>
    <p:extLst>
      <p:ext uri="{BB962C8B-B14F-4D97-AF65-F5344CB8AC3E}">
        <p14:creationId xmlns:p14="http://schemas.microsoft.com/office/powerpoint/2010/main" val="1909697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 Writing Prompt</a:t>
            </a:r>
            <a:endParaRPr lang="en-US" dirty="0"/>
          </a:p>
        </p:txBody>
      </p:sp>
      <p:sp>
        <p:nvSpPr>
          <p:cNvPr id="3" name="Content Placeholder 2"/>
          <p:cNvSpPr>
            <a:spLocks noGrp="1"/>
          </p:cNvSpPr>
          <p:nvPr>
            <p:ph idx="1"/>
          </p:nvPr>
        </p:nvSpPr>
        <p:spPr/>
        <p:txBody>
          <a:bodyPr/>
          <a:lstStyle/>
          <a:p>
            <a:r>
              <a:rPr lang="en-US" dirty="0" smtClean="0"/>
              <a:t>“Were the social and political problems of the post-Revolutionary War 1780s due to the </a:t>
            </a:r>
            <a:r>
              <a:rPr lang="en-US" dirty="0" smtClean="0"/>
              <a:t>Articles of Confederation’s failings </a:t>
            </a:r>
            <a:r>
              <a:rPr lang="en-US" dirty="0" smtClean="0"/>
              <a:t>or were they simply the result of the continuation of the colonial identity</a:t>
            </a:r>
            <a:r>
              <a:rPr lang="en-US" dirty="0" smtClean="0"/>
              <a:t>?”</a:t>
            </a:r>
            <a:endParaRPr lang="en-US" dirty="0"/>
          </a:p>
        </p:txBody>
      </p:sp>
    </p:spTree>
    <p:extLst>
      <p:ext uri="{BB962C8B-B14F-4D97-AF65-F5344CB8AC3E}">
        <p14:creationId xmlns:p14="http://schemas.microsoft.com/office/powerpoint/2010/main" val="283746859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Success!</a:t>
            </a:r>
            <a:br>
              <a:rPr lang="en-US" dirty="0" smtClean="0"/>
            </a:br>
            <a:r>
              <a:rPr lang="en-US" dirty="0" smtClean="0"/>
              <a:t>NW Ordinances</a:t>
            </a:r>
            <a:endParaRPr lang="en-US" dirty="0"/>
          </a:p>
        </p:txBody>
      </p:sp>
      <p:sp>
        <p:nvSpPr>
          <p:cNvPr id="3" name="Content Placeholder 2"/>
          <p:cNvSpPr>
            <a:spLocks noGrp="1"/>
          </p:cNvSpPr>
          <p:nvPr>
            <p:ph idx="1"/>
          </p:nvPr>
        </p:nvSpPr>
        <p:spPr/>
        <p:txBody>
          <a:bodyPr/>
          <a:lstStyle/>
          <a:p>
            <a:r>
              <a:rPr lang="en-US" dirty="0" smtClean="0"/>
              <a:t>1784: </a:t>
            </a:r>
          </a:p>
          <a:p>
            <a:pPr lvl="1"/>
            <a:r>
              <a:rPr lang="en-US" dirty="0" smtClean="0"/>
              <a:t>Written by Jefferson</a:t>
            </a:r>
          </a:p>
          <a:p>
            <a:pPr lvl="1"/>
            <a:r>
              <a:rPr lang="en-US" dirty="0" smtClean="0"/>
              <a:t>Established how the territory would become states as populations grew</a:t>
            </a:r>
            <a:endParaRPr lang="en-US" dirty="0"/>
          </a:p>
        </p:txBody>
      </p:sp>
    </p:spTree>
    <p:extLst>
      <p:ext uri="{BB962C8B-B14F-4D97-AF65-F5344CB8AC3E}">
        <p14:creationId xmlns:p14="http://schemas.microsoft.com/office/powerpoint/2010/main" val="190510958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Success!</a:t>
            </a:r>
            <a:br>
              <a:rPr lang="en-US" dirty="0"/>
            </a:br>
            <a:r>
              <a:rPr lang="en-US" dirty="0"/>
              <a:t>NW Ordinances</a:t>
            </a:r>
          </a:p>
        </p:txBody>
      </p:sp>
      <p:sp>
        <p:nvSpPr>
          <p:cNvPr id="3" name="Content Placeholder 2"/>
          <p:cNvSpPr>
            <a:spLocks noGrp="1"/>
          </p:cNvSpPr>
          <p:nvPr>
            <p:ph idx="1"/>
          </p:nvPr>
        </p:nvSpPr>
        <p:spPr/>
        <p:txBody>
          <a:bodyPr/>
          <a:lstStyle/>
          <a:p>
            <a:r>
              <a:rPr lang="en-US" dirty="0" smtClean="0"/>
              <a:t>1785:</a:t>
            </a:r>
          </a:p>
          <a:p>
            <a:pPr lvl="1"/>
            <a:r>
              <a:rPr lang="en-US" dirty="0" smtClean="0"/>
              <a:t>Land Ordinance</a:t>
            </a:r>
          </a:p>
          <a:p>
            <a:pPr lvl="2"/>
            <a:r>
              <a:rPr lang="en-US" dirty="0" smtClean="0"/>
              <a:t>Mandated a rectangular grid system and cost of land</a:t>
            </a:r>
          </a:p>
          <a:p>
            <a:pPr lvl="2"/>
            <a:r>
              <a:rPr lang="en-US" dirty="0" smtClean="0"/>
              <a:t>Mandated half of each town to be sold in small blocks and half in large blocks that were most expensive.</a:t>
            </a:r>
            <a:endParaRPr lang="en-US" dirty="0"/>
          </a:p>
        </p:txBody>
      </p:sp>
    </p:spTree>
    <p:extLst>
      <p:ext uri="{BB962C8B-B14F-4D97-AF65-F5344CB8AC3E}">
        <p14:creationId xmlns:p14="http://schemas.microsoft.com/office/powerpoint/2010/main" val="262415736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0"/>
            <a:ext cx="6858000" cy="6858000"/>
          </a:xfrm>
          <a:prstGeom prst="rect">
            <a:avLst/>
          </a:prstGeom>
        </p:spPr>
      </p:pic>
    </p:spTree>
    <p:extLst>
      <p:ext uri="{BB962C8B-B14F-4D97-AF65-F5344CB8AC3E}">
        <p14:creationId xmlns:p14="http://schemas.microsoft.com/office/powerpoint/2010/main" val="161015882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Success!</a:t>
            </a:r>
            <a:br>
              <a:rPr lang="en-US" dirty="0"/>
            </a:br>
            <a:r>
              <a:rPr lang="en-US" dirty="0"/>
              <a:t>NW Ordinances</a:t>
            </a:r>
          </a:p>
        </p:txBody>
      </p:sp>
      <p:sp>
        <p:nvSpPr>
          <p:cNvPr id="3" name="Content Placeholder 2"/>
          <p:cNvSpPr>
            <a:spLocks noGrp="1"/>
          </p:cNvSpPr>
          <p:nvPr>
            <p:ph idx="1"/>
          </p:nvPr>
        </p:nvSpPr>
        <p:spPr/>
        <p:txBody>
          <a:bodyPr/>
          <a:lstStyle/>
          <a:p>
            <a:r>
              <a:rPr lang="en-US" dirty="0" smtClean="0"/>
              <a:t>Northwest Ordinance 1787</a:t>
            </a:r>
          </a:p>
          <a:p>
            <a:pPr lvl="1"/>
            <a:r>
              <a:rPr lang="en-US" dirty="0" smtClean="0"/>
              <a:t>Created the territories of Ohio, Indiana, Illinois, Michigan, and Wisconsin</a:t>
            </a:r>
          </a:p>
          <a:p>
            <a:pPr lvl="1"/>
            <a:r>
              <a:rPr lang="en-US" dirty="0" smtClean="0"/>
              <a:t>Prohibited slavery</a:t>
            </a:r>
          </a:p>
          <a:p>
            <a:pPr lvl="1"/>
            <a:r>
              <a:rPr lang="en-US" dirty="0" smtClean="0"/>
              <a:t>Funded schools with land sales</a:t>
            </a:r>
          </a:p>
          <a:p>
            <a:pPr lvl="1"/>
            <a:r>
              <a:rPr lang="en-US" dirty="0" smtClean="0"/>
              <a:t>Congress could appoint a governor and judges until there were 5,000 free adult men.</a:t>
            </a:r>
          </a:p>
          <a:p>
            <a:pPr lvl="2"/>
            <a:r>
              <a:rPr lang="en-US" dirty="0" smtClean="0"/>
              <a:t>Citizens electing territorial legislature.</a:t>
            </a:r>
          </a:p>
          <a:p>
            <a:pPr lvl="2"/>
            <a:r>
              <a:rPr lang="en-US" dirty="0" smtClean="0"/>
              <a:t>At pop. 60,000 citizens could apply to join the Confederation.</a:t>
            </a:r>
            <a:endParaRPr lang="en-US" dirty="0"/>
          </a:p>
        </p:txBody>
      </p:sp>
    </p:spTree>
    <p:extLst>
      <p:ext uri="{BB962C8B-B14F-4D97-AF65-F5344CB8AC3E}">
        <p14:creationId xmlns:p14="http://schemas.microsoft.com/office/powerpoint/2010/main" val="59941401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t="-2455" b="4979"/>
          <a:stretch/>
        </p:blipFill>
        <p:spPr>
          <a:xfrm>
            <a:off x="1249772" y="-37836"/>
            <a:ext cx="6669711" cy="6895836"/>
          </a:xfrm>
          <a:prstGeom prst="rect">
            <a:avLst/>
          </a:prstGeom>
        </p:spPr>
      </p:pic>
    </p:spTree>
    <p:extLst>
      <p:ext uri="{BB962C8B-B14F-4D97-AF65-F5344CB8AC3E}">
        <p14:creationId xmlns:p14="http://schemas.microsoft.com/office/powerpoint/2010/main" val="124156794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Significance: Allowed for orderly settlement of western territories.</a:t>
            </a:r>
          </a:p>
          <a:p>
            <a:pPr lvl="1"/>
            <a:r>
              <a:rPr lang="en-US" dirty="0" smtClean="0"/>
              <a:t>Not colonies!</a:t>
            </a:r>
          </a:p>
          <a:p>
            <a:r>
              <a:rPr lang="en-US" dirty="0" smtClean="0"/>
              <a:t>Pros: Outlawed Slavery, allowed for education, created systems for democracy.</a:t>
            </a:r>
          </a:p>
          <a:p>
            <a:r>
              <a:rPr lang="en-US" dirty="0" smtClean="0"/>
              <a:t>Cons: Created a dividing line between slaves and non-slave states, invalidated Native American claims to the land. </a:t>
            </a:r>
          </a:p>
        </p:txBody>
      </p:sp>
    </p:spTree>
    <p:extLst>
      <p:ext uri="{BB962C8B-B14F-4D97-AF65-F5344CB8AC3E}">
        <p14:creationId xmlns:p14="http://schemas.microsoft.com/office/powerpoint/2010/main" val="315208593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rotWithShape="1">
          <a:blip r:embed="rId2"/>
          <a:srcRect t="1762" b="-317"/>
          <a:stretch/>
        </p:blipFill>
        <p:spPr>
          <a:xfrm>
            <a:off x="1048196" y="62753"/>
            <a:ext cx="7072863" cy="6873116"/>
          </a:xfrm>
        </p:spPr>
      </p:pic>
    </p:spTree>
    <p:extLst>
      <p:ext uri="{BB962C8B-B14F-4D97-AF65-F5344CB8AC3E}">
        <p14:creationId xmlns:p14="http://schemas.microsoft.com/office/powerpoint/2010/main" val="9421409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Articles of Confederation</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a:t>
            </a:r>
            <a:br>
              <a:rPr lang="en-US" dirty="0" smtClean="0"/>
            </a:br>
            <a:r>
              <a:rPr lang="en-US" dirty="0" smtClean="0"/>
              <a:t>Period 3</a:t>
            </a:r>
            <a:endParaRPr lang="en-US" dirty="0"/>
          </a:p>
        </p:txBody>
      </p:sp>
    </p:spTree>
    <p:extLst>
      <p:ext uri="{BB962C8B-B14F-4D97-AF65-F5344CB8AC3E}">
        <p14:creationId xmlns:p14="http://schemas.microsoft.com/office/powerpoint/2010/main" val="337807379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 Writing Prompt</a:t>
            </a:r>
            <a:endParaRPr lang="en-US" dirty="0"/>
          </a:p>
        </p:txBody>
      </p:sp>
      <p:sp>
        <p:nvSpPr>
          <p:cNvPr id="3" name="Content Placeholder 2"/>
          <p:cNvSpPr>
            <a:spLocks noGrp="1"/>
          </p:cNvSpPr>
          <p:nvPr>
            <p:ph idx="1"/>
          </p:nvPr>
        </p:nvSpPr>
        <p:spPr/>
        <p:txBody>
          <a:bodyPr/>
          <a:lstStyle/>
          <a:p>
            <a:r>
              <a:rPr lang="en-US" dirty="0" smtClean="0"/>
              <a:t>“Were the </a:t>
            </a:r>
            <a:r>
              <a:rPr lang="en-US" dirty="0" smtClean="0"/>
              <a:t>social, political, and economic problems </a:t>
            </a:r>
            <a:r>
              <a:rPr lang="en-US" dirty="0" smtClean="0"/>
              <a:t>of the post-Revolutionary War 1780s due to the national government’s failings or were they simply the result of the continuation of the colonial identity</a:t>
            </a:r>
            <a:r>
              <a:rPr lang="en-US" dirty="0" smtClean="0"/>
              <a:t>?”</a:t>
            </a:r>
            <a:endParaRPr lang="en-US" dirty="0"/>
          </a:p>
        </p:txBody>
      </p:sp>
    </p:spTree>
    <p:extLst>
      <p:ext uri="{BB962C8B-B14F-4D97-AF65-F5344CB8AC3E}">
        <p14:creationId xmlns:p14="http://schemas.microsoft.com/office/powerpoint/2010/main" val="161780316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kumimoji="0" lang="en-US"/>
              <a:t>The war is over, now what?</a:t>
            </a:r>
          </a:p>
        </p:txBody>
      </p:sp>
      <p:sp>
        <p:nvSpPr>
          <p:cNvPr id="3075" name="Rectangle 3"/>
          <p:cNvSpPr>
            <a:spLocks noGrp="1" noChangeArrowheads="1"/>
          </p:cNvSpPr>
          <p:nvPr>
            <p:ph type="body" idx="1"/>
          </p:nvPr>
        </p:nvSpPr>
        <p:spPr>
          <a:xfrm>
            <a:off x="779463" y="1582957"/>
            <a:ext cx="7583488" cy="4297363"/>
          </a:xfrm>
        </p:spPr>
        <p:txBody>
          <a:bodyPr>
            <a:normAutofit/>
          </a:bodyPr>
          <a:lstStyle/>
          <a:p>
            <a:pPr marL="0" indent="0" algn="ctr">
              <a:buNone/>
            </a:pPr>
            <a:r>
              <a:rPr kumimoji="0" lang="en-US" sz="3000" dirty="0" smtClean="0">
                <a:solidFill>
                  <a:srgbClr val="000000"/>
                </a:solidFill>
              </a:rPr>
              <a:t>“Which one of us should be the rulers?</a:t>
            </a:r>
            <a:r>
              <a:rPr kumimoji="0" lang="en-US" sz="3000" dirty="0" smtClean="0">
                <a:solidFill>
                  <a:srgbClr val="000000"/>
                </a:solidFill>
              </a:rPr>
              <a:t>”</a:t>
            </a:r>
          </a:p>
          <a:p>
            <a:pPr marL="0" indent="0" algn="ctr">
              <a:buNone/>
            </a:pPr>
            <a:r>
              <a:rPr lang="en-US" sz="3000" dirty="0" smtClean="0">
                <a:solidFill>
                  <a:srgbClr val="000000"/>
                </a:solidFill>
              </a:rPr>
              <a:t>-Philadelphia newspaper during the war</a:t>
            </a:r>
            <a:endParaRPr kumimoji="0" lang="en-US" sz="3000" dirty="0">
              <a:solidFill>
                <a:srgbClr val="000000"/>
              </a:solidFill>
            </a:endParaRPr>
          </a:p>
        </p:txBody>
      </p:sp>
    </p:spTree>
    <p:extLst>
      <p:ext uri="{BB962C8B-B14F-4D97-AF65-F5344CB8AC3E}">
        <p14:creationId xmlns:p14="http://schemas.microsoft.com/office/powerpoint/2010/main" val="2122770694"/>
      </p:ext>
    </p:extLst>
  </p:cSld>
  <p:clrMapOvr>
    <a:masterClrMapping/>
  </p:clrMapOvr>
  <p:transition xmlns:p14="http://schemas.microsoft.com/office/powerpoint/2010/main" spd="slow">
    <p:random/>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Articles of Confederation</a:t>
            </a:r>
            <a:br>
              <a:rPr lang="en-US" sz="3800" dirty="0" smtClean="0"/>
            </a:br>
            <a:r>
              <a:rPr lang="en-US" sz="3800" dirty="0" smtClean="0"/>
              <a:t>1781-1789</a:t>
            </a:r>
            <a:endParaRPr lang="en-US" sz="3800" dirty="0"/>
          </a:p>
        </p:txBody>
      </p:sp>
      <p:sp>
        <p:nvSpPr>
          <p:cNvPr id="3" name="Text Placeholder 2"/>
          <p:cNvSpPr>
            <a:spLocks noGrp="1"/>
          </p:cNvSpPr>
          <p:nvPr>
            <p:ph type="body" idx="1"/>
          </p:nvPr>
        </p:nvSpPr>
        <p:spPr/>
        <p:txBody>
          <a:bodyPr/>
          <a:lstStyle/>
          <a:p>
            <a:r>
              <a:rPr lang="en-US" dirty="0" smtClean="0"/>
              <a:t>Strengths</a:t>
            </a:r>
            <a:endParaRPr lang="en-US" dirty="0"/>
          </a:p>
        </p:txBody>
      </p:sp>
      <p:sp>
        <p:nvSpPr>
          <p:cNvPr id="4" name="Content Placeholder 3"/>
          <p:cNvSpPr>
            <a:spLocks noGrp="1"/>
          </p:cNvSpPr>
          <p:nvPr>
            <p:ph sz="half" idx="2"/>
          </p:nvPr>
        </p:nvSpPr>
        <p:spPr>
          <a:xfrm>
            <a:off x="0" y="2393576"/>
            <a:ext cx="3566160" cy="3732585"/>
          </a:xfrm>
        </p:spPr>
        <p:txBody>
          <a:bodyPr/>
          <a:lstStyle/>
          <a:p>
            <a:r>
              <a:rPr lang="en-US" dirty="0" smtClean="0"/>
              <a:t>Declare War, </a:t>
            </a:r>
            <a:r>
              <a:rPr lang="en-US" dirty="0"/>
              <a:t>Establish an Army and Navy</a:t>
            </a:r>
          </a:p>
          <a:p>
            <a:r>
              <a:rPr lang="en-US" dirty="0" smtClean="0"/>
              <a:t>Make peace and sign treaties</a:t>
            </a:r>
          </a:p>
          <a:p>
            <a:r>
              <a:rPr lang="en-US" dirty="0" smtClean="0"/>
              <a:t>Borrow Money</a:t>
            </a:r>
          </a:p>
          <a:p>
            <a:r>
              <a:rPr lang="en-US" dirty="0" smtClean="0"/>
              <a:t>Organize a post office system</a:t>
            </a:r>
          </a:p>
        </p:txBody>
      </p:sp>
      <p:sp>
        <p:nvSpPr>
          <p:cNvPr id="5" name="Text Placeholder 4"/>
          <p:cNvSpPr>
            <a:spLocks noGrp="1"/>
          </p:cNvSpPr>
          <p:nvPr>
            <p:ph type="body" sz="quarter" idx="3"/>
          </p:nvPr>
        </p:nvSpPr>
        <p:spPr/>
        <p:txBody>
          <a:bodyPr/>
          <a:lstStyle/>
          <a:p>
            <a:r>
              <a:rPr lang="en-US" dirty="0" smtClean="0"/>
              <a:t>Weaknesses</a:t>
            </a:r>
            <a:endParaRPr lang="en-US" dirty="0"/>
          </a:p>
        </p:txBody>
      </p:sp>
      <p:sp>
        <p:nvSpPr>
          <p:cNvPr id="6" name="Content Placeholder 5"/>
          <p:cNvSpPr>
            <a:spLocks noGrp="1"/>
          </p:cNvSpPr>
          <p:nvPr>
            <p:ph sz="quarter" idx="4"/>
          </p:nvPr>
        </p:nvSpPr>
        <p:spPr>
          <a:xfrm>
            <a:off x="4037672" y="2255839"/>
            <a:ext cx="4552753" cy="4602161"/>
          </a:xfrm>
        </p:spPr>
        <p:txBody>
          <a:bodyPr>
            <a:normAutofit fontScale="92500" lnSpcReduction="20000"/>
          </a:bodyPr>
          <a:lstStyle/>
          <a:p>
            <a:r>
              <a:rPr lang="en-US" dirty="0" smtClean="0"/>
              <a:t>Couldn’t draft soldiers</a:t>
            </a:r>
          </a:p>
          <a:p>
            <a:r>
              <a:rPr lang="en-US" dirty="0" smtClean="0"/>
              <a:t>No power to enforce treaties</a:t>
            </a:r>
          </a:p>
          <a:p>
            <a:r>
              <a:rPr lang="en-US" dirty="0" smtClean="0"/>
              <a:t>No power to collect taxes from the states</a:t>
            </a:r>
          </a:p>
          <a:p>
            <a:r>
              <a:rPr lang="en-US" dirty="0" smtClean="0"/>
              <a:t>No Chief Executive</a:t>
            </a:r>
          </a:p>
          <a:p>
            <a:r>
              <a:rPr lang="en-US" dirty="0" smtClean="0"/>
              <a:t>No national court system</a:t>
            </a:r>
          </a:p>
          <a:p>
            <a:r>
              <a:rPr lang="en-US" dirty="0" smtClean="0"/>
              <a:t>No power to regulate interstate commerce</a:t>
            </a:r>
          </a:p>
          <a:p>
            <a:r>
              <a:rPr lang="en-US" dirty="0" smtClean="0"/>
              <a:t>No national currency</a:t>
            </a:r>
          </a:p>
          <a:p>
            <a:r>
              <a:rPr lang="en-US" dirty="0" smtClean="0"/>
              <a:t>Difficult to pass laws</a:t>
            </a:r>
          </a:p>
          <a:p>
            <a:pPr lvl="1"/>
            <a:r>
              <a:rPr lang="en-US" dirty="0" smtClean="0"/>
              <a:t>(2/3 vote)</a:t>
            </a:r>
            <a:endParaRPr lang="en-US" dirty="0"/>
          </a:p>
        </p:txBody>
      </p:sp>
    </p:spTree>
    <p:extLst>
      <p:ext uri="{BB962C8B-B14F-4D97-AF65-F5344CB8AC3E}">
        <p14:creationId xmlns:p14="http://schemas.microsoft.com/office/powerpoint/2010/main" val="194779019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Articles of Confederation</a:t>
            </a:r>
            <a:endParaRPr lang="en-US" dirty="0"/>
          </a:p>
        </p:txBody>
      </p:sp>
      <p:sp>
        <p:nvSpPr>
          <p:cNvPr id="3" name="Content Placeholder 2"/>
          <p:cNvSpPr>
            <a:spLocks noGrp="1"/>
          </p:cNvSpPr>
          <p:nvPr>
            <p:ph idx="1"/>
          </p:nvPr>
        </p:nvSpPr>
        <p:spPr/>
        <p:txBody>
          <a:bodyPr/>
          <a:lstStyle/>
          <a:p>
            <a:r>
              <a:rPr lang="en-US" dirty="0" smtClean="0"/>
              <a:t>Outset of the war, 2</a:t>
            </a:r>
            <a:r>
              <a:rPr lang="en-US" baseline="30000" dirty="0" smtClean="0"/>
              <a:t>nd</a:t>
            </a:r>
            <a:r>
              <a:rPr lang="en-US" dirty="0" smtClean="0"/>
              <a:t> Continental Congress urged states to create their own constitution.</a:t>
            </a:r>
          </a:p>
          <a:p>
            <a:r>
              <a:rPr lang="en-US" dirty="0" smtClean="0"/>
              <a:t>“Oppose everything that leans to aristocracy or power in the hands of the rich”</a:t>
            </a:r>
          </a:p>
          <a:p>
            <a:endParaRPr lang="en-US" dirty="0"/>
          </a:p>
        </p:txBody>
      </p:sp>
    </p:spTree>
    <p:extLst>
      <p:ext uri="{BB962C8B-B14F-4D97-AF65-F5344CB8AC3E}">
        <p14:creationId xmlns:p14="http://schemas.microsoft.com/office/powerpoint/2010/main" val="35438210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Pennsylvania </a:t>
            </a:r>
            <a:endParaRPr lang="en-US" dirty="0"/>
          </a:p>
        </p:txBody>
      </p:sp>
      <p:sp>
        <p:nvSpPr>
          <p:cNvPr id="3" name="Content Placeholder 2"/>
          <p:cNvSpPr>
            <a:spLocks noGrp="1"/>
          </p:cNvSpPr>
          <p:nvPr>
            <p:ph idx="1"/>
          </p:nvPr>
        </p:nvSpPr>
        <p:spPr/>
        <p:txBody>
          <a:bodyPr/>
          <a:lstStyle/>
          <a:p>
            <a:r>
              <a:rPr lang="en-US" dirty="0" smtClean="0"/>
              <a:t>Pennsylvania Constitution of 1776 </a:t>
            </a:r>
          </a:p>
          <a:p>
            <a:pPr lvl="1"/>
            <a:r>
              <a:rPr lang="en-US" dirty="0" smtClean="0"/>
              <a:t>Unicameral Legislature</a:t>
            </a:r>
          </a:p>
          <a:p>
            <a:pPr lvl="2"/>
            <a:r>
              <a:rPr lang="en-US" dirty="0" smtClean="0"/>
              <a:t>One house with complete power.</a:t>
            </a:r>
          </a:p>
          <a:p>
            <a:pPr lvl="2"/>
            <a:r>
              <a:rPr lang="en-US" dirty="0" smtClean="0"/>
              <a:t>No governor</a:t>
            </a:r>
          </a:p>
          <a:p>
            <a:pPr lvl="2"/>
            <a:r>
              <a:rPr lang="en-US" dirty="0" smtClean="0"/>
              <a:t>Elementary education provided by state </a:t>
            </a:r>
            <a:r>
              <a:rPr lang="en-US" dirty="0" err="1" smtClean="0"/>
              <a:t>gov.</a:t>
            </a:r>
            <a:endParaRPr lang="en-US" dirty="0" smtClean="0"/>
          </a:p>
          <a:p>
            <a:pPr lvl="2"/>
            <a:r>
              <a:rPr lang="en-US" dirty="0" smtClean="0"/>
              <a:t>NO property requirement to serve</a:t>
            </a:r>
          </a:p>
          <a:p>
            <a:endParaRPr lang="en-US" dirty="0"/>
          </a:p>
          <a:p>
            <a:r>
              <a:rPr lang="en-US" dirty="0" smtClean="0"/>
              <a:t>John Adams: “TOO MUCH DEMOCRACY!”</a:t>
            </a:r>
            <a:endParaRPr lang="en-US" dirty="0"/>
          </a:p>
        </p:txBody>
      </p:sp>
    </p:spTree>
    <p:extLst>
      <p:ext uri="{BB962C8B-B14F-4D97-AF65-F5344CB8AC3E}">
        <p14:creationId xmlns:p14="http://schemas.microsoft.com/office/powerpoint/2010/main" val="230136854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Thoughts on Government-Adams</a:t>
            </a:r>
            <a:endParaRPr lang="en-US" dirty="0"/>
          </a:p>
        </p:txBody>
      </p:sp>
      <p:sp>
        <p:nvSpPr>
          <p:cNvPr id="3" name="Content Placeholder 2"/>
          <p:cNvSpPr>
            <a:spLocks noGrp="1"/>
          </p:cNvSpPr>
          <p:nvPr>
            <p:ph idx="1"/>
          </p:nvPr>
        </p:nvSpPr>
        <p:spPr>
          <a:xfrm>
            <a:off x="0" y="1345920"/>
            <a:ext cx="9144000" cy="5512080"/>
          </a:xfrm>
        </p:spPr>
        <p:txBody>
          <a:bodyPr>
            <a:normAutofit/>
          </a:bodyPr>
          <a:lstStyle/>
          <a:p>
            <a:r>
              <a:rPr lang="en-US" dirty="0" smtClean="0"/>
              <a:t>In response to state governments, Adams publishes his thoughts in 1776:</a:t>
            </a:r>
          </a:p>
          <a:p>
            <a:pPr lvl="1"/>
            <a:r>
              <a:rPr lang="en-US" dirty="0" smtClean="0"/>
              <a:t>3 branch government (what a concept…)</a:t>
            </a:r>
          </a:p>
          <a:p>
            <a:pPr lvl="1"/>
            <a:r>
              <a:rPr lang="en-US" dirty="0" smtClean="0"/>
              <a:t>2 houses in the legislature</a:t>
            </a:r>
          </a:p>
          <a:p>
            <a:pPr lvl="1"/>
            <a:r>
              <a:rPr lang="en-US" dirty="0" smtClean="0"/>
              <a:t>Judiciary appointed, not elected.</a:t>
            </a:r>
          </a:p>
        </p:txBody>
      </p:sp>
    </p:spTree>
    <p:extLst>
      <p:ext uri="{BB962C8B-B14F-4D97-AF65-F5344CB8AC3E}">
        <p14:creationId xmlns:p14="http://schemas.microsoft.com/office/powerpoint/2010/main" val="19127022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Precedent.thmx</Template>
  <TotalTime>1088</TotalTime>
  <Words>767</Words>
  <Application>Microsoft Macintosh PowerPoint</Application>
  <PresentationFormat>On-screen Show (4:3)</PresentationFormat>
  <Paragraphs>96</Paragraphs>
  <Slides>23</Slides>
  <Notes>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Precedent</vt:lpstr>
      <vt:lpstr>Discussion</vt:lpstr>
      <vt:lpstr>PowerPoint Presentation</vt:lpstr>
      <vt:lpstr>The Articles of Confederation</vt:lpstr>
      <vt:lpstr>Essential question Writing Prompt</vt:lpstr>
      <vt:lpstr>The war is over, now what?</vt:lpstr>
      <vt:lpstr>Articles of Confederation 1781-1789</vt:lpstr>
      <vt:lpstr>Articles of Confederation</vt:lpstr>
      <vt:lpstr>Pennsylvania </vt:lpstr>
      <vt:lpstr>Thoughts on Government-Adams</vt:lpstr>
      <vt:lpstr>Thoughts on Gov -Adams Quote 1</vt:lpstr>
      <vt:lpstr>Thoughts on Gov -Adams</vt:lpstr>
      <vt:lpstr>Thoughts on Gov -Adams</vt:lpstr>
      <vt:lpstr>PROBLEMS! New or OLD</vt:lpstr>
      <vt:lpstr>SOCIAL</vt:lpstr>
      <vt:lpstr>ECONOMIC</vt:lpstr>
      <vt:lpstr>Political</vt:lpstr>
      <vt:lpstr>Essential question Writing Prompt</vt:lpstr>
      <vt:lpstr>One Success! NW Ordinances</vt:lpstr>
      <vt:lpstr>One Success! NW Ordinances</vt:lpstr>
      <vt:lpstr>One Success! NW Ordinances</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23</cp:revision>
  <dcterms:created xsi:type="dcterms:W3CDTF">2015-09-11T19:47:02Z</dcterms:created>
  <dcterms:modified xsi:type="dcterms:W3CDTF">2016-09-09T18:56:50Z</dcterms:modified>
</cp:coreProperties>
</file>