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31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68C9F-CF57-5B41-86E6-CB74B56A74DB}" type="datetimeFigureOut">
              <a:rPr lang="en-US" smtClean="0"/>
              <a:t>1/15/15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FB20C-25D6-9A46-8FB3-1C5023965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46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ironic, because</a:t>
            </a:r>
            <a:r>
              <a:rPr lang="en-US" baseline="0" dirty="0" smtClean="0"/>
              <a:t> the Confederacy realized that in order to win the war, they’d need a strong central government and strong public support. They had neither.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FB20C-25D6-9A46-8FB3-1C50239654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88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B6AC-D0FB-5E4B-9721-38B0ED7E9F7D}" type="datetimeFigureOut">
              <a:rPr lang="en-US" smtClean="0"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6F11-7B2C-7345-84A4-5C0F3E637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B6AC-D0FB-5E4B-9721-38B0ED7E9F7D}" type="datetimeFigureOut">
              <a:rPr lang="en-US" smtClean="0"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6F11-7B2C-7345-84A4-5C0F3E637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B6AC-D0FB-5E4B-9721-38B0ED7E9F7D}" type="datetimeFigureOut">
              <a:rPr lang="en-US" smtClean="0"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6F11-7B2C-7345-84A4-5C0F3E637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B6AC-D0FB-5E4B-9721-38B0ED7E9F7D}" type="datetimeFigureOut">
              <a:rPr lang="en-US" smtClean="0"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6F11-7B2C-7345-84A4-5C0F3E637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B6AC-D0FB-5E4B-9721-38B0ED7E9F7D}" type="datetimeFigureOut">
              <a:rPr lang="en-US" smtClean="0"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6F11-7B2C-7345-84A4-5C0F3E637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B6AC-D0FB-5E4B-9721-38B0ED7E9F7D}" type="datetimeFigureOut">
              <a:rPr lang="en-US" smtClean="0"/>
              <a:t>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6F11-7B2C-7345-84A4-5C0F3E637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B6AC-D0FB-5E4B-9721-38B0ED7E9F7D}" type="datetimeFigureOut">
              <a:rPr lang="en-US" smtClean="0"/>
              <a:t>1/15/15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6F11-7B2C-7345-84A4-5C0F3E637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B6AC-D0FB-5E4B-9721-38B0ED7E9F7D}" type="datetimeFigureOut">
              <a:rPr lang="en-US" smtClean="0"/>
              <a:t>1/15/15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6F11-7B2C-7345-84A4-5C0F3E637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B6AC-D0FB-5E4B-9721-38B0ED7E9F7D}" type="datetimeFigureOut">
              <a:rPr lang="en-US" smtClean="0"/>
              <a:t>1/15/15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6F11-7B2C-7345-84A4-5C0F3E637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B6AC-D0FB-5E4B-9721-38B0ED7E9F7D}" type="datetimeFigureOut">
              <a:rPr lang="en-US" smtClean="0"/>
              <a:t>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6F11-7B2C-7345-84A4-5C0F3E637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B6AC-D0FB-5E4B-9721-38B0ED7E9F7D}" type="datetimeFigureOut">
              <a:rPr lang="en-US" smtClean="0"/>
              <a:t>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D6F11-7B2C-7345-84A4-5C0F3E637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8B6AC-D0FB-5E4B-9721-38B0ED7E9F7D}" type="datetimeFigureOut">
              <a:rPr lang="en-US" smtClean="0"/>
              <a:t>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D6F11-7B2C-7345-84A4-5C0F3E637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Civil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2684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1861-1865</a:t>
            </a:r>
          </a:p>
          <a:p>
            <a:r>
              <a:rPr lang="en-US" dirty="0" smtClean="0"/>
              <a:t>AP US History</a:t>
            </a:r>
          </a:p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College Board Period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42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Wartime Advantages: Military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031"/>
          </a:xfrm>
        </p:spPr>
        <p:txBody>
          <a:bodyPr>
            <a:normAutofit/>
          </a:bodyPr>
          <a:lstStyle/>
          <a:p>
            <a:r>
              <a:rPr lang="en-US" dirty="0" smtClean="0"/>
              <a:t>Confederacy: </a:t>
            </a:r>
          </a:p>
          <a:p>
            <a:pPr lvl="1"/>
            <a:r>
              <a:rPr lang="en-US" dirty="0" smtClean="0"/>
              <a:t>Defensive War</a:t>
            </a:r>
          </a:p>
          <a:p>
            <a:pPr lvl="1"/>
            <a:r>
              <a:rPr lang="en-US" dirty="0" smtClean="0"/>
              <a:t>Long coastline</a:t>
            </a:r>
          </a:p>
          <a:p>
            <a:pPr lvl="1"/>
            <a:r>
              <a:rPr lang="en-US" dirty="0" smtClean="0"/>
              <a:t>EXPERIENCED MILITARY LEADERSHIP</a:t>
            </a:r>
          </a:p>
          <a:p>
            <a:pPr lvl="1"/>
            <a:r>
              <a:rPr lang="en-US" dirty="0" smtClean="0"/>
              <a:t>High troop morale</a:t>
            </a:r>
          </a:p>
          <a:p>
            <a:pPr lvl="2"/>
            <a:r>
              <a:rPr lang="en-US" dirty="0" smtClean="0"/>
              <a:t>*Fighting an idealistic war (Like the Revolution)</a:t>
            </a:r>
          </a:p>
          <a:p>
            <a:r>
              <a:rPr lang="en-US" dirty="0" smtClean="0"/>
              <a:t>Union:</a:t>
            </a:r>
          </a:p>
          <a:p>
            <a:pPr lvl="1"/>
            <a:r>
              <a:rPr lang="en-US" dirty="0" smtClean="0"/>
              <a:t>22 million people compared to 5.5 million free white people</a:t>
            </a:r>
          </a:p>
          <a:p>
            <a:pPr lvl="1"/>
            <a:r>
              <a:rPr lang="en-US" dirty="0" smtClean="0"/>
              <a:t>US Navy</a:t>
            </a:r>
          </a:p>
        </p:txBody>
      </p:sp>
    </p:spTree>
    <p:extLst>
      <p:ext uri="{BB962C8B-B14F-4D97-AF65-F5344CB8AC3E}">
        <p14:creationId xmlns:p14="http://schemas.microsoft.com/office/powerpoint/2010/main" val="142634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Wartime Advantages: Economic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Confederates:</a:t>
            </a:r>
          </a:p>
          <a:p>
            <a:pPr lvl="1"/>
            <a:r>
              <a:rPr lang="en-US" dirty="0" smtClean="0"/>
              <a:t>European demand for cotton</a:t>
            </a:r>
          </a:p>
          <a:p>
            <a:r>
              <a:rPr lang="en-US" dirty="0" smtClean="0"/>
              <a:t>Union:</a:t>
            </a:r>
          </a:p>
          <a:p>
            <a:pPr lvl="1"/>
            <a:r>
              <a:rPr lang="en-US" dirty="0" smtClean="0"/>
              <a:t>Most of the banking and capital of the country</a:t>
            </a:r>
          </a:p>
          <a:p>
            <a:pPr lvl="1"/>
            <a:r>
              <a:rPr lang="en-US" dirty="0" smtClean="0"/>
              <a:t>More than 85% of the factories</a:t>
            </a:r>
          </a:p>
          <a:p>
            <a:pPr lvl="1"/>
            <a:r>
              <a:rPr lang="en-US" dirty="0" smtClean="0"/>
              <a:t>More than 70% of the railroads</a:t>
            </a:r>
          </a:p>
          <a:p>
            <a:pPr lvl="1"/>
            <a:r>
              <a:rPr lang="en-US" dirty="0" smtClean="0"/>
              <a:t>65% of the farmland</a:t>
            </a:r>
          </a:p>
        </p:txBody>
      </p:sp>
    </p:spTree>
    <p:extLst>
      <p:ext uri="{BB962C8B-B14F-4D97-AF65-F5344CB8AC3E}">
        <p14:creationId xmlns:p14="http://schemas.microsoft.com/office/powerpoint/2010/main" val="1432777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Wartime Advantages: Political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646"/>
          </a:xfrm>
        </p:spPr>
        <p:txBody>
          <a:bodyPr>
            <a:normAutofit/>
          </a:bodyPr>
          <a:lstStyle/>
          <a:p>
            <a:r>
              <a:rPr lang="en-US" dirty="0" smtClean="0"/>
              <a:t>Confederate:</a:t>
            </a:r>
          </a:p>
          <a:p>
            <a:pPr lvl="1"/>
            <a:r>
              <a:rPr lang="en-US" dirty="0" smtClean="0"/>
              <a:t>Fighting for independence</a:t>
            </a:r>
          </a:p>
          <a:p>
            <a:pPr lvl="1"/>
            <a:r>
              <a:rPr lang="en-US" dirty="0" smtClean="0"/>
              <a:t>Fighting for states’ rights</a:t>
            </a:r>
          </a:p>
          <a:p>
            <a:pPr lvl="2"/>
            <a:r>
              <a:rPr lang="en-US" dirty="0" smtClean="0"/>
              <a:t>Ironic…</a:t>
            </a:r>
          </a:p>
          <a:p>
            <a:r>
              <a:rPr lang="en-US" dirty="0" smtClean="0"/>
              <a:t>Union:</a:t>
            </a:r>
          </a:p>
          <a:p>
            <a:pPr lvl="1"/>
            <a:r>
              <a:rPr lang="en-US" dirty="0" smtClean="0"/>
              <a:t>Well-established central government</a:t>
            </a:r>
          </a:p>
          <a:p>
            <a:pPr lvl="1"/>
            <a:r>
              <a:rPr lang="en-US" dirty="0" smtClean="0"/>
              <a:t>Political parties with well-established representatives</a:t>
            </a:r>
          </a:p>
          <a:p>
            <a:pPr lvl="1"/>
            <a:r>
              <a:rPr lang="en-US" dirty="0" smtClean="0"/>
              <a:t>A popularly elected president.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495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Bull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People on both sides expected the war to be quick and easy.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Bull Run: The Union was close to victory until Confederate reinforcements arrived with famous General Stonewall Jackson. The Union troops panicked, scurrying back to Washington, D.C.</a:t>
            </a:r>
          </a:p>
          <a:p>
            <a:r>
              <a:rPr lang="en-US" dirty="0" smtClean="0"/>
              <a:t>Civilian onlookers came out to watch with picnic baskets to watch and had to hurry back to safety with the troops.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26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Once it was apparent that the war wouldn’t be quick and easy, General-in-Chief Winfield Scott devised a 3 part strategy.</a:t>
            </a:r>
          </a:p>
          <a:p>
            <a:pPr lvl="1"/>
            <a:r>
              <a:rPr lang="en-US" dirty="0" smtClean="0"/>
              <a:t>Use the US Navy to blockade Southern ports, cutting off essential supplies from reaching the Confederacy (and Southern cotton from leaving), called the Anaconda Plan.</a:t>
            </a:r>
          </a:p>
          <a:p>
            <a:pPr lvl="1"/>
            <a:r>
              <a:rPr lang="en-US" dirty="0" smtClean="0"/>
              <a:t>Take control of the Mississippi River, dividing the Confederacy in two.</a:t>
            </a:r>
          </a:p>
          <a:p>
            <a:pPr lvl="1"/>
            <a:r>
              <a:rPr lang="en-US" dirty="0" smtClean="0"/>
              <a:t>Raise and train an army of 500,000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03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Bull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some skirmishes in Virginia, General Robert E. Lee (commander of the Confederate troops) tried to seize momentum to turn public opinion against Lincoln.</a:t>
            </a:r>
          </a:p>
          <a:p>
            <a:r>
              <a:rPr lang="en-US" dirty="0" smtClean="0"/>
              <a:t>He destroyed Union troops in Northern Virginia again at Bull Run and moved his troops into enemy territory in Maryland.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5913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Antietam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Lee hoped a major Confederate victory in a Union state would convince Britain to give official recognition and support the Confederacy.</a:t>
            </a:r>
          </a:p>
          <a:p>
            <a:r>
              <a:rPr lang="en-US" dirty="0" smtClean="0"/>
              <a:t>Unfortunately for him, one of his officers had left the battle plans behind. They were found by a Union general.</a:t>
            </a:r>
          </a:p>
          <a:p>
            <a:r>
              <a:rPr lang="en-US" dirty="0" smtClean="0"/>
              <a:t>The Union army surprised the invading Confederate Army at Antietam Creek.</a:t>
            </a:r>
          </a:p>
          <a:p>
            <a:r>
              <a:rPr lang="en-US" dirty="0" smtClean="0"/>
              <a:t>The bloodiest single day of combat in American history commenced. More than 22,000 soldiers were killed or wounded.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4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Antietam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3338"/>
          </a:xfrm>
        </p:spPr>
        <p:txBody>
          <a:bodyPr>
            <a:normAutofit/>
          </a:bodyPr>
          <a:lstStyle/>
          <a:p>
            <a:r>
              <a:rPr lang="en-US" dirty="0" smtClean="0"/>
              <a:t>Unable to break through Union lines, Lee’s army retreated to Virginia.</a:t>
            </a:r>
          </a:p>
          <a:p>
            <a:r>
              <a:rPr lang="en-US" dirty="0" smtClean="0"/>
              <a:t>While it was a draw (tie) on the battlefield, it was a significant political victory for the Union.</a:t>
            </a:r>
          </a:p>
          <a:p>
            <a:pPr lvl="1"/>
            <a:r>
              <a:rPr lang="en-US" dirty="0" smtClean="0"/>
              <a:t>This kept England from interfering on behalf of the Confederacy.</a:t>
            </a:r>
          </a:p>
          <a:p>
            <a:pPr lvl="1"/>
            <a:r>
              <a:rPr lang="en-US" dirty="0" smtClean="0"/>
              <a:t>This encouraged Lincoln that the war could be won, and he issued the Emancipation Proclamation.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900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Emancipation Proclamation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4262"/>
          </a:xfrm>
        </p:spPr>
        <p:txBody>
          <a:bodyPr>
            <a:normAutofit/>
          </a:bodyPr>
          <a:lstStyle/>
          <a:p>
            <a:r>
              <a:rPr lang="en-US" dirty="0" smtClean="0"/>
              <a:t>After the battle of Antietam, on September 22, 1862, Lincoln issued a warning that enslaved people in all states STILL IN REBELLION on January 1, 1863 would be ‘forever free.’</a:t>
            </a:r>
          </a:p>
          <a:p>
            <a:r>
              <a:rPr lang="en-US" dirty="0" smtClean="0"/>
              <a:t>This immediately freed only 1% of slaves, since it only freed slaves in states that were in rebellion, and the owners didn’t follow Lincoln’s directions.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5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Emancipation Proclamation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act did strengthen the North cause in other ways.</a:t>
            </a:r>
          </a:p>
          <a:p>
            <a:pPr lvl="1"/>
            <a:r>
              <a:rPr lang="en-US" dirty="0" smtClean="0"/>
              <a:t>It allowed the Union to use escaped slaves as troops.</a:t>
            </a:r>
          </a:p>
          <a:p>
            <a:pPr lvl="1"/>
            <a:r>
              <a:rPr lang="en-US" dirty="0" smtClean="0"/>
              <a:t>It allowed advancing Union armies to physically free the slaves.</a:t>
            </a:r>
          </a:p>
          <a:p>
            <a:pPr lvl="1"/>
            <a:r>
              <a:rPr lang="en-US" dirty="0" smtClean="0"/>
              <a:t>It encourages slaves to escape towards Union armies.</a:t>
            </a:r>
          </a:p>
          <a:p>
            <a:pPr lvl="1"/>
            <a:r>
              <a:rPr lang="en-US" dirty="0" smtClean="0"/>
              <a:t>It forced the South to use valuable bodies to protect slaves, rather than fight the war.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793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NOW: Lincoln’s Inaugural Address</a:t>
            </a:r>
            <a:br>
              <a:rPr lang="en-US" dirty="0" smtClean="0"/>
            </a:br>
            <a:r>
              <a:rPr lang="en-US" dirty="0" smtClean="0"/>
              <a:t>Brought to you by the one and only Jackie 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866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“In your hands, my dissatisfied fellow-countrymen, and not in mine, is the momentous issue of civil war. The government will not assail you. You can have no conflict without being yourselves the aggressors.”</a:t>
            </a:r>
          </a:p>
          <a:p>
            <a:r>
              <a:rPr lang="en-US" dirty="0" smtClean="0"/>
              <a:t>Put this in your own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938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Points: Vicksburg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By Spring of 1863, Union forces controlled most of the Mississippi, as well as the port of New Orleans.</a:t>
            </a:r>
          </a:p>
          <a:p>
            <a:r>
              <a:rPr lang="en-US" dirty="0" smtClean="0"/>
              <a:t>The city of Vicksburg, Mississippi was the last remaining puzzle piece for control of the whole Mississippi.</a:t>
            </a:r>
          </a:p>
          <a:p>
            <a:r>
              <a:rPr lang="en-US" dirty="0" smtClean="0"/>
              <a:t>General Ulysses S. Grant began a siege of the city, bombarding it for 7 weeks with artillery before the Confederates finally surrendered the city on July 4.</a:t>
            </a:r>
          </a:p>
          <a:p>
            <a:r>
              <a:rPr lang="en-US" dirty="0" smtClean="0"/>
              <a:t>Federal warships now controlled the Mississippi River, cutting off Texas, Louisiana, and Arkansas from the rest of the Confederacy.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3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479" b="-7396"/>
          <a:stretch/>
        </p:blipFill>
        <p:spPr>
          <a:xfrm>
            <a:off x="457200" y="1074616"/>
            <a:ext cx="8229600" cy="5959230"/>
          </a:xfrm>
        </p:spPr>
      </p:pic>
    </p:spTree>
    <p:extLst>
      <p:ext uri="{BB962C8B-B14F-4D97-AF65-F5344CB8AC3E}">
        <p14:creationId xmlns:p14="http://schemas.microsoft.com/office/powerpoint/2010/main" val="1605031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Gettysburg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0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the East, Lee again took the offensive by leading an army into enemy territory: Maryland (again) and Pennsylvania. </a:t>
            </a:r>
          </a:p>
          <a:p>
            <a:r>
              <a:rPr lang="en-US" dirty="0" smtClean="0"/>
              <a:t>His goals were to either destroy the Union army or capture a major Northern city. </a:t>
            </a:r>
          </a:p>
          <a:p>
            <a:r>
              <a:rPr lang="en-US" dirty="0" smtClean="0"/>
              <a:t>Lee hoped to force the Union to call for peace or gain foreign intervention.</a:t>
            </a:r>
          </a:p>
          <a:p>
            <a:r>
              <a:rPr lang="en-US" dirty="0" smtClean="0"/>
              <a:t>On July 1, 1863, the invading Confederate army surprised Union units at Gettysburg in southern Pennsylvania.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96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Gettysburg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crucial battle of the war.</a:t>
            </a:r>
          </a:p>
          <a:p>
            <a:r>
              <a:rPr lang="en-US" dirty="0" smtClean="0"/>
              <a:t>Bloodiest battle of the war.</a:t>
            </a:r>
          </a:p>
          <a:p>
            <a:pPr lvl="1"/>
            <a:r>
              <a:rPr lang="en-US" dirty="0" smtClean="0"/>
              <a:t>Over 50,000 casualties.</a:t>
            </a:r>
          </a:p>
          <a:p>
            <a:r>
              <a:rPr lang="en-US" dirty="0" smtClean="0"/>
              <a:t>Lee’s </a:t>
            </a:r>
            <a:r>
              <a:rPr lang="en-US" dirty="0" err="1" smtClean="0"/>
              <a:t>assult</a:t>
            </a:r>
            <a:r>
              <a:rPr lang="en-US" dirty="0" smtClean="0"/>
              <a:t> on Union lines on the second and third days, including a famous but unsuccessful charge led by George Pickett, proved futile, and destroyed a key part of the Confederate army.</a:t>
            </a:r>
          </a:p>
          <a:p>
            <a:r>
              <a:rPr lang="en-US" dirty="0" smtClean="0"/>
              <a:t>What was left of Lee’s once dominant forces retreated to Virginia, and never again went on the offensive.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987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Sherman’s March to the Sea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While Grant’s forces in Virginia gradually eroded the Confederate Army, eventually confining them to Richmond, General Sherman went on the aggressive in the Deep South.</a:t>
            </a:r>
          </a:p>
          <a:p>
            <a:r>
              <a:rPr lang="en-US" dirty="0" smtClean="0"/>
              <a:t>Sherman led a force of 100,000 men from Chattanooga, Tennessee on a campaign of deliberate destruction all the way across Georgia and north into South Carolina.</a:t>
            </a:r>
          </a:p>
          <a:p>
            <a:r>
              <a:rPr lang="en-US" dirty="0" smtClean="0"/>
              <a:t>Sherman utilized ‘total war’ tactics, burning cotton fields, barns, houses—everything the enemy might need to survive.</a:t>
            </a:r>
          </a:p>
          <a:p>
            <a:r>
              <a:rPr lang="en-US" dirty="0" smtClean="0"/>
              <a:t>He marched into Savannah in December and completed his campaign in February 1865 by setting fire to Columbia, the capital of South Carolina and cradle of secession. </a:t>
            </a:r>
          </a:p>
          <a:p>
            <a:r>
              <a:rPr lang="en-US" dirty="0" smtClean="0"/>
              <a:t>His march had the intended effect, helping to break the spirit of the Confederacy and destroying its will to fight 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13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Surrender at Appomattox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Confederate government tried to negotiate for peace, but Lincoln would accept nothing short of restoration of the Union, while Jefferson Davis still demanded independence.</a:t>
            </a:r>
          </a:p>
          <a:p>
            <a:r>
              <a:rPr lang="en-US" dirty="0" smtClean="0"/>
              <a:t>General Lee and his army tried escaping from Richmond, but were caught at Appomattox Courthouse on April 9, 1865. </a:t>
            </a:r>
            <a:endParaRPr lang="en-US" dirty="0"/>
          </a:p>
          <a:p>
            <a:r>
              <a:rPr lang="en-US" dirty="0" smtClean="0"/>
              <a:t>General Grant of the Union took the surrender and treated his old friend Lee with respect, allowing him to and his troops to return home without arrest.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36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War: Political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Secession of the Southern states had created Republican majorities in both houses of Congress.</a:t>
            </a:r>
          </a:p>
          <a:p>
            <a:pPr lvl="1"/>
            <a:r>
              <a:rPr lang="en-US" dirty="0" smtClean="0"/>
              <a:t>Within those ranks were sharp differences.</a:t>
            </a:r>
          </a:p>
          <a:p>
            <a:pPr lvl="2"/>
            <a:r>
              <a:rPr lang="en-US" dirty="0" smtClean="0"/>
              <a:t>Radical: Those who pushed for immediate abolition of slavery</a:t>
            </a:r>
          </a:p>
          <a:p>
            <a:pPr lvl="2"/>
            <a:r>
              <a:rPr lang="en-US" dirty="0" smtClean="0"/>
              <a:t>Moderate: Free-</a:t>
            </a:r>
            <a:r>
              <a:rPr lang="en-US" dirty="0" err="1" smtClean="0"/>
              <a:t>Soilers</a:t>
            </a:r>
            <a:r>
              <a:rPr lang="en-US" dirty="0" smtClean="0"/>
              <a:t> who were more concerned with economic opportunities for whites</a:t>
            </a:r>
          </a:p>
        </p:txBody>
      </p:sp>
    </p:spTree>
    <p:extLst>
      <p:ext uri="{BB962C8B-B14F-4D97-AF65-F5344CB8AC3E}">
        <p14:creationId xmlns:p14="http://schemas.microsoft.com/office/powerpoint/2010/main" val="4149664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War: Civil Liberties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Lincoln focused more on conducting the war than on protecting citizens’ constitutional rights.</a:t>
            </a:r>
          </a:p>
          <a:p>
            <a:pPr lvl="1"/>
            <a:r>
              <a:rPr lang="en-US" dirty="0" smtClean="0"/>
              <a:t>Lincoln had suspended the writ of habeas corpus in Maryland and other border states.</a:t>
            </a:r>
          </a:p>
          <a:p>
            <a:pPr lvl="2"/>
            <a:r>
              <a:rPr lang="en-US" dirty="0" smtClean="0"/>
              <a:t>During the war, 13,000 people were arrested on suspicion of aiding the enemy and held without trial.</a:t>
            </a:r>
          </a:p>
          <a:p>
            <a:r>
              <a:rPr lang="en-US" dirty="0" smtClean="0"/>
              <a:t>Democrats charged that Lincoln had acted as a tyrant, but historians have been far less critical.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151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War: The Draft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 the war began in 1861, the soldiers were volunteers.</a:t>
            </a:r>
          </a:p>
          <a:p>
            <a:r>
              <a:rPr lang="en-US" dirty="0" smtClean="0"/>
              <a:t>The Union’s first Conscription Act (draft) made all men between the ages of 20-45 liable for military service but allowed a draftee to avoid service by either finding a substitute to serve or paying a $300 exemption fee.</a:t>
            </a:r>
          </a:p>
          <a:p>
            <a:r>
              <a:rPr lang="en-US" dirty="0" smtClean="0"/>
              <a:t>In July 1863, riots against the draft erupted in NYC, in which a mostly Irish American mob attacked blacks and wealthy whites. 117 people were killed.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89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Slavery (and the lecture)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Short term and long term, the group whose lives were most profoundly changed by the Civil War were the African Americans who had been born into slavery.</a:t>
            </a:r>
          </a:p>
          <a:p>
            <a:r>
              <a:rPr lang="en-US" dirty="0" smtClean="0"/>
              <a:t>In 1865, 4 million people were freed.</a:t>
            </a:r>
          </a:p>
          <a:p>
            <a:r>
              <a:rPr lang="en-US" dirty="0" smtClean="0"/>
              <a:t>For these individuals and their </a:t>
            </a:r>
            <a:r>
              <a:rPr lang="en-US" dirty="0" err="1" smtClean="0"/>
              <a:t>descendents</a:t>
            </a:r>
            <a:r>
              <a:rPr lang="en-US" dirty="0" smtClean="0"/>
              <a:t>, the struggle was far from over, but the end of slavery represented a huge step.</a:t>
            </a:r>
          </a:p>
          <a:p>
            <a:r>
              <a:rPr lang="en-US" dirty="0" smtClean="0"/>
              <a:t>While 4 years of total war cost 750,000 lives and an estimated $15 billion in war costs and property losses, far greater changes were set in motion at the conclusion of the war.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89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661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b="-3500"/>
          <a:stretch/>
        </p:blipFill>
        <p:spPr>
          <a:xfrm>
            <a:off x="457200" y="859692"/>
            <a:ext cx="8229600" cy="5998308"/>
          </a:xfrm>
        </p:spPr>
      </p:pic>
    </p:spTree>
    <p:extLst>
      <p:ext uri="{BB962C8B-B14F-4D97-AF65-F5344CB8AC3E}">
        <p14:creationId xmlns:p14="http://schemas.microsoft.com/office/powerpoint/2010/main" val="713204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Secession of the Lower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Upon Lincoln’s election, 7 states of the Deep South seceded.</a:t>
            </a:r>
          </a:p>
          <a:p>
            <a:r>
              <a:rPr lang="en-US" dirty="0" smtClean="0"/>
              <a:t>They set up their government in Montgomery, Alabama and elected Jefferson Davis as president.</a:t>
            </a:r>
          </a:p>
        </p:txBody>
      </p:sp>
    </p:spTree>
    <p:extLst>
      <p:ext uri="{BB962C8B-B14F-4D97-AF65-F5344CB8AC3E}">
        <p14:creationId xmlns:p14="http://schemas.microsoft.com/office/powerpoint/2010/main" val="40578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 Sumter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0461"/>
            <a:ext cx="8229600" cy="54423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Fort Sumter was in the harbor of Charleston, South Carolina, in Confederate territory, despite being a federal military fort.</a:t>
            </a:r>
          </a:p>
          <a:p>
            <a:r>
              <a:rPr lang="en-US" dirty="0" smtClean="0"/>
              <a:t>The Confederates controlled the harbor the fort was located in. </a:t>
            </a:r>
          </a:p>
          <a:p>
            <a:r>
              <a:rPr lang="en-US" dirty="0" smtClean="0"/>
              <a:t>Lincoln didn’t want to seem like the aggressor in the war, so he announced that he was sending food to the small fort.</a:t>
            </a:r>
          </a:p>
          <a:p>
            <a:r>
              <a:rPr lang="en-US" dirty="0" smtClean="0"/>
              <a:t>This gave South Carolina the choice of permitting the fort to hold or opening fire from shore.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87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b="-13436"/>
          <a:stretch/>
        </p:blipFill>
        <p:spPr>
          <a:xfrm>
            <a:off x="457200" y="457200"/>
            <a:ext cx="8229600" cy="6772031"/>
          </a:xfrm>
        </p:spPr>
      </p:pic>
    </p:spTree>
    <p:extLst>
      <p:ext uri="{BB962C8B-B14F-4D97-AF65-F5344CB8AC3E}">
        <p14:creationId xmlns:p14="http://schemas.microsoft.com/office/powerpoint/2010/main" val="908574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Lincoln’s Use of Executive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615" y="1337529"/>
            <a:ext cx="8374185" cy="5520471"/>
          </a:xfrm>
        </p:spPr>
        <p:txBody>
          <a:bodyPr>
            <a:normAutofit/>
          </a:bodyPr>
          <a:lstStyle/>
          <a:p>
            <a:r>
              <a:rPr lang="en-US" dirty="0" smtClean="0"/>
              <a:t>Right after Fort Sumter, Lincoln called for 75,000 volunteers for the Army to put  down the ‘insurrection’ in the Confederacy.</a:t>
            </a:r>
          </a:p>
          <a:p>
            <a:r>
              <a:rPr lang="en-US" dirty="0" smtClean="0"/>
              <a:t>He authorized spending for a war</a:t>
            </a:r>
          </a:p>
          <a:p>
            <a:r>
              <a:rPr lang="en-US" dirty="0" smtClean="0"/>
              <a:t>He suspended the privilege of the writ of habeas corpus.</a:t>
            </a:r>
          </a:p>
          <a:p>
            <a:r>
              <a:rPr lang="en-US" dirty="0" smtClean="0"/>
              <a:t>He did all this without Congress’ approval, saying he had to take extreme measures as ‘indispensible to the public safety.’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56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Secession of the Upper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it became clear that Lincoln would use troops in the crisis, four states of the Upper South (Virginia, North Carolina, Tennessee, and Arkansas) also seceded and joined the Confederacy.</a:t>
            </a:r>
          </a:p>
          <a:p>
            <a:r>
              <a:rPr lang="en-US" dirty="0" smtClean="0"/>
              <a:t>The Confederates then moved their capitol to Richmond, Virginia to be closer to the 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 States in the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0461"/>
            <a:ext cx="8229600" cy="500966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4 slaveholding states chose to NOT secede (Delaware, Maryland, Missouri, and Kentucky).</a:t>
            </a:r>
          </a:p>
          <a:p>
            <a:r>
              <a:rPr lang="en-US" dirty="0" smtClean="0"/>
              <a:t>This was partly due to military force (martial law in Maryland and US forces other areas) and political strategy.</a:t>
            </a:r>
          </a:p>
          <a:p>
            <a:r>
              <a:rPr lang="en-US" dirty="0" smtClean="0"/>
              <a:t>Keeping these border states in the Union was a primary military and political goal of Lincoln’s.</a:t>
            </a:r>
          </a:p>
          <a:p>
            <a:r>
              <a:rPr lang="en-US" dirty="0" smtClean="0"/>
              <a:t>Losing them would have increased the Confederate population by more than 50% and would have </a:t>
            </a:r>
            <a:r>
              <a:rPr lang="en-US" dirty="0" err="1" smtClean="0"/>
              <a:t>severly</a:t>
            </a:r>
            <a:r>
              <a:rPr lang="en-US" dirty="0" smtClean="0"/>
              <a:t> limited the North’s strategic positions for conducing war (and lost Washington, D.C.).</a:t>
            </a:r>
          </a:p>
          <a:p>
            <a:r>
              <a:rPr lang="en-US" dirty="0" smtClean="0"/>
              <a:t>This kept Lincoln from freeing the slaves for some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76834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939</TotalTime>
  <Words>1831</Words>
  <Application>Microsoft Macintosh PowerPoint</Application>
  <PresentationFormat>On-screen Show (4:3)</PresentationFormat>
  <Paragraphs>135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Black</vt:lpstr>
      <vt:lpstr>The Civil War</vt:lpstr>
      <vt:lpstr>DO NOW: Lincoln’s Inaugural Address Brought to you by the one and only Jackie M </vt:lpstr>
      <vt:lpstr>PowerPoint Presentation</vt:lpstr>
      <vt:lpstr>Secession of the Lower South</vt:lpstr>
      <vt:lpstr>Fort Sumter</vt:lpstr>
      <vt:lpstr>PowerPoint Presentation</vt:lpstr>
      <vt:lpstr>Lincoln’s Use of Executive Power</vt:lpstr>
      <vt:lpstr>Secession of the Upper South</vt:lpstr>
      <vt:lpstr>Border States in the Union</vt:lpstr>
      <vt:lpstr>Wartime Advantages: Military</vt:lpstr>
      <vt:lpstr>Wartime Advantages: Economic</vt:lpstr>
      <vt:lpstr>Wartime Advantages: Political</vt:lpstr>
      <vt:lpstr>1st Bull Run</vt:lpstr>
      <vt:lpstr>Union Strategy</vt:lpstr>
      <vt:lpstr>2nd Bull Run</vt:lpstr>
      <vt:lpstr>Antietam</vt:lpstr>
      <vt:lpstr>Antietam</vt:lpstr>
      <vt:lpstr>Emancipation Proclamation</vt:lpstr>
      <vt:lpstr>Emancipation Proclamation</vt:lpstr>
      <vt:lpstr>Turning Points: Vicksburg</vt:lpstr>
      <vt:lpstr>PowerPoint Presentation</vt:lpstr>
      <vt:lpstr>Gettysburg</vt:lpstr>
      <vt:lpstr>Gettysburg</vt:lpstr>
      <vt:lpstr>Sherman’s March to the Sea</vt:lpstr>
      <vt:lpstr>Surrender at Appomattox</vt:lpstr>
      <vt:lpstr>Effects of the War: Political</vt:lpstr>
      <vt:lpstr>Effects of the War: Civil Liberties</vt:lpstr>
      <vt:lpstr>Effects of the War: The Draft</vt:lpstr>
      <vt:lpstr>End of Slavery (and the lecture)</vt:lpstr>
    </vt:vector>
  </TitlesOfParts>
  <Company>Alliance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War</dc:title>
  <dc:creator>Craig Winchell</dc:creator>
  <cp:lastModifiedBy>Craig Winchell</cp:lastModifiedBy>
  <cp:revision>16</cp:revision>
  <dcterms:created xsi:type="dcterms:W3CDTF">2015-01-15T23:56:52Z</dcterms:created>
  <dcterms:modified xsi:type="dcterms:W3CDTF">2015-01-16T15:36:43Z</dcterms:modified>
</cp:coreProperties>
</file>