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4" r:id="rId6"/>
    <p:sldId id="267" r:id="rId7"/>
    <p:sldId id="274" r:id="rId8"/>
    <p:sldId id="275" r:id="rId9"/>
    <p:sldId id="276" r:id="rId10"/>
    <p:sldId id="277" r:id="rId11"/>
    <p:sldId id="262" r:id="rId12"/>
    <p:sldId id="269" r:id="rId13"/>
    <p:sldId id="26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B69C9-F331-864E-A175-42CA1B37350F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931-3BDF-1E49-89B5-F339A388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Depiction of Quaker relationship with Native Americans - peaceful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96719B-A595-7444-8725-364754813833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612BD8-3FEB-F246-936A-86910F22F1F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4C50B3-1497-DA46-8447-569ACF8150C0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455F-ABF2-FF43-ABF4-5A754C2EDA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2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A4164-5C2D-C14E-9DED-0AFB79B6B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5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C8F15-0E6B-744F-866E-11175DCC5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6.png"/><Relationship Id="rId26" Type="http://schemas.openxmlformats.org/officeDocument/2006/relationships/image" Target="../media/image7.png"/><Relationship Id="rId27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8E80666-FB37-4B36-9149-507F3B0178E3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4003" r:id="rId19"/>
    <p:sldLayoutId id="2147484004" r:id="rId20"/>
    <p:sldLayoutId id="2147484005" r:id="rId21"/>
    <p:sldLayoutId id="2147484006" r:id="rId22"/>
    <p:sldLayoutId id="2147484007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7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774727"/>
            <a:ext cx="7175351" cy="1793167"/>
          </a:xfrm>
        </p:spPr>
        <p:txBody>
          <a:bodyPr>
            <a:normAutofit/>
          </a:bodyPr>
          <a:lstStyle/>
          <a:p>
            <a:r>
              <a:rPr lang="en-US" dirty="0" smtClean="0"/>
              <a:t>Colonies to Empire: The British Atlantic World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2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5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1" y="27516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Nature of Slavery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47675" y="1481667"/>
            <a:ext cx="4038598" cy="50122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England &amp; Middle Colonies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Small Farms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More Housework</a:t>
            </a:r>
          </a:p>
          <a:p>
            <a:pPr marL="1004887" marR="0" lvl="2" indent="-23018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2CB6C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domestics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Trade Skills &amp; Artisans</a:t>
            </a:r>
          </a:p>
          <a:p>
            <a:pPr marL="1004887" marR="0" lvl="2" indent="-23018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2CB6C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Blacksmiths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Free Blacks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Similar work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Poorer conditions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Limited rights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Laborers, tradesmen, artisans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57" name="Shape 15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8685" r="8683"/>
          <a:stretch/>
        </p:blipFill>
        <p:spPr>
          <a:xfrm>
            <a:off x="4419600" y="1536700"/>
            <a:ext cx="3657600" cy="458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447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976072" y="38563"/>
            <a:ext cx="512103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Middle Colonies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5115" y="623088"/>
            <a:ext cx="4319954" cy="6345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62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York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Hostile takeover from the Dutch (1664)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Charles II (Duke of York)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Economy: trade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Extremely diverse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Racially and religiously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95062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Jersey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Royal (1702)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95062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Pennsylvania (1681)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William Penn &amp; the Quakers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Anti-slavery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Pacifist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95062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Delaware (1704)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Swedish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Captured by Dutch, surrendered to English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Given to Penn</a:t>
            </a:r>
          </a:p>
        </p:txBody>
      </p:sp>
      <p:pic>
        <p:nvPicPr>
          <p:cNvPr id="140" name="Shape 14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10601" b="-10599"/>
          <a:stretch/>
        </p:blipFill>
        <p:spPr>
          <a:xfrm>
            <a:off x="4062042" y="1116434"/>
            <a:ext cx="4847493" cy="5777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197227" y="978191"/>
            <a:ext cx="2735385" cy="492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*The most diverse region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1104" y="1575898"/>
            <a:ext cx="4847493" cy="482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06128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Benefits of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Mercantilist policies extended and enforced in America.</a:t>
            </a:r>
          </a:p>
          <a:p>
            <a:r>
              <a:rPr lang="en-US" dirty="0" smtClean="0"/>
              <a:t>Navigation Acts: Passed to control trade with the colonies.</a:t>
            </a:r>
          </a:p>
          <a:p>
            <a:r>
              <a:rPr lang="en-US" dirty="0" smtClean="0"/>
              <a:t>Some colonists followed, some didn’t, but the passages helped build a colonial economy.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9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-207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Seeds of Independence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0" y="736575"/>
            <a:ext cx="4648198" cy="57529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England Confederation (1643)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Mass Bay, Plymouth, New Haven, and Connecticut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Formed for defense and to solve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intercolonial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disputes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English Restoration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Charles II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Anti-Puritan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Grants charters to Conn. &amp; R.I. (1662)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Revokes Mass Bay Charter (1684)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James II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Dominion of New England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Edmund Andros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Closed town meetings, restricted schools, the press, and the courts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Enforces British Policy</a:t>
            </a:r>
          </a:p>
          <a:p>
            <a: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Navigation Laws**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Secure Colonial Defense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667588" y="793275"/>
            <a:ext cx="4341811" cy="311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805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Glorious Revolution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ct val="94203"/>
              <a:buFont typeface="Arial"/>
              <a:buChar char="–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James II &amp; Andros ousted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ct val="94203"/>
              <a:buFont typeface="Arial"/>
              <a:buChar char="–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Massachusetts granted Royal charter (1691)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Royal governor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Crown appointed officials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Church membership stripped as qualification for voting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ct val="94203"/>
              <a:buFont typeface="Arial"/>
              <a:buChar char="–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Increase in </a:t>
            </a:r>
            <a:r>
              <a:rPr lang="en-US" sz="16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salutary neglect**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462" y="4110036"/>
            <a:ext cx="4146548" cy="233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63682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James II &amp; the Dominion of New England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752600"/>
            <a:ext cx="51054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Times New Roman" charset="0"/>
              </a:rPr>
              <a:t>King James II </a:t>
            </a:r>
            <a:r>
              <a:rPr lang="en-US" sz="2800">
                <a:latin typeface="Times New Roman" charset="0"/>
              </a:rPr>
              <a:t>consolidated all northern colonies into </a:t>
            </a:r>
            <a:r>
              <a:rPr lang="en-US" sz="2800" b="1">
                <a:latin typeface="Times New Roman" charset="0"/>
              </a:rPr>
              <a:t>Dominion of New England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Viceroy = </a:t>
            </a:r>
            <a:r>
              <a:rPr lang="en-US" sz="2400" b="1">
                <a:latin typeface="Times New Roman" charset="0"/>
              </a:rPr>
              <a:t>Edmund Andros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Forced rel. toleration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Stripped local governments of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Required landowners to pay annual quitrent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James was openly Catholic, but daughters Mary &amp; Anne were Protestant</a:t>
            </a:r>
          </a:p>
        </p:txBody>
      </p:sp>
      <p:pic>
        <p:nvPicPr>
          <p:cNvPr id="11268" name="Picture 6" descr="JamesII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90600"/>
            <a:ext cx="1852613" cy="2514600"/>
          </a:xfrm>
          <a:noFill/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990600" y="3505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King James II (1685-88)</a:t>
            </a:r>
          </a:p>
        </p:txBody>
      </p:sp>
      <p:pic>
        <p:nvPicPr>
          <p:cNvPr id="11270" name="Picture 8" descr="ViceroyaltyNewEngland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3272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1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The Glorious Revolution</a:t>
            </a:r>
            <a:br>
              <a:rPr lang="en-US" sz="4000">
                <a:latin typeface="Times New Roman" charset="0"/>
              </a:rPr>
            </a:br>
            <a:r>
              <a:rPr lang="en-US" sz="4000">
                <a:latin typeface="Times New Roman" charset="0"/>
              </a:rPr>
              <a:t>(1688-89)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752600"/>
            <a:ext cx="38862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Parliament invited James</a:t>
            </a:r>
            <a:r>
              <a:rPr lang="ja-JP" altLang="en-US" sz="2400">
                <a:latin typeface="Times New Roman" charset="0"/>
              </a:rPr>
              <a:t>’</a:t>
            </a:r>
            <a:r>
              <a:rPr lang="en-US" sz="2400">
                <a:latin typeface="Times New Roman" charset="0"/>
              </a:rPr>
              <a:t> daughter Mary &amp; husband William of Orange to take throne in 1688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William defeated James at the </a:t>
            </a:r>
            <a:r>
              <a:rPr lang="en-US" sz="2400" b="1">
                <a:latin typeface="Times New Roman" charset="0"/>
              </a:rPr>
              <a:t>Battle of the Boyne</a:t>
            </a:r>
            <a:r>
              <a:rPr lang="en-US" sz="2400">
                <a:latin typeface="Times New Roman" charset="0"/>
              </a:rPr>
              <a:t> in Northern Ireland (July 1, 1690)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William &amp; Mary accepted </a:t>
            </a:r>
            <a:r>
              <a:rPr lang="en-US" sz="2400" b="1">
                <a:latin typeface="Times New Roman" charset="0"/>
              </a:rPr>
              <a:t>Bill of Rights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New colonial charters granted in 1691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Plymouth merged into Mass. Bay</a:t>
            </a:r>
          </a:p>
        </p:txBody>
      </p:sp>
      <p:pic>
        <p:nvPicPr>
          <p:cNvPr id="12292" name="Picture 6" descr="William&amp;Mary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886200" cy="2397125"/>
          </a:xfrm>
          <a:noFill/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William III &amp; Mary II</a:t>
            </a:r>
          </a:p>
        </p:txBody>
      </p:sp>
      <p:pic>
        <p:nvPicPr>
          <p:cNvPr id="12294" name="Picture 10" descr="BattleoftheBoyne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0480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5486400" y="6553200"/>
            <a:ext cx="262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The Battle of the Boyne</a:t>
            </a:r>
          </a:p>
        </p:txBody>
      </p:sp>
    </p:spTree>
    <p:extLst>
      <p:ext uri="{BB962C8B-B14F-4D97-AF65-F5344CB8AC3E}">
        <p14:creationId xmlns:p14="http://schemas.microsoft.com/office/powerpoint/2010/main" val="247468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Social Contract Theory of Government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752600"/>
            <a:ext cx="5029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imes New Roman" charset="0"/>
              </a:rPr>
              <a:t>John Locke</a:t>
            </a:r>
            <a:r>
              <a:rPr lang="en-US" sz="2800" dirty="0">
                <a:latin typeface="Times New Roman" charset="0"/>
              </a:rPr>
              <a:t> published </a:t>
            </a:r>
            <a:r>
              <a:rPr lang="en-US" sz="2800" b="1" i="1" dirty="0">
                <a:latin typeface="Times New Roman" charset="0"/>
              </a:rPr>
              <a:t>Two Treatises on Government</a:t>
            </a:r>
            <a:r>
              <a:rPr lang="en-US" sz="2800" dirty="0">
                <a:latin typeface="Times New Roman" charset="0"/>
              </a:rPr>
              <a:t> in 1690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Man originally in state of nature, with natural rights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latin typeface="Times New Roman" charset="0"/>
              </a:rPr>
              <a:t>Life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latin typeface="Times New Roman" charset="0"/>
              </a:rPr>
              <a:t>Liberty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latin typeface="Times New Roman" charset="0"/>
              </a:rPr>
              <a:t>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Government = contract between people to protect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If </a:t>
            </a:r>
            <a:r>
              <a:rPr lang="en-US" sz="2400" dirty="0" err="1" smtClean="0">
                <a:latin typeface="Times New Roman" charset="0"/>
              </a:rPr>
              <a:t>gov.</a:t>
            </a:r>
            <a:r>
              <a:rPr lang="en-US" sz="2400" dirty="0" smtClean="0">
                <a:latin typeface="Times New Roman" charset="0"/>
              </a:rPr>
              <a:t> doesn’t protect </a:t>
            </a:r>
            <a:r>
              <a:rPr lang="en-US" sz="2400" dirty="0">
                <a:latin typeface="Times New Roman" charset="0"/>
              </a:rPr>
              <a:t>rights, people have right of revolution</a:t>
            </a:r>
          </a:p>
        </p:txBody>
      </p:sp>
      <p:pic>
        <p:nvPicPr>
          <p:cNvPr id="13316" name="Picture 6" descr="Locke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2743200" cy="4114800"/>
          </a:xfrm>
          <a:noFill/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447800" y="5943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John Locke</a:t>
            </a:r>
          </a:p>
        </p:txBody>
      </p:sp>
    </p:spTree>
    <p:extLst>
      <p:ext uri="{BB962C8B-B14F-4D97-AF65-F5344CB8AC3E}">
        <p14:creationId xmlns:p14="http://schemas.microsoft.com/office/powerpoint/2010/main" val="302460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by: </a:t>
            </a:r>
          </a:p>
          <a:p>
            <a:r>
              <a:rPr lang="en-US" dirty="0" smtClean="0"/>
              <a:t>What is mercantilism and how did it impact the British Empire?</a:t>
            </a:r>
          </a:p>
          <a:p>
            <a:r>
              <a:rPr lang="en-US" dirty="0" smtClean="0"/>
              <a:t>Why did slavery develop at a greater rate in the Southern colonies than anywhere else in America?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7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Economy: Work, Exchange, and Technology:</a:t>
            </a:r>
            <a:r>
              <a:rPr lang="en-US" sz="2800" dirty="0" smtClean="0"/>
              <a:t> How did patterns of exchange shape the societies that emerged in North American between 1607 and 1754?</a:t>
            </a:r>
          </a:p>
          <a:p>
            <a:r>
              <a:rPr lang="en-US" sz="2800" b="1" dirty="0" smtClean="0"/>
              <a:t>Peopling: </a:t>
            </a:r>
            <a:r>
              <a:rPr lang="en-US" sz="2800" dirty="0" smtClean="0"/>
              <a:t>What factors shaped the institution of slavery in the British North American colonies?</a:t>
            </a:r>
          </a:p>
          <a:p>
            <a:r>
              <a:rPr lang="en-US" sz="2800" b="1" dirty="0" smtClean="0"/>
              <a:t>Identity: </a:t>
            </a:r>
            <a:r>
              <a:rPr lang="en-US" sz="2800" dirty="0" smtClean="0"/>
              <a:t>In what ways did African Americans resist slavery?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13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 in 1660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1660: Mostly isolated in New England and the Chesapeake.</a:t>
            </a:r>
          </a:p>
          <a:p>
            <a:r>
              <a:rPr lang="en-US" dirty="0" smtClean="0"/>
              <a:t>1660-1750: Colonization takes over the whole Eastern Seaboard of the United States.</a:t>
            </a:r>
          </a:p>
          <a:p>
            <a:r>
              <a:rPr lang="en-US" dirty="0" smtClean="0"/>
              <a:t>Slavery expands significantly</a:t>
            </a:r>
          </a:p>
          <a:p>
            <a:r>
              <a:rPr lang="en-US" dirty="0" smtClean="0"/>
              <a:t>Mercantilism and the Triangle Trade alter the economy approach of both sides of the Atlantic.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7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 smtClean="0"/>
              <a:t>Carolina (1669): Built on European tradition</a:t>
            </a:r>
          </a:p>
          <a:p>
            <a:pPr marL="457200" lvl="1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-Raised cattle, corn, hogs, tobacco on small farms.</a:t>
            </a:r>
          </a:p>
          <a:p>
            <a:pPr marL="457200" lvl="1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-Exported products to the West Indies</a:t>
            </a:r>
          </a:p>
          <a:p>
            <a:pPr marL="457200" lvl="1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-Around 1700, rice production took off, greatly increasing the need for labor.</a:t>
            </a:r>
          </a:p>
          <a:p>
            <a:pPr marL="457200" lvl="1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-By 1740, slaves made up 2/3 of population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6514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	ENVIRONMENT</a:t>
            </a:r>
          </a:p>
          <a:p>
            <a:r>
              <a:rPr lang="en-US"/>
              <a:t>Atlantic and Gulf Coastal Plains.</a:t>
            </a:r>
          </a:p>
          <a:p>
            <a:r>
              <a:rPr lang="en-US"/>
              <a:t>Long growing season and fertile land.</a:t>
            </a:r>
          </a:p>
          <a:p>
            <a:r>
              <a:rPr lang="en-US"/>
              <a:t>Warm for most of the year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	PRODUCTS</a:t>
            </a:r>
          </a:p>
          <a:p>
            <a:r>
              <a:rPr lang="en-US"/>
              <a:t>Farmed Tobacco, Rice, Indigo, and Cotton.</a:t>
            </a:r>
          </a:p>
          <a:p>
            <a:r>
              <a:rPr lang="en-US"/>
              <a:t>Trade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cash crops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farmed on Plantations.</a:t>
            </a:r>
          </a:p>
          <a:p>
            <a:r>
              <a:rPr lang="en-US"/>
              <a:t>Purchase manufactured goods.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543800" cy="1143000"/>
          </a:xfrm>
          <a:noFill/>
          <a:ln/>
        </p:spPr>
        <p:txBody>
          <a:bodyPr/>
          <a:lstStyle/>
          <a:p>
            <a:r>
              <a:rPr lang="en-US"/>
              <a:t>Southern Colonies</a:t>
            </a:r>
            <a:br>
              <a:rPr lang="en-US"/>
            </a:br>
            <a:r>
              <a:rPr lang="en-US" sz="3600"/>
              <a:t>Environment &amp; 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6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 advAuto="0"/>
      <p:bldP spid="53251" grpId="0" build="p" autoUpdateAnimBg="0"/>
      <p:bldP spid="5325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32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Economic </a:t>
            </a:r>
            <a:r>
              <a:rPr lang="en-US" sz="46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Factors of Slavery</a:t>
            </a:r>
            <a:endParaRPr lang="en-US" sz="46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701" y="1418167"/>
            <a:ext cx="4516435" cy="53297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Cash Crops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Tobacco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Rice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Indigo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Slave Trade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Mercantilism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Royal African Company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Triangular Trade</a:t>
            </a:r>
          </a:p>
          <a:p>
            <a:pPr marL="1004887" marR="0" lvl="2" indent="-230187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D2CB6C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“middle passage”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Plantation System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Volume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Transportation costs</a:t>
            </a:r>
          </a:p>
          <a:p>
            <a:pPr marL="1004887" marR="0" lvl="2" indent="-230187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D2CB6C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headright system vs. slavery</a:t>
            </a:r>
          </a:p>
        </p:txBody>
      </p:sp>
      <p:pic>
        <p:nvPicPr>
          <p:cNvPr id="96" name="Shape 9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6653" r="6654"/>
          <a:stretch/>
        </p:blipFill>
        <p:spPr>
          <a:xfrm>
            <a:off x="4529137" y="1612900"/>
            <a:ext cx="4038598" cy="452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150" y="2429934"/>
            <a:ext cx="5256210" cy="42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6913" y="1244600"/>
            <a:ext cx="4179885" cy="3604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20600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-952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Geographic </a:t>
            </a:r>
            <a:r>
              <a:rPr lang="en-US" sz="46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Factors of Slavery</a:t>
            </a:r>
            <a:endParaRPr lang="en-US" sz="46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04" name="Shape 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546" r="14547"/>
          <a:stretch/>
        </p:blipFill>
        <p:spPr>
          <a:xfrm>
            <a:off x="457200" y="1536700"/>
            <a:ext cx="3657600" cy="458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648200" y="965200"/>
            <a:ext cx="4038598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Topography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Fertile Soil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Broad Rivers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Climate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Warm, humid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Disease Resistance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Smallpox/malaria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Proximity to Caribbean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West Indies Slave Trade</a:t>
            </a:r>
          </a:p>
        </p:txBody>
      </p:sp>
    </p:spTree>
    <p:extLst>
      <p:ext uri="{BB962C8B-B14F-4D97-AF65-F5344CB8AC3E}">
        <p14:creationId xmlns:p14="http://schemas.microsoft.com/office/powerpoint/2010/main" val="283081591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1" y="27516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Social Factors</a:t>
            </a:r>
            <a:r>
              <a:rPr lang="en-US" sz="4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of Slavery</a:t>
            </a:r>
            <a:endParaRPr lang="en-US" sz="46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564217"/>
            <a:ext cx="4038598" cy="4525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Labor Issues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Bacon’s Rebellion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Population Growth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Demand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Socio-Economic Structure of South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Prestige of planters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Prevailing Racism</a:t>
            </a:r>
          </a:p>
          <a:p>
            <a:pPr marL="1004887" marR="0" lvl="2" indent="-230187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D2CB6C"/>
              </a:buClr>
              <a:buSzPct val="100000"/>
              <a:buFont typeface="Arial"/>
              <a:buChar char="•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slave codes</a:t>
            </a: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5414" r="15414"/>
          <a:stretch/>
        </p:blipFill>
        <p:spPr>
          <a:xfrm>
            <a:off x="4419600" y="1536700"/>
            <a:ext cx="3657600" cy="458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09809"/>
      </p:ext>
    </p:extLst>
  </p:cSld>
  <p:clrMapOvr>
    <a:masterClrMapping/>
  </p:clrMapOvr>
  <p:transition xmlns:p14="http://schemas.microsoft.com/office/powerpoint/2010/main" spd="slow">
    <p:cut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319</TotalTime>
  <Words>693</Words>
  <Application>Microsoft Macintosh PowerPoint</Application>
  <PresentationFormat>On-screen Show (4:3)</PresentationFormat>
  <Paragraphs>152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Colonies to Empire: The British Atlantic World</vt:lpstr>
      <vt:lpstr>Do Now</vt:lpstr>
      <vt:lpstr>Questions to Consider…</vt:lpstr>
      <vt:lpstr>Colonies in 1660</vt:lpstr>
      <vt:lpstr>Southern Colonial Characteristics</vt:lpstr>
      <vt:lpstr>Southern Colonies Environment &amp; Culture</vt:lpstr>
      <vt:lpstr>Economic Factors of Slavery</vt:lpstr>
      <vt:lpstr>Geographic Factors of Slavery</vt:lpstr>
      <vt:lpstr>Social Factors of Slavery</vt:lpstr>
      <vt:lpstr>Nature of Slavery</vt:lpstr>
      <vt:lpstr>The Middle Colonies</vt:lpstr>
      <vt:lpstr>British Benefits of Expansion</vt:lpstr>
      <vt:lpstr>Seeds of Independence</vt:lpstr>
      <vt:lpstr>James II &amp; the Dominion of New England</vt:lpstr>
      <vt:lpstr>The Glorious Revolution (1688-89)</vt:lpstr>
      <vt:lpstr>Social Contract Theory of Government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Colonies to Empire: The British Atlantic World</dc:title>
  <dc:creator>Craig Winchell</dc:creator>
  <cp:lastModifiedBy>Craig Winchell</cp:lastModifiedBy>
  <cp:revision>13</cp:revision>
  <dcterms:created xsi:type="dcterms:W3CDTF">2015-08-13T16:49:30Z</dcterms:created>
  <dcterms:modified xsi:type="dcterms:W3CDTF">2015-08-13T22:09:15Z</dcterms:modified>
</cp:coreProperties>
</file>