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2"/>
  </p:notesMasterIdLst>
  <p:sldIdLst>
    <p:sldId id="257" r:id="rId2"/>
    <p:sldId id="256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2" r:id="rId18"/>
    <p:sldId id="275" r:id="rId19"/>
    <p:sldId id="260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3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FD613-4E59-9042-A188-5FD4E3CD498A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EB25C-3F47-E34F-B521-C485FD5F2E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94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Font typeface="Arial"/>
              <a:buNone/>
            </a:pPr>
            <a:endParaRPr sz="1100" b="0" i="0" u="none" strike="noStrike" cap="none" baseline="0"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8F3431D-330D-8145-829F-11CC79FF2E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0BC4B41-F6F8-C343-A2CF-1655FD1818A4}" type="datetimeFigureOut">
              <a:rPr lang="en-US" smtClean="0"/>
              <a:t>9/13/16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86733C4-56B7-2B49-9ED8-7FAE5DDB09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Why was a new system of government needed in the US? Why were many states hesitant to embrace a new system?</a:t>
            </a:r>
          </a:p>
          <a:p>
            <a:r>
              <a:rPr lang="ja-JP" altLang="en-US" sz="2500" b="1" dirty="0">
                <a:solidFill>
                  <a:srgbClr val="000000"/>
                </a:solidFill>
                <a:latin typeface="American Typewriter"/>
                <a:cs typeface="American Typewriter"/>
              </a:rPr>
              <a:t>“</a:t>
            </a:r>
            <a:r>
              <a:rPr lang="en-US" sz="2500" b="1" dirty="0">
                <a:solidFill>
                  <a:srgbClr val="000000"/>
                </a:solidFill>
                <a:latin typeface="American Typewriter"/>
                <a:cs typeface="American Typewriter"/>
              </a:rPr>
              <a:t>Liberty may be endangered by the abuse of liberty, but also by the abuse of power [tyranny].</a:t>
            </a:r>
            <a:r>
              <a:rPr lang="ja-JP" altLang="en-US" sz="2500" b="1" dirty="0" smtClean="0">
                <a:solidFill>
                  <a:srgbClr val="000000"/>
                </a:solidFill>
                <a:latin typeface="American Typewriter"/>
                <a:cs typeface="American Typewriter"/>
              </a:rPr>
              <a:t>”</a:t>
            </a:r>
            <a:endParaRPr lang="en-US" altLang="ja-JP" sz="2500" dirty="0" smtClean="0"/>
          </a:p>
        </p:txBody>
      </p:sp>
    </p:spTree>
    <p:extLst>
      <p:ext uri="{BB962C8B-B14F-4D97-AF65-F5344CB8AC3E}">
        <p14:creationId xmlns:p14="http://schemas.microsoft.com/office/powerpoint/2010/main" val="283859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Virginia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01" y="1304243"/>
            <a:ext cx="8725011" cy="5114003"/>
          </a:xfrm>
        </p:spPr>
        <p:txBody>
          <a:bodyPr/>
          <a:lstStyle/>
          <a:p>
            <a:r>
              <a:rPr lang="en-US" dirty="0" smtClean="0"/>
              <a:t>Supreme National Government</a:t>
            </a:r>
          </a:p>
          <a:p>
            <a:pPr lvl="1"/>
            <a:r>
              <a:rPr lang="en-US" dirty="0" smtClean="0"/>
              <a:t>Power to overturn state laws.</a:t>
            </a:r>
          </a:p>
          <a:p>
            <a:r>
              <a:rPr lang="en-US" dirty="0" smtClean="0"/>
              <a:t>National Government established by the people, not states.</a:t>
            </a:r>
          </a:p>
          <a:p>
            <a:r>
              <a:rPr lang="en-US" dirty="0" smtClean="0"/>
              <a:t>3 Tier election system.</a:t>
            </a:r>
          </a:p>
          <a:p>
            <a:pPr lvl="1"/>
            <a:r>
              <a:rPr lang="en-US" dirty="0" smtClean="0"/>
              <a:t>Everyday people elect only the lower house of the national legislature.</a:t>
            </a:r>
          </a:p>
          <a:p>
            <a:pPr lvl="2"/>
            <a:r>
              <a:rPr lang="en-US" dirty="0" smtClean="0"/>
              <a:t>Lower house elects upper house.</a:t>
            </a:r>
          </a:p>
          <a:p>
            <a:pPr lvl="2"/>
            <a:r>
              <a:rPr lang="en-US" dirty="0" smtClean="0"/>
              <a:t>Both houses pick executive branch and judiciary branch.</a:t>
            </a:r>
          </a:p>
          <a:p>
            <a:r>
              <a:rPr lang="en-US" dirty="0" smtClean="0"/>
              <a:t>2 Flaws: </a:t>
            </a:r>
          </a:p>
          <a:p>
            <a:pPr lvl="1"/>
            <a:r>
              <a:rPr lang="en-US" dirty="0" smtClean="0"/>
              <a:t>States didn’t like </a:t>
            </a:r>
            <a:r>
              <a:rPr lang="en-US" dirty="0" err="1" smtClean="0"/>
              <a:t>nat’l</a:t>
            </a:r>
            <a:r>
              <a:rPr lang="en-US" dirty="0" smtClean="0"/>
              <a:t> </a:t>
            </a:r>
            <a:r>
              <a:rPr lang="en-US" dirty="0" err="1" smtClean="0"/>
              <a:t>gov</a:t>
            </a:r>
            <a:r>
              <a:rPr lang="en-US" dirty="0" smtClean="0"/>
              <a:t> supremacy</a:t>
            </a:r>
          </a:p>
          <a:p>
            <a:pPr lvl="1"/>
            <a:r>
              <a:rPr lang="en-US" dirty="0" smtClean="0"/>
              <a:t>Representation in lower house based on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07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7841"/>
            <a:ext cx="8913813" cy="914400"/>
          </a:xfrm>
        </p:spPr>
        <p:txBody>
          <a:bodyPr/>
          <a:lstStyle/>
          <a:p>
            <a:r>
              <a:rPr lang="en-US" dirty="0" smtClean="0"/>
              <a:t>New Jersey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01" y="1321404"/>
            <a:ext cx="8725011" cy="4944925"/>
          </a:xfrm>
        </p:spPr>
        <p:txBody>
          <a:bodyPr/>
          <a:lstStyle/>
          <a:p>
            <a:r>
              <a:rPr lang="en-US" dirty="0" smtClean="0"/>
              <a:t>Proposed by small states</a:t>
            </a:r>
          </a:p>
          <a:p>
            <a:r>
              <a:rPr lang="en-US" dirty="0" smtClean="0"/>
              <a:t>Gave </a:t>
            </a:r>
            <a:r>
              <a:rPr lang="en-US" dirty="0" err="1" smtClean="0"/>
              <a:t>nat’l</a:t>
            </a:r>
            <a:r>
              <a:rPr lang="en-US" dirty="0" smtClean="0"/>
              <a:t> </a:t>
            </a:r>
            <a:r>
              <a:rPr lang="en-US" dirty="0" err="1" smtClean="0"/>
              <a:t>gov</a:t>
            </a:r>
            <a:r>
              <a:rPr lang="en-US" dirty="0" smtClean="0"/>
              <a:t> power to raise revenue, control commerce/trade.</a:t>
            </a:r>
          </a:p>
          <a:p>
            <a:r>
              <a:rPr lang="en-US" dirty="0" smtClean="0"/>
              <a:t>States could control their own laws</a:t>
            </a:r>
          </a:p>
          <a:p>
            <a:r>
              <a:rPr lang="en-US" dirty="0" smtClean="0"/>
              <a:t>Each state equal.</a:t>
            </a:r>
          </a:p>
          <a:p>
            <a:pPr lvl="1"/>
            <a:r>
              <a:rPr lang="en-US" dirty="0" smtClean="0"/>
              <a:t>Each state gets one vote in a one house legislature.</a:t>
            </a:r>
          </a:p>
          <a:p>
            <a:r>
              <a:rPr lang="en-US" dirty="0" smtClean="0"/>
              <a:t>After debate, Virginia Plan gets used as foundation</a:t>
            </a:r>
          </a:p>
          <a:p>
            <a:r>
              <a:rPr lang="en-US" dirty="0" smtClean="0"/>
              <a:t>“We must follow the example of Solon, who gave the Athenians not the best government he could devise but the best they would receive.”</a:t>
            </a:r>
          </a:p>
        </p:txBody>
      </p:sp>
    </p:spTree>
    <p:extLst>
      <p:ext uri="{BB962C8B-B14F-4D97-AF65-F5344CB8AC3E}">
        <p14:creationId xmlns:p14="http://schemas.microsoft.com/office/powerpoint/2010/main" val="260760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0680"/>
            <a:ext cx="8913813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Great (Connecticut)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931" y="1115080"/>
            <a:ext cx="8312969" cy="515124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Central Problem: State representation.</a:t>
            </a:r>
          </a:p>
          <a:p>
            <a:pPr lvl="1"/>
            <a:r>
              <a:rPr lang="en-US" dirty="0" smtClean="0"/>
              <a:t>Big states want it population based</a:t>
            </a:r>
          </a:p>
          <a:p>
            <a:pPr lvl="1"/>
            <a:r>
              <a:rPr lang="en-US" dirty="0" smtClean="0"/>
              <a:t>Small states want it equality based</a:t>
            </a:r>
          </a:p>
          <a:p>
            <a:r>
              <a:rPr lang="en-US" dirty="0" smtClean="0"/>
              <a:t>Proposal: </a:t>
            </a:r>
          </a:p>
          <a:p>
            <a:pPr lvl="1"/>
            <a:r>
              <a:rPr lang="en-US" dirty="0" smtClean="0"/>
              <a:t>2 house legislative body.</a:t>
            </a:r>
          </a:p>
          <a:p>
            <a:pPr lvl="1"/>
            <a:r>
              <a:rPr lang="en-US" dirty="0" smtClean="0"/>
              <a:t>Upper house (Senate) with 2 members from EACH state.</a:t>
            </a:r>
          </a:p>
          <a:p>
            <a:pPr lvl="1"/>
            <a:r>
              <a:rPr lang="en-US" dirty="0" smtClean="0"/>
              <a:t>Lower House (House of Reps) with members based on population.</a:t>
            </a:r>
          </a:p>
          <a:p>
            <a:r>
              <a:rPr lang="en-US" dirty="0" smtClean="0"/>
              <a:t>Both sides agreed…moved on. Both houses have to agree in order to pass laws.</a:t>
            </a:r>
          </a:p>
          <a:p>
            <a:r>
              <a:rPr lang="en-US" dirty="0" smtClean="0"/>
              <a:t>Other issues:</a:t>
            </a:r>
          </a:p>
          <a:p>
            <a:pPr lvl="1"/>
            <a:r>
              <a:rPr lang="en-US" dirty="0" smtClean="0"/>
              <a:t>State </a:t>
            </a:r>
            <a:r>
              <a:rPr lang="en-US" dirty="0" smtClean="0"/>
              <a:t>legislatures would pick the senate.</a:t>
            </a:r>
          </a:p>
          <a:p>
            <a:pPr lvl="1"/>
            <a:r>
              <a:rPr lang="en-US" dirty="0" smtClean="0"/>
              <a:t>States pick ‘electors’ who vote for the President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...no state, without its consent, shall be deprived of its equal suffrage in the Senate</a:t>
            </a:r>
            <a:r>
              <a:rPr lang="en-US" dirty="0" smtClean="0"/>
              <a:t>.</a:t>
            </a:r>
            <a:r>
              <a:rPr lang="en-US" baseline="30000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343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Slavery?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37" y="1338566"/>
            <a:ext cx="8742175" cy="4927764"/>
          </a:xfrm>
        </p:spPr>
        <p:txBody>
          <a:bodyPr/>
          <a:lstStyle/>
          <a:p>
            <a:r>
              <a:rPr lang="en-US" dirty="0" smtClean="0"/>
              <a:t>Slavery contradicts republican principles…</a:t>
            </a:r>
          </a:p>
          <a:p>
            <a:pPr lvl="1"/>
            <a:r>
              <a:rPr lang="en-US" dirty="0" smtClean="0"/>
              <a:t>Even many slave owners hoped it would die out</a:t>
            </a:r>
          </a:p>
          <a:p>
            <a:r>
              <a:rPr lang="en-US" dirty="0" smtClean="0"/>
              <a:t>Madison and George Mason proposed an ‘end to the Atlantic Slave Trade.’</a:t>
            </a:r>
          </a:p>
          <a:p>
            <a:pPr lvl="1"/>
            <a:r>
              <a:rPr lang="en-US" dirty="0" smtClean="0"/>
              <a:t>South Carolina and Georgia: “Nope”</a:t>
            </a:r>
          </a:p>
          <a:p>
            <a:pPr lvl="1"/>
            <a:r>
              <a:rPr lang="en-US" dirty="0" smtClean="0"/>
              <a:t>Threatened to leave the union if this was passed.</a:t>
            </a:r>
          </a:p>
          <a:p>
            <a:pPr lvl="1"/>
            <a:r>
              <a:rPr lang="en-US" dirty="0" smtClean="0"/>
              <a:t>Convention denied Congress the power to regulate immigration until 1808.</a:t>
            </a:r>
          </a:p>
          <a:p>
            <a:r>
              <a:rPr lang="en-US" dirty="0" smtClean="0"/>
              <a:t>Constitution excluded ‘slaves’ from the Constitution.</a:t>
            </a:r>
          </a:p>
          <a:p>
            <a:r>
              <a:rPr lang="en-US" dirty="0" smtClean="0"/>
              <a:t>What to do about their number in population counts??</a:t>
            </a:r>
          </a:p>
        </p:txBody>
      </p:sp>
    </p:spTree>
    <p:extLst>
      <p:ext uri="{BB962C8B-B14F-4D97-AF65-F5344CB8AC3E}">
        <p14:creationId xmlns:p14="http://schemas.microsoft.com/office/powerpoint/2010/main" val="358232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3/5 Compromise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01" y="1304244"/>
            <a:ext cx="8725011" cy="4962086"/>
          </a:xfrm>
        </p:spPr>
        <p:txBody>
          <a:bodyPr/>
          <a:lstStyle/>
          <a:p>
            <a:r>
              <a:rPr lang="en-US" dirty="0" smtClean="0"/>
              <a:t>Slaves can’t vote.</a:t>
            </a:r>
          </a:p>
          <a:p>
            <a:r>
              <a:rPr lang="en-US" dirty="0" smtClean="0"/>
              <a:t>Why should they count in the census count for representation in    H of R?</a:t>
            </a:r>
          </a:p>
          <a:p>
            <a:r>
              <a:rPr lang="en-US" dirty="0" smtClean="0"/>
              <a:t>Southern states demanded they count in population (irony…)</a:t>
            </a:r>
          </a:p>
          <a:p>
            <a:r>
              <a:rPr lang="en-US" dirty="0" smtClean="0"/>
              <a:t>Delegates agree to a 3/5 count, in which every 5 slaves count as 3 people for </a:t>
            </a:r>
            <a:r>
              <a:rPr lang="en-US" i="1" dirty="0" smtClean="0"/>
              <a:t>population </a:t>
            </a:r>
            <a:r>
              <a:rPr lang="en-US" dirty="0" smtClean="0"/>
              <a:t>purposes.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5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algn="l" eaLnBrk="1" hangingPunct="1"/>
            <a:r>
              <a:rPr lang="en-US" sz="2800" b="1">
                <a:latin typeface="Arial" charset="0"/>
              </a:rPr>
              <a:t>The Basic Principles of the U.S. Constitution</a:t>
            </a:r>
            <a:endParaRPr lang="en-US" sz="2800" b="1">
              <a:latin typeface="Times New Roman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3058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1)</a:t>
            </a:r>
            <a:r>
              <a:rPr lang="en-US" sz="2800" b="1" i="1" dirty="0">
                <a:latin typeface="Arial" charset="0"/>
              </a:rPr>
              <a:t> The Constitution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is 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rgbClr val="2D2DB9"/>
                </a:solidFill>
                <a:latin typeface="Arial" charset="0"/>
              </a:rPr>
              <a:t>agreement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between the</a:t>
            </a:r>
            <a:r>
              <a:rPr lang="en-US" sz="2800" b="1" dirty="0">
                <a:latin typeface="Arial" charset="0"/>
              </a:rPr>
              <a:t>  American </a:t>
            </a:r>
            <a:r>
              <a:rPr lang="en-US" sz="2800" b="1" i="1" dirty="0">
                <a:latin typeface="Arial" charset="0"/>
              </a:rPr>
              <a:t>people </a:t>
            </a:r>
            <a:r>
              <a:rPr lang="en-US" sz="2800" dirty="0">
                <a:latin typeface="Arial" charset="0"/>
              </a:rPr>
              <a:t> and the federal government</a:t>
            </a:r>
            <a:r>
              <a:rPr lang="en-US" sz="2800" b="1" dirty="0">
                <a:latin typeface="Arial" charset="0"/>
              </a:rPr>
              <a:t>. </a:t>
            </a:r>
            <a:r>
              <a:rPr lang="en-US" sz="2800" dirty="0">
                <a:latin typeface="Arial" charset="0"/>
              </a:rPr>
              <a:t>It is not an agreement between the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i="1" dirty="0">
                <a:latin typeface="Arial" charset="0"/>
              </a:rPr>
              <a:t>states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dirty="0">
                <a:latin typeface="Arial" charset="0"/>
              </a:rPr>
              <a:t>as it was in the Articles of Confederation.</a:t>
            </a:r>
          </a:p>
          <a:p>
            <a:pPr eaLnBrk="1" hangingPunct="1">
              <a:lnSpc>
                <a:spcPct val="80000"/>
              </a:lnSpc>
            </a:pPr>
            <a:endParaRPr lang="en-US" sz="2800" u="sng" dirty="0">
              <a:latin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2)</a:t>
            </a:r>
            <a:r>
              <a:rPr lang="en-US" sz="2800" b="1" u="sng" dirty="0">
                <a:latin typeface="Arial" charset="0"/>
              </a:rPr>
              <a:t> </a:t>
            </a:r>
            <a:r>
              <a:rPr lang="en-US" sz="2800" b="1" i="1" u="sng" dirty="0">
                <a:solidFill>
                  <a:srgbClr val="2D2DB9"/>
                </a:solidFill>
                <a:latin typeface="Arial" charset="0"/>
              </a:rPr>
              <a:t>“Partly Federal, Partly national” </a:t>
            </a:r>
            <a:r>
              <a:rPr lang="en-US" sz="2800" b="1" u="sng" dirty="0">
                <a:latin typeface="Arial" charset="0"/>
              </a:rPr>
              <a:t>(Federalism)</a:t>
            </a:r>
            <a:r>
              <a:rPr lang="en-US" sz="2800" b="1" dirty="0">
                <a:latin typeface="Arial" charset="0"/>
              </a:rPr>
              <a:t> - </a:t>
            </a:r>
            <a:r>
              <a:rPr lang="en-US" sz="2800" dirty="0">
                <a:latin typeface="Arial" charset="0"/>
              </a:rPr>
              <a:t>power is divided among the states and the federal government however the Constitution is the Supreme law of the land. </a:t>
            </a:r>
            <a:endParaRPr lang="en-US" sz="2800" i="1" dirty="0">
              <a:solidFill>
                <a:srgbClr val="FF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311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Federalist #39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b="1" dirty="0">
                <a:latin typeface="Arial" charset="0"/>
              </a:rPr>
              <a:t>“</a:t>
            </a:r>
            <a:r>
              <a:rPr lang="en-US" b="1" dirty="0">
                <a:latin typeface="Arial" charset="0"/>
              </a:rPr>
              <a:t>The proposed Constitution, therefore, is, in strictness, neither a national nor a federal Constitution, but a composition of both. In its foundation it is federal, not national; in the sources from which the ordinary powers of the government are drawn, it is partly federal and partly national; in the operation of these powers, it is national, not federal; in the extent of them, again, it is federal, not national; and, finally, in the authoritative mode of introducing amendments, it is neither wholly federal nor wholly national.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 </a:t>
            </a:r>
          </a:p>
          <a:p>
            <a:r>
              <a:rPr lang="en-US" dirty="0" smtClean="0"/>
              <a:t>What is Madison saying? Do you agree?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247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9456"/>
            <a:ext cx="8913813" cy="914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37" y="1123856"/>
            <a:ext cx="8742175" cy="5142473"/>
          </a:xfrm>
        </p:spPr>
        <p:txBody>
          <a:bodyPr/>
          <a:lstStyle/>
          <a:p>
            <a:r>
              <a:rPr lang="en-US" dirty="0" smtClean="0"/>
              <a:t>Strong federal government</a:t>
            </a:r>
          </a:p>
          <a:p>
            <a:r>
              <a:rPr lang="en-US" dirty="0" smtClean="0"/>
              <a:t>Congressional legislature is supreme over state laws</a:t>
            </a:r>
          </a:p>
          <a:p>
            <a:r>
              <a:rPr lang="en-US" dirty="0" smtClean="0"/>
              <a:t>New government can:</a:t>
            </a:r>
          </a:p>
          <a:p>
            <a:pPr lvl="1"/>
            <a:r>
              <a:rPr lang="en-US" dirty="0" smtClean="0"/>
              <a:t>Tax</a:t>
            </a:r>
          </a:p>
          <a:p>
            <a:pPr lvl="1"/>
            <a:r>
              <a:rPr lang="en-US" dirty="0" smtClean="0"/>
              <a:t>Raise an army and navy</a:t>
            </a:r>
          </a:p>
          <a:p>
            <a:pPr lvl="1"/>
            <a:r>
              <a:rPr lang="en-US" dirty="0" smtClean="0"/>
              <a:t>Regulate commerce (foreign and interstate)</a:t>
            </a:r>
          </a:p>
          <a:p>
            <a:pPr lvl="1"/>
            <a:r>
              <a:rPr lang="en-US" dirty="0" smtClean="0"/>
              <a:t>MAKE ALL LAWS ‘NECESSARY AND PROPER’ TO IMPLEMENT THOSE AND OTHER PROVISIONS</a:t>
            </a:r>
          </a:p>
          <a:p>
            <a:r>
              <a:rPr lang="en-US" dirty="0" smtClean="0"/>
              <a:t>State governments cannot:</a:t>
            </a:r>
          </a:p>
          <a:p>
            <a:pPr lvl="1"/>
            <a:r>
              <a:rPr lang="en-US" dirty="0" smtClean="0"/>
              <a:t>Print money</a:t>
            </a:r>
          </a:p>
          <a:p>
            <a:pPr lvl="1"/>
            <a:r>
              <a:rPr lang="en-US" dirty="0" smtClean="0"/>
              <a:t>Enact any law impairing the obligation of contracts</a:t>
            </a:r>
          </a:p>
        </p:txBody>
      </p:sp>
    </p:spTree>
    <p:extLst>
      <p:ext uri="{BB962C8B-B14F-4D97-AF65-F5344CB8AC3E}">
        <p14:creationId xmlns:p14="http://schemas.microsoft.com/office/powerpoint/2010/main" val="3539255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pic>
        <p:nvPicPr>
          <p:cNvPr id="35843" name="Picture 5" descr="Diagram:  Branches of Governm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304800"/>
            <a:ext cx="8915400" cy="5624513"/>
          </a:xfrm>
          <a:noFill/>
        </p:spPr>
      </p:pic>
    </p:spTree>
    <p:extLst>
      <p:ext uri="{BB962C8B-B14F-4D97-AF65-F5344CB8AC3E}">
        <p14:creationId xmlns:p14="http://schemas.microsoft.com/office/powerpoint/2010/main" val="2986032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Opposing Viewpoints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Federalists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Favored the new Constitution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Favored a strong national government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Supporters: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Washington, Madison,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Hamilton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Supported largely by the influential upper  class (stability)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Federalist Papers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No. 10 “Factions”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No. 51 “Separation of Powers”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3"/>
          </p:nvPr>
        </p:nvSpPr>
        <p:spPr>
          <a:xfrm>
            <a:off x="4645025" y="1417637"/>
            <a:ext cx="4041773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Anti-Federalists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4"/>
          </p:nvPr>
        </p:nvSpPr>
        <p:spPr>
          <a:xfrm>
            <a:off x="4645025" y="2048410"/>
            <a:ext cx="4041773" cy="39512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Opposed the Constitution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Favored states’ </a:t>
            </a:r>
            <a:r>
              <a:rPr lang="en-US" sz="24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rights</a:t>
            </a:r>
            <a:endParaRPr lang="en-US" sz="24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Supporters: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Patrick Henry, Samuel Adams, (Thomas Jefferson?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), Thomas </a:t>
            </a: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Paine.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0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Small Farmers, Small Business Owners, worried the Constitution favored the rich.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sng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Anti-Federalist Papers</a:t>
            </a:r>
          </a:p>
        </p:txBody>
      </p:sp>
    </p:spTree>
    <p:extLst>
      <p:ext uri="{BB962C8B-B14F-4D97-AF65-F5344CB8AC3E}">
        <p14:creationId xmlns:p14="http://schemas.microsoft.com/office/powerpoint/2010/main" val="1015687074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Constitutional Convention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Winchell</a:t>
            </a:r>
          </a:p>
          <a:p>
            <a:r>
              <a:rPr lang="en-US" dirty="0" smtClean="0"/>
              <a:t>APUSH</a:t>
            </a:r>
          </a:p>
          <a:p>
            <a:r>
              <a:rPr lang="en-US" dirty="0" smtClean="0"/>
              <a:t>Period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04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9/13 states needed to vote to approve in state conventions. </a:t>
            </a:r>
          </a:p>
          <a:p>
            <a:r>
              <a:rPr lang="en-US" dirty="0" smtClean="0"/>
              <a:t>Anti-Federalists insisted on the addition of a ‘Bill of Rights’</a:t>
            </a:r>
          </a:p>
          <a:p>
            <a:r>
              <a:rPr lang="en-US" dirty="0" smtClean="0"/>
              <a:t>Federalists insisted it didn’t need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925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Unanswered Questions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14350" marR="0" lvl="0" indent="-5143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How can the Articles be fixed?  How much power should the national government have?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How will representation be chosen and apportioned?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What will happen to the “peculiar institution?”</a:t>
            </a:r>
          </a:p>
          <a:p>
            <a:pPr marL="514350" marR="0" lvl="0" indent="-51435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Can 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national government regulate the states</a:t>
            </a:r>
            <a:r>
              <a:rPr lang="en-US" sz="32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?--SUPREMACY</a:t>
            </a:r>
            <a:endParaRPr lang="en-US" sz="3200" b="0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3033475705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The Delegates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457200" y="1981200"/>
            <a:ext cx="4038598" cy="45259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55 Delegates, 12 States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Lawyers, merchants, landowners, and bankers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19 owned slaves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Avg. age = 42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Nationalistic</a:t>
            </a:r>
          </a:p>
        </p:txBody>
      </p:sp>
      <p:pic>
        <p:nvPicPr>
          <p:cNvPr id="94" name="Shape 94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 t="-37008" b="-37006"/>
          <a:stretch/>
        </p:blipFill>
        <p:spPr>
          <a:xfrm>
            <a:off x="4648200" y="1524000"/>
            <a:ext cx="4038598" cy="45259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4918598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-287914"/>
            <a:ext cx="7786255" cy="143091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200" b="1" dirty="0" smtClean="0">
                <a:ea typeface="+mj-ea"/>
              </a:rPr>
              <a:t>Spectrum of centralized Power experienced by 18</a:t>
            </a:r>
            <a:r>
              <a:rPr lang="en-US" sz="2200" b="1" baseline="30000" dirty="0" smtClean="0">
                <a:ea typeface="+mj-ea"/>
              </a:rPr>
              <a:t>th</a:t>
            </a:r>
            <a:r>
              <a:rPr lang="en-US" sz="2200" b="1" dirty="0" smtClean="0">
                <a:ea typeface="+mj-ea"/>
              </a:rPr>
              <a:t> (1700s) century Americans</a:t>
            </a:r>
            <a:endParaRPr lang="en-US" sz="2200" b="1" dirty="0">
              <a:ea typeface="+mj-e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133600" y="1143000"/>
            <a:ext cx="4800600" cy="54864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en-US" sz="2400" dirty="0">
                <a:latin typeface="Times New Roman" charset="0"/>
              </a:rPr>
              <a:t>King George</a:t>
            </a:r>
            <a:r>
              <a:rPr lang="ja-JP" altLang="en-US" sz="2400" dirty="0">
                <a:latin typeface="Times New Roman" charset="0"/>
              </a:rPr>
              <a:t>’</a:t>
            </a:r>
            <a:r>
              <a:rPr lang="en-US" sz="2400" dirty="0">
                <a:latin typeface="Times New Roman" charset="0"/>
              </a:rPr>
              <a:t>s power (w/ Parliament)</a:t>
            </a:r>
          </a:p>
          <a:p>
            <a:r>
              <a:rPr lang="en-US" sz="2400" b="1" dirty="0">
                <a:solidFill>
                  <a:srgbClr val="2D2DB9"/>
                </a:solidFill>
                <a:latin typeface="Times New Roman" charset="0"/>
              </a:rPr>
              <a:t> Low                                     High</a:t>
            </a:r>
          </a:p>
          <a:p>
            <a:endParaRPr lang="en-US" sz="2800" dirty="0">
              <a:latin typeface="Times New Roman" charset="0"/>
            </a:endParaRPr>
          </a:p>
          <a:p>
            <a:endParaRPr lang="en-US" sz="2800" dirty="0">
              <a:latin typeface="Times New Roman" charset="0"/>
            </a:endParaRPr>
          </a:p>
          <a:p>
            <a:r>
              <a:rPr lang="en-US" sz="2800" dirty="0">
                <a:latin typeface="Times New Roman" charset="0"/>
              </a:rPr>
              <a:t> Articles of Confederation</a:t>
            </a:r>
          </a:p>
          <a:p>
            <a:r>
              <a:rPr lang="en-US" sz="2400" b="1" dirty="0">
                <a:solidFill>
                  <a:srgbClr val="2D2DB9"/>
                </a:solidFill>
                <a:latin typeface="Times New Roman" charset="0"/>
              </a:rPr>
              <a:t> Low                                     High</a:t>
            </a:r>
          </a:p>
          <a:p>
            <a:endParaRPr lang="en-US" sz="2400" dirty="0">
              <a:latin typeface="Times New Roman" charset="0"/>
            </a:endParaRPr>
          </a:p>
          <a:p>
            <a:endParaRPr lang="en-US" sz="2400" dirty="0">
              <a:latin typeface="Times New Roman" charset="0"/>
            </a:endParaRPr>
          </a:p>
          <a:p>
            <a:r>
              <a:rPr lang="en-US" sz="2800" dirty="0">
                <a:latin typeface="Times New Roman" charset="0"/>
              </a:rPr>
              <a:t>Constitution </a:t>
            </a:r>
          </a:p>
          <a:p>
            <a:r>
              <a:rPr lang="en-US" sz="2400" b="1" dirty="0">
                <a:solidFill>
                  <a:srgbClr val="2D2DB9"/>
                </a:solidFill>
                <a:latin typeface="Times New Roman" charset="0"/>
              </a:rPr>
              <a:t>Low                                      High</a:t>
            </a:r>
          </a:p>
          <a:p>
            <a:endParaRPr lang="en-US" dirty="0">
              <a:latin typeface="Times New Roman" charset="0"/>
            </a:endParaRPr>
          </a:p>
          <a:p>
            <a:endParaRPr lang="en-US" dirty="0">
              <a:latin typeface="Times New Roman" charset="0"/>
            </a:endParaRPr>
          </a:p>
        </p:txBody>
      </p:sp>
      <p:sp>
        <p:nvSpPr>
          <p:cNvPr id="6" name="Left-Right Arrow 5"/>
          <p:cNvSpPr/>
          <p:nvPr/>
        </p:nvSpPr>
        <p:spPr>
          <a:xfrm>
            <a:off x="2667000" y="2819400"/>
            <a:ext cx="3733800" cy="4572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Left-Right Arrow 6"/>
          <p:cNvSpPr/>
          <p:nvPr/>
        </p:nvSpPr>
        <p:spPr>
          <a:xfrm>
            <a:off x="2667000" y="4419600"/>
            <a:ext cx="3810000" cy="4572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5638800" y="2743200"/>
            <a:ext cx="533400" cy="3683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2895600" y="4343400"/>
            <a:ext cx="533400" cy="3683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2590800" y="6248400"/>
            <a:ext cx="3810000" cy="457200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657600" y="6172200"/>
            <a:ext cx="533400" cy="3683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3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52400"/>
            <a:ext cx="77724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latin typeface="Arial" charset="0"/>
              </a:rPr>
              <a:t>Constitutional Convention</a:t>
            </a:r>
            <a:endParaRPr lang="en-US" b="1" dirty="0">
              <a:latin typeface="Times New Roman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848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  <a:cs typeface="Calibri" charset="0"/>
              </a:rPr>
              <a:t>In early 1787, Congress called for a Constitutional Convention in Philadelphia "for the sole and express purpose of </a:t>
            </a:r>
            <a:r>
              <a:rPr lang="en-US" sz="2800" b="1" dirty="0">
                <a:solidFill>
                  <a:srgbClr val="2D2DB9"/>
                </a:solidFill>
                <a:latin typeface="Calibri" charset="0"/>
                <a:cs typeface="Calibri" charset="0"/>
              </a:rPr>
              <a:t>revising</a:t>
            </a:r>
            <a:r>
              <a:rPr lang="en-US" sz="2800" dirty="0">
                <a:latin typeface="Calibri" charset="0"/>
                <a:cs typeface="Calibri" charset="0"/>
              </a:rPr>
              <a:t> the Articles of Confederation.“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Calibri" charset="0"/>
                <a:cs typeface="Calibri" charset="0"/>
              </a:rPr>
              <a:t>In May, the convention met and the Virginia delegation suggested they </a:t>
            </a:r>
            <a:r>
              <a:rPr lang="en-US" sz="2800" b="1" dirty="0">
                <a:solidFill>
                  <a:srgbClr val="2D2DB9"/>
                </a:solidFill>
                <a:latin typeface="Calibri" charset="0"/>
                <a:cs typeface="Calibri" charset="0"/>
              </a:rPr>
              <a:t>throw out </a:t>
            </a:r>
            <a:r>
              <a:rPr lang="en-US" sz="2800" dirty="0">
                <a:latin typeface="Calibri" charset="0"/>
                <a:cs typeface="Calibri" charset="0"/>
              </a:rPr>
              <a:t>the Articles and devise a new system of government altogether against their original </a:t>
            </a:r>
            <a:r>
              <a:rPr lang="en-US" sz="2800" dirty="0" smtClean="0">
                <a:latin typeface="Calibri" charset="0"/>
                <a:cs typeface="Calibri" charset="0"/>
              </a:rPr>
              <a:t>mandate</a:t>
            </a:r>
            <a:endParaRPr lang="en-US" sz="2800" dirty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912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Secrecy…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Madison’s </a:t>
            </a:r>
            <a:r>
              <a:rPr lang="en-US" i="1" dirty="0" smtClean="0"/>
              <a:t>Notes, </a:t>
            </a:r>
          </a:p>
          <a:p>
            <a:pPr lvl="1"/>
            <a:r>
              <a:rPr lang="en-US" i="1" dirty="0" smtClean="0"/>
              <a:t>“Nothing spoken in the house be printed, or otherwise published or communicated.</a:t>
            </a:r>
            <a:r>
              <a:rPr lang="en-US" i="1" dirty="0" smtClean="0"/>
              <a:t>”</a:t>
            </a:r>
            <a:endParaRPr lang="en-US" dirty="0"/>
          </a:p>
          <a:p>
            <a:r>
              <a:rPr lang="en-US" dirty="0" smtClean="0"/>
              <a:t>Adopted this rule of secrecy and debated key problems of the </a:t>
            </a:r>
            <a:r>
              <a:rPr lang="en-US" dirty="0" err="1" smtClean="0"/>
              <a:t>AoC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Guard against rumor and innuendo from the public.</a:t>
            </a:r>
          </a:p>
          <a:p>
            <a:pPr lvl="1"/>
            <a:r>
              <a:rPr lang="en-US" dirty="0" smtClean="0"/>
              <a:t>Similar to a trial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62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50" t="17000" r="19376" b="10001"/>
          <a:stretch>
            <a:fillRect/>
          </a:stretch>
        </p:blipFill>
        <p:spPr bwMode="auto">
          <a:xfrm>
            <a:off x="0" y="0"/>
            <a:ext cx="9144000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33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PROCEEDINGS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George Washington elected President of the convention.</a:t>
            </a:r>
          </a:p>
          <a:p>
            <a:r>
              <a:rPr lang="en-US" dirty="0" smtClean="0"/>
              <a:t>Virginia submits their plan, designed by Madison.</a:t>
            </a:r>
          </a:p>
          <a:p>
            <a:pPr lvl="1"/>
            <a:r>
              <a:rPr lang="en-US" dirty="0" smtClean="0"/>
              <a:t>Powerful government</a:t>
            </a:r>
          </a:p>
          <a:p>
            <a:pPr lvl="1"/>
            <a:r>
              <a:rPr lang="en-US" dirty="0" smtClean="0"/>
              <a:t>Run by men of high character with education.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653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ercep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694</TotalTime>
  <Words>1065</Words>
  <Application>Microsoft Macintosh PowerPoint</Application>
  <PresentationFormat>On-screen Show (4:3)</PresentationFormat>
  <Paragraphs>128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Perception</vt:lpstr>
      <vt:lpstr>DISCUSS:</vt:lpstr>
      <vt:lpstr>The Constitutional Convention</vt:lpstr>
      <vt:lpstr>Unanswered Questions</vt:lpstr>
      <vt:lpstr>The Delegates</vt:lpstr>
      <vt:lpstr>Spectrum of centralized Power experienced by 18th (1700s) century Americans</vt:lpstr>
      <vt:lpstr>Constitutional Convention</vt:lpstr>
      <vt:lpstr>Secrecy…</vt:lpstr>
      <vt:lpstr>PowerPoint Presentation</vt:lpstr>
      <vt:lpstr>PROCEEDINGS </vt:lpstr>
      <vt:lpstr>Virginia Plan</vt:lpstr>
      <vt:lpstr>New Jersey Plan</vt:lpstr>
      <vt:lpstr>Great (Connecticut) Compromise</vt:lpstr>
      <vt:lpstr>Slavery?</vt:lpstr>
      <vt:lpstr>3/5 Compromise</vt:lpstr>
      <vt:lpstr>The Basic Principles of the U.S. Constitution</vt:lpstr>
      <vt:lpstr>Federalist #39</vt:lpstr>
      <vt:lpstr>Conclusion</vt:lpstr>
      <vt:lpstr>PowerPoint Presentation</vt:lpstr>
      <vt:lpstr>Opposing Viewpoints</vt:lpstr>
      <vt:lpstr>Ratification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Constitutional Convention</dc:title>
  <dc:creator>Craig Winchell</dc:creator>
  <cp:lastModifiedBy>Craig Winchell</cp:lastModifiedBy>
  <cp:revision>17</cp:revision>
  <dcterms:created xsi:type="dcterms:W3CDTF">2015-09-17T19:34:09Z</dcterms:created>
  <dcterms:modified xsi:type="dcterms:W3CDTF">2016-09-13T19:09:04Z</dcterms:modified>
</cp:coreProperties>
</file>