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9" r:id="rId83"/>
    <p:sldId id="340" r:id="rId84"/>
    <p:sldId id="341" r:id="rId85"/>
    <p:sldId id="343" r:id="rId86"/>
    <p:sldId id="344" r:id="rId87"/>
    <p:sldId id="345" r:id="rId88"/>
    <p:sldId id="346" r:id="rId89"/>
    <p:sldId id="347" r:id="rId90"/>
    <p:sldId id="348" r:id="rId91"/>
    <p:sldId id="349" r:id="rId92"/>
    <p:sldId id="350" r:id="rId93"/>
    <p:sldId id="351" r:id="rId94"/>
    <p:sldId id="352" r:id="rId95"/>
    <p:sldId id="353" r:id="rId96"/>
    <p:sldId id="354" r:id="rId9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4" y="-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viewProps" Target="viewProps.xml"/><Relationship Id="rId102" Type="http://schemas.openxmlformats.org/officeDocument/2006/relationships/theme" Target="theme/theme1.xml"/><Relationship Id="rId10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notesMaster" Target="notesMasters/notesMaster1.xml"/><Relationship Id="rId99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presProps" Target="presProps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39AB8-8B6E-4A98-B066-5B0255E013D1}" type="datetimeFigureOut">
              <a:rPr lang="en-US" smtClean="0"/>
              <a:t>4/25/17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48539-E155-4F80-88EA-6069C415B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51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9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1960s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77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1830s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93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1770s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81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1960s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38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1870s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3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1900s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30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1870s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729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1910s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95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1780s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465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1910s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709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1840s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66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1920s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414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1850s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664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1860s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501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1920s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169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1940s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343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1930s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4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1950s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024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1850s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863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1750s-60s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482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1920s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378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1850s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86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1930s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162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1930s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374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1900s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888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1940s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650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1900s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542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1970s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690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1830s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485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1920s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6266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1850s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5918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1920s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1759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1800s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70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1940s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7560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1950s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748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1790s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269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1990s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002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1800s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402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1920s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5193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1960s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18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1870s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981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1820s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731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1860s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0275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1930s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51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1820s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759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1890s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3437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1910s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6532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1880s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481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1840s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0117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1910s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5816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1910s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4554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1960s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4787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1880s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009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1740s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2430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1900s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3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1880s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1366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1880s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8341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1840s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82538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1760s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2233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1970s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3387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1620s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5913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1790s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0702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1930s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0468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1840s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9331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1940s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77002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1890s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74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1950s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9886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1780s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07376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1880s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41903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1890s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1951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1900s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94964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1760s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70588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1980s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41069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1770s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94301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1870s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51519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1900s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10535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1670s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58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1930s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33182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2000s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66644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1830s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23592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1810s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18022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1910s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1640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1900s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26573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1910s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15225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1960s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03132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1970s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80457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1830s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41354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1890s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33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1790s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92720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1930s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12506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1620s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67926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1860s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61485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65599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1990s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8539-E155-4F80-88EA-6069C415B601}" type="slidenum">
              <a:rPr lang="en-US" smtClean="0"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23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8EF9-40DD-42B8-9A6A-E5E02CB1C0E8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B9F-8473-47F5-B335-985190317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12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8EF9-40DD-42B8-9A6A-E5E02CB1C0E8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B9F-8473-47F5-B335-985190317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3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8EF9-40DD-42B8-9A6A-E5E02CB1C0E8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B9F-8473-47F5-B335-985190317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1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8EF9-40DD-42B8-9A6A-E5E02CB1C0E8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B9F-8473-47F5-B335-985190317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8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8EF9-40DD-42B8-9A6A-E5E02CB1C0E8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B9F-8473-47F5-B335-985190317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2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8EF9-40DD-42B8-9A6A-E5E02CB1C0E8}" type="datetimeFigureOut">
              <a:rPr lang="en-US" smtClean="0"/>
              <a:t>4/25/17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B9F-8473-47F5-B335-985190317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0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8EF9-40DD-42B8-9A6A-E5E02CB1C0E8}" type="datetimeFigureOut">
              <a:rPr lang="en-US" smtClean="0"/>
              <a:t>4/25/17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B9F-8473-47F5-B335-985190317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7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8EF9-40DD-42B8-9A6A-E5E02CB1C0E8}" type="datetimeFigureOut">
              <a:rPr lang="en-US" smtClean="0"/>
              <a:t>4/25/17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B9F-8473-47F5-B335-985190317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8EF9-40DD-42B8-9A6A-E5E02CB1C0E8}" type="datetimeFigureOut">
              <a:rPr lang="en-US" smtClean="0"/>
              <a:t>4/25/17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B9F-8473-47F5-B335-985190317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5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8EF9-40DD-42B8-9A6A-E5E02CB1C0E8}" type="datetimeFigureOut">
              <a:rPr lang="en-US" smtClean="0"/>
              <a:t>4/25/17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B9F-8473-47F5-B335-985190317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1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8EF9-40DD-42B8-9A6A-E5E02CB1C0E8}" type="datetimeFigureOut">
              <a:rPr lang="en-US" smtClean="0"/>
              <a:t>4/25/17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DB9F-8473-47F5-B335-985190317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7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28EF9-40DD-42B8-9A6A-E5E02CB1C0E8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DDB9F-8473-47F5-B335-985190317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56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9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0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APUSH</a:t>
            </a:r>
            <a:br>
              <a:rPr lang="en-US" dirty="0" smtClean="0"/>
            </a:br>
            <a:r>
              <a:rPr lang="en-US" dirty="0" smtClean="0"/>
              <a:t>Periodization &amp; Decades Review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32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Bank of the United States</a:t>
            </a:r>
          </a:p>
          <a:p>
            <a:r>
              <a:rPr lang="en-US" sz="3600" dirty="0" smtClean="0"/>
              <a:t>Virginia-Kentucky Resolutions</a:t>
            </a:r>
          </a:p>
          <a:p>
            <a:r>
              <a:rPr lang="en-US" sz="3600" dirty="0" smtClean="0"/>
              <a:t>XYZ Affair</a:t>
            </a:r>
          </a:p>
          <a:p>
            <a:r>
              <a:rPr lang="en-US" sz="3600" dirty="0" smtClean="0"/>
              <a:t>Whiskey Rebellion</a:t>
            </a:r>
          </a:p>
          <a:p>
            <a:r>
              <a:rPr lang="en-US" sz="3600" dirty="0" smtClean="0"/>
              <a:t>Jay Treaty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484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Bank War</a:t>
            </a:r>
          </a:p>
          <a:p>
            <a:r>
              <a:rPr lang="en-US" sz="3600" dirty="0" smtClean="0"/>
              <a:t>Spoils system</a:t>
            </a:r>
          </a:p>
          <a:p>
            <a:r>
              <a:rPr lang="en-US" sz="3600" dirty="0" smtClean="0"/>
              <a:t>Second Great Awakening</a:t>
            </a:r>
          </a:p>
          <a:p>
            <a:r>
              <a:rPr lang="en-US" sz="3600" dirty="0" smtClean="0"/>
              <a:t>Transcendentalism</a:t>
            </a:r>
          </a:p>
          <a:p>
            <a:r>
              <a:rPr lang="en-US" sz="3600" dirty="0" smtClean="0"/>
              <a:t>Gag rule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484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Battle of Saratoga</a:t>
            </a:r>
          </a:p>
          <a:p>
            <a:r>
              <a:rPr lang="en-US" sz="3600" dirty="0" smtClean="0"/>
              <a:t>Thomas Paine/ </a:t>
            </a:r>
            <a:r>
              <a:rPr lang="en-US" sz="3600" i="1" dirty="0" smtClean="0"/>
              <a:t>Common Sense</a:t>
            </a:r>
            <a:endParaRPr lang="en-US" sz="3600" dirty="0" smtClean="0"/>
          </a:p>
          <a:p>
            <a:r>
              <a:rPr lang="en-US" sz="3600" dirty="0" smtClean="0"/>
              <a:t>Coercive/Intolerable Acts</a:t>
            </a:r>
          </a:p>
          <a:p>
            <a:r>
              <a:rPr lang="en-US" sz="3600" dirty="0" smtClean="0"/>
              <a:t>Olive Branch Petition</a:t>
            </a:r>
          </a:p>
          <a:p>
            <a:r>
              <a:rPr lang="en-US" sz="3600" dirty="0" smtClean="0"/>
              <a:t>Boston Tea Party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7356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Bay of Pigs</a:t>
            </a:r>
          </a:p>
          <a:p>
            <a:r>
              <a:rPr lang="en-US" sz="3600" dirty="0" smtClean="0"/>
              <a:t>Malcolm X</a:t>
            </a:r>
          </a:p>
          <a:p>
            <a:r>
              <a:rPr lang="en-US" sz="3600" dirty="0" smtClean="0"/>
              <a:t>War on Poverty</a:t>
            </a:r>
          </a:p>
          <a:p>
            <a:r>
              <a:rPr lang="en-US" sz="3600" dirty="0" smtClean="0"/>
              <a:t>Warren Commission</a:t>
            </a:r>
          </a:p>
          <a:p>
            <a:r>
              <a:rPr lang="en-US" sz="3600" dirty="0" smtClean="0"/>
              <a:t>Ralph Nader </a:t>
            </a:r>
            <a:r>
              <a:rPr lang="en-US" sz="3600" i="1" dirty="0" smtClean="0"/>
              <a:t>Unsafe at Any Speed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7356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Bland-Allison Act</a:t>
            </a:r>
          </a:p>
          <a:p>
            <a:r>
              <a:rPr lang="en-US" sz="3600" dirty="0" smtClean="0"/>
              <a:t>Thomas Nast</a:t>
            </a:r>
          </a:p>
          <a:p>
            <a:r>
              <a:rPr lang="en-US" sz="3600" dirty="0" smtClean="0"/>
              <a:t>Henry George </a:t>
            </a:r>
            <a:r>
              <a:rPr lang="en-US" sz="3600" i="1" dirty="0" smtClean="0"/>
              <a:t>Progress and Poverty</a:t>
            </a:r>
            <a:endParaRPr lang="en-US" sz="3600" dirty="0" smtClean="0"/>
          </a:p>
          <a:p>
            <a:r>
              <a:rPr lang="en-US" sz="3600" i="1" dirty="0" smtClean="0"/>
              <a:t>Munn v. Illinois</a:t>
            </a:r>
            <a:endParaRPr lang="en-US" sz="3600" dirty="0" smtClean="0"/>
          </a:p>
          <a:p>
            <a:r>
              <a:rPr lang="en-US" sz="3600" dirty="0" smtClean="0"/>
              <a:t>“Crime of ‘73”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7356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Boxer Rebellion</a:t>
            </a:r>
          </a:p>
          <a:p>
            <a:r>
              <a:rPr lang="en-US" sz="3600" dirty="0" smtClean="0"/>
              <a:t>Coxey’s Army</a:t>
            </a:r>
          </a:p>
          <a:p>
            <a:r>
              <a:rPr lang="en-US" sz="3600" dirty="0" smtClean="0"/>
              <a:t>Teller Amendment</a:t>
            </a:r>
          </a:p>
          <a:p>
            <a:r>
              <a:rPr lang="en-US" sz="3600" dirty="0" smtClean="0"/>
              <a:t>Battle of Wounded Knee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7356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Chataugua</a:t>
            </a:r>
            <a:r>
              <a:rPr lang="en-US" sz="3600" dirty="0" smtClean="0"/>
              <a:t> movement</a:t>
            </a:r>
          </a:p>
          <a:p>
            <a:r>
              <a:rPr lang="en-US" sz="3600" dirty="0" smtClean="0"/>
              <a:t>Freedmen’s Bureau</a:t>
            </a:r>
          </a:p>
          <a:p>
            <a:r>
              <a:rPr lang="en-US" sz="3600" dirty="0" smtClean="0"/>
              <a:t>Battle of Little Big Horn</a:t>
            </a:r>
          </a:p>
          <a:p>
            <a:r>
              <a:rPr lang="en-US" sz="3600" dirty="0" smtClean="0"/>
              <a:t>“waving the bloody shirt”</a:t>
            </a:r>
          </a:p>
          <a:p>
            <a:r>
              <a:rPr lang="en-US" sz="3600" dirty="0" smtClean="0"/>
              <a:t>Boss Tweed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7356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Committee on Public Information</a:t>
            </a:r>
          </a:p>
          <a:p>
            <a:r>
              <a:rPr lang="en-US" sz="3600" dirty="0" smtClean="0"/>
              <a:t>League of Nations</a:t>
            </a:r>
          </a:p>
          <a:p>
            <a:r>
              <a:rPr lang="en-US" sz="3600" dirty="0" smtClean="0"/>
              <a:t>Federal Reserve System</a:t>
            </a:r>
          </a:p>
          <a:p>
            <a:r>
              <a:rPr lang="en-US" sz="3600" dirty="0" smtClean="0"/>
              <a:t>International Workers of the World</a:t>
            </a:r>
          </a:p>
          <a:p>
            <a:r>
              <a:rPr lang="en-US" sz="3600" dirty="0" smtClean="0"/>
              <a:t>16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, 17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, and 18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amendments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7356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Connecticut (Great) Compromise</a:t>
            </a:r>
          </a:p>
          <a:p>
            <a:r>
              <a:rPr lang="en-US" sz="3600" dirty="0" smtClean="0"/>
              <a:t>Virginia &amp; New Jersey Plans</a:t>
            </a:r>
          </a:p>
          <a:p>
            <a:r>
              <a:rPr lang="en-US" sz="3600" dirty="0" smtClean="0"/>
              <a:t>Barbary Pirates</a:t>
            </a:r>
          </a:p>
          <a:p>
            <a:r>
              <a:rPr lang="en-US" sz="3600" dirty="0" smtClean="0"/>
              <a:t>Treaty of Paris (#2)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7356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Creel Committee</a:t>
            </a:r>
          </a:p>
          <a:p>
            <a:r>
              <a:rPr lang="en-US" sz="3600" dirty="0" smtClean="0"/>
              <a:t>Henry Cabot Lodge</a:t>
            </a:r>
          </a:p>
          <a:p>
            <a:r>
              <a:rPr lang="en-US" sz="3600" dirty="0" smtClean="0"/>
              <a:t>“Birth of a Nation”/D.W. Griffith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7356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“long, hot summers”</a:t>
            </a:r>
          </a:p>
          <a:p>
            <a:r>
              <a:rPr lang="en-US" sz="3600" dirty="0" smtClean="0"/>
              <a:t>Freedom Summer</a:t>
            </a:r>
          </a:p>
          <a:p>
            <a:r>
              <a:rPr lang="en-US" sz="3600" dirty="0" smtClean="0"/>
              <a:t>Greensboro sit-ins</a:t>
            </a:r>
          </a:p>
          <a:p>
            <a:r>
              <a:rPr lang="en-US" sz="3600" dirty="0" smtClean="0"/>
              <a:t>U-2 incident</a:t>
            </a:r>
          </a:p>
          <a:p>
            <a:r>
              <a:rPr lang="en-US" sz="3600" dirty="0" smtClean="0"/>
              <a:t>Détente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1438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Cult of domesticity/true womanhood</a:t>
            </a:r>
          </a:p>
          <a:p>
            <a:r>
              <a:rPr lang="en-US" sz="3600" dirty="0" smtClean="0"/>
              <a:t>Manifest Destiny</a:t>
            </a:r>
          </a:p>
          <a:p>
            <a:r>
              <a:rPr lang="en-US" sz="3600" dirty="0" smtClean="0"/>
              <a:t>James K. Polk</a:t>
            </a:r>
          </a:p>
          <a:p>
            <a:r>
              <a:rPr lang="en-US" sz="3600" dirty="0" err="1" smtClean="0"/>
              <a:t>Lucretia</a:t>
            </a:r>
            <a:r>
              <a:rPr lang="en-US" sz="3600" dirty="0" smtClean="0"/>
              <a:t> Mott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7356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Dred Scott v. </a:t>
            </a:r>
            <a:r>
              <a:rPr lang="en-US" sz="3600" i="1" dirty="0" err="1" smtClean="0"/>
              <a:t>Sandford</a:t>
            </a:r>
            <a:endParaRPr lang="en-US" sz="3600" dirty="0" smtClean="0"/>
          </a:p>
          <a:p>
            <a:r>
              <a:rPr lang="en-US" sz="3600" dirty="0" smtClean="0"/>
              <a:t>Fugitive Slave Law</a:t>
            </a:r>
          </a:p>
          <a:p>
            <a:r>
              <a:rPr lang="en-US" sz="3600" dirty="0" smtClean="0"/>
              <a:t>Gadsden Purchase</a:t>
            </a:r>
          </a:p>
          <a:p>
            <a:r>
              <a:rPr lang="en-US" sz="3600" dirty="0" smtClean="0"/>
              <a:t>Bleeding Kansas</a:t>
            </a:r>
          </a:p>
          <a:p>
            <a:r>
              <a:rPr lang="en-US" sz="3600" dirty="0" smtClean="0"/>
              <a:t>Brooks-Sumner episode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7356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Emancipation Proclamation</a:t>
            </a:r>
          </a:p>
          <a:p>
            <a:r>
              <a:rPr lang="en-US" sz="3600" i="1" dirty="0" smtClean="0"/>
              <a:t>Trent</a:t>
            </a:r>
            <a:r>
              <a:rPr lang="en-US" sz="3600" dirty="0" smtClean="0"/>
              <a:t> Affair</a:t>
            </a:r>
          </a:p>
          <a:p>
            <a:r>
              <a:rPr lang="en-US" sz="3600" dirty="0" smtClean="0"/>
              <a:t>Homestead Act</a:t>
            </a:r>
          </a:p>
          <a:p>
            <a:r>
              <a:rPr lang="en-US" sz="3600" dirty="0" smtClean="0"/>
              <a:t>Battle of Antietam</a:t>
            </a:r>
          </a:p>
          <a:p>
            <a:r>
              <a:rPr lang="en-US" sz="3600" dirty="0" smtClean="0"/>
              <a:t>Crittenden Compromise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7356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F. Scott Fitzgerald</a:t>
            </a:r>
          </a:p>
          <a:p>
            <a:r>
              <a:rPr lang="en-US" sz="3600" dirty="0" smtClean="0"/>
              <a:t>Immigrant quota system</a:t>
            </a:r>
          </a:p>
          <a:p>
            <a:r>
              <a:rPr lang="en-US" sz="3600" dirty="0" smtClean="0"/>
              <a:t>Harlem Renaissance</a:t>
            </a:r>
          </a:p>
          <a:p>
            <a:r>
              <a:rPr lang="en-US" sz="3600" dirty="0" smtClean="0"/>
              <a:t>Washington Naval Conference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91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Fair Deal</a:t>
            </a:r>
          </a:p>
          <a:p>
            <a:r>
              <a:rPr lang="en-US" sz="3600" dirty="0" smtClean="0"/>
              <a:t>Japanese internment</a:t>
            </a:r>
          </a:p>
          <a:p>
            <a:r>
              <a:rPr lang="en-US" sz="3600" dirty="0" smtClean="0"/>
              <a:t>Truman Doctrine</a:t>
            </a:r>
          </a:p>
          <a:p>
            <a:r>
              <a:rPr lang="en-US" sz="3600" dirty="0" smtClean="0"/>
              <a:t>Yalta Conference</a:t>
            </a:r>
          </a:p>
          <a:p>
            <a:r>
              <a:rPr lang="en-US" sz="3600" dirty="0" smtClean="0"/>
              <a:t>Taft-Hartley Act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91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Fair Labor Standards Act</a:t>
            </a:r>
          </a:p>
          <a:p>
            <a:r>
              <a:rPr lang="en-US" sz="3600" dirty="0" smtClean="0"/>
              <a:t>New Deal</a:t>
            </a:r>
          </a:p>
          <a:p>
            <a:r>
              <a:rPr lang="en-US" sz="3600" dirty="0" smtClean="0"/>
              <a:t>Bonus March</a:t>
            </a:r>
          </a:p>
          <a:p>
            <a:r>
              <a:rPr lang="en-US" sz="3600" dirty="0" smtClean="0"/>
              <a:t>21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amendment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91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Federal Highway Act</a:t>
            </a:r>
          </a:p>
          <a:p>
            <a:r>
              <a:rPr lang="en-US" sz="3600" dirty="0" smtClean="0"/>
              <a:t>Montgomery Bus boycott</a:t>
            </a:r>
          </a:p>
          <a:p>
            <a:r>
              <a:rPr lang="en-US" sz="3600" dirty="0" smtClean="0"/>
              <a:t>Eisenhower Doctrine</a:t>
            </a:r>
          </a:p>
          <a:p>
            <a:r>
              <a:rPr lang="en-US" sz="3600" dirty="0" smtClean="0"/>
              <a:t>Korean War</a:t>
            </a:r>
          </a:p>
          <a:p>
            <a:r>
              <a:rPr lang="en-US" sz="3600" dirty="0" smtClean="0"/>
              <a:t>Allen Ginsberg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91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Freeport Doctrine</a:t>
            </a:r>
          </a:p>
          <a:p>
            <a:r>
              <a:rPr lang="en-US" sz="3600" dirty="0" smtClean="0"/>
              <a:t>Clayton-Bulwer Treaty</a:t>
            </a:r>
          </a:p>
          <a:p>
            <a:r>
              <a:rPr lang="en-US" sz="3600" dirty="0" smtClean="0"/>
              <a:t>Lincoln-Douglas debates</a:t>
            </a:r>
          </a:p>
          <a:p>
            <a:r>
              <a:rPr lang="en-US" sz="3600" i="1" dirty="0" smtClean="0"/>
              <a:t>Uncle Tom’s Cabin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91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French &amp; Indian War</a:t>
            </a:r>
          </a:p>
          <a:p>
            <a:r>
              <a:rPr lang="en-US" sz="3600" dirty="0" smtClean="0"/>
              <a:t>Albany Plan</a:t>
            </a:r>
          </a:p>
          <a:p>
            <a:r>
              <a:rPr lang="en-US" sz="3600" dirty="0" smtClean="0"/>
              <a:t>Mercantilism</a:t>
            </a:r>
          </a:p>
          <a:p>
            <a:r>
              <a:rPr lang="en-US" sz="3600" dirty="0" smtClean="0"/>
              <a:t>Salutary neglect</a:t>
            </a:r>
          </a:p>
          <a:p>
            <a:r>
              <a:rPr lang="en-US" sz="3600" dirty="0" smtClean="0"/>
              <a:t>William Pitt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91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Georgia O’Keefe</a:t>
            </a:r>
          </a:p>
          <a:p>
            <a:r>
              <a:rPr lang="en-US" sz="3600" dirty="0" smtClean="0"/>
              <a:t>Normalcy</a:t>
            </a:r>
          </a:p>
          <a:p>
            <a:r>
              <a:rPr lang="en-US" sz="3600" dirty="0" smtClean="0"/>
              <a:t>“Back to Africa” movement</a:t>
            </a:r>
          </a:p>
          <a:p>
            <a:r>
              <a:rPr lang="en-US" sz="3600" dirty="0" smtClean="0"/>
              <a:t>Albert Fall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91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Lost generation</a:t>
            </a:r>
          </a:p>
          <a:p>
            <a:r>
              <a:rPr lang="en-US" sz="3600" dirty="0" smtClean="0"/>
              <a:t>Warren G. Harding</a:t>
            </a:r>
          </a:p>
          <a:p>
            <a:r>
              <a:rPr lang="en-US" sz="3600" dirty="0" smtClean="0"/>
              <a:t>Henry Ford</a:t>
            </a:r>
          </a:p>
          <a:p>
            <a:r>
              <a:rPr lang="en-US" sz="3600" dirty="0" smtClean="0"/>
              <a:t>Sacco &amp; Vanzetti</a:t>
            </a:r>
          </a:p>
          <a:p>
            <a:r>
              <a:rPr lang="en-US" sz="3600" dirty="0" smtClean="0"/>
              <a:t>Marcus Garvey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941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Stephen Douglas</a:t>
            </a:r>
          </a:p>
          <a:p>
            <a:r>
              <a:rPr lang="en-US" sz="3600" dirty="0" smtClean="0"/>
              <a:t>Popular sovereignty</a:t>
            </a:r>
          </a:p>
          <a:p>
            <a:r>
              <a:rPr lang="en-US" sz="3600" dirty="0" smtClean="0"/>
              <a:t>Ostend Manifesto</a:t>
            </a:r>
          </a:p>
          <a:p>
            <a:r>
              <a:rPr lang="en-US" sz="3600" dirty="0" smtClean="0"/>
              <a:t>Lecompton Constitution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91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Hundred Days</a:t>
            </a:r>
          </a:p>
          <a:p>
            <a:r>
              <a:rPr lang="en-US" sz="3600" dirty="0" smtClean="0"/>
              <a:t>America First Committee</a:t>
            </a:r>
          </a:p>
          <a:p>
            <a:r>
              <a:rPr lang="en-US" sz="3600" dirty="0" smtClean="0"/>
              <a:t>Elijah Muhammad (Black Muslims)</a:t>
            </a:r>
          </a:p>
          <a:p>
            <a:r>
              <a:rPr lang="en-US" sz="3600" dirty="0" smtClean="0"/>
              <a:t>Keynesian economics</a:t>
            </a:r>
          </a:p>
          <a:p>
            <a:r>
              <a:rPr lang="en-US" sz="3600" dirty="0" smtClean="0"/>
              <a:t>National Labor Relations Act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91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Insular cases</a:t>
            </a:r>
          </a:p>
          <a:p>
            <a:r>
              <a:rPr lang="en-US" sz="3600" dirty="0" smtClean="0"/>
              <a:t>“good and bad trusts”</a:t>
            </a:r>
          </a:p>
          <a:p>
            <a:r>
              <a:rPr lang="en-US" sz="3600" dirty="0" smtClean="0"/>
              <a:t>Charles and Mary Beard</a:t>
            </a:r>
          </a:p>
          <a:p>
            <a:r>
              <a:rPr lang="en-US" sz="3600" dirty="0" smtClean="0"/>
              <a:t>Great White Fleet</a:t>
            </a:r>
          </a:p>
          <a:p>
            <a:r>
              <a:rPr lang="en-US" sz="3600" dirty="0" smtClean="0"/>
              <a:t>Square Deal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91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Jackie Robinson</a:t>
            </a:r>
          </a:p>
          <a:p>
            <a:r>
              <a:rPr lang="en-US" sz="3600" dirty="0" smtClean="0"/>
              <a:t>GI Bill of Rights</a:t>
            </a:r>
          </a:p>
          <a:p>
            <a:r>
              <a:rPr lang="en-US" sz="3600" dirty="0" smtClean="0"/>
              <a:t>Berlin Airlift</a:t>
            </a:r>
          </a:p>
          <a:p>
            <a:r>
              <a:rPr lang="en-US" sz="3600" dirty="0" smtClean="0"/>
              <a:t>Marshall Plan</a:t>
            </a:r>
          </a:p>
          <a:p>
            <a:r>
              <a:rPr lang="en-US" sz="3600" dirty="0" smtClean="0"/>
              <a:t>San Francisco Conference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99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Jacob Riis</a:t>
            </a:r>
          </a:p>
          <a:p>
            <a:r>
              <a:rPr lang="en-US" sz="3600" dirty="0" smtClean="0"/>
              <a:t>Northern Securities Case</a:t>
            </a:r>
          </a:p>
          <a:p>
            <a:r>
              <a:rPr lang="en-US" sz="3600" dirty="0" smtClean="0"/>
              <a:t>Robert </a:t>
            </a:r>
            <a:r>
              <a:rPr lang="en-US" sz="3600" dirty="0" err="1" smtClean="0"/>
              <a:t>LaFollette</a:t>
            </a:r>
            <a:endParaRPr lang="en-US" sz="3600" dirty="0" smtClean="0"/>
          </a:p>
          <a:p>
            <a:r>
              <a:rPr lang="en-US" sz="3600" dirty="0" smtClean="0"/>
              <a:t>Platt Amendment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99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Jimmy Carter</a:t>
            </a:r>
          </a:p>
          <a:p>
            <a:r>
              <a:rPr lang="en-US" sz="3600" dirty="0" smtClean="0"/>
              <a:t>Watergate Scandal</a:t>
            </a:r>
          </a:p>
          <a:p>
            <a:r>
              <a:rPr lang="en-US" sz="3600" i="1" dirty="0" smtClean="0"/>
              <a:t>Roe v. Wade</a:t>
            </a:r>
            <a:endParaRPr lang="en-US" sz="3600" dirty="0" smtClean="0"/>
          </a:p>
          <a:p>
            <a:r>
              <a:rPr lang="en-US" sz="3600" dirty="0" smtClean="0"/>
              <a:t>Affirmative action</a:t>
            </a:r>
          </a:p>
          <a:p>
            <a:r>
              <a:rPr lang="en-US" sz="3600" dirty="0" smtClean="0"/>
              <a:t>Gerald Ford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99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John C. Calhoun</a:t>
            </a:r>
          </a:p>
          <a:p>
            <a:r>
              <a:rPr lang="en-US" sz="3600" dirty="0" smtClean="0"/>
              <a:t>Abolitionists</a:t>
            </a:r>
          </a:p>
          <a:p>
            <a:r>
              <a:rPr lang="en-US" sz="3600" dirty="0" smtClean="0"/>
              <a:t>Charles River Bridge case</a:t>
            </a:r>
          </a:p>
          <a:p>
            <a:r>
              <a:rPr lang="en-US" sz="3600" dirty="0" err="1" smtClean="0"/>
              <a:t>DeTocqueville</a:t>
            </a:r>
            <a:r>
              <a:rPr lang="en-US" sz="3600" dirty="0" smtClean="0"/>
              <a:t>/</a:t>
            </a:r>
            <a:r>
              <a:rPr lang="en-US" sz="3600" i="1" dirty="0" smtClean="0"/>
              <a:t>Democracy in America</a:t>
            </a:r>
            <a:endParaRPr lang="en-US" sz="3600" dirty="0" smtClean="0"/>
          </a:p>
          <a:p>
            <a:r>
              <a:rPr lang="en-US" sz="3600" dirty="0" smtClean="0"/>
              <a:t>Removal of bank deposits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99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Kellogg-Briand Pact</a:t>
            </a:r>
          </a:p>
          <a:p>
            <a:r>
              <a:rPr lang="en-US" sz="3600" dirty="0" smtClean="0"/>
              <a:t>Herbert Hoover</a:t>
            </a:r>
          </a:p>
          <a:p>
            <a:r>
              <a:rPr lang="en-US" sz="3600" dirty="0" smtClean="0"/>
              <a:t>H.L. Menken</a:t>
            </a:r>
          </a:p>
          <a:p>
            <a:r>
              <a:rPr lang="en-US" sz="3600" dirty="0" smtClean="0"/>
              <a:t>Charles Lindbergh </a:t>
            </a:r>
          </a:p>
          <a:p>
            <a:r>
              <a:rPr lang="en-US" sz="3600" dirty="0" smtClean="0"/>
              <a:t>Scopes Trial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99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Know Nothings</a:t>
            </a:r>
          </a:p>
          <a:p>
            <a:r>
              <a:rPr lang="en-US" sz="3600" dirty="0" smtClean="0"/>
              <a:t>Kansas-Nebraska Act</a:t>
            </a:r>
          </a:p>
          <a:p>
            <a:r>
              <a:rPr lang="en-US" sz="3600" dirty="0" smtClean="0"/>
              <a:t>Republican Party</a:t>
            </a:r>
          </a:p>
          <a:p>
            <a:r>
              <a:rPr lang="en-US" sz="3600" dirty="0" smtClean="0"/>
              <a:t>Antebellum</a:t>
            </a:r>
          </a:p>
          <a:p>
            <a:r>
              <a:rPr lang="en-US" sz="3600" dirty="0" smtClean="0"/>
              <a:t>Underground Railroad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99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Langston Hughes</a:t>
            </a:r>
          </a:p>
          <a:p>
            <a:r>
              <a:rPr lang="en-US" sz="3600" dirty="0" smtClean="0"/>
              <a:t>Andrew Mellon</a:t>
            </a:r>
          </a:p>
          <a:p>
            <a:r>
              <a:rPr lang="en-US" sz="3600" dirty="0" smtClean="0"/>
              <a:t>National Origins Act</a:t>
            </a:r>
          </a:p>
          <a:p>
            <a:r>
              <a:rPr lang="en-US" sz="3600" dirty="0" smtClean="0"/>
              <a:t>Ku Klux Klan rebirth</a:t>
            </a:r>
          </a:p>
          <a:p>
            <a:r>
              <a:rPr lang="en-US" sz="3600" dirty="0" smtClean="0"/>
              <a:t>Calvin Coolidge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99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Agricultural Adjustment Act</a:t>
            </a:r>
          </a:p>
          <a:p>
            <a:r>
              <a:rPr lang="en-US" sz="3600" dirty="0" smtClean="0"/>
              <a:t>Phony war</a:t>
            </a:r>
          </a:p>
          <a:p>
            <a:r>
              <a:rPr lang="en-US" sz="3600" dirty="0" smtClean="0"/>
              <a:t>Congress of Industrial Organizations</a:t>
            </a:r>
          </a:p>
          <a:p>
            <a:r>
              <a:rPr lang="en-US" sz="3600" dirty="0" smtClean="0"/>
              <a:t>Brain trust</a:t>
            </a:r>
          </a:p>
          <a:p>
            <a:r>
              <a:rPr lang="en-US" sz="3600" dirty="0" smtClean="0"/>
              <a:t>Huey Long (Kingfish)</a:t>
            </a:r>
          </a:p>
        </p:txBody>
      </p:sp>
    </p:spTree>
    <p:extLst>
      <p:ext uri="{BB962C8B-B14F-4D97-AF65-F5344CB8AC3E}">
        <p14:creationId xmlns:p14="http://schemas.microsoft.com/office/powerpoint/2010/main" val="339941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Lewis and Clark expedition</a:t>
            </a:r>
          </a:p>
          <a:p>
            <a:r>
              <a:rPr lang="en-US" sz="3600" dirty="0" smtClean="0"/>
              <a:t>Orders in Council</a:t>
            </a:r>
          </a:p>
          <a:p>
            <a:r>
              <a:rPr lang="en-US" sz="3600" dirty="0" smtClean="0"/>
              <a:t>Gabriel Prosser’s Rebellion</a:t>
            </a:r>
          </a:p>
          <a:p>
            <a:r>
              <a:rPr lang="en-US" sz="3600" dirty="0" smtClean="0"/>
              <a:t>Judicial review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99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Little Rock School crisis</a:t>
            </a:r>
          </a:p>
          <a:p>
            <a:r>
              <a:rPr lang="en-US" sz="3600" dirty="0" smtClean="0"/>
              <a:t>National Defense Education Act</a:t>
            </a:r>
          </a:p>
          <a:p>
            <a:r>
              <a:rPr lang="en-US" sz="3600" dirty="0" smtClean="0"/>
              <a:t>Dynamic conservatism</a:t>
            </a:r>
          </a:p>
          <a:p>
            <a:r>
              <a:rPr lang="en-US" sz="3600" dirty="0" smtClean="0"/>
              <a:t>Jack Kerouac/ </a:t>
            </a:r>
            <a:r>
              <a:rPr lang="en-US" sz="3600" i="1" dirty="0" smtClean="0"/>
              <a:t>On the Road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99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Loose/strict constructionism</a:t>
            </a:r>
          </a:p>
          <a:p>
            <a:r>
              <a:rPr lang="en-US" sz="3600" dirty="0" smtClean="0"/>
              <a:t>Cotton gin/Eli Whitney</a:t>
            </a:r>
          </a:p>
          <a:p>
            <a:r>
              <a:rPr lang="en-US" sz="3600" dirty="0" smtClean="0"/>
              <a:t>Citizen Genet</a:t>
            </a:r>
          </a:p>
          <a:p>
            <a:r>
              <a:rPr lang="en-US" sz="3600" dirty="0" smtClean="0"/>
              <a:t>Bill of Rights ratified</a:t>
            </a:r>
          </a:p>
          <a:p>
            <a:r>
              <a:rPr lang="en-US" sz="3600" dirty="0" smtClean="0"/>
              <a:t>Alien and Sedition Acts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99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Gulf War</a:t>
            </a:r>
          </a:p>
          <a:p>
            <a:r>
              <a:rPr lang="en-US" sz="3600" dirty="0" smtClean="0"/>
              <a:t>Nelson Mandela</a:t>
            </a:r>
          </a:p>
          <a:p>
            <a:r>
              <a:rPr lang="en-US" sz="3600" dirty="0" smtClean="0"/>
              <a:t>Bill Clinton</a:t>
            </a:r>
          </a:p>
          <a:p>
            <a:r>
              <a:rPr lang="en-US" sz="3600" dirty="0" smtClean="0"/>
              <a:t>Contract with America</a:t>
            </a:r>
          </a:p>
          <a:p>
            <a:r>
              <a:rPr lang="en-US" sz="3600" dirty="0" smtClean="0"/>
              <a:t>Ross Perot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736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Marbury v. Madison</a:t>
            </a:r>
            <a:endParaRPr lang="en-US" sz="3600" dirty="0" smtClean="0"/>
          </a:p>
          <a:p>
            <a:r>
              <a:rPr lang="en-US" sz="3600" dirty="0" smtClean="0"/>
              <a:t>Embargo Act</a:t>
            </a:r>
          </a:p>
          <a:p>
            <a:r>
              <a:rPr lang="en-US" sz="3600" dirty="0" smtClean="0"/>
              <a:t>Louisiana Purchase</a:t>
            </a:r>
          </a:p>
          <a:p>
            <a:r>
              <a:rPr lang="en-US" sz="3600" dirty="0" smtClean="0"/>
              <a:t>Impressments</a:t>
            </a:r>
          </a:p>
          <a:p>
            <a:r>
              <a:rPr lang="en-US" sz="3600" dirty="0" smtClean="0"/>
              <a:t>Interchangeable parts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736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Margaret Sanger</a:t>
            </a:r>
          </a:p>
          <a:p>
            <a:r>
              <a:rPr lang="en-US" sz="3600" dirty="0" smtClean="0"/>
              <a:t>Teapot Dome/Elk Hills Scandals</a:t>
            </a:r>
          </a:p>
          <a:p>
            <a:r>
              <a:rPr lang="en-US" sz="3600" dirty="0" smtClean="0"/>
              <a:t>“</a:t>
            </a:r>
            <a:r>
              <a:rPr lang="en-US" sz="3600" i="1" dirty="0" smtClean="0"/>
              <a:t>Spirit of St. Louis</a:t>
            </a:r>
            <a:r>
              <a:rPr lang="en-US" sz="3600" dirty="0" smtClean="0"/>
              <a:t>”</a:t>
            </a:r>
          </a:p>
          <a:p>
            <a:r>
              <a:rPr lang="en-US" sz="3600" dirty="0" smtClean="0"/>
              <a:t>flappers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736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Miranda v. Arizona</a:t>
            </a:r>
            <a:endParaRPr lang="en-US" sz="3600" dirty="0" smtClean="0"/>
          </a:p>
          <a:p>
            <a:r>
              <a:rPr lang="en-US" sz="3600" dirty="0" smtClean="0"/>
              <a:t>The New Frontier</a:t>
            </a:r>
          </a:p>
          <a:p>
            <a:r>
              <a:rPr lang="en-US" sz="3600" dirty="0" smtClean="0"/>
              <a:t>Huey Newton (Black Panthers)</a:t>
            </a:r>
          </a:p>
          <a:p>
            <a:r>
              <a:rPr lang="en-US" sz="3600" dirty="0" smtClean="0"/>
              <a:t>Cuban Missile Crisis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736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Molly </a:t>
            </a:r>
            <a:r>
              <a:rPr lang="en-US" sz="3600" dirty="0" err="1" smtClean="0"/>
              <a:t>McGuires</a:t>
            </a:r>
            <a:endParaRPr lang="en-US" sz="3600" dirty="0"/>
          </a:p>
          <a:p>
            <a:r>
              <a:rPr lang="en-US" sz="3600" dirty="0" smtClean="0"/>
              <a:t>“forty acres and a mule”</a:t>
            </a:r>
          </a:p>
          <a:p>
            <a:r>
              <a:rPr lang="en-US" sz="3600" dirty="0" smtClean="0"/>
              <a:t>National Labor Union</a:t>
            </a:r>
          </a:p>
          <a:p>
            <a:r>
              <a:rPr lang="en-US" sz="3600" dirty="0" smtClean="0"/>
              <a:t>Crop lien system</a:t>
            </a:r>
          </a:p>
          <a:p>
            <a:r>
              <a:rPr lang="en-US" sz="3600" dirty="0" smtClean="0"/>
              <a:t>Granger laws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736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Monroe Doctrine</a:t>
            </a:r>
          </a:p>
          <a:p>
            <a:r>
              <a:rPr lang="en-US" sz="3600" dirty="0" smtClean="0"/>
              <a:t>Corrupt bargain</a:t>
            </a:r>
          </a:p>
          <a:p>
            <a:r>
              <a:rPr lang="en-US" sz="3600" dirty="0" smtClean="0"/>
              <a:t>Erie Canal</a:t>
            </a:r>
          </a:p>
          <a:p>
            <a:r>
              <a:rPr lang="en-US" sz="3600" dirty="0" smtClean="0"/>
              <a:t>Lowell system</a:t>
            </a:r>
          </a:p>
          <a:p>
            <a:r>
              <a:rPr lang="en-US" sz="3600" i="1" dirty="0" smtClean="0"/>
              <a:t>Gibbons v. Ogden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736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Morrill Land Grant Act</a:t>
            </a:r>
          </a:p>
          <a:p>
            <a:r>
              <a:rPr lang="en-US" sz="3600" dirty="0" smtClean="0"/>
              <a:t>National Banking Act</a:t>
            </a:r>
          </a:p>
          <a:p>
            <a:r>
              <a:rPr lang="en-US" sz="3600" dirty="0" smtClean="0"/>
              <a:t>13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, 14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, 15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amendments</a:t>
            </a:r>
          </a:p>
          <a:p>
            <a:r>
              <a:rPr lang="en-US" sz="3600" dirty="0" smtClean="0"/>
              <a:t>Radical Reconstruction</a:t>
            </a:r>
          </a:p>
          <a:p>
            <a:r>
              <a:rPr lang="en-US" sz="3600" dirty="0" smtClean="0"/>
              <a:t>Johnson’s impeachment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736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Alger Hiss</a:t>
            </a:r>
          </a:p>
          <a:p>
            <a:r>
              <a:rPr lang="en-US" sz="3600" dirty="0" smtClean="0"/>
              <a:t>NSC 68</a:t>
            </a:r>
          </a:p>
          <a:p>
            <a:r>
              <a:rPr lang="en-US" sz="3600" dirty="0" smtClean="0"/>
              <a:t>NATO formed</a:t>
            </a:r>
          </a:p>
          <a:p>
            <a:r>
              <a:rPr lang="en-US" sz="3600" dirty="0" smtClean="0"/>
              <a:t>Casablanca Conference</a:t>
            </a:r>
          </a:p>
          <a:p>
            <a:r>
              <a:rPr lang="en-US" sz="3600" dirty="0" smtClean="0"/>
              <a:t>Henry Wallace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941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National Industrial Recovery Act</a:t>
            </a:r>
          </a:p>
          <a:p>
            <a:r>
              <a:rPr lang="en-US" sz="3600" dirty="0" smtClean="0"/>
              <a:t>Federal Deposit Insurance Corporation</a:t>
            </a:r>
          </a:p>
          <a:p>
            <a:r>
              <a:rPr lang="en-US" sz="3600" dirty="0" smtClean="0"/>
              <a:t>Tennessee Valley Authority</a:t>
            </a:r>
          </a:p>
          <a:p>
            <a:r>
              <a:rPr lang="en-US" sz="3600" dirty="0" smtClean="0"/>
              <a:t>Franklin Roosevelt</a:t>
            </a:r>
          </a:p>
          <a:p>
            <a:r>
              <a:rPr lang="en-US" sz="3600" dirty="0" smtClean="0"/>
              <a:t>Bonus Army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736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New immigrants</a:t>
            </a:r>
          </a:p>
          <a:p>
            <a:r>
              <a:rPr lang="en-US" sz="3600" i="1" dirty="0" smtClean="0"/>
              <a:t>Plessy v. Ferguson</a:t>
            </a:r>
            <a:endParaRPr lang="en-US" sz="3600" dirty="0" smtClean="0"/>
          </a:p>
          <a:p>
            <a:r>
              <a:rPr lang="en-US" sz="3600" dirty="0" smtClean="0"/>
              <a:t>Joseph Pulitzer</a:t>
            </a:r>
          </a:p>
          <a:p>
            <a:r>
              <a:rPr lang="en-US" sz="3600" dirty="0" smtClean="0"/>
              <a:t>Populist Party</a:t>
            </a:r>
          </a:p>
          <a:p>
            <a:r>
              <a:rPr lang="en-US" sz="3600" dirty="0" smtClean="0"/>
              <a:t>Turner’s Frontier Thesis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736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New Nationalism</a:t>
            </a:r>
          </a:p>
          <a:p>
            <a:r>
              <a:rPr lang="en-US" sz="3600" dirty="0" smtClean="0"/>
              <a:t>Mann-Elkins Act</a:t>
            </a:r>
          </a:p>
          <a:p>
            <a:r>
              <a:rPr lang="en-US" sz="3600" dirty="0" smtClean="0"/>
              <a:t>“Black Jack” John Pershing</a:t>
            </a:r>
          </a:p>
          <a:p>
            <a:r>
              <a:rPr lang="en-US" sz="3600" dirty="0" smtClean="0"/>
              <a:t>American Expeditionary Force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736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Open range</a:t>
            </a:r>
          </a:p>
          <a:p>
            <a:r>
              <a:rPr lang="en-US" sz="3600" dirty="0" smtClean="0"/>
              <a:t>Interstate Commerce Act</a:t>
            </a:r>
          </a:p>
          <a:p>
            <a:r>
              <a:rPr lang="en-US" sz="3600" dirty="0" smtClean="0"/>
              <a:t>Andrew Carnegie</a:t>
            </a:r>
          </a:p>
          <a:p>
            <a:r>
              <a:rPr lang="en-US" sz="3600" dirty="0" smtClean="0"/>
              <a:t>John D. Rockefeller</a:t>
            </a:r>
          </a:p>
          <a:p>
            <a:r>
              <a:rPr lang="en-US" sz="3600" dirty="0" err="1" smtClean="0"/>
              <a:t>Mugwumps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542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Oregon Territory</a:t>
            </a:r>
          </a:p>
          <a:p>
            <a:r>
              <a:rPr lang="en-US" sz="3600" dirty="0" smtClean="0"/>
              <a:t>John Slidell</a:t>
            </a:r>
          </a:p>
          <a:p>
            <a:r>
              <a:rPr lang="en-US" sz="3600" dirty="0" smtClean="0"/>
              <a:t>Horace Mann</a:t>
            </a:r>
          </a:p>
          <a:p>
            <a:r>
              <a:rPr lang="en-US" sz="3600" dirty="0" smtClean="0"/>
              <a:t>Spot Resolution</a:t>
            </a:r>
          </a:p>
          <a:p>
            <a:r>
              <a:rPr lang="en-US" sz="3600" dirty="0" smtClean="0"/>
              <a:t>Webster-</a:t>
            </a:r>
            <a:r>
              <a:rPr lang="en-US" sz="3600" dirty="0" err="1" smtClean="0"/>
              <a:t>Ashburton</a:t>
            </a:r>
            <a:r>
              <a:rPr lang="en-US" sz="3600" dirty="0" smtClean="0"/>
              <a:t> Treaty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542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Palmer Raids</a:t>
            </a:r>
          </a:p>
          <a:p>
            <a:r>
              <a:rPr lang="en-US" sz="3600" i="1" dirty="0" err="1" smtClean="0"/>
              <a:t>Schenck</a:t>
            </a:r>
            <a:r>
              <a:rPr lang="en-US" sz="3600" i="1" dirty="0" smtClean="0"/>
              <a:t> v. United States</a:t>
            </a:r>
            <a:endParaRPr lang="en-US" sz="3600" dirty="0" smtClean="0"/>
          </a:p>
          <a:p>
            <a:r>
              <a:rPr lang="en-US" sz="3600" dirty="0" smtClean="0"/>
              <a:t>Clayton Antitrust Act</a:t>
            </a:r>
          </a:p>
          <a:p>
            <a:r>
              <a:rPr lang="en-US" sz="3600" dirty="0" smtClean="0"/>
              <a:t>Keating Owen Child Labor Act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542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Panama Canal</a:t>
            </a:r>
          </a:p>
          <a:p>
            <a:r>
              <a:rPr lang="en-US" sz="3600" dirty="0" smtClean="0"/>
              <a:t>W.E.B. DuBois (Niagara Movement)</a:t>
            </a:r>
          </a:p>
          <a:p>
            <a:r>
              <a:rPr lang="en-US" sz="3600" dirty="0" smtClean="0"/>
              <a:t>Dollar Diplomacy</a:t>
            </a:r>
          </a:p>
          <a:p>
            <a:r>
              <a:rPr lang="en-US" sz="3600" dirty="0" smtClean="0"/>
              <a:t>Roosevelt Corollary</a:t>
            </a:r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542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Peace Corps</a:t>
            </a:r>
          </a:p>
          <a:p>
            <a:r>
              <a:rPr lang="en-US" sz="3600" dirty="0" smtClean="0"/>
              <a:t>Betty Friedan </a:t>
            </a:r>
            <a:r>
              <a:rPr lang="en-US" sz="3600" i="1" dirty="0" smtClean="0"/>
              <a:t>The Feminine Mystique</a:t>
            </a:r>
          </a:p>
          <a:p>
            <a:r>
              <a:rPr lang="en-US" sz="3600" dirty="0" smtClean="0"/>
              <a:t>Gulf of Tonkin Resolution</a:t>
            </a:r>
          </a:p>
          <a:p>
            <a:r>
              <a:rPr lang="en-US" sz="3600" dirty="0" err="1" smtClean="0"/>
              <a:t>Stokely</a:t>
            </a:r>
            <a:r>
              <a:rPr lang="en-US" sz="3600" dirty="0" smtClean="0"/>
              <a:t> Carmichael (Black Power)</a:t>
            </a:r>
          </a:p>
          <a:p>
            <a:r>
              <a:rPr lang="en-US" sz="3600" dirty="0" smtClean="0"/>
              <a:t>Great Society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542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Pendleton Act (civil service)</a:t>
            </a:r>
          </a:p>
          <a:p>
            <a:r>
              <a:rPr lang="en-US" sz="3600" dirty="0" smtClean="0"/>
              <a:t>Samuel Gompers</a:t>
            </a:r>
          </a:p>
          <a:p>
            <a:r>
              <a:rPr lang="en-US" sz="3600" dirty="0" smtClean="0"/>
              <a:t>Gilded Age</a:t>
            </a:r>
          </a:p>
          <a:p>
            <a:r>
              <a:rPr lang="en-US" sz="3600" dirty="0" smtClean="0"/>
              <a:t>Farmer’s Alliance</a:t>
            </a:r>
          </a:p>
          <a:p>
            <a:r>
              <a:rPr lang="en-US" sz="3600" dirty="0" smtClean="0"/>
              <a:t>Chinese Exclusion Act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542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Peter Zenger trial</a:t>
            </a:r>
          </a:p>
          <a:p>
            <a:r>
              <a:rPr lang="en-US" sz="3600" dirty="0" smtClean="0"/>
              <a:t>Great Awakening</a:t>
            </a:r>
          </a:p>
          <a:p>
            <a:r>
              <a:rPr lang="en-US" sz="3600" dirty="0" smtClean="0"/>
              <a:t>James Oglethorpe</a:t>
            </a:r>
          </a:p>
          <a:p>
            <a:r>
              <a:rPr lang="en-US" sz="3600" dirty="0" smtClean="0"/>
              <a:t>George Whitefield</a:t>
            </a:r>
          </a:p>
          <a:p>
            <a:r>
              <a:rPr lang="en-US" sz="3600" dirty="0" smtClean="0"/>
              <a:t>Jonathan Edwards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542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American Colonization Society</a:t>
            </a:r>
          </a:p>
          <a:p>
            <a:r>
              <a:rPr lang="en-US" sz="3600" dirty="0" smtClean="0"/>
              <a:t>Missouri Compromise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Era of Good Feelings</a:t>
            </a:r>
          </a:p>
          <a:p>
            <a:r>
              <a:rPr lang="en-US" sz="3600" dirty="0" smtClean="0"/>
              <a:t>Tariff of Abominations</a:t>
            </a:r>
          </a:p>
          <a:p>
            <a:r>
              <a:rPr lang="en-US" sz="3600" dirty="0" smtClean="0"/>
              <a:t>South Carolina Exposition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941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Progressive movement</a:t>
            </a:r>
          </a:p>
          <a:p>
            <a:r>
              <a:rPr lang="en-US" sz="3600" dirty="0" smtClean="0"/>
              <a:t>Russo-Japanese War</a:t>
            </a:r>
          </a:p>
          <a:p>
            <a:r>
              <a:rPr lang="en-US" sz="3600" dirty="0" smtClean="0"/>
              <a:t>Hay-</a:t>
            </a:r>
            <a:r>
              <a:rPr lang="en-US" sz="3600" dirty="0" err="1" smtClean="0"/>
              <a:t>Buneau</a:t>
            </a:r>
            <a:r>
              <a:rPr lang="en-US" sz="3600" dirty="0" smtClean="0"/>
              <a:t>-</a:t>
            </a:r>
            <a:r>
              <a:rPr lang="en-US" sz="3600" dirty="0" err="1" smtClean="0"/>
              <a:t>Varilla</a:t>
            </a:r>
            <a:r>
              <a:rPr lang="en-US" sz="3600" dirty="0" smtClean="0"/>
              <a:t> Treaty</a:t>
            </a:r>
          </a:p>
          <a:p>
            <a:r>
              <a:rPr lang="en-US" sz="3600" dirty="0" smtClean="0"/>
              <a:t>conservation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542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Salvation Army</a:t>
            </a:r>
          </a:p>
          <a:p>
            <a:r>
              <a:rPr lang="en-US" sz="3600" dirty="0" smtClean="0"/>
              <a:t>John Dewey</a:t>
            </a:r>
          </a:p>
          <a:p>
            <a:r>
              <a:rPr lang="en-US" sz="3600" dirty="0" smtClean="0"/>
              <a:t>Edward Bellamy </a:t>
            </a:r>
            <a:r>
              <a:rPr lang="en-US" sz="3600" i="1" dirty="0" smtClean="0"/>
              <a:t>Looking Backward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542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Mexican-American War</a:t>
            </a:r>
          </a:p>
          <a:p>
            <a:r>
              <a:rPr lang="en-US" sz="3600" dirty="0" smtClean="0"/>
              <a:t>Mormons</a:t>
            </a:r>
          </a:p>
          <a:p>
            <a:r>
              <a:rPr lang="en-US" sz="3600" dirty="0" smtClean="0"/>
              <a:t>Free </a:t>
            </a:r>
            <a:r>
              <a:rPr lang="en-US" sz="3600" dirty="0" err="1" smtClean="0"/>
              <a:t>soilers</a:t>
            </a:r>
            <a:endParaRPr lang="en-US" sz="3600" dirty="0" smtClean="0"/>
          </a:p>
          <a:p>
            <a:r>
              <a:rPr lang="en-US" sz="3600" dirty="0" smtClean="0"/>
              <a:t>American Anti-Slavery Society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542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Quartering Act </a:t>
            </a:r>
          </a:p>
          <a:p>
            <a:r>
              <a:rPr lang="en-US" sz="3600" dirty="0" smtClean="0"/>
              <a:t>Stamp Act</a:t>
            </a:r>
          </a:p>
          <a:p>
            <a:r>
              <a:rPr lang="en-US" sz="3600" dirty="0" smtClean="0"/>
              <a:t>Paxton Boys</a:t>
            </a:r>
          </a:p>
          <a:p>
            <a:r>
              <a:rPr lang="en-US" sz="3600" dirty="0" smtClean="0"/>
              <a:t>Sugar Act</a:t>
            </a:r>
          </a:p>
          <a:p>
            <a:r>
              <a:rPr lang="en-US" sz="3600" dirty="0" smtClean="0"/>
              <a:t>“no taxation without representation”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65042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SALT I Treaty</a:t>
            </a:r>
          </a:p>
          <a:p>
            <a:r>
              <a:rPr lang="en-US" sz="3600" dirty="0" smtClean="0"/>
              <a:t>Hippies</a:t>
            </a:r>
          </a:p>
          <a:p>
            <a:r>
              <a:rPr lang="en-US" sz="3600" dirty="0" smtClean="0"/>
              <a:t>Camp David Accords</a:t>
            </a:r>
          </a:p>
          <a:p>
            <a:r>
              <a:rPr lang="en-US" sz="3600" i="1" dirty="0" smtClean="0"/>
              <a:t>Bakke v. Board of Regents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2684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Pilgrims/Separatists</a:t>
            </a:r>
          </a:p>
          <a:p>
            <a:r>
              <a:rPr lang="en-US" sz="3600" dirty="0" smtClean="0"/>
              <a:t>Anne Hutchinson</a:t>
            </a:r>
          </a:p>
          <a:p>
            <a:r>
              <a:rPr lang="en-US" sz="3600" dirty="0" err="1" smtClean="0"/>
              <a:t>Headright</a:t>
            </a:r>
            <a:r>
              <a:rPr lang="en-US" sz="3600" dirty="0" smtClean="0"/>
              <a:t> system</a:t>
            </a:r>
          </a:p>
          <a:p>
            <a:r>
              <a:rPr lang="en-US" sz="3600" dirty="0" smtClean="0"/>
              <a:t>City on a hill</a:t>
            </a:r>
          </a:p>
          <a:p>
            <a:r>
              <a:rPr lang="en-US" sz="3600" dirty="0" smtClean="0"/>
              <a:t>Roger Williams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2684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Samuel Slater</a:t>
            </a:r>
          </a:p>
          <a:p>
            <a:r>
              <a:rPr lang="en-US" sz="3600" dirty="0" smtClean="0"/>
              <a:t>Pinckney Treaty</a:t>
            </a:r>
          </a:p>
          <a:p>
            <a:r>
              <a:rPr lang="en-US" sz="3600" dirty="0" smtClean="0"/>
              <a:t>Full funding/assumption of state debts</a:t>
            </a:r>
          </a:p>
          <a:p>
            <a:r>
              <a:rPr lang="en-US" sz="3600" dirty="0" smtClean="0"/>
              <a:t>Federalist Party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2684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Securities and Exchange Commission</a:t>
            </a:r>
          </a:p>
          <a:p>
            <a:r>
              <a:rPr lang="en-US" sz="3600" dirty="0" smtClean="0"/>
              <a:t>Neutrality Acts</a:t>
            </a:r>
          </a:p>
          <a:p>
            <a:r>
              <a:rPr lang="en-US" sz="3600" dirty="0" smtClean="0"/>
              <a:t>Court packing scheme</a:t>
            </a:r>
          </a:p>
          <a:p>
            <a:r>
              <a:rPr lang="en-US" sz="3600" dirty="0" smtClean="0"/>
              <a:t>“share the wealth”</a:t>
            </a:r>
          </a:p>
          <a:p>
            <a:r>
              <a:rPr lang="en-US" sz="3600" dirty="0" smtClean="0"/>
              <a:t>Indian Reorganization Act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2684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Seneca Falls Convention</a:t>
            </a:r>
          </a:p>
          <a:p>
            <a:r>
              <a:rPr lang="en-US" sz="3600" dirty="0" smtClean="0"/>
              <a:t>Treaty of Guadalupe Hidalgo</a:t>
            </a:r>
          </a:p>
          <a:p>
            <a:r>
              <a:rPr lang="en-US" sz="3600" dirty="0" smtClean="0"/>
              <a:t>Wilmot Proviso</a:t>
            </a:r>
          </a:p>
          <a:p>
            <a:r>
              <a:rPr lang="en-US" sz="3600" dirty="0" smtClean="0"/>
              <a:t>Irish immigration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2684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Ralph Bunche</a:t>
            </a:r>
          </a:p>
          <a:p>
            <a:r>
              <a:rPr lang="en-US" sz="3600" dirty="0" smtClean="0"/>
              <a:t>George Kennan</a:t>
            </a:r>
          </a:p>
          <a:p>
            <a:r>
              <a:rPr lang="en-US" sz="3600" dirty="0" smtClean="0"/>
              <a:t>United Nations</a:t>
            </a:r>
          </a:p>
          <a:p>
            <a:r>
              <a:rPr lang="en-US" sz="3600" i="1" dirty="0" err="1" smtClean="0"/>
              <a:t>Korematsu</a:t>
            </a:r>
            <a:r>
              <a:rPr lang="en-US" sz="3600" dirty="0" smtClean="0"/>
              <a:t> </a:t>
            </a:r>
            <a:r>
              <a:rPr lang="en-US" sz="3600" i="1" dirty="0" smtClean="0"/>
              <a:t>v. United States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2684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American Federation of Labor</a:t>
            </a:r>
          </a:p>
          <a:p>
            <a:r>
              <a:rPr lang="en-US" sz="3600" dirty="0" smtClean="0"/>
              <a:t>Dawes Act</a:t>
            </a:r>
          </a:p>
          <a:p>
            <a:r>
              <a:rPr lang="en-US" sz="3600" dirty="0" smtClean="0"/>
              <a:t>Alfred Thayer Mahan</a:t>
            </a:r>
          </a:p>
          <a:p>
            <a:r>
              <a:rPr lang="en-US" sz="3600" dirty="0" smtClean="0"/>
              <a:t>Horizontal/vertical integration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Haymarket Square Riot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941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Settlement house movement</a:t>
            </a:r>
          </a:p>
          <a:p>
            <a:r>
              <a:rPr lang="en-US" sz="3600" dirty="0" smtClean="0"/>
              <a:t>William Jennings Bryan</a:t>
            </a:r>
          </a:p>
          <a:p>
            <a:r>
              <a:rPr lang="en-US" sz="3600" dirty="0" smtClean="0"/>
              <a:t>Atlanta Compromise</a:t>
            </a:r>
          </a:p>
          <a:p>
            <a:r>
              <a:rPr lang="en-US" sz="3600" dirty="0" smtClean="0"/>
              <a:t>Jingoism</a:t>
            </a:r>
          </a:p>
          <a:p>
            <a:r>
              <a:rPr lang="en-US" sz="3600" dirty="0" smtClean="0"/>
              <a:t>Sherman Silver Purchase Act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2684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Shays’ Rebellion</a:t>
            </a:r>
          </a:p>
          <a:p>
            <a:r>
              <a:rPr lang="en-US" sz="3600" dirty="0" smtClean="0"/>
              <a:t>Northwest Ordinance</a:t>
            </a:r>
          </a:p>
          <a:p>
            <a:r>
              <a:rPr lang="en-US" sz="3600" dirty="0" smtClean="0"/>
              <a:t>Three-fifths Compromise</a:t>
            </a:r>
          </a:p>
          <a:p>
            <a:r>
              <a:rPr lang="en-US" sz="3600" dirty="0" smtClean="0"/>
              <a:t>Articles of Confederation</a:t>
            </a:r>
          </a:p>
          <a:p>
            <a:r>
              <a:rPr lang="en-US" sz="3600" dirty="0" smtClean="0"/>
              <a:t>Annapolis Convention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2684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Social gospel</a:t>
            </a:r>
          </a:p>
          <a:p>
            <a:r>
              <a:rPr lang="en-US" sz="3600" dirty="0" smtClean="0"/>
              <a:t>Knights of Labor</a:t>
            </a:r>
          </a:p>
          <a:p>
            <a:r>
              <a:rPr lang="en-US" sz="3600" dirty="0" smtClean="0"/>
              <a:t>Jim Crow laws</a:t>
            </a:r>
          </a:p>
          <a:p>
            <a:r>
              <a:rPr lang="en-US" sz="3600" dirty="0" smtClean="0"/>
              <a:t>Helen Hunt Jackson </a:t>
            </a:r>
            <a:r>
              <a:rPr lang="en-US" sz="3600" i="1" dirty="0" smtClean="0"/>
              <a:t>A Century of Dishonor</a:t>
            </a:r>
            <a:endParaRPr lang="en-US" sz="3600" dirty="0" smtClean="0"/>
          </a:p>
          <a:p>
            <a:r>
              <a:rPr lang="en-US" sz="3600" dirty="0" smtClean="0"/>
              <a:t>Social Darwinism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178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Spanish-American War</a:t>
            </a:r>
          </a:p>
          <a:p>
            <a:r>
              <a:rPr lang="en-US" sz="3600" dirty="0" smtClean="0"/>
              <a:t>Booker T. Washington</a:t>
            </a:r>
          </a:p>
          <a:p>
            <a:r>
              <a:rPr lang="en-US" sz="3600" i="1" dirty="0" smtClean="0"/>
              <a:t>Gospel of Wealth</a:t>
            </a:r>
            <a:endParaRPr lang="en-US" sz="3600" dirty="0" smtClean="0"/>
          </a:p>
          <a:p>
            <a:r>
              <a:rPr lang="en-US" sz="3600" dirty="0" smtClean="0"/>
              <a:t>Yellow journalism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178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Spheres of influence</a:t>
            </a:r>
          </a:p>
          <a:p>
            <a:r>
              <a:rPr lang="en-US" sz="3600" dirty="0" smtClean="0"/>
              <a:t>Big Stick Policy</a:t>
            </a:r>
          </a:p>
          <a:p>
            <a:r>
              <a:rPr lang="en-US" sz="3600" i="1" dirty="0" err="1" smtClean="0"/>
              <a:t>Lochner</a:t>
            </a:r>
            <a:r>
              <a:rPr lang="en-US" sz="3600" i="1" dirty="0" smtClean="0"/>
              <a:t> v. New York</a:t>
            </a:r>
            <a:endParaRPr lang="en-US" sz="3600" dirty="0" smtClean="0"/>
          </a:p>
          <a:p>
            <a:r>
              <a:rPr lang="en-US" sz="3600" dirty="0" smtClean="0"/>
              <a:t>Muckrakers</a:t>
            </a:r>
          </a:p>
          <a:p>
            <a:r>
              <a:rPr lang="en-US" sz="3600" dirty="0" smtClean="0"/>
              <a:t>Gentlemen’s Agreement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178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Stamp Act Congress</a:t>
            </a:r>
          </a:p>
          <a:p>
            <a:r>
              <a:rPr lang="en-US" sz="3600" dirty="0" smtClean="0"/>
              <a:t>Sons of Liberty</a:t>
            </a:r>
          </a:p>
          <a:p>
            <a:r>
              <a:rPr lang="en-US" sz="3600" dirty="0" smtClean="0"/>
              <a:t>Non-importation agreements</a:t>
            </a:r>
          </a:p>
          <a:p>
            <a:r>
              <a:rPr lang="en-US" sz="3600" dirty="0" smtClean="0"/>
              <a:t>Pontiac’s Rebellion</a:t>
            </a:r>
          </a:p>
          <a:p>
            <a:r>
              <a:rPr lang="en-US" sz="3600" dirty="0" smtClean="0"/>
              <a:t>Townshend Acts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178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Supply side economics</a:t>
            </a:r>
          </a:p>
          <a:p>
            <a:r>
              <a:rPr lang="en-US" sz="3600" dirty="0" smtClean="0"/>
              <a:t>Iran-Contra Affair</a:t>
            </a:r>
          </a:p>
          <a:p>
            <a:r>
              <a:rPr lang="en-US" sz="3600" dirty="0" smtClean="0"/>
              <a:t>Geraldine Ferraro</a:t>
            </a:r>
          </a:p>
          <a:p>
            <a:r>
              <a:rPr lang="en-US" sz="3600" dirty="0" smtClean="0"/>
              <a:t>Oliver North</a:t>
            </a:r>
          </a:p>
          <a:p>
            <a:r>
              <a:rPr lang="en-US" sz="3600" dirty="0" smtClean="0"/>
              <a:t>“evil empire”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178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Tea Act</a:t>
            </a:r>
          </a:p>
          <a:p>
            <a:r>
              <a:rPr lang="en-US" sz="3600" dirty="0" smtClean="0"/>
              <a:t>Boston Massacre</a:t>
            </a:r>
          </a:p>
          <a:p>
            <a:r>
              <a:rPr lang="en-US" sz="3600" i="1" dirty="0" err="1" smtClean="0"/>
              <a:t>Gaspee</a:t>
            </a:r>
            <a:r>
              <a:rPr lang="en-US" sz="3600" dirty="0" smtClean="0"/>
              <a:t> Affair</a:t>
            </a:r>
            <a:endParaRPr lang="en-US" sz="3600" i="1" dirty="0" smtClean="0"/>
          </a:p>
          <a:p>
            <a:r>
              <a:rPr lang="en-US" sz="3600" dirty="0" smtClean="0"/>
              <a:t>First and Second Continental Congresses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178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Grange</a:t>
            </a:r>
          </a:p>
          <a:p>
            <a:r>
              <a:rPr lang="en-US" sz="3600" dirty="0" smtClean="0"/>
              <a:t>Credit </a:t>
            </a:r>
            <a:r>
              <a:rPr lang="en-US" sz="3600" dirty="0" err="1" smtClean="0"/>
              <a:t>Mobilier</a:t>
            </a:r>
            <a:r>
              <a:rPr lang="en-US" sz="3600" dirty="0" smtClean="0"/>
              <a:t> Scandal</a:t>
            </a:r>
          </a:p>
          <a:p>
            <a:r>
              <a:rPr lang="en-US" sz="3600" dirty="0" smtClean="0"/>
              <a:t>Cattle drives</a:t>
            </a:r>
          </a:p>
          <a:p>
            <a:r>
              <a:rPr lang="en-US" sz="3600" dirty="0" smtClean="0"/>
              <a:t>Horatio Alger</a:t>
            </a:r>
          </a:p>
          <a:p>
            <a:r>
              <a:rPr lang="en-US" sz="3600" dirty="0" smtClean="0"/>
              <a:t>Chief Joseph and the Nez Perce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178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Theodore Roosevelt</a:t>
            </a:r>
          </a:p>
          <a:p>
            <a:r>
              <a:rPr lang="en-US" sz="3600" dirty="0" smtClean="0"/>
              <a:t>Upton Sinclair </a:t>
            </a:r>
            <a:r>
              <a:rPr lang="en-US" sz="3600" i="1" dirty="0" smtClean="0"/>
              <a:t>The Jungle</a:t>
            </a:r>
            <a:endParaRPr lang="en-US" sz="3600" dirty="0" smtClean="0"/>
          </a:p>
          <a:p>
            <a:r>
              <a:rPr lang="en-US" sz="3600" dirty="0" err="1" smtClean="0"/>
              <a:t>Emilo</a:t>
            </a:r>
            <a:r>
              <a:rPr lang="en-US" sz="3600" dirty="0" smtClean="0"/>
              <a:t> Aguinaldo</a:t>
            </a:r>
          </a:p>
          <a:p>
            <a:r>
              <a:rPr lang="en-US" sz="3600" dirty="0" smtClean="0"/>
              <a:t>Pure Food and Drug Act</a:t>
            </a:r>
          </a:p>
          <a:p>
            <a:r>
              <a:rPr lang="en-US" sz="3600" dirty="0" smtClean="0"/>
              <a:t>Anthracite Coal Strike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178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Baby boomers</a:t>
            </a:r>
          </a:p>
          <a:p>
            <a:r>
              <a:rPr lang="en-US" sz="3600" dirty="0" smtClean="0"/>
              <a:t>Sputnik</a:t>
            </a:r>
          </a:p>
          <a:p>
            <a:r>
              <a:rPr lang="en-US" sz="3600" dirty="0" smtClean="0"/>
              <a:t>Beat generation</a:t>
            </a:r>
          </a:p>
          <a:p>
            <a:r>
              <a:rPr lang="en-US" sz="3600" i="1" dirty="0" smtClean="0"/>
              <a:t>Brown v. Board of Education</a:t>
            </a:r>
            <a:endParaRPr lang="en-US" sz="3600" dirty="0" smtClean="0"/>
          </a:p>
          <a:p>
            <a:r>
              <a:rPr lang="en-US" sz="3600" dirty="0" smtClean="0"/>
              <a:t>Julius and Ethel Rosenberg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484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Trade and Navigation Acts</a:t>
            </a:r>
          </a:p>
          <a:p>
            <a:r>
              <a:rPr lang="en-US" sz="3600" dirty="0" smtClean="0"/>
              <a:t>Bacon’s Rebellion</a:t>
            </a:r>
          </a:p>
          <a:p>
            <a:r>
              <a:rPr lang="en-US" sz="3600" dirty="0" smtClean="0"/>
              <a:t>King Philip’s War</a:t>
            </a:r>
          </a:p>
          <a:p>
            <a:r>
              <a:rPr lang="en-US" sz="3600" dirty="0" smtClean="0"/>
              <a:t>Salutary neglect</a:t>
            </a:r>
          </a:p>
          <a:p>
            <a:r>
              <a:rPr lang="en-US" sz="3600" dirty="0" smtClean="0"/>
              <a:t>Halfway Covenant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178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9-11</a:t>
            </a:r>
          </a:p>
          <a:p>
            <a:r>
              <a:rPr lang="en-US" sz="3600" dirty="0" smtClean="0"/>
              <a:t>War in Afghanistan</a:t>
            </a:r>
          </a:p>
          <a:p>
            <a:r>
              <a:rPr lang="en-US" sz="3600" dirty="0" smtClean="0"/>
              <a:t>Hurricane Katrina</a:t>
            </a:r>
          </a:p>
          <a:p>
            <a:r>
              <a:rPr lang="en-US" sz="3600" dirty="0" smtClean="0"/>
              <a:t>Columbia disaster</a:t>
            </a:r>
          </a:p>
          <a:p>
            <a:r>
              <a:rPr lang="en-US" sz="3600" dirty="0" smtClean="0"/>
              <a:t>Facebook is launched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178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Trail of Tears</a:t>
            </a:r>
          </a:p>
          <a:p>
            <a:r>
              <a:rPr lang="en-US" sz="3600" dirty="0" smtClean="0"/>
              <a:t>Dorothea Dix</a:t>
            </a:r>
          </a:p>
          <a:p>
            <a:r>
              <a:rPr lang="en-US" sz="3600" dirty="0" smtClean="0"/>
              <a:t>Nullification</a:t>
            </a:r>
          </a:p>
          <a:p>
            <a:r>
              <a:rPr lang="en-US" sz="3600" dirty="0" smtClean="0"/>
              <a:t>William Lloyd Garrison </a:t>
            </a:r>
            <a:r>
              <a:rPr lang="en-US" sz="3600" i="1" dirty="0" smtClean="0"/>
              <a:t>The Liberator</a:t>
            </a:r>
            <a:endParaRPr lang="en-US" sz="3600" dirty="0" smtClean="0"/>
          </a:p>
          <a:p>
            <a:r>
              <a:rPr lang="en-US" sz="3600" i="1" dirty="0" smtClean="0"/>
              <a:t>Worcester v. Georgia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170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Treaty of Ghent</a:t>
            </a:r>
          </a:p>
          <a:p>
            <a:r>
              <a:rPr lang="en-US" sz="3600" dirty="0" smtClean="0"/>
              <a:t>Hartford Convention</a:t>
            </a:r>
          </a:p>
          <a:p>
            <a:r>
              <a:rPr lang="en-US" sz="3600" dirty="0" smtClean="0"/>
              <a:t>Adams-</a:t>
            </a:r>
            <a:r>
              <a:rPr lang="en-US" sz="3600" dirty="0" err="1" smtClean="0"/>
              <a:t>Onis</a:t>
            </a:r>
            <a:r>
              <a:rPr lang="en-US" sz="3600" dirty="0" smtClean="0"/>
              <a:t> Treaty</a:t>
            </a:r>
          </a:p>
          <a:p>
            <a:r>
              <a:rPr lang="en-US" sz="3600" dirty="0" smtClean="0"/>
              <a:t>War Hawks</a:t>
            </a:r>
          </a:p>
          <a:p>
            <a:r>
              <a:rPr lang="en-US" sz="3600" dirty="0" smtClean="0"/>
              <a:t>American System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170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Treaty of Versailles</a:t>
            </a:r>
          </a:p>
          <a:p>
            <a:r>
              <a:rPr lang="en-US" sz="3600" dirty="0" smtClean="0"/>
              <a:t>Federal Trade Commission</a:t>
            </a:r>
          </a:p>
          <a:p>
            <a:r>
              <a:rPr lang="en-US" sz="3600" dirty="0" smtClean="0"/>
              <a:t>Irreconcilables</a:t>
            </a:r>
          </a:p>
          <a:p>
            <a:r>
              <a:rPr lang="en-US" sz="3600" dirty="0" smtClean="0"/>
              <a:t>Ballenger-Pinchot Affair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170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Sussex </a:t>
            </a:r>
            <a:r>
              <a:rPr lang="en-US" sz="3600" dirty="0" smtClean="0"/>
              <a:t>Pledge</a:t>
            </a:r>
          </a:p>
          <a:p>
            <a:r>
              <a:rPr lang="en-US" sz="3600" dirty="0" smtClean="0"/>
              <a:t>Zimmerman Note</a:t>
            </a:r>
          </a:p>
          <a:p>
            <a:r>
              <a:rPr lang="en-US" sz="3600" dirty="0" smtClean="0"/>
              <a:t>Food Administration</a:t>
            </a:r>
          </a:p>
          <a:p>
            <a:r>
              <a:rPr lang="en-US" sz="3600" dirty="0" smtClean="0"/>
              <a:t>Fuel Administration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170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Underwood Simmons Tariff</a:t>
            </a:r>
          </a:p>
          <a:p>
            <a:r>
              <a:rPr lang="en-US" sz="3600" dirty="0" smtClean="0"/>
              <a:t>Bull Moose Party</a:t>
            </a:r>
          </a:p>
          <a:p>
            <a:r>
              <a:rPr lang="en-US" sz="3600" dirty="0" smtClean="0"/>
              <a:t>Federal Reserve Act</a:t>
            </a:r>
          </a:p>
          <a:p>
            <a:r>
              <a:rPr lang="en-US" sz="3600" dirty="0" smtClean="0"/>
              <a:t>“he kept us out of war”</a:t>
            </a:r>
          </a:p>
          <a:p>
            <a:r>
              <a:rPr lang="en-US" sz="3600" dirty="0" smtClean="0"/>
              <a:t>Triangle Shirtwaist Fire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170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Volstead Act</a:t>
            </a:r>
          </a:p>
          <a:p>
            <a:r>
              <a:rPr lang="en-US" sz="3600" dirty="0" smtClean="0"/>
              <a:t>Woodrow Wilson</a:t>
            </a:r>
          </a:p>
          <a:p>
            <a:r>
              <a:rPr lang="en-US" sz="3600" dirty="0" smtClean="0"/>
              <a:t>Fourteen Points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170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Voting Rights Act</a:t>
            </a:r>
          </a:p>
          <a:p>
            <a:r>
              <a:rPr lang="en-US" sz="3600" dirty="0" smtClean="0"/>
              <a:t>Barry Goldwater</a:t>
            </a:r>
          </a:p>
          <a:p>
            <a:r>
              <a:rPr lang="en-US" sz="3600" dirty="0" smtClean="0"/>
              <a:t>Rachel Carson </a:t>
            </a:r>
            <a:r>
              <a:rPr lang="en-US" sz="3600" i="1" dirty="0" smtClean="0"/>
              <a:t>Silent Spring</a:t>
            </a:r>
            <a:endParaRPr lang="en-US" sz="3600" dirty="0" smtClean="0"/>
          </a:p>
          <a:p>
            <a:r>
              <a:rPr lang="en-US" sz="3600" dirty="0" smtClean="0"/>
              <a:t>Tet Offensive</a:t>
            </a:r>
          </a:p>
          <a:p>
            <a:r>
              <a:rPr lang="en-US" sz="3600" dirty="0" smtClean="0"/>
              <a:t>Civil Rights Act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170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War Powers Act</a:t>
            </a:r>
          </a:p>
          <a:p>
            <a:r>
              <a:rPr lang="en-US" sz="3600" dirty="0" smtClean="0"/>
              <a:t>Equal Rights Amendment</a:t>
            </a:r>
          </a:p>
          <a:p>
            <a:r>
              <a:rPr lang="en-US" sz="3600" dirty="0" smtClean="0"/>
              <a:t>OPEC</a:t>
            </a:r>
          </a:p>
          <a:p>
            <a:r>
              <a:rPr lang="en-US" sz="3600" dirty="0" smtClean="0"/>
              <a:t>Kent State</a:t>
            </a:r>
          </a:p>
          <a:p>
            <a:r>
              <a:rPr lang="en-US" sz="3600" dirty="0" smtClean="0"/>
              <a:t>Helsinki Accords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170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Bank holiday</a:t>
            </a:r>
          </a:p>
          <a:p>
            <a:r>
              <a:rPr lang="en-US" sz="3600" dirty="0" smtClean="0"/>
              <a:t>National Recovery Administration</a:t>
            </a:r>
          </a:p>
          <a:p>
            <a:r>
              <a:rPr lang="en-US" sz="3600" dirty="0" smtClean="0"/>
              <a:t>Destroyer deal</a:t>
            </a:r>
          </a:p>
          <a:p>
            <a:r>
              <a:rPr lang="en-US" sz="3600" dirty="0" smtClean="0"/>
              <a:t>Scottsboro boys</a:t>
            </a:r>
          </a:p>
          <a:p>
            <a:r>
              <a:rPr lang="en-US" sz="3600" dirty="0" smtClean="0"/>
              <a:t>Wagner Act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484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Whig Party</a:t>
            </a:r>
          </a:p>
          <a:p>
            <a:r>
              <a:rPr lang="en-US" sz="3600" dirty="0" smtClean="0"/>
              <a:t>Independent Treasury System</a:t>
            </a:r>
          </a:p>
          <a:p>
            <a:r>
              <a:rPr lang="en-US" sz="3600" dirty="0" smtClean="0"/>
              <a:t>Specie Circular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170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William Randolph Hearst</a:t>
            </a:r>
          </a:p>
          <a:p>
            <a:r>
              <a:rPr lang="en-US" sz="3600" dirty="0" smtClean="0"/>
              <a:t>Pullman Strike</a:t>
            </a:r>
          </a:p>
          <a:p>
            <a:r>
              <a:rPr lang="en-US" sz="3600" dirty="0" smtClean="0"/>
              <a:t>J.P. Morgan</a:t>
            </a:r>
          </a:p>
          <a:p>
            <a:r>
              <a:rPr lang="en-US" sz="3600" dirty="0" smtClean="0"/>
              <a:t>Cross of Gold speech</a:t>
            </a:r>
          </a:p>
          <a:p>
            <a:r>
              <a:rPr lang="en-US" sz="3600" i="1" dirty="0" smtClean="0"/>
              <a:t>Plessy v. Ferguson</a:t>
            </a:r>
            <a:endParaRPr lang="en-US" sz="3600" dirty="0" smtClean="0"/>
          </a:p>
          <a:p>
            <a:pPr marL="0" indent="0">
              <a:buNone/>
            </a:pPr>
            <a:endParaRPr lang="en-US" sz="3600" i="1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170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Works Progress Administration</a:t>
            </a:r>
          </a:p>
          <a:p>
            <a:r>
              <a:rPr lang="en-US" sz="3600" dirty="0" smtClean="0"/>
              <a:t>Cash and carry</a:t>
            </a:r>
          </a:p>
          <a:p>
            <a:r>
              <a:rPr lang="en-US" sz="3600" dirty="0" smtClean="0"/>
              <a:t>Sit-down strike</a:t>
            </a:r>
          </a:p>
          <a:p>
            <a:r>
              <a:rPr lang="en-US" sz="3600" dirty="0" smtClean="0"/>
              <a:t>John Steinbeck </a:t>
            </a:r>
            <a:r>
              <a:rPr lang="en-US" sz="3600" i="1" dirty="0" smtClean="0"/>
              <a:t>Grapes of Wrath</a:t>
            </a:r>
            <a:endParaRPr lang="en-US" sz="3600" dirty="0" smtClean="0"/>
          </a:p>
          <a:p>
            <a:r>
              <a:rPr lang="en-US" sz="3600" dirty="0" smtClean="0"/>
              <a:t>Social Security Act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170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Indentured servants</a:t>
            </a:r>
          </a:p>
          <a:p>
            <a:r>
              <a:rPr lang="en-US" sz="3600" dirty="0" smtClean="0"/>
              <a:t>Mayflower Compact</a:t>
            </a:r>
          </a:p>
          <a:p>
            <a:r>
              <a:rPr lang="en-US" sz="3600" dirty="0" smtClean="0"/>
              <a:t>Roger Williams</a:t>
            </a:r>
          </a:p>
          <a:p>
            <a:r>
              <a:rPr lang="en-US" sz="3600" dirty="0" smtClean="0"/>
              <a:t>House of Burgesses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170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Seward’s Folly</a:t>
            </a:r>
          </a:p>
          <a:p>
            <a:r>
              <a:rPr lang="en-US" sz="3600" dirty="0" smtClean="0"/>
              <a:t>Sharecropping</a:t>
            </a:r>
          </a:p>
          <a:p>
            <a:r>
              <a:rPr lang="en-US" sz="3600" dirty="0" smtClean="0"/>
              <a:t>Tenure of Office Act</a:t>
            </a:r>
          </a:p>
          <a:p>
            <a:r>
              <a:rPr lang="en-US" sz="3600" dirty="0" smtClean="0"/>
              <a:t>Scalawags</a:t>
            </a:r>
          </a:p>
          <a:p>
            <a:r>
              <a:rPr lang="en-US" sz="3600" dirty="0" smtClean="0"/>
              <a:t>Redeemers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170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Osama bin Laden killed</a:t>
            </a:r>
          </a:p>
          <a:p>
            <a:r>
              <a:rPr lang="en-US" sz="3600" dirty="0" smtClean="0"/>
              <a:t>End of “don’t ask, don’t tell”</a:t>
            </a:r>
          </a:p>
          <a:p>
            <a:r>
              <a:rPr lang="en-US" sz="3600" dirty="0" smtClean="0"/>
              <a:t>SOPA Internet Protest</a:t>
            </a:r>
          </a:p>
          <a:p>
            <a:r>
              <a:rPr lang="en-US" sz="3600" dirty="0" smtClean="0"/>
              <a:t>Benghazi Embassy attacked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170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decade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Clinton impeachment</a:t>
            </a:r>
          </a:p>
          <a:p>
            <a:r>
              <a:rPr lang="en-US" sz="3600" dirty="0" smtClean="0"/>
              <a:t>NAFTA</a:t>
            </a:r>
          </a:p>
          <a:p>
            <a:r>
              <a:rPr lang="en-US" sz="3600" dirty="0" smtClean="0"/>
              <a:t>Bosnia &amp; Serbia airstrikes</a:t>
            </a:r>
          </a:p>
          <a:p>
            <a:r>
              <a:rPr lang="en-US" sz="3600" dirty="0" smtClean="0"/>
              <a:t>“don’t ask don’t tell” policy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170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295</TotalTime>
  <Words>2063</Words>
  <Application>Microsoft Macintosh PowerPoint</Application>
  <PresentationFormat>On-screen Show (4:3)</PresentationFormat>
  <Paragraphs>730</Paragraphs>
  <Slides>96</Slides>
  <Notes>94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97" baseType="lpstr">
      <vt:lpstr>Office Theme</vt:lpstr>
      <vt:lpstr>    APUSH Periodization &amp; Decades Review   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  <vt:lpstr>Name the decade . .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Periodization &amp; Decades Review</dc:title>
  <dc:creator>Joe &amp; Beth</dc:creator>
  <cp:lastModifiedBy>Craig Winchell</cp:lastModifiedBy>
  <cp:revision>50</cp:revision>
  <dcterms:created xsi:type="dcterms:W3CDTF">2015-05-03T20:47:15Z</dcterms:created>
  <dcterms:modified xsi:type="dcterms:W3CDTF">2017-04-25T21:54:08Z</dcterms:modified>
</cp:coreProperties>
</file>