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7" r:id="rId3"/>
    <p:sldMasterId id="2147483689" r:id="rId4"/>
  </p:sldMasterIdLst>
  <p:notesMasterIdLst>
    <p:notesMasterId r:id="rId23"/>
  </p:notesMasterIdLst>
  <p:sldIdLst>
    <p:sldId id="259" r:id="rId5"/>
    <p:sldId id="270" r:id="rId6"/>
    <p:sldId id="271" r:id="rId7"/>
    <p:sldId id="272" r:id="rId8"/>
    <p:sldId id="273" r:id="rId9"/>
    <p:sldId id="256" r:id="rId10"/>
    <p:sldId id="260" r:id="rId11"/>
    <p:sldId id="261" r:id="rId12"/>
    <p:sldId id="269" r:id="rId13"/>
    <p:sldId id="262" r:id="rId14"/>
    <p:sldId id="263" r:id="rId15"/>
    <p:sldId id="265" r:id="rId16"/>
    <p:sldId id="274" r:id="rId17"/>
    <p:sldId id="258" r:id="rId18"/>
    <p:sldId id="264" r:id="rId19"/>
    <p:sldId id="266" r:id="rId20"/>
    <p:sldId id="267" r:id="rId21"/>
    <p:sldId id="2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93" autoAdjust="0"/>
  </p:normalViewPr>
  <p:slideViewPr>
    <p:cSldViewPr snapToGrid="0" snapToObjects="1">
      <p:cViewPr varScale="1">
        <p:scale>
          <a:sx n="49" d="100"/>
          <a:sy n="49" d="100"/>
        </p:scale>
        <p:origin x="-13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54E74-6FA5-9840-AE3B-6D55E84C36A6}" type="datetimeFigureOut">
              <a:rPr lang="en-US" smtClean="0"/>
              <a:t>8/11/16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D3F465-7D08-024F-AB04-07F024E09B22}" type="slidenum">
              <a:rPr lang="en-US" smtClean="0"/>
              <a:t>‹#›</a:t>
            </a:fld>
            <a:endParaRPr lang="en-US"/>
          </a:p>
        </p:txBody>
      </p:sp>
    </p:spTree>
    <p:extLst>
      <p:ext uri="{BB962C8B-B14F-4D97-AF65-F5344CB8AC3E}">
        <p14:creationId xmlns:p14="http://schemas.microsoft.com/office/powerpoint/2010/main" val="1389263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buSzPct val="25000"/>
              <a:buFont typeface="Arial"/>
              <a:buNone/>
            </a:pPr>
            <a:r>
              <a:rPr lang="en-US" sz="1800" b="1" i="0" u="none" strike="noStrike" cap="none" dirty="0" smtClean="0">
                <a:latin typeface="Arial"/>
                <a:ea typeface="Arial"/>
                <a:cs typeface="Arial"/>
                <a:sym typeface="Arial"/>
              </a:rPr>
              <a:t>B. Bacon’s Rebellion</a:t>
            </a:r>
          </a:p>
          <a:p>
            <a:pPr marL="0" marR="0" lvl="1" indent="0" algn="l" rtl="0">
              <a:lnSpc>
                <a:spcPct val="90000"/>
              </a:lnSpc>
              <a:spcBef>
                <a:spcPts val="0"/>
              </a:spcBef>
              <a:buSzPct val="25000"/>
              <a:buFont typeface="Arial"/>
              <a:buNone/>
            </a:pPr>
            <a:r>
              <a:rPr lang="en-US" sz="1800" b="0" i="0" u="none" strike="noStrike" cap="none" dirty="0" smtClean="0">
                <a:latin typeface="Arial"/>
                <a:ea typeface="Arial"/>
                <a:cs typeface="Arial"/>
                <a:sym typeface="Arial"/>
              </a:rPr>
              <a:t>1. Frontier War – Poor freeholders and former indentured servants in the Chesapeake wanted lands occupied by Native Americans in Virginia; in 1675, fighting broke out when vigilante Virginia militiamen murdered thirty Indians; intensified when group defied Governor Berkeley’s orders and killed five </a:t>
            </a:r>
            <a:r>
              <a:rPr lang="en-US" sz="1800" b="0" i="0" u="none" strike="noStrike" cap="none" dirty="0" err="1" smtClean="0">
                <a:latin typeface="Arial"/>
                <a:ea typeface="Arial"/>
                <a:cs typeface="Arial"/>
                <a:sym typeface="Arial"/>
              </a:rPr>
              <a:t>Susquehannock</a:t>
            </a:r>
            <a:r>
              <a:rPr lang="en-US" sz="1800" b="0" i="0" u="none" strike="noStrike" cap="none" dirty="0" smtClean="0">
                <a:latin typeface="Arial"/>
                <a:ea typeface="Arial"/>
                <a:cs typeface="Arial"/>
                <a:sym typeface="Arial"/>
              </a:rPr>
              <a:t> leaders; </a:t>
            </a:r>
            <a:r>
              <a:rPr lang="en-US" sz="1800" b="0" i="0" u="none" strike="noStrike" cap="none" dirty="0" err="1" smtClean="0">
                <a:latin typeface="Arial"/>
                <a:ea typeface="Arial"/>
                <a:cs typeface="Arial"/>
                <a:sym typeface="Arial"/>
              </a:rPr>
              <a:t>Susquehannocks</a:t>
            </a:r>
            <a:r>
              <a:rPr lang="en-US" sz="1800" b="0" i="0" u="none" strike="noStrike" cap="none" dirty="0" smtClean="0">
                <a:latin typeface="Arial"/>
                <a:ea typeface="Arial"/>
                <a:cs typeface="Arial"/>
                <a:sym typeface="Arial"/>
              </a:rPr>
              <a:t> retaliated by killing three hundred whites. Settlers dismissed Berkeley’s proposed defensive strategy as a plot to impose high taxes on the poor.</a:t>
            </a:r>
          </a:p>
          <a:p>
            <a:pPr marL="0" marR="0" lvl="1" indent="0" algn="l" rtl="0">
              <a:lnSpc>
                <a:spcPct val="90000"/>
              </a:lnSpc>
              <a:spcBef>
                <a:spcPts val="0"/>
              </a:spcBef>
              <a:buSzPct val="25000"/>
              <a:buFont typeface="Arial"/>
              <a:buNone/>
            </a:pPr>
            <a:r>
              <a:rPr lang="en-US" sz="1800" b="0" i="0" u="none" strike="noStrike" cap="none" dirty="0" smtClean="0">
                <a:latin typeface="Arial"/>
                <a:ea typeface="Arial"/>
                <a:cs typeface="Arial"/>
                <a:sym typeface="Arial"/>
              </a:rPr>
              <a:t>2. Challenging the Government – Nathaniel Bacon, an English migrant with a position on the governor’s council, emerged as leader of Virginia rebels; disagreed with Berkeley on frontier policy; demanded a military commission but was denied; organized a militia to attack Indians on the frontier. Political struggle began between Bacon and the governor; Bacon issued “Manifesto and Declaration of the People,” calling for death or removal of Indians and an end to rule by wealthy “parasites” in Virginia. Bacon’s army burned Jamestown and plundered the plantations of wealthy. Bacon died suddenly in October 1676 of dysentery; 23 of his followers were hanged. Wealthy leaders in Virginia realized that they had to appease the poor and landless: cut taxes, expelled Indians from the frontier, increased importation of slaves while decreasing use of indentured servants. In 1705, House of Burgesses legalized chattel slavery.</a:t>
            </a:r>
          </a:p>
          <a:p>
            <a:endParaRPr lang="en-US" dirty="0"/>
          </a:p>
        </p:txBody>
      </p:sp>
      <p:sp>
        <p:nvSpPr>
          <p:cNvPr id="4" name="Slide Number Placeholder 3"/>
          <p:cNvSpPr>
            <a:spLocks noGrp="1"/>
          </p:cNvSpPr>
          <p:nvPr>
            <p:ph type="sldNum" sz="quarter" idx="10"/>
          </p:nvPr>
        </p:nvSpPr>
        <p:spPr/>
        <p:txBody>
          <a:bodyPr/>
          <a:lstStyle/>
          <a:p>
            <a:fld id="{C8D3F465-7D08-024F-AB04-07F024E09B22}" type="slidenum">
              <a:rPr lang="en-US" smtClean="0"/>
              <a:t>16</a:t>
            </a:fld>
            <a:endParaRPr lang="en-US"/>
          </a:p>
        </p:txBody>
      </p:sp>
    </p:spTree>
    <p:extLst>
      <p:ext uri="{BB962C8B-B14F-4D97-AF65-F5344CB8AC3E}">
        <p14:creationId xmlns:p14="http://schemas.microsoft.com/office/powerpoint/2010/main" val="396166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70A8A6-8D87-C84B-98F5-8B22117129C7}"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12979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0A8A6-8D87-C84B-98F5-8B22117129C7}"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273385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0A8A6-8D87-C84B-98F5-8B22117129C7}"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1839861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defTabSz="914400" fontAlgn="base">
                <a:spcBef>
                  <a:spcPct val="0"/>
                </a:spcBef>
                <a:spcAft>
                  <a:spcPct val="0"/>
                </a:spcAft>
                <a:defRPr/>
              </a:pPr>
              <a:endParaRPr lang="en-US" sz="2400">
                <a:solidFill>
                  <a:srgbClr val="FFFFFF"/>
                </a:solidFill>
                <a:latin typeface="Times New Roman" charset="0"/>
                <a:ea typeface="ＭＳ Ｐゴシック"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defTabSz="914400" fontAlgn="base">
                <a:spcBef>
                  <a:spcPct val="0"/>
                </a:spcBef>
                <a:spcAft>
                  <a:spcPct val="0"/>
                </a:spcAft>
                <a:defRPr/>
              </a:pPr>
              <a:endParaRPr lang="en-US" sz="2400">
                <a:solidFill>
                  <a:srgbClr val="FFFFFF"/>
                </a:solidFill>
                <a:latin typeface="Times New Roman" charset="0"/>
                <a:ea typeface="ＭＳ Ｐゴシック"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Arial" charset="0"/>
                <a:ea typeface="ＭＳ Ｐゴシック" charset="0"/>
              </a:endParaRPr>
            </a:p>
          </p:txBody>
        </p:sp>
      </p:grpSp>
      <p:sp>
        <p:nvSpPr>
          <p:cNvPr id="410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410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smtClean="0"/>
            </a:lvl1pPr>
          </a:lstStyle>
          <a:p>
            <a:pPr>
              <a:defRPr/>
            </a:pPr>
            <a:endParaRPr lang="en-US">
              <a:solidFill>
                <a:srgbClr val="FFFFFF"/>
              </a:solidFill>
            </a:endParaRPr>
          </a:p>
        </p:txBody>
      </p:sp>
      <p:sp>
        <p:nvSpPr>
          <p:cNvPr id="9" name="Rectangle 9"/>
          <p:cNvSpPr>
            <a:spLocks noGrp="1" noChangeArrowheads="1"/>
          </p:cNvSpPr>
          <p:nvPr>
            <p:ph type="ftr" sz="quarter" idx="11"/>
          </p:nvPr>
        </p:nvSpPr>
        <p:spPr>
          <a:xfrm>
            <a:off x="3251200" y="6248400"/>
            <a:ext cx="2887663" cy="457200"/>
          </a:xfrm>
        </p:spPr>
        <p:txBody>
          <a:bodyPr/>
          <a:lstStyle>
            <a:lvl1pPr>
              <a:defRPr smtClean="0"/>
            </a:lvl1pPr>
          </a:lstStyle>
          <a:p>
            <a:pPr>
              <a:defRPr/>
            </a:pPr>
            <a:endParaRPr lang="en-US">
              <a:solidFill>
                <a:srgbClr val="FFFFFF"/>
              </a:solidFill>
            </a:endParaRPr>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fld id="{0AA68F39-AAD4-2147-BF35-C4261AA967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02205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4"/>
          <p:cNvSpPr>
            <a:spLocks noGrp="1" noChangeArrowheads="1"/>
          </p:cNvSpPr>
          <p:nvPr>
            <p:ph type="sldNum" sz="quarter" idx="12"/>
          </p:nvPr>
        </p:nvSpPr>
        <p:spPr>
          <a:ln/>
        </p:spPr>
        <p:txBody>
          <a:bodyPr/>
          <a:lstStyle>
            <a:lvl1pPr>
              <a:defRPr/>
            </a:lvl1pPr>
          </a:lstStyle>
          <a:p>
            <a:fld id="{9BCED754-D928-2346-925F-26A2E046C3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990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4"/>
          <p:cNvSpPr>
            <a:spLocks noGrp="1" noChangeArrowheads="1"/>
          </p:cNvSpPr>
          <p:nvPr>
            <p:ph type="sldNum" sz="quarter" idx="12"/>
          </p:nvPr>
        </p:nvSpPr>
        <p:spPr>
          <a:ln/>
        </p:spPr>
        <p:txBody>
          <a:bodyPr/>
          <a:lstStyle>
            <a:lvl1pPr>
              <a:defRPr/>
            </a:lvl1pPr>
          </a:lstStyle>
          <a:p>
            <a:fld id="{CECA73F2-85DC-3B42-A80B-DA7C6CEB46D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793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4"/>
          <p:cNvSpPr>
            <a:spLocks noGrp="1" noChangeArrowheads="1"/>
          </p:cNvSpPr>
          <p:nvPr>
            <p:ph type="sldNum" sz="quarter" idx="12"/>
          </p:nvPr>
        </p:nvSpPr>
        <p:spPr>
          <a:ln/>
        </p:spPr>
        <p:txBody>
          <a:bodyPr/>
          <a:lstStyle>
            <a:lvl1pPr>
              <a:defRPr/>
            </a:lvl1pPr>
          </a:lstStyle>
          <a:p>
            <a:fld id="{C122475E-57AF-1446-8FD8-79A995AF8F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53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34"/>
          <p:cNvSpPr>
            <a:spLocks noGrp="1" noChangeArrowheads="1"/>
          </p:cNvSpPr>
          <p:nvPr>
            <p:ph type="sldNum" sz="quarter" idx="12"/>
          </p:nvPr>
        </p:nvSpPr>
        <p:spPr>
          <a:ln/>
        </p:spPr>
        <p:txBody>
          <a:bodyPr/>
          <a:lstStyle>
            <a:lvl1pPr>
              <a:defRPr/>
            </a:lvl1pPr>
          </a:lstStyle>
          <a:p>
            <a:fld id="{E7D7B2C6-14D5-3F4E-91F4-00D6D0A1FE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7027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34"/>
          <p:cNvSpPr>
            <a:spLocks noGrp="1" noChangeArrowheads="1"/>
          </p:cNvSpPr>
          <p:nvPr>
            <p:ph type="sldNum" sz="quarter" idx="12"/>
          </p:nvPr>
        </p:nvSpPr>
        <p:spPr>
          <a:ln/>
        </p:spPr>
        <p:txBody>
          <a:bodyPr/>
          <a:lstStyle>
            <a:lvl1pPr>
              <a:defRPr/>
            </a:lvl1pPr>
          </a:lstStyle>
          <a:p>
            <a:fld id="{94B3B2B1-6BF3-C84C-87B2-ECC1B6FF7CA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2885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34"/>
          <p:cNvSpPr>
            <a:spLocks noGrp="1" noChangeArrowheads="1"/>
          </p:cNvSpPr>
          <p:nvPr>
            <p:ph type="sldNum" sz="quarter" idx="12"/>
          </p:nvPr>
        </p:nvSpPr>
        <p:spPr>
          <a:ln/>
        </p:spPr>
        <p:txBody>
          <a:bodyPr/>
          <a:lstStyle>
            <a:lvl1pPr>
              <a:defRPr/>
            </a:lvl1pPr>
          </a:lstStyle>
          <a:p>
            <a:fld id="{715D9A77-2900-B747-8E40-D4D5523558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61425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4"/>
          <p:cNvSpPr>
            <a:spLocks noGrp="1" noChangeArrowheads="1"/>
          </p:cNvSpPr>
          <p:nvPr>
            <p:ph type="sldNum" sz="quarter" idx="12"/>
          </p:nvPr>
        </p:nvSpPr>
        <p:spPr>
          <a:ln/>
        </p:spPr>
        <p:txBody>
          <a:bodyPr/>
          <a:lstStyle>
            <a:lvl1pPr>
              <a:defRPr/>
            </a:lvl1pPr>
          </a:lstStyle>
          <a:p>
            <a:fld id="{C492434B-C87A-D646-AED6-34ECBF59BE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985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0A8A6-8D87-C84B-98F5-8B22117129C7}"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1238583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4"/>
          <p:cNvSpPr>
            <a:spLocks noGrp="1" noChangeArrowheads="1"/>
          </p:cNvSpPr>
          <p:nvPr>
            <p:ph type="sldNum" sz="quarter" idx="12"/>
          </p:nvPr>
        </p:nvSpPr>
        <p:spPr>
          <a:ln/>
        </p:spPr>
        <p:txBody>
          <a:bodyPr/>
          <a:lstStyle>
            <a:lvl1pPr>
              <a:defRPr/>
            </a:lvl1pPr>
          </a:lstStyle>
          <a:p>
            <a:fld id="{D2A2D65B-0B1A-A748-B484-F789EFBEB8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7302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4"/>
          <p:cNvSpPr>
            <a:spLocks noGrp="1" noChangeArrowheads="1"/>
          </p:cNvSpPr>
          <p:nvPr>
            <p:ph type="sldNum" sz="quarter" idx="12"/>
          </p:nvPr>
        </p:nvSpPr>
        <p:spPr>
          <a:ln/>
        </p:spPr>
        <p:txBody>
          <a:bodyPr/>
          <a:lstStyle>
            <a:lvl1pPr>
              <a:defRPr/>
            </a:lvl1pPr>
          </a:lstStyle>
          <a:p>
            <a:fld id="{9DDE0333-00FC-004C-A89D-A3CD6D700B4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88154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4"/>
          <p:cNvSpPr>
            <a:spLocks noGrp="1" noChangeArrowheads="1"/>
          </p:cNvSpPr>
          <p:nvPr>
            <p:ph type="sldNum" sz="quarter" idx="12"/>
          </p:nvPr>
        </p:nvSpPr>
        <p:spPr>
          <a:ln/>
        </p:spPr>
        <p:txBody>
          <a:bodyPr/>
          <a:lstStyle>
            <a:lvl1pPr>
              <a:defRPr/>
            </a:lvl1pPr>
          </a:lstStyle>
          <a:p>
            <a:fld id="{C5B86BA6-7195-8849-B98B-0BDE3823E36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1847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1828800"/>
            <a:ext cx="8153400" cy="4038600"/>
          </a:xfrm>
        </p:spPr>
        <p:txBody>
          <a:bodyPr/>
          <a:lstStyle/>
          <a:p>
            <a:pPr lvl="0"/>
            <a:endParaRPr lang="en-US" noProof="0" smtClean="0"/>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4"/>
          <p:cNvSpPr>
            <a:spLocks noGrp="1" noChangeArrowheads="1"/>
          </p:cNvSpPr>
          <p:nvPr>
            <p:ph type="sldNum" sz="quarter" idx="12"/>
          </p:nvPr>
        </p:nvSpPr>
        <p:spPr>
          <a:ln/>
        </p:spPr>
        <p:txBody>
          <a:bodyPr/>
          <a:lstStyle>
            <a:lvl1pPr>
              <a:defRPr/>
            </a:lvl1pPr>
          </a:lstStyle>
          <a:p>
            <a:fld id="{3B961658-D396-6243-AFBA-4FAAE1C724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6134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6300" y="1828800"/>
            <a:ext cx="4000500" cy="4038600"/>
          </a:xfrm>
        </p:spPr>
        <p:txBody>
          <a:bodyPr/>
          <a:lstStyle/>
          <a:p>
            <a:pPr lvl="0"/>
            <a:endParaRPr lang="en-US" noProof="0" smtClean="0"/>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4"/>
          <p:cNvSpPr>
            <a:spLocks noGrp="1" noChangeArrowheads="1"/>
          </p:cNvSpPr>
          <p:nvPr>
            <p:ph type="sldNum" sz="quarter" idx="12"/>
          </p:nvPr>
        </p:nvSpPr>
        <p:spPr>
          <a:ln/>
        </p:spPr>
        <p:txBody>
          <a:bodyPr/>
          <a:lstStyle>
            <a:lvl1pPr>
              <a:defRPr/>
            </a:lvl1pPr>
          </a:lstStyle>
          <a:p>
            <a:fld id="{F517CB58-FB5A-D743-9CEB-001B2DD5C2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3211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17" name="Shape 1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solidFill>
                <a:srgbClr val="000000"/>
              </a:solidFill>
            </a:endParaRPr>
          </a:p>
        </p:txBody>
      </p:sp>
      <p:sp>
        <p:nvSpPr>
          <p:cNvPr id="18" name="Shape 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a:latin typeface="Times New Roman"/>
                <a:ea typeface="Times New Roman"/>
                <a:cs typeface="Times New Roman"/>
                <a:sym typeface="Times New Roman"/>
              </a:rPr>
              <a:pPr algn="r">
                <a:buSzPct val="25000"/>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557308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layout with centered title and subtitle placeholders">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4290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48006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66294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defTabSz="914400"/>
            <a:endParaRPr kern="0">
              <a:solidFill>
                <a:srgbClr val="000000"/>
              </a:solidFill>
            </a:endParaRPr>
          </a:p>
        </p:txBody>
      </p:sp>
      <p:sp>
        <p:nvSpPr>
          <p:cNvPr id="25" name="Shape 25"/>
          <p:cNvSpPr txBox="1">
            <a:spLocks noGrp="1"/>
          </p:cNvSpPr>
          <p:nvPr>
            <p:ph type="ftr" idx="11"/>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defTabSz="914400"/>
            <a:endParaRPr kern="0">
              <a:solidFill>
                <a:srgbClr val="000000"/>
              </a:solidFill>
            </a:endParaRPr>
          </a:p>
        </p:txBody>
      </p:sp>
      <p:sp>
        <p:nvSpPr>
          <p:cNvPr id="26" name="Shape 26"/>
          <p:cNvSpPr txBox="1">
            <a:spLocks noGrp="1"/>
          </p:cNvSpPr>
          <p:nvPr>
            <p:ph type="sldNum" idx="12"/>
          </p:nvPr>
        </p:nvSpPr>
        <p:spPr>
          <a:xfrm>
            <a:off x="0" y="0"/>
            <a:ext cx="3000000" cy="3000000"/>
          </a:xfrm>
          <a:prstGeom prst="rect">
            <a:avLst/>
          </a:prstGeom>
          <a:noFill/>
          <a:ln>
            <a:noFill/>
          </a:ln>
        </p:spPr>
        <p:txBody>
          <a:bodyPr lIns="91425" tIns="45700" rIns="91425" bIns="45700" anchor="t" anchorCtr="0">
            <a:noAutofit/>
          </a:bodyPr>
          <a:lstStyle/>
          <a:p>
            <a:pPr defTabSz="914400">
              <a:buSzPct val="25000"/>
            </a:pPr>
            <a:fld id="{00000000-1234-1234-1234-123412341234}" type="slidenum">
              <a:rPr lang="en-US" sz="2400" kern="0">
                <a:solidFill>
                  <a:srgbClr val="000000"/>
                </a:solidFill>
                <a:latin typeface="Times New Roman"/>
                <a:ea typeface="Times New Roman"/>
                <a:cs typeface="Times New Roman"/>
                <a:sym typeface="Times New Roman"/>
              </a:rPr>
              <a:pPr defTabSz="914400">
                <a:buSzPct val="25000"/>
              </a:pPr>
              <a:t>‹#›</a:t>
            </a:fld>
            <a:endParaRPr lang="en-US" sz="2400" kern="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73022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0" y="0"/>
            <a:ext cx="3000000" cy="300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dt" idx="10"/>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defTabSz="914400"/>
            <a:endParaRPr kern="0">
              <a:solidFill>
                <a:srgbClr val="000000"/>
              </a:solidFill>
            </a:endParaRPr>
          </a:p>
        </p:txBody>
      </p:sp>
      <p:sp>
        <p:nvSpPr>
          <p:cNvPr id="30" name="Shape 30"/>
          <p:cNvSpPr txBox="1">
            <a:spLocks noGrp="1"/>
          </p:cNvSpPr>
          <p:nvPr>
            <p:ph type="ftr" idx="11"/>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defTabSz="914400"/>
            <a:endParaRPr kern="0">
              <a:solidFill>
                <a:srgbClr val="000000"/>
              </a:solidFill>
            </a:endParaRPr>
          </a:p>
        </p:txBody>
      </p:sp>
      <p:sp>
        <p:nvSpPr>
          <p:cNvPr id="31" name="Shape 31"/>
          <p:cNvSpPr txBox="1">
            <a:spLocks noGrp="1"/>
          </p:cNvSpPr>
          <p:nvPr>
            <p:ph type="sldNum" idx="12"/>
          </p:nvPr>
        </p:nvSpPr>
        <p:spPr>
          <a:xfrm>
            <a:off x="0" y="0"/>
            <a:ext cx="3000000" cy="3000000"/>
          </a:xfrm>
          <a:prstGeom prst="rect">
            <a:avLst/>
          </a:prstGeom>
          <a:noFill/>
          <a:ln>
            <a:noFill/>
          </a:ln>
        </p:spPr>
        <p:txBody>
          <a:bodyPr lIns="91425" tIns="45700" rIns="91425" bIns="45700" anchor="t" anchorCtr="0">
            <a:noAutofit/>
          </a:bodyPr>
          <a:lstStyle/>
          <a:p>
            <a:pPr defTabSz="914400">
              <a:buSzPct val="25000"/>
            </a:pPr>
            <a:fld id="{00000000-1234-1234-1234-123412341234}" type="slidenum">
              <a:rPr lang="en-US" sz="2400" kern="0">
                <a:solidFill>
                  <a:srgbClr val="000000"/>
                </a:solidFill>
                <a:latin typeface="Times New Roman"/>
                <a:ea typeface="Times New Roman"/>
                <a:cs typeface="Times New Roman"/>
                <a:sym typeface="Times New Roman"/>
              </a:rPr>
              <a:pPr defTabSz="914400">
                <a:buSzPct val="25000"/>
              </a:pPr>
              <a:t>‹#›</a:t>
            </a:fld>
            <a:endParaRPr lang="en-US" sz="2400" kern="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8591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defTabSz="914400"/>
            <a:endParaRPr kern="0">
              <a:solidFill>
                <a:srgbClr val="000000"/>
              </a:solidFill>
            </a:endParaRPr>
          </a:p>
        </p:txBody>
      </p:sp>
      <p:sp>
        <p:nvSpPr>
          <p:cNvPr id="34" name="Shape 34"/>
          <p:cNvSpPr txBox="1">
            <a:spLocks noGrp="1"/>
          </p:cNvSpPr>
          <p:nvPr>
            <p:ph type="ftr" idx="11"/>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defTabSz="914400"/>
            <a:endParaRPr kern="0">
              <a:solidFill>
                <a:srgbClr val="000000"/>
              </a:solidFill>
            </a:endParaRPr>
          </a:p>
        </p:txBody>
      </p:sp>
      <p:sp>
        <p:nvSpPr>
          <p:cNvPr id="35" name="Shape 35"/>
          <p:cNvSpPr txBox="1">
            <a:spLocks noGrp="1"/>
          </p:cNvSpPr>
          <p:nvPr>
            <p:ph type="sldNum" idx="12"/>
          </p:nvPr>
        </p:nvSpPr>
        <p:spPr>
          <a:xfrm>
            <a:off x="0" y="0"/>
            <a:ext cx="3000000" cy="3000000"/>
          </a:xfrm>
          <a:prstGeom prst="rect">
            <a:avLst/>
          </a:prstGeom>
          <a:noFill/>
          <a:ln>
            <a:noFill/>
          </a:ln>
        </p:spPr>
        <p:txBody>
          <a:bodyPr lIns="91425" tIns="45700" rIns="91425" bIns="45700" anchor="t" anchorCtr="0">
            <a:noAutofit/>
          </a:bodyPr>
          <a:lstStyle/>
          <a:p>
            <a:pPr defTabSz="914400">
              <a:buSzPct val="25000"/>
            </a:pPr>
            <a:fld id="{00000000-1234-1234-1234-123412341234}" type="slidenum">
              <a:rPr lang="en-US" sz="2400" kern="0">
                <a:solidFill>
                  <a:srgbClr val="000000"/>
                </a:solidFill>
                <a:latin typeface="Times New Roman"/>
                <a:ea typeface="Times New Roman"/>
                <a:cs typeface="Times New Roman"/>
                <a:sym typeface="Times New Roman"/>
              </a:rPr>
              <a:pPr defTabSz="914400">
                <a:buSzPct val="25000"/>
              </a:pPr>
              <a:t>‹#›</a:t>
            </a:fld>
            <a:endParaRPr lang="en-US" sz="2400" kern="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88933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ColTx">
  <p:cSld name="Title, text on left, text on right">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SzPct val="25000"/>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1508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0A8A6-8D87-C84B-98F5-8B22117129C7}"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263737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70A8A6-8D87-C84B-98F5-8B22117129C7}" type="datetimeFigureOut">
              <a:rPr lang="en-US" smtClean="0"/>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275014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70A8A6-8D87-C84B-98F5-8B22117129C7}" type="datetimeFigureOut">
              <a:rPr lang="en-US" smtClean="0"/>
              <a:t>8/11/16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98285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70A8A6-8D87-C84B-98F5-8B22117129C7}" type="datetimeFigureOut">
              <a:rPr lang="en-US" smtClean="0"/>
              <a:t>8/11/16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39136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0A8A6-8D87-C84B-98F5-8B22117129C7}" type="datetimeFigureOut">
              <a:rPr lang="en-US" smtClean="0"/>
              <a:t>8/11/16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360495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0A8A6-8D87-C84B-98F5-8B22117129C7}" type="datetimeFigureOut">
              <a:rPr lang="en-US" smtClean="0"/>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284770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0A8A6-8D87-C84B-98F5-8B22117129C7}" type="datetimeFigureOut">
              <a:rPr lang="en-US" smtClean="0"/>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1E1EB-D01A-214D-B5EF-5C644155A3A6}" type="slidenum">
              <a:rPr lang="en-US" smtClean="0"/>
              <a:t>‹#›</a:t>
            </a:fld>
            <a:endParaRPr lang="en-US"/>
          </a:p>
        </p:txBody>
      </p:sp>
    </p:spTree>
    <p:extLst>
      <p:ext uri="{BB962C8B-B14F-4D97-AF65-F5344CB8AC3E}">
        <p14:creationId xmlns:p14="http://schemas.microsoft.com/office/powerpoint/2010/main" val="18020240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theme" Target="../theme/theme4.xml"/><Relationship Id="rId6"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0A8A6-8D87-C84B-98F5-8B22117129C7}" type="datetimeFigureOut">
              <a:rPr lang="en-US" smtClean="0"/>
              <a:t>8/11/16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1E1EB-D01A-214D-B5EF-5C644155A3A6}" type="slidenum">
              <a:rPr lang="en-US" smtClean="0"/>
              <a:t>‹#›</a:t>
            </a:fld>
            <a:endParaRPr lang="en-US"/>
          </a:p>
        </p:txBody>
      </p:sp>
    </p:spTree>
    <p:extLst>
      <p:ext uri="{BB962C8B-B14F-4D97-AF65-F5344CB8AC3E}">
        <p14:creationId xmlns:p14="http://schemas.microsoft.com/office/powerpoint/2010/main" val="196547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228600" y="228600"/>
            <a:ext cx="8686800" cy="5943600"/>
            <a:chOff x="144" y="144"/>
            <a:chExt cx="5472" cy="3744"/>
          </a:xfrm>
        </p:grpSpPr>
        <p:sp>
          <p:nvSpPr>
            <p:cNvPr id="3075" name="Rectangle 1027"/>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defTabSz="914400" fontAlgn="base">
                <a:spcBef>
                  <a:spcPct val="0"/>
                </a:spcBef>
                <a:spcAft>
                  <a:spcPct val="0"/>
                </a:spcAft>
                <a:defRPr/>
              </a:pPr>
              <a:endParaRPr lang="en-US" sz="2400">
                <a:solidFill>
                  <a:srgbClr val="FFFFFF"/>
                </a:solidFill>
                <a:latin typeface="Times New Roman" charset="0"/>
                <a:ea typeface="ＭＳ Ｐゴシック" charset="0"/>
              </a:endParaRPr>
            </a:p>
          </p:txBody>
        </p:sp>
        <p:sp>
          <p:nvSpPr>
            <p:cNvPr id="3076" name="Rectangle 1028"/>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defTabSz="914400" fontAlgn="base">
                <a:spcBef>
                  <a:spcPct val="0"/>
                </a:spcBef>
                <a:spcAft>
                  <a:spcPct val="0"/>
                </a:spcAft>
                <a:defRPr/>
              </a:pPr>
              <a:endParaRPr lang="en-US" sz="2400">
                <a:solidFill>
                  <a:srgbClr val="FFFFFF"/>
                </a:solidFill>
                <a:latin typeface="Times New Roman" charset="0"/>
                <a:ea typeface="ＭＳ Ｐゴシック" charset="0"/>
              </a:endParaRPr>
            </a:p>
          </p:txBody>
        </p:sp>
        <p:sp>
          <p:nvSpPr>
            <p:cNvPr id="3077" name="Line 1029"/>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Arial" charset="0"/>
                <a:ea typeface="ＭＳ Ｐゴシック" charset="0"/>
              </a:endParaRPr>
            </a:p>
          </p:txBody>
        </p:sp>
      </p:grpSp>
      <p:sp>
        <p:nvSpPr>
          <p:cNvPr id="1027" name="Rectangle 1030"/>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31"/>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1032"/>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smtClean="0">
                <a:ea typeface="+mn-ea"/>
              </a:defRPr>
            </a:lvl1pPr>
          </a:lstStyle>
          <a:p>
            <a:pPr defTabSz="914400" fontAlgn="base">
              <a:spcBef>
                <a:spcPct val="0"/>
              </a:spcBef>
              <a:spcAft>
                <a:spcPct val="0"/>
              </a:spcAft>
              <a:defRPr/>
            </a:pPr>
            <a:endParaRPr lang="en-US">
              <a:solidFill>
                <a:srgbClr val="FFFFFF"/>
              </a:solidFill>
              <a:latin typeface="Arial" charset="0"/>
            </a:endParaRPr>
          </a:p>
        </p:txBody>
      </p:sp>
      <p:sp>
        <p:nvSpPr>
          <p:cNvPr id="3081" name="Rectangle 1033"/>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smtClean="0">
                <a:ea typeface="+mn-ea"/>
              </a:defRPr>
            </a:lvl1pPr>
          </a:lstStyle>
          <a:p>
            <a:pPr defTabSz="914400" fontAlgn="base">
              <a:spcBef>
                <a:spcPct val="0"/>
              </a:spcBef>
              <a:spcAft>
                <a:spcPct val="0"/>
              </a:spcAft>
              <a:defRPr/>
            </a:pPr>
            <a:endParaRPr lang="en-US">
              <a:solidFill>
                <a:srgbClr val="FFFFFF"/>
              </a:solidFill>
              <a:latin typeface="Arial" charset="0"/>
            </a:endParaRPr>
          </a:p>
        </p:txBody>
      </p:sp>
      <p:sp>
        <p:nvSpPr>
          <p:cNvPr id="3082" name="Rectangle 1034"/>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defTabSz="914400" fontAlgn="base">
              <a:spcBef>
                <a:spcPct val="0"/>
              </a:spcBef>
              <a:spcAft>
                <a:spcPct val="0"/>
              </a:spcAft>
            </a:pPr>
            <a:fld id="{48F081B5-0241-DA44-B9F7-D9C94F03F4F0}" type="slidenum">
              <a:rPr lang="en-US">
                <a:solidFill>
                  <a:srgbClr val="FFFFFF"/>
                </a:solidFill>
                <a:latin typeface="Arial" charset="0"/>
                <a:ea typeface="ＭＳ Ｐゴシック" charset="0"/>
              </a:rPr>
              <a:pPr defTabSz="914400" fontAlgn="base">
                <a:spcBef>
                  <a:spcPct val="0"/>
                </a:spcBef>
                <a:spcAft>
                  <a:spcPct val="0"/>
                </a:spcAft>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210330122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eaLnBrk="0" fontAlgn="base" hangingPunct="0">
        <a:lnSpc>
          <a:spcPct val="80000"/>
        </a:lnSpc>
        <a:spcBef>
          <a:spcPct val="0"/>
        </a:spcBef>
        <a:spcAft>
          <a:spcPct val="0"/>
        </a:spcAft>
        <a:defRPr sz="4400">
          <a:solidFill>
            <a:schemeClr val="tx2"/>
          </a:solidFill>
          <a:latin typeface="+mj-lt"/>
          <a:ea typeface="ＭＳ Ｐゴシック" charset="0"/>
          <a:cs typeface="+mj-cs"/>
        </a:defRPr>
      </a:lvl1pPr>
      <a:lvl2pPr algn="l" rtl="0" eaLnBrk="0" fontAlgn="base" hangingPunct="0">
        <a:lnSpc>
          <a:spcPct val="80000"/>
        </a:lnSpc>
        <a:spcBef>
          <a:spcPct val="0"/>
        </a:spcBef>
        <a:spcAft>
          <a:spcPct val="0"/>
        </a:spcAft>
        <a:defRPr sz="4400">
          <a:solidFill>
            <a:schemeClr val="tx2"/>
          </a:solidFill>
          <a:latin typeface="Times New Roman" charset="0"/>
          <a:ea typeface="ＭＳ Ｐゴシック" charset="0"/>
        </a:defRPr>
      </a:lvl2pPr>
      <a:lvl3pPr algn="l" rtl="0" eaLnBrk="0" fontAlgn="base" hangingPunct="0">
        <a:lnSpc>
          <a:spcPct val="80000"/>
        </a:lnSpc>
        <a:spcBef>
          <a:spcPct val="0"/>
        </a:spcBef>
        <a:spcAft>
          <a:spcPct val="0"/>
        </a:spcAft>
        <a:defRPr sz="4400">
          <a:solidFill>
            <a:schemeClr val="tx2"/>
          </a:solidFill>
          <a:latin typeface="Times New Roman" charset="0"/>
          <a:ea typeface="ＭＳ Ｐゴシック" charset="0"/>
        </a:defRPr>
      </a:lvl3pPr>
      <a:lvl4pPr algn="l" rtl="0" eaLnBrk="0" fontAlgn="base" hangingPunct="0">
        <a:lnSpc>
          <a:spcPct val="80000"/>
        </a:lnSpc>
        <a:spcBef>
          <a:spcPct val="0"/>
        </a:spcBef>
        <a:spcAft>
          <a:spcPct val="0"/>
        </a:spcAft>
        <a:defRPr sz="4400">
          <a:solidFill>
            <a:schemeClr val="tx2"/>
          </a:solidFill>
          <a:latin typeface="Times New Roman" charset="0"/>
          <a:ea typeface="ＭＳ Ｐゴシック" charset="0"/>
        </a:defRPr>
      </a:lvl4pPr>
      <a:lvl5pPr algn="l" rtl="0" eaLnBrk="0" fontAlgn="base" hangingPunct="0">
        <a:lnSpc>
          <a:spcPct val="80000"/>
        </a:lnSpc>
        <a:spcBef>
          <a:spcPct val="0"/>
        </a:spcBef>
        <a:spcAft>
          <a:spcPct val="0"/>
        </a:spcAft>
        <a:defRPr sz="4400">
          <a:solidFill>
            <a:schemeClr val="tx2"/>
          </a:solidFill>
          <a:latin typeface="Times New Roman" charset="0"/>
          <a:ea typeface="ＭＳ Ｐゴシック" charset="0"/>
        </a:defRPr>
      </a:lvl5pPr>
      <a:lvl6pPr marL="457200" algn="l" rtl="0" fontAlgn="base">
        <a:lnSpc>
          <a:spcPct val="80000"/>
        </a:lnSpc>
        <a:spcBef>
          <a:spcPct val="0"/>
        </a:spcBef>
        <a:spcAft>
          <a:spcPct val="0"/>
        </a:spcAft>
        <a:defRPr sz="4400">
          <a:solidFill>
            <a:schemeClr val="tx2"/>
          </a:solidFill>
          <a:latin typeface="Times New Roman" charset="0"/>
        </a:defRPr>
      </a:lvl6pPr>
      <a:lvl7pPr marL="914400" algn="l" rtl="0" fontAlgn="base">
        <a:lnSpc>
          <a:spcPct val="80000"/>
        </a:lnSpc>
        <a:spcBef>
          <a:spcPct val="0"/>
        </a:spcBef>
        <a:spcAft>
          <a:spcPct val="0"/>
        </a:spcAft>
        <a:defRPr sz="4400">
          <a:solidFill>
            <a:schemeClr val="tx2"/>
          </a:solidFill>
          <a:latin typeface="Times New Roman" charset="0"/>
        </a:defRPr>
      </a:lvl7pPr>
      <a:lvl8pPr marL="1371600" algn="l" rtl="0" fontAlgn="base">
        <a:lnSpc>
          <a:spcPct val="80000"/>
        </a:lnSpc>
        <a:spcBef>
          <a:spcPct val="0"/>
        </a:spcBef>
        <a:spcAft>
          <a:spcPct val="0"/>
        </a:spcAft>
        <a:defRPr sz="4400">
          <a:solidFill>
            <a:schemeClr val="tx2"/>
          </a:solidFill>
          <a:latin typeface="Times New Roman" charset="0"/>
        </a:defRPr>
      </a:lvl8pPr>
      <a:lvl9pPr marL="1828800" algn="l" rtl="0" fontAlgn="base">
        <a:lnSpc>
          <a:spcPct val="8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31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65000"/>
        <a:buFont typeface="Wingdings" charset="0"/>
        <a:buChar char="n"/>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hlink"/>
        </a:buClr>
        <a:buSzPct val="55000"/>
        <a:buFont typeface="Wingdings" charset="0"/>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lnSpc>
                <a:spcPct val="100000"/>
              </a:lnSpc>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429000" marR="0" lvl="6"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4800600" marR="0" lvl="7"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6629400" marR="0" lvl="8"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defTabSz="914400"/>
            <a:endParaRPr kern="0">
              <a:solidFill>
                <a:srgbClr val="000000"/>
              </a:solidFill>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defTabSz="914400"/>
            <a:endParaRPr kern="0">
              <a:solidFill>
                <a:srgbClr val="000000"/>
              </a:solidFill>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defTabSz="914400">
              <a:buClr>
                <a:srgbClr val="000000"/>
              </a:buClr>
              <a:buSzPct val="25000"/>
              <a:buFont typeface="Times New Roman"/>
              <a:buNone/>
            </a:pPr>
            <a:fld id="{00000000-1234-1234-1234-123412341234}" type="slidenum">
              <a:rPr lang="en-US" sz="1400" kern="0">
                <a:solidFill>
                  <a:srgbClr val="000000"/>
                </a:solidFill>
                <a:latin typeface="Times New Roman"/>
                <a:ea typeface="Times New Roman"/>
                <a:cs typeface="Times New Roman"/>
                <a:sym typeface="Times New Roman"/>
              </a:rPr>
              <a:pPr algn="r" defTabSz="914400">
                <a:buClr>
                  <a:srgbClr val="000000"/>
                </a:buClr>
                <a:buSzPct val="25000"/>
                <a:buFont typeface="Times New Roman"/>
                <a:buNone/>
              </a:pPr>
              <a:t>‹#›</a:t>
            </a:fld>
            <a:endParaRPr lang="en-US" sz="1400" kern="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85177831"/>
      </p:ext>
    </p:extLst>
  </p:cSld>
  <p:clrMap bg1="lt1" tx1="dk1" bg2="dk2" tx2="lt2" accent1="accent1" accent2="accent2" accent3="accent3" accent4="accent4" accent5="accent5" accent6="accent6" hlink="hlink" folHlink="folHlink"/>
  <p:sldLayoutIdLst>
    <p:sldLayoutId id="214748368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CC99"/>
            </a:gs>
            <a:gs pos="100000">
              <a:srgbClr val="FFFFCC"/>
            </a:gs>
          </a:gsLst>
          <a:lin ang="13500000" scaled="0"/>
        </a:gradFill>
        <a:effectLst/>
      </p:bgPr>
    </p:bg>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6">
            <a:alphaModFix/>
          </a:blip>
          <a:srcRect/>
          <a:stretch/>
        </p:blipFill>
        <p:spPr>
          <a:xfrm>
            <a:off x="0" y="0"/>
            <a:ext cx="1747837" cy="6858000"/>
          </a:xfrm>
          <a:prstGeom prst="rect">
            <a:avLst/>
          </a:prstGeom>
          <a:noFill/>
          <a:ln>
            <a:noFill/>
          </a:ln>
        </p:spPr>
      </p:pic>
    </p:spTree>
    <p:extLst>
      <p:ext uri="{BB962C8B-B14F-4D97-AF65-F5344CB8AC3E}">
        <p14:creationId xmlns:p14="http://schemas.microsoft.com/office/powerpoint/2010/main" val="356339779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r>
              <a:rPr lang="en-US" dirty="0" smtClean="0"/>
              <a:t>What </a:t>
            </a:r>
            <a:r>
              <a:rPr lang="en-US" i="1" dirty="0" smtClean="0"/>
              <a:t>pull </a:t>
            </a:r>
            <a:r>
              <a:rPr lang="en-US" dirty="0" smtClean="0"/>
              <a:t>factors led settlers to come to America in the early 1600s?</a:t>
            </a:r>
          </a:p>
          <a:p>
            <a:endParaRPr lang="en-US" dirty="0"/>
          </a:p>
          <a:p>
            <a:r>
              <a:rPr lang="en-US" dirty="0" smtClean="0"/>
              <a:t>What </a:t>
            </a:r>
            <a:r>
              <a:rPr lang="en-US" i="1" dirty="0" smtClean="0"/>
              <a:t>push</a:t>
            </a:r>
            <a:r>
              <a:rPr lang="en-US" dirty="0" smtClean="0"/>
              <a:t> factors led settlers to leave England in the early 1600s?</a:t>
            </a:r>
            <a:endParaRPr lang="en-US" dirty="0"/>
          </a:p>
        </p:txBody>
      </p:sp>
    </p:spTree>
    <p:extLst>
      <p:ext uri="{BB962C8B-B14F-4D97-AF65-F5344CB8AC3E}">
        <p14:creationId xmlns:p14="http://schemas.microsoft.com/office/powerpoint/2010/main" val="3505354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atin typeface="Times New Roman" charset="0"/>
              </a:rPr>
              <a:t>Powhatan</a:t>
            </a:r>
          </a:p>
        </p:txBody>
      </p:sp>
      <p:sp>
        <p:nvSpPr>
          <p:cNvPr id="43011" name="Content Placeholder 2"/>
          <p:cNvSpPr>
            <a:spLocks noGrp="1"/>
          </p:cNvSpPr>
          <p:nvPr>
            <p:ph sz="half" idx="1"/>
          </p:nvPr>
        </p:nvSpPr>
        <p:spPr/>
        <p:txBody>
          <a:bodyPr/>
          <a:lstStyle/>
          <a:p>
            <a:pPr eaLnBrk="1" hangingPunct="1"/>
            <a:r>
              <a:rPr lang="en-US">
                <a:latin typeface="Arial" charset="0"/>
              </a:rPr>
              <a:t>Father of   Pocahontas…</a:t>
            </a:r>
          </a:p>
          <a:p>
            <a:pPr eaLnBrk="1" hangingPunct="1"/>
            <a:r>
              <a:rPr lang="en-US">
                <a:latin typeface="Arial" charset="0"/>
              </a:rPr>
              <a:t>His Indian Confederacy falls     to the Three </a:t>
            </a:r>
            <a:r>
              <a:rPr lang="ja-JP" altLang="en-US">
                <a:latin typeface="Arial" charset="0"/>
              </a:rPr>
              <a:t>“</a:t>
            </a:r>
            <a:r>
              <a:rPr lang="en-US">
                <a:latin typeface="Arial" charset="0"/>
              </a:rPr>
              <a:t>D</a:t>
            </a:r>
            <a:r>
              <a:rPr lang="ja-JP" altLang="en-US">
                <a:latin typeface="Arial" charset="0"/>
              </a:rPr>
              <a:t>”</a:t>
            </a:r>
            <a:r>
              <a:rPr lang="en-US">
                <a:latin typeface="Arial" charset="0"/>
              </a:rPr>
              <a:t>s</a:t>
            </a:r>
          </a:p>
          <a:p>
            <a:pPr lvl="1" eaLnBrk="1" hangingPunct="1"/>
            <a:r>
              <a:rPr lang="en-US">
                <a:latin typeface="Arial" charset="0"/>
              </a:rPr>
              <a:t>Disease</a:t>
            </a:r>
          </a:p>
          <a:p>
            <a:pPr lvl="1" eaLnBrk="1" hangingPunct="1"/>
            <a:r>
              <a:rPr lang="en-US">
                <a:latin typeface="Arial" charset="0"/>
              </a:rPr>
              <a:t>Disorganization</a:t>
            </a:r>
          </a:p>
          <a:p>
            <a:pPr lvl="1" eaLnBrk="1" hangingPunct="1"/>
            <a:r>
              <a:rPr lang="en-US">
                <a:latin typeface="Arial" charset="0"/>
              </a:rPr>
              <a:t>Disposability</a:t>
            </a:r>
          </a:p>
        </p:txBody>
      </p:sp>
      <p:sp>
        <p:nvSpPr>
          <p:cNvPr id="43012" name="Content Placeholder 3"/>
          <p:cNvSpPr>
            <a:spLocks noGrp="1"/>
          </p:cNvSpPr>
          <p:nvPr>
            <p:ph sz="half" idx="2"/>
          </p:nvPr>
        </p:nvSpPr>
        <p:spPr/>
        <p:txBody>
          <a:bodyPr/>
          <a:lstStyle/>
          <a:p>
            <a:pPr eaLnBrk="1" hangingPunct="1"/>
            <a:endParaRPr lang="en-US">
              <a:latin typeface="Arial" charset="0"/>
            </a:endParaRPr>
          </a:p>
        </p:txBody>
      </p:sp>
      <p:pic>
        <p:nvPicPr>
          <p:cNvPr id="43013" name="Picture 5" descr="powha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
            <a:ext cx="4876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8596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atin typeface="Times New Roman" charset="0"/>
              </a:rPr>
              <a:t>John Rolfe – Tobacco 1612</a:t>
            </a:r>
          </a:p>
        </p:txBody>
      </p:sp>
      <p:sp>
        <p:nvSpPr>
          <p:cNvPr id="44035" name="Content Placeholder 2"/>
          <p:cNvSpPr>
            <a:spLocks noGrp="1"/>
          </p:cNvSpPr>
          <p:nvPr>
            <p:ph sz="half" idx="1"/>
          </p:nvPr>
        </p:nvSpPr>
        <p:spPr/>
        <p:txBody>
          <a:bodyPr/>
          <a:lstStyle/>
          <a:p>
            <a:pPr eaLnBrk="1" hangingPunct="1"/>
            <a:endParaRPr lang="en-US">
              <a:latin typeface="Arial" charset="0"/>
            </a:endParaRPr>
          </a:p>
        </p:txBody>
      </p:sp>
      <p:sp>
        <p:nvSpPr>
          <p:cNvPr id="44036" name="Content Placeholder 3"/>
          <p:cNvSpPr>
            <a:spLocks noGrp="1"/>
          </p:cNvSpPr>
          <p:nvPr>
            <p:ph sz="half" idx="2"/>
          </p:nvPr>
        </p:nvSpPr>
        <p:spPr/>
        <p:txBody>
          <a:bodyPr/>
          <a:lstStyle/>
          <a:p>
            <a:pPr eaLnBrk="1" hangingPunct="1"/>
            <a:endParaRPr lang="en-US">
              <a:latin typeface="Arial" charset="0"/>
            </a:endParaRPr>
          </a:p>
        </p:txBody>
      </p:sp>
      <p:pic>
        <p:nvPicPr>
          <p:cNvPr id="44037" name="Picture 9" descr="gallery_rolfe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36290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1" descr="Poca-Rol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3505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9774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p:nvPr>
        </p:nvSpPr>
        <p:spPr/>
        <p:txBody>
          <a:bodyPr/>
          <a:lstStyle/>
          <a:p>
            <a:pPr eaLnBrk="1" hangingPunct="1"/>
            <a:r>
              <a:rPr lang="en-US">
                <a:latin typeface="Times New Roman" charset="0"/>
              </a:rPr>
              <a:t>Indentured Servitude</a:t>
            </a:r>
          </a:p>
        </p:txBody>
      </p:sp>
      <p:sp>
        <p:nvSpPr>
          <p:cNvPr id="48131" name="Content Placeholder 6"/>
          <p:cNvSpPr>
            <a:spLocks noGrp="1"/>
          </p:cNvSpPr>
          <p:nvPr>
            <p:ph sz="half" idx="1"/>
          </p:nvPr>
        </p:nvSpPr>
        <p:spPr/>
        <p:txBody>
          <a:bodyPr/>
          <a:lstStyle/>
          <a:p>
            <a:pPr eaLnBrk="1" hangingPunct="1"/>
            <a:r>
              <a:rPr lang="en-US" sz="2000">
                <a:latin typeface="Arial" charset="0"/>
              </a:rPr>
              <a:t>Working for </a:t>
            </a:r>
            <a:r>
              <a:rPr lang="ja-JP" altLang="en-US" sz="2000">
                <a:latin typeface="Arial" charset="0"/>
              </a:rPr>
              <a:t>“</a:t>
            </a:r>
            <a:r>
              <a:rPr lang="en-US" sz="2000">
                <a:latin typeface="Arial" charset="0"/>
              </a:rPr>
              <a:t>Freedom Dues</a:t>
            </a:r>
            <a:r>
              <a:rPr lang="ja-JP" altLang="en-US" sz="2000">
                <a:latin typeface="Arial" charset="0"/>
              </a:rPr>
              <a:t>”</a:t>
            </a:r>
            <a:endParaRPr lang="en-US" sz="2000">
              <a:latin typeface="Arial" charset="0"/>
            </a:endParaRPr>
          </a:p>
          <a:p>
            <a:pPr lvl="1" eaLnBrk="1" hangingPunct="1"/>
            <a:r>
              <a:rPr lang="en-US" sz="2000">
                <a:latin typeface="Arial" charset="0"/>
              </a:rPr>
              <a:t>A few barrels of corn</a:t>
            </a:r>
          </a:p>
          <a:p>
            <a:pPr lvl="1" eaLnBrk="1" hangingPunct="1"/>
            <a:r>
              <a:rPr lang="en-US" sz="2000">
                <a:latin typeface="Arial" charset="0"/>
              </a:rPr>
              <a:t>New suit of clothes</a:t>
            </a:r>
          </a:p>
          <a:p>
            <a:pPr lvl="1" eaLnBrk="1" hangingPunct="1"/>
            <a:r>
              <a:rPr lang="en-US" sz="2000">
                <a:latin typeface="Arial" charset="0"/>
              </a:rPr>
              <a:t>Small piece of land</a:t>
            </a:r>
          </a:p>
          <a:p>
            <a:pPr eaLnBrk="1" hangingPunct="1"/>
            <a:r>
              <a:rPr lang="en-US" sz="2000">
                <a:latin typeface="Arial" charset="0"/>
              </a:rPr>
              <a:t>Headright System</a:t>
            </a:r>
          </a:p>
          <a:p>
            <a:pPr lvl="1" eaLnBrk="1" hangingPunct="1"/>
            <a:r>
              <a:rPr lang="en-US" sz="2000">
                <a:latin typeface="Arial" charset="0"/>
              </a:rPr>
              <a:t>Pay the passage of a laborer &amp; get 50 acres</a:t>
            </a:r>
          </a:p>
          <a:p>
            <a:pPr lvl="1" eaLnBrk="1" hangingPunct="1"/>
            <a:r>
              <a:rPr lang="en-US" sz="2000">
                <a:latin typeface="Arial" charset="0"/>
              </a:rPr>
              <a:t>Wealthy amassed huge landholdings</a:t>
            </a:r>
          </a:p>
          <a:p>
            <a:pPr eaLnBrk="1" hangingPunct="1"/>
            <a:r>
              <a:rPr lang="en-US" sz="2000">
                <a:latin typeface="Arial" charset="0"/>
              </a:rPr>
              <a:t>Frustrated Freedmen</a:t>
            </a:r>
          </a:p>
          <a:p>
            <a:pPr lvl="1" eaLnBrk="1" hangingPunct="1"/>
            <a:r>
              <a:rPr lang="en-US" sz="1600">
                <a:latin typeface="Arial" charset="0"/>
              </a:rPr>
              <a:t>Land becomes scarcer</a:t>
            </a:r>
          </a:p>
          <a:p>
            <a:pPr lvl="1" eaLnBrk="1" hangingPunct="1"/>
            <a:r>
              <a:rPr lang="en-US" sz="1600">
                <a:latin typeface="Arial" charset="0"/>
              </a:rPr>
              <a:t>Can</a:t>
            </a:r>
            <a:r>
              <a:rPr lang="ja-JP" altLang="en-US" sz="1600">
                <a:latin typeface="Arial" charset="0"/>
              </a:rPr>
              <a:t>’</a:t>
            </a:r>
            <a:r>
              <a:rPr lang="en-US" sz="1600">
                <a:latin typeface="Arial" charset="0"/>
              </a:rPr>
              <a:t>t find a wife</a:t>
            </a:r>
          </a:p>
        </p:txBody>
      </p:sp>
      <p:sp>
        <p:nvSpPr>
          <p:cNvPr id="48132" name="Content Placeholder 7"/>
          <p:cNvSpPr>
            <a:spLocks noGrp="1"/>
          </p:cNvSpPr>
          <p:nvPr>
            <p:ph sz="half" idx="2"/>
          </p:nvPr>
        </p:nvSpPr>
        <p:spPr/>
        <p:txBody>
          <a:bodyPr/>
          <a:lstStyle/>
          <a:p>
            <a:pPr eaLnBrk="1" hangingPunct="1"/>
            <a:endParaRPr lang="en-US">
              <a:latin typeface="Arial" charset="0"/>
            </a:endParaRPr>
          </a:p>
        </p:txBody>
      </p:sp>
      <p:pic>
        <p:nvPicPr>
          <p:cNvPr id="48133" name="Picture 5" descr="http://aphistory2010.yolasite.com/resources/indentu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41529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2867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Now-DISCUSS</a:t>
            </a:r>
            <a:endParaRPr lang="en-US" dirty="0"/>
          </a:p>
        </p:txBody>
      </p:sp>
      <p:sp>
        <p:nvSpPr>
          <p:cNvPr id="3" name="Content Placeholder 2"/>
          <p:cNvSpPr>
            <a:spLocks noGrp="1"/>
          </p:cNvSpPr>
          <p:nvPr>
            <p:ph sz="half" idx="1"/>
          </p:nvPr>
        </p:nvSpPr>
        <p:spPr/>
        <p:txBody>
          <a:bodyPr/>
          <a:lstStyle/>
          <a:p>
            <a:r>
              <a:rPr lang="en-US" dirty="0" smtClean="0"/>
              <a:t>Why was indentured servitude an ineffective labor system? Does this correlate to any current problems in today’s society?</a:t>
            </a:r>
            <a:endParaRPr lang="en-US" dirty="0"/>
          </a:p>
        </p:txBody>
      </p:sp>
    </p:spTree>
    <p:extLst>
      <p:ext uri="{BB962C8B-B14F-4D97-AF65-F5344CB8AC3E}">
        <p14:creationId xmlns:p14="http://schemas.microsoft.com/office/powerpoint/2010/main" val="339029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pPr eaLnBrk="1" hangingPunct="1"/>
            <a:r>
              <a:rPr lang="en-US">
                <a:latin typeface="Times New Roman" charset="0"/>
              </a:rPr>
              <a:t>The Tobacco Economy</a:t>
            </a:r>
          </a:p>
        </p:txBody>
      </p:sp>
      <p:sp>
        <p:nvSpPr>
          <p:cNvPr id="47107" name="Content Placeholder 6"/>
          <p:cNvSpPr>
            <a:spLocks noGrp="1"/>
          </p:cNvSpPr>
          <p:nvPr>
            <p:ph sz="half" idx="1"/>
          </p:nvPr>
        </p:nvSpPr>
        <p:spPr/>
        <p:txBody>
          <a:bodyPr/>
          <a:lstStyle/>
          <a:p>
            <a:pPr eaLnBrk="1" hangingPunct="1"/>
            <a:endParaRPr lang="en-US">
              <a:latin typeface="Arial" charset="0"/>
            </a:endParaRPr>
          </a:p>
        </p:txBody>
      </p:sp>
      <p:sp>
        <p:nvSpPr>
          <p:cNvPr id="47108" name="Content Placeholder 7"/>
          <p:cNvSpPr>
            <a:spLocks noGrp="1"/>
          </p:cNvSpPr>
          <p:nvPr>
            <p:ph sz="half" idx="2"/>
          </p:nvPr>
        </p:nvSpPr>
        <p:spPr/>
        <p:txBody>
          <a:bodyPr/>
          <a:lstStyle/>
          <a:p>
            <a:pPr eaLnBrk="1" hangingPunct="1"/>
            <a:endParaRPr lang="en-US">
              <a:latin typeface="Arial" charset="0"/>
            </a:endParaRPr>
          </a:p>
        </p:txBody>
      </p:sp>
      <p:pic>
        <p:nvPicPr>
          <p:cNvPr id="47109" name="Picture 5" descr="A%20Tobacco%20Pla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71167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706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atin typeface="Times New Roman" charset="0"/>
              </a:rPr>
              <a:t>1619</a:t>
            </a:r>
          </a:p>
        </p:txBody>
      </p:sp>
      <p:sp>
        <p:nvSpPr>
          <p:cNvPr id="46083" name="Content Placeholder 2"/>
          <p:cNvSpPr>
            <a:spLocks noGrp="1"/>
          </p:cNvSpPr>
          <p:nvPr>
            <p:ph sz="half" idx="1"/>
          </p:nvPr>
        </p:nvSpPr>
        <p:spPr/>
        <p:txBody>
          <a:bodyPr/>
          <a:lstStyle/>
          <a:p>
            <a:pPr eaLnBrk="1" hangingPunct="1"/>
            <a:r>
              <a:rPr lang="en-US">
                <a:latin typeface="Arial" charset="0"/>
              </a:rPr>
              <a:t>20 Africans sold as slaves in Jamestown…</a:t>
            </a:r>
          </a:p>
          <a:p>
            <a:pPr eaLnBrk="1" hangingPunct="1"/>
            <a:r>
              <a:rPr lang="en-US">
                <a:latin typeface="Arial" charset="0"/>
              </a:rPr>
              <a:t>London Company authorizes the House of Burgesses – 1</a:t>
            </a:r>
            <a:r>
              <a:rPr lang="en-US" baseline="30000">
                <a:latin typeface="Arial" charset="0"/>
              </a:rPr>
              <a:t>st</a:t>
            </a:r>
            <a:r>
              <a:rPr lang="en-US">
                <a:latin typeface="Arial" charset="0"/>
              </a:rPr>
              <a:t> Legislature in America</a:t>
            </a:r>
          </a:p>
        </p:txBody>
      </p:sp>
      <p:sp>
        <p:nvSpPr>
          <p:cNvPr id="46084" name="Content Placeholder 3"/>
          <p:cNvSpPr>
            <a:spLocks noGrp="1"/>
          </p:cNvSpPr>
          <p:nvPr>
            <p:ph sz="half" idx="2"/>
          </p:nvPr>
        </p:nvSpPr>
        <p:spPr/>
        <p:txBody>
          <a:bodyPr/>
          <a:lstStyle/>
          <a:p>
            <a:pPr eaLnBrk="1" hangingPunct="1"/>
            <a:endParaRPr lang="en-US">
              <a:latin typeface="Arial" charset="0"/>
            </a:endParaRPr>
          </a:p>
        </p:txBody>
      </p:sp>
      <p:pic>
        <p:nvPicPr>
          <p:cNvPr id="46085" name="Picture 5" descr="0011257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3962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4791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6"/>
          <p:cNvSpPr>
            <a:spLocks noGrp="1"/>
          </p:cNvSpPr>
          <p:nvPr>
            <p:ph type="title" idx="4294967295"/>
          </p:nvPr>
        </p:nvSpPr>
        <p:spPr/>
        <p:txBody>
          <a:bodyPr/>
          <a:lstStyle/>
          <a:p>
            <a:pPr eaLnBrk="1" hangingPunct="1"/>
            <a:r>
              <a:rPr lang="en-US">
                <a:latin typeface="Times New Roman" charset="0"/>
              </a:rPr>
              <a:t>Bacon</a:t>
            </a:r>
            <a:r>
              <a:rPr lang="ja-JP" altLang="en-US">
                <a:latin typeface="Times New Roman" charset="0"/>
              </a:rPr>
              <a:t>’</a:t>
            </a:r>
            <a:r>
              <a:rPr lang="en-US">
                <a:latin typeface="Times New Roman" charset="0"/>
              </a:rPr>
              <a:t>s </a:t>
            </a:r>
            <a:br>
              <a:rPr lang="en-US">
                <a:latin typeface="Times New Roman" charset="0"/>
              </a:rPr>
            </a:br>
            <a:r>
              <a:rPr lang="en-US">
                <a:latin typeface="Times New Roman" charset="0"/>
              </a:rPr>
              <a:t>Rebellion - 1676</a:t>
            </a:r>
          </a:p>
        </p:txBody>
      </p:sp>
      <p:sp>
        <p:nvSpPr>
          <p:cNvPr id="49155" name="Content Placeholder 7"/>
          <p:cNvSpPr>
            <a:spLocks noGrp="1"/>
          </p:cNvSpPr>
          <p:nvPr>
            <p:ph sz="half" idx="4294967295"/>
          </p:nvPr>
        </p:nvSpPr>
        <p:spPr>
          <a:xfrm>
            <a:off x="533400" y="1828800"/>
            <a:ext cx="4000500" cy="4038600"/>
          </a:xfrm>
        </p:spPr>
        <p:txBody>
          <a:bodyPr/>
          <a:lstStyle/>
          <a:p>
            <a:pPr eaLnBrk="1" hangingPunct="1"/>
            <a:r>
              <a:rPr lang="en-US" sz="2400">
                <a:latin typeface="Arial" charset="0"/>
              </a:rPr>
              <a:t>1,000 Freedmen…</a:t>
            </a:r>
          </a:p>
          <a:p>
            <a:pPr eaLnBrk="1" hangingPunct="1"/>
            <a:r>
              <a:rPr lang="en-US" sz="2400">
                <a:latin typeface="Arial" charset="0"/>
              </a:rPr>
              <a:t>Put down an Indian Revolt, torched Jamestown &amp; chased Gov. William Berkeley out of town…</a:t>
            </a:r>
          </a:p>
          <a:p>
            <a:pPr eaLnBrk="1" hangingPunct="1"/>
            <a:r>
              <a:rPr lang="en-US" sz="2400">
                <a:latin typeface="Arial" charset="0"/>
              </a:rPr>
              <a:t>**Wealthy planters begin to fear large numbers of landless freedmen**</a:t>
            </a:r>
          </a:p>
        </p:txBody>
      </p:sp>
      <p:sp>
        <p:nvSpPr>
          <p:cNvPr id="49156" name="Content Placeholder 8"/>
          <p:cNvSpPr>
            <a:spLocks noGrp="1"/>
          </p:cNvSpPr>
          <p:nvPr>
            <p:ph sz="half" idx="4294967295"/>
          </p:nvPr>
        </p:nvSpPr>
        <p:spPr>
          <a:xfrm>
            <a:off x="4686300" y="1828800"/>
            <a:ext cx="4000500" cy="4038600"/>
          </a:xfrm>
        </p:spPr>
        <p:txBody>
          <a:bodyPr/>
          <a:lstStyle/>
          <a:p>
            <a:pPr eaLnBrk="1" hangingPunct="1"/>
            <a:endParaRPr lang="en-US" sz="2800">
              <a:latin typeface="Arial" charset="0"/>
            </a:endParaRPr>
          </a:p>
        </p:txBody>
      </p:sp>
      <p:pic>
        <p:nvPicPr>
          <p:cNvPr id="49157" name="Picture 8" descr="http://www.sonofthesouth.net/revolutionary-war/battles/nathaniel-ba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7200"/>
            <a:ext cx="420052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8839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atin typeface="Times New Roman" charset="0"/>
              </a:rPr>
              <a:t>Colonial Slavery</a:t>
            </a:r>
          </a:p>
        </p:txBody>
      </p:sp>
      <p:sp>
        <p:nvSpPr>
          <p:cNvPr id="50179" name="Content Placeholder 2"/>
          <p:cNvSpPr>
            <a:spLocks noGrp="1"/>
          </p:cNvSpPr>
          <p:nvPr>
            <p:ph sz="half" idx="1"/>
          </p:nvPr>
        </p:nvSpPr>
        <p:spPr/>
        <p:txBody>
          <a:bodyPr/>
          <a:lstStyle/>
          <a:p>
            <a:pPr eaLnBrk="1" hangingPunct="1"/>
            <a:r>
              <a:rPr lang="en-US" sz="2400">
                <a:latin typeface="Arial" charset="0"/>
              </a:rPr>
              <a:t>African coastal tribes captured and sold slaves to merchants</a:t>
            </a:r>
          </a:p>
          <a:p>
            <a:pPr eaLnBrk="1" hangingPunct="1"/>
            <a:r>
              <a:rPr lang="en-US" sz="2400">
                <a:latin typeface="Arial" charset="0"/>
              </a:rPr>
              <a:t>More than 20% would die on the </a:t>
            </a:r>
            <a:r>
              <a:rPr lang="ja-JP" altLang="en-US" sz="2400">
                <a:latin typeface="Arial" charset="0"/>
              </a:rPr>
              <a:t>“</a:t>
            </a:r>
            <a:r>
              <a:rPr lang="en-US" sz="2400">
                <a:latin typeface="Arial" charset="0"/>
              </a:rPr>
              <a:t>Middle Passage</a:t>
            </a:r>
            <a:r>
              <a:rPr lang="ja-JP" altLang="en-US" sz="2400">
                <a:latin typeface="Arial" charset="0"/>
              </a:rPr>
              <a:t>”</a:t>
            </a:r>
            <a:r>
              <a:rPr lang="en-US" sz="2400">
                <a:latin typeface="Arial" charset="0"/>
              </a:rPr>
              <a:t>…</a:t>
            </a:r>
          </a:p>
          <a:p>
            <a:pPr eaLnBrk="1" hangingPunct="1"/>
            <a:r>
              <a:rPr lang="en-US" sz="2400">
                <a:latin typeface="Arial" charset="0"/>
              </a:rPr>
              <a:t>Harsh slave codes passed…</a:t>
            </a:r>
          </a:p>
          <a:p>
            <a:pPr eaLnBrk="1" hangingPunct="1"/>
            <a:r>
              <a:rPr lang="en-US" sz="2400">
                <a:latin typeface="Arial" charset="0"/>
              </a:rPr>
              <a:t>A few slaves eventually become slaveholders themselves…</a:t>
            </a:r>
          </a:p>
        </p:txBody>
      </p:sp>
      <p:sp>
        <p:nvSpPr>
          <p:cNvPr id="50180" name="Content Placeholder 3"/>
          <p:cNvSpPr>
            <a:spLocks noGrp="1"/>
          </p:cNvSpPr>
          <p:nvPr>
            <p:ph sz="half" idx="2"/>
          </p:nvPr>
        </p:nvSpPr>
        <p:spPr/>
        <p:txBody>
          <a:bodyPr/>
          <a:lstStyle/>
          <a:p>
            <a:pPr eaLnBrk="1" hangingPunct="1"/>
            <a:endParaRPr lang="en-US">
              <a:latin typeface="Arial" charset="0"/>
            </a:endParaRPr>
          </a:p>
        </p:txBody>
      </p:sp>
      <p:pic>
        <p:nvPicPr>
          <p:cNvPr id="50181" name="Picture 5" descr="ANd9GcRQ45op_SUqTQeQ__6WML5Sa7t2T5PV3ZfMyhaSffD3EB8zVDc&amp;t=1&amp;usg=__8Jp_x9vA86-yyoOAqfX2qHatf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4512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en-US">
              <a:latin typeface="Times New Roman" charset="0"/>
            </a:endParaRPr>
          </a:p>
        </p:txBody>
      </p:sp>
      <p:sp>
        <p:nvSpPr>
          <p:cNvPr id="52227" name="Content Placeholder 2"/>
          <p:cNvSpPr>
            <a:spLocks noGrp="1"/>
          </p:cNvSpPr>
          <p:nvPr>
            <p:ph sz="half" idx="1"/>
          </p:nvPr>
        </p:nvSpPr>
        <p:spPr/>
        <p:txBody>
          <a:bodyPr/>
          <a:lstStyle/>
          <a:p>
            <a:pPr eaLnBrk="1" hangingPunct="1"/>
            <a:endParaRPr lang="en-US">
              <a:latin typeface="Arial" charset="0"/>
            </a:endParaRPr>
          </a:p>
        </p:txBody>
      </p:sp>
      <p:sp>
        <p:nvSpPr>
          <p:cNvPr id="52228" name="Content Placeholder 3"/>
          <p:cNvSpPr>
            <a:spLocks noGrp="1"/>
          </p:cNvSpPr>
          <p:nvPr>
            <p:ph sz="half" idx="2"/>
          </p:nvPr>
        </p:nvSpPr>
        <p:spPr/>
        <p:txBody>
          <a:bodyPr/>
          <a:lstStyle/>
          <a:p>
            <a:pPr eaLnBrk="1" hangingPunct="1"/>
            <a:endParaRPr lang="en-US">
              <a:latin typeface="Arial" charset="0"/>
            </a:endParaRPr>
          </a:p>
        </p:txBody>
      </p:sp>
      <p:pic>
        <p:nvPicPr>
          <p:cNvPr id="52229" name="Picture 5" descr="triangle_tra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5959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C99"/>
            </a:gs>
            <a:gs pos="100000">
              <a:srgbClr val="FFFFCC"/>
            </a:gs>
          </a:gsLst>
          <a:lin ang="13500000" scaled="0"/>
        </a:gradFill>
        <a:effectLst/>
      </p:bgPr>
    </p:bg>
    <p:spTree>
      <p:nvGrpSpPr>
        <p:cNvPr id="1" name="Shape 159"/>
        <p:cNvGrpSpPr/>
        <p:nvPr/>
      </p:nvGrpSpPr>
      <p:grpSpPr>
        <a:xfrm>
          <a:off x="0" y="0"/>
          <a:ext cx="0" cy="0"/>
          <a:chOff x="0" y="0"/>
          <a:chExt cx="0" cy="0"/>
        </a:xfrm>
      </p:grpSpPr>
      <p:sp>
        <p:nvSpPr>
          <p:cNvPr id="160" name="Shape 160"/>
          <p:cNvSpPr txBox="1"/>
          <p:nvPr/>
        </p:nvSpPr>
        <p:spPr>
          <a:xfrm>
            <a:off x="1905000" y="76200"/>
            <a:ext cx="7086600" cy="1190624"/>
          </a:xfrm>
          <a:prstGeom prst="rect">
            <a:avLst/>
          </a:prstGeom>
          <a:noFill/>
          <a:ln>
            <a:noFill/>
          </a:ln>
          <a:effectLst>
            <a:outerShdw blurRad="63500" dist="35921" dir="2700000">
              <a:srgbClr val="C24F00"/>
            </a:outerShdw>
          </a:effectLst>
        </p:spPr>
        <p:txBody>
          <a:bodyPr lIns="91425" tIns="45700" rIns="91425" bIns="45700" anchor="t" anchorCtr="0">
            <a:noAutofit/>
          </a:bodyPr>
          <a:lstStyle/>
          <a:p>
            <a:pPr algn="ctr" defTabSz="914400">
              <a:buClr>
                <a:srgbClr val="333399"/>
              </a:buClr>
              <a:buSzPct val="25000"/>
              <a:buFont typeface="Comic Sans MS"/>
              <a:buNone/>
            </a:pPr>
            <a:r>
              <a:rPr lang="en-US" sz="3600" b="1" kern="0">
                <a:solidFill>
                  <a:srgbClr val="333399"/>
                </a:solidFill>
                <a:latin typeface="Comic Sans MS"/>
                <a:ea typeface="Comic Sans MS"/>
                <a:cs typeface="Comic Sans MS"/>
                <a:sym typeface="Comic Sans MS"/>
              </a:rPr>
              <a:t>Motives for European Exploration</a:t>
            </a:r>
          </a:p>
        </p:txBody>
      </p:sp>
      <p:sp>
        <p:nvSpPr>
          <p:cNvPr id="161" name="Shape 161"/>
          <p:cNvSpPr txBox="1"/>
          <p:nvPr/>
        </p:nvSpPr>
        <p:spPr>
          <a:xfrm>
            <a:off x="2057400" y="1295400"/>
            <a:ext cx="6781800" cy="5053012"/>
          </a:xfrm>
          <a:prstGeom prst="rect">
            <a:avLst/>
          </a:prstGeom>
          <a:noFill/>
          <a:ln>
            <a:noFill/>
          </a:ln>
        </p:spPr>
        <p:txBody>
          <a:bodyPr lIns="91425" tIns="45700" rIns="91425" bIns="45700" anchor="t" anchorCtr="0">
            <a:noAutofit/>
          </a:bodyPr>
          <a:lstStyle/>
          <a:p>
            <a:pPr marL="515937" indent="-515937" defTabSz="914400">
              <a:buClr>
                <a:srgbClr val="FF7C23"/>
              </a:buClr>
              <a:buSzPct val="100000"/>
              <a:buFont typeface="Arial"/>
              <a:buAutoNum type="arabicPeriod"/>
            </a:pPr>
            <a:r>
              <a:rPr lang="en-US" sz="2600" b="1" kern="0">
                <a:solidFill>
                  <a:srgbClr val="000000"/>
                </a:solidFill>
                <a:latin typeface="Comic Sans MS"/>
                <a:ea typeface="Comic Sans MS"/>
                <a:cs typeface="Comic Sans MS"/>
                <a:sym typeface="Comic Sans MS"/>
              </a:rPr>
              <a:t>Crusades → by-pass intermediaries to get to Asia.</a:t>
            </a:r>
          </a:p>
          <a:p>
            <a:pPr marL="515937" indent="-515937" defTabSz="914400">
              <a:spcBef>
                <a:spcPts val="1300"/>
              </a:spcBef>
              <a:buClr>
                <a:srgbClr val="FF7C23"/>
              </a:buClr>
              <a:buSzPct val="100000"/>
              <a:buFont typeface="Arial"/>
              <a:buAutoNum type="arabicPeriod"/>
            </a:pPr>
            <a:r>
              <a:rPr lang="en-US" sz="2600" b="1" kern="0">
                <a:solidFill>
                  <a:srgbClr val="000000"/>
                </a:solidFill>
                <a:latin typeface="Comic Sans MS"/>
                <a:ea typeface="Comic Sans MS"/>
                <a:cs typeface="Comic Sans MS"/>
                <a:sym typeface="Comic Sans MS"/>
              </a:rPr>
              <a:t>Renaissance → curiosity about other lands and peoples.</a:t>
            </a:r>
          </a:p>
          <a:p>
            <a:pPr marL="515937" indent="-515937" defTabSz="914400">
              <a:spcBef>
                <a:spcPts val="1300"/>
              </a:spcBef>
              <a:buClr>
                <a:srgbClr val="FF7C23"/>
              </a:buClr>
              <a:buSzPct val="100000"/>
              <a:buFont typeface="Arial"/>
              <a:buAutoNum type="arabicPeriod"/>
            </a:pPr>
            <a:r>
              <a:rPr lang="en-US" sz="2600" b="1" kern="0">
                <a:solidFill>
                  <a:srgbClr val="000000"/>
                </a:solidFill>
                <a:latin typeface="Comic Sans MS"/>
                <a:ea typeface="Comic Sans MS"/>
                <a:cs typeface="Comic Sans MS"/>
                <a:sym typeface="Comic Sans MS"/>
              </a:rPr>
              <a:t>Reformation → refugees &amp; missionaries.</a:t>
            </a:r>
          </a:p>
          <a:p>
            <a:pPr marL="515937" indent="-515937" defTabSz="914400">
              <a:spcBef>
                <a:spcPts val="1300"/>
              </a:spcBef>
              <a:buClr>
                <a:srgbClr val="FF7C23"/>
              </a:buClr>
              <a:buSzPct val="100000"/>
              <a:buFont typeface="Arial"/>
              <a:buAutoNum type="arabicPeriod"/>
            </a:pPr>
            <a:r>
              <a:rPr lang="en-US" sz="2600" b="1" kern="0">
                <a:solidFill>
                  <a:srgbClr val="000000"/>
                </a:solidFill>
                <a:latin typeface="Comic Sans MS"/>
                <a:ea typeface="Comic Sans MS"/>
                <a:cs typeface="Comic Sans MS"/>
                <a:sym typeface="Comic Sans MS"/>
              </a:rPr>
              <a:t>Monarchs seeking new sources of revenue.</a:t>
            </a:r>
          </a:p>
          <a:p>
            <a:pPr marL="515937" indent="-515937" defTabSz="914400">
              <a:spcBef>
                <a:spcPts val="1300"/>
              </a:spcBef>
              <a:buClr>
                <a:srgbClr val="FF7C23"/>
              </a:buClr>
              <a:buSzPct val="100000"/>
              <a:buFont typeface="Arial"/>
              <a:buAutoNum type="arabicPeriod"/>
            </a:pPr>
            <a:r>
              <a:rPr lang="en-US" sz="2600" b="1" kern="0">
                <a:solidFill>
                  <a:srgbClr val="000000"/>
                </a:solidFill>
                <a:latin typeface="Comic Sans MS"/>
                <a:ea typeface="Comic Sans MS"/>
                <a:cs typeface="Comic Sans MS"/>
                <a:sym typeface="Comic Sans MS"/>
              </a:rPr>
              <a:t>Technological advances.</a:t>
            </a:r>
          </a:p>
          <a:p>
            <a:pPr marL="515937" indent="-515937" defTabSz="914400">
              <a:spcBef>
                <a:spcPts val="1300"/>
              </a:spcBef>
              <a:buClr>
                <a:srgbClr val="FF7C23"/>
              </a:buClr>
              <a:buSzPct val="100000"/>
              <a:buFont typeface="Arial"/>
              <a:buAutoNum type="arabicPeriod"/>
            </a:pPr>
            <a:r>
              <a:rPr lang="en-US" sz="2600" b="1" kern="0">
                <a:solidFill>
                  <a:srgbClr val="000000"/>
                </a:solidFill>
                <a:latin typeface="Comic Sans MS"/>
                <a:ea typeface="Comic Sans MS"/>
                <a:cs typeface="Comic Sans MS"/>
                <a:sym typeface="Comic Sans MS"/>
              </a:rPr>
              <a:t>Fame and fortune.</a:t>
            </a:r>
          </a:p>
        </p:txBody>
      </p:sp>
    </p:spTree>
    <p:extLst>
      <p:ext uri="{BB962C8B-B14F-4D97-AF65-F5344CB8AC3E}">
        <p14:creationId xmlns:p14="http://schemas.microsoft.com/office/powerpoint/2010/main" val="4232053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5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5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500"/>
                                        <p:tgtEl>
                                          <p:spTgt spid="1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Effect transition="in" filter="fade">
                                      <p:cBhvr>
                                        <p:cTn id="22" dur="500"/>
                                        <p:tgtEl>
                                          <p:spTgt spid="1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Effect transition="in" filter="fade">
                                      <p:cBhvr>
                                        <p:cTn id="27" dur="500"/>
                                        <p:tgtEl>
                                          <p:spTgt spid="1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5" end="5"/>
                                            </p:txEl>
                                          </p:spTgt>
                                        </p:tgtEl>
                                        <p:attrNameLst>
                                          <p:attrName>style.visibility</p:attrName>
                                        </p:attrNameLst>
                                      </p:cBhvr>
                                      <p:to>
                                        <p:strVal val="visible"/>
                                      </p:to>
                                    </p:set>
                                    <p:animEffect transition="in" filter="fade">
                                      <p:cBhvr>
                                        <p:cTn id="32" dur="500"/>
                                        <p:tgtEl>
                                          <p:spTgt spid="1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4294967295"/>
          </p:nvPr>
        </p:nvSpPr>
        <p:spPr>
          <a:xfrm>
            <a:off x="0" y="2286000"/>
            <a:ext cx="9144000" cy="3733800"/>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rgbClr val="A50021"/>
              </a:buClr>
              <a:buSzPct val="100000"/>
              <a:buFont typeface="Arial"/>
              <a:buChar char="•"/>
            </a:pPr>
            <a:r>
              <a:rPr lang="en-US" sz="3200" b="1" i="1" u="sng" strike="noStrike" cap="none">
                <a:solidFill>
                  <a:srgbClr val="A50021"/>
                </a:solidFill>
                <a:latin typeface="Arial"/>
                <a:ea typeface="Arial"/>
                <a:cs typeface="Arial"/>
                <a:sym typeface="Arial"/>
              </a:rPr>
              <a:t>Political</a:t>
            </a:r>
            <a:r>
              <a:rPr lang="en-US" sz="3200" b="1" i="1" u="none" strike="noStrike" cap="none">
                <a:solidFill>
                  <a:srgbClr val="A50021"/>
                </a:solidFill>
                <a:latin typeface="Arial"/>
                <a:ea typeface="Arial"/>
                <a:cs typeface="Arial"/>
                <a:sym typeface="Arial"/>
              </a:rPr>
              <a:t>:</a:t>
            </a:r>
            <a:r>
              <a:rPr lang="en-US" sz="2800" b="1" i="0" u="none" strike="noStrike" cap="none">
                <a:solidFill>
                  <a:schemeClr val="dk1"/>
                </a:solidFill>
                <a:latin typeface="Arial"/>
                <a:ea typeface="Arial"/>
                <a:cs typeface="Arial"/>
                <a:sym typeface="Arial"/>
              </a:rPr>
              <a:t>  Become a world power through gaining wealth and land.  </a:t>
            </a:r>
            <a:r>
              <a:rPr lang="en-US" sz="2800" b="1" i="1" u="sng" strike="noStrike" cap="none">
                <a:solidFill>
                  <a:srgbClr val="0000CC"/>
                </a:solidFill>
                <a:latin typeface="Arial"/>
                <a:ea typeface="Arial"/>
                <a:cs typeface="Arial"/>
                <a:sym typeface="Arial"/>
              </a:rPr>
              <a:t>(GLORY)</a:t>
            </a:r>
          </a:p>
          <a:p>
            <a:pPr marL="342900" marR="0" lvl="0" indent="-342900" algn="l" rtl="0">
              <a:lnSpc>
                <a:spcPct val="90000"/>
              </a:lnSpc>
              <a:spcBef>
                <a:spcPts val="640"/>
              </a:spcBef>
              <a:spcAft>
                <a:spcPts val="0"/>
              </a:spcAft>
              <a:buClr>
                <a:srgbClr val="A50021"/>
              </a:buClr>
              <a:buSzPct val="100000"/>
              <a:buFont typeface="Arial"/>
              <a:buChar char="•"/>
            </a:pPr>
            <a:r>
              <a:rPr lang="en-US" sz="3200" b="1" i="1" u="sng" strike="noStrike" cap="none">
                <a:solidFill>
                  <a:srgbClr val="A50021"/>
                </a:solidFill>
                <a:latin typeface="Arial"/>
                <a:ea typeface="Arial"/>
                <a:cs typeface="Arial"/>
                <a:sym typeface="Arial"/>
              </a:rPr>
              <a:t>Economic</a:t>
            </a:r>
            <a:r>
              <a:rPr lang="en-US" sz="2800" b="1" i="0" u="none" strike="noStrike" cap="none">
                <a:solidFill>
                  <a:srgbClr val="A50021"/>
                </a:solidFill>
                <a:latin typeface="Arial"/>
                <a:ea typeface="Arial"/>
                <a:cs typeface="Arial"/>
                <a:sym typeface="Arial"/>
              </a:rPr>
              <a:t>:</a:t>
            </a:r>
            <a:r>
              <a:rPr lang="en-US" sz="2800" b="1" i="0" u="none" strike="noStrike" cap="none">
                <a:solidFill>
                  <a:schemeClr val="dk1"/>
                </a:solidFill>
                <a:latin typeface="Arial"/>
                <a:ea typeface="Arial"/>
                <a:cs typeface="Arial"/>
                <a:sym typeface="Arial"/>
              </a:rPr>
              <a:t> Search for new trade routes with direct access to Asian/African luxury goods would enrich individuals and their nations  </a:t>
            </a:r>
            <a:r>
              <a:rPr lang="en-US" sz="2800" b="1" i="1" u="sng" strike="noStrike" cap="none">
                <a:solidFill>
                  <a:srgbClr val="0000CC"/>
                </a:solidFill>
                <a:latin typeface="Arial"/>
                <a:ea typeface="Arial"/>
                <a:cs typeface="Arial"/>
                <a:sym typeface="Arial"/>
              </a:rPr>
              <a:t>(GOLD)</a:t>
            </a:r>
          </a:p>
          <a:p>
            <a:pPr marL="342900" marR="0" lvl="0" indent="-342900" algn="l" rtl="0">
              <a:lnSpc>
                <a:spcPct val="90000"/>
              </a:lnSpc>
              <a:spcBef>
                <a:spcPts val="640"/>
              </a:spcBef>
              <a:spcAft>
                <a:spcPts val="0"/>
              </a:spcAft>
              <a:buClr>
                <a:srgbClr val="A50021"/>
              </a:buClr>
              <a:buSzPct val="100000"/>
              <a:buFont typeface="Arial"/>
              <a:buChar char="•"/>
            </a:pPr>
            <a:r>
              <a:rPr lang="en-US" sz="3200" b="1" i="1" u="sng" strike="noStrike" cap="none">
                <a:solidFill>
                  <a:srgbClr val="A50021"/>
                </a:solidFill>
                <a:latin typeface="Arial"/>
                <a:ea typeface="Arial"/>
                <a:cs typeface="Arial"/>
                <a:sym typeface="Arial"/>
              </a:rPr>
              <a:t>Religious</a:t>
            </a:r>
            <a:r>
              <a:rPr lang="en-US" sz="3200" b="1" i="1" u="none" strike="noStrike" cap="none">
                <a:solidFill>
                  <a:srgbClr val="A50021"/>
                </a:solidFill>
                <a:latin typeface="Arial"/>
                <a:ea typeface="Arial"/>
                <a:cs typeface="Arial"/>
                <a:sym typeface="Arial"/>
              </a:rPr>
              <a:t>:</a:t>
            </a:r>
            <a:r>
              <a:rPr lang="en-US" sz="2800" b="1" i="0" u="none" strike="noStrike" cap="none">
                <a:solidFill>
                  <a:schemeClr val="dk1"/>
                </a:solidFill>
                <a:latin typeface="Arial"/>
                <a:ea typeface="Arial"/>
                <a:cs typeface="Arial"/>
                <a:sym typeface="Arial"/>
              </a:rPr>
              <a:t>  spread Christianity and weaken Middle Eastern Muslims.  </a:t>
            </a:r>
            <a:r>
              <a:rPr lang="en-US" sz="2800" b="1" i="1" u="sng" strike="noStrike" cap="none">
                <a:solidFill>
                  <a:srgbClr val="0000CC"/>
                </a:solidFill>
                <a:latin typeface="Arial"/>
                <a:ea typeface="Arial"/>
                <a:cs typeface="Arial"/>
                <a:sym typeface="Arial"/>
              </a:rPr>
              <a:t>(GOD)</a:t>
            </a:r>
          </a:p>
          <a:p>
            <a:pPr marL="342900" marR="0" lvl="0" indent="-342900" algn="ctr" rtl="0">
              <a:lnSpc>
                <a:spcPct val="90000"/>
              </a:lnSpc>
              <a:spcBef>
                <a:spcPts val="880"/>
              </a:spcBef>
              <a:spcAft>
                <a:spcPts val="0"/>
              </a:spcAft>
              <a:buClr>
                <a:schemeClr val="dk1"/>
              </a:buClr>
              <a:buSzPct val="25000"/>
              <a:buFont typeface="Impact"/>
              <a:buNone/>
            </a:pPr>
            <a:r>
              <a:rPr lang="en-US" sz="4400" b="0" i="0" u="none" strike="noStrike" cap="none">
                <a:solidFill>
                  <a:schemeClr val="dk1"/>
                </a:solidFill>
                <a:latin typeface="Impact"/>
                <a:ea typeface="Impact"/>
                <a:cs typeface="Impact"/>
                <a:sym typeface="Impact"/>
              </a:rPr>
              <a:t>The 3 motives </a:t>
            </a:r>
            <a:r>
              <a:rPr lang="en-US" sz="4400" b="0" i="0" u="sng" strike="noStrike" cap="none">
                <a:solidFill>
                  <a:srgbClr val="0000CC"/>
                </a:solidFill>
                <a:latin typeface="Impact"/>
                <a:ea typeface="Impact"/>
                <a:cs typeface="Impact"/>
                <a:sym typeface="Impact"/>
              </a:rPr>
              <a:t>reinforce</a:t>
            </a:r>
            <a:r>
              <a:rPr lang="en-US" sz="4400" b="0" i="0" u="none" strike="noStrike" cap="none">
                <a:solidFill>
                  <a:schemeClr val="dk1"/>
                </a:solidFill>
                <a:latin typeface="Impact"/>
                <a:ea typeface="Impact"/>
                <a:cs typeface="Impact"/>
                <a:sym typeface="Impact"/>
              </a:rPr>
              <a:t> each other</a:t>
            </a:r>
          </a:p>
        </p:txBody>
      </p:sp>
      <p:pic>
        <p:nvPicPr>
          <p:cNvPr id="283" name="Shape 283"/>
          <p:cNvPicPr preferRelativeResize="0"/>
          <p:nvPr/>
        </p:nvPicPr>
        <p:blipFill rotWithShape="1">
          <a:blip r:embed="rId3">
            <a:alphaModFix/>
          </a:blip>
          <a:srcRect/>
          <a:stretch/>
        </p:blipFill>
        <p:spPr>
          <a:xfrm>
            <a:off x="152400" y="228600"/>
            <a:ext cx="2666999" cy="1919287"/>
          </a:xfrm>
          <a:prstGeom prst="rect">
            <a:avLst/>
          </a:prstGeom>
          <a:noFill/>
          <a:ln>
            <a:noFill/>
          </a:ln>
        </p:spPr>
      </p:pic>
      <p:sp>
        <p:nvSpPr>
          <p:cNvPr id="284" name="Shape 284"/>
          <p:cNvSpPr/>
          <p:nvPr/>
        </p:nvSpPr>
        <p:spPr>
          <a:xfrm>
            <a:off x="8001000" y="4343400"/>
            <a:ext cx="228600" cy="228600"/>
          </a:xfrm>
          <a:prstGeom prst="irregularSeal1">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85" name="Shape 285"/>
          <p:cNvSpPr/>
          <p:nvPr/>
        </p:nvSpPr>
        <p:spPr>
          <a:xfrm>
            <a:off x="7239000" y="2895600"/>
            <a:ext cx="228600" cy="228600"/>
          </a:xfrm>
          <a:prstGeom prst="irregularSeal1">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86" name="Shape 286"/>
          <p:cNvSpPr txBox="1"/>
          <p:nvPr/>
        </p:nvSpPr>
        <p:spPr>
          <a:xfrm>
            <a:off x="2819400" y="457200"/>
            <a:ext cx="63246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Impact"/>
              <a:buNone/>
            </a:pPr>
            <a:r>
              <a:rPr lang="en-US" sz="5400" b="0" i="0" u="none">
                <a:solidFill>
                  <a:schemeClr val="dk1"/>
                </a:solidFill>
                <a:latin typeface="Impact"/>
                <a:ea typeface="Impact"/>
                <a:cs typeface="Impact"/>
                <a:sym typeface="Impact"/>
              </a:rPr>
              <a:t>Direct Causes = 3 G’s</a:t>
            </a:r>
          </a:p>
        </p:txBody>
      </p:sp>
      <p:sp>
        <p:nvSpPr>
          <p:cNvPr id="287" name="Shape 287"/>
          <p:cNvSpPr/>
          <p:nvPr/>
        </p:nvSpPr>
        <p:spPr>
          <a:xfrm>
            <a:off x="8458200" y="6324600"/>
            <a:ext cx="228600" cy="228600"/>
          </a:xfrm>
          <a:prstGeom prst="irregularSeal1">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8577281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5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5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5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3" end="3"/>
                                            </p:txEl>
                                          </p:spTgt>
                                        </p:tgtEl>
                                        <p:attrNameLst>
                                          <p:attrName>style.visibility</p:attrName>
                                        </p:attrNameLst>
                                      </p:cBhvr>
                                      <p:to>
                                        <p:strVal val="visible"/>
                                      </p:to>
                                    </p:set>
                                    <p:animEffect transition="in" filter="fade">
                                      <p:cBhvr>
                                        <p:cTn id="22" dur="500"/>
                                        <p:tgtEl>
                                          <p:spTgt spid="2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Shape 345"/>
          <p:cNvPicPr preferRelativeResize="0"/>
          <p:nvPr/>
        </p:nvPicPr>
        <p:blipFill rotWithShape="1">
          <a:blip r:embed="rId3">
            <a:alphaModFix/>
          </a:blip>
          <a:srcRect/>
          <a:stretch/>
        </p:blipFill>
        <p:spPr>
          <a:xfrm>
            <a:off x="609600" y="1066800"/>
            <a:ext cx="7772400" cy="5586411"/>
          </a:xfrm>
          <a:prstGeom prst="rect">
            <a:avLst/>
          </a:prstGeom>
          <a:noFill/>
          <a:ln>
            <a:noFill/>
          </a:ln>
        </p:spPr>
      </p:pic>
      <p:sp>
        <p:nvSpPr>
          <p:cNvPr id="346" name="Shape 346"/>
          <p:cNvSpPr/>
          <p:nvPr/>
        </p:nvSpPr>
        <p:spPr>
          <a:xfrm>
            <a:off x="1676400" y="152400"/>
            <a:ext cx="5867399" cy="914399"/>
          </a:xfrm>
          <a:prstGeom prst="rect">
            <a:avLst/>
          </a:prstGeom>
        </p:spPr>
        <p:txBody>
          <a:bodyPr>
            <a:prstTxWarp prst="textPlain">
              <a:avLst/>
            </a:prstTxWarp>
          </a:bodyPr>
          <a:lstStyle/>
          <a:p>
            <a:pPr lvl="0" algn="l"/>
            <a:r>
              <a:rPr b="0" i="1">
                <a:ln w="22225" cap="flat" cmpd="sng">
                  <a:solidFill>
                    <a:schemeClr val="dk1"/>
                  </a:solidFill>
                  <a:prstDash val="solid"/>
                  <a:miter/>
                  <a:headEnd type="none" w="med" len="med"/>
                  <a:tailEnd type="none" w="med" len="med"/>
                </a:ln>
                <a:gradFill>
                  <a:gsLst>
                    <a:gs pos="0">
                      <a:srgbClr val="6600CC"/>
                    </a:gs>
                    <a:gs pos="100000">
                      <a:srgbClr val="CC00CC"/>
                    </a:gs>
                  </a:gsLst>
                  <a:lin ang="5400000" scaled="0"/>
                </a:gradFill>
                <a:latin typeface="Arial"/>
              </a:rPr>
              <a:t>EUROPEAN EXPLORATION </a:t>
            </a:r>
            <a:br>
              <a:rPr b="0" i="1">
                <a:ln w="22225" cap="flat" cmpd="sng">
                  <a:solidFill>
                    <a:schemeClr val="dk1"/>
                  </a:solidFill>
                  <a:prstDash val="solid"/>
                  <a:miter/>
                  <a:headEnd type="none" w="med" len="med"/>
                  <a:tailEnd type="none" w="med" len="med"/>
                </a:ln>
                <a:gradFill>
                  <a:gsLst>
                    <a:gs pos="0">
                      <a:srgbClr val="6600CC"/>
                    </a:gs>
                    <a:gs pos="100000">
                      <a:srgbClr val="CC00CC"/>
                    </a:gs>
                  </a:gsLst>
                  <a:lin ang="5400000" scaled="0"/>
                </a:gradFill>
                <a:latin typeface="Arial"/>
              </a:rPr>
            </a:br>
            <a:r>
              <a:rPr b="0" i="1">
                <a:ln w="22225" cap="flat" cmpd="sng">
                  <a:solidFill>
                    <a:schemeClr val="dk1"/>
                  </a:solidFill>
                  <a:prstDash val="solid"/>
                  <a:miter/>
                  <a:headEnd type="none" w="med" len="med"/>
                  <a:tailEnd type="none" w="med" len="med"/>
                </a:ln>
                <a:gradFill>
                  <a:gsLst>
                    <a:gs pos="0">
                      <a:srgbClr val="6600CC"/>
                    </a:gs>
                    <a:gs pos="100000">
                      <a:srgbClr val="CC00CC"/>
                    </a:gs>
                  </a:gsLst>
                  <a:lin ang="5400000" scaled="0"/>
                </a:gradFill>
                <a:latin typeface="Arial"/>
              </a:rPr>
              <a:t>1400 TO 1600</a:t>
            </a:r>
          </a:p>
        </p:txBody>
      </p:sp>
      <p:sp>
        <p:nvSpPr>
          <p:cNvPr id="347" name="Shape 347"/>
          <p:cNvSpPr txBox="1">
            <a:spLocks noGrp="1"/>
          </p:cNvSpPr>
          <p:nvPr>
            <p:ph type="title" idx="4294967295"/>
          </p:nvPr>
        </p:nvSpPr>
        <p:spPr>
          <a:xfrm>
            <a:off x="6400800" y="609600"/>
            <a:ext cx="1219199" cy="381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1200" b="0" i="0" u="none" strike="noStrike" cap="none">
                <a:solidFill>
                  <a:schemeClr val="dk2"/>
                </a:solidFill>
                <a:latin typeface="Times New Roman"/>
                <a:ea typeface="Times New Roman"/>
                <a:cs typeface="Times New Roman"/>
                <a:sym typeface="Times New Roman"/>
              </a:rPr>
              <a:t>European explore</a:t>
            </a:r>
          </a:p>
        </p:txBody>
      </p:sp>
      <p:sp>
        <p:nvSpPr>
          <p:cNvPr id="348" name="Shape 348"/>
          <p:cNvSpPr/>
          <p:nvPr/>
        </p:nvSpPr>
        <p:spPr>
          <a:xfrm>
            <a:off x="8686800" y="6553200"/>
            <a:ext cx="228600" cy="228600"/>
          </a:xfrm>
          <a:prstGeom prst="irregularSeal1">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49" name="Shape 349"/>
          <p:cNvSpPr txBox="1"/>
          <p:nvPr/>
        </p:nvSpPr>
        <p:spPr>
          <a:xfrm>
            <a:off x="152400" y="1384300"/>
            <a:ext cx="8915400" cy="5076825"/>
          </a:xfrm>
          <a:prstGeom prst="rect">
            <a:avLst/>
          </a:prstGeom>
          <a:noFill/>
          <a:ln w="76200" cap="flat" cmpd="tri">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Black"/>
              <a:buNone/>
            </a:pPr>
            <a:r>
              <a:rPr lang="en-US" sz="4000" b="0" i="0" u="sng">
                <a:solidFill>
                  <a:schemeClr val="dk1"/>
                </a:solidFill>
                <a:latin typeface="Arial Black"/>
                <a:ea typeface="Arial Black"/>
                <a:cs typeface="Arial Black"/>
                <a:sym typeface="Arial Black"/>
              </a:rPr>
              <a:t>EFFECTS</a:t>
            </a:r>
          </a:p>
          <a:p>
            <a:pPr marL="0" marR="0" lvl="0" indent="0" algn="ctr" rtl="0">
              <a:lnSpc>
                <a:spcPct val="90000"/>
              </a:lnSpc>
              <a:spcBef>
                <a:spcPts val="1400"/>
              </a:spcBef>
              <a:spcAft>
                <a:spcPts val="0"/>
              </a:spcAft>
              <a:buClr>
                <a:srgbClr val="990000"/>
              </a:buClr>
              <a:buSzPct val="100000"/>
              <a:buFont typeface="Arial Black"/>
              <a:buChar char="•"/>
            </a:pPr>
            <a:r>
              <a:rPr lang="en-US" sz="2800" b="0" i="0" u="none">
                <a:solidFill>
                  <a:schemeClr val="dk1"/>
                </a:solidFill>
                <a:latin typeface="Arial Black"/>
                <a:ea typeface="Arial Black"/>
                <a:cs typeface="Arial Black"/>
                <a:sym typeface="Arial Black"/>
              </a:rPr>
              <a:t>Europeans reach and settle Americas </a:t>
            </a:r>
          </a:p>
          <a:p>
            <a:pPr marL="0" marR="0" lvl="0" indent="0" algn="ctr" rtl="0">
              <a:lnSpc>
                <a:spcPct val="90000"/>
              </a:lnSpc>
              <a:spcBef>
                <a:spcPts val="1400"/>
              </a:spcBef>
              <a:spcAft>
                <a:spcPts val="0"/>
              </a:spcAft>
              <a:buClr>
                <a:srgbClr val="990000"/>
              </a:buClr>
              <a:buSzPct val="100000"/>
              <a:buFont typeface="Arial Black"/>
              <a:buChar char="•"/>
            </a:pPr>
            <a:r>
              <a:rPr lang="en-US" sz="2800" b="0" i="0" u="none">
                <a:solidFill>
                  <a:schemeClr val="dk1"/>
                </a:solidFill>
                <a:latin typeface="Arial Black"/>
                <a:ea typeface="Arial Black"/>
                <a:cs typeface="Arial Black"/>
                <a:sym typeface="Arial Black"/>
              </a:rPr>
              <a:t>Expanded knowledge of world geography</a:t>
            </a:r>
          </a:p>
          <a:p>
            <a:pPr marL="0" marR="0" lvl="0" indent="0" algn="ctr" rtl="0">
              <a:lnSpc>
                <a:spcPct val="90000"/>
              </a:lnSpc>
              <a:spcBef>
                <a:spcPts val="1400"/>
              </a:spcBef>
              <a:spcAft>
                <a:spcPts val="0"/>
              </a:spcAft>
              <a:buClr>
                <a:srgbClr val="990000"/>
              </a:buClr>
              <a:buSzPct val="100000"/>
              <a:buFont typeface="Arial Black"/>
              <a:buChar char="•"/>
            </a:pPr>
            <a:r>
              <a:rPr lang="en-US" sz="2800" b="0" i="0" u="none">
                <a:solidFill>
                  <a:schemeClr val="dk1"/>
                </a:solidFill>
                <a:latin typeface="Arial Black"/>
                <a:ea typeface="Arial Black"/>
                <a:cs typeface="Arial Black"/>
                <a:sym typeface="Arial Black"/>
              </a:rPr>
              <a:t>Growth of trade, mercantilism and capitalism</a:t>
            </a:r>
          </a:p>
          <a:p>
            <a:pPr marL="0" marR="0" lvl="0" indent="0" algn="ctr" rtl="0">
              <a:lnSpc>
                <a:spcPct val="90000"/>
              </a:lnSpc>
              <a:spcBef>
                <a:spcPts val="1400"/>
              </a:spcBef>
              <a:spcAft>
                <a:spcPts val="0"/>
              </a:spcAft>
              <a:buClr>
                <a:srgbClr val="990000"/>
              </a:buClr>
              <a:buSzPct val="100000"/>
              <a:buFont typeface="Arial Black"/>
              <a:buChar char="•"/>
            </a:pPr>
            <a:r>
              <a:rPr lang="en-US" sz="2800" b="0" i="0" u="none">
                <a:solidFill>
                  <a:schemeClr val="dk1"/>
                </a:solidFill>
                <a:latin typeface="Arial Black"/>
                <a:ea typeface="Arial Black"/>
                <a:cs typeface="Arial Black"/>
                <a:sym typeface="Arial Black"/>
              </a:rPr>
              <a:t>Indian conflicts over land and impact of disease on Indian populations</a:t>
            </a:r>
          </a:p>
          <a:p>
            <a:pPr marL="0" marR="0" lvl="0" indent="0" algn="ctr" rtl="0">
              <a:lnSpc>
                <a:spcPct val="90000"/>
              </a:lnSpc>
              <a:spcBef>
                <a:spcPts val="1400"/>
              </a:spcBef>
              <a:spcAft>
                <a:spcPts val="0"/>
              </a:spcAft>
              <a:buClr>
                <a:srgbClr val="990000"/>
              </a:buClr>
              <a:buSzPct val="100000"/>
              <a:buFont typeface="Arial Black"/>
              <a:buChar char="•"/>
            </a:pPr>
            <a:r>
              <a:rPr lang="en-US" sz="2800" b="0" i="0" u="none">
                <a:solidFill>
                  <a:schemeClr val="dk1"/>
                </a:solidFill>
                <a:latin typeface="Arial Black"/>
                <a:ea typeface="Arial Black"/>
                <a:cs typeface="Arial Black"/>
                <a:sym typeface="Arial Black"/>
              </a:rPr>
              <a:t>Introduction of the institution of slavery</a:t>
            </a:r>
          </a:p>
          <a:p>
            <a:pPr marL="0" marR="0" lvl="0" indent="0" algn="ctr" rtl="0">
              <a:lnSpc>
                <a:spcPct val="90000"/>
              </a:lnSpc>
              <a:spcBef>
                <a:spcPts val="1400"/>
              </a:spcBef>
              <a:spcAft>
                <a:spcPts val="0"/>
              </a:spcAft>
              <a:buClr>
                <a:srgbClr val="990000"/>
              </a:buClr>
              <a:buSzPct val="100000"/>
              <a:buFont typeface="Arial Black"/>
              <a:buChar char="•"/>
            </a:pPr>
            <a:r>
              <a:rPr lang="en-US" sz="2800" b="0" i="0" u="none">
                <a:solidFill>
                  <a:schemeClr val="dk1"/>
                </a:solidFill>
                <a:latin typeface="Arial Black"/>
                <a:ea typeface="Arial Black"/>
                <a:cs typeface="Arial Black"/>
                <a:sym typeface="Arial Black"/>
              </a:rPr>
              <a:t>Columbian Exchange</a:t>
            </a:r>
          </a:p>
        </p:txBody>
      </p:sp>
      <p:sp>
        <p:nvSpPr>
          <p:cNvPr id="350" name="Shape 350"/>
          <p:cNvSpPr/>
          <p:nvPr/>
        </p:nvSpPr>
        <p:spPr>
          <a:xfrm>
            <a:off x="7239000" y="6096000"/>
            <a:ext cx="228600" cy="228600"/>
          </a:xfrm>
          <a:prstGeom prst="irregularSeal1">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1" name="Shape 351"/>
          <p:cNvSpPr/>
          <p:nvPr/>
        </p:nvSpPr>
        <p:spPr>
          <a:xfrm>
            <a:off x="8458200" y="2133600"/>
            <a:ext cx="228600" cy="228600"/>
          </a:xfrm>
          <a:prstGeom prst="irregularSeal1">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66160840"/>
      </p:ext>
    </p:extLst>
  </p:cSld>
  <p:clrMapOvr>
    <a:masterClrMapping/>
  </p:clrMapOvr>
  <p:transition xmlns:p14="http://schemas.microsoft.com/office/powerpoint/2010/main" spd="med">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9">
                                            <p:txEl>
                                              <p:pRg st="0" end="0"/>
                                            </p:txEl>
                                          </p:spTgt>
                                        </p:tgtEl>
                                        <p:attrNameLst>
                                          <p:attrName>style.visibility</p:attrName>
                                        </p:attrNameLst>
                                      </p:cBhvr>
                                      <p:to>
                                        <p:strVal val="visible"/>
                                      </p:to>
                                    </p:set>
                                    <p:animEffect transition="in" filter="fade">
                                      <p:cBhvr>
                                        <p:cTn id="12" dur="500"/>
                                        <p:tgtEl>
                                          <p:spTgt spid="3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9">
                                            <p:txEl>
                                              <p:pRg st="1" end="1"/>
                                            </p:txEl>
                                          </p:spTgt>
                                        </p:tgtEl>
                                        <p:attrNameLst>
                                          <p:attrName>style.visibility</p:attrName>
                                        </p:attrNameLst>
                                      </p:cBhvr>
                                      <p:to>
                                        <p:strVal val="visible"/>
                                      </p:to>
                                    </p:set>
                                    <p:animEffect transition="in" filter="fade">
                                      <p:cBhvr>
                                        <p:cTn id="17" dur="500"/>
                                        <p:tgtEl>
                                          <p:spTgt spid="3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9">
                                            <p:txEl>
                                              <p:pRg st="2" end="2"/>
                                            </p:txEl>
                                          </p:spTgt>
                                        </p:tgtEl>
                                        <p:attrNameLst>
                                          <p:attrName>style.visibility</p:attrName>
                                        </p:attrNameLst>
                                      </p:cBhvr>
                                      <p:to>
                                        <p:strVal val="visible"/>
                                      </p:to>
                                    </p:set>
                                    <p:animEffect transition="in" filter="fade">
                                      <p:cBhvr>
                                        <p:cTn id="22" dur="500"/>
                                        <p:tgtEl>
                                          <p:spTgt spid="34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9">
                                            <p:txEl>
                                              <p:pRg st="3" end="3"/>
                                            </p:txEl>
                                          </p:spTgt>
                                        </p:tgtEl>
                                        <p:attrNameLst>
                                          <p:attrName>style.visibility</p:attrName>
                                        </p:attrNameLst>
                                      </p:cBhvr>
                                      <p:to>
                                        <p:strVal val="visible"/>
                                      </p:to>
                                    </p:set>
                                    <p:animEffect transition="in" filter="fade">
                                      <p:cBhvr>
                                        <p:cTn id="27" dur="500"/>
                                        <p:tgtEl>
                                          <p:spTgt spid="34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9">
                                            <p:txEl>
                                              <p:pRg st="4" end="4"/>
                                            </p:txEl>
                                          </p:spTgt>
                                        </p:tgtEl>
                                        <p:attrNameLst>
                                          <p:attrName>style.visibility</p:attrName>
                                        </p:attrNameLst>
                                      </p:cBhvr>
                                      <p:to>
                                        <p:strVal val="visible"/>
                                      </p:to>
                                    </p:set>
                                    <p:animEffect transition="in" filter="fade">
                                      <p:cBhvr>
                                        <p:cTn id="32" dur="500"/>
                                        <p:tgtEl>
                                          <p:spTgt spid="34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9">
                                            <p:txEl>
                                              <p:pRg st="5" end="5"/>
                                            </p:txEl>
                                          </p:spTgt>
                                        </p:tgtEl>
                                        <p:attrNameLst>
                                          <p:attrName>style.visibility</p:attrName>
                                        </p:attrNameLst>
                                      </p:cBhvr>
                                      <p:to>
                                        <p:strVal val="visible"/>
                                      </p:to>
                                    </p:set>
                                    <p:animEffect transition="in" filter="fade">
                                      <p:cBhvr>
                                        <p:cTn id="37" dur="500"/>
                                        <p:tgtEl>
                                          <p:spTgt spid="34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9">
                                            <p:txEl>
                                              <p:pRg st="6" end="6"/>
                                            </p:txEl>
                                          </p:spTgt>
                                        </p:tgtEl>
                                        <p:attrNameLst>
                                          <p:attrName>style.visibility</p:attrName>
                                        </p:attrNameLst>
                                      </p:cBhvr>
                                      <p:to>
                                        <p:strVal val="visible"/>
                                      </p:to>
                                    </p:set>
                                    <p:animEffect transition="in" filter="fade">
                                      <p:cBhvr>
                                        <p:cTn id="42" dur="500"/>
                                        <p:tgtEl>
                                          <p:spTgt spid="3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p:nvPr/>
        </p:nvSpPr>
        <p:spPr>
          <a:xfrm>
            <a:off x="-1625600" y="-2114550"/>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414" name="Shape 41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15" name="Shape 415"/>
          <p:cNvSpPr txBox="1">
            <a:spLocks noGrp="1"/>
          </p:cNvSpPr>
          <p:nvPr>
            <p:ph type="title" idx="4294967295"/>
          </p:nvPr>
        </p:nvSpPr>
        <p:spPr>
          <a:xfrm>
            <a:off x="685800" y="152400"/>
            <a:ext cx="7772400" cy="152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900" b="0" i="0" u="none" strike="noStrike" cap="none">
                <a:solidFill>
                  <a:schemeClr val="dk1"/>
                </a:solidFill>
                <a:latin typeface="Arial"/>
                <a:ea typeface="Arial"/>
                <a:cs typeface="Arial"/>
                <a:sym typeface="Arial"/>
              </a:rPr>
              <a:t>F/I War 1750</a:t>
            </a:r>
          </a:p>
        </p:txBody>
      </p:sp>
      <p:sp>
        <p:nvSpPr>
          <p:cNvPr id="416" name="Shape 416"/>
          <p:cNvSpPr/>
          <p:nvPr/>
        </p:nvSpPr>
        <p:spPr>
          <a:xfrm>
            <a:off x="2743200" y="6553200"/>
            <a:ext cx="228600" cy="228600"/>
          </a:xfrm>
          <a:prstGeom prst="irregularSeal1">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17" name="Shape 417"/>
          <p:cNvSpPr/>
          <p:nvPr/>
        </p:nvSpPr>
        <p:spPr>
          <a:xfrm>
            <a:off x="8458200" y="6553200"/>
            <a:ext cx="228600" cy="228600"/>
          </a:xfrm>
          <a:prstGeom prst="irregularSeal1">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7332301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British Colonization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2</a:t>
            </a:r>
            <a:endParaRPr lang="en-US" dirty="0"/>
          </a:p>
        </p:txBody>
      </p:sp>
    </p:spTree>
    <p:extLst>
      <p:ext uri="{BB962C8B-B14F-4D97-AF65-F5344CB8AC3E}">
        <p14:creationId xmlns:p14="http://schemas.microsoft.com/office/powerpoint/2010/main" val="37148643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a:latin typeface="Times New Roman" charset="0"/>
              </a:rPr>
              <a:t>Jamestown - 1607</a:t>
            </a:r>
          </a:p>
        </p:txBody>
      </p:sp>
      <p:sp>
        <p:nvSpPr>
          <p:cNvPr id="39939" name="Content Placeholder 2"/>
          <p:cNvSpPr>
            <a:spLocks noGrp="1"/>
          </p:cNvSpPr>
          <p:nvPr>
            <p:ph sz="half" idx="4294967295"/>
          </p:nvPr>
        </p:nvSpPr>
        <p:spPr>
          <a:xfrm>
            <a:off x="183076" y="1828800"/>
            <a:ext cx="4000500" cy="4038600"/>
          </a:xfrm>
        </p:spPr>
        <p:txBody>
          <a:bodyPr/>
          <a:lstStyle/>
          <a:p>
            <a:pPr eaLnBrk="1" hangingPunct="1"/>
            <a:r>
              <a:rPr lang="en-US" sz="2800" dirty="0">
                <a:latin typeface="Arial" charset="0"/>
              </a:rPr>
              <a:t>Primogeniture</a:t>
            </a:r>
          </a:p>
          <a:p>
            <a:pPr eaLnBrk="1" hangingPunct="1"/>
            <a:r>
              <a:rPr lang="en-US" sz="2800" dirty="0">
                <a:latin typeface="Arial" charset="0"/>
              </a:rPr>
              <a:t>Joint-Stock   Companies…</a:t>
            </a:r>
          </a:p>
          <a:p>
            <a:pPr eaLnBrk="1" hangingPunct="1"/>
            <a:r>
              <a:rPr lang="en-US" sz="2800" dirty="0">
                <a:latin typeface="Arial" charset="0"/>
              </a:rPr>
              <a:t>Virginia Company    of London</a:t>
            </a:r>
          </a:p>
          <a:p>
            <a:pPr eaLnBrk="1" hangingPunct="1"/>
            <a:r>
              <a:rPr lang="en-US" sz="2800" dirty="0">
                <a:latin typeface="Arial" charset="0"/>
              </a:rPr>
              <a:t>Jamestown site</a:t>
            </a:r>
            <a:r>
              <a:rPr lang="en-US" sz="2800" dirty="0" smtClean="0">
                <a:latin typeface="Arial" charset="0"/>
              </a:rPr>
              <a:t>…</a:t>
            </a:r>
          </a:p>
          <a:p>
            <a:pPr eaLnBrk="1" hangingPunct="1"/>
            <a:r>
              <a:rPr lang="en-US" sz="2800" dirty="0" smtClean="0">
                <a:latin typeface="Arial" charset="0"/>
              </a:rPr>
              <a:t>….awful start</a:t>
            </a:r>
          </a:p>
          <a:p>
            <a:pPr marL="0" indent="0" eaLnBrk="1" hangingPunct="1">
              <a:buNone/>
            </a:pPr>
            <a:endParaRPr lang="en-US" sz="2800" dirty="0">
              <a:latin typeface="Arial" charset="0"/>
            </a:endParaRPr>
          </a:p>
        </p:txBody>
      </p:sp>
      <p:sp>
        <p:nvSpPr>
          <p:cNvPr id="39940" name="Content Placeholder 3"/>
          <p:cNvSpPr>
            <a:spLocks noGrp="1"/>
          </p:cNvSpPr>
          <p:nvPr>
            <p:ph sz="half" idx="4294967295"/>
          </p:nvPr>
        </p:nvSpPr>
        <p:spPr>
          <a:xfrm>
            <a:off x="4686300" y="1828800"/>
            <a:ext cx="4000500" cy="4038600"/>
          </a:xfrm>
        </p:spPr>
        <p:txBody>
          <a:bodyPr/>
          <a:lstStyle/>
          <a:p>
            <a:pPr eaLnBrk="1" hangingPunct="1"/>
            <a:endParaRPr lang="en-US" sz="2800">
              <a:latin typeface="Arial" charset="0"/>
            </a:endParaRPr>
          </a:p>
        </p:txBody>
      </p:sp>
      <p:pic>
        <p:nvPicPr>
          <p:cNvPr id="39941" name="Picture 5" descr="jamestown-colon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52600"/>
            <a:ext cx="51133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4127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atin typeface="Times New Roman" charset="0"/>
              </a:rPr>
              <a:t>John Smith</a:t>
            </a:r>
          </a:p>
        </p:txBody>
      </p:sp>
      <p:sp>
        <p:nvSpPr>
          <p:cNvPr id="40963" name="Content Placeholder 2"/>
          <p:cNvSpPr>
            <a:spLocks noGrp="1"/>
          </p:cNvSpPr>
          <p:nvPr>
            <p:ph sz="half" idx="1"/>
          </p:nvPr>
        </p:nvSpPr>
        <p:spPr/>
        <p:txBody>
          <a:bodyPr/>
          <a:lstStyle/>
          <a:p>
            <a:pPr eaLnBrk="1" hangingPunct="1"/>
            <a:r>
              <a:rPr lang="en-US">
                <a:latin typeface="Arial" charset="0"/>
              </a:rPr>
              <a:t>Kidnapped…</a:t>
            </a:r>
          </a:p>
          <a:p>
            <a:pPr eaLnBrk="1" hangingPunct="1"/>
            <a:r>
              <a:rPr lang="ja-JP" altLang="en-US">
                <a:latin typeface="Arial" charset="0"/>
              </a:rPr>
              <a:t>“</a:t>
            </a:r>
            <a:r>
              <a:rPr lang="en-US">
                <a:latin typeface="Arial" charset="0"/>
              </a:rPr>
              <a:t>He who does not work, does not eat</a:t>
            </a:r>
            <a:r>
              <a:rPr lang="ja-JP" altLang="en-US">
                <a:latin typeface="Arial" charset="0"/>
              </a:rPr>
              <a:t>”</a:t>
            </a:r>
            <a:endParaRPr lang="en-US">
              <a:latin typeface="Arial" charset="0"/>
            </a:endParaRPr>
          </a:p>
          <a:p>
            <a:pPr eaLnBrk="1" hangingPunct="1"/>
            <a:r>
              <a:rPr lang="ja-JP" altLang="en-US">
                <a:latin typeface="Arial" charset="0"/>
              </a:rPr>
              <a:t>“</a:t>
            </a:r>
            <a:r>
              <a:rPr lang="en-US">
                <a:latin typeface="Arial" charset="0"/>
              </a:rPr>
              <a:t>Starving Time</a:t>
            </a:r>
            <a:r>
              <a:rPr lang="ja-JP" altLang="en-US">
                <a:latin typeface="Arial" charset="0"/>
              </a:rPr>
              <a:t>”</a:t>
            </a:r>
            <a:endParaRPr lang="en-US">
              <a:latin typeface="Arial" charset="0"/>
            </a:endParaRPr>
          </a:p>
        </p:txBody>
      </p:sp>
      <p:sp>
        <p:nvSpPr>
          <p:cNvPr id="40964" name="Content Placeholder 3"/>
          <p:cNvSpPr>
            <a:spLocks noGrp="1"/>
          </p:cNvSpPr>
          <p:nvPr>
            <p:ph sz="half" idx="2"/>
          </p:nvPr>
        </p:nvSpPr>
        <p:spPr/>
        <p:txBody>
          <a:bodyPr/>
          <a:lstStyle/>
          <a:p>
            <a:pPr eaLnBrk="1" hangingPunct="1"/>
            <a:endParaRPr lang="en-US">
              <a:latin typeface="Arial" charset="0"/>
            </a:endParaRPr>
          </a:p>
        </p:txBody>
      </p:sp>
      <p:pic>
        <p:nvPicPr>
          <p:cNvPr id="40965" name="Picture 5" descr="jsm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95400"/>
            <a:ext cx="4114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839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AEAEA"/>
            </a:gs>
            <a:gs pos="100000">
              <a:srgbClr val="FFFF99"/>
            </a:gs>
          </a:gsLst>
          <a:lin ang="5400000" scaled="0"/>
        </a:gradFill>
        <a:effectLst/>
      </p:bgPr>
    </p:bg>
    <p:spTree>
      <p:nvGrpSpPr>
        <p:cNvPr id="1" name="Shape 117"/>
        <p:cNvGrpSpPr/>
        <p:nvPr/>
      </p:nvGrpSpPr>
      <p:grpSpPr>
        <a:xfrm>
          <a:off x="0" y="0"/>
          <a:ext cx="0" cy="0"/>
          <a:chOff x="0" y="0"/>
          <a:chExt cx="0" cy="0"/>
        </a:xfrm>
      </p:grpSpPr>
      <p:sp>
        <p:nvSpPr>
          <p:cNvPr id="118" name="Shape 118"/>
          <p:cNvSpPr/>
          <p:nvPr/>
        </p:nvSpPr>
        <p:spPr>
          <a:xfrm>
            <a:off x="533400" y="228600"/>
            <a:ext cx="8153399" cy="571499"/>
          </a:xfrm>
          <a:prstGeom prst="rect">
            <a:avLst/>
          </a:prstGeom>
        </p:spPr>
        <p:txBody>
          <a:bodyPr>
            <a:prstTxWarp prst="textPlain">
              <a:avLst/>
            </a:prstTxWarp>
          </a:bodyPr>
          <a:lstStyle/>
          <a:p>
            <a:pPr defTabSz="914400"/>
            <a:r>
              <a:rPr sz="1400" i="1" kern="0">
                <a:ln w="19050" cap="flat" cmpd="sng">
                  <a:solidFill>
                    <a:srgbClr val="000000"/>
                  </a:solidFill>
                  <a:prstDash val="solid"/>
                  <a:miter/>
                  <a:headEnd type="none" w="med" len="med"/>
                  <a:tailEnd type="none" w="med" len="med"/>
                </a:ln>
                <a:gradFill>
                  <a:gsLst>
                    <a:gs pos="0">
                      <a:srgbClr val="520402"/>
                    </a:gs>
                    <a:gs pos="100000">
                      <a:srgbClr val="FFCC00"/>
                    </a:gs>
                  </a:gsLst>
                  <a:lin ang="5400000" scaled="0"/>
                </a:gradFill>
                <a:latin typeface="Arial"/>
                <a:ea typeface="Arial"/>
                <a:cs typeface="Arial"/>
                <a:sym typeface="Arial"/>
              </a:rPr>
              <a:t>CULTURAL CLASHES</a:t>
            </a:r>
          </a:p>
        </p:txBody>
      </p:sp>
      <p:sp>
        <p:nvSpPr>
          <p:cNvPr id="119" name="Shape 119"/>
          <p:cNvSpPr txBox="1">
            <a:spLocks noGrp="1"/>
          </p:cNvSpPr>
          <p:nvPr>
            <p:ph type="title" idx="4294967295"/>
          </p:nvPr>
        </p:nvSpPr>
        <p:spPr>
          <a:xfrm>
            <a:off x="7772400" y="762000"/>
            <a:ext cx="6857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1400" b="0" i="0" u="none" strike="noStrike" cap="none">
                <a:solidFill>
                  <a:schemeClr val="dk2"/>
                </a:solidFill>
                <a:latin typeface="Times New Roman"/>
                <a:ea typeface="Times New Roman"/>
                <a:cs typeface="Times New Roman"/>
                <a:sym typeface="Times New Roman"/>
              </a:rPr>
              <a:t>clash</a:t>
            </a:r>
          </a:p>
        </p:txBody>
      </p:sp>
      <p:pic>
        <p:nvPicPr>
          <p:cNvPr id="120" name="Shape 120"/>
          <p:cNvPicPr preferRelativeResize="0"/>
          <p:nvPr/>
        </p:nvPicPr>
        <p:blipFill rotWithShape="1">
          <a:blip r:embed="rId3">
            <a:alphaModFix/>
          </a:blip>
          <a:srcRect/>
          <a:stretch/>
        </p:blipFill>
        <p:spPr>
          <a:xfrm>
            <a:off x="1828800" y="990600"/>
            <a:ext cx="4987924" cy="5638800"/>
          </a:xfrm>
          <a:prstGeom prst="rect">
            <a:avLst/>
          </a:prstGeom>
          <a:noFill/>
          <a:ln>
            <a:noFill/>
          </a:ln>
        </p:spPr>
      </p:pic>
      <p:sp>
        <p:nvSpPr>
          <p:cNvPr id="121" name="Shape 121"/>
          <p:cNvSpPr/>
          <p:nvPr/>
        </p:nvSpPr>
        <p:spPr>
          <a:xfrm>
            <a:off x="4038600" y="3581400"/>
            <a:ext cx="657224" cy="457200"/>
          </a:xfrm>
          <a:prstGeom prst="rect">
            <a:avLst/>
          </a:prstGeom>
        </p:spPr>
        <p:txBody>
          <a:bodyPr>
            <a:prstTxWarp prst="textPlain">
              <a:avLst/>
            </a:prstTxWarp>
          </a:bodyPr>
          <a:lstStyle/>
          <a:p>
            <a:pPr defTabSz="914400"/>
            <a:r>
              <a:rPr sz="1400" i="1" kern="0">
                <a:ln w="19050" cap="flat" cmpd="sng">
                  <a:solidFill>
                    <a:srgbClr val="000000"/>
                  </a:solidFill>
                  <a:prstDash val="solid"/>
                  <a:miter/>
                  <a:headEnd type="none" w="med" len="med"/>
                  <a:tailEnd type="none" w="med" len="med"/>
                </a:ln>
                <a:gradFill>
                  <a:gsLst>
                    <a:gs pos="0">
                      <a:srgbClr val="A603AB"/>
                    </a:gs>
                    <a:gs pos="21000">
                      <a:srgbClr val="0819FB"/>
                    </a:gs>
                    <a:gs pos="35000">
                      <a:srgbClr val="1A8D48"/>
                    </a:gs>
                    <a:gs pos="52000">
                      <a:srgbClr val="FFFF00"/>
                    </a:gs>
                    <a:gs pos="72999">
                      <a:srgbClr val="EE3F17"/>
                    </a:gs>
                    <a:gs pos="88000">
                      <a:srgbClr val="E81766"/>
                    </a:gs>
                    <a:gs pos="100000">
                      <a:srgbClr val="A603AB"/>
                    </a:gs>
                  </a:gsLst>
                  <a:lin ang="10800000" scaled="0"/>
                </a:gradFill>
                <a:latin typeface="Arial"/>
                <a:ea typeface="Arial"/>
                <a:cs typeface="Arial"/>
                <a:sym typeface="Arial"/>
              </a:rPr>
              <a:t>VS</a:t>
            </a:r>
          </a:p>
        </p:txBody>
      </p:sp>
      <p:sp>
        <p:nvSpPr>
          <p:cNvPr id="122" name="Shape 122"/>
          <p:cNvSpPr txBox="1"/>
          <p:nvPr/>
        </p:nvSpPr>
        <p:spPr>
          <a:xfrm>
            <a:off x="0" y="981075"/>
            <a:ext cx="9144000" cy="5724524"/>
          </a:xfrm>
          <a:prstGeom prst="rect">
            <a:avLst/>
          </a:prstGeom>
          <a:noFill/>
          <a:ln>
            <a:noFill/>
          </a:ln>
        </p:spPr>
        <p:txBody>
          <a:bodyPr lIns="91425" tIns="45700" rIns="91425" bIns="45700" anchor="t" anchorCtr="0">
            <a:noAutofit/>
          </a:bodyPr>
          <a:lstStyle/>
          <a:p>
            <a:pPr algn="ctr" defTabSz="914400">
              <a:buClr>
                <a:srgbClr val="000000"/>
              </a:buClr>
              <a:buSzPct val="25000"/>
              <a:buFont typeface="Arial Black"/>
              <a:buNone/>
            </a:pPr>
            <a:r>
              <a:rPr lang="en-US" sz="2800" b="1" u="sng" kern="0">
                <a:solidFill>
                  <a:srgbClr val="000000"/>
                </a:solidFill>
                <a:latin typeface="Arial Black"/>
                <a:ea typeface="Arial Black"/>
                <a:cs typeface="Arial Black"/>
                <a:sym typeface="Arial Black"/>
              </a:rPr>
              <a:t>WHITE EUROPEANS </a:t>
            </a:r>
          </a:p>
          <a:p>
            <a:pPr algn="ctr" defTabSz="914400">
              <a:spcBef>
                <a:spcPts val="1200"/>
              </a:spcBef>
              <a:buClr>
                <a:srgbClr val="000000"/>
              </a:buClr>
              <a:buSzPct val="100000"/>
              <a:buFont typeface="Times New Roman"/>
              <a:buChar char="•"/>
            </a:pPr>
            <a:r>
              <a:rPr lang="en-US" sz="2400" b="1" kern="0">
                <a:solidFill>
                  <a:srgbClr val="000000"/>
                </a:solidFill>
                <a:latin typeface="Times New Roman"/>
                <a:ea typeface="Times New Roman"/>
                <a:cs typeface="Times New Roman"/>
                <a:sym typeface="Times New Roman"/>
              </a:rPr>
              <a:t>Used the land for economic needs</a:t>
            </a:r>
          </a:p>
          <a:p>
            <a:pPr algn="ctr" defTabSz="914400">
              <a:spcBef>
                <a:spcPts val="1200"/>
              </a:spcBef>
              <a:buClr>
                <a:srgbClr val="000000"/>
              </a:buClr>
              <a:buSzPct val="100000"/>
              <a:buFont typeface="Times New Roman"/>
              <a:buChar char="•"/>
            </a:pPr>
            <a:r>
              <a:rPr lang="en-US" sz="2400" b="1" kern="0">
                <a:solidFill>
                  <a:srgbClr val="000000"/>
                </a:solidFill>
                <a:latin typeface="Times New Roman"/>
                <a:ea typeface="Times New Roman"/>
                <a:cs typeface="Times New Roman"/>
                <a:sym typeface="Times New Roman"/>
              </a:rPr>
              <a:t>Clearing the land, destroying hunting areas and fencing it off into private property</a:t>
            </a:r>
          </a:p>
          <a:p>
            <a:pPr algn="ctr" defTabSz="914400">
              <a:spcBef>
                <a:spcPts val="1200"/>
              </a:spcBef>
              <a:buClr>
                <a:srgbClr val="000000"/>
              </a:buClr>
              <a:buSzPct val="100000"/>
              <a:buFont typeface="Times New Roman"/>
              <a:buChar char="•"/>
            </a:pPr>
            <a:r>
              <a:rPr lang="en-US" sz="2400" b="1" kern="0">
                <a:solidFill>
                  <a:srgbClr val="000000"/>
                </a:solidFill>
                <a:latin typeface="Times New Roman"/>
                <a:ea typeface="Times New Roman"/>
                <a:cs typeface="Times New Roman"/>
                <a:sym typeface="Times New Roman"/>
              </a:rPr>
              <a:t>Divided the land and selling it for monetary value.</a:t>
            </a:r>
          </a:p>
          <a:p>
            <a:pPr algn="just" defTabSz="914400">
              <a:spcBef>
                <a:spcPts val="1200"/>
              </a:spcBef>
              <a:buClr>
                <a:srgbClr val="000000"/>
              </a:buClr>
              <a:buSzPct val="25000"/>
              <a:buFont typeface="Times New Roman"/>
              <a:buNone/>
            </a:pPr>
            <a:r>
              <a:rPr lang="en-US" sz="2400" b="1" kern="0">
                <a:solidFill>
                  <a:srgbClr val="000000"/>
                </a:solidFill>
                <a:latin typeface="Times New Roman"/>
                <a:ea typeface="Times New Roman"/>
                <a:cs typeface="Times New Roman"/>
                <a:sym typeface="Times New Roman"/>
              </a:rPr>
              <a:t>  </a:t>
            </a:r>
          </a:p>
          <a:p>
            <a:pPr algn="ctr" defTabSz="914400">
              <a:spcBef>
                <a:spcPts val="1400"/>
              </a:spcBef>
              <a:buClr>
                <a:srgbClr val="000000"/>
              </a:buClr>
              <a:buSzPct val="25000"/>
              <a:buFont typeface="Arial Black"/>
              <a:buNone/>
            </a:pPr>
            <a:r>
              <a:rPr lang="en-US" sz="2800" b="1" u="sng" kern="0">
                <a:solidFill>
                  <a:srgbClr val="000000"/>
                </a:solidFill>
                <a:latin typeface="Arial Black"/>
                <a:ea typeface="Arial Black"/>
                <a:cs typeface="Arial Black"/>
                <a:sym typeface="Arial Black"/>
              </a:rPr>
              <a:t>NATIVE AMERICANS</a:t>
            </a:r>
          </a:p>
          <a:p>
            <a:pPr algn="ctr" defTabSz="914400">
              <a:spcBef>
                <a:spcPts val="1200"/>
              </a:spcBef>
              <a:buClr>
                <a:srgbClr val="000000"/>
              </a:buClr>
              <a:buSzPct val="100000"/>
              <a:buFont typeface="Times New Roman"/>
              <a:buChar char="•"/>
            </a:pPr>
            <a:r>
              <a:rPr lang="en-US" sz="2400" b="1" kern="0">
                <a:solidFill>
                  <a:srgbClr val="000000"/>
                </a:solidFill>
                <a:latin typeface="Times New Roman"/>
                <a:ea typeface="Times New Roman"/>
                <a:cs typeface="Times New Roman"/>
                <a:sym typeface="Times New Roman"/>
              </a:rPr>
              <a:t>Relationship with environment as part of their religion</a:t>
            </a:r>
          </a:p>
          <a:p>
            <a:pPr algn="ctr" defTabSz="914400">
              <a:spcBef>
                <a:spcPts val="1200"/>
              </a:spcBef>
              <a:buClr>
                <a:srgbClr val="000000"/>
              </a:buClr>
              <a:buSzPct val="100000"/>
              <a:buFont typeface="Times New Roman"/>
              <a:buChar char="•"/>
            </a:pPr>
            <a:r>
              <a:rPr lang="en-US" sz="2400" b="1" kern="0">
                <a:solidFill>
                  <a:srgbClr val="000000"/>
                </a:solidFill>
                <a:latin typeface="Times New Roman"/>
                <a:ea typeface="Times New Roman"/>
                <a:cs typeface="Times New Roman"/>
                <a:sym typeface="Times New Roman"/>
              </a:rPr>
              <a:t>Need to hunt for survival</a:t>
            </a:r>
          </a:p>
          <a:p>
            <a:pPr algn="ctr" defTabSz="914400">
              <a:spcBef>
                <a:spcPts val="1200"/>
              </a:spcBef>
              <a:buClr>
                <a:srgbClr val="000000"/>
              </a:buClr>
              <a:buSzPct val="100000"/>
              <a:buFont typeface="Times New Roman"/>
              <a:buChar char="•"/>
            </a:pPr>
            <a:r>
              <a:rPr lang="en-US" sz="2400" b="1" kern="0">
                <a:solidFill>
                  <a:srgbClr val="000000"/>
                </a:solidFill>
                <a:latin typeface="Times New Roman"/>
                <a:ea typeface="Times New Roman"/>
                <a:cs typeface="Times New Roman"/>
                <a:sym typeface="Times New Roman"/>
              </a:rPr>
              <a:t>Ownership meant access to the things the land produced, not ownership of the land itself.</a:t>
            </a:r>
            <a:r>
              <a:rPr lang="en-US" sz="2400" kern="0">
                <a:solidFill>
                  <a:srgbClr val="000000"/>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1853185786"/>
      </p:ext>
    </p:extLst>
  </p:cSld>
  <p:clrMapOvr>
    <a:masterClrMapping/>
  </p:clrMapOvr>
  <p:transition xmlns:p14="http://schemas.microsoft.com/office/powerpoint/2010/main" spd="med">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5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Effect transition="in" filter="fade">
                                      <p:cBhvr>
                                        <p:cTn id="12" dur="500"/>
                                        <p:tgtEl>
                                          <p:spTgt spid="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Effect transition="in" filter="fade">
                                      <p:cBhvr>
                                        <p:cTn id="17" dur="500"/>
                                        <p:tgtEl>
                                          <p:spTgt spid="1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xEl>
                                              <p:pRg st="3" end="3"/>
                                            </p:txEl>
                                          </p:spTgt>
                                        </p:tgtEl>
                                        <p:attrNameLst>
                                          <p:attrName>style.visibility</p:attrName>
                                        </p:attrNameLst>
                                      </p:cBhvr>
                                      <p:to>
                                        <p:strVal val="visible"/>
                                      </p:to>
                                    </p:set>
                                    <p:animEffect transition="in" filter="fade">
                                      <p:cBhvr>
                                        <p:cTn id="22" dur="500"/>
                                        <p:tgtEl>
                                          <p:spTgt spid="1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xEl>
                                              <p:pRg st="4" end="4"/>
                                            </p:txEl>
                                          </p:spTgt>
                                        </p:tgtEl>
                                        <p:attrNameLst>
                                          <p:attrName>style.visibility</p:attrName>
                                        </p:attrNameLst>
                                      </p:cBhvr>
                                      <p:to>
                                        <p:strVal val="visible"/>
                                      </p:to>
                                    </p:set>
                                    <p:animEffect transition="in" filter="fade">
                                      <p:cBhvr>
                                        <p:cTn id="27" dur="500"/>
                                        <p:tgtEl>
                                          <p:spTgt spid="1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
                                            <p:txEl>
                                              <p:pRg st="5" end="5"/>
                                            </p:txEl>
                                          </p:spTgt>
                                        </p:tgtEl>
                                        <p:attrNameLst>
                                          <p:attrName>style.visibility</p:attrName>
                                        </p:attrNameLst>
                                      </p:cBhvr>
                                      <p:to>
                                        <p:strVal val="visible"/>
                                      </p:to>
                                    </p:set>
                                    <p:animEffect transition="in" filter="fade">
                                      <p:cBhvr>
                                        <p:cTn id="32" dur="500"/>
                                        <p:tgtEl>
                                          <p:spTgt spid="1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2">
                                            <p:txEl>
                                              <p:pRg st="6" end="6"/>
                                            </p:txEl>
                                          </p:spTgt>
                                        </p:tgtEl>
                                        <p:attrNameLst>
                                          <p:attrName>style.visibility</p:attrName>
                                        </p:attrNameLst>
                                      </p:cBhvr>
                                      <p:to>
                                        <p:strVal val="visible"/>
                                      </p:to>
                                    </p:set>
                                    <p:animEffect transition="in" filter="fade">
                                      <p:cBhvr>
                                        <p:cTn id="37" dur="500"/>
                                        <p:tgtEl>
                                          <p:spTgt spid="1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2">
                                            <p:txEl>
                                              <p:pRg st="7" end="7"/>
                                            </p:txEl>
                                          </p:spTgt>
                                        </p:tgtEl>
                                        <p:attrNameLst>
                                          <p:attrName>style.visibility</p:attrName>
                                        </p:attrNameLst>
                                      </p:cBhvr>
                                      <p:to>
                                        <p:strVal val="visible"/>
                                      </p:to>
                                    </p:set>
                                    <p:animEffect transition="in" filter="fade">
                                      <p:cBhvr>
                                        <p:cTn id="42" dur="500"/>
                                        <p:tgtEl>
                                          <p:spTgt spid="1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2">
                                            <p:txEl>
                                              <p:pRg st="8" end="8"/>
                                            </p:txEl>
                                          </p:spTgt>
                                        </p:tgtEl>
                                        <p:attrNameLst>
                                          <p:attrName>style.visibility</p:attrName>
                                        </p:attrNameLst>
                                      </p:cBhvr>
                                      <p:to>
                                        <p:strVal val="visible"/>
                                      </p:to>
                                    </p:set>
                                    <p:animEffect transition="in" filter="fade">
                                      <p:cBhvr>
                                        <p:cTn id="47" dur="500"/>
                                        <p:tgtEl>
                                          <p:spTgt spid="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 Gouge Template">
  <a:themeElements>
    <a:clrScheme name="The Gouge Template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The Gouge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he Gouge Template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The Gouge Template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The Gouge Template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The Gouge Template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The Gouge Template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The Gouge Template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The Gouge Template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1_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434</TotalTime>
  <Words>701</Words>
  <Application>Microsoft Macintosh PowerPoint</Application>
  <PresentationFormat>On-screen Show (4:3)</PresentationFormat>
  <Paragraphs>89</Paragraphs>
  <Slides>18</Slides>
  <Notes>6</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The Gouge Template</vt:lpstr>
      <vt:lpstr>Default Design</vt:lpstr>
      <vt:lpstr>1_Default Design</vt:lpstr>
      <vt:lpstr>Discuss</vt:lpstr>
      <vt:lpstr>PowerPoint Presentation</vt:lpstr>
      <vt:lpstr>PowerPoint Presentation</vt:lpstr>
      <vt:lpstr>European explore</vt:lpstr>
      <vt:lpstr>F/I War 1750</vt:lpstr>
      <vt:lpstr>Early British Colonization</vt:lpstr>
      <vt:lpstr>Jamestown - 1607</vt:lpstr>
      <vt:lpstr>John Smith</vt:lpstr>
      <vt:lpstr>clash</vt:lpstr>
      <vt:lpstr>Powhatan</vt:lpstr>
      <vt:lpstr>John Rolfe – Tobacco 1612</vt:lpstr>
      <vt:lpstr>Indentured Servitude</vt:lpstr>
      <vt:lpstr>Do Now-DISCUSS</vt:lpstr>
      <vt:lpstr>The Tobacco Economy</vt:lpstr>
      <vt:lpstr>1619</vt:lpstr>
      <vt:lpstr>Bacon’s  Rebellion - 1676</vt:lpstr>
      <vt:lpstr>Colonial Slavery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Winchell</dc:creator>
  <cp:lastModifiedBy>Craig Winchell</cp:lastModifiedBy>
  <cp:revision>11</cp:revision>
  <dcterms:created xsi:type="dcterms:W3CDTF">2016-08-09T15:26:46Z</dcterms:created>
  <dcterms:modified xsi:type="dcterms:W3CDTF">2016-08-11T16:45:26Z</dcterms:modified>
</cp:coreProperties>
</file>