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86" r:id="rId2"/>
    <p:sldId id="256" r:id="rId3"/>
    <p:sldId id="257" r:id="rId4"/>
    <p:sldId id="298" r:id="rId5"/>
    <p:sldId id="299" r:id="rId6"/>
    <p:sldId id="300" r:id="rId7"/>
    <p:sldId id="301" r:id="rId8"/>
    <p:sldId id="302" r:id="rId9"/>
    <p:sldId id="303" r:id="rId10"/>
    <p:sldId id="280" r:id="rId11"/>
    <p:sldId id="281" r:id="rId12"/>
    <p:sldId id="282" r:id="rId13"/>
    <p:sldId id="283" r:id="rId14"/>
    <p:sldId id="284" r:id="rId15"/>
    <p:sldId id="285" r:id="rId16"/>
    <p:sldId id="288" r:id="rId17"/>
    <p:sldId id="260" r:id="rId18"/>
    <p:sldId id="289" r:id="rId19"/>
    <p:sldId id="287" r:id="rId20"/>
    <p:sldId id="296" r:id="rId21"/>
    <p:sldId id="290" r:id="rId22"/>
    <p:sldId id="291" r:id="rId23"/>
    <p:sldId id="297" r:id="rId24"/>
    <p:sldId id="292" r:id="rId25"/>
    <p:sldId id="293" r:id="rId26"/>
    <p:sldId id="294" r:id="rId27"/>
    <p:sldId id="29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64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685F4-D67B-3145-AF45-5A247AF2F575}" type="datetimeFigureOut">
              <a:rPr lang="en-US" smtClean="0"/>
              <a:t>3/3/16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A640-33C9-A742-AAC3-7591701D4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84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DBE55B-2EC4-4F44-88FF-7397E4AB8C52}" type="slidenum">
              <a:rPr lang="en-US">
                <a:latin typeface="Times" charset="0"/>
              </a:rPr>
              <a:pPr/>
              <a:t>17</a:t>
            </a:fld>
            <a:endParaRPr lang="en-US">
              <a:latin typeface="Times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08506F9-5CC4-6A4E-9D70-95AF0CF001E6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01748E-C36D-1E4B-96F0-D9CE992C472C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ECD1151-2436-854A-9E9B-62F5020C2403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D303-6C7C-2845-ACAE-48D1F68FE273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71AC-6F70-E544-BDB8-2CCC91306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3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D303-6C7C-2845-ACAE-48D1F68FE273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71AC-6F70-E544-BDB8-2CCC91306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6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D303-6C7C-2845-ACAE-48D1F68FE273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71AC-6F70-E544-BDB8-2CCC91306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64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6996"/>
      </p:ext>
    </p:extLst>
  </p:cSld>
  <p:clrMapOvr>
    <a:masterClrMapping/>
  </p:clrMapOvr>
  <p:transition xmlns:p14="http://schemas.microsoft.com/office/powerpoint/2010/main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D303-6C7C-2845-ACAE-48D1F68FE273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71AC-6F70-E544-BDB8-2CCC91306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8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D303-6C7C-2845-ACAE-48D1F68FE273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71AC-6F70-E544-BDB8-2CCC91306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9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D303-6C7C-2845-ACAE-48D1F68FE273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71AC-6F70-E544-BDB8-2CCC91306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8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D303-6C7C-2845-ACAE-48D1F68FE273}" type="datetimeFigureOut">
              <a:rPr lang="en-US" smtClean="0"/>
              <a:t>3/3/16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71AC-6F70-E544-BDB8-2CCC91306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8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D303-6C7C-2845-ACAE-48D1F68FE273}" type="datetimeFigureOut">
              <a:rPr lang="en-US" smtClean="0"/>
              <a:t>3/3/16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71AC-6F70-E544-BDB8-2CCC91306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8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D303-6C7C-2845-ACAE-48D1F68FE273}" type="datetimeFigureOut">
              <a:rPr lang="en-US" smtClean="0"/>
              <a:t>3/3/16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71AC-6F70-E544-BDB8-2CCC91306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2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D303-6C7C-2845-ACAE-48D1F68FE273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71AC-6F70-E544-BDB8-2CCC91306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8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D303-6C7C-2845-ACAE-48D1F68FE273}" type="datetimeFigureOut">
              <a:rPr lang="en-US" smtClean="0"/>
              <a:t>3/3/16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71AC-6F70-E544-BDB8-2CCC91306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9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D303-6C7C-2845-ACAE-48D1F68FE273}" type="datetimeFigureOut">
              <a:rPr lang="en-US" smtClean="0"/>
              <a:t>3/3/16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471AC-6F70-E544-BDB8-2CCC91306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4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3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	-How did developments during WWII help lead to the Cold War?</a:t>
            </a:r>
          </a:p>
          <a:p>
            <a:r>
              <a:rPr lang="en-US" dirty="0"/>
              <a:t>	-What role did propaganda play in WWII?</a:t>
            </a:r>
          </a:p>
          <a:p>
            <a:r>
              <a:rPr lang="en-US" dirty="0" smtClean="0"/>
              <a:t>-</a:t>
            </a:r>
            <a:r>
              <a:rPr lang="en-US" dirty="0"/>
              <a:t>How do Communism and Capitalism differ?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2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Revolutionary </a:t>
            </a:r>
            <a:br>
              <a:rPr lang="en-US" dirty="0" smtClean="0"/>
            </a:br>
            <a:r>
              <a:rPr lang="en-US" dirty="0" smtClean="0"/>
              <a:t>Social Effects of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54864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537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n-US" sz="3000" b="1" dirty="0" smtClean="0"/>
              <a:t>African-Americans </a:t>
            </a:r>
            <a:r>
              <a:rPr lang="en-US" sz="3000" b="1" dirty="0"/>
              <a:t>&amp;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the </a:t>
            </a:r>
            <a:r>
              <a:rPr lang="en-US" sz="3000" b="1" dirty="0"/>
              <a:t>Origins of the Civil Rights Movement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500" b="1" dirty="0"/>
              <a:t>Discrimination in The Armed Forces &amp; in Factories </a:t>
            </a:r>
            <a:endParaRPr lang="en-US" sz="2500" dirty="0"/>
          </a:p>
          <a:p>
            <a:pPr>
              <a:buNone/>
            </a:pPr>
            <a:endParaRPr lang="en-US" dirty="0"/>
          </a:p>
        </p:txBody>
      </p:sp>
      <p:sp>
        <p:nvSpPr>
          <p:cNvPr id="27650" name="AutoShape 2" descr="http://staff.imsa.edu/socsci/jvictory/help_07/exemplary_papers/tu_09_4/african_american_soldiers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2" name="Picture 4" descr="http://hennessyhistory.wikispaces.com/file/view/world_war_2.jpg/76239655/world_war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0"/>
            <a:ext cx="5147348" cy="4076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613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buFont typeface="Arial" pitchFamily="34" charset="0"/>
              <a:buChar char="•"/>
            </a:pPr>
            <a:r>
              <a:rPr lang="en-US" b="1" dirty="0" smtClean="0"/>
              <a:t>  The </a:t>
            </a:r>
            <a:r>
              <a:rPr lang="en-US" b="1" dirty="0"/>
              <a:t>Double V Campaign: Victory Against Dictators and Racism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www.yurasko.net/vv/v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09800"/>
            <a:ext cx="3024831" cy="3581400"/>
          </a:xfrm>
          <a:prstGeom prst="rect">
            <a:avLst/>
          </a:prstGeom>
          <a:noFill/>
        </p:spPr>
      </p:pic>
      <p:pic>
        <p:nvPicPr>
          <p:cNvPr id="29700" name="Picture 4" descr="How Can I Best Serve My Country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362200"/>
            <a:ext cx="337088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5800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buFont typeface="Arial" pitchFamily="34" charset="0"/>
              <a:buChar char="•"/>
            </a:pPr>
            <a:r>
              <a:rPr lang="en-US" b="1" dirty="0"/>
              <a:t>A. Philip Randolph Protests for Equal Employment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nmaahc.si.edu/attachments/29/motto_a_philip_randolph_original_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4138083" cy="4210050"/>
          </a:xfrm>
          <a:prstGeom prst="rect">
            <a:avLst/>
          </a:prstGeom>
          <a:noFill/>
        </p:spPr>
      </p:pic>
      <p:pic>
        <p:nvPicPr>
          <p:cNvPr id="30724" name="Picture 4" descr="http://www.paradoxmind.com/1302/WWII_Home/a_philip_randol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76400"/>
            <a:ext cx="3581400" cy="45985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328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 Small Step Toward Female Equality – Rosie the Riveter and the War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http://treatstoshare.files.wordpress.com/2009/10/ros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80657"/>
            <a:ext cx="3832406" cy="5067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864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000" b="1" dirty="0" smtClean="0"/>
              <a:t>A </a:t>
            </a:r>
            <a:r>
              <a:rPr lang="en-US" sz="3000" b="1" dirty="0"/>
              <a:t>Growing Latino Presence: The Bracero Program and Guest Workers</a:t>
            </a:r>
            <a:r>
              <a:rPr lang="en-US" sz="1400" dirty="0"/>
              <a:t/>
            </a:r>
            <a:br>
              <a:rPr lang="en-US" sz="1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8" name="Picture 4" descr="http://americanhistory.si.edu/ONTHEMOVE/img/crops/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752600"/>
            <a:ext cx="4105275" cy="4825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3372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Arial"/>
              </a:rPr>
              <a:t>“</a:t>
            </a:r>
            <a:r>
              <a:rPr lang="en-US"/>
              <a:t>GI Bill of Rights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 is the term used for American soldiers in WWII. (G.I. means General Issue)</a:t>
            </a:r>
          </a:p>
          <a:p>
            <a:r>
              <a:rPr lang="en-US"/>
              <a:t>The Servicemen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Readjustment Act</a:t>
            </a:r>
          </a:p>
          <a:p>
            <a:r>
              <a:rPr lang="en-US"/>
              <a:t>Provided veterans a series of benefits:</a:t>
            </a:r>
          </a:p>
          <a:p>
            <a:pPr lvl="1"/>
            <a:r>
              <a:rPr lang="en-US"/>
              <a:t>Low interest loans for homes, business, and farms</a:t>
            </a:r>
          </a:p>
          <a:p>
            <a:pPr lvl="1"/>
            <a:r>
              <a:rPr lang="en-US"/>
              <a:t>Aid for education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2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2514600" cy="4343400"/>
          </a:xfrm>
          <a:prstGeom prst="rect">
            <a:avLst/>
          </a:prstGeom>
          <a:solidFill>
            <a:srgbClr val="33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FF99"/>
                </a:solidFill>
                <a:latin typeface="Verdana" charset="0"/>
              </a:rPr>
              <a:t>United Nations</a:t>
            </a:r>
            <a:endParaRPr lang="en-US">
              <a:solidFill>
                <a:srgbClr val="FFFF99"/>
              </a:solidFill>
              <a:latin typeface="Verdana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FFF99"/>
                </a:solidFill>
                <a:latin typeface="Verdana" charset="0"/>
              </a:rPr>
              <a:t>Representatives from 50 countries met to form a new organization, the </a:t>
            </a:r>
            <a:r>
              <a:rPr lang="en-US" b="1">
                <a:solidFill>
                  <a:srgbClr val="FFFF99"/>
                </a:solidFill>
                <a:latin typeface="Verdana" charset="0"/>
              </a:rPr>
              <a:t>United Nations</a:t>
            </a:r>
            <a:r>
              <a:rPr lang="en-US">
                <a:solidFill>
                  <a:srgbClr val="FFFF99"/>
                </a:solidFill>
                <a:latin typeface="Verdana" charset="0"/>
              </a:rPr>
              <a:t>.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>
                <a:solidFill>
                  <a:srgbClr val="FFFF99"/>
                </a:solidFill>
                <a:latin typeface="Verdana" charset="0"/>
              </a:rPr>
              <a:t>The UN was meant to encourage cooperation among nations and to prevent wars.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3048000" y="1524000"/>
            <a:ext cx="2895600" cy="4343400"/>
          </a:xfrm>
          <a:prstGeom prst="rect">
            <a:avLst/>
          </a:prstGeom>
          <a:solidFill>
            <a:srgbClr val="66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FF99"/>
                </a:solidFill>
                <a:latin typeface="Verdana" charset="0"/>
              </a:rPr>
              <a:t>Potsdam Conference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FFF99"/>
                </a:solidFill>
                <a:latin typeface="Verdana" charset="0"/>
              </a:rPr>
              <a:t>Allied leaders met in the German city of Potsdam to discuss the spread of communism and Soviet influence in the postwar world.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>
                <a:solidFill>
                  <a:srgbClr val="FFFF99"/>
                </a:solidFill>
                <a:latin typeface="Verdana" charset="0"/>
              </a:rPr>
              <a:t>Truman hoped to get Stalin to live up to his promises from Yalta.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>
                <a:solidFill>
                  <a:srgbClr val="FFFF99"/>
                </a:solidFill>
                <a:latin typeface="Verdana" charset="0"/>
              </a:rPr>
              <a:t>Stalin did not do this.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838200"/>
          </a:xfrm>
          <a:noFill/>
        </p:spPr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Challenges after the War</a:t>
            </a:r>
            <a:endParaRPr lang="en-US" sz="2000">
              <a:latin typeface="Verdana" charset="0"/>
            </a:endParaRP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6019800" y="1524000"/>
            <a:ext cx="2584450" cy="4343400"/>
          </a:xfrm>
          <a:prstGeom prst="rect">
            <a:avLst/>
          </a:prstGeom>
          <a:solidFill>
            <a:srgbClr val="33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algn="ctr">
              <a:spcBef>
                <a:spcPct val="50000"/>
              </a:spcBef>
            </a:pPr>
            <a:r>
              <a:rPr lang="en-US" b="1">
                <a:solidFill>
                  <a:srgbClr val="FFFF99"/>
                </a:solidFill>
                <a:latin typeface="Verdana" charset="0"/>
              </a:rPr>
              <a:t>Rebuilding</a:t>
            </a:r>
            <a:r>
              <a:rPr lang="en-US" sz="2000">
                <a:solidFill>
                  <a:srgbClr val="FFFF99"/>
                </a:solidFill>
                <a:latin typeface="Verdana" charset="0"/>
              </a:rPr>
              <a:t>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FFF99"/>
                </a:solidFill>
                <a:latin typeface="Verdana" charset="0"/>
              </a:rPr>
              <a:t>MacArthur led efforts to help Japan rebuild its government and economy.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>
                <a:solidFill>
                  <a:srgbClr val="FFFF99"/>
                </a:solidFill>
                <a:latin typeface="Verdana" charset="0"/>
              </a:rPr>
              <a:t>Seven Japanese leaders were tried for war crimes.</a:t>
            </a:r>
          </a:p>
          <a:p>
            <a:pPr marL="228600" indent="-228600">
              <a:spcBef>
                <a:spcPct val="30000"/>
              </a:spcBef>
              <a:buFontTx/>
              <a:buChar char="•"/>
            </a:pPr>
            <a:r>
              <a:rPr lang="en-US">
                <a:solidFill>
                  <a:srgbClr val="FFFF99"/>
                </a:solidFill>
                <a:latin typeface="Verdana" charset="0"/>
              </a:rPr>
              <a:t>Rebuilding Europe caused tensions between the U.S and the Soviet Union. </a:t>
            </a:r>
          </a:p>
        </p:txBody>
      </p:sp>
      <p:sp>
        <p:nvSpPr>
          <p:cNvPr id="38921" name="Rectangle 9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47657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nimBg="1"/>
      <p:bldP spid="112643" grpId="0" animBg="1"/>
      <p:bldP spid="1126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World War II Legacy</a:t>
            </a:r>
          </a:p>
        </p:txBody>
      </p:sp>
      <p:sp>
        <p:nvSpPr>
          <p:cNvPr id="819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>
                <a:latin typeface="Tahoma" charset="0"/>
              </a:rPr>
              <a:t>World War II was deadlier and costlier than World War I</a:t>
            </a:r>
          </a:p>
          <a:p>
            <a:pPr eaLnBrk="1" hangingPunct="1"/>
            <a:r>
              <a:rPr lang="en-US" dirty="0">
                <a:latin typeface="Tahoma" charset="0"/>
              </a:rPr>
              <a:t>United Nations established with U.S.A. membership</a:t>
            </a:r>
          </a:p>
          <a:p>
            <a:pPr eaLnBrk="1" hangingPunct="1"/>
            <a:r>
              <a:rPr lang="en-US" dirty="0">
                <a:latin typeface="Tahoma" charset="0"/>
              </a:rPr>
              <a:t>Superpowers</a:t>
            </a:r>
          </a:p>
          <a:p>
            <a:pPr lvl="1" eaLnBrk="1" hangingPunct="1"/>
            <a:r>
              <a:rPr lang="en-US" dirty="0">
                <a:latin typeface="Tahoma" charset="0"/>
              </a:rPr>
              <a:t>War devastated old European powers and Japan; China recommenced civil war</a:t>
            </a:r>
          </a:p>
          <a:p>
            <a:pPr lvl="1" eaLnBrk="1" hangingPunct="1"/>
            <a:r>
              <a:rPr lang="en-US" dirty="0">
                <a:latin typeface="Tahoma" charset="0"/>
              </a:rPr>
              <a:t>UNITED STATES and SOVIET UNION</a:t>
            </a:r>
          </a:p>
          <a:p>
            <a:pPr lvl="2" eaLnBrk="1" hangingPunct="1"/>
            <a:r>
              <a:rPr lang="en-US" dirty="0">
                <a:latin typeface="Tahoma" charset="0"/>
              </a:rPr>
              <a:t>Capitalism and Communism</a:t>
            </a:r>
          </a:p>
          <a:p>
            <a:pPr lvl="2" eaLnBrk="1" hangingPunct="1"/>
            <a:r>
              <a:rPr lang="en-US" dirty="0">
                <a:latin typeface="Tahoma" charset="0"/>
              </a:rPr>
              <a:t>Individualism and Collective Society</a:t>
            </a:r>
          </a:p>
          <a:p>
            <a:pPr lvl="2" eaLnBrk="1" hangingPunct="1"/>
            <a:r>
              <a:rPr lang="en-US" dirty="0">
                <a:latin typeface="Tahoma" charset="0"/>
              </a:rPr>
              <a:t>Soon engage in the Cold War</a:t>
            </a:r>
          </a:p>
        </p:txBody>
      </p:sp>
    </p:spTree>
    <p:extLst>
      <p:ext uri="{BB962C8B-B14F-4D97-AF65-F5344CB8AC3E}">
        <p14:creationId xmlns:p14="http://schemas.microsoft.com/office/powerpoint/2010/main" val="98485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sz="4000"/>
              <a:t>Wartime Conferences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638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FDR (and later Truman) will coordinate the effort with Allied leaders Churchill, and later Stalin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hlink"/>
                </a:solidFill>
              </a:rPr>
              <a:t>Casablanca-1943</a:t>
            </a:r>
            <a:r>
              <a:rPr lang="en-US" sz="2400" dirty="0"/>
              <a:t> FDR, Churchill, agreed on war aims: Sicily invasion, Unconditional Surrender- of Japan and Germany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hlink"/>
                </a:solidFill>
              </a:rPr>
              <a:t>Cairo-1943-</a:t>
            </a:r>
            <a:r>
              <a:rPr lang="en-US" sz="2400" dirty="0"/>
              <a:t> FDR and Churchill, Chiang Kai-shek- discussed war aims in Asia, Japan will lose all islands acquired, Korea independent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hlink"/>
                </a:solidFill>
              </a:rPr>
              <a:t>Teheran-1943 </a:t>
            </a:r>
            <a:r>
              <a:rPr lang="en-US" sz="2400" dirty="0"/>
              <a:t>The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Big Three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 discussed 2</a:t>
            </a:r>
            <a:r>
              <a:rPr lang="en-US" sz="2400" baseline="30000" dirty="0"/>
              <a:t>nd</a:t>
            </a:r>
            <a:r>
              <a:rPr lang="en-US" sz="2400" dirty="0"/>
              <a:t> front in Europe (France), Postwar Germany, 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hlink"/>
                </a:solidFill>
              </a:rPr>
              <a:t>Yalta-February 1945</a:t>
            </a:r>
            <a:r>
              <a:rPr lang="en-US" sz="2400" dirty="0"/>
              <a:t>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Big Three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 Discussed the fate of Poland, Stalin asserted need for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Buffer Zone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 and sphere of influence; Stalin promised to </a:t>
            </a:r>
            <a:r>
              <a:rPr lang="en-US" sz="2400" dirty="0">
                <a:solidFill>
                  <a:schemeClr val="hlink"/>
                </a:solidFill>
              </a:rPr>
              <a:t>allow free elections</a:t>
            </a:r>
            <a:r>
              <a:rPr lang="en-US" sz="2400" dirty="0"/>
              <a:t>; planned for the division of Germany after the war; Stalin promised to declare war on Japan in exchange for Japanese </a:t>
            </a:r>
            <a:r>
              <a:rPr lang="en-US" sz="2400" dirty="0" smtClean="0"/>
              <a:t>land;  </a:t>
            </a:r>
            <a:r>
              <a:rPr lang="en-US" sz="2400" dirty="0"/>
              <a:t>(FDR is dying and will be criticized for being manipulated by Stalin and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selling out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 Eastern Europe to the Russians.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hlink"/>
                </a:solidFill>
              </a:rPr>
              <a:t>Potsdam- Germany, July 1945</a:t>
            </a:r>
            <a:r>
              <a:rPr lang="en-US" sz="2400" dirty="0"/>
              <a:t>, FDR dead, Truman, Churchill gone, new Brit- Clement Atlee, Stalin- discussed boundaries for Germany, German resources would pay for the </a:t>
            </a:r>
            <a:r>
              <a:rPr lang="en-US" sz="2400" dirty="0" smtClean="0"/>
              <a:t>war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7017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Effects/Significance of WWII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</a:t>
            </a:r>
          </a:p>
          <a:p>
            <a:r>
              <a:rPr lang="en-US" dirty="0" smtClean="0"/>
              <a:t>Period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858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Suspicions Developed DURING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furious Stalin had been an ally of Hitler.</a:t>
            </a:r>
          </a:p>
          <a:p>
            <a:r>
              <a:rPr lang="en-US" dirty="0" smtClean="0"/>
              <a:t>Stalin upset it took so long to open a western front during war.</a:t>
            </a:r>
            <a:endParaRPr lang="en-US" dirty="0"/>
          </a:p>
          <a:p>
            <a:r>
              <a:rPr lang="en-US" dirty="0" smtClean="0"/>
              <a:t>Stalin upset that the US had kept the atomic bomb a secret.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39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1828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>
                <a:solidFill>
                  <a:schemeClr val="accent1">
                    <a:satMod val="150000"/>
                  </a:schemeClr>
                </a:solidFill>
                <a:latin typeface="Comic Sans MS" pitchFamily="-65" charset="0"/>
                <a:ea typeface="+mj-ea"/>
                <a:cs typeface="+mj-cs"/>
              </a:rPr>
              <a:t>Potsdam Conference </a:t>
            </a:r>
            <a:br>
              <a:rPr lang="en-GB" sz="4000">
                <a:solidFill>
                  <a:schemeClr val="accent1">
                    <a:satMod val="150000"/>
                  </a:schemeClr>
                </a:solidFill>
                <a:latin typeface="Comic Sans MS" pitchFamily="-65" charset="0"/>
                <a:ea typeface="+mj-ea"/>
                <a:cs typeface="+mj-cs"/>
              </a:rPr>
            </a:br>
            <a:r>
              <a:rPr lang="en-GB" sz="4000">
                <a:solidFill>
                  <a:schemeClr val="accent1">
                    <a:satMod val="150000"/>
                  </a:schemeClr>
                </a:solidFill>
                <a:latin typeface="Comic Sans MS" pitchFamily="-65" charset="0"/>
                <a:ea typeface="+mj-ea"/>
                <a:cs typeface="+mj-cs"/>
              </a:rPr>
              <a:t>Summer 1945</a:t>
            </a:r>
            <a:endParaRPr lang="en-US" sz="4000">
              <a:solidFill>
                <a:schemeClr val="accent1">
                  <a:satMod val="150000"/>
                </a:schemeClr>
              </a:solidFill>
              <a:latin typeface="Comic Sans MS" pitchFamily="-65" charset="0"/>
              <a:ea typeface="+mj-ea"/>
              <a:cs typeface="+mj-cs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17638"/>
            <a:ext cx="7772400" cy="54403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Comic Sans MS" charset="0"/>
                <a:ea typeface="ＭＳ Ｐゴシック" charset="0"/>
                <a:cs typeface="ＭＳ Ｐゴシック" charset="0"/>
              </a:rPr>
              <a:t>Harry S Truman, now US president, took a </a:t>
            </a:r>
            <a:r>
              <a:rPr lang="ja-JP" altLang="en-GB" sz="2800" dirty="0"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GB" sz="2800" dirty="0">
                <a:latin typeface="Comic Sans MS" charset="0"/>
                <a:ea typeface="ＭＳ Ｐゴシック" charset="0"/>
                <a:cs typeface="ＭＳ Ｐゴシック" charset="0"/>
              </a:rPr>
              <a:t>hard line</a:t>
            </a:r>
            <a:r>
              <a:rPr lang="ja-JP" altLang="en-GB" sz="2800" dirty="0"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r>
              <a:rPr lang="en-GB" sz="2800" dirty="0">
                <a:latin typeface="Comic Sans MS" charset="0"/>
                <a:ea typeface="ＭＳ Ｐゴシック" charset="0"/>
                <a:cs typeface="ＭＳ Ｐゴシック" charset="0"/>
              </a:rPr>
              <a:t> with Stalin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Comic Sans MS" charset="0"/>
                <a:ea typeface="ＭＳ Ｐゴシック" charset="0"/>
                <a:cs typeface="ＭＳ Ｐゴシック" charset="0"/>
              </a:rPr>
              <a:t>Clement Atlee, now British PM, was not a strong </a:t>
            </a:r>
            <a:r>
              <a:rPr lang="en-GB" sz="2800" dirty="0" smtClean="0">
                <a:latin typeface="Comic Sans MS" charset="0"/>
                <a:ea typeface="ＭＳ Ｐゴシック" charset="0"/>
                <a:cs typeface="ＭＳ Ｐゴシック" charset="0"/>
              </a:rPr>
              <a:t>negotiator (largely because his name was ‘Clement’… </a:t>
            </a:r>
            <a:r>
              <a:rPr lang="en-GB" sz="2800" dirty="0" err="1" smtClean="0">
                <a:latin typeface="Comic Sans MS" charset="0"/>
                <a:ea typeface="ＭＳ Ｐゴシック" charset="0"/>
                <a:cs typeface="ＭＳ Ｐゴシック" charset="0"/>
              </a:rPr>
              <a:t>cmon</a:t>
            </a:r>
            <a:r>
              <a:rPr lang="en-GB" sz="2800" dirty="0" smtClean="0">
                <a:latin typeface="Comic Sans MS" charset="0"/>
                <a:ea typeface="ＭＳ Ｐゴシック" charset="0"/>
                <a:cs typeface="ＭＳ Ｐゴシック" charset="0"/>
              </a:rPr>
              <a:t> man)</a:t>
            </a:r>
            <a:endParaRPr lang="en-GB" sz="2800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Comic Sans MS" charset="0"/>
                <a:ea typeface="ＭＳ Ｐゴシック" charset="0"/>
                <a:cs typeface="ＭＳ Ｐゴシック" charset="0"/>
              </a:rPr>
              <a:t>Conference was a </a:t>
            </a:r>
            <a:r>
              <a:rPr lang="en-GB" sz="2800" dirty="0" smtClean="0">
                <a:latin typeface="Comic Sans MS" charset="0"/>
                <a:ea typeface="ＭＳ Ｐゴシック" charset="0"/>
                <a:cs typeface="ＭＳ Ｐゴシック" charset="0"/>
              </a:rPr>
              <a:t>failure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Comic Sans MS" charset="0"/>
                <a:ea typeface="ＭＳ Ｐゴシック" charset="0"/>
                <a:cs typeface="ＭＳ Ｐゴシック" charset="0"/>
              </a:rPr>
              <a:t>Soviets wanted heavy reparations from Germany</a:t>
            </a:r>
            <a:endParaRPr lang="en-GB" sz="2800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Comic Sans MS" charset="0"/>
                <a:ea typeface="ＭＳ Ｐゴシック" charset="0"/>
                <a:cs typeface="ＭＳ Ｐゴシック" charset="0"/>
              </a:rPr>
              <a:t>The Allies </a:t>
            </a:r>
            <a:r>
              <a:rPr lang="en-US" sz="2800" dirty="0">
                <a:latin typeface="Comic Sans MS" charset="0"/>
                <a:ea typeface="ＭＳ Ｐゴシック" charset="0"/>
                <a:cs typeface="ＭＳ Ｐゴシック" charset="0"/>
              </a:rPr>
              <a:t>divided Germany into four sectors, for administration and rehabilitation (US, France, Britain, USSR)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omic Sans MS" charset="0"/>
                <a:ea typeface="ＭＳ Ｐゴシック" charset="0"/>
                <a:cs typeface="ＭＳ Ｐゴシック" charset="0"/>
              </a:rPr>
              <a:t>Berlin was also divided into four sectors although it was entirely within the Soviet sector</a:t>
            </a:r>
            <a:endParaRPr lang="en-US" sz="2800" dirty="0">
              <a:latin typeface="Corbe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136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0"/>
            <a:ext cx="8407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84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3" descr="dividedgermany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12" r="-34512"/>
          <a:stretch>
            <a:fillRect/>
          </a:stretch>
        </p:blipFill>
        <p:spPr>
          <a:xfrm>
            <a:off x="-1074738" y="457200"/>
            <a:ext cx="10980738" cy="6172200"/>
          </a:xfrm>
        </p:spPr>
      </p:pic>
    </p:spTree>
    <p:extLst>
      <p:ext uri="{BB962C8B-B14F-4D97-AF65-F5344CB8AC3E}">
        <p14:creationId xmlns:p14="http://schemas.microsoft.com/office/powerpoint/2010/main" val="1891422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chemeClr val="accent1">
                    <a:satMod val="150000"/>
                  </a:schemeClr>
                </a:solidFill>
                <a:latin typeface="Comic Sans MS" pitchFamily="-65" charset="0"/>
                <a:ea typeface="+mj-ea"/>
                <a:cs typeface="+mj-cs"/>
              </a:rPr>
              <a:t>Partition of Germany</a:t>
            </a:r>
            <a:endParaRPr lang="en-US">
              <a:solidFill>
                <a:schemeClr val="accent1">
                  <a:satMod val="150000"/>
                </a:schemeClr>
              </a:solidFill>
              <a:latin typeface="Comic Sans MS" pitchFamily="-65" charset="0"/>
              <a:ea typeface="+mj-ea"/>
              <a:cs typeface="+mj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pPr eaLnBrk="1" hangingPunct="1"/>
            <a:r>
              <a:rPr lang="en-GB">
                <a:latin typeface="Comic Sans MS" charset="0"/>
                <a:ea typeface="ＭＳ Ｐゴシック" charset="0"/>
                <a:cs typeface="ＭＳ Ｐゴシック" charset="0"/>
              </a:rPr>
              <a:t>Each of the </a:t>
            </a:r>
            <a:r>
              <a:rPr lang="ja-JP" altLang="en-GB"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GB">
                <a:latin typeface="Comic Sans MS" charset="0"/>
                <a:ea typeface="ＭＳ Ｐゴシック" charset="0"/>
                <a:cs typeface="ＭＳ Ｐゴシック" charset="0"/>
              </a:rPr>
              <a:t>Big 4</a:t>
            </a:r>
            <a:r>
              <a:rPr lang="ja-JP" altLang="en-GB"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r>
              <a:rPr lang="en-GB">
                <a:latin typeface="Comic Sans MS" charset="0"/>
                <a:ea typeface="ＭＳ Ｐゴシック" charset="0"/>
                <a:cs typeface="ＭＳ Ｐゴシック" charset="0"/>
              </a:rPr>
              <a:t> was charged with </a:t>
            </a:r>
            <a:r>
              <a:rPr lang="ja-JP" altLang="en-GB"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GB">
                <a:latin typeface="Comic Sans MS" charset="0"/>
                <a:ea typeface="ＭＳ Ｐゴシック" charset="0"/>
                <a:cs typeface="ＭＳ Ｐゴシック" charset="0"/>
              </a:rPr>
              <a:t>rehabilitating</a:t>
            </a:r>
            <a:r>
              <a:rPr lang="ja-JP" altLang="en-GB"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r>
              <a:rPr lang="en-GB">
                <a:latin typeface="Comic Sans MS" charset="0"/>
                <a:ea typeface="ＭＳ Ｐゴシック" charset="0"/>
                <a:cs typeface="ＭＳ Ｐゴシック" charset="0"/>
              </a:rPr>
              <a:t> its quarter</a:t>
            </a:r>
          </a:p>
          <a:p>
            <a:pPr eaLnBrk="1" hangingPunct="1"/>
            <a:r>
              <a:rPr lang="en-GB">
                <a:latin typeface="Comic Sans MS" charset="0"/>
                <a:ea typeface="ＭＳ Ｐゴシック" charset="0"/>
                <a:cs typeface="ＭＳ Ｐゴシック" charset="0"/>
              </a:rPr>
              <a:t>GOALS:  each Allied nation would</a:t>
            </a:r>
          </a:p>
          <a:p>
            <a:pPr lvl="1" eaLnBrk="1" hangingPunct="1"/>
            <a:r>
              <a:rPr lang="en-GB">
                <a:latin typeface="Comic Sans MS" charset="0"/>
                <a:ea typeface="ＭＳ Ｐゴシック" charset="0"/>
              </a:rPr>
              <a:t>Help reconstitute a </a:t>
            </a:r>
            <a:r>
              <a:rPr lang="ja-JP" altLang="en-GB">
                <a:latin typeface="Comic Sans MS" charset="0"/>
                <a:ea typeface="ＭＳ Ｐゴシック" charset="0"/>
              </a:rPr>
              <a:t>“</a:t>
            </a:r>
            <a:r>
              <a:rPr lang="en-GB">
                <a:latin typeface="Comic Sans MS" charset="0"/>
                <a:ea typeface="ＭＳ Ｐゴシック" charset="0"/>
              </a:rPr>
              <a:t>de-Nazified</a:t>
            </a:r>
            <a:r>
              <a:rPr lang="ja-JP" altLang="en-GB">
                <a:latin typeface="Comic Sans MS" charset="0"/>
                <a:ea typeface="ＭＳ Ｐゴシック" charset="0"/>
              </a:rPr>
              <a:t>”</a:t>
            </a:r>
            <a:r>
              <a:rPr lang="en-GB">
                <a:latin typeface="Comic Sans MS" charset="0"/>
                <a:ea typeface="ＭＳ Ｐゴシック" charset="0"/>
              </a:rPr>
              <a:t> civil government</a:t>
            </a:r>
            <a:endParaRPr lang="en-US">
              <a:latin typeface="Corbel" charset="0"/>
              <a:ea typeface="ＭＳ Ｐゴシック" charset="0"/>
            </a:endParaRPr>
          </a:p>
          <a:p>
            <a:pPr lvl="1" eaLnBrk="1" hangingPunct="1"/>
            <a:r>
              <a:rPr lang="en-GB">
                <a:latin typeface="Comic Sans MS" charset="0"/>
                <a:ea typeface="ＭＳ Ｐゴシック" charset="0"/>
              </a:rPr>
              <a:t>See to needs of refugees</a:t>
            </a:r>
          </a:p>
          <a:p>
            <a:pPr lvl="1" eaLnBrk="1" hangingPunct="1"/>
            <a:r>
              <a:rPr lang="en-GB">
                <a:latin typeface="Comic Sans MS" charset="0"/>
                <a:ea typeface="ＭＳ Ｐゴシック" charset="0"/>
              </a:rPr>
              <a:t>Hold trials of Nazi war criminals</a:t>
            </a:r>
          </a:p>
        </p:txBody>
      </p:sp>
    </p:spTree>
    <p:extLst>
      <p:ext uri="{BB962C8B-B14F-4D97-AF65-F5344CB8AC3E}">
        <p14:creationId xmlns:p14="http://schemas.microsoft.com/office/powerpoint/2010/main" val="30358050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solidFill>
                  <a:schemeClr val="accent1">
                    <a:satMod val="150000"/>
                  </a:schemeClr>
                </a:solidFill>
                <a:latin typeface="Comic Sans MS" pitchFamily="-65" charset="0"/>
                <a:ea typeface="+mj-ea"/>
                <a:cs typeface="+mj-cs"/>
              </a:rPr>
              <a:t>Partition of Germany</a:t>
            </a:r>
            <a:endParaRPr lang="en-US">
              <a:solidFill>
                <a:schemeClr val="accent1">
                  <a:satMod val="150000"/>
                </a:schemeClr>
              </a:solidFill>
              <a:latin typeface="Comic Sans MS" pitchFamily="-65" charset="0"/>
              <a:ea typeface="+mj-ea"/>
              <a:cs typeface="+mj-cs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omic Sans MS" charset="0"/>
                <a:ea typeface="ＭＳ Ｐゴシック" charset="0"/>
                <a:cs typeface="ＭＳ Ｐゴシック" charset="0"/>
              </a:rPr>
              <a:t>Berlin </a:t>
            </a:r>
            <a:r>
              <a:rPr lang="en-GB" dirty="0" smtClean="0">
                <a:latin typeface="Comic Sans MS" charset="0"/>
                <a:ea typeface="ＭＳ Ｐゴシック" charset="0"/>
                <a:cs typeface="ＭＳ Ｐゴシック" charset="0"/>
              </a:rPr>
              <a:t>was NOT </a:t>
            </a:r>
            <a:r>
              <a:rPr lang="en-GB" dirty="0">
                <a:latin typeface="Comic Sans MS" charset="0"/>
                <a:ea typeface="ＭＳ Ｐゴシック" charset="0"/>
                <a:cs typeface="ＭＳ Ｐゴシック" charset="0"/>
              </a:rPr>
              <a:t>near the crossroads of the four sectors</a:t>
            </a:r>
          </a:p>
          <a:p>
            <a:pPr eaLnBrk="1" hangingPunct="1"/>
            <a:r>
              <a:rPr lang="en-GB" dirty="0">
                <a:latin typeface="Comic Sans MS" charset="0"/>
                <a:ea typeface="ＭＳ Ｐゴシック" charset="0"/>
                <a:cs typeface="ＭＳ Ｐゴシック" charset="0"/>
              </a:rPr>
              <a:t>It was in the East German (Soviet) territory</a:t>
            </a:r>
          </a:p>
          <a:p>
            <a:pPr eaLnBrk="1" hangingPunct="1"/>
            <a:r>
              <a:rPr lang="en-GB" dirty="0">
                <a:latin typeface="Comic Sans MS" charset="0"/>
                <a:ea typeface="ＭＳ Ｐゴシック" charset="0"/>
                <a:cs typeface="ＭＳ Ｐゴシック" charset="0"/>
              </a:rPr>
              <a:t>But it was supposed to be jointly run, and was itself divided into four sectors</a:t>
            </a:r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945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5" descr="4sectorc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22" r="-22122"/>
          <a:stretch>
            <a:fillRect/>
          </a:stretch>
        </p:blipFill>
        <p:spPr>
          <a:xfrm>
            <a:off x="-1143000" y="228600"/>
            <a:ext cx="11506200" cy="6467475"/>
          </a:xfrm>
        </p:spPr>
      </p:pic>
    </p:spTree>
    <p:extLst>
      <p:ext uri="{BB962C8B-B14F-4D97-AF65-F5344CB8AC3E}">
        <p14:creationId xmlns:p14="http://schemas.microsoft.com/office/powerpoint/2010/main" val="426821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14-455-q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527" y="-158124"/>
            <a:ext cx="4285673" cy="689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1058" t="-31070" r="-30867" b="-36381"/>
          <a:stretch/>
        </p:blipFill>
        <p:spPr>
          <a:xfrm>
            <a:off x="457200" y="-2072806"/>
            <a:ext cx="8229600" cy="11409770"/>
          </a:xfrm>
        </p:spPr>
      </p:pic>
    </p:spTree>
    <p:extLst>
      <p:ext uri="{BB962C8B-B14F-4D97-AF65-F5344CB8AC3E}">
        <p14:creationId xmlns:p14="http://schemas.microsoft.com/office/powerpoint/2010/main" val="1193765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1158" t="-6515" r="-15660" b="314"/>
          <a:stretch/>
        </p:blipFill>
        <p:spPr>
          <a:xfrm>
            <a:off x="457200" y="-448174"/>
            <a:ext cx="8229600" cy="7306173"/>
          </a:xfrm>
        </p:spPr>
      </p:pic>
    </p:spTree>
    <p:extLst>
      <p:ext uri="{BB962C8B-B14F-4D97-AF65-F5344CB8AC3E}">
        <p14:creationId xmlns:p14="http://schemas.microsoft.com/office/powerpoint/2010/main" val="275747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8918" t="1" r="-38768" b="-5516"/>
          <a:stretch/>
        </p:blipFill>
        <p:spPr>
          <a:xfrm>
            <a:off x="457200" y="0"/>
            <a:ext cx="8229600" cy="6858000"/>
          </a:xfrm>
        </p:spPr>
      </p:pic>
    </p:spTree>
    <p:extLst>
      <p:ext uri="{BB962C8B-B14F-4D97-AF65-F5344CB8AC3E}">
        <p14:creationId xmlns:p14="http://schemas.microsoft.com/office/powerpoint/2010/main" val="1891533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3196" t="-1906" r="-14747" b="-2109"/>
          <a:stretch/>
        </p:blipFill>
        <p:spPr>
          <a:xfrm>
            <a:off x="-140416" y="-130717"/>
            <a:ext cx="8229600" cy="7133439"/>
          </a:xfrm>
        </p:spPr>
      </p:pic>
    </p:spTree>
    <p:extLst>
      <p:ext uri="{BB962C8B-B14F-4D97-AF65-F5344CB8AC3E}">
        <p14:creationId xmlns:p14="http://schemas.microsoft.com/office/powerpoint/2010/main" val="4197122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3662" t="-3007" r="-14414" b="-389"/>
          <a:stretch/>
        </p:blipFill>
        <p:spPr>
          <a:xfrm>
            <a:off x="457200" y="-205412"/>
            <a:ext cx="8229600" cy="7063412"/>
          </a:xfrm>
        </p:spPr>
      </p:pic>
    </p:spTree>
    <p:extLst>
      <p:ext uri="{BB962C8B-B14F-4D97-AF65-F5344CB8AC3E}">
        <p14:creationId xmlns:p14="http://schemas.microsoft.com/office/powerpoint/2010/main" val="3670123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1057" t="-6327" r="-30866" b="-9218"/>
          <a:stretch/>
        </p:blipFill>
        <p:spPr>
          <a:xfrm>
            <a:off x="457200" y="-429500"/>
            <a:ext cx="8229600" cy="7843049"/>
          </a:xfrm>
        </p:spPr>
      </p:pic>
    </p:spTree>
    <p:extLst>
      <p:ext uri="{BB962C8B-B14F-4D97-AF65-F5344CB8AC3E}">
        <p14:creationId xmlns:p14="http://schemas.microsoft.com/office/powerpoint/2010/main" val="643403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710</Words>
  <Application>Microsoft Macintosh PowerPoint</Application>
  <PresentationFormat>On-screen Show (4:3)</PresentationFormat>
  <Paragraphs>75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Do Now</vt:lpstr>
      <vt:lpstr>The Effects/Significance of WWII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Revolutionary  Social Effects of WWII</vt:lpstr>
      <vt:lpstr>African-Americans &amp;  the Origins of the Civil Rights Movement </vt:lpstr>
      <vt:lpstr>  The Double V Campaign: Victory Against Dictators and Racism  </vt:lpstr>
      <vt:lpstr>A. Philip Randolph Protests for Equal Employment </vt:lpstr>
      <vt:lpstr>A Small Step Toward Female Equality – Rosie the Riveter and the War</vt:lpstr>
      <vt:lpstr>A Growing Latino Presence: The Bracero Program and Guest Workers </vt:lpstr>
      <vt:lpstr>“GI Bill of Rights”</vt:lpstr>
      <vt:lpstr>Challenges after the War</vt:lpstr>
      <vt:lpstr>World War II Legacy</vt:lpstr>
      <vt:lpstr>Wartime Conferences</vt:lpstr>
      <vt:lpstr>Suspicions Developed DURING the War</vt:lpstr>
      <vt:lpstr>PowerPoint Presentation</vt:lpstr>
      <vt:lpstr>Potsdam Conference  Summer 1945</vt:lpstr>
      <vt:lpstr>PowerPoint Presentation</vt:lpstr>
      <vt:lpstr>PowerPoint Presentation</vt:lpstr>
      <vt:lpstr>Partition of Germany</vt:lpstr>
      <vt:lpstr>Partition of Germany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Effects/Significance of the WWII</dc:title>
  <dc:creator>Craig Winchell</dc:creator>
  <cp:lastModifiedBy>Craig Winchell</cp:lastModifiedBy>
  <cp:revision>19</cp:revision>
  <dcterms:created xsi:type="dcterms:W3CDTF">2016-02-24T20:14:45Z</dcterms:created>
  <dcterms:modified xsi:type="dcterms:W3CDTF">2016-03-03T23:48:36Z</dcterms:modified>
</cp:coreProperties>
</file>