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21"/>
  </p:notesMasterIdLst>
  <p:sldIdLst>
    <p:sldId id="257" r:id="rId2"/>
    <p:sldId id="256" r:id="rId3"/>
    <p:sldId id="273" r:id="rId4"/>
    <p:sldId id="259" r:id="rId5"/>
    <p:sldId id="260" r:id="rId6"/>
    <p:sldId id="261" r:id="rId7"/>
    <p:sldId id="263" r:id="rId8"/>
    <p:sldId id="264" r:id="rId9"/>
    <p:sldId id="265" r:id="rId10"/>
    <p:sldId id="266" r:id="rId11"/>
    <p:sldId id="267" r:id="rId12"/>
    <p:sldId id="268" r:id="rId13"/>
    <p:sldId id="269" r:id="rId14"/>
    <p:sldId id="271" r:id="rId15"/>
    <p:sldId id="272" r:id="rId16"/>
    <p:sldId id="262" r:id="rId17"/>
    <p:sldId id="270" r:id="rId18"/>
    <p:sldId id="258"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2" autoAdjust="0"/>
  </p:normalViewPr>
  <p:slideViewPr>
    <p:cSldViewPr snapToGrid="0" snapToObjects="1">
      <p:cViewPr varScale="1">
        <p:scale>
          <a:sx n="61" d="100"/>
          <a:sy n="61" d="100"/>
        </p:scale>
        <p:origin x="-8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06066-774A-BD46-A6A0-04D79EF17E8F}" type="datetimeFigureOut">
              <a:rPr lang="en-US" smtClean="0"/>
              <a:t>8/30/16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4F9C9-B439-C047-B1B2-FC4D9086A476}" type="slidenum">
              <a:rPr lang="en-US" smtClean="0"/>
              <a:t>‹#›</a:t>
            </a:fld>
            <a:endParaRPr lang="en-US"/>
          </a:p>
        </p:txBody>
      </p:sp>
    </p:spTree>
    <p:extLst>
      <p:ext uri="{BB962C8B-B14F-4D97-AF65-F5344CB8AC3E}">
        <p14:creationId xmlns:p14="http://schemas.microsoft.com/office/powerpoint/2010/main" val="12323783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r>
              <a:rPr lang="en-US" b="1" dirty="0">
                <a:latin typeface="Arial" charset="0"/>
                <a:cs typeface="Arial" charset="0"/>
              </a:rPr>
              <a:t>I. An Empire Transformed</a:t>
            </a:r>
          </a:p>
          <a:p>
            <a:pPr>
              <a:spcBef>
                <a:spcPct val="0"/>
              </a:spcBef>
              <a:buFontTx/>
              <a:buAutoNum type="romanUcPeriod"/>
            </a:pPr>
            <a:endParaRPr lang="en-US" dirty="0">
              <a:latin typeface="Arial" charset="0"/>
              <a:cs typeface="Arial" charset="0"/>
            </a:endParaRPr>
          </a:p>
          <a:p>
            <a:pPr>
              <a:spcBef>
                <a:spcPct val="0"/>
              </a:spcBef>
            </a:pPr>
            <a:r>
              <a:rPr lang="en-US" b="1" dirty="0">
                <a:latin typeface="Arial" charset="0"/>
                <a:cs typeface="Arial" charset="0"/>
              </a:rPr>
              <a:t>A. The Costs of Empire</a:t>
            </a:r>
          </a:p>
          <a:p>
            <a:pPr lvl="1">
              <a:spcBef>
                <a:spcPct val="0"/>
              </a:spcBef>
            </a:pPr>
            <a:r>
              <a:rPr lang="en-US" dirty="0">
                <a:latin typeface="Arial" charset="0"/>
                <a:cs typeface="Arial" charset="0"/>
              </a:rPr>
              <a:t>1. Britain’s national debt – British national debt soared from £75 million in 1756 to £133 million in 1763; British raised taxes on the poor and middle classes; increased size of British bureaucracy to collect taxes; those with little political power (poor, colonists) appeared most vulnerable to increased taxation. John Wilkes (Whig) publicly condemned rotten boroughs as districts controlled by the wealthy who did not face these new fiscal measures.</a:t>
            </a:r>
          </a:p>
          <a:p>
            <a:pPr lvl="1">
              <a:spcBef>
                <a:spcPct val="0"/>
              </a:spcBef>
            </a:pPr>
            <a:r>
              <a:rPr lang="en-US" dirty="0">
                <a:latin typeface="Arial" charset="0"/>
                <a:cs typeface="Arial" charset="0"/>
              </a:rPr>
              <a:t>2. British troops in the colonies –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69ABF63-CA85-1C47-8C98-1AAE95964A75}"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Currency Act:</a:t>
            </a:r>
          </a:p>
          <a:p>
            <a:endParaRPr lang="en-US" dirty="0"/>
          </a:p>
        </p:txBody>
      </p:sp>
      <p:sp>
        <p:nvSpPr>
          <p:cNvPr id="4" name="Slide Number Placeholder 3"/>
          <p:cNvSpPr>
            <a:spLocks noGrp="1"/>
          </p:cNvSpPr>
          <p:nvPr>
            <p:ph type="sldNum" sz="quarter" idx="10"/>
          </p:nvPr>
        </p:nvSpPr>
        <p:spPr/>
        <p:txBody>
          <a:bodyPr/>
          <a:lstStyle/>
          <a:p>
            <a:fld id="{CCB4F9C9-B439-C047-B1B2-FC4D9086A476}" type="slidenum">
              <a:rPr lang="en-US" smtClean="0"/>
              <a:t>8</a:t>
            </a:fld>
            <a:endParaRPr lang="en-US"/>
          </a:p>
        </p:txBody>
      </p:sp>
    </p:spTree>
    <p:extLst>
      <p:ext uri="{BB962C8B-B14F-4D97-AF65-F5344CB8AC3E}">
        <p14:creationId xmlns:p14="http://schemas.microsoft.com/office/powerpoint/2010/main" val="378644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D74F8BF-01FE-E24F-81AB-1193513405F3}"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4F8BF-01FE-E24F-81AB-1193513405F3}"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4F8BF-01FE-E24F-81AB-1193513405F3}"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D74F8BF-01FE-E24F-81AB-1193513405F3}"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5BA17-8DE8-3B4E-94F0-4F9D5998892C}"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4F8BF-01FE-E24F-81AB-1193513405F3}"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D74F8BF-01FE-E24F-81AB-1193513405F3}"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D74F8BF-01FE-E24F-81AB-1193513405F3}" type="datetimeFigureOut">
              <a:rPr lang="en-US" smtClean="0"/>
              <a:t>8/30/16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74F8BF-01FE-E24F-81AB-1193513405F3}" type="datetimeFigureOut">
              <a:rPr lang="en-US" smtClean="0"/>
              <a:t>8/30/16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4F8BF-01FE-E24F-81AB-1193513405F3}" type="datetimeFigureOut">
              <a:rPr lang="en-US" smtClean="0"/>
              <a:t>8/30/16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4F8BF-01FE-E24F-81AB-1193513405F3}"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4F8BF-01FE-E24F-81AB-1193513405F3}"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5BA17-8DE8-3B4E-94F0-4F9D599889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D74F8BF-01FE-E24F-81AB-1193513405F3}" type="datetimeFigureOut">
              <a:rPr lang="en-US" smtClean="0"/>
              <a:t>8/30/16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5B5BA17-8DE8-3B4E-94F0-4F9D599889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3"/>
          </p:nvPr>
        </p:nvSpPr>
        <p:spPr/>
        <p:txBody>
          <a:bodyPr>
            <a:normAutofit/>
          </a:bodyPr>
          <a:lstStyle/>
          <a:p>
            <a:pPr lvl="1"/>
            <a:r>
              <a:rPr lang="en-US" sz="2500" dirty="0" smtClean="0"/>
              <a:t>-</a:t>
            </a:r>
            <a:r>
              <a:rPr lang="en-US" sz="2500" dirty="0" smtClean="0"/>
              <a:t>Why is the French and Indian War seen as a turning point in British relations with the American colonists?</a:t>
            </a:r>
          </a:p>
          <a:p>
            <a:pPr lvl="1"/>
            <a:r>
              <a:rPr lang="en-US" sz="2500" dirty="0" smtClean="0"/>
              <a:t>How did the developing American Identity influence how colonists </a:t>
            </a:r>
            <a:r>
              <a:rPr lang="en-US" sz="2500" i="1" dirty="0" smtClean="0"/>
              <a:t>dealt </a:t>
            </a:r>
            <a:r>
              <a:rPr lang="en-US" sz="2500" dirty="0" smtClean="0"/>
              <a:t>with </a:t>
            </a:r>
            <a:r>
              <a:rPr lang="en-US" sz="2500" dirty="0" smtClean="0"/>
              <a:t>an increase in attempts by the British to regain control in America</a:t>
            </a:r>
            <a:r>
              <a:rPr lang="en-US" sz="2500" dirty="0"/>
              <a:t>?</a:t>
            </a:r>
          </a:p>
        </p:txBody>
      </p:sp>
    </p:spTree>
    <p:extLst>
      <p:ext uri="{BB962C8B-B14F-4D97-AF65-F5344CB8AC3E}">
        <p14:creationId xmlns:p14="http://schemas.microsoft.com/office/powerpoint/2010/main" val="26209895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Quartering Act 1765</a:t>
            </a:r>
            <a:endParaRPr lang="en-US" sz="3700" dirty="0"/>
          </a:p>
        </p:txBody>
      </p:sp>
      <p:sp>
        <p:nvSpPr>
          <p:cNvPr id="3" name="Content Placeholder 2"/>
          <p:cNvSpPr>
            <a:spLocks noGrp="1"/>
          </p:cNvSpPr>
          <p:nvPr>
            <p:ph sz="quarter" idx="13"/>
          </p:nvPr>
        </p:nvSpPr>
        <p:spPr/>
        <p:txBody>
          <a:bodyPr>
            <a:normAutofit/>
          </a:bodyPr>
          <a:lstStyle/>
          <a:p>
            <a:r>
              <a:rPr lang="en-US" sz="2500" dirty="0" smtClean="0"/>
              <a:t>Required colonial governments to provide housing and food for troops. </a:t>
            </a:r>
          </a:p>
          <a:p>
            <a:r>
              <a:rPr lang="en-US" sz="2500" dirty="0" smtClean="0"/>
              <a:t>Britain began ruling the colonies without any input from the colonial assemblies. </a:t>
            </a:r>
            <a:endParaRPr lang="en-US" sz="2500" dirty="0"/>
          </a:p>
        </p:txBody>
      </p:sp>
    </p:spTree>
    <p:extLst>
      <p:ext uri="{BB962C8B-B14F-4D97-AF65-F5344CB8AC3E}">
        <p14:creationId xmlns:p14="http://schemas.microsoft.com/office/powerpoint/2010/main" val="14975163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Stamp Act Congress</a:t>
            </a:r>
            <a:endParaRPr lang="en-US" sz="3500" dirty="0"/>
          </a:p>
        </p:txBody>
      </p:sp>
      <p:sp>
        <p:nvSpPr>
          <p:cNvPr id="3" name="Content Placeholder 2"/>
          <p:cNvSpPr>
            <a:spLocks noGrp="1"/>
          </p:cNvSpPr>
          <p:nvPr>
            <p:ph sz="quarter" idx="13"/>
          </p:nvPr>
        </p:nvSpPr>
        <p:spPr/>
        <p:txBody>
          <a:bodyPr>
            <a:normAutofit/>
          </a:bodyPr>
          <a:lstStyle/>
          <a:p>
            <a:r>
              <a:rPr lang="en-US" sz="3000" dirty="0" smtClean="0"/>
              <a:t>9 Colonial Assemblies sent representatives to NYC to protest the loss of American ‘rights and liberties.’ </a:t>
            </a:r>
          </a:p>
          <a:p>
            <a:r>
              <a:rPr lang="en-US" sz="3000" dirty="0" smtClean="0"/>
              <a:t>Delegates wanted compromise, not confrontation.</a:t>
            </a:r>
          </a:p>
          <a:p>
            <a:pPr lvl="1"/>
            <a:r>
              <a:rPr lang="en-US" sz="3000" dirty="0" smtClean="0"/>
              <a:t>Petitioned for repeal and boycott of British goods.</a:t>
            </a:r>
          </a:p>
          <a:p>
            <a:pPr marL="457200" lvl="1" indent="0">
              <a:buNone/>
            </a:pPr>
            <a:endParaRPr lang="en-US" sz="3000" dirty="0"/>
          </a:p>
        </p:txBody>
      </p:sp>
    </p:spTree>
    <p:extLst>
      <p:ext uri="{BB962C8B-B14F-4D97-AF65-F5344CB8AC3E}">
        <p14:creationId xmlns:p14="http://schemas.microsoft.com/office/powerpoint/2010/main" val="16009181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Sons of Liberty</a:t>
            </a:r>
            <a:endParaRPr lang="en-US" sz="3500" dirty="0"/>
          </a:p>
        </p:txBody>
      </p:sp>
      <p:sp>
        <p:nvSpPr>
          <p:cNvPr id="3" name="Content Placeholder 2"/>
          <p:cNvSpPr>
            <a:spLocks noGrp="1"/>
          </p:cNvSpPr>
          <p:nvPr>
            <p:ph sz="quarter" idx="13"/>
          </p:nvPr>
        </p:nvSpPr>
        <p:spPr/>
        <p:txBody>
          <a:bodyPr>
            <a:normAutofit/>
          </a:bodyPr>
          <a:lstStyle/>
          <a:p>
            <a:r>
              <a:rPr lang="en-US" sz="2500" dirty="0" smtClean="0"/>
              <a:t>Demanded the resignation of stamp-=tax collectors.</a:t>
            </a:r>
          </a:p>
          <a:p>
            <a:r>
              <a:rPr lang="en-US" sz="2500" dirty="0" smtClean="0"/>
              <a:t>Destroyed tax collector’s warehouse.</a:t>
            </a:r>
          </a:p>
          <a:p>
            <a:r>
              <a:rPr lang="en-US" sz="2500" dirty="0" smtClean="0"/>
              <a:t>Destroyed Governor’s mansion.</a:t>
            </a:r>
          </a:p>
          <a:p>
            <a:r>
              <a:rPr lang="en-US" sz="2500" dirty="0" smtClean="0"/>
              <a:t>Stamp Act drew protests from many colonies</a:t>
            </a:r>
          </a:p>
        </p:txBody>
      </p:sp>
    </p:spTree>
    <p:extLst>
      <p:ext uri="{BB962C8B-B14F-4D97-AF65-F5344CB8AC3E}">
        <p14:creationId xmlns:p14="http://schemas.microsoft.com/office/powerpoint/2010/main" val="41056495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 Reasons for Resistance</a:t>
            </a:r>
            <a:endParaRPr lang="en-US" sz="4000" dirty="0"/>
          </a:p>
        </p:txBody>
      </p:sp>
      <p:sp>
        <p:nvSpPr>
          <p:cNvPr id="3" name="Content Placeholder 2"/>
          <p:cNvSpPr>
            <a:spLocks noGrp="1"/>
          </p:cNvSpPr>
          <p:nvPr>
            <p:ph sz="quarter" idx="13"/>
          </p:nvPr>
        </p:nvSpPr>
        <p:spPr/>
        <p:txBody>
          <a:bodyPr>
            <a:normAutofit fontScale="70000" lnSpcReduction="20000"/>
          </a:bodyPr>
          <a:lstStyle/>
          <a:p>
            <a:r>
              <a:rPr lang="en-US" sz="3000" dirty="0" smtClean="0"/>
              <a:t>English Common Law</a:t>
            </a:r>
          </a:p>
          <a:p>
            <a:pPr lvl="1"/>
            <a:r>
              <a:rPr lang="en-US" sz="3000" dirty="0" smtClean="0"/>
              <a:t>Centuries old body of legal rules and procedures.</a:t>
            </a:r>
          </a:p>
          <a:p>
            <a:pPr lvl="1"/>
            <a:r>
              <a:rPr lang="en-US" sz="3000" dirty="0" smtClean="0"/>
              <a:t>Magna </a:t>
            </a:r>
            <a:r>
              <a:rPr lang="en-US" sz="3000" dirty="0" err="1" smtClean="0"/>
              <a:t>Carta</a:t>
            </a:r>
            <a:endParaRPr lang="en-US" sz="3000" dirty="0" smtClean="0"/>
          </a:p>
          <a:p>
            <a:pPr lvl="1"/>
            <a:r>
              <a:rPr lang="en-US" sz="3000" dirty="0" smtClean="0"/>
              <a:t>Liberties and Privileges </a:t>
            </a:r>
          </a:p>
          <a:p>
            <a:r>
              <a:rPr lang="en-US" sz="3000" dirty="0" smtClean="0"/>
              <a:t>Natural Rights</a:t>
            </a:r>
          </a:p>
          <a:p>
            <a:pPr lvl="1"/>
            <a:r>
              <a:rPr lang="en-US" sz="3000" dirty="0" smtClean="0"/>
              <a:t>Enlightenment</a:t>
            </a:r>
            <a:endParaRPr lang="en-US" sz="3000" dirty="0"/>
          </a:p>
          <a:p>
            <a:pPr lvl="1"/>
            <a:r>
              <a:rPr lang="en-US" sz="3000" dirty="0" smtClean="0"/>
              <a:t>Separation of Powers</a:t>
            </a:r>
          </a:p>
          <a:p>
            <a:r>
              <a:rPr lang="en-US" sz="3000" dirty="0" smtClean="0"/>
              <a:t>Glorious Revolution</a:t>
            </a:r>
          </a:p>
          <a:p>
            <a:pPr lvl="1"/>
            <a:r>
              <a:rPr lang="en-US" sz="3000" dirty="0" smtClean="0"/>
              <a:t>Constitutional Monarchy took away power from the King to just levy taxes at will.</a:t>
            </a:r>
          </a:p>
          <a:p>
            <a:pPr lvl="1"/>
            <a:endParaRPr lang="en-US" sz="3000" dirty="0"/>
          </a:p>
        </p:txBody>
      </p:sp>
    </p:spTree>
    <p:extLst>
      <p:ext uri="{BB962C8B-B14F-4D97-AF65-F5344CB8AC3E}">
        <p14:creationId xmlns:p14="http://schemas.microsoft.com/office/powerpoint/2010/main" val="1741968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Townshend Acts</a:t>
            </a:r>
            <a:endParaRPr lang="en-US" sz="3500" dirty="0"/>
          </a:p>
        </p:txBody>
      </p:sp>
      <p:sp>
        <p:nvSpPr>
          <p:cNvPr id="3" name="Content Placeholder 2"/>
          <p:cNvSpPr>
            <a:spLocks noGrp="1"/>
          </p:cNvSpPr>
          <p:nvPr>
            <p:ph sz="quarter" idx="13"/>
          </p:nvPr>
        </p:nvSpPr>
        <p:spPr/>
        <p:txBody>
          <a:bodyPr>
            <a:normAutofit/>
          </a:bodyPr>
          <a:lstStyle/>
          <a:p>
            <a:r>
              <a:rPr lang="en-US" sz="3500" dirty="0" smtClean="0"/>
              <a:t>Passed in 1767.</a:t>
            </a:r>
          </a:p>
          <a:p>
            <a:r>
              <a:rPr lang="en-US" sz="3500" dirty="0" smtClean="0"/>
              <a:t>Taxed colonial imports of paper, paint, glass and tea.</a:t>
            </a:r>
          </a:p>
          <a:p>
            <a:r>
              <a:rPr lang="en-US" sz="3500" dirty="0" smtClean="0"/>
              <a:t>Used to pay royal salaries.</a:t>
            </a:r>
          </a:p>
          <a:p>
            <a:r>
              <a:rPr lang="en-US" sz="3500" dirty="0" smtClean="0"/>
              <a:t>Reignited conflict over internal/external taxation</a:t>
            </a:r>
            <a:endParaRPr lang="en-US" sz="3500" dirty="0"/>
          </a:p>
        </p:txBody>
      </p:sp>
    </p:spTree>
    <p:extLst>
      <p:ext uri="{BB962C8B-B14F-4D97-AF65-F5344CB8AC3E}">
        <p14:creationId xmlns:p14="http://schemas.microsoft.com/office/powerpoint/2010/main" val="18849876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Nonimportation Movement</a:t>
            </a:r>
            <a:endParaRPr lang="en-US" sz="3500" dirty="0"/>
          </a:p>
        </p:txBody>
      </p:sp>
      <p:sp>
        <p:nvSpPr>
          <p:cNvPr id="3" name="Content Placeholder 2"/>
          <p:cNvSpPr>
            <a:spLocks noGrp="1"/>
          </p:cNvSpPr>
          <p:nvPr>
            <p:ph sz="quarter" idx="13"/>
          </p:nvPr>
        </p:nvSpPr>
        <p:spPr/>
        <p:txBody>
          <a:bodyPr>
            <a:normAutofit fontScale="92500" lnSpcReduction="20000"/>
          </a:bodyPr>
          <a:lstStyle/>
          <a:p>
            <a:r>
              <a:rPr lang="en-US" sz="3200" dirty="0" smtClean="0"/>
              <a:t>Spearheaded by the ‘Daughters of Liberty.’</a:t>
            </a:r>
          </a:p>
          <a:p>
            <a:r>
              <a:rPr lang="en-US" sz="3200" dirty="0" smtClean="0"/>
              <a:t>Movement to reduce imports, and therefore reduce the money being brought in by Britain, and therefore reduce reliance on British goods. </a:t>
            </a:r>
          </a:p>
          <a:p>
            <a:r>
              <a:rPr lang="en-US" sz="3200" dirty="0" smtClean="0"/>
              <a:t>Ben Franklin called for a return to the pre-1763 mercantilist system.</a:t>
            </a:r>
          </a:p>
          <a:p>
            <a:pPr lvl="1"/>
            <a:r>
              <a:rPr lang="en-US" sz="3200" dirty="0" smtClean="0"/>
              <a:t>“Repeal the laws, renounce the right, recall the troops, refund the money, and return to the old method of requisition.”</a:t>
            </a:r>
            <a:endParaRPr lang="en-US" sz="3200" dirty="0"/>
          </a:p>
        </p:txBody>
      </p:sp>
    </p:spTree>
    <p:extLst>
      <p:ext uri="{BB962C8B-B14F-4D97-AF65-F5344CB8AC3E}">
        <p14:creationId xmlns:p14="http://schemas.microsoft.com/office/powerpoint/2010/main" val="19572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p_05_03_british_tr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5000"/>
            <a:ext cx="853122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119496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Street fight in origin.</a:t>
            </a:r>
          </a:p>
          <a:p>
            <a:r>
              <a:rPr lang="en-US" dirty="0" smtClean="0"/>
              <a:t>March 5, 1770.</a:t>
            </a:r>
          </a:p>
          <a:p>
            <a:r>
              <a:rPr lang="en-US" dirty="0" smtClean="0"/>
              <a:t>Patriot mob throws ‘snowballs, stones, sticks’ at soldiers. </a:t>
            </a:r>
          </a:p>
          <a:p>
            <a:r>
              <a:rPr lang="en-US" dirty="0" smtClean="0"/>
              <a:t>Soldiers respond by firing into the crowd, killing five.</a:t>
            </a:r>
          </a:p>
          <a:p>
            <a:r>
              <a:rPr lang="en-US" dirty="0" smtClean="0"/>
              <a:t>Once news spread, this united the colonists to more formally resist the crown.</a:t>
            </a:r>
            <a:endParaRPr lang="en-US" dirty="0"/>
          </a:p>
        </p:txBody>
      </p:sp>
      <p:sp>
        <p:nvSpPr>
          <p:cNvPr id="3" name="Content Placeholder 2"/>
          <p:cNvSpPr>
            <a:spLocks noGrp="1"/>
          </p:cNvSpPr>
          <p:nvPr>
            <p:ph sz="quarter" idx="13"/>
          </p:nvPr>
        </p:nvSpPr>
        <p:spPr/>
        <p:txBody>
          <a:bodyPr/>
          <a:lstStyle/>
          <a:p>
            <a:r>
              <a:rPr lang="en-US" dirty="0" smtClean="0"/>
              <a:t>American resistance to the laws only increased British determination.</a:t>
            </a:r>
          </a:p>
          <a:p>
            <a:r>
              <a:rPr lang="en-US" dirty="0" smtClean="0"/>
              <a:t>Approximately 2,000 troops in Boston.</a:t>
            </a:r>
          </a:p>
          <a:p>
            <a:r>
              <a:rPr lang="en-US" dirty="0" smtClean="0"/>
              <a:t>More in New York, Philadelphia, New Jersey, and other outposts.</a:t>
            </a:r>
          </a:p>
          <a:p>
            <a:r>
              <a:rPr lang="en-US" dirty="0" smtClean="0"/>
              <a:t>Boston: Troops 10% of population.</a:t>
            </a:r>
            <a:endParaRPr lang="en-US" dirty="0"/>
          </a:p>
        </p:txBody>
      </p:sp>
      <p:sp>
        <p:nvSpPr>
          <p:cNvPr id="4" name="Title 3"/>
          <p:cNvSpPr>
            <a:spLocks noGrp="1"/>
          </p:cNvSpPr>
          <p:nvPr>
            <p:ph type="title"/>
          </p:nvPr>
        </p:nvSpPr>
        <p:spPr/>
        <p:txBody>
          <a:bodyPr/>
          <a:lstStyle/>
          <a:p>
            <a:r>
              <a:rPr lang="en-US" dirty="0" smtClean="0"/>
              <a:t>Troops to Boston</a:t>
            </a:r>
            <a:endParaRPr lang="en-US" dirty="0"/>
          </a:p>
        </p:txBody>
      </p:sp>
      <p:sp>
        <p:nvSpPr>
          <p:cNvPr id="5" name="Text Placeholder 4"/>
          <p:cNvSpPr>
            <a:spLocks noGrp="1"/>
          </p:cNvSpPr>
          <p:nvPr>
            <p:ph type="body" idx="1"/>
          </p:nvPr>
        </p:nvSpPr>
        <p:spPr/>
        <p:txBody>
          <a:bodyPr>
            <a:normAutofit lnSpcReduction="10000"/>
          </a:bodyPr>
          <a:lstStyle/>
          <a:p>
            <a:r>
              <a:rPr lang="en-US" dirty="0" smtClean="0"/>
              <a:t>Significant Increase in Troops in the Northern Colonies</a:t>
            </a:r>
            <a:endParaRPr lang="en-US" dirty="0"/>
          </a:p>
        </p:txBody>
      </p:sp>
      <p:sp>
        <p:nvSpPr>
          <p:cNvPr id="6" name="Text Placeholder 5"/>
          <p:cNvSpPr>
            <a:spLocks noGrp="1"/>
          </p:cNvSpPr>
          <p:nvPr>
            <p:ph type="body" sz="quarter" idx="3"/>
          </p:nvPr>
        </p:nvSpPr>
        <p:spPr/>
        <p:txBody>
          <a:bodyPr/>
          <a:lstStyle/>
          <a:p>
            <a:r>
              <a:rPr lang="en-US" dirty="0" smtClean="0"/>
              <a:t>Boston Massacre</a:t>
            </a:r>
            <a:endParaRPr lang="en-US" dirty="0"/>
          </a:p>
        </p:txBody>
      </p:sp>
    </p:spTree>
    <p:extLst>
      <p:ext uri="{BB962C8B-B14F-4D97-AF65-F5344CB8AC3E}">
        <p14:creationId xmlns:p14="http://schemas.microsoft.com/office/powerpoint/2010/main" val="42455275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6690"/>
            <a:ext cx="7924800" cy="1143000"/>
          </a:xfrm>
        </p:spPr>
        <p:txBody>
          <a:bodyPr/>
          <a:lstStyle/>
          <a:p>
            <a:r>
              <a:rPr lang="en-US" dirty="0" smtClean="0"/>
              <a:t>Boston Massacre</a:t>
            </a:r>
            <a:endParaRPr lang="en-US" dirty="0"/>
          </a:p>
        </p:txBody>
      </p:sp>
      <p:pic>
        <p:nvPicPr>
          <p:cNvPr id="4" name="Content Placeholder 3"/>
          <p:cNvPicPr>
            <a:picLocks noGrp="1" noChangeAspect="1"/>
          </p:cNvPicPr>
          <p:nvPr>
            <p:ph sz="quarter" idx="13"/>
          </p:nvPr>
        </p:nvPicPr>
        <p:blipFill rotWithShape="1">
          <a:blip r:embed="rId2"/>
          <a:srcRect t="-350" b="384"/>
          <a:stretch/>
        </p:blipFill>
        <p:spPr>
          <a:xfrm>
            <a:off x="1333177" y="866310"/>
            <a:ext cx="6538713" cy="5991690"/>
          </a:xfrm>
        </p:spPr>
      </p:pic>
    </p:spTree>
    <p:extLst>
      <p:ext uri="{BB962C8B-B14F-4D97-AF65-F5344CB8AC3E}">
        <p14:creationId xmlns:p14="http://schemas.microsoft.com/office/powerpoint/2010/main" val="35046672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Essential Question</a:t>
            </a:r>
            <a:endParaRPr lang="en-US" dirty="0"/>
          </a:p>
        </p:txBody>
      </p:sp>
      <p:sp>
        <p:nvSpPr>
          <p:cNvPr id="3" name="Content Placeholder 2"/>
          <p:cNvSpPr>
            <a:spLocks noGrp="1"/>
          </p:cNvSpPr>
          <p:nvPr>
            <p:ph sz="quarter" idx="13"/>
          </p:nvPr>
        </p:nvSpPr>
        <p:spPr/>
        <p:txBody>
          <a:bodyPr>
            <a:normAutofit/>
          </a:bodyPr>
          <a:lstStyle/>
          <a:p>
            <a:r>
              <a:rPr lang="en-US" sz="2500" b="1" dirty="0" smtClean="0"/>
              <a:t>To what extent did ECONOMICS and POLITICS in the colonies lead to the colonists’ declaring independence?</a:t>
            </a:r>
            <a:endParaRPr lang="en-US" sz="2500" b="1" dirty="0"/>
          </a:p>
        </p:txBody>
      </p:sp>
    </p:spTree>
    <p:extLst>
      <p:ext uri="{BB962C8B-B14F-4D97-AF65-F5344CB8AC3E}">
        <p14:creationId xmlns:p14="http://schemas.microsoft.com/office/powerpoint/2010/main" val="51506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Mr. Winchell</a:t>
            </a:r>
            <a:br>
              <a:rPr lang="en-US" dirty="0" smtClean="0"/>
            </a:br>
            <a:r>
              <a:rPr lang="en-US" dirty="0" smtClean="0"/>
              <a:t>APUSH </a:t>
            </a:r>
          </a:p>
          <a:p>
            <a:r>
              <a:rPr lang="en-US" dirty="0" smtClean="0"/>
              <a:t>Period 3 Day 2</a:t>
            </a:r>
          </a:p>
          <a:p>
            <a:endParaRPr lang="en-US" dirty="0"/>
          </a:p>
        </p:txBody>
      </p:sp>
      <p:sp>
        <p:nvSpPr>
          <p:cNvPr id="2" name="Title 1"/>
          <p:cNvSpPr>
            <a:spLocks noGrp="1"/>
          </p:cNvSpPr>
          <p:nvPr>
            <p:ph type="ctrTitle"/>
          </p:nvPr>
        </p:nvSpPr>
        <p:spPr/>
        <p:txBody>
          <a:bodyPr/>
          <a:lstStyle/>
          <a:p>
            <a:r>
              <a:rPr lang="en-US" dirty="0" smtClean="0"/>
              <a:t>The End of Salutary Neglect and the Roots of Resistance</a:t>
            </a:r>
            <a:endParaRPr lang="en-US" dirty="0"/>
          </a:p>
        </p:txBody>
      </p:sp>
    </p:spTree>
    <p:extLst>
      <p:ext uri="{BB962C8B-B14F-4D97-AF65-F5344CB8AC3E}">
        <p14:creationId xmlns:p14="http://schemas.microsoft.com/office/powerpoint/2010/main" val="2272171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Essential Question</a:t>
            </a:r>
            <a:endParaRPr lang="en-US" dirty="0"/>
          </a:p>
        </p:txBody>
      </p:sp>
      <p:sp>
        <p:nvSpPr>
          <p:cNvPr id="3" name="Content Placeholder 2"/>
          <p:cNvSpPr>
            <a:spLocks noGrp="1"/>
          </p:cNvSpPr>
          <p:nvPr>
            <p:ph sz="quarter" idx="13"/>
          </p:nvPr>
        </p:nvSpPr>
        <p:spPr/>
        <p:txBody>
          <a:bodyPr>
            <a:normAutofit/>
          </a:bodyPr>
          <a:lstStyle/>
          <a:p>
            <a:r>
              <a:rPr lang="en-US" sz="2500" b="1" dirty="0" smtClean="0"/>
              <a:t>To what extent did ECONOMICS and POLITICS in the colonies lead to the colonists’ declaring independence?</a:t>
            </a:r>
            <a:endParaRPr lang="en-US" sz="2500" b="1" dirty="0"/>
          </a:p>
        </p:txBody>
      </p:sp>
    </p:spTree>
    <p:extLst>
      <p:ext uri="{BB962C8B-B14F-4D97-AF65-F5344CB8AC3E}">
        <p14:creationId xmlns:p14="http://schemas.microsoft.com/office/powerpoint/2010/main" val="12599910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600" dirty="0" smtClean="0">
                <a:latin typeface="Arial" charset="0"/>
                <a:cs typeface="Arial" charset="0"/>
              </a:rPr>
              <a:t>An </a:t>
            </a:r>
            <a:r>
              <a:rPr lang="en-US" sz="3600" dirty="0">
                <a:latin typeface="Arial" charset="0"/>
                <a:cs typeface="Arial" charset="0"/>
              </a:rPr>
              <a:t>Empire Transformed</a:t>
            </a:r>
          </a:p>
        </p:txBody>
      </p:sp>
      <p:sp>
        <p:nvSpPr>
          <p:cNvPr id="3075" name="Content Placeholder 2"/>
          <p:cNvSpPr>
            <a:spLocks noGrp="1"/>
          </p:cNvSpPr>
          <p:nvPr>
            <p:ph idx="4294967295"/>
          </p:nvPr>
        </p:nvSpPr>
        <p:spPr>
          <a:xfrm>
            <a:off x="457200" y="1600200"/>
            <a:ext cx="8229600" cy="4525963"/>
          </a:xfrm>
          <a:prstGeom prst="rect">
            <a:avLst/>
          </a:prstGeom>
        </p:spPr>
        <p:txBody>
          <a:bodyPr>
            <a:normAutofit fontScale="92500" lnSpcReduction="20000"/>
          </a:bodyPr>
          <a:lstStyle/>
          <a:p>
            <a:pPr marL="0" indent="0">
              <a:buFont typeface="Arial" charset="0"/>
              <a:buNone/>
            </a:pPr>
            <a:r>
              <a:rPr lang="en-US" sz="2400" dirty="0">
                <a:latin typeface="Arial" charset="0"/>
                <a:cs typeface="Arial" charset="0"/>
              </a:rPr>
              <a:t>A. The Costs of Empire</a:t>
            </a:r>
          </a:p>
          <a:p>
            <a:pPr marL="0" indent="0">
              <a:buFont typeface="Arial" charset="0"/>
              <a:buNone/>
            </a:pPr>
            <a:r>
              <a:rPr lang="en-US" sz="2400" dirty="0">
                <a:latin typeface="Arial" charset="0"/>
                <a:cs typeface="Arial" charset="0"/>
              </a:rPr>
              <a:t>	1. Britain’s national </a:t>
            </a:r>
            <a:r>
              <a:rPr lang="en-US" sz="2400" dirty="0" smtClean="0">
                <a:latin typeface="Arial" charset="0"/>
                <a:cs typeface="Arial" charset="0"/>
              </a:rPr>
              <a:t>debt:</a:t>
            </a:r>
            <a:r>
              <a:rPr lang="en-US" sz="2400" dirty="0">
                <a:latin typeface="Arial" charset="0"/>
                <a:cs typeface="Arial" charset="0"/>
              </a:rPr>
              <a:t>– British national debt soared from £75 million in 1756 to £133 million in 1763; British raised taxes on the poor and middle classes; increased size of British bureaucracy to collect taxes; those with little political power (poor, colonists) appeared most vulnerable to increased taxation.</a:t>
            </a:r>
          </a:p>
          <a:p>
            <a:pPr marL="0" lvl="1" indent="0">
              <a:buNone/>
            </a:pPr>
            <a:r>
              <a:rPr lang="en-US" sz="2400" dirty="0">
                <a:latin typeface="Arial" charset="0"/>
                <a:cs typeface="Arial" charset="0"/>
              </a:rPr>
              <a:t>	2. British troops in the </a:t>
            </a:r>
            <a:r>
              <a:rPr lang="en-US" sz="2400" dirty="0" smtClean="0">
                <a:latin typeface="Arial" charset="0"/>
                <a:cs typeface="Arial" charset="0"/>
              </a:rPr>
              <a:t>colonies: </a:t>
            </a:r>
            <a:r>
              <a:rPr lang="en-US" sz="2400" dirty="0">
                <a:latin typeface="Arial" charset="0"/>
                <a:cs typeface="Arial" charset="0"/>
              </a:rPr>
              <a:t>The decision by Britain to keep 7500 soldiers in colonies during peacetime angered colonists; British wanted to maintain control over colonists, Native Americans, and French in Canada.</a:t>
            </a:r>
          </a:p>
          <a:p>
            <a:pPr marL="0" lvl="1" indent="0">
              <a:buNone/>
            </a:pPr>
            <a:endParaRPr lang="en-US" sz="2400" dirty="0">
              <a:latin typeface="Arial" charset="0"/>
              <a:cs typeface="Arial" charset="0"/>
            </a:endParaRPr>
          </a:p>
          <a:p>
            <a:pPr marL="0" indent="0">
              <a:buFont typeface="Arial" charset="0"/>
              <a:buNone/>
            </a:pPr>
            <a:r>
              <a:rPr lang="en-US" sz="2400" dirty="0">
                <a:latin typeface="Arial" charset="0"/>
                <a:cs typeface="Arial" charset="0"/>
              </a:rPr>
              <a:t>	</a:t>
            </a:r>
          </a:p>
        </p:txBody>
      </p:sp>
    </p:spTree>
    <p:extLst>
      <p:ext uri="{BB962C8B-B14F-4D97-AF65-F5344CB8AC3E}">
        <p14:creationId xmlns:p14="http://schemas.microsoft.com/office/powerpoint/2010/main" val="39948159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_05_01_cost_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834"/>
            <a:ext cx="709295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33037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p_05_02_britain_amer_e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30200"/>
            <a:ext cx="785495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63993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War</a:t>
            </a:r>
            <a:endParaRPr lang="en-US" dirty="0"/>
          </a:p>
        </p:txBody>
      </p:sp>
      <p:sp>
        <p:nvSpPr>
          <p:cNvPr id="3" name="Content Placeholder 2"/>
          <p:cNvSpPr>
            <a:spLocks noGrp="1"/>
          </p:cNvSpPr>
          <p:nvPr>
            <p:ph sz="quarter" idx="13"/>
          </p:nvPr>
        </p:nvSpPr>
        <p:spPr/>
        <p:txBody>
          <a:bodyPr>
            <a:normAutofit/>
          </a:bodyPr>
          <a:lstStyle/>
          <a:p>
            <a:r>
              <a:rPr lang="en-US" sz="2500" dirty="0" smtClean="0"/>
              <a:t>Taxation shift: From land to consumables. </a:t>
            </a:r>
          </a:p>
          <a:p>
            <a:pPr lvl="1"/>
            <a:r>
              <a:rPr lang="en-US" sz="2500" dirty="0" smtClean="0"/>
              <a:t>Sales tax on goods approached 20% of income.</a:t>
            </a:r>
          </a:p>
          <a:p>
            <a:r>
              <a:rPr lang="en-US" sz="2500" dirty="0" smtClean="0"/>
              <a:t>War revealed how little power the crown had over the colonies.</a:t>
            </a:r>
          </a:p>
          <a:p>
            <a:pPr lvl="1"/>
            <a:r>
              <a:rPr lang="en-US" sz="2500" dirty="0" smtClean="0"/>
              <a:t>Power was shared between Royal Governor and colonial assemblies. </a:t>
            </a:r>
          </a:p>
          <a:p>
            <a:pPr lvl="1"/>
            <a:r>
              <a:rPr lang="en-US" sz="2500" dirty="0" smtClean="0"/>
              <a:t>It would take a large military force to keep the land-hungry colonists from violating Proclamation Line (1763).</a:t>
            </a:r>
            <a:endParaRPr lang="en-US" sz="2500" dirty="0"/>
          </a:p>
        </p:txBody>
      </p:sp>
    </p:spTree>
    <p:extLst>
      <p:ext uri="{BB962C8B-B14F-4D97-AF65-F5344CB8AC3E}">
        <p14:creationId xmlns:p14="http://schemas.microsoft.com/office/powerpoint/2010/main" val="255071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End of Salutary Neglect</a:t>
            </a:r>
            <a:endParaRPr lang="en-US" sz="3700" dirty="0"/>
          </a:p>
        </p:txBody>
      </p:sp>
      <p:sp>
        <p:nvSpPr>
          <p:cNvPr id="3" name="Content Placeholder 2"/>
          <p:cNvSpPr>
            <a:spLocks noGrp="1"/>
          </p:cNvSpPr>
          <p:nvPr>
            <p:ph sz="quarter" idx="13"/>
          </p:nvPr>
        </p:nvSpPr>
        <p:spPr/>
        <p:txBody>
          <a:bodyPr>
            <a:normAutofit/>
          </a:bodyPr>
          <a:lstStyle/>
          <a:p>
            <a:r>
              <a:rPr lang="en-US" sz="2500" dirty="0" smtClean="0"/>
              <a:t>Currency Act of 1764</a:t>
            </a:r>
          </a:p>
          <a:p>
            <a:pPr lvl="1"/>
            <a:r>
              <a:rPr lang="en-US" sz="2500" dirty="0" smtClean="0"/>
              <a:t>Banned American colonies from using paper money as legal tender. Ensured British merchants would no longer be paid in colonial money.</a:t>
            </a:r>
          </a:p>
          <a:p>
            <a:r>
              <a:rPr lang="en-US" sz="2500" dirty="0" smtClean="0"/>
              <a:t>Sugar Act of 1764</a:t>
            </a:r>
          </a:p>
          <a:p>
            <a:pPr lvl="1"/>
            <a:r>
              <a:rPr lang="en-US" sz="2500" dirty="0" smtClean="0"/>
              <a:t>Tax on imported molasses. </a:t>
            </a:r>
          </a:p>
          <a:p>
            <a:r>
              <a:rPr lang="en-US" sz="2500" dirty="0" smtClean="0"/>
              <a:t>Colonists complained that these taxes did not benefit the people paying them.</a:t>
            </a:r>
            <a:endParaRPr lang="en-US" sz="2500" dirty="0"/>
          </a:p>
        </p:txBody>
      </p:sp>
    </p:spTree>
    <p:extLst>
      <p:ext uri="{BB962C8B-B14F-4D97-AF65-F5344CB8AC3E}">
        <p14:creationId xmlns:p14="http://schemas.microsoft.com/office/powerpoint/2010/main" val="130367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Stamp Act</a:t>
            </a:r>
            <a:endParaRPr lang="en-US" sz="3700" dirty="0"/>
          </a:p>
        </p:txBody>
      </p:sp>
      <p:sp>
        <p:nvSpPr>
          <p:cNvPr id="3" name="Content Placeholder 2"/>
          <p:cNvSpPr>
            <a:spLocks noGrp="1"/>
          </p:cNvSpPr>
          <p:nvPr>
            <p:ph sz="quarter" idx="13"/>
          </p:nvPr>
        </p:nvSpPr>
        <p:spPr/>
        <p:txBody>
          <a:bodyPr>
            <a:normAutofit/>
          </a:bodyPr>
          <a:lstStyle/>
          <a:p>
            <a:r>
              <a:rPr lang="en-US" sz="2500" dirty="0" smtClean="0"/>
              <a:t>Meant to pay for the cost of keeping troops in America.</a:t>
            </a:r>
          </a:p>
          <a:p>
            <a:pPr lvl="1"/>
            <a:r>
              <a:rPr lang="en-US" sz="2500" dirty="0" smtClean="0"/>
              <a:t>Taxed all printed items.</a:t>
            </a:r>
          </a:p>
          <a:p>
            <a:r>
              <a:rPr lang="en-US" sz="2500" dirty="0" smtClean="0"/>
              <a:t>Ben Franklin’s response: If you tax us, include us. </a:t>
            </a:r>
          </a:p>
          <a:p>
            <a:pPr lvl="1"/>
            <a:r>
              <a:rPr lang="en-US" sz="2500" dirty="0" smtClean="0"/>
              <a:t>‘No taxation without representation’</a:t>
            </a:r>
          </a:p>
          <a:p>
            <a:endParaRPr lang="en-US" sz="2500" dirty="0"/>
          </a:p>
        </p:txBody>
      </p:sp>
    </p:spTree>
    <p:extLst>
      <p:ext uri="{BB962C8B-B14F-4D97-AF65-F5344CB8AC3E}">
        <p14:creationId xmlns:p14="http://schemas.microsoft.com/office/powerpoint/2010/main" val="29770189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2021</TotalTime>
  <Words>720</Words>
  <Application>Microsoft Macintosh PowerPoint</Application>
  <PresentationFormat>On-screen Show (4:3)</PresentationFormat>
  <Paragraphs>86</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Horizon</vt:lpstr>
      <vt:lpstr>Do Now</vt:lpstr>
      <vt:lpstr>The End of Salutary Neglect and the Roots of Resistance</vt:lpstr>
      <vt:lpstr>Today’s Essential Question</vt:lpstr>
      <vt:lpstr>An Empire Transformed</vt:lpstr>
      <vt:lpstr>PowerPoint Presentation</vt:lpstr>
      <vt:lpstr>PowerPoint Presentation</vt:lpstr>
      <vt:lpstr>Paying for War</vt:lpstr>
      <vt:lpstr>End of Salutary Neglect</vt:lpstr>
      <vt:lpstr>Stamp Act</vt:lpstr>
      <vt:lpstr>Quartering Act 1765</vt:lpstr>
      <vt:lpstr>Stamp Act Congress</vt:lpstr>
      <vt:lpstr>Sons of Liberty</vt:lpstr>
      <vt:lpstr>3 Reasons for Resistance</vt:lpstr>
      <vt:lpstr>Townshend Acts</vt:lpstr>
      <vt:lpstr>Nonimportation Movement</vt:lpstr>
      <vt:lpstr>PowerPoint Presentation</vt:lpstr>
      <vt:lpstr>Troops to Boston</vt:lpstr>
      <vt:lpstr>Boston Massacre</vt:lpstr>
      <vt:lpstr>Today’s Essential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Salutary Neglect</dc:title>
  <dc:creator>Craig Winchell</dc:creator>
  <cp:lastModifiedBy>Craig Winchell</cp:lastModifiedBy>
  <cp:revision>11</cp:revision>
  <dcterms:created xsi:type="dcterms:W3CDTF">2015-08-31T18:26:32Z</dcterms:created>
  <dcterms:modified xsi:type="dcterms:W3CDTF">2016-08-30T18:33:10Z</dcterms:modified>
</cp:coreProperties>
</file>