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78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1" autoAdjust="0"/>
  </p:normalViewPr>
  <p:slideViewPr>
    <p:cSldViewPr snapToGrid="0" snapToObjects="1">
      <p:cViewPr>
        <p:scale>
          <a:sx n="50" d="100"/>
          <a:sy n="50" d="100"/>
        </p:scale>
        <p:origin x="-8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4DA43-28C2-B744-BF58-2AF123424E4D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B5FF0-A0B5-EA4C-B07E-84D0445DF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644" y="4343439"/>
            <a:ext cx="5486712" cy="4114092"/>
          </a:xfrm>
          <a:prstGeom prst="rect">
            <a:avLst/>
          </a:prstGeom>
          <a:noFill/>
          <a:ln>
            <a:noFill/>
          </a:ln>
        </p:spPr>
        <p:txBody>
          <a:bodyPr lIns="91415" tIns="45695" rIns="91415" bIns="45695" anchor="t" anchorCtr="0">
            <a:noAutofit/>
          </a:bodyPr>
          <a:lstStyle/>
          <a:p>
            <a:pPr>
              <a:buSzPct val="25000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III. Aristocratic Republicanism and Slavery</a:t>
            </a:r>
          </a:p>
          <a:p>
            <a:pPr>
              <a:buSzPct val="25000"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B. The North and South Grow Apart</a:t>
            </a:r>
          </a:p>
          <a:p>
            <a:pPr marL="0" lvl="1">
              <a:buSzPct val="25000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1. Slavery and National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Politics</a:t>
            </a:r>
          </a:p>
          <a:p>
            <a:pPr marL="0" lvl="1">
              <a:buSzPct val="25000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. African Americans Speak Out – Black abolitionists became more vocal after trade ended; used the Haitian Revolution as evidence of the ability of a people to overthrow the institution; for collective support, they joined secret antislavery societies; demand for slaves continued to increase with cotton boom; in 1817, the American Colonization Society was founded by white men with the goal of freeing the slaves and sending them back to Africa; about 6,000 African Americans resettled in Liberia; most free blacks opposed such colonization schemes, as they saw themselves as Americans.</a:t>
            </a:r>
          </a:p>
          <a:p>
            <a:pPr>
              <a:buSzPct val="25000"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885313" y="8685305"/>
            <a:ext cx="2971120" cy="457120"/>
          </a:xfrm>
          <a:prstGeom prst="rect">
            <a:avLst/>
          </a:prstGeom>
          <a:noFill/>
          <a:ln>
            <a:noFill/>
          </a:ln>
        </p:spPr>
        <p:txBody>
          <a:bodyPr lIns="91415" tIns="45695" rIns="91415" bIns="4569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22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2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23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3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05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23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0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8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95EE-A522-B042-B221-ADF41A680362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8DBF-BD0A-7D41-BD56-78C0AEAA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822 US fla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2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8001"/>
            <a:ext cx="7772400" cy="1882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Era of Good Feelings and the Development of Republican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77240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800" u="sng"/>
              <a:t>The Panic of 1819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458200" cy="449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Largely the fault of the Second Bank of the United States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tightening of credit in an effort to control inflation</a:t>
            </a:r>
            <a:endParaRPr lang="en-US">
              <a:sym typeface="Symbol" charset="0"/>
            </a:endParaRPr>
          </a:p>
          <a:p>
            <a:pPr lvl="1">
              <a:lnSpc>
                <a:spcPct val="85000"/>
              </a:lnSpc>
            </a:pPr>
            <a:r>
              <a:rPr lang="en-US"/>
              <a:t>Many state banks closed</a:t>
            </a:r>
            <a:endParaRPr lang="en-US">
              <a:sym typeface="Symbol" charset="0"/>
            </a:endParaRPr>
          </a:p>
          <a:p>
            <a:pPr lvl="1">
              <a:lnSpc>
                <a:spcPct val="85000"/>
              </a:lnSpc>
            </a:pPr>
            <a:r>
              <a:rPr lang="en-US"/>
              <a:t>The value of money fell</a:t>
            </a:r>
            <a:endParaRPr lang="en-US">
              <a:sym typeface="Symbol" charset="0"/>
            </a:endParaRPr>
          </a:p>
          <a:p>
            <a:pPr lvl="1">
              <a:lnSpc>
                <a:spcPct val="85000"/>
              </a:lnSpc>
            </a:pPr>
            <a:r>
              <a:rPr lang="en-US"/>
              <a:t>There were large increases in unemployment, bankruptcies, and imprisonment for debt</a:t>
            </a:r>
            <a:endParaRPr lang="en-US">
              <a:sym typeface="Symbol" charset="0"/>
            </a:endParaRPr>
          </a:p>
          <a:p>
            <a:pPr>
              <a:lnSpc>
                <a:spcPct val="85000"/>
              </a:lnSpc>
            </a:pPr>
            <a:r>
              <a:rPr lang="en-US"/>
              <a:t>Depression was most severe in the West</a:t>
            </a:r>
          </a:p>
          <a:p>
            <a:pPr>
              <a:lnSpc>
                <a:spcPct val="85000"/>
              </a:lnSpc>
            </a:pPr>
            <a:r>
              <a:rPr lang="en-US"/>
              <a:t>The economic crisis changed many Western voters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political outlook 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143000" y="193675"/>
            <a:ext cx="7391400" cy="7969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spc="5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blurRad="63500" dist="38100" dir="108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ERA OF GOOD FEELINGS</a:t>
            </a:r>
          </a:p>
        </p:txBody>
      </p:sp>
    </p:spTree>
    <p:extLst>
      <p:ext uri="{BB962C8B-B14F-4D97-AF65-F5344CB8AC3E}">
        <p14:creationId xmlns:p14="http://schemas.microsoft.com/office/powerpoint/2010/main" val="132276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3581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Arial Narrow" charset="0"/>
              </a:rPr>
              <a:t>Population shift from the east to the West</a:t>
            </a:r>
          </a:p>
          <a:p>
            <a:pPr algn="ctr"/>
            <a:r>
              <a:rPr lang="en-US" sz="3600">
                <a:latin typeface="Arial Narrow" charset="0"/>
              </a:rPr>
              <a:t>Acquisition of Native Americans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>
                <a:latin typeface="Arial Narrow" charset="0"/>
              </a:rPr>
              <a:t> lands</a:t>
            </a:r>
          </a:p>
          <a:p>
            <a:pPr algn="ctr"/>
            <a:r>
              <a:rPr lang="en-US" sz="3600">
                <a:latin typeface="Arial Narrow" charset="0"/>
              </a:rPr>
              <a:t>Land easy to obtain </a:t>
            </a:r>
          </a:p>
          <a:p>
            <a:pPr algn="ctr"/>
            <a:r>
              <a:rPr lang="en-US" sz="3600">
                <a:latin typeface="Arial Narrow" charset="0"/>
              </a:rPr>
              <a:t>Economic pressures </a:t>
            </a:r>
          </a:p>
          <a:p>
            <a:pPr algn="ctr"/>
            <a:r>
              <a:rPr lang="en-US" sz="3600">
                <a:latin typeface="Arial Narrow" charset="0"/>
              </a:rPr>
              <a:t>Improved transportation </a:t>
            </a:r>
          </a:p>
          <a:p>
            <a:pPr algn="ctr"/>
            <a:r>
              <a:rPr lang="en-US" sz="3600">
                <a:latin typeface="Arial Narrow" charset="0"/>
              </a:rPr>
              <a:t>Immigration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066800" y="47625"/>
            <a:ext cx="7467600" cy="14763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Reasons for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Westward Movement </a:t>
            </a:r>
          </a:p>
        </p:txBody>
      </p:sp>
    </p:spTree>
    <p:extLst>
      <p:ext uri="{BB962C8B-B14F-4D97-AF65-F5344CB8AC3E}">
        <p14:creationId xmlns:p14="http://schemas.microsoft.com/office/powerpoint/2010/main" val="4252489520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830580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800"/>
              <a:t>New Questions and Issues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305800" cy="3581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Greatest importance to western states were:</a:t>
            </a:r>
            <a:endParaRPr lang="en-US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Cheap money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(easy credit) from state banks rather than from the Bank of the United States</a:t>
            </a:r>
            <a:endParaRPr lang="en-US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/>
              <a:t>Land made available at low prices by the government</a:t>
            </a:r>
          </a:p>
          <a:p>
            <a:pPr lvl="1">
              <a:lnSpc>
                <a:spcPct val="90000"/>
              </a:lnSpc>
            </a:pPr>
            <a:r>
              <a:rPr lang="en-US"/>
              <a:t>Improved transportation</a:t>
            </a:r>
            <a:endParaRPr lang="en-US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/>
              <a:t>Westerners could not agree whether to permit slavery or exclude it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143000" y="193675"/>
            <a:ext cx="7391400" cy="7969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spc="5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blurRad="63500" dist="38100" dir="108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ERA OF GOOD FEELINGS</a:t>
            </a:r>
          </a:p>
        </p:txBody>
      </p:sp>
    </p:spTree>
    <p:extLst>
      <p:ext uri="{BB962C8B-B14F-4D97-AF65-F5344CB8AC3E}">
        <p14:creationId xmlns:p14="http://schemas.microsoft.com/office/powerpoint/2010/main" val="152781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44958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4000" b="1"/>
              <a:t>Rush-Bagot Agreement (1817-18)</a:t>
            </a:r>
          </a:p>
          <a:p>
            <a:pPr lvl="1"/>
            <a:r>
              <a:rPr lang="en-US" sz="3600" b="1"/>
              <a:t>Treaty with Great Britain</a:t>
            </a:r>
            <a:r>
              <a:rPr lang="en-US" b="1"/>
              <a:t> </a:t>
            </a:r>
            <a:endParaRPr lang="en-US" sz="3200" b="1">
              <a:sym typeface="Symbol" charset="0"/>
            </a:endParaRPr>
          </a:p>
          <a:p>
            <a:pPr lvl="2"/>
            <a:r>
              <a:rPr lang="en-US" sz="3200"/>
              <a:t>Shared Oregon Territory for 10 years</a:t>
            </a:r>
            <a:endParaRPr lang="en-US" sz="3200">
              <a:sym typeface="Symbol" charset="0"/>
            </a:endParaRPr>
          </a:p>
          <a:p>
            <a:pPr lvl="2"/>
            <a:r>
              <a:rPr lang="en-US" sz="3200"/>
              <a:t>the setting of the northern limits of the Louisiana Territory at the </a:t>
            </a:r>
            <a:r>
              <a:rPr lang="en-US" sz="3200" b="1" u="sng"/>
              <a:t>49th parallel</a:t>
            </a:r>
          </a:p>
          <a:p>
            <a:pPr lvl="3"/>
            <a:r>
              <a:rPr lang="en-US" sz="2800"/>
              <a:t>US agreed to cede land above 49</a:t>
            </a:r>
            <a:r>
              <a:rPr lang="en-US" sz="2800" baseline="30000"/>
              <a:t>th</a:t>
            </a:r>
            <a:r>
              <a:rPr lang="en-US" sz="2800"/>
              <a:t> parallel</a:t>
            </a:r>
          </a:p>
          <a:p>
            <a:pPr lvl="3"/>
            <a:r>
              <a:rPr lang="en-US" sz="2800"/>
              <a:t>GB agreed to cede land below 49</a:t>
            </a:r>
            <a:r>
              <a:rPr lang="en-US" sz="2800" baseline="30000"/>
              <a:t>th</a:t>
            </a:r>
            <a:r>
              <a:rPr lang="en-US" sz="2800"/>
              <a:t> parallel 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762000" y="200025"/>
            <a:ext cx="7620000" cy="8667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Westward Expansion</a:t>
            </a:r>
          </a:p>
        </p:txBody>
      </p:sp>
    </p:spTree>
    <p:extLst>
      <p:ext uri="{BB962C8B-B14F-4D97-AF65-F5344CB8AC3E}">
        <p14:creationId xmlns:p14="http://schemas.microsoft.com/office/powerpoint/2010/main" val="1276715368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"/>
            <a:ext cx="8610600" cy="5254625"/>
          </a:xfrm>
          <a:prstGeom prst="rect">
            <a:avLst/>
          </a:prstGeom>
          <a:noFill/>
          <a:ln w="76200" cmpd="tri">
            <a:solidFill>
              <a:srgbClr val="FFDE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09049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0800" y="1066800"/>
            <a:ext cx="6629400" cy="35814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/>
              <a:t>Florida Becomes Part of US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After War of 1812, Spain had difficulty governing Florida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Seminole Indians, runaway slaves, and white outlaws conducted raids into U.S. territory and retreated to safety across the Florida border</a:t>
            </a:r>
          </a:p>
        </p:txBody>
      </p:sp>
      <p:pic>
        <p:nvPicPr>
          <p:cNvPr id="35843" name="Picture 3" descr="AndrewJacksononSamPatch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09600"/>
            <a:ext cx="2317750" cy="3352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4343400"/>
            <a:ext cx="9144000" cy="2895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2800" b="1">
                <a:latin typeface="Times New Roman" charset="0"/>
              </a:rPr>
              <a:t>President Monroe commissioned General Andrew Jackson to stop the raiders</a:t>
            </a:r>
            <a:r>
              <a:rPr lang="en-US" sz="2800">
                <a:latin typeface="Times New Roman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Arial" charset="0"/>
              <a:buChar char="–"/>
            </a:pPr>
            <a:r>
              <a:rPr lang="en-US" sz="2800">
                <a:latin typeface="Times New Roman" charset="0"/>
              </a:rPr>
              <a:t>Jackson led a force into Florida, destroyed Seminole villages, and hanged 2 Seminole chiefs</a:t>
            </a:r>
            <a:endParaRPr lang="en-US" sz="2800">
              <a:latin typeface="Times New Roman" charset="0"/>
              <a:sym typeface="Symbol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Char char="–"/>
            </a:pPr>
            <a:r>
              <a:rPr lang="en-US" sz="2800">
                <a:latin typeface="Times New Roman" charset="0"/>
              </a:rPr>
              <a:t>Jackson captured Pensacola and drove out the Spanish governor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819400" y="200025"/>
            <a:ext cx="6096000" cy="6381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Westward Expansion</a:t>
            </a:r>
          </a:p>
        </p:txBody>
      </p:sp>
    </p:spTree>
    <p:extLst>
      <p:ext uri="{BB962C8B-B14F-4D97-AF65-F5344CB8AC3E}">
        <p14:creationId xmlns:p14="http://schemas.microsoft.com/office/powerpoint/2010/main" val="2044593958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bldLvl="5"/>
      <p:bldP spid="3584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4958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000" b="1"/>
              <a:t>Adams-Onis Treaty (1818)</a:t>
            </a:r>
          </a:p>
          <a:p>
            <a:pPr lvl="1">
              <a:lnSpc>
                <a:spcPct val="75000"/>
              </a:lnSpc>
              <a:spcBef>
                <a:spcPct val="50000"/>
              </a:spcBef>
            </a:pPr>
            <a:r>
              <a:rPr lang="en-US" sz="3600"/>
              <a:t>Spain turned over </a:t>
            </a:r>
          </a:p>
          <a:p>
            <a:pPr lvl="2">
              <a:lnSpc>
                <a:spcPct val="75000"/>
              </a:lnSpc>
              <a:spcBef>
                <a:spcPct val="50000"/>
              </a:spcBef>
            </a:pPr>
            <a:r>
              <a:rPr lang="en-US" sz="3200"/>
              <a:t>western Florida along with all to the east </a:t>
            </a:r>
          </a:p>
          <a:p>
            <a:pPr lvl="2">
              <a:lnSpc>
                <a:spcPct val="75000"/>
              </a:lnSpc>
              <a:spcBef>
                <a:spcPct val="50000"/>
              </a:spcBef>
            </a:pPr>
            <a:r>
              <a:rPr lang="en-US" sz="3200"/>
              <a:t>Claims in the Oregon Territory to the U.S.</a:t>
            </a:r>
          </a:p>
          <a:p>
            <a:pPr lvl="1">
              <a:lnSpc>
                <a:spcPct val="75000"/>
              </a:lnSpc>
              <a:spcBef>
                <a:spcPct val="50000"/>
              </a:spcBef>
            </a:pPr>
            <a:r>
              <a:rPr lang="en-US" sz="3600">
                <a:sym typeface="Symbol" charset="0"/>
              </a:rPr>
              <a:t>US agreed</a:t>
            </a:r>
          </a:p>
          <a:p>
            <a:pPr lvl="2">
              <a:lnSpc>
                <a:spcPct val="75000"/>
              </a:lnSpc>
              <a:spcBef>
                <a:spcPct val="50000"/>
              </a:spcBef>
            </a:pPr>
            <a:r>
              <a:rPr lang="en-US" sz="3200"/>
              <a:t>to pay $5 million to Spain </a:t>
            </a:r>
          </a:p>
          <a:p>
            <a:pPr lvl="2">
              <a:lnSpc>
                <a:spcPct val="75000"/>
              </a:lnSpc>
              <a:spcBef>
                <a:spcPct val="50000"/>
              </a:spcBef>
            </a:pPr>
            <a:r>
              <a:rPr lang="en-US" sz="3200"/>
              <a:t>to give up any territorial claims to Texas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762000" y="200025"/>
            <a:ext cx="7620000" cy="7143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Westward Expansion</a:t>
            </a:r>
          </a:p>
        </p:txBody>
      </p:sp>
    </p:spTree>
    <p:extLst>
      <p:ext uri="{BB962C8B-B14F-4D97-AF65-F5344CB8AC3E}">
        <p14:creationId xmlns:p14="http://schemas.microsoft.com/office/powerpoint/2010/main" val="542502075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305800" cy="5715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46662" dir="8684183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SECTIONALISM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" y="2514600"/>
            <a:ext cx="22098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Economy/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Key Figure</a:t>
            </a:r>
            <a:endParaRPr lang="en-US" sz="2000" b="1" dirty="0">
              <a:solidFill>
                <a:srgbClr val="A5002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____________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Role of</a:t>
            </a:r>
            <a:b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</a:b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Government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05000" y="1600200"/>
            <a:ext cx="1828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76400" y="2057400"/>
            <a:ext cx="2590800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45000"/>
              </a:spcBef>
            </a:pPr>
            <a:r>
              <a:rPr lang="en-US" sz="2000" u="sng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NORTHEAST</a:t>
            </a:r>
          </a:p>
          <a:p>
            <a:pPr algn="ctr" eaLnBrk="0" hangingPunct="0">
              <a:lnSpc>
                <a:spcPct val="85000"/>
              </a:lnSpc>
              <a:spcBef>
                <a:spcPct val="45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Business and Manufacturing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Daniel Webster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_______________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Wanted Tariffs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Backed internal improvements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</a:pPr>
            <a:r>
              <a:rPr lang="en-US" sz="2000" b="1">
                <a:latin typeface="Times New Roman" charset="0"/>
              </a:rPr>
              <a:t>End to cheap public land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Increasingly nationalistic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Against Slavery and believed the U.S. Govt. must abolish it.</a:t>
            </a:r>
          </a:p>
          <a:p>
            <a:pPr algn="ctr" eaLnBrk="0" hangingPunct="0">
              <a:lnSpc>
                <a:spcPct val="85000"/>
              </a:lnSpc>
              <a:spcBef>
                <a:spcPct val="45000"/>
              </a:spcBef>
            </a:pPr>
            <a:endParaRPr lang="en-US" sz="2000" b="1">
              <a:latin typeface="Times New Roman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2286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5000"/>
              </a:spcBef>
            </a:pPr>
            <a:r>
              <a:rPr lang="en-US" sz="2000" u="sng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SOUTH</a:t>
            </a:r>
          </a:p>
          <a:p>
            <a:pPr algn="ctr" eaLnBrk="0" hangingPunct="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Cotton-growing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John C. Calhoun</a:t>
            </a:r>
          </a:p>
          <a:p>
            <a:pPr algn="ctr" eaLnBrk="0" hangingPunct="0">
              <a:lnSpc>
                <a:spcPct val="120000"/>
              </a:lnSpc>
              <a:spcBef>
                <a:spcPct val="45000"/>
              </a:spcBef>
            </a:pPr>
            <a:r>
              <a:rPr lang="en-US" sz="2000" b="1">
                <a:latin typeface="Times New Roman" charset="0"/>
              </a:rPr>
              <a:t>_______________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Opposed tariffs and government spending on American System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Increasingly supportive of states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Times New Roman" charset="0"/>
              </a:rPr>
              <a:t> rights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Pro-slavery and opposed any steps of the U.S. Govt. to try and abolish it.</a:t>
            </a:r>
          </a:p>
          <a:p>
            <a:pPr algn="ctr" eaLnBrk="0" hangingPunct="0">
              <a:lnSpc>
                <a:spcPct val="85000"/>
              </a:lnSpc>
              <a:spcBef>
                <a:spcPct val="45000"/>
              </a:spcBef>
            </a:pPr>
            <a:endParaRPr lang="en-US" sz="2000" b="1">
              <a:latin typeface="Times New Roman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962400" y="1676400"/>
            <a:ext cx="1828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>
              <a:latin typeface="Times New Roman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29400" y="2003425"/>
            <a:ext cx="2514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45000"/>
              </a:spcBef>
            </a:pPr>
            <a:r>
              <a:rPr lang="en-US" sz="2000" u="sng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WEST</a:t>
            </a:r>
          </a:p>
          <a:p>
            <a:pPr algn="ctr" eaLnBrk="0" hangingPunct="0">
              <a:lnSpc>
                <a:spcPct val="85000"/>
              </a:lnSpc>
              <a:spcBef>
                <a:spcPct val="45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Frontier agriculture</a:t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Henry Clay</a:t>
            </a:r>
          </a:p>
          <a:p>
            <a:pPr algn="ctr" eaLnBrk="0" hangingPunct="0">
              <a:lnSpc>
                <a:spcPct val="55000"/>
              </a:lnSpc>
              <a:spcBef>
                <a:spcPct val="45000"/>
              </a:spcBef>
            </a:pPr>
            <a:r>
              <a:rPr lang="en-US" sz="2000" b="1">
                <a:latin typeface="Times New Roman" charset="0"/>
              </a:rPr>
              <a:t/>
            </a:r>
            <a:br>
              <a:rPr lang="en-US" sz="2000" b="1">
                <a:latin typeface="Times New Roman" charset="0"/>
              </a:rPr>
            </a:br>
            <a:r>
              <a:rPr lang="en-US" sz="2000" b="1">
                <a:latin typeface="Times New Roman" charset="0"/>
              </a:rPr>
              <a:t>______________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Supported internal improvements and American System.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Wanted cheap land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Loyal to the U.S. Govt.</a:t>
            </a:r>
          </a:p>
          <a:p>
            <a:pPr algn="ctr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sz="2000" b="1">
                <a:latin typeface="Times New Roman" charset="0"/>
              </a:rPr>
              <a:t>Against slavery but some supported letting the people decide the slavery issue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0" y="857250"/>
            <a:ext cx="8991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4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U.S. was becoming divided into 3 separate sections with each trying to promote their self-interest.</a:t>
            </a:r>
          </a:p>
        </p:txBody>
      </p:sp>
    </p:spTree>
    <p:extLst>
      <p:ext uri="{BB962C8B-B14F-4D97-AF65-F5344CB8AC3E}">
        <p14:creationId xmlns:p14="http://schemas.microsoft.com/office/powerpoint/2010/main" val="3652030120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35814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sz="3600" b="1"/>
              <a:t>In 1819, Missouri, first part of the Louisiana Purchase to apply for statehood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Threatened balance of power in Congress </a:t>
            </a:r>
          </a:p>
          <a:p>
            <a:pPr lvl="2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11 free states</a:t>
            </a:r>
          </a:p>
          <a:p>
            <a:pPr lvl="2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11 slave states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The Tallmadge amendment</a:t>
            </a:r>
          </a:p>
          <a:p>
            <a:pPr lvl="2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prohibited the further introduction of slaves into Missouri</a:t>
            </a:r>
            <a:endParaRPr lang="en-US" b="1">
              <a:sym typeface="Symbol" charset="0"/>
            </a:endParaRPr>
          </a:p>
          <a:p>
            <a:pPr lvl="2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All slaves born in Missouri after the territory became a state would be freed at the age of 25.</a:t>
            </a:r>
          </a:p>
          <a:p>
            <a:pPr lvl="2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Passed by the House, not in the Senate.</a:t>
            </a:r>
          </a:p>
          <a:p>
            <a:pPr lvl="2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The North controlled the House, and the South had enough power to block it in the Senate.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78486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MISSOURI COMPROMISE</a:t>
            </a:r>
          </a:p>
        </p:txBody>
      </p:sp>
    </p:spTree>
    <p:extLst>
      <p:ext uri="{BB962C8B-B14F-4D97-AF65-F5344CB8AC3E}">
        <p14:creationId xmlns:p14="http://schemas.microsoft.com/office/powerpoint/2010/main" val="631936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35814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3200" b="1" u="sng"/>
              <a:t>Missouri</a:t>
            </a:r>
            <a:r>
              <a:rPr lang="en-US" sz="3200" b="1"/>
              <a:t> was to be admitted as a slaveholding state</a:t>
            </a:r>
            <a:endParaRPr lang="en-US" sz="3200" b="1">
              <a:sym typeface="Symbol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3200" b="1" u="sng"/>
              <a:t>Maine</a:t>
            </a:r>
            <a:r>
              <a:rPr lang="en-US" sz="3200" b="1"/>
              <a:t> was to be admitted as a free state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3200" b="1"/>
              <a:t>In the rest of the </a:t>
            </a:r>
            <a:r>
              <a:rPr lang="en-US" sz="3200" b="1" u="sng"/>
              <a:t>Louisiana Territory</a:t>
            </a:r>
            <a:r>
              <a:rPr lang="en-US" sz="3200" b="1"/>
              <a:t> north of latitude </a:t>
            </a:r>
            <a:r>
              <a:rPr lang="en-US" sz="3200" b="1" u="sng"/>
              <a:t>36</a:t>
            </a:r>
            <a:r>
              <a:rPr lang="en-US" sz="3200" b="1" u="sng">
                <a:sym typeface="Symbol" charset="0"/>
              </a:rPr>
              <a:t></a:t>
            </a:r>
            <a:r>
              <a:rPr lang="en-US" sz="3200" b="1" u="sng"/>
              <a:t>30',</a:t>
            </a:r>
            <a:r>
              <a:rPr lang="en-US" sz="3200" b="1"/>
              <a:t> slavery was prohibited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000" b="1"/>
          </a:p>
          <a:p>
            <a:pPr>
              <a:spcBef>
                <a:spcPct val="50000"/>
              </a:spcBef>
              <a:buFontTx/>
              <a:buNone/>
            </a:pPr>
            <a:endParaRPr lang="en-US" sz="3600"/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78486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MISSOURI COMPROMISE</a:t>
            </a:r>
          </a:p>
        </p:txBody>
      </p:sp>
      <p:pic>
        <p:nvPicPr>
          <p:cNvPr id="53252" name="Picture 4" descr="09henry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66800"/>
            <a:ext cx="2274887" cy="28956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971800" y="1219200"/>
            <a:ext cx="586740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en-US" sz="3600" b="1"/>
              <a:t>After months of heated debate in Congress, Henry Clay won majority support for 3 bills that represented a compromise</a:t>
            </a:r>
            <a:endParaRPr lang="en-US" sz="3600" b="1">
              <a:sym typeface="Symbol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25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801688"/>
            <a:ext cx="9144000" cy="57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buFont typeface="Wingdings" charset="0"/>
              <a:buNone/>
            </a:pPr>
            <a:endParaRPr lang="en-US" sz="2400" b="1">
              <a:solidFill>
                <a:srgbClr val="003300"/>
              </a:solidFill>
              <a:latin typeface="Tahoma" charset="0"/>
            </a:endParaRPr>
          </a:p>
          <a:p>
            <a:pPr eaLnBrk="0" hangingPunct="0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solidFill>
                  <a:srgbClr val="003300"/>
                </a:solidFill>
                <a:latin typeface="Tahoma" charset="0"/>
              </a:rPr>
              <a:t>1. </a:t>
            </a:r>
            <a:r>
              <a:rPr lang="en-US" sz="2400" b="1">
                <a:latin typeface="Tahoma" charset="0"/>
              </a:rPr>
              <a:t>Served two terms:  1817 to 1825</a:t>
            </a:r>
            <a:endParaRPr lang="en-US" sz="2400" b="1">
              <a:solidFill>
                <a:srgbClr val="0000FF"/>
              </a:solidFill>
              <a:latin typeface="Tahoma" charset="0"/>
            </a:endParaRPr>
          </a:p>
          <a:p>
            <a:pPr lvl="1" eaLnBrk="0" hangingPunct="0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Called the </a:t>
            </a:r>
            <a:r>
              <a:rPr lang="en-US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Era of Good Feelings</a:t>
            </a:r>
          </a:p>
          <a:p>
            <a:pPr eaLnBrk="0" hangingPunct="0">
              <a:lnSpc>
                <a:spcPct val="90000"/>
              </a:lnSpc>
              <a:buFont typeface="Wingdings" charset="0"/>
              <a:buNone/>
            </a:pPr>
            <a:endParaRPr lang="en-US" sz="2400" b="1" u="sng">
              <a:solidFill>
                <a:srgbClr val="800000"/>
              </a:solidFill>
              <a:latin typeface="Tahoma" charset="0"/>
            </a:endParaRPr>
          </a:p>
          <a:p>
            <a:pPr eaLnBrk="0" hangingPunct="0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Tahoma" charset="0"/>
              </a:rPr>
              <a:t>2. Unite the nation---1816---</a:t>
            </a:r>
            <a:r>
              <a:rPr lang="ja-JP" altLang="en-US" sz="2400" b="1">
                <a:latin typeface="Arial"/>
              </a:rPr>
              <a:t>”</a:t>
            </a:r>
            <a:r>
              <a:rPr lang="en-US" sz="2400" b="1">
                <a:latin typeface="Tahoma" charset="0"/>
              </a:rPr>
              <a:t>promote nationalism</a:t>
            </a:r>
            <a:r>
              <a:rPr lang="ja-JP" altLang="en-US" sz="2400" b="1">
                <a:latin typeface="Arial"/>
              </a:rPr>
              <a:t>”</a:t>
            </a:r>
            <a:endParaRPr lang="en-US" sz="2400" b="1">
              <a:latin typeface="Tahoma" charset="0"/>
            </a:endParaRPr>
          </a:p>
          <a:p>
            <a:pPr lvl="1" eaLnBrk="0" hangingPunct="0">
              <a:lnSpc>
                <a:spcPct val="90000"/>
              </a:lnSpc>
              <a:buFont typeface="Wingdings" charset="0"/>
              <a:buChar char="Ø"/>
            </a:pP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American System</a:t>
            </a:r>
            <a:r>
              <a:rPr lang="en-US" sz="2400" b="1">
                <a:latin typeface="Tahoma" charset="0"/>
              </a:rPr>
              <a:t> --- link the country together</a:t>
            </a:r>
          </a:p>
          <a:p>
            <a:pPr lvl="1" eaLnBrk="0" hangingPunct="0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latin typeface="Tahoma" charset="0"/>
              </a:rPr>
              <a:t>Expansion of US</a:t>
            </a:r>
          </a:p>
          <a:p>
            <a:pPr lvl="2" eaLnBrk="0" hangingPunct="0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latin typeface="Tahoma" charset="0"/>
              </a:rPr>
              <a:t>Rush/Bagot Treaty</a:t>
            </a:r>
          </a:p>
          <a:p>
            <a:pPr lvl="2" eaLnBrk="0" hangingPunct="0">
              <a:lnSpc>
                <a:spcPct val="90000"/>
              </a:lnSpc>
              <a:buFont typeface="Wingdings" charset="0"/>
              <a:buChar char="Ø"/>
            </a:pPr>
            <a:r>
              <a:rPr lang="en-US" sz="2400" b="1">
                <a:latin typeface="Tahoma" charset="0"/>
              </a:rPr>
              <a:t>Adams/Onis Treaty or Florida Purchase Treaty</a:t>
            </a:r>
          </a:p>
          <a:p>
            <a:pPr lvl="1" eaLnBrk="0" hangingPunct="0">
              <a:lnSpc>
                <a:spcPct val="90000"/>
              </a:lnSpc>
              <a:buFont typeface="Wingdings" charset="0"/>
              <a:buChar char="Ø"/>
            </a:pPr>
            <a:endParaRPr lang="en-US" sz="2400" b="1">
              <a:latin typeface="Tahoma" charset="0"/>
            </a:endParaRPr>
          </a:p>
          <a:p>
            <a:pPr eaLnBrk="0" hangingPunct="0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Tahoma" charset="0"/>
              </a:rPr>
              <a:t>3. Self Defense Doctrine:</a:t>
            </a:r>
            <a:r>
              <a:rPr lang="en-US" sz="2400" b="1">
                <a:solidFill>
                  <a:srgbClr val="008000"/>
                </a:solidFill>
                <a:latin typeface="Tahoma" charset="0"/>
              </a:rPr>
              <a:t>  </a:t>
            </a:r>
            <a:r>
              <a:rPr lang="en-US" sz="2400" b="1" u="sng">
                <a:solidFill>
                  <a:srgbClr val="0000FF"/>
                </a:solidFill>
                <a:latin typeface="Tahoma" charset="0"/>
              </a:rPr>
              <a:t>Monroe Doctrine</a:t>
            </a:r>
            <a:r>
              <a:rPr lang="en-US" sz="2400" b="1">
                <a:solidFill>
                  <a:srgbClr val="0000FF"/>
                </a:solidFill>
                <a:latin typeface="Tahoma" charset="0"/>
              </a:rPr>
              <a:t>, 1823</a:t>
            </a:r>
          </a:p>
          <a:p>
            <a:pPr eaLnBrk="0" hangingPunct="0">
              <a:lnSpc>
                <a:spcPct val="90000"/>
              </a:lnSpc>
              <a:buFont typeface="Wingdings" charset="0"/>
              <a:buNone/>
            </a:pPr>
            <a:endParaRPr lang="en-US" sz="2400" b="1">
              <a:solidFill>
                <a:srgbClr val="0000FF"/>
              </a:solidFill>
              <a:latin typeface="Tahoma" charset="0"/>
            </a:endParaRPr>
          </a:p>
          <a:p>
            <a:pPr eaLnBrk="0" hangingPunct="0">
              <a:buFont typeface="Wingdings" charset="0"/>
              <a:buNone/>
            </a:pPr>
            <a:r>
              <a:rPr lang="en-US" sz="2400" b="1">
                <a:latin typeface="Tahoma" charset="0"/>
              </a:rPr>
              <a:t>4. Sectional differences </a:t>
            </a:r>
          </a:p>
          <a:p>
            <a:pPr eaLnBrk="0" hangingPunct="0">
              <a:buFont typeface="Wingdings" charset="0"/>
              <a:buChar char="Ø"/>
            </a:pPr>
            <a:r>
              <a:rPr lang="en-US" sz="2400" b="1">
                <a:latin typeface="Tahoma" charset="0"/>
              </a:rPr>
              <a:t>Missouri Compromise---1821</a:t>
            </a:r>
          </a:p>
          <a:p>
            <a:pPr lvl="1" eaLnBrk="0" hangingPunct="0">
              <a:lnSpc>
                <a:spcPct val="90000"/>
              </a:lnSpc>
              <a:buFont typeface="Wingdings" charset="0"/>
              <a:buChar char="Ø"/>
            </a:pPr>
            <a:endParaRPr lang="en-US" sz="2400" b="1">
              <a:solidFill>
                <a:srgbClr val="0000FF"/>
              </a:solidFill>
              <a:latin typeface="Tahoma" charset="0"/>
            </a:endParaRPr>
          </a:p>
          <a:p>
            <a:pPr eaLnBrk="0" hangingPunct="0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Tahoma" charset="0"/>
            </a:endParaRPr>
          </a:p>
          <a:p>
            <a:pPr eaLnBrk="0" hangingPunct="0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Tahoma" charset="0"/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24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MONROE'S PRESIDENCY</a:t>
            </a:r>
          </a:p>
        </p:txBody>
      </p:sp>
      <p:sp>
        <p:nvSpPr>
          <p:cNvPr id="21509" name="AutoShape 5"/>
          <p:cNvSpPr>
            <a:spLocks/>
          </p:cNvSpPr>
          <p:nvPr/>
        </p:nvSpPr>
        <p:spPr bwMode="auto">
          <a:xfrm>
            <a:off x="6324600" y="990600"/>
            <a:ext cx="457200" cy="533400"/>
          </a:xfrm>
          <a:prstGeom prst="rightBrace">
            <a:avLst>
              <a:gd name="adj1" fmla="val 97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086600" y="860425"/>
            <a:ext cx="1828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ja-JP" altLang="en-US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National oneness</a:t>
            </a:r>
            <a:r>
              <a:rPr lang="ja-JP" altLang="en-US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Nationalism</a:t>
            </a:r>
          </a:p>
        </p:txBody>
      </p:sp>
    </p:spTree>
    <p:extLst>
      <p:ext uri="{BB962C8B-B14F-4D97-AF65-F5344CB8AC3E}">
        <p14:creationId xmlns:p14="http://schemas.microsoft.com/office/powerpoint/2010/main" val="2194695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bldLvl="4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issouricomp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-2362200" y="-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477000"/>
            <a:ext cx="304800" cy="228600"/>
          </a:xfrm>
          <a:prstGeom prst="irregularSeal1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5867400" y="2568575"/>
            <a:ext cx="1182688" cy="1012825"/>
          </a:xfrm>
          <a:custGeom>
            <a:avLst/>
            <a:gdLst>
              <a:gd name="T0" fmla="*/ 791 w 791"/>
              <a:gd name="T1" fmla="*/ 0 h 662"/>
              <a:gd name="T2" fmla="*/ 782 w 791"/>
              <a:gd name="T3" fmla="*/ 77 h 662"/>
              <a:gd name="T4" fmla="*/ 756 w 791"/>
              <a:gd name="T5" fmla="*/ 94 h 662"/>
              <a:gd name="T6" fmla="*/ 662 w 791"/>
              <a:gd name="T7" fmla="*/ 275 h 662"/>
              <a:gd name="T8" fmla="*/ 610 w 791"/>
              <a:gd name="T9" fmla="*/ 249 h 662"/>
              <a:gd name="T10" fmla="*/ 559 w 791"/>
              <a:gd name="T11" fmla="*/ 266 h 662"/>
              <a:gd name="T12" fmla="*/ 473 w 791"/>
              <a:gd name="T13" fmla="*/ 258 h 662"/>
              <a:gd name="T14" fmla="*/ 430 w 791"/>
              <a:gd name="T15" fmla="*/ 249 h 662"/>
              <a:gd name="T16" fmla="*/ 361 w 791"/>
              <a:gd name="T17" fmla="*/ 301 h 662"/>
              <a:gd name="T18" fmla="*/ 344 w 791"/>
              <a:gd name="T19" fmla="*/ 395 h 662"/>
              <a:gd name="T20" fmla="*/ 275 w 791"/>
              <a:gd name="T21" fmla="*/ 412 h 662"/>
              <a:gd name="T22" fmla="*/ 232 w 791"/>
              <a:gd name="T23" fmla="*/ 447 h 662"/>
              <a:gd name="T24" fmla="*/ 129 w 791"/>
              <a:gd name="T25" fmla="*/ 472 h 662"/>
              <a:gd name="T26" fmla="*/ 94 w 791"/>
              <a:gd name="T27" fmla="*/ 515 h 662"/>
              <a:gd name="T28" fmla="*/ 77 w 791"/>
              <a:gd name="T29" fmla="*/ 567 h 662"/>
              <a:gd name="T30" fmla="*/ 26 w 791"/>
              <a:gd name="T31" fmla="*/ 593 h 662"/>
              <a:gd name="T32" fmla="*/ 0 w 791"/>
              <a:gd name="T33" fmla="*/ 66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1" h="662">
                <a:moveTo>
                  <a:pt x="791" y="0"/>
                </a:moveTo>
                <a:cubicBezTo>
                  <a:pt x="788" y="26"/>
                  <a:pt x="791" y="53"/>
                  <a:pt x="782" y="77"/>
                </a:cubicBezTo>
                <a:cubicBezTo>
                  <a:pt x="778" y="87"/>
                  <a:pt x="763" y="86"/>
                  <a:pt x="756" y="94"/>
                </a:cubicBezTo>
                <a:cubicBezTo>
                  <a:pt x="710" y="147"/>
                  <a:pt x="682" y="209"/>
                  <a:pt x="662" y="275"/>
                </a:cubicBezTo>
                <a:cubicBezTo>
                  <a:pt x="644" y="269"/>
                  <a:pt x="629" y="252"/>
                  <a:pt x="610" y="249"/>
                </a:cubicBezTo>
                <a:cubicBezTo>
                  <a:pt x="592" y="246"/>
                  <a:pt x="576" y="261"/>
                  <a:pt x="559" y="266"/>
                </a:cubicBezTo>
                <a:cubicBezTo>
                  <a:pt x="530" y="263"/>
                  <a:pt x="501" y="265"/>
                  <a:pt x="473" y="258"/>
                </a:cubicBezTo>
                <a:cubicBezTo>
                  <a:pt x="418" y="244"/>
                  <a:pt x="499" y="225"/>
                  <a:pt x="430" y="249"/>
                </a:cubicBezTo>
                <a:cubicBezTo>
                  <a:pt x="408" y="283"/>
                  <a:pt x="401" y="290"/>
                  <a:pt x="361" y="301"/>
                </a:cubicBezTo>
                <a:cubicBezTo>
                  <a:pt x="350" y="331"/>
                  <a:pt x="361" y="368"/>
                  <a:pt x="344" y="395"/>
                </a:cubicBezTo>
                <a:cubicBezTo>
                  <a:pt x="331" y="415"/>
                  <a:pt x="298" y="405"/>
                  <a:pt x="275" y="412"/>
                </a:cubicBezTo>
                <a:cubicBezTo>
                  <a:pt x="260" y="422"/>
                  <a:pt x="248" y="437"/>
                  <a:pt x="232" y="447"/>
                </a:cubicBezTo>
                <a:cubicBezTo>
                  <a:pt x="203" y="465"/>
                  <a:pt x="161" y="462"/>
                  <a:pt x="129" y="472"/>
                </a:cubicBezTo>
                <a:cubicBezTo>
                  <a:pt x="105" y="540"/>
                  <a:pt x="140" y="456"/>
                  <a:pt x="94" y="515"/>
                </a:cubicBezTo>
                <a:cubicBezTo>
                  <a:pt x="83" y="529"/>
                  <a:pt x="88" y="553"/>
                  <a:pt x="77" y="567"/>
                </a:cubicBezTo>
                <a:cubicBezTo>
                  <a:pt x="65" y="582"/>
                  <a:pt x="43" y="587"/>
                  <a:pt x="26" y="593"/>
                </a:cubicBezTo>
                <a:cubicBezTo>
                  <a:pt x="7" y="650"/>
                  <a:pt x="17" y="628"/>
                  <a:pt x="0" y="66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7010400" y="2438400"/>
            <a:ext cx="838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6947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Toward a Democratic Republican 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Opportunity and Equality – for White Men:</a:t>
            </a:r>
          </a:p>
          <a:p>
            <a:pPr lvl="1"/>
            <a:r>
              <a:rPr lang="en-US" sz="2300" dirty="0" smtClean="0"/>
              <a:t>US was unique in the world – no aristocratic families</a:t>
            </a:r>
            <a:endParaRPr lang="en-US" sz="2300" dirty="0"/>
          </a:p>
          <a:p>
            <a:pPr lvl="1"/>
            <a:r>
              <a:rPr lang="en-US" sz="2300" dirty="0" smtClean="0"/>
              <a:t>However, there were numerous laws that restricted rights based on race and gender </a:t>
            </a:r>
          </a:p>
          <a:p>
            <a:r>
              <a:rPr lang="en-US" sz="3100" dirty="0" smtClean="0"/>
              <a:t>Toward Republican Families:</a:t>
            </a:r>
          </a:p>
          <a:p>
            <a:pPr lvl="1"/>
            <a:r>
              <a:rPr lang="en-US" sz="2300" dirty="0" smtClean="0"/>
              <a:t>Mercy Otis Warren – argued against patriarchy</a:t>
            </a:r>
            <a:endParaRPr lang="en-US" sz="2300" dirty="0"/>
          </a:p>
          <a:p>
            <a:pPr lvl="1"/>
            <a:r>
              <a:rPr lang="en-US" sz="2300" dirty="0" smtClean="0"/>
              <a:t>Republican Marriages:</a:t>
            </a:r>
          </a:p>
          <a:p>
            <a:pPr lvl="2"/>
            <a:r>
              <a:rPr lang="en-US" sz="2300" dirty="0" smtClean="0"/>
              <a:t>More marriages were based on love, fewer arraigned marriages</a:t>
            </a:r>
          </a:p>
          <a:p>
            <a:pPr lvl="2"/>
            <a:r>
              <a:rPr lang="en-US" sz="2300" dirty="0" smtClean="0"/>
              <a:t>Husbands still had more power than wives - property</a:t>
            </a:r>
            <a:endParaRPr lang="en-US" sz="2300" dirty="0"/>
          </a:p>
          <a:p>
            <a:pPr lvl="1"/>
            <a:r>
              <a:rPr lang="en-US" sz="2300" dirty="0" smtClean="0"/>
              <a:t>***Republican Motherhood***:</a:t>
            </a:r>
          </a:p>
          <a:p>
            <a:pPr lvl="2"/>
            <a:r>
              <a:rPr lang="en-US" sz="2300" dirty="0" smtClean="0"/>
              <a:t>Mothers would raise their children to be good citizens</a:t>
            </a:r>
          </a:p>
          <a:p>
            <a:pPr lvl="2"/>
            <a:r>
              <a:rPr lang="en-US" sz="2300" dirty="0" smtClean="0"/>
              <a:t>Mothers took a more active role in education</a:t>
            </a:r>
            <a:endParaRPr lang="en-US" sz="2300" dirty="0"/>
          </a:p>
          <a:p>
            <a:r>
              <a:rPr lang="en-US" sz="3100" dirty="0" smtClean="0"/>
              <a:t>Raising Republican Children:</a:t>
            </a:r>
          </a:p>
          <a:p>
            <a:pPr lvl="1"/>
            <a:r>
              <a:rPr lang="en-US" sz="2300" dirty="0" smtClean="0"/>
              <a:t>Two Modes of Parenting:</a:t>
            </a:r>
          </a:p>
          <a:p>
            <a:pPr lvl="2"/>
            <a:r>
              <a:rPr lang="en-US" sz="2300" dirty="0" smtClean="0"/>
              <a:t>Encouraging independence v. authoritarianism</a:t>
            </a:r>
            <a:endParaRPr lang="en-US" sz="2300" dirty="0"/>
          </a:p>
          <a:p>
            <a:pPr lvl="1"/>
            <a:r>
              <a:rPr lang="en-US" sz="2300" dirty="0" smtClean="0"/>
              <a:t>Debates </a:t>
            </a:r>
            <a:r>
              <a:rPr lang="en-US" sz="2300" dirty="0"/>
              <a:t>O</a:t>
            </a:r>
            <a:r>
              <a:rPr lang="en-US" sz="2300" dirty="0" smtClean="0"/>
              <a:t>ver Education:</a:t>
            </a:r>
          </a:p>
          <a:p>
            <a:pPr lvl="2"/>
            <a:r>
              <a:rPr lang="en-US" sz="2300" dirty="0" smtClean="0"/>
              <a:t>Jefferson advocated education for Americans</a:t>
            </a:r>
          </a:p>
          <a:p>
            <a:pPr lvl="2"/>
            <a:r>
              <a:rPr lang="en-US" sz="2300" dirty="0" smtClean="0"/>
              <a:t>More schools were located in the North – why?</a:t>
            </a:r>
          </a:p>
          <a:p>
            <a:pPr lvl="2"/>
            <a:r>
              <a:rPr lang="en-US" sz="2300" dirty="0" smtClean="0"/>
              <a:t>1820s – increase in funding for education</a:t>
            </a:r>
          </a:p>
          <a:p>
            <a:pPr lvl="1"/>
            <a:r>
              <a:rPr lang="en-US" sz="2300" dirty="0" smtClean="0"/>
              <a:t>Promoting Cultural Independence:</a:t>
            </a:r>
          </a:p>
          <a:p>
            <a:pPr lvl="2"/>
            <a:r>
              <a:rPr lang="en-US" sz="2300" dirty="0" smtClean="0"/>
              <a:t>Noah Webster – helped standardize the English language</a:t>
            </a:r>
            <a:endParaRPr lang="en-US" sz="23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0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2050" name="Picture 2" descr="File:Mercy Otis War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27878"/>
            <a:ext cx="3103418" cy="38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Noah Webster pre-1843 IMG 4412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853066" cy="41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5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Aristocratic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Republicanism 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Slavery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North and South Grow Apart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 Slavery and National </a:t>
            </a:r>
            <a:r>
              <a:rPr lang="en-US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Politics</a:t>
            </a:r>
          </a:p>
          <a:p>
            <a:pPr marL="514350" indent="-514350">
              <a:spcBef>
                <a:spcPts val="520"/>
              </a:spcBef>
              <a:buClr>
                <a:schemeClr val="dk1"/>
              </a:buClr>
              <a:buSzPct val="25000"/>
              <a:buNone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		-Slavery and National Politics – Foreign visitors noticed distinct cultural differences between North and South; during Constitution debate, it was accepted that Congress not interfere in slavery; became a growing national issue of debate; slave trade was outlawed by Congress in 1808, but the institution remained.</a:t>
            </a: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 African Americans Speak 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0656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Aristocratic Republicanism and Slavery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Revolution and Slavery, 1776 – 1800</a:t>
            </a:r>
          </a:p>
          <a:p>
            <a:pPr lvl="1"/>
            <a:r>
              <a:rPr lang="en-US" dirty="0" smtClean="0"/>
              <a:t>1,000s of slaves gained freedom via the British during the Rev. War</a:t>
            </a:r>
            <a:endParaRPr lang="en-US" dirty="0"/>
          </a:p>
          <a:p>
            <a:pPr lvl="1"/>
            <a:r>
              <a:rPr lang="en-US" sz="2200" dirty="0" smtClean="0"/>
              <a:t>Manumission and Gradual Emancipation:</a:t>
            </a:r>
          </a:p>
          <a:p>
            <a:pPr lvl="2"/>
            <a:r>
              <a:rPr lang="en-US" sz="2000" dirty="0" smtClean="0"/>
              <a:t>Manumission – freeing of slaves by owners (1782)</a:t>
            </a:r>
          </a:p>
          <a:p>
            <a:pPr lvl="2"/>
            <a:r>
              <a:rPr lang="en-US" sz="2000" dirty="0" smtClean="0"/>
              <a:t>Quakers and Enlightenment thought challenged slavery</a:t>
            </a:r>
          </a:p>
          <a:p>
            <a:pPr lvl="2"/>
            <a:r>
              <a:rPr lang="en-US" sz="2000" dirty="0" smtClean="0"/>
              <a:t>Free blacks still faced significant discrimination </a:t>
            </a:r>
          </a:p>
          <a:p>
            <a:pPr lvl="1"/>
            <a:r>
              <a:rPr lang="en-US" sz="2200" dirty="0" smtClean="0"/>
              <a:t>Slavery Defended:</a:t>
            </a:r>
          </a:p>
          <a:p>
            <a:pPr lvl="2"/>
            <a:r>
              <a:rPr lang="en-US" sz="2000" dirty="0" smtClean="0"/>
              <a:t>VA legislature passed new manumission law in 1792</a:t>
            </a:r>
          </a:p>
          <a:p>
            <a:pPr lvl="2"/>
            <a:r>
              <a:rPr lang="en-US" sz="2000" dirty="0" smtClean="0"/>
              <a:t>Slavery viewed as a “necessary evil”</a:t>
            </a:r>
          </a:p>
          <a:p>
            <a:pPr lvl="2"/>
            <a:r>
              <a:rPr lang="en-US" sz="2000" dirty="0" smtClean="0"/>
              <a:t>Gabriel Prosser – planned rebellion, he and 30 others were hanged</a:t>
            </a:r>
          </a:p>
          <a:p>
            <a:pPr lvl="3"/>
            <a:r>
              <a:rPr lang="en-US" sz="1800" dirty="0" smtClean="0"/>
              <a:t>As with all slave rebellions, slave laws were more harsh after a rebellion</a:t>
            </a:r>
            <a:endParaRPr lang="en-US" sz="1800" dirty="0"/>
          </a:p>
          <a:p>
            <a:pPr lvl="2"/>
            <a:endParaRPr lang="en-US" sz="20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3100" dirty="0"/>
          </a:p>
          <a:p>
            <a:endParaRPr lang="en-US" sz="3100" dirty="0" smtClean="0"/>
          </a:p>
          <a:p>
            <a:endParaRPr lang="en-US" sz="3100" dirty="0"/>
          </a:p>
          <a:p>
            <a:endParaRPr lang="en-US" sz="23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0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700" dirty="0" smtClean="0"/>
          </a:p>
          <a:p>
            <a:endParaRPr lang="en-US" dirty="0"/>
          </a:p>
        </p:txBody>
      </p:sp>
      <p:pic>
        <p:nvPicPr>
          <p:cNvPr id="3074" name="Picture 2" descr="File:William Pe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34" y="2102106"/>
            <a:ext cx="2034066" cy="25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5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914400" y="117475"/>
            <a:ext cx="7772400" cy="568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28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blurRad="63500" dist="63500" dir="10800000" algn="ctr" rotWithShape="0">
                    <a:srgbClr val="00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AMERICAN SYSTEM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71800" y="1828800"/>
            <a:ext cx="61722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>
                <a:latin typeface="Times New Roman" charset="0"/>
              </a:rPr>
              <a:t>Congress</a:t>
            </a:r>
            <a:r>
              <a:rPr lang="ja-JP" altLang="en-US" sz="2800" b="1">
                <a:latin typeface="Arial"/>
              </a:rPr>
              <a:t>’</a:t>
            </a:r>
            <a:r>
              <a:rPr lang="en-US" sz="2800" b="1">
                <a:latin typeface="Times New Roman" charset="0"/>
              </a:rPr>
              <a:t>s attempt to unite the US </a:t>
            </a:r>
          </a:p>
          <a:p>
            <a:pPr lvl="1" eaLnBrk="0" hangingPunct="0">
              <a:lnSpc>
                <a:spcPct val="80000"/>
              </a:lnSpc>
              <a:spcBef>
                <a:spcPct val="3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latin typeface="Times New Roman" charset="0"/>
              </a:rPr>
              <a:t>National transportation system of roads, canals, steamships and rivers.</a:t>
            </a:r>
          </a:p>
          <a:p>
            <a:pPr lvl="1" eaLnBrk="0" hangingPunct="0">
              <a:lnSpc>
                <a:spcPct val="80000"/>
              </a:lnSpc>
              <a:spcBef>
                <a:spcPct val="30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latin typeface="Times New Roman" charset="0"/>
              </a:rPr>
              <a:t>1800 to 1850 roads, canals and rivers first forms of transportation---</a:t>
            </a:r>
          </a:p>
        </p:txBody>
      </p:sp>
      <p:pic>
        <p:nvPicPr>
          <p:cNvPr id="25605" name="Picture 5" descr="09henryc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095500" cy="2667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3200400" y="762000"/>
            <a:ext cx="594360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000" b="1">
                <a:latin typeface="Impact" charset="0"/>
              </a:rPr>
              <a:t>Henry Clay</a:t>
            </a:r>
            <a:r>
              <a:rPr lang="ja-JP" altLang="en-US" sz="4000" b="1">
                <a:latin typeface="Arial"/>
              </a:rPr>
              <a:t>’</a:t>
            </a:r>
            <a:r>
              <a:rPr lang="en-US" sz="4000" b="1">
                <a:latin typeface="Impact" charset="0"/>
              </a:rPr>
              <a:t>s </a:t>
            </a:r>
            <a:br>
              <a:rPr lang="en-US" sz="4000" b="1">
                <a:latin typeface="Impact" charset="0"/>
              </a:rPr>
            </a:br>
            <a:r>
              <a:rPr lang="en-US" sz="4000" b="1">
                <a:latin typeface="Impact" charset="0"/>
              </a:rPr>
              <a:t>American System</a:t>
            </a:r>
            <a:r>
              <a:rPr lang="en-US" sz="4000"/>
              <a:t> 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9600" y="4267200"/>
            <a:ext cx="8534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>
                <a:latin typeface="Times New Roman" charset="0"/>
              </a:rPr>
              <a:t>Provide economic growth </a:t>
            </a:r>
          </a:p>
          <a:p>
            <a:pPr lvl="1" eaLnBrk="0" hangingPunct="0">
              <a:lnSpc>
                <a:spcPct val="80000"/>
              </a:lnSpc>
              <a:spcBef>
                <a:spcPct val="5000"/>
              </a:spcBef>
              <a:buClr>
                <a:srgbClr val="CC0000"/>
              </a:buClr>
              <a:buFont typeface="Times New Roman" charset="0"/>
              <a:buChar char="•"/>
            </a:pPr>
            <a:r>
              <a:rPr lang="en-US" sz="2800">
                <a:latin typeface="Times New Roman" charset="0"/>
              </a:rPr>
              <a:t>Americans buying American goods </a:t>
            </a:r>
          </a:p>
          <a:p>
            <a:pPr lvl="1" eaLnBrk="0" hangingPunct="0">
              <a:lnSpc>
                <a:spcPct val="80000"/>
              </a:lnSpc>
              <a:spcBef>
                <a:spcPct val="5000"/>
              </a:spcBef>
              <a:buClr>
                <a:srgbClr val="CC0000"/>
              </a:buClr>
              <a:buFont typeface="Times New Roman" charset="0"/>
              <a:buChar char="•"/>
            </a:pPr>
            <a:r>
              <a:rPr lang="en-US" sz="2800">
                <a:latin typeface="Times New Roman" charset="0"/>
              </a:rPr>
              <a:t>American self-sufficiency.</a:t>
            </a:r>
          </a:p>
          <a:p>
            <a:pPr eaLnBrk="0" hangingPunct="0">
              <a:lnSpc>
                <a:spcPct val="80000"/>
              </a:lnSpc>
              <a:spcBef>
                <a:spcPct val="5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>
                <a:latin typeface="Times New Roman" charset="0"/>
              </a:rPr>
              <a:t>Protective Tariff to promote infant industry</a:t>
            </a:r>
          </a:p>
          <a:p>
            <a:pPr lvl="1" eaLnBrk="0" hangingPunct="0">
              <a:lnSpc>
                <a:spcPct val="80000"/>
              </a:lnSpc>
              <a:spcBef>
                <a:spcPct val="5000"/>
              </a:spcBef>
              <a:buClr>
                <a:srgbClr val="CC0000"/>
              </a:buClr>
              <a:buFont typeface="Times New Roman" charset="0"/>
              <a:buChar char="•"/>
            </a:pPr>
            <a:r>
              <a:rPr lang="en-US" sz="2800">
                <a:latin typeface="Times New Roman" charset="0"/>
              </a:rPr>
              <a:t>Tariff of 1816</a:t>
            </a:r>
          </a:p>
          <a:p>
            <a:pPr eaLnBrk="0" hangingPunct="0">
              <a:lnSpc>
                <a:spcPct val="80000"/>
              </a:lnSpc>
              <a:spcBef>
                <a:spcPct val="5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>
                <a:latin typeface="Times New Roman" charset="0"/>
              </a:rPr>
              <a:t>2nd BUS to promote a stronger economy</a:t>
            </a:r>
          </a:p>
          <a:p>
            <a:pPr lvl="1" eaLnBrk="0" hangingPunct="0">
              <a:lnSpc>
                <a:spcPct val="80000"/>
              </a:lnSpc>
              <a:spcBef>
                <a:spcPct val="5000"/>
              </a:spcBef>
              <a:buClr>
                <a:srgbClr val="CC0000"/>
              </a:buClr>
              <a:buFontTx/>
              <a:buChar char="•"/>
            </a:pPr>
            <a:r>
              <a:rPr lang="en-US" sz="2800">
                <a:latin typeface="Times New Roman" charset="0"/>
              </a:rPr>
              <a:t>Rechartered in 1816</a:t>
            </a:r>
          </a:p>
          <a:p>
            <a:pPr eaLnBrk="0" hangingPunct="0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endParaRPr lang="en-US" sz="32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2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  <p:bldP spid="25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F9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BE24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itor" charset="0"/>
                <a:ea typeface="ＭＳ Ｐゴシック" charset="0"/>
              </a:rPr>
              <a:t>The American System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9200" y="1778000"/>
            <a:ext cx="7543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6F96"/>
              </a:buClr>
              <a:buFont typeface="Transport MT" charset="0"/>
              <a:buChar char="p"/>
            </a:pPr>
            <a:r>
              <a:rPr lang="en-US" sz="2800" b="1" smtClean="0">
                <a:solidFill>
                  <a:srgbClr val="FFFFF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sz="2800" b="1" smtClean="0">
                <a:solidFill>
                  <a:srgbClr val="E42B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WEST</a:t>
            </a:r>
            <a:r>
              <a:rPr lang="en-US" sz="28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 got roads, canals, and</a:t>
            </a:r>
            <a:b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</a:b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              federal aide.</a:t>
            </a:r>
            <a:b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</a:br>
            <a:endParaRPr lang="en-US" sz="2800" b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6F96"/>
              </a:buClr>
              <a:buFont typeface="Transport MT" charset="0"/>
              <a:buChar char="p"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 </a:t>
            </a:r>
            <a:r>
              <a:rPr lang="en-US" sz="2800" b="1" smtClean="0">
                <a:solidFill>
                  <a:srgbClr val="E42B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EAST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 got the backing of</a:t>
            </a:r>
            <a:b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</a:b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              protective tariffs from the</a:t>
            </a:r>
            <a:b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</a:b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              West.</a:t>
            </a:r>
            <a:b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</a:br>
            <a:endParaRPr lang="en-US" sz="2800" b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  <a:sym typeface="Wingdings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006F96"/>
              </a:buClr>
              <a:buFont typeface="Transport MT" charset="0"/>
              <a:buChar char="p"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 </a:t>
            </a:r>
            <a:r>
              <a:rPr lang="en-US" sz="2800" b="1" smtClean="0">
                <a:solidFill>
                  <a:srgbClr val="E42B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SOUTH</a:t>
            </a: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sym typeface="Wingdings" charset="0"/>
              </a:rPr>
              <a:t>  ??</a:t>
            </a:r>
            <a:endParaRPr lang="en-US" sz="2800" b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0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1438" y="-19780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0" y="952500"/>
            <a:ext cx="22860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Times New Roman" charset="0"/>
              </a:rPr>
              <a:t>Help unite the country as well as improve the economy and the infant industry….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Times New Roman" charset="0"/>
              </a:rPr>
              <a:t>Because of the British blockade during the War of 1812, it was essential for internal transportation improvements.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55750" y="-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8" name="Picture 6" descr="20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6629400" cy="677068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31243"/>
      </p:ext>
    </p:extLst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838200" y="193675"/>
            <a:ext cx="7772400" cy="11017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spc="5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blurRad="63500" dist="38100" dir="108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ERA OF GOOD FEELINGS</a:t>
            </a:r>
          </a:p>
          <a:p>
            <a:pPr algn="ctr"/>
            <a:r>
              <a:rPr lang="en-US" sz="2800" b="1" kern="10" spc="5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blurRad="63500" dist="38100" dir="108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1817 TO 1825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1457325"/>
            <a:ext cx="8382000" cy="49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 dirty="0"/>
              <a:t>Spirit of </a:t>
            </a:r>
            <a:r>
              <a:rPr lang="en-US" sz="2800" b="1" dirty="0">
                <a:solidFill>
                  <a:srgbClr val="CC0000"/>
                </a:solidFill>
              </a:rPr>
              <a:t>Nationalism</a:t>
            </a:r>
            <a:r>
              <a:rPr lang="en-US" sz="2800" b="1" dirty="0"/>
              <a:t> in US</a:t>
            </a:r>
          </a:p>
          <a:p>
            <a:pPr lvl="1"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Wingdings" charset="0"/>
              <a:buChar char="§"/>
            </a:pPr>
            <a:r>
              <a:rPr lang="en-US" sz="2800" dirty="0"/>
              <a:t>patriotism or national oneness</a:t>
            </a:r>
          </a:p>
          <a:p>
            <a:pPr lvl="1"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Wingdings" charset="0"/>
              <a:buChar char="§"/>
            </a:pPr>
            <a:r>
              <a:rPr lang="en-US" sz="2800" dirty="0"/>
              <a:t>Country is united, confident,  and growing</a:t>
            </a:r>
          </a:p>
          <a:p>
            <a:pPr lvl="1"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Wingdings" charset="0"/>
              <a:buChar char="§"/>
            </a:pPr>
            <a:r>
              <a:rPr lang="en-US" sz="2800" dirty="0">
                <a:cs typeface="Times New Roman" charset="0"/>
              </a:rPr>
              <a:t>1791-1819, 9 states joined the original 13.</a:t>
            </a:r>
            <a:endParaRPr lang="en-US" sz="2800" dirty="0"/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 dirty="0"/>
              <a:t>One political party--</a:t>
            </a:r>
            <a:r>
              <a:rPr lang="en-US" sz="2800" b="1" dirty="0" smtClean="0"/>
              <a:t>-</a:t>
            </a:r>
            <a:r>
              <a:rPr lang="en-US" sz="2800" b="1" u="sng" dirty="0" smtClean="0">
                <a:solidFill>
                  <a:srgbClr val="0000CC"/>
                </a:solidFill>
              </a:rPr>
              <a:t>Democratic-Republican </a:t>
            </a:r>
            <a:r>
              <a:rPr lang="en-US" sz="2800" b="1" u="sng" dirty="0">
                <a:solidFill>
                  <a:srgbClr val="0000CC"/>
                </a:solidFill>
              </a:rPr>
              <a:t>party</a:t>
            </a:r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 dirty="0"/>
              <a:t>Respect from Europe</a:t>
            </a:r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 dirty="0">
                <a:cs typeface="Times New Roman" charset="0"/>
              </a:rPr>
              <a:t>Monroe first president to visit all states.</a:t>
            </a:r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Monotype Sorts" charset="0"/>
              <a:buChar char="H"/>
            </a:pPr>
            <a:r>
              <a:rPr lang="en-US" sz="2800" b="1" dirty="0">
                <a:cs typeface="Times New Roman" charset="0"/>
              </a:rPr>
              <a:t>Boston newspaper declared an </a:t>
            </a:r>
            <a:r>
              <a:rPr lang="ja-JP" altLang="en-US" sz="2800" b="1" u="sng" dirty="0">
                <a:solidFill>
                  <a:srgbClr val="CC0000"/>
                </a:solidFill>
                <a:cs typeface="Times New Roman" charset="0"/>
              </a:rPr>
              <a:t>“</a:t>
            </a:r>
            <a:r>
              <a:rPr lang="en-US" sz="2800" b="1" u="sng" dirty="0">
                <a:solidFill>
                  <a:srgbClr val="CC0000"/>
                </a:solidFill>
                <a:cs typeface="Times New Roman" charset="0"/>
              </a:rPr>
              <a:t>Era of Good Feelings</a:t>
            </a:r>
            <a:r>
              <a:rPr lang="ja-JP" altLang="en-US" sz="2800" b="1" u="sng" dirty="0">
                <a:solidFill>
                  <a:srgbClr val="CC0000"/>
                </a:solidFill>
                <a:cs typeface="Times New Roman" charset="0"/>
              </a:rPr>
              <a:t>”</a:t>
            </a:r>
            <a:r>
              <a:rPr lang="en-US" sz="2800" b="1" dirty="0">
                <a:cs typeface="Times New Roman" charset="0"/>
              </a:rPr>
              <a:t> had began.</a:t>
            </a:r>
          </a:p>
          <a:p>
            <a:pPr lvl="1" eaLnBrk="0" hangingPunct="0">
              <a:lnSpc>
                <a:spcPct val="80000"/>
              </a:lnSpc>
              <a:spcBef>
                <a:spcPct val="40000"/>
              </a:spcBef>
              <a:buClr>
                <a:srgbClr val="0000CC"/>
              </a:buClr>
              <a:buFont typeface="Wingdings" charset="0"/>
              <a:buChar char="§"/>
            </a:pPr>
            <a:r>
              <a:rPr lang="en-US" sz="2800" dirty="0">
                <a:cs typeface="Times New Roman" charset="0"/>
              </a:rPr>
              <a:t>But, time period was not free of problems.</a:t>
            </a:r>
          </a:p>
        </p:txBody>
      </p:sp>
    </p:spTree>
    <p:extLst>
      <p:ext uri="{BB962C8B-B14F-4D97-AF65-F5344CB8AC3E}">
        <p14:creationId xmlns:p14="http://schemas.microsoft.com/office/powerpoint/2010/main" val="394842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Cultural Nationalism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Patriotic themes infused every aspect of American society from books and paintings of Revolutionary heroes to Noah Webster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blue-backed speller that promoted patriotism </a:t>
            </a:r>
          </a:p>
          <a:p>
            <a:pPr>
              <a:lnSpc>
                <a:spcPct val="90000"/>
              </a:lnSpc>
            </a:pPr>
            <a:r>
              <a:rPr lang="en-US" sz="2800"/>
              <a:t>Economic Nationalism</a:t>
            </a:r>
            <a:endParaRPr lang="en-US" sz="280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400"/>
              <a:t>Running parallel with cultural nationalism was a political movement to support the growth of the nation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economy--------</a:t>
            </a: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AMERICAN SYSTEM</a:t>
            </a:r>
          </a:p>
          <a:p>
            <a:pPr>
              <a:lnSpc>
                <a:spcPct val="90000"/>
              </a:lnSpc>
            </a:pPr>
            <a:r>
              <a:rPr lang="en-US" sz="2800"/>
              <a:t>Political Nationalism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Movement to bring about the support for national government is over the states.  Supreme court decisions support the concept of national government over the states.</a:t>
            </a: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143000" y="193675"/>
            <a:ext cx="7391400" cy="644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spc="5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blurRad="63500" dist="38100" dir="108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ERA OF GOOD FEELINGS</a:t>
            </a:r>
          </a:p>
        </p:txBody>
      </p:sp>
    </p:spTree>
    <p:extLst>
      <p:ext uri="{BB962C8B-B14F-4D97-AF65-F5344CB8AC3E}">
        <p14:creationId xmlns:p14="http://schemas.microsoft.com/office/powerpoint/2010/main" val="1042051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305800" cy="3581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b="1" u="sng">
                <a:latin typeface="Impact" charset="0"/>
              </a:rPr>
              <a:t>National Transportation system</a:t>
            </a:r>
          </a:p>
          <a:p>
            <a:pPr lvl="1">
              <a:lnSpc>
                <a:spcPct val="80000"/>
              </a:lnSpc>
            </a:pPr>
            <a:r>
              <a:rPr lang="en-US"/>
              <a:t>Cumberland Road and Erie Canal first internal improvements to unite the US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CC"/>
              </a:buClr>
            </a:pPr>
            <a:r>
              <a:rPr lang="en-US">
                <a:cs typeface="Times New Roman" charset="0"/>
              </a:rPr>
              <a:t>the first steamboat on western waters was in 1811.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/>
              <a:t>1800 to 1850 roads, canals and rivers first forms of transportation</a:t>
            </a:r>
          </a:p>
          <a:p>
            <a:pPr lvl="1">
              <a:lnSpc>
                <a:spcPct val="80000"/>
              </a:lnSpc>
            </a:pPr>
            <a:r>
              <a:rPr lang="en-US"/>
              <a:t>1850 to 1860 the railroad is added</a:t>
            </a:r>
            <a:endParaRPr lang="en-US"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CC"/>
              </a:buClr>
            </a:pPr>
            <a:endParaRPr lang="en-US"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CC"/>
              </a:buClr>
            </a:pPr>
            <a:r>
              <a:rPr lang="en-US" b="1" u="sng">
                <a:latin typeface="Impact" charset="0"/>
              </a:rPr>
              <a:t>The Land Act of 1820</a:t>
            </a:r>
            <a:r>
              <a:rPr lang="en-US" b="1">
                <a:latin typeface="Impact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CC"/>
              </a:buClr>
            </a:pPr>
            <a:r>
              <a:rPr lang="en-US"/>
              <a:t>gave the West its wish by authorizing a buyer to purchase 80 acres of land at a minimum of $1.25 an acre in cash;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CC"/>
              </a:buClr>
            </a:pPr>
            <a:r>
              <a:rPr lang="en-US"/>
              <a:t>the West demanded transportation.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143000" y="193675"/>
            <a:ext cx="7391400" cy="7969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spc="56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blurRad="63500" dist="38100" dir="10800000" algn="ctr" rotWithShape="0">
                    <a:schemeClr val="tx1">
                      <a:alpha val="74998"/>
                    </a:schemeClr>
                  </a:outerShdw>
                </a:effectLst>
                <a:latin typeface="Impact"/>
                <a:ea typeface="Impact"/>
                <a:cs typeface="Impact"/>
              </a:rPr>
              <a:t>ERA OF GOOD FEELINGS</a:t>
            </a:r>
          </a:p>
        </p:txBody>
      </p:sp>
    </p:spTree>
    <p:extLst>
      <p:ext uri="{BB962C8B-B14F-4D97-AF65-F5344CB8AC3E}">
        <p14:creationId xmlns:p14="http://schemas.microsoft.com/office/powerpoint/2010/main" val="373481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20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48600" cy="5486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8600" y="5715000"/>
            <a:ext cx="8686800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u="sng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Times New Roman" charset="0"/>
              </a:rPr>
              <a:t>The Land Act of 1820</a:t>
            </a:r>
            <a:r>
              <a:rPr lang="en-US" sz="2000">
                <a:latin typeface="Arial Black" charset="0"/>
                <a:cs typeface="Times New Roman" charset="0"/>
              </a:rPr>
              <a:t> gave the West its wish by authorizing a buyer to purchase 80 acres of land at a minimum of $1.25 an acre in cash; the West demanded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245527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1385</Words>
  <Application>Microsoft Macintosh PowerPoint</Application>
  <PresentationFormat>On-screen Show (4:3)</PresentationFormat>
  <Paragraphs>225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Default Design</vt:lpstr>
      <vt:lpstr>Era of Good Feelings and the Development of Republican Culture</vt:lpstr>
      <vt:lpstr>PowerPoint Presentation</vt:lpstr>
      <vt:lpstr>Henry Clay’s  American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Panic of 1819 </vt:lpstr>
      <vt:lpstr>PowerPoint Presentation</vt:lpstr>
      <vt:lpstr>New Questions and Issues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 a Democratic Republican Culture</vt:lpstr>
      <vt:lpstr>Aristocratic Republicanism  and Slavery</vt:lpstr>
      <vt:lpstr>Aristocratic Republicanism and Slavery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of Good Feelings and Republican Culture</dc:title>
  <dc:creator>Craig Winchell</dc:creator>
  <cp:lastModifiedBy>Craig Winchell</cp:lastModifiedBy>
  <cp:revision>5</cp:revision>
  <dcterms:created xsi:type="dcterms:W3CDTF">2016-10-04T19:38:38Z</dcterms:created>
  <dcterms:modified xsi:type="dcterms:W3CDTF">2016-10-07T15:40:26Z</dcterms:modified>
</cp:coreProperties>
</file>