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98" r:id="rId2"/>
    <p:sldId id="299" r:id="rId3"/>
    <p:sldId id="300" r:id="rId4"/>
    <p:sldId id="301" r:id="rId5"/>
    <p:sldId id="302" r:id="rId6"/>
    <p:sldId id="266" r:id="rId7"/>
    <p:sldId id="261" r:id="rId8"/>
    <p:sldId id="269" r:id="rId9"/>
    <p:sldId id="270" r:id="rId10"/>
    <p:sldId id="271" r:id="rId11"/>
    <p:sldId id="265" r:id="rId12"/>
    <p:sldId id="260" r:id="rId13"/>
    <p:sldId id="263" r:id="rId14"/>
    <p:sldId id="267" r:id="rId15"/>
    <p:sldId id="262" r:id="rId16"/>
    <p:sldId id="264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9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80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FFB1B-171E-4991-8CF5-28A04506E28D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EBEC-B9BC-4E04-BBF7-6DA75A5A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EBEC-B9BC-4E04-BBF7-6DA75A5AEC6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8763F3-4C50-4848-A037-769BAF30EB9E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E119BE-06C9-44A2-9CED-CEF086B2E4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upload.wikimedia.org/wikipedia/commons/4/40/Non-Native-American-Nations-Territorial-Claims-over-NAFTA-countries-1750-2008.gi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Upsurge of Nationalism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Monroe &amp; The Era of Good Feelings (1817-1825)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672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"Era of Good Feelings"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was somewhat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a misnomer; serious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issues were beginning to divide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Second Bank of the United States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Tariff of 1816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 improvements 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Sale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public lands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Panic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1819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Missouri Compromise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Second Party System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2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 Bank of the United States</a:t>
            </a:r>
          </a:p>
          <a:p>
            <a:pPr marL="118872" indent="0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Supported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the same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Democratic Republicans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who had opposed the First Bank of the United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the War of 1812, the US experienced severe inflation &amp; had difficulty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financing military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operations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As a result, Madison and Congress agreed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charter the Bank for 20 years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Tariff of 1816 was created to protect U.S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manufacturing from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British competition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war, Britain flooded U.S. with cheap goods,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often below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cost to undercut new U.S.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industries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saw this as British attempt to crush U.S.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factories</a:t>
            </a:r>
          </a:p>
          <a:p>
            <a:pPr lvl="2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protective tariff in U.S.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History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Imposed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roughly 20-25% duties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imports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really high enough to provide effective protection.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Started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protective trend in U.S. trade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4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"Great Triumvirate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Henry Clay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(from Kentucky)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represented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Western views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>
                <a:latin typeface="Arial" pitchFamily="34" charset="0"/>
                <a:cs typeface="Arial" pitchFamily="34" charset="0"/>
              </a:rPr>
              <a:t>War hawk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strong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nationalist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Saw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tariffs as a way to develop a strong domestic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market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Believed that Eastern trade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would flourish under tariff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protection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Hoped that tariff revenues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would fund roads &amp; canals in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West, especially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Ohio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Valley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3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572000" cy="47018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"Great Triumvirate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 Calhoun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(from South Carolina) represented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Southern views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War hawk 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strong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nationalist*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Initially supported the tariff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Later claimed that it enriched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New England manufacturers at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expense of the South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le:JCCalhoun-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33502"/>
            <a:ext cx="3657600" cy="446729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6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75191"/>
            <a:ext cx="45720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"Great Triumvirate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Daniel Webster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(from New Hampshire) represented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Northern views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Opposed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tariff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Feared the it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would damage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shipping industry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England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was not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completely industrial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yet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le:DanielWeb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505200" cy="450160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1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Improvements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Calhoun's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Bonus Bill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(1817) would have given federal funds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states for internal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improvements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Madison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vetoed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bill, claiming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 was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unconstitutional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successor, James Monroe, also vetoed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legislation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Jeffersonians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opposed direct federal support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intrastate internal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improvements; saw it as a states’ rights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issue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England opposed federally built roads &amp; canals; feared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would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drain away population and create competing states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West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6/Henry_Clay_-_Project_Gutenberg_eText_169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4054"/>
            <a:ext cx="6858000" cy="51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0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791"/>
            <a:ext cx="4038600" cy="46256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Economic panic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depression hit in 1819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First financial panic since the "Critical Period" of the 1780s under Articles of Confederation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Panics &amp; depressions occur about every 20 years: 1819, 1837, 1857, 1873, 1893, 1907, 1929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http://images.mises.org/DailyArticleImages/3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981200"/>
            <a:ext cx="4121150" cy="44958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2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Causes of the Panic of 1819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Over-speculation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on frontier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lands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BUS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forced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western banks to foreclose 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farms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stopped allowing payment in paper; now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demanded payment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specie (gold and silver)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banks affected &amp; called in loans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specie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Many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farmers didn’t have specie so they lost their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farms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Presented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nationalism? What is sectionalism?</a:t>
            </a:r>
          </a:p>
          <a:p>
            <a:endParaRPr lang="en-US" dirty="0"/>
          </a:p>
          <a:p>
            <a:r>
              <a:rPr lang="en-US" dirty="0" smtClean="0"/>
              <a:t>Why did the Federalist Party die out?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6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851391"/>
            <a:ext cx="4572000" cy="4625609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Results of the Panic of 1819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Western farmers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begin to view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bank as an evil financial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monster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Hard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hit poor classes looking for more responsive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government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land legislation resulted in smaller parcels being sold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for lower prices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Widespread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sentiment to end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practice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imprisoning  debtors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://www.warof1812.ca/image/jack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1828800"/>
            <a:ext cx="3634740" cy="4572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2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ln_GCoXZzvY/TVwPo9d3gXI/AAAAAAAAAOc/q3VFIx71x40/s1600/1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2600"/>
            <a:ext cx="6477000" cy="4736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2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591"/>
            <a:ext cx="4114800" cy="46256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Nine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joined the union between 1791 &amp; 1819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had been admitted alternately free 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slave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Maintaining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sectional balance in Congress was a supreme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goal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ile:Non-Native American Nations Control over N America 18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08432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648866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  <a:hlinkClick r:id="rId3"/>
              </a:rPr>
              <a:t>The Growth West Animation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3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Reasons for Westward Expansion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Westward movement had been significant since colonial era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Cheap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lands in Ohio territory attracted thousands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European immigrants.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exhaustion in older tobacco states drove people westward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Speculators accepted small down payments &amp; made purchase of land easier.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Economic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depression during the embargo years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sparked migration westward.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7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851391"/>
            <a:ext cx="47244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Reasons for Westward Expansion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Defeat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Native Americans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previous decades cleared away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much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frontier.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Battle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Fallen Timbers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1794)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Battle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Tippecanoe (1811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prints.encore-editions.com/0/500/general-william-h-harrison-at-the-battle-of-tippeca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52600"/>
            <a:ext cx="3362325" cy="47625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Reasons for Westward Expansion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Transportation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Revolution improved land routes to Ohio Valley.</a:t>
            </a:r>
          </a:p>
          <a:p>
            <a:pPr lvl="1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Cumberland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begun in 1811; from Maryland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Illinois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Advent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steamboat in 1811 made upstream travel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Canals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beginning in 1826 allowed for increased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trade between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west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east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steamboats.bethesdatech.net/images/bh_steamb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92" y="1752600"/>
            <a:ext cx="4292408" cy="475742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1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591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West still remained weak in population and influence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Allied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other sections regarding national political issues.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Demanded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land reform &amp; cheap transportation, cheap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money, created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own "wildcat" banks, &amp; fought the BUS.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2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927591"/>
            <a:ext cx="4343400" cy="46256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Missouri asked Congress to enter the union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1819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Led to the debate over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Tallmadge Amendment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calling for the end of slavery in Missouri in a generation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more slaves could be brought into Missouri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Gradual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emancipation of children born to slave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parents already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there.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upload.wikimedia.org/wikipedia/commons/a/ac/James_Tallmadge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8497"/>
            <a:ext cx="3733800" cy="490090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9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Southerners viewed Tallmadge Amendment as huge threat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sectional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balance.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Led to concern about the future of the slave system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Missouri was the first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state entirely west of Mississippi made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Louisiana Territory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Tallmadge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Amendment might set a precedent for rest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region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free.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Congress could abolish slavery in Missouri, it might try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southern states.</a:t>
            </a:r>
          </a:p>
          <a:p>
            <a:pPr lvl="2"/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Senate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refused to pass the amendment; national crisis loomed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Henry Clay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worked to negotiate a compromise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Provisions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Congress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agreed to admit Missouri as a slave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state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Maine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was admitted as a free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state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Kept  the sectional balance 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12 to 12 for the next 15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years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Future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slavery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was prohibited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north of 36º 30' line,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southern border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Missouri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Ironically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Missouri was north of the 36-30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Identity: What characteristics of national identity emerged in the first half of the 18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century?</a:t>
            </a:r>
          </a:p>
          <a:p>
            <a:r>
              <a:rPr lang="en-US" b="1" dirty="0" smtClean="0"/>
              <a:t>Identity: </a:t>
            </a:r>
            <a:r>
              <a:rPr lang="en-US" dirty="0" smtClean="0"/>
              <a:t>Why during this period did Americans form both a national and regional identity, and how did the two conflict with each other?</a:t>
            </a:r>
          </a:p>
          <a:p>
            <a:r>
              <a:rPr lang="en-US" b="1" dirty="0" smtClean="0"/>
              <a:t>America in the World: </a:t>
            </a:r>
            <a:r>
              <a:rPr lang="en-US" dirty="0" smtClean="0"/>
              <a:t>What were some turning points in the development of American foreign policy?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347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5" y="1828800"/>
            <a:ext cx="709927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1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Compromise was largely accepted by both sides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South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got Missouri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North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concession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that it could forbid slavery 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remaining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territories above the 36º 30' line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North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had an advantage as Spanish territory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southwest prevented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significant southern expansion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westward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Southerners were not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too concerned about lands north of 36º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30‘ 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climate not conducive to cash crop agriculture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requiring slave labor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of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Compromise</a:t>
            </a:r>
          </a:p>
          <a:p>
            <a:pPr marL="118872" indent="0"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Lasted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34 years and preserved the union (until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Kansas Nebraska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1854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Slavery became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dominant issue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American politics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Serious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setback to national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unity</a:t>
            </a:r>
          </a:p>
          <a:p>
            <a:pPr lvl="1"/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South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began to develop a sectional nationalism of its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own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Looked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the western states who were seeking allies as well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Clay was later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criticized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Northerners as an "appeaser"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5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724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Rush-</a:t>
            </a: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Bagot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Treaty (1818)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a large demilitarization of the Great Lakes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Lake Champlain, where many British naval arrangements and forts still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remained</a:t>
            </a:r>
          </a:p>
          <a:p>
            <a:endParaRPr lang="en-US" sz="9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Laid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basis for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demilitarized boundary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between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 &amp;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British North America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le:Richard Rush engrav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03784"/>
            <a:ext cx="3733800" cy="4992292"/>
          </a:xfrm>
          <a:prstGeom prst="rect">
            <a:avLst/>
          </a:prstGeom>
          <a:ln w="127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Policy after the War of 1812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2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Aharoni" pitchFamily="2" charset="-79"/>
                <a:cs typeface="Aharoni" pitchFamily="2" charset="-79"/>
              </a:rPr>
              <a:t>Foreign Policy after the War of 1812</a:t>
            </a:r>
            <a:endParaRPr lang="en-US" sz="3600" b="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114800" cy="47244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Treaty of 1818</a:t>
            </a:r>
          </a:p>
          <a:p>
            <a:pPr marL="118872" indent="0">
              <a:buNone/>
            </a:pPr>
            <a:endParaRPr 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Negotiated by John Quincy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Adams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Provisions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Fixed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American-Canadian border at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49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Parallel from Lake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Woods to the Rocky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Mountains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Created a 10-year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joint occupation of Oregon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Territory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Allowed Americans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Newfoundland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fisheries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Canada</a:t>
            </a:r>
          </a:p>
        </p:txBody>
      </p:sp>
      <p:pic>
        <p:nvPicPr>
          <p:cNvPr id="5122" name="Picture 2" descr="File:John Quincy Adams by Gilbert Stuart, 1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05504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4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</a:p>
          <a:p>
            <a:pPr marL="118872" indent="0">
              <a:buNone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Also known as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Adams-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Onis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Treaty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US already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claimed West Florida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a result of the War of 1812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Revolutions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South America forced Spain to move its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troops out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Florida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Indians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runaway slaves, and white outcasts poured across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border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 territory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attack settlers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retreat south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border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Monroe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ordered Andrew Jackson to attack the Indians and,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if necessary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pursue them back into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Florida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was to respect all Spanish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posts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86474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Jackson swept through central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eastern Florida during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Seminole War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1816-1818)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Captured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Spanish cities and deposed the Spanish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Governor (thus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disobeying Monroe's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orders)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Jackson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executed 2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Indian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chiefs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British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supporters of Spain</a:t>
            </a:r>
          </a:p>
          <a:p>
            <a:pPr lvl="2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John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Quincy Adams convinced Monroe's cabinet to offer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Spain an ultimatum 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outlaws of Florida (which Spain was not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equipped to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do) or cede Florida to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Spain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realized it would lose Florida in any case; decided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negotiate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13806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724400"/>
          </a:xfrm>
        </p:spPr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Jackson swept through central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eastern Florida during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Seminole War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1816-1818)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Captured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Spanish cities and deposed the Spanish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Governor (thus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disobeying Monroe's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orders)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Jackson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executed 2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Indian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chiefs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British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supporters of Spain</a:t>
            </a:r>
          </a:p>
          <a:p>
            <a:pPr lvl="2"/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le:Osce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65753" cy="46482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35179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724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John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Quincy Adams convinced Monroe's cabinet to offer Spain an ultimatum </a:t>
            </a:r>
          </a:p>
          <a:p>
            <a:pPr lvl="2"/>
            <a:r>
              <a:rPr lang="en-US" sz="1800" dirty="0">
                <a:latin typeface="Arial" pitchFamily="34" charset="0"/>
                <a:cs typeface="Arial" pitchFamily="34" charset="0"/>
              </a:rPr>
              <a:t>Control the outlaws of Florida (which Spain was not equipped to do) or cede Florida to the US</a:t>
            </a:r>
          </a:p>
          <a:p>
            <a:pPr lvl="2"/>
            <a:r>
              <a:rPr lang="en-US" sz="1800" dirty="0">
                <a:latin typeface="Arial" pitchFamily="34" charset="0"/>
                <a:cs typeface="Arial" pitchFamily="34" charset="0"/>
              </a:rPr>
              <a:t>Spain realized it would lose Florida in any case; decided to negotiate</a:t>
            </a:r>
          </a:p>
          <a:p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Provisions: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Spain ceded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Florida as well as claims to Oregon to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US abandoned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claims to Texas (later become part of Mexico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99602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52600"/>
            <a:ext cx="4343400" cy="4724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monarchies were concerned about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democratic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revolutions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 home &amp; abroad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Saw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democracy as a threat to absolute monarchy.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Sought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restore newly independent Latin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American republics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Spanish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rule</a:t>
            </a:r>
          </a:p>
          <a:p>
            <a:pPr lvl="1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Americans were alarmed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 European hostility to democracy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Western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Hemisphere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ile:Simón Bolíva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667125" cy="47625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50231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Effects of War of 1812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High levels of nationalism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American textbooks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Patriotic art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D.C. is rebuilt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9028356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Great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Britain sought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joint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alliance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US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Secretary of State John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Quincy Adams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felt that Britain wanted an alliance in order to stop the US from expanding into Latin America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 descr="File:George Canning by Richard Ev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160885" cy="486727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60571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3962400" cy="4724400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President Monroe’s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annual message to Congress warned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Europeans: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Colonial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powers could keep existing colonies but gain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 new ones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Leave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America alone; let new republics govern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themselves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Directed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largely at Russia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had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designs on the Pacific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coast</a:t>
            </a:r>
          </a:p>
          <a:p>
            <a:pPr lvl="1"/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hseuspics.wikispaces.com/file/view/S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0793"/>
            <a:ext cx="4267200" cy="476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5494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Impact: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Immediate impact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Monroe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Doctrine was small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US army &amp; navy remained small &amp; relatively weak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Became more important when President Polk revived it in 1845</a:t>
            </a:r>
          </a:p>
          <a:p>
            <a:pPr lvl="2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Long-term impact of the policy was significant 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Served as the cornerstone of US foreign policy during last half of 19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century &amp; throughout 20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century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374429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h6.ggpht.com/_LenCZlyza20/TSRs4qnf8GI/AAAAAAAAJ4I/EXZ7pXe-ZYE/tmp15B7_thum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0" y="1676400"/>
            <a:ext cx="7208201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val="286869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Economic Nationalism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6007997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During the War of 1812 American manufacturing grew (seeds of the Industrial Revolution)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Economic Nationalism- “The American System”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After the War of 1812 the British began dumping huge surpluses of goods in the US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Negatively impacted American manufacturing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Henry Clay promoted the “American System”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Main Parts of the American System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●"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Create/Maintain a strong banking system with lots of credit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●"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Improve infrastructure (canals/roads)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●"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United the country economically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●"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Protective tariffs to protect the infant American industry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996" y="1600200"/>
            <a:ext cx="3136001" cy="4049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79210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816 Election"/>
          <p:cNvPicPr>
            <a:picLocks noChangeAspect="1" noChangeArrowheads="1"/>
          </p:cNvPicPr>
          <p:nvPr/>
        </p:nvPicPr>
        <p:blipFill>
          <a:blip r:embed="rId2" cstate="print"/>
          <a:srcRect t="1350"/>
          <a:stretch>
            <a:fillRect/>
          </a:stretch>
        </p:blipFill>
        <p:spPr bwMode="auto">
          <a:xfrm>
            <a:off x="1404452" y="1828800"/>
            <a:ext cx="6335096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419600" cy="462560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Continued the so-called “Virginia dynasty”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Chose government officials from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all areas of the nation and from both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parties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Led to 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vibrant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nationalism that superseded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partisan politics for 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Took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goodwill tour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country in 1818 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was acclaimed by all sections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le:Jm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94760" cy="4572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3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Monroe’s election in 1816 helped lead to the death of the Federalist Party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Federalist liabilities included: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Disloyalty" during the War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1812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Extremely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sectional regarding the interests of New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England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Jefferson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had adopted many of their most important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ideas (e.g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Hamilton’s financial plan, expansion,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loose construction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certain cases)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75191"/>
            <a:ext cx="3810000" cy="462560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Ironically, Federalists reversed many of their initial positions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Originally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nationalistic; now opposed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Republican nationalism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Became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strict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constructionists,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especially regarding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 improvements</a:t>
            </a:r>
          </a:p>
        </p:txBody>
      </p:sp>
      <p:pic>
        <p:nvPicPr>
          <p:cNvPr id="3074" name="Picture 2" descr="File:Rufus King - National Portrait 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752600"/>
            <a:ext cx="4212101" cy="456247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5">
      <a:dk1>
        <a:srgbClr val="2F2B20"/>
      </a:dk1>
      <a:lt1>
        <a:srgbClr val="FFFFFF"/>
      </a:lt1>
      <a:dk2>
        <a:srgbClr val="242424"/>
      </a:dk2>
      <a:lt2>
        <a:srgbClr val="DFDCB7"/>
      </a:lt2>
      <a:accent1>
        <a:srgbClr val="D3CDBE"/>
      </a:accent1>
      <a:accent2>
        <a:srgbClr val="BFC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729</TotalTime>
  <Words>2142</Words>
  <Application>Microsoft Macintosh PowerPoint</Application>
  <PresentationFormat>On-screen Show (4:3)</PresentationFormat>
  <Paragraphs>294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Decatur</vt:lpstr>
      <vt:lpstr>The Upsurge of Nationalism</vt:lpstr>
      <vt:lpstr>Do Now Presented By:</vt:lpstr>
      <vt:lpstr>Questions to Consider </vt:lpstr>
      <vt:lpstr>Effects of War of 1812</vt:lpstr>
      <vt:lpstr>Economic Nationalism</vt:lpstr>
      <vt:lpstr>The Election of 1816</vt:lpstr>
      <vt:lpstr>The Era of Good Feelings</vt:lpstr>
      <vt:lpstr>The Era of Good Feelings</vt:lpstr>
      <vt:lpstr>The Era of Good Feelings</vt:lpstr>
      <vt:lpstr>The Era of Good Feelings</vt:lpstr>
      <vt:lpstr>The American System</vt:lpstr>
      <vt:lpstr>The American System</vt:lpstr>
      <vt:lpstr>The American System</vt:lpstr>
      <vt:lpstr>The American System</vt:lpstr>
      <vt:lpstr>The American System</vt:lpstr>
      <vt:lpstr>The American System</vt:lpstr>
      <vt:lpstr>The American System</vt:lpstr>
      <vt:lpstr>Panic of 1819</vt:lpstr>
      <vt:lpstr>Panic of 1819</vt:lpstr>
      <vt:lpstr>Panic of 1819</vt:lpstr>
      <vt:lpstr>The Election of 1820</vt:lpstr>
      <vt:lpstr>The Growing West</vt:lpstr>
      <vt:lpstr>The Growing West</vt:lpstr>
      <vt:lpstr>The Growing West</vt:lpstr>
      <vt:lpstr>The Growing West</vt:lpstr>
      <vt:lpstr>The Growing West</vt:lpstr>
      <vt:lpstr>The Missouri Compromise</vt:lpstr>
      <vt:lpstr>The Missouri Compromise</vt:lpstr>
      <vt:lpstr>The Missouri Compromise</vt:lpstr>
      <vt:lpstr>The Missouri Compromise</vt:lpstr>
      <vt:lpstr>The Missouri Compromise</vt:lpstr>
      <vt:lpstr>The Missouri Compromise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Cunningham</dc:creator>
  <cp:lastModifiedBy>Craig Winchell</cp:lastModifiedBy>
  <cp:revision>37</cp:revision>
  <dcterms:created xsi:type="dcterms:W3CDTF">2011-10-17T00:12:53Z</dcterms:created>
  <dcterms:modified xsi:type="dcterms:W3CDTF">2015-10-13T22:37:32Z</dcterms:modified>
</cp:coreProperties>
</file>