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6" r:id="rId4"/>
    <p:sldId id="273" r:id="rId5"/>
    <p:sldId id="274" r:id="rId6"/>
    <p:sldId id="275" r:id="rId7"/>
    <p:sldId id="259" r:id="rId8"/>
    <p:sldId id="260" r:id="rId9"/>
    <p:sldId id="277" r:id="rId10"/>
    <p:sldId id="278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2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4ACD1-143B-DB40-8C6E-E7E4586DEA96}" type="datetimeFigureOut">
              <a:rPr lang="en-US" smtClean="0"/>
              <a:t>9/20/16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0CB70-C4A6-F848-A8AB-9D96C2E1E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5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4ACD1-143B-DB40-8C6E-E7E4586DEA96}" type="datetimeFigureOut">
              <a:rPr lang="en-US" smtClean="0"/>
              <a:t>9/20/16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0CB70-C4A6-F848-A8AB-9D96C2E1E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76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4ACD1-143B-DB40-8C6E-E7E4586DEA96}" type="datetimeFigureOut">
              <a:rPr lang="en-US" smtClean="0"/>
              <a:t>9/20/16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0CB70-C4A6-F848-A8AB-9D96C2E1E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90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600200"/>
            <a:ext cx="4194175" cy="2173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01625" y="3925888"/>
            <a:ext cx="4194175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EF548-67A4-824B-B79F-36D7EFF7DC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20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4ACD1-143B-DB40-8C6E-E7E4586DEA96}" type="datetimeFigureOut">
              <a:rPr lang="en-US" smtClean="0"/>
              <a:t>9/20/16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0CB70-C4A6-F848-A8AB-9D96C2E1E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560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4ACD1-143B-DB40-8C6E-E7E4586DEA96}" type="datetimeFigureOut">
              <a:rPr lang="en-US" smtClean="0"/>
              <a:t>9/20/16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0CB70-C4A6-F848-A8AB-9D96C2E1E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526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4ACD1-143B-DB40-8C6E-E7E4586DEA96}" type="datetimeFigureOut">
              <a:rPr lang="en-US" smtClean="0"/>
              <a:t>9/20/16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0CB70-C4A6-F848-A8AB-9D96C2E1E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113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4ACD1-143B-DB40-8C6E-E7E4586DEA96}" type="datetimeFigureOut">
              <a:rPr lang="en-US" smtClean="0"/>
              <a:t>9/20/16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0CB70-C4A6-F848-A8AB-9D96C2E1E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65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4ACD1-143B-DB40-8C6E-E7E4586DEA96}" type="datetimeFigureOut">
              <a:rPr lang="en-US" smtClean="0"/>
              <a:t>9/20/16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0CB70-C4A6-F848-A8AB-9D96C2E1E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3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4ACD1-143B-DB40-8C6E-E7E4586DEA96}" type="datetimeFigureOut">
              <a:rPr lang="en-US" smtClean="0"/>
              <a:t>9/20/16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0CB70-C4A6-F848-A8AB-9D96C2E1E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67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4ACD1-143B-DB40-8C6E-E7E4586DEA96}" type="datetimeFigureOut">
              <a:rPr lang="en-US" smtClean="0"/>
              <a:t>9/20/16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0CB70-C4A6-F848-A8AB-9D96C2E1E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61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4ACD1-143B-DB40-8C6E-E7E4586DEA96}" type="datetimeFigureOut">
              <a:rPr lang="en-US" smtClean="0"/>
              <a:t>9/20/16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0CB70-C4A6-F848-A8AB-9D96C2E1E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68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4ACD1-143B-DB40-8C6E-E7E4586DEA96}" type="datetimeFigureOut">
              <a:rPr lang="en-US" smtClean="0"/>
              <a:t>9/20/16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0CB70-C4A6-F848-A8AB-9D96C2E1E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217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Federalist Party </a:t>
            </a:r>
            <a:r>
              <a:rPr lang="en-US" dirty="0" smtClean="0"/>
              <a:t>Falls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</a:t>
            </a:r>
            <a:r>
              <a:rPr lang="en-US" dirty="0" smtClean="0"/>
              <a:t>Winchell</a:t>
            </a:r>
          </a:p>
          <a:p>
            <a:r>
              <a:rPr lang="en-US" dirty="0" smtClean="0"/>
              <a:t>APUSH</a:t>
            </a:r>
            <a:br>
              <a:rPr lang="en-US" dirty="0" smtClean="0"/>
            </a:br>
            <a:r>
              <a:rPr lang="en-US" dirty="0" smtClean="0"/>
              <a:t>Period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542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Jay’s Treaty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Jay’s Expectations &gt;&gt;&gt;&gt;&gt;&gt;&gt;&gt; Jay’s Treaty</a:t>
            </a:r>
          </a:p>
          <a:p>
            <a:pPr lvl="1"/>
            <a:r>
              <a:rPr lang="en-US" dirty="0" smtClean="0"/>
              <a:t>The British agreed to abandon the forts, BUT did not say when</a:t>
            </a:r>
          </a:p>
          <a:p>
            <a:pPr lvl="1"/>
            <a:r>
              <a:rPr lang="en-US" dirty="0" smtClean="0"/>
              <a:t>The British agreed to pay for SOME of the American shipping losses</a:t>
            </a:r>
          </a:p>
          <a:p>
            <a:pPr lvl="1"/>
            <a:r>
              <a:rPr lang="en-US" dirty="0" smtClean="0"/>
              <a:t>BUT it said the Americans would have to pay the British debts owed to them from the Revolution</a:t>
            </a:r>
          </a:p>
          <a:p>
            <a:pPr lvl="1"/>
            <a:r>
              <a:rPr lang="en-US" dirty="0" smtClean="0"/>
              <a:t>BUT said nothing about further seizures of US cargoes and impressment of American soldiers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744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wwnorton.com/college/history/archive/resources/maps/ch08_0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8838" y="1066800"/>
            <a:ext cx="5973762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4114800" cy="58213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dirty="0">
                <a:latin typeface="Calibri" charset="0"/>
              </a:rPr>
              <a:t>Pinckney Treaty</a:t>
            </a:r>
          </a:p>
          <a:p>
            <a:pPr marL="914400" lvl="1" indent="-514350" eaLnBrk="1" hangingPunct="1">
              <a:lnSpc>
                <a:spcPct val="90000"/>
              </a:lnSpc>
              <a:buFont typeface="Calibri" charset="0"/>
              <a:buAutoNum type="alphaLcPeriod"/>
            </a:pPr>
            <a:r>
              <a:rPr lang="en-US" dirty="0">
                <a:latin typeface="Calibri" charset="0"/>
                <a:ea typeface="ＭＳ Ｐゴシック" charset="0"/>
              </a:rPr>
              <a:t>Now Spain??</a:t>
            </a:r>
          </a:p>
          <a:p>
            <a:pPr marL="914400" lvl="1" indent="-514350" eaLnBrk="1" hangingPunct="1">
              <a:lnSpc>
                <a:spcPct val="90000"/>
              </a:lnSpc>
              <a:buFont typeface="Calibri" charset="0"/>
              <a:buAutoNum type="alphaLcPeriod"/>
            </a:pPr>
            <a:r>
              <a:rPr lang="en-US" dirty="0">
                <a:latin typeface="Calibri" charset="0"/>
                <a:ea typeface="ＭＳ Ｐゴシック" charset="0"/>
              </a:rPr>
              <a:t>Spain worried about Anglo-American alliance – ready to give up some rights in North America</a:t>
            </a:r>
          </a:p>
          <a:p>
            <a:pPr marL="1314450" lvl="2" indent="-514350" eaLnBrk="1" hangingPunct="1">
              <a:lnSpc>
                <a:spcPct val="90000"/>
              </a:lnSpc>
              <a:buFont typeface="Calibri" charset="0"/>
              <a:buAutoNum type="romanLcPeriod"/>
            </a:pPr>
            <a:r>
              <a:rPr lang="en-US" dirty="0">
                <a:latin typeface="Calibri" charset="0"/>
                <a:ea typeface="ＭＳ Ｐゴシック" charset="0"/>
              </a:rPr>
              <a:t>Granted US rights to navigate Mississippi and port of New Orleans</a:t>
            </a:r>
          </a:p>
          <a:p>
            <a:pPr marL="1314450" lvl="2" indent="-514350" eaLnBrk="1" hangingPunct="1">
              <a:lnSpc>
                <a:spcPct val="90000"/>
              </a:lnSpc>
              <a:buFont typeface="Calibri" charset="0"/>
              <a:buAutoNum type="romanLcPeriod"/>
            </a:pPr>
            <a:r>
              <a:rPr lang="en-US" dirty="0">
                <a:latin typeface="Calibri" charset="0"/>
                <a:ea typeface="ＭＳ Ｐゴシック" charset="0"/>
              </a:rPr>
              <a:t>Yielded large tract of land north of Florida (north of 31</a:t>
            </a:r>
            <a:r>
              <a:rPr lang="en-US" baseline="30000" dirty="0">
                <a:latin typeface="Calibri" charset="0"/>
                <a:ea typeface="ＭＳ Ｐゴシック" charset="0"/>
              </a:rPr>
              <a:t>st</a:t>
            </a:r>
            <a:r>
              <a:rPr lang="en-US" dirty="0">
                <a:latin typeface="Calibri" charset="0"/>
                <a:ea typeface="ＭＳ Ｐゴシック" charset="0"/>
              </a:rPr>
              <a:t> parallel)</a:t>
            </a:r>
          </a:p>
        </p:txBody>
      </p:sp>
    </p:spTree>
    <p:extLst>
      <p:ext uri="{BB962C8B-B14F-4D97-AF65-F5344CB8AC3E}">
        <p14:creationId xmlns:p14="http://schemas.microsoft.com/office/powerpoint/2010/main" val="2562158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>
                <a:effectLst/>
                <a:latin typeface="Tahoma" charset="0"/>
              </a:rPr>
              <a:t>Washington’s Precedents</a:t>
            </a:r>
          </a:p>
        </p:txBody>
      </p:sp>
      <p:sp>
        <p:nvSpPr>
          <p:cNvPr id="38914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152400" y="1600200"/>
            <a:ext cx="3962400" cy="495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>
                <a:effectLst/>
                <a:latin typeface="Tahoma" charset="0"/>
              </a:rPr>
              <a:t>Two terms</a:t>
            </a:r>
          </a:p>
          <a:p>
            <a:r>
              <a:rPr lang="en-US">
                <a:effectLst/>
                <a:latin typeface="Tahoma" charset="0"/>
              </a:rPr>
              <a:t>“Mr. President”</a:t>
            </a:r>
          </a:p>
          <a:p>
            <a:r>
              <a:rPr lang="en-US">
                <a:effectLst/>
                <a:latin typeface="Tahoma" charset="0"/>
              </a:rPr>
              <a:t>Cabinet</a:t>
            </a:r>
          </a:p>
          <a:p>
            <a:r>
              <a:rPr lang="en-US">
                <a:effectLst/>
                <a:latin typeface="Tahoma" charset="0"/>
              </a:rPr>
              <a:t>Neutrality</a:t>
            </a:r>
          </a:p>
          <a:p>
            <a:r>
              <a:rPr lang="en-US">
                <a:effectLst/>
                <a:latin typeface="Tahoma" charset="0"/>
              </a:rPr>
              <a:t>Special Relationship with Great Britain</a:t>
            </a:r>
          </a:p>
          <a:p>
            <a:r>
              <a:rPr lang="en-US">
                <a:effectLst/>
                <a:latin typeface="Tahoma" charset="0"/>
              </a:rPr>
              <a:t>Farewell Address</a:t>
            </a:r>
          </a:p>
        </p:txBody>
      </p:sp>
      <p:pic>
        <p:nvPicPr>
          <p:cNvPr id="38915" name="Content Placeholder 7" descr="220px-Gilbert_Stuart_Williamstown_Portrait_of_George_Washington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19600" y="1341438"/>
            <a:ext cx="4445000" cy="5314950"/>
          </a:xfrm>
        </p:spPr>
      </p:pic>
    </p:spTree>
    <p:extLst>
      <p:ext uri="{BB962C8B-B14F-4D97-AF65-F5344CB8AC3E}">
        <p14:creationId xmlns:p14="http://schemas.microsoft.com/office/powerpoint/2010/main" val="2563147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F. Washington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s Farewell Address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343400" y="1600200"/>
            <a:ext cx="4343400" cy="4525963"/>
          </a:xfrm>
        </p:spPr>
        <p:txBody>
          <a:bodyPr/>
          <a:lstStyle/>
          <a:p>
            <a:pPr marL="971550" lvl="1" indent="-571500" eaLnBrk="1" hangingPunct="1">
              <a:lnSpc>
                <a:spcPct val="80000"/>
              </a:lnSpc>
              <a:buFont typeface="Calibri" charset="0"/>
              <a:buAutoNum type="arabicPeriod"/>
            </a:pPr>
            <a:r>
              <a:rPr lang="en-US" sz="2000">
                <a:latin typeface="Calibri" charset="0"/>
                <a:ea typeface="ＭＳ Ｐゴシック" charset="0"/>
              </a:rPr>
              <a:t>Refused third term</a:t>
            </a:r>
          </a:p>
          <a:p>
            <a:pPr marL="1371600" lvl="2" indent="-571500" eaLnBrk="1" hangingPunct="1">
              <a:lnSpc>
                <a:spcPct val="80000"/>
              </a:lnSpc>
              <a:buFont typeface="Calibri" charset="0"/>
              <a:buAutoNum type="romanLcPeriod"/>
            </a:pPr>
            <a:r>
              <a:rPr lang="en-US" sz="1700">
                <a:latin typeface="Calibri" charset="0"/>
                <a:ea typeface="ＭＳ Ｐゴシック" charset="0"/>
              </a:rPr>
              <a:t>Set precedent for two-term presidency</a:t>
            </a:r>
          </a:p>
          <a:p>
            <a:pPr marL="1371600" lvl="2" indent="-571500" eaLnBrk="1" hangingPunct="1">
              <a:lnSpc>
                <a:spcPct val="80000"/>
              </a:lnSpc>
              <a:buFont typeface="Calibri" charset="0"/>
              <a:buAutoNum type="romanLcPeriod"/>
            </a:pPr>
            <a:r>
              <a:rPr lang="en-US" sz="1700">
                <a:latin typeface="Calibri" charset="0"/>
                <a:ea typeface="ＭＳ Ｐゴシック" charset="0"/>
              </a:rPr>
              <a:t>GW exhausted physically and tired of verbal abuse from TJ for becoming partisan</a:t>
            </a:r>
          </a:p>
          <a:p>
            <a:pPr marL="971550" lvl="1" indent="-571500" eaLnBrk="1" hangingPunct="1">
              <a:lnSpc>
                <a:spcPct val="80000"/>
              </a:lnSpc>
              <a:buFont typeface="Arial" charset="0"/>
              <a:buNone/>
            </a:pPr>
            <a:endParaRPr lang="en-US" sz="2000">
              <a:latin typeface="Calibri" charset="0"/>
              <a:ea typeface="ＭＳ Ｐゴシック" charset="0"/>
            </a:endParaRPr>
          </a:p>
          <a:p>
            <a:pPr marL="971550" lvl="1" indent="-571500" eaLnBrk="1" hangingPunct="1">
              <a:lnSpc>
                <a:spcPct val="80000"/>
              </a:lnSpc>
              <a:buFont typeface="Calibri" charset="0"/>
              <a:buAutoNum type="arabicPeriod"/>
            </a:pPr>
            <a:r>
              <a:rPr lang="en-US" sz="2000">
                <a:latin typeface="Calibri" charset="0"/>
                <a:ea typeface="ＭＳ Ｐゴシック" charset="0"/>
              </a:rPr>
              <a:t>Farewell Address</a:t>
            </a:r>
          </a:p>
          <a:p>
            <a:pPr marL="1371600" lvl="2" indent="-571500" eaLnBrk="1" hangingPunct="1">
              <a:lnSpc>
                <a:spcPct val="80000"/>
              </a:lnSpc>
              <a:buFont typeface="Calibri" charset="0"/>
              <a:buAutoNum type="romanLcPeriod"/>
            </a:pPr>
            <a:r>
              <a:rPr lang="en-US" sz="1700">
                <a:latin typeface="Calibri" charset="0"/>
                <a:ea typeface="ＭＳ Ｐゴシック" charset="0"/>
              </a:rPr>
              <a:t>Warned of evils of political parties</a:t>
            </a:r>
          </a:p>
          <a:p>
            <a:pPr marL="1371600" lvl="2" indent="-571500" eaLnBrk="1" hangingPunct="1">
              <a:lnSpc>
                <a:spcPct val="80000"/>
              </a:lnSpc>
              <a:buFont typeface="Calibri" charset="0"/>
              <a:buAutoNum type="romanLcPeriod"/>
            </a:pPr>
            <a:r>
              <a:rPr lang="en-US" sz="1700">
                <a:latin typeface="Calibri" charset="0"/>
                <a:ea typeface="ＭＳ Ｐゴシック" charset="0"/>
              </a:rPr>
              <a:t>Warned of entangling alliances (like treaty with France)</a:t>
            </a:r>
          </a:p>
          <a:p>
            <a:pPr marL="1371600" lvl="2" indent="-571500" eaLnBrk="1" hangingPunct="1">
              <a:lnSpc>
                <a:spcPct val="80000"/>
              </a:lnSpc>
              <a:buFont typeface="Calibri" charset="0"/>
              <a:buAutoNum type="romanLcPeriod"/>
            </a:pPr>
            <a:r>
              <a:rPr lang="en-US" sz="1700">
                <a:latin typeface="Calibri" charset="0"/>
                <a:ea typeface="ＭＳ Ｐゴシック" charset="0"/>
              </a:rPr>
              <a:t>Isolationism became dominant foreign policy for next 100 yrs.</a:t>
            </a:r>
          </a:p>
          <a:p>
            <a:pPr marL="971550" lvl="1" indent="-571500" eaLnBrk="1" hangingPunct="1">
              <a:lnSpc>
                <a:spcPct val="80000"/>
              </a:lnSpc>
              <a:buFont typeface="Calibri" charset="0"/>
              <a:buAutoNum type="romanLcPeriod"/>
            </a:pPr>
            <a:endParaRPr lang="en-US" sz="2000">
              <a:latin typeface="Calibri" charset="0"/>
              <a:ea typeface="ＭＳ Ｐゴシック" charset="0"/>
            </a:endParaRPr>
          </a:p>
        </p:txBody>
      </p:sp>
      <p:pic>
        <p:nvPicPr>
          <p:cNvPr id="30724" name="Picture 2" descr="http://www.ymcateencourt.com/Documents/images/washington_fw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388620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437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>
                <a:latin typeface="Tahoma" charset="0"/>
                <a:cs typeface="+mj-cs"/>
              </a:rPr>
              <a:t>Washington</a:t>
            </a:r>
            <a:r>
              <a:rPr lang="ja-JP" altLang="en-US" sz="4000">
                <a:latin typeface="Tahoma" charset="0"/>
                <a:cs typeface="+mj-cs"/>
              </a:rPr>
              <a:t>’</a:t>
            </a:r>
            <a:r>
              <a:rPr lang="en-US" sz="4000">
                <a:latin typeface="Tahoma" charset="0"/>
                <a:cs typeface="+mj-cs"/>
              </a:rPr>
              <a:t>s Farewell</a:t>
            </a:r>
            <a:endParaRPr lang="en-US">
              <a:latin typeface="Tahoma" charset="0"/>
              <a:cs typeface="+mj-cs"/>
            </a:endParaRPr>
          </a:p>
        </p:txBody>
      </p:sp>
      <p:sp>
        <p:nvSpPr>
          <p:cNvPr id="56324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228600" y="838200"/>
            <a:ext cx="8540750" cy="21732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latin typeface="Tahoma" charset="0"/>
                <a:cs typeface="+mn-cs"/>
              </a:rPr>
              <a:t>Washington</a:t>
            </a:r>
            <a:r>
              <a:rPr lang="ja-JP" altLang="en-US" sz="2400" dirty="0">
                <a:latin typeface="Tahoma" charset="0"/>
                <a:cs typeface="+mn-cs"/>
              </a:rPr>
              <a:t>’</a:t>
            </a:r>
            <a:r>
              <a:rPr lang="en-US" sz="2400" dirty="0">
                <a:latin typeface="Tahoma" charset="0"/>
                <a:cs typeface="+mn-cs"/>
              </a:rPr>
              <a:t>s Farewell Address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>
                <a:latin typeface="Tahoma" charset="0"/>
              </a:rPr>
              <a:t>Retired after two terms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>
                <a:latin typeface="Tahoma" charset="0"/>
              </a:rPr>
              <a:t>Preserve treaties and avoid </a:t>
            </a:r>
            <a:r>
              <a:rPr lang="en-US" sz="2000" dirty="0" smtClean="0">
                <a:latin typeface="Tahoma" charset="0"/>
              </a:rPr>
              <a:t>alliances</a:t>
            </a:r>
            <a:endParaRPr lang="en-US" sz="2000" dirty="0">
              <a:latin typeface="Tahoma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>
                <a:latin typeface="Tahoma" charset="0"/>
              </a:rPr>
              <a:t>Condemned political parties and partisan </a:t>
            </a:r>
            <a:r>
              <a:rPr lang="en-US" sz="2000" dirty="0" smtClean="0">
                <a:latin typeface="Tahoma" charset="0"/>
              </a:rPr>
              <a:t>conflicts</a:t>
            </a:r>
            <a:endParaRPr lang="en-US" sz="2000" dirty="0">
              <a:latin typeface="Tahoma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>
                <a:latin typeface="Tahoma" charset="0"/>
              </a:rPr>
              <a:t>Warned of sectionalism and to preserve unity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>
                <a:latin typeface="Tahoma" charset="0"/>
              </a:rPr>
              <a:t>Religion and morality and diffusion of knowledge (education)</a:t>
            </a:r>
          </a:p>
        </p:txBody>
      </p:sp>
      <p:pic>
        <p:nvPicPr>
          <p:cNvPr id="39939" name="Picture 7" descr="800px-Washington_Far#86F401.jpg                                000A84C2Macintosh HD                   C5A9507E: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00200" y="3268663"/>
            <a:ext cx="6096000" cy="3589337"/>
          </a:xfrm>
        </p:spPr>
      </p:pic>
    </p:spTree>
    <p:extLst>
      <p:ext uri="{BB962C8B-B14F-4D97-AF65-F5344CB8AC3E}">
        <p14:creationId xmlns:p14="http://schemas.microsoft.com/office/powerpoint/2010/main" val="3916526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76200"/>
            <a:ext cx="8540750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90000"/>
          </a:bodyPr>
          <a:lstStyle/>
          <a:p>
            <a:r>
              <a:rPr lang="en-US" sz="3600">
                <a:effectLst/>
                <a:latin typeface="Tahoma" charset="0"/>
              </a:rPr>
              <a:t>First Political Party System (1789-1824)</a:t>
            </a:r>
          </a:p>
        </p:txBody>
      </p:sp>
      <p:sp>
        <p:nvSpPr>
          <p:cNvPr id="5325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2895600"/>
            <a:ext cx="4267200" cy="3962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ea typeface="+mn-ea"/>
                <a:cs typeface="+mn-cs"/>
              </a:rPr>
              <a:t>Federalists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sz="1800" dirty="0" smtClean="0"/>
              <a:t>National policies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sz="1800" dirty="0" smtClean="0"/>
              <a:t>Strong central government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sz="1800" dirty="0" smtClean="0"/>
              <a:t>Loose constructionists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sz="1800" dirty="0" smtClean="0"/>
              <a:t>Commerce and manufacturing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sz="1800" dirty="0" smtClean="0"/>
              <a:t>Urban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sz="1800" dirty="0" smtClean="0"/>
              <a:t>The rich, the well-born, the able; merchants, bankers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sz="1800" dirty="0" smtClean="0"/>
              <a:t>Pro-British</a:t>
            </a:r>
          </a:p>
          <a:p>
            <a:pPr lvl="2" eaLnBrk="1" hangingPunct="1">
              <a:defRPr/>
            </a:pPr>
            <a:r>
              <a:rPr lang="en-US" sz="1600" dirty="0" smtClean="0"/>
              <a:t>Anti-French revolution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sz="1800" dirty="0" smtClean="0"/>
              <a:t>Northeast</a:t>
            </a:r>
            <a:endParaRPr lang="en-US" sz="1800" dirty="0" smtClean="0">
              <a:effectLst/>
            </a:endParaRPr>
          </a:p>
        </p:txBody>
      </p:sp>
      <p:sp>
        <p:nvSpPr>
          <p:cNvPr id="53252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876800" y="2895600"/>
            <a:ext cx="4267200" cy="3962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ea typeface="+mn-ea"/>
                <a:cs typeface="+mn-cs"/>
              </a:rPr>
              <a:t>Democratic-Republicans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sz="1800" dirty="0" smtClean="0"/>
              <a:t>States rights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sz="1800" dirty="0" smtClean="0"/>
              <a:t>Strong local/state governments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sz="1800" dirty="0" smtClean="0"/>
              <a:t>Strict constructionists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sz="1800" dirty="0" smtClean="0"/>
              <a:t>Agricultural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sz="1800" dirty="0" smtClean="0"/>
              <a:t>Rural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sz="1800" dirty="0" smtClean="0"/>
              <a:t>Small farmers, plantation owners, artisans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sz="1800" dirty="0" smtClean="0"/>
              <a:t>Anti-British</a:t>
            </a:r>
          </a:p>
          <a:p>
            <a:pPr lvl="2" eaLnBrk="1" hangingPunct="1">
              <a:defRPr/>
            </a:pPr>
            <a:r>
              <a:rPr lang="en-US" sz="1600" dirty="0" smtClean="0"/>
              <a:t>Pro-French Revolution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sz="1800" dirty="0" smtClean="0"/>
              <a:t>West and South</a:t>
            </a:r>
            <a:endParaRPr lang="en-US" sz="1800" dirty="0" smtClean="0">
              <a:effectLst/>
            </a:endParaRPr>
          </a:p>
        </p:txBody>
      </p:sp>
      <p:pic>
        <p:nvPicPr>
          <p:cNvPr id="40964" name="Picture 5" descr="Jefferson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762000"/>
            <a:ext cx="18288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Box 6"/>
          <p:cNvSpPr txBox="1">
            <a:spLocks noChangeArrowheads="1"/>
          </p:cNvSpPr>
          <p:nvPr/>
        </p:nvSpPr>
        <p:spPr bwMode="auto">
          <a:xfrm>
            <a:off x="2209800" y="2514600"/>
            <a:ext cx="2174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800"/>
              <a:t>Alexander Hamilton</a:t>
            </a:r>
          </a:p>
        </p:txBody>
      </p:sp>
      <p:sp>
        <p:nvSpPr>
          <p:cNvPr id="40966" name="TextBox 7"/>
          <p:cNvSpPr txBox="1">
            <a:spLocks noChangeArrowheads="1"/>
          </p:cNvSpPr>
          <p:nvPr/>
        </p:nvSpPr>
        <p:spPr bwMode="auto">
          <a:xfrm>
            <a:off x="5257800" y="2514600"/>
            <a:ext cx="1985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800"/>
              <a:t>Thomas Jefferson</a:t>
            </a:r>
          </a:p>
        </p:txBody>
      </p:sp>
      <p:pic>
        <p:nvPicPr>
          <p:cNvPr id="40967" name="Picture 8" descr="alexander hamilton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2133600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2050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854075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>
                <a:effectLst/>
                <a:latin typeface="Tahoma" charset="0"/>
              </a:rPr>
              <a:t>Election of 1796</a:t>
            </a:r>
          </a:p>
        </p:txBody>
      </p:sp>
      <p:pic>
        <p:nvPicPr>
          <p:cNvPr id="41986" name="Picture 6" descr="election_1796.jpg                                              000A84C2Macintosh HD                   C5A9507E: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6096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7" descr="jefferson-vs-adams_11.jpg                                      000A84C2Macintosh HD                   C5A9507E: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838200"/>
            <a:ext cx="297180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9268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</a:rPr>
              <a:t>John </a:t>
            </a:r>
            <a:r>
              <a:rPr lang="en-US" dirty="0">
                <a:latin typeface="Calibri" charset="0"/>
              </a:rPr>
              <a:t>Adams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343400" y="1066800"/>
            <a:ext cx="4114800" cy="5715000"/>
          </a:xfrm>
        </p:spPr>
        <p:txBody>
          <a:bodyPr/>
          <a:lstStyle/>
          <a:p>
            <a:pPr marL="514350" indent="-514350" eaLnBrk="1" hangingPunct="1">
              <a:lnSpc>
                <a:spcPct val="80000"/>
              </a:lnSpc>
              <a:buFont typeface="Calibri" charset="0"/>
              <a:buAutoNum type="arabicPeriod"/>
            </a:pPr>
            <a:r>
              <a:rPr lang="en-US" sz="1800" dirty="0">
                <a:latin typeface="Calibri" charset="0"/>
              </a:rPr>
              <a:t>Election</a:t>
            </a:r>
          </a:p>
          <a:p>
            <a:pPr marL="971550" lvl="1" indent="-571500" eaLnBrk="1" hangingPunct="1">
              <a:lnSpc>
                <a:spcPct val="80000"/>
              </a:lnSpc>
              <a:buFont typeface="Calibri" charset="0"/>
              <a:buAutoNum type="alphaLcPeriod"/>
            </a:pPr>
            <a:r>
              <a:rPr lang="en-US" sz="1500" dirty="0">
                <a:latin typeface="Calibri" charset="0"/>
                <a:ea typeface="ＭＳ Ｐゴシック" charset="0"/>
              </a:rPr>
              <a:t>1796 - Defeats TJ 71 -66 in Electoral College</a:t>
            </a:r>
          </a:p>
          <a:p>
            <a:pPr marL="971550" lvl="1" indent="-571500" eaLnBrk="1" hangingPunct="1">
              <a:lnSpc>
                <a:spcPct val="80000"/>
              </a:lnSpc>
              <a:buFont typeface="Calibri" charset="0"/>
              <a:buAutoNum type="alphaLcPeriod"/>
            </a:pPr>
            <a:r>
              <a:rPr lang="en-US" sz="1500" dirty="0">
                <a:latin typeface="Calibri" charset="0"/>
                <a:ea typeface="ＭＳ Ｐゴシック" charset="0"/>
              </a:rPr>
              <a:t>TJ becomes VP</a:t>
            </a:r>
          </a:p>
          <a:p>
            <a:pPr marL="514350" indent="-514350" eaLnBrk="1" hangingPunct="1">
              <a:lnSpc>
                <a:spcPct val="80000"/>
              </a:lnSpc>
              <a:buFont typeface="Calibri" charset="0"/>
              <a:buAutoNum type="arabicPeriod"/>
            </a:pPr>
            <a:r>
              <a:rPr lang="en-US" sz="1800" dirty="0">
                <a:latin typeface="Calibri" charset="0"/>
              </a:rPr>
              <a:t>Foreign Flare-Ups</a:t>
            </a:r>
          </a:p>
          <a:p>
            <a:pPr marL="971550" lvl="1" indent="-571500" eaLnBrk="1" hangingPunct="1">
              <a:lnSpc>
                <a:spcPct val="80000"/>
              </a:lnSpc>
              <a:buFont typeface="Calibri" charset="0"/>
              <a:buAutoNum type="alphaLcPeriod"/>
            </a:pPr>
            <a:r>
              <a:rPr lang="en-US" sz="1500" dirty="0">
                <a:latin typeface="Calibri" charset="0"/>
                <a:ea typeface="ＭＳ Ｐゴシック" charset="0"/>
              </a:rPr>
              <a:t>France</a:t>
            </a:r>
          </a:p>
          <a:p>
            <a:pPr marL="1314450" lvl="2" indent="-514350" eaLnBrk="1" hangingPunct="1">
              <a:lnSpc>
                <a:spcPct val="80000"/>
              </a:lnSpc>
              <a:buFont typeface="Calibri" charset="0"/>
              <a:buAutoNum type="romanLcPeriod"/>
            </a:pPr>
            <a:r>
              <a:rPr lang="en-US" sz="1300" dirty="0">
                <a:latin typeface="Calibri" charset="0"/>
                <a:ea typeface="ＭＳ Ｐゴシック" charset="0"/>
              </a:rPr>
              <a:t>Saw Jay</a:t>
            </a:r>
            <a:r>
              <a:rPr lang="ja-JP" altLang="en-US" sz="1300" dirty="0">
                <a:latin typeface="Calibri" charset="0"/>
                <a:ea typeface="ＭＳ Ｐゴシック" charset="0"/>
              </a:rPr>
              <a:t>’</a:t>
            </a:r>
            <a:r>
              <a:rPr lang="en-US" sz="1300" dirty="0">
                <a:latin typeface="Calibri" charset="0"/>
                <a:ea typeface="ＭＳ Ｐゴシック" charset="0"/>
              </a:rPr>
              <a:t>s Treaty as a violation of 1778 Franco-American Treaty</a:t>
            </a:r>
          </a:p>
          <a:p>
            <a:pPr marL="1314450" lvl="2" indent="-514350" eaLnBrk="1" hangingPunct="1">
              <a:lnSpc>
                <a:spcPct val="80000"/>
              </a:lnSpc>
              <a:buFont typeface="Calibri" charset="0"/>
              <a:buAutoNum type="romanLcPeriod"/>
            </a:pPr>
            <a:r>
              <a:rPr lang="en-US" sz="1300" dirty="0">
                <a:latin typeface="Calibri" charset="0"/>
                <a:ea typeface="ＭＳ Ｐゴシック" charset="0"/>
              </a:rPr>
              <a:t>Seized 300 merchant vessels by mid-1797.</a:t>
            </a:r>
          </a:p>
          <a:p>
            <a:pPr marL="971550" lvl="1" indent="-571500" eaLnBrk="1" hangingPunct="1">
              <a:lnSpc>
                <a:spcPct val="80000"/>
              </a:lnSpc>
              <a:buFont typeface="Calibri" charset="0"/>
              <a:buAutoNum type="alphaLcPeriod"/>
            </a:pPr>
            <a:r>
              <a:rPr lang="en-US" sz="1500" dirty="0">
                <a:latin typeface="Calibri" charset="0"/>
                <a:ea typeface="ＭＳ Ｐゴシック" charset="0"/>
              </a:rPr>
              <a:t>XYZ Affair</a:t>
            </a:r>
          </a:p>
          <a:p>
            <a:pPr marL="1314450" lvl="2" indent="-514350" eaLnBrk="1" hangingPunct="1">
              <a:lnSpc>
                <a:spcPct val="80000"/>
              </a:lnSpc>
              <a:buFont typeface="Calibri" charset="0"/>
              <a:buAutoNum type="romanLcPeriod"/>
            </a:pPr>
            <a:r>
              <a:rPr lang="en-US" sz="1300" dirty="0">
                <a:latin typeface="Calibri" charset="0"/>
                <a:ea typeface="ＭＳ Ｐゴシック" charset="0"/>
              </a:rPr>
              <a:t>John Adams sent delegation to France to work it out</a:t>
            </a:r>
          </a:p>
          <a:p>
            <a:pPr marL="1314450" lvl="2" indent="-514350" eaLnBrk="1" hangingPunct="1">
              <a:lnSpc>
                <a:spcPct val="80000"/>
              </a:lnSpc>
              <a:buFont typeface="Calibri" charset="0"/>
              <a:buAutoNum type="romanLcPeriod"/>
            </a:pPr>
            <a:r>
              <a:rPr lang="en-US" sz="1300" dirty="0">
                <a:latin typeface="Calibri" charset="0"/>
                <a:ea typeface="ＭＳ Ｐゴシック" charset="0"/>
              </a:rPr>
              <a:t>Approached by 3 French agents (</a:t>
            </a:r>
            <a:r>
              <a:rPr lang="ja-JP" altLang="en-US" sz="1300" dirty="0">
                <a:latin typeface="Calibri" charset="0"/>
                <a:ea typeface="ＭＳ Ｐゴシック" charset="0"/>
              </a:rPr>
              <a:t>“</a:t>
            </a:r>
            <a:r>
              <a:rPr lang="en-US" sz="1300" dirty="0">
                <a:latin typeface="Calibri" charset="0"/>
                <a:ea typeface="ＭＳ Ｐゴシック" charset="0"/>
              </a:rPr>
              <a:t>X, Y and Z</a:t>
            </a:r>
            <a:r>
              <a:rPr lang="ja-JP" altLang="en-US" sz="1300" dirty="0">
                <a:latin typeface="Calibri" charset="0"/>
                <a:ea typeface="ＭＳ Ｐゴシック" charset="0"/>
              </a:rPr>
              <a:t>”</a:t>
            </a:r>
            <a:r>
              <a:rPr lang="en-US" sz="1300" dirty="0">
                <a:latin typeface="Calibri" charset="0"/>
                <a:ea typeface="ＭＳ Ｐゴシック" charset="0"/>
              </a:rPr>
              <a:t>) who demanded loan and bribe of 250,000 to talk to French foreign minister Talleyrand.</a:t>
            </a:r>
          </a:p>
          <a:p>
            <a:pPr marL="1314450" lvl="2" indent="-514350" eaLnBrk="1" hangingPunct="1">
              <a:lnSpc>
                <a:spcPct val="80000"/>
              </a:lnSpc>
              <a:buFont typeface="Calibri" charset="0"/>
              <a:buAutoNum type="romanLcPeriod"/>
            </a:pPr>
            <a:r>
              <a:rPr lang="en-US" sz="1300" dirty="0">
                <a:latin typeface="Calibri" charset="0"/>
                <a:ea typeface="ＭＳ Ｐゴシック" charset="0"/>
              </a:rPr>
              <a:t>US delegates scoffed, </a:t>
            </a:r>
            <a:r>
              <a:rPr lang="ja-JP" altLang="en-US" sz="1300" dirty="0">
                <a:latin typeface="Calibri" charset="0"/>
                <a:ea typeface="ＭＳ Ｐゴシック" charset="0"/>
              </a:rPr>
              <a:t>“</a:t>
            </a:r>
            <a:r>
              <a:rPr lang="en-US" sz="1300" dirty="0">
                <a:latin typeface="Calibri" charset="0"/>
                <a:ea typeface="ＭＳ Ｐゴシック" charset="0"/>
              </a:rPr>
              <a:t>Millions for defense, but not one cent for tribute (bribes)</a:t>
            </a:r>
            <a:r>
              <a:rPr lang="ja-JP" altLang="en-US" sz="1300" dirty="0">
                <a:latin typeface="Calibri" charset="0"/>
                <a:ea typeface="ＭＳ Ｐゴシック" charset="0"/>
              </a:rPr>
              <a:t>”</a:t>
            </a:r>
            <a:endParaRPr lang="en-US" sz="1300" dirty="0">
              <a:latin typeface="Calibri" charset="0"/>
              <a:ea typeface="ＭＳ Ｐゴシック" charset="0"/>
            </a:endParaRPr>
          </a:p>
          <a:p>
            <a:pPr marL="1314450" lvl="2" indent="-514350" eaLnBrk="1" hangingPunct="1">
              <a:lnSpc>
                <a:spcPct val="80000"/>
              </a:lnSpc>
              <a:buFont typeface="Calibri" charset="0"/>
              <a:buAutoNum type="romanLcPeriod"/>
            </a:pPr>
            <a:r>
              <a:rPr lang="en-US" sz="1300" dirty="0">
                <a:latin typeface="Calibri" charset="0"/>
                <a:ea typeface="ＭＳ Ｐゴシック" charset="0"/>
              </a:rPr>
              <a:t>Negotiations broke down </a:t>
            </a:r>
          </a:p>
          <a:p>
            <a:pPr marL="1771650" lvl="3" indent="-514350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US" sz="1100" dirty="0">
                <a:latin typeface="Calibri" charset="0"/>
                <a:ea typeface="ＭＳ Ｐゴシック" charset="0"/>
              </a:rPr>
              <a:t>Undeclared Hostilities with France 1798-99</a:t>
            </a:r>
          </a:p>
          <a:p>
            <a:pPr marL="1771650" lvl="3" indent="-514350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US" sz="1100" dirty="0">
                <a:latin typeface="Calibri" charset="0"/>
                <a:ea typeface="ＭＳ Ｐゴシック" charset="0"/>
              </a:rPr>
              <a:t>US expanded its 3 ship Navy</a:t>
            </a:r>
          </a:p>
          <a:p>
            <a:pPr marL="1771650" lvl="3" indent="-514350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US" sz="1100" dirty="0">
                <a:latin typeface="Calibri" charset="0"/>
                <a:ea typeface="ＭＳ Ｐゴシック" charset="0"/>
              </a:rPr>
              <a:t>US Marine Corps established</a:t>
            </a:r>
          </a:p>
          <a:p>
            <a:pPr marL="1771650" lvl="3" indent="-514350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US" sz="1100" dirty="0">
                <a:latin typeface="Calibri" charset="0"/>
                <a:ea typeface="ＭＳ Ｐゴシック" charset="0"/>
              </a:rPr>
              <a:t>Embargo with France imposed</a:t>
            </a:r>
          </a:p>
          <a:p>
            <a:pPr marL="1771650" lvl="3" indent="-514350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US" sz="1100" dirty="0">
                <a:latin typeface="Calibri" charset="0"/>
                <a:ea typeface="ＭＳ Ｐゴシック" charset="0"/>
              </a:rPr>
              <a:t>Adams tried to avoid full-blown war</a:t>
            </a:r>
          </a:p>
          <a:p>
            <a:pPr marL="1771650" lvl="3" indent="-514350" eaLnBrk="1" hangingPunct="1">
              <a:lnSpc>
                <a:spcPct val="80000"/>
              </a:lnSpc>
              <a:buFont typeface="Arial" charset="0"/>
              <a:buChar char="•"/>
            </a:pPr>
            <a:endParaRPr lang="en-US" sz="1100" dirty="0">
              <a:latin typeface="Calibri" charset="0"/>
              <a:ea typeface="ＭＳ Ｐゴシック" charset="0"/>
            </a:endParaRPr>
          </a:p>
          <a:p>
            <a:pPr marL="1314450" lvl="2" indent="-514350" eaLnBrk="1" hangingPunct="1">
              <a:lnSpc>
                <a:spcPct val="80000"/>
              </a:lnSpc>
              <a:buFont typeface="Arial" charset="0"/>
              <a:buNone/>
            </a:pPr>
            <a:endParaRPr lang="en-US" sz="1300" dirty="0">
              <a:latin typeface="Calibri" charset="0"/>
              <a:ea typeface="ＭＳ Ｐゴシック" charset="0"/>
            </a:endParaRPr>
          </a:p>
        </p:txBody>
      </p:sp>
      <p:pic>
        <p:nvPicPr>
          <p:cNvPr id="31748" name="Picture 2" descr="http://www.billofrightsinstitute.org/view.image?Id=95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25146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4" descr="http://www.robinsonlibrary.com/america/unitedstates/1783/1789/1797/graphics/xyz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886200"/>
            <a:ext cx="38100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7219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152400" y="457200"/>
            <a:ext cx="4114800" cy="566896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700" dirty="0">
                <a:latin typeface="Calibri" charset="0"/>
              </a:rPr>
              <a:t>War Avoided</a:t>
            </a:r>
          </a:p>
          <a:p>
            <a:pPr marL="914400" lvl="1" indent="-514350" eaLnBrk="1" hangingPunct="1">
              <a:lnSpc>
                <a:spcPct val="80000"/>
              </a:lnSpc>
              <a:buFont typeface="Calibri" charset="0"/>
              <a:buAutoNum type="alphaLcPeriod"/>
            </a:pPr>
            <a:r>
              <a:rPr lang="en-US" sz="2400" dirty="0">
                <a:latin typeface="Calibri" charset="0"/>
                <a:ea typeface="ＭＳ Ｐゴシック" charset="0"/>
              </a:rPr>
              <a:t>John Adams sent new envoy to France in 1800</a:t>
            </a:r>
          </a:p>
          <a:p>
            <a:pPr marL="914400" lvl="1" indent="-514350" eaLnBrk="1" hangingPunct="1">
              <a:lnSpc>
                <a:spcPct val="80000"/>
              </a:lnSpc>
              <a:buFont typeface="Calibri" charset="0"/>
              <a:buAutoNum type="alphaLcPeriod"/>
            </a:pPr>
            <a:r>
              <a:rPr lang="en-US" sz="2400" dirty="0">
                <a:latin typeface="Calibri" charset="0"/>
                <a:ea typeface="ＭＳ Ｐゴシック" charset="0"/>
              </a:rPr>
              <a:t>Napoleon accepted – more bent on European conquest, not war with US</a:t>
            </a:r>
          </a:p>
          <a:p>
            <a:pPr marL="914400" lvl="1" indent="-514350" eaLnBrk="1" hangingPunct="1">
              <a:lnSpc>
                <a:spcPct val="80000"/>
              </a:lnSpc>
              <a:buFont typeface="Calibri" charset="0"/>
              <a:buAutoNum type="alphaLcPeriod"/>
            </a:pPr>
            <a:r>
              <a:rPr lang="en-US" sz="2400" dirty="0">
                <a:latin typeface="Calibri" charset="0"/>
                <a:ea typeface="ＭＳ Ｐゴシック" charset="0"/>
              </a:rPr>
              <a:t>Improved Relations made Louisiana Purchase possible 3 years later.</a:t>
            </a:r>
          </a:p>
          <a:p>
            <a:pPr marL="914400" lvl="1" indent="-514350" eaLnBrk="1" hangingPunct="1">
              <a:lnSpc>
                <a:spcPct val="80000"/>
              </a:lnSpc>
              <a:buFont typeface="Calibri" charset="0"/>
              <a:buAutoNum type="alphaLcPeriod"/>
            </a:pPr>
            <a:r>
              <a:rPr lang="en-US" sz="2400" dirty="0">
                <a:latin typeface="Calibri" charset="0"/>
                <a:ea typeface="ＭＳ Ｐゴシック" charset="0"/>
              </a:rPr>
              <a:t>Adams felt dodging this bullet was his finest achievement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.</a:t>
            </a:r>
            <a:endParaRPr lang="en-US" sz="2400" dirty="0">
              <a:latin typeface="Calibri" charset="0"/>
              <a:ea typeface="ＭＳ Ｐゴシック" charset="0"/>
            </a:endParaRPr>
          </a:p>
        </p:txBody>
      </p:sp>
      <p:pic>
        <p:nvPicPr>
          <p:cNvPr id="32771" name="Picture 2" descr="http://medias.photodeck.com/f928e134-3c81-11e0-8989-3b973e3efc70/000446_x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1449388"/>
            <a:ext cx="4876800" cy="380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25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4191000" y="533400"/>
            <a:ext cx="4724400" cy="61722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500" dirty="0">
                <a:latin typeface="Calibri" charset="0"/>
              </a:rPr>
              <a:t>Alien and Sedition Acts (1798)</a:t>
            </a:r>
          </a:p>
          <a:p>
            <a:pPr marL="914400" lvl="1" indent="-514350" eaLnBrk="1" hangingPunct="1">
              <a:lnSpc>
                <a:spcPct val="80000"/>
              </a:lnSpc>
              <a:buFont typeface="Calibri" charset="0"/>
              <a:buAutoNum type="alphaLcPeriod"/>
            </a:pPr>
            <a:r>
              <a:rPr lang="en-US" sz="2200" dirty="0">
                <a:latin typeface="Calibri" charset="0"/>
                <a:ea typeface="ＭＳ Ｐゴシック" charset="0"/>
              </a:rPr>
              <a:t>Purpose: to reduce power of </a:t>
            </a:r>
            <a:r>
              <a:rPr lang="en-US" sz="2200" dirty="0" err="1">
                <a:latin typeface="Calibri" charset="0"/>
                <a:ea typeface="ＭＳ Ｐゴシック" charset="0"/>
              </a:rPr>
              <a:t>Jeffersonians</a:t>
            </a:r>
            <a:r>
              <a:rPr lang="en-US" sz="2200" dirty="0">
                <a:latin typeface="Calibri" charset="0"/>
                <a:ea typeface="ＭＳ Ｐゴシック" charset="0"/>
              </a:rPr>
              <a:t> and silence anti-war opposition</a:t>
            </a:r>
          </a:p>
          <a:p>
            <a:pPr marL="914400" lvl="1" indent="-514350" eaLnBrk="1" hangingPunct="1">
              <a:lnSpc>
                <a:spcPct val="80000"/>
              </a:lnSpc>
              <a:buFont typeface="Calibri" charset="0"/>
              <a:buAutoNum type="alphaLcPeriod"/>
            </a:pPr>
            <a:r>
              <a:rPr lang="en-US" sz="2200" u="sng" dirty="0">
                <a:latin typeface="Calibri" charset="0"/>
                <a:ea typeface="ＭＳ Ｐゴシック" charset="0"/>
              </a:rPr>
              <a:t>Alien Act </a:t>
            </a:r>
          </a:p>
          <a:p>
            <a:pPr marL="1314450" lvl="2" indent="-514350" eaLnBrk="1" hangingPunct="1">
              <a:lnSpc>
                <a:spcPct val="80000"/>
              </a:lnSpc>
              <a:buFont typeface="Calibri" charset="0"/>
              <a:buAutoNum type="romanLcPeriod"/>
            </a:pPr>
            <a:r>
              <a:rPr lang="en-US" sz="1900" dirty="0">
                <a:latin typeface="Calibri" charset="0"/>
                <a:ea typeface="ＭＳ Ｐゴシック" charset="0"/>
              </a:rPr>
              <a:t>Attack on pro-Jeffersonian </a:t>
            </a:r>
            <a:r>
              <a:rPr lang="ja-JP" altLang="en-US" sz="1900" dirty="0">
                <a:latin typeface="Calibri" charset="0"/>
                <a:ea typeface="ＭＳ Ｐゴシック" charset="0"/>
              </a:rPr>
              <a:t>“</a:t>
            </a:r>
            <a:r>
              <a:rPr lang="en-US" sz="1900" dirty="0">
                <a:latin typeface="Calibri" charset="0"/>
                <a:ea typeface="ＭＳ Ｐゴシック" charset="0"/>
              </a:rPr>
              <a:t>aliens</a:t>
            </a:r>
            <a:r>
              <a:rPr lang="ja-JP" altLang="en-US" sz="1900" dirty="0">
                <a:latin typeface="Calibri" charset="0"/>
                <a:ea typeface="ＭＳ Ｐゴシック" charset="0"/>
              </a:rPr>
              <a:t>”</a:t>
            </a:r>
            <a:endParaRPr lang="en-US" sz="1900" dirty="0">
              <a:latin typeface="Calibri" charset="0"/>
              <a:ea typeface="ＭＳ Ｐゴシック" charset="0"/>
            </a:endParaRPr>
          </a:p>
          <a:p>
            <a:pPr marL="1314450" lvl="2" indent="-514350" eaLnBrk="1" hangingPunct="1">
              <a:lnSpc>
                <a:spcPct val="80000"/>
              </a:lnSpc>
              <a:buFont typeface="Calibri" charset="0"/>
              <a:buAutoNum type="romanLcPeriod"/>
            </a:pPr>
            <a:r>
              <a:rPr lang="en-US" sz="1900" dirty="0">
                <a:latin typeface="Calibri" charset="0"/>
                <a:ea typeface="ＭＳ Ｐゴシック" charset="0"/>
              </a:rPr>
              <a:t>Raised residency requirements for US citizenship from 5 </a:t>
            </a:r>
            <a:r>
              <a:rPr lang="en-US" sz="1900" dirty="0" err="1">
                <a:latin typeface="Calibri" charset="0"/>
                <a:ea typeface="ＭＳ Ｐゴシック" charset="0"/>
              </a:rPr>
              <a:t>yrs</a:t>
            </a:r>
            <a:r>
              <a:rPr lang="en-US" sz="1900" dirty="0">
                <a:latin typeface="Calibri" charset="0"/>
                <a:ea typeface="ＭＳ Ｐゴシック" charset="0"/>
              </a:rPr>
              <a:t> to 14 yrs.</a:t>
            </a:r>
          </a:p>
          <a:p>
            <a:pPr marL="1314450" lvl="2" indent="-514350" eaLnBrk="1" hangingPunct="1">
              <a:lnSpc>
                <a:spcPct val="80000"/>
              </a:lnSpc>
              <a:buFont typeface="Calibri" charset="0"/>
              <a:buAutoNum type="romanLcPeriod"/>
            </a:pPr>
            <a:r>
              <a:rPr lang="en-US" sz="1900" dirty="0">
                <a:latin typeface="Calibri" charset="0"/>
                <a:ea typeface="ＭＳ Ｐゴシック" charset="0"/>
              </a:rPr>
              <a:t>President could deport </a:t>
            </a:r>
            <a:r>
              <a:rPr lang="ja-JP" altLang="en-US" sz="1900" dirty="0">
                <a:latin typeface="Calibri" charset="0"/>
                <a:ea typeface="ＭＳ Ｐゴシック" charset="0"/>
              </a:rPr>
              <a:t>“</a:t>
            </a:r>
            <a:r>
              <a:rPr lang="en-US" sz="1900" dirty="0">
                <a:latin typeface="Calibri" charset="0"/>
                <a:ea typeface="ＭＳ Ｐゴシック" charset="0"/>
              </a:rPr>
              <a:t>dangerous</a:t>
            </a:r>
            <a:r>
              <a:rPr lang="ja-JP" altLang="en-US" sz="1900" dirty="0">
                <a:latin typeface="Calibri" charset="0"/>
                <a:ea typeface="ＭＳ Ｐゴシック" charset="0"/>
              </a:rPr>
              <a:t>”</a:t>
            </a:r>
            <a:r>
              <a:rPr lang="en-US" sz="1900" dirty="0">
                <a:latin typeface="Calibri" charset="0"/>
                <a:ea typeface="ＭＳ Ｐゴシック" charset="0"/>
              </a:rPr>
              <a:t> foreigners.</a:t>
            </a:r>
          </a:p>
          <a:p>
            <a:pPr marL="914400" lvl="1" indent="-514350" eaLnBrk="1" hangingPunct="1">
              <a:lnSpc>
                <a:spcPct val="80000"/>
              </a:lnSpc>
              <a:buFont typeface="Calibri" charset="0"/>
              <a:buAutoNum type="alphaLcPeriod"/>
            </a:pPr>
            <a:r>
              <a:rPr lang="en-US" sz="2200" u="sng" dirty="0">
                <a:latin typeface="Calibri" charset="0"/>
                <a:ea typeface="ＭＳ Ｐゴシック" charset="0"/>
              </a:rPr>
              <a:t>Sedition Act</a:t>
            </a:r>
          </a:p>
          <a:p>
            <a:pPr marL="1314450" lvl="2" indent="-514350" eaLnBrk="1" hangingPunct="1">
              <a:lnSpc>
                <a:spcPct val="80000"/>
              </a:lnSpc>
              <a:buFont typeface="Calibri" charset="0"/>
              <a:buAutoNum type="romanLcPeriod"/>
            </a:pPr>
            <a:r>
              <a:rPr lang="en-US" sz="1900" dirty="0">
                <a:latin typeface="Calibri" charset="0"/>
                <a:ea typeface="ＭＳ Ｐゴシック" charset="0"/>
              </a:rPr>
              <a:t>Anyone who impeded policies of the </a:t>
            </a:r>
            <a:r>
              <a:rPr lang="en-US" sz="1900" dirty="0" err="1">
                <a:latin typeface="Calibri" charset="0"/>
                <a:ea typeface="ＭＳ Ｐゴシック" charset="0"/>
              </a:rPr>
              <a:t>gov</a:t>
            </a:r>
            <a:r>
              <a:rPr lang="ja-JP" altLang="en-US" sz="1900" dirty="0">
                <a:latin typeface="Calibri" charset="0"/>
                <a:ea typeface="ＭＳ Ｐゴシック" charset="0"/>
              </a:rPr>
              <a:t>’</a:t>
            </a:r>
            <a:r>
              <a:rPr lang="en-US" sz="1900" dirty="0">
                <a:latin typeface="Calibri" charset="0"/>
                <a:ea typeface="ＭＳ Ｐゴシック" charset="0"/>
              </a:rPr>
              <a:t>t or falsely criticized its officials would get heavy fine and imprisonment.</a:t>
            </a:r>
          </a:p>
          <a:p>
            <a:pPr marL="1314450" lvl="2" indent="-514350" eaLnBrk="1" hangingPunct="1">
              <a:lnSpc>
                <a:spcPct val="80000"/>
              </a:lnSpc>
              <a:buFont typeface="Calibri" charset="0"/>
              <a:buAutoNum type="romanLcPeriod"/>
            </a:pPr>
            <a:r>
              <a:rPr lang="en-US" sz="1900" dirty="0">
                <a:latin typeface="Calibri" charset="0"/>
                <a:ea typeface="ＭＳ Ｐゴシック" charset="0"/>
              </a:rPr>
              <a:t>Direct violation of 1</a:t>
            </a:r>
            <a:r>
              <a:rPr lang="en-US" sz="1900" baseline="30000" dirty="0">
                <a:latin typeface="Calibri" charset="0"/>
                <a:ea typeface="ＭＳ Ｐゴシック" charset="0"/>
              </a:rPr>
              <a:t>st</a:t>
            </a:r>
            <a:r>
              <a:rPr lang="en-US" sz="1900" dirty="0">
                <a:latin typeface="Calibri" charset="0"/>
                <a:ea typeface="ＭＳ Ｐゴシック" charset="0"/>
              </a:rPr>
              <a:t> Amendment</a:t>
            </a:r>
          </a:p>
          <a:p>
            <a:pPr marL="1314450" lvl="2" indent="-514350" eaLnBrk="1" hangingPunct="1">
              <a:lnSpc>
                <a:spcPct val="80000"/>
              </a:lnSpc>
              <a:buFont typeface="Calibri" charset="0"/>
              <a:buAutoNum type="romanLcPeriod"/>
            </a:pPr>
            <a:r>
              <a:rPr lang="en-US" sz="1900" dirty="0">
                <a:latin typeface="Calibri" charset="0"/>
                <a:ea typeface="ＭＳ Ｐゴシック" charset="0"/>
              </a:rPr>
              <a:t>Expired day before Adams left office.</a:t>
            </a:r>
          </a:p>
          <a:p>
            <a:pPr marL="914400" lvl="1" indent="-514350" eaLnBrk="1" hangingPunct="1">
              <a:lnSpc>
                <a:spcPct val="80000"/>
              </a:lnSpc>
              <a:buFont typeface="Calibri" charset="0"/>
              <a:buAutoNum type="alphaLcPeriod"/>
            </a:pPr>
            <a:endParaRPr lang="en-US" sz="2200" dirty="0">
              <a:latin typeface="Calibri" charset="0"/>
              <a:ea typeface="ＭＳ Ｐゴシック" charset="0"/>
            </a:endParaRPr>
          </a:p>
        </p:txBody>
      </p:sp>
      <p:pic>
        <p:nvPicPr>
          <p:cNvPr id="33795" name="Picture 2" descr="http://www.apfn.net/messageboard/07-02-04/tjali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35814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5288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6965168" cy="6019800"/>
          </a:xfrm>
        </p:spPr>
        <p:txBody>
          <a:bodyPr>
            <a:normAutofit/>
          </a:bodyPr>
          <a:lstStyle/>
          <a:p>
            <a:pPr marL="514350" indent="-514350" eaLnBrk="1" hangingPunct="1">
              <a:lnSpc>
                <a:spcPct val="80000"/>
              </a:lnSpc>
              <a:buFont typeface="Calibri" charset="0"/>
              <a:buAutoNum type="arabicPeriod" startAt="4"/>
            </a:pPr>
            <a:r>
              <a:rPr lang="en-US" sz="2500" dirty="0">
                <a:latin typeface="Calibri" charset="0"/>
              </a:rPr>
              <a:t>Whiskey Rebellion</a:t>
            </a:r>
          </a:p>
          <a:p>
            <a:pPr marL="914400" lvl="1" indent="-514350" eaLnBrk="1" hangingPunct="1">
              <a:lnSpc>
                <a:spcPct val="80000"/>
              </a:lnSpc>
              <a:buFont typeface="Calibri" charset="0"/>
              <a:buAutoNum type="alphaLcPeriod"/>
            </a:pPr>
            <a:r>
              <a:rPr lang="en-US" sz="2500" dirty="0">
                <a:latin typeface="Calibri" charset="0"/>
                <a:ea typeface="ＭＳ Ｐゴシック" charset="0"/>
              </a:rPr>
              <a:t>SW Penn </a:t>
            </a:r>
            <a:r>
              <a:rPr lang="en-US" sz="2500" dirty="0" err="1">
                <a:latin typeface="Calibri" charset="0"/>
                <a:ea typeface="ＭＳ Ｐゴシック" charset="0"/>
              </a:rPr>
              <a:t>ppl</a:t>
            </a:r>
            <a:r>
              <a:rPr lang="en-US" sz="2500" dirty="0">
                <a:latin typeface="Calibri" charset="0"/>
                <a:ea typeface="ＭＳ Ｐゴシック" charset="0"/>
              </a:rPr>
              <a:t> hit hard by excise tax</a:t>
            </a:r>
          </a:p>
          <a:p>
            <a:pPr marL="914400" lvl="1" indent="-514350" eaLnBrk="1" hangingPunct="1">
              <a:lnSpc>
                <a:spcPct val="80000"/>
              </a:lnSpc>
              <a:buFont typeface="Calibri" charset="0"/>
              <a:buAutoNum type="alphaLcPeriod"/>
            </a:pPr>
            <a:r>
              <a:rPr lang="ja-JP" altLang="en-US" sz="2500" dirty="0">
                <a:latin typeface="Calibri" charset="0"/>
                <a:ea typeface="ＭＳ Ｐゴシック" charset="0"/>
              </a:rPr>
              <a:t>“</a:t>
            </a:r>
            <a:r>
              <a:rPr lang="en-US" sz="2500" dirty="0">
                <a:latin typeface="Calibri" charset="0"/>
                <a:ea typeface="ＭＳ Ｐゴシック" charset="0"/>
              </a:rPr>
              <a:t>Whiskey Boys</a:t>
            </a:r>
            <a:r>
              <a:rPr lang="ja-JP" altLang="en-US" sz="2500" dirty="0">
                <a:latin typeface="Calibri" charset="0"/>
                <a:ea typeface="ＭＳ Ｐゴシック" charset="0"/>
              </a:rPr>
              <a:t>”</a:t>
            </a:r>
            <a:r>
              <a:rPr lang="en-US" sz="2500" dirty="0">
                <a:latin typeface="Calibri" charset="0"/>
                <a:ea typeface="ＭＳ Ｐゴシック" charset="0"/>
              </a:rPr>
              <a:t> torched </a:t>
            </a:r>
            <a:r>
              <a:rPr lang="en-US" sz="2500" dirty="0" err="1">
                <a:latin typeface="Calibri" charset="0"/>
                <a:ea typeface="ＭＳ Ｐゴシック" charset="0"/>
              </a:rPr>
              <a:t>bldgs</a:t>
            </a:r>
            <a:r>
              <a:rPr lang="en-US" sz="2500" dirty="0">
                <a:latin typeface="Calibri" charset="0"/>
                <a:ea typeface="ＭＳ Ｐゴシック" charset="0"/>
              </a:rPr>
              <a:t>, tarred and feathered tax collectors, talked of </a:t>
            </a:r>
            <a:r>
              <a:rPr lang="ja-JP" altLang="en-US" sz="2500" dirty="0">
                <a:latin typeface="Calibri" charset="0"/>
                <a:ea typeface="ＭＳ Ｐゴシック" charset="0"/>
              </a:rPr>
              <a:t>“</a:t>
            </a:r>
            <a:r>
              <a:rPr lang="en-US" sz="2500" dirty="0">
                <a:latin typeface="Calibri" charset="0"/>
                <a:ea typeface="ＭＳ Ｐゴシック" charset="0"/>
              </a:rPr>
              <a:t>secession</a:t>
            </a:r>
            <a:r>
              <a:rPr lang="ja-JP" altLang="en-US" sz="2500" dirty="0">
                <a:latin typeface="Calibri" charset="0"/>
                <a:ea typeface="ＭＳ Ｐゴシック" charset="0"/>
              </a:rPr>
              <a:t>”</a:t>
            </a:r>
            <a:endParaRPr lang="en-US" sz="2500" dirty="0">
              <a:latin typeface="Calibri" charset="0"/>
              <a:ea typeface="ＭＳ Ｐゴシック" charset="0"/>
            </a:endParaRPr>
          </a:p>
          <a:p>
            <a:pPr marL="914400" lvl="1" indent="-514350" eaLnBrk="1" hangingPunct="1">
              <a:lnSpc>
                <a:spcPct val="80000"/>
              </a:lnSpc>
              <a:buFont typeface="Calibri" charset="0"/>
              <a:buAutoNum type="alphaLcPeriod"/>
            </a:pPr>
            <a:r>
              <a:rPr lang="en-US" sz="2500" dirty="0">
                <a:latin typeface="Calibri" charset="0"/>
                <a:ea typeface="ＭＳ Ｐゴシック" charset="0"/>
              </a:rPr>
              <a:t>GW summoned militia of several states (13,000) – escorted by GW and A Ham themselves</a:t>
            </a:r>
          </a:p>
          <a:p>
            <a:pPr marL="914400" lvl="1" indent="-514350" eaLnBrk="1" hangingPunct="1">
              <a:lnSpc>
                <a:spcPct val="80000"/>
              </a:lnSpc>
              <a:buFont typeface="Calibri" charset="0"/>
              <a:buAutoNum type="alphaLcPeriod"/>
            </a:pPr>
            <a:r>
              <a:rPr lang="en-US" sz="2500" dirty="0">
                <a:latin typeface="Calibri" charset="0"/>
                <a:ea typeface="ＭＳ Ｐゴシック" charset="0"/>
              </a:rPr>
              <a:t>First display of fed</a:t>
            </a:r>
            <a:r>
              <a:rPr lang="ja-JP" altLang="en-US" sz="2500" dirty="0">
                <a:latin typeface="Calibri" charset="0"/>
                <a:ea typeface="ＭＳ Ｐゴシック" charset="0"/>
              </a:rPr>
              <a:t>’</a:t>
            </a:r>
            <a:r>
              <a:rPr lang="en-US" sz="2500" dirty="0">
                <a:latin typeface="Calibri" charset="0"/>
                <a:ea typeface="ＭＳ Ｐゴシック" charset="0"/>
              </a:rPr>
              <a:t>l </a:t>
            </a:r>
            <a:r>
              <a:rPr lang="en-US" sz="2500" dirty="0" err="1">
                <a:latin typeface="Calibri" charset="0"/>
                <a:ea typeface="ＭＳ Ｐゴシック" charset="0"/>
              </a:rPr>
              <a:t>gov</a:t>
            </a:r>
            <a:r>
              <a:rPr lang="ja-JP" altLang="en-US" sz="2500" dirty="0">
                <a:latin typeface="Calibri" charset="0"/>
                <a:ea typeface="ＭＳ Ｐゴシック" charset="0"/>
              </a:rPr>
              <a:t>’</a:t>
            </a:r>
            <a:r>
              <a:rPr lang="en-US" sz="2500" dirty="0">
                <a:latin typeface="Calibri" charset="0"/>
                <a:ea typeface="ＭＳ Ｐゴシック" charset="0"/>
              </a:rPr>
              <a:t>t </a:t>
            </a:r>
            <a:r>
              <a:rPr lang="ja-JP" altLang="en-US" sz="2500" dirty="0">
                <a:latin typeface="Calibri" charset="0"/>
                <a:ea typeface="ＭＳ Ｐゴシック" charset="0"/>
              </a:rPr>
              <a:t>“</a:t>
            </a:r>
            <a:r>
              <a:rPr lang="en-US" sz="2500" dirty="0">
                <a:latin typeface="Calibri" charset="0"/>
                <a:ea typeface="ＭＳ Ｐゴシック" charset="0"/>
              </a:rPr>
              <a:t>ensuring domestic tranquility</a:t>
            </a:r>
            <a:r>
              <a:rPr lang="ja-JP" altLang="en-US" sz="2500" dirty="0">
                <a:latin typeface="Calibri" charset="0"/>
                <a:ea typeface="ＭＳ Ｐゴシック" charset="0"/>
              </a:rPr>
              <a:t>”</a:t>
            </a:r>
            <a:endParaRPr lang="en-US" sz="2500" dirty="0">
              <a:latin typeface="Calibri" charset="0"/>
              <a:ea typeface="ＭＳ Ｐゴシック" charset="0"/>
            </a:endParaRPr>
          </a:p>
          <a:p>
            <a:pPr marL="914400" lvl="1" indent="-514350" eaLnBrk="1" hangingPunct="1">
              <a:lnSpc>
                <a:spcPct val="80000"/>
              </a:lnSpc>
              <a:buFont typeface="Calibri" charset="0"/>
              <a:buAutoNum type="alphaLcPeriod"/>
            </a:pPr>
            <a:r>
              <a:rPr lang="en-US" sz="2500" dirty="0" err="1">
                <a:latin typeface="Calibri" charset="0"/>
                <a:ea typeface="ＭＳ Ｐゴシック" charset="0"/>
              </a:rPr>
              <a:t>Jeffersonians</a:t>
            </a:r>
            <a:r>
              <a:rPr lang="en-US" sz="2500" dirty="0">
                <a:latin typeface="Calibri" charset="0"/>
                <a:ea typeface="ＭＳ Ｐゴシック" charset="0"/>
              </a:rPr>
              <a:t> condemned </a:t>
            </a:r>
            <a:endParaRPr lang="en-US" sz="2500" dirty="0" smtClean="0">
              <a:latin typeface="Calibri" charset="0"/>
              <a:ea typeface="ＭＳ Ｐゴシック" charset="0"/>
            </a:endParaRPr>
          </a:p>
          <a:p>
            <a:pPr marL="914400" lvl="1" indent="-514350" eaLnBrk="1" hangingPunct="1">
              <a:lnSpc>
                <a:spcPct val="80000"/>
              </a:lnSpc>
              <a:buFont typeface="Calibri" charset="0"/>
              <a:buAutoNum type="alphaLcPeriod"/>
            </a:pPr>
            <a:r>
              <a:rPr lang="en-US" sz="2500" dirty="0" smtClean="0">
                <a:latin typeface="Calibri" charset="0"/>
                <a:ea typeface="ＭＳ Ｐゴシック" charset="0"/>
              </a:rPr>
              <a:t>action </a:t>
            </a:r>
            <a:r>
              <a:rPr lang="en-US" sz="2500" dirty="0">
                <a:latin typeface="Calibri" charset="0"/>
                <a:ea typeface="ＭＳ Ｐゴシック" charset="0"/>
              </a:rPr>
              <a:t>as a </a:t>
            </a:r>
            <a:r>
              <a:rPr lang="ja-JP" altLang="en-US" sz="2500" dirty="0">
                <a:latin typeface="Calibri" charset="0"/>
                <a:ea typeface="ＭＳ Ｐゴシック" charset="0"/>
              </a:rPr>
              <a:t>“</a:t>
            </a:r>
            <a:r>
              <a:rPr lang="en-US" sz="2500" dirty="0">
                <a:latin typeface="Calibri" charset="0"/>
                <a:ea typeface="ＭＳ Ｐゴシック" charset="0"/>
              </a:rPr>
              <a:t>brutal display of force</a:t>
            </a:r>
            <a:r>
              <a:rPr lang="ja-JP" altLang="en-US" sz="2500" dirty="0">
                <a:latin typeface="Calibri" charset="0"/>
                <a:ea typeface="ＭＳ Ｐゴシック" charset="0"/>
              </a:rPr>
              <a:t>”</a:t>
            </a:r>
            <a:r>
              <a:rPr lang="en-US" sz="2500" dirty="0">
                <a:latin typeface="Calibri" charset="0"/>
                <a:ea typeface="ＭＳ Ｐゴシック" charset="0"/>
              </a:rPr>
              <a:t> and gained more followers.</a:t>
            </a:r>
          </a:p>
        </p:txBody>
      </p:sp>
      <p:pic>
        <p:nvPicPr>
          <p:cNvPr id="22531" name="Picture 2" descr="http://schoolworkhelper.net/wp-content/uploads/2011/05/Whiskey-Rebell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0" y="3781333"/>
            <a:ext cx="428625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8878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4495800" cy="5943600"/>
          </a:xfrm>
        </p:spPr>
        <p:txBody>
          <a:bodyPr/>
          <a:lstStyle/>
          <a:p>
            <a:pPr marL="514350" indent="-514350" eaLnBrk="1" hangingPunct="1">
              <a:lnSpc>
                <a:spcPct val="80000"/>
              </a:lnSpc>
              <a:buFont typeface="Calibri" charset="0"/>
              <a:buAutoNum type="arabicPeriod" startAt="5"/>
            </a:pPr>
            <a:r>
              <a:rPr lang="en-US" sz="2200">
                <a:latin typeface="Calibri" charset="0"/>
              </a:rPr>
              <a:t>Virginia and Kentucky Resolutions (1798)</a:t>
            </a:r>
          </a:p>
          <a:p>
            <a:pPr marL="914400" lvl="1" indent="-514350" eaLnBrk="1" hangingPunct="1">
              <a:lnSpc>
                <a:spcPct val="80000"/>
              </a:lnSpc>
              <a:buFont typeface="Calibri" charset="0"/>
              <a:buAutoNum type="alphaLcPeriod"/>
            </a:pPr>
            <a:r>
              <a:rPr lang="en-US" sz="2000">
                <a:latin typeface="Calibri" charset="0"/>
                <a:ea typeface="ＭＳ Ｐゴシック" charset="0"/>
              </a:rPr>
              <a:t>Republicans felt Alien and Sedition Acts were unconstitutional</a:t>
            </a:r>
          </a:p>
          <a:p>
            <a:pPr marL="914400" lvl="1" indent="-514350" eaLnBrk="1" hangingPunct="1">
              <a:lnSpc>
                <a:spcPct val="80000"/>
              </a:lnSpc>
              <a:buFont typeface="Calibri" charset="0"/>
              <a:buAutoNum type="alphaLcPeriod"/>
            </a:pPr>
            <a:r>
              <a:rPr lang="en-US" sz="2000">
                <a:latin typeface="Calibri" charset="0"/>
                <a:ea typeface="ＭＳ Ｐゴシック" charset="0"/>
              </a:rPr>
              <a:t>Jefferson and Madison secretly penned two resolutions that asserted that states have the right to </a:t>
            </a:r>
            <a:r>
              <a:rPr lang="en-US" sz="2000" u="sng">
                <a:latin typeface="Calibri" charset="0"/>
                <a:ea typeface="ＭＳ Ｐゴシック" charset="0"/>
              </a:rPr>
              <a:t>nullify</a:t>
            </a:r>
            <a:r>
              <a:rPr lang="en-US" sz="2000">
                <a:latin typeface="Calibri" charset="0"/>
                <a:ea typeface="ＭＳ Ｐゴシック" charset="0"/>
              </a:rPr>
              <a:t> unconstitutional laws passed by Congress.</a:t>
            </a:r>
          </a:p>
          <a:p>
            <a:pPr marL="914400" lvl="1" indent="-514350" eaLnBrk="1" hangingPunct="1">
              <a:lnSpc>
                <a:spcPct val="80000"/>
              </a:lnSpc>
              <a:buFont typeface="Calibri" charset="0"/>
              <a:buAutoNum type="alphaLcPeriod"/>
            </a:pPr>
            <a:r>
              <a:rPr lang="en-US" sz="2000">
                <a:latin typeface="Calibri" charset="0"/>
                <a:ea typeface="ＭＳ Ｐゴシック" charset="0"/>
              </a:rPr>
              <a:t>Federalists retorted that the people, not states created Constitution and that the Supreme Court and not states determined the constitutionality of laws.</a:t>
            </a:r>
          </a:p>
          <a:p>
            <a:pPr marL="914400" lvl="1" indent="-514350" eaLnBrk="1" hangingPunct="1">
              <a:lnSpc>
                <a:spcPct val="80000"/>
              </a:lnSpc>
              <a:buFont typeface="Calibri" charset="0"/>
              <a:buAutoNum type="alphaLcPeriod"/>
            </a:pPr>
            <a:r>
              <a:rPr lang="en-US" sz="2000">
                <a:latin typeface="Calibri" charset="0"/>
                <a:ea typeface="ＭＳ Ｐゴシック" charset="0"/>
              </a:rPr>
              <a:t>No other states but VA and KY adopted resolutions, but southern states would use this later in 19</a:t>
            </a:r>
            <a:r>
              <a:rPr lang="en-US" sz="2000" baseline="30000">
                <a:latin typeface="Calibri" charset="0"/>
                <a:ea typeface="ＭＳ Ｐゴシック" charset="0"/>
              </a:rPr>
              <a:t>th</a:t>
            </a:r>
            <a:r>
              <a:rPr lang="en-US" sz="2000">
                <a:latin typeface="Calibri" charset="0"/>
                <a:ea typeface="ＭＳ Ｐゴシック" charset="0"/>
              </a:rPr>
              <a:t> century to support nullification and secession.</a:t>
            </a:r>
          </a:p>
          <a:p>
            <a:pPr marL="914400" lvl="1" indent="-514350" eaLnBrk="1" hangingPunct="1">
              <a:lnSpc>
                <a:spcPct val="80000"/>
              </a:lnSpc>
              <a:buFont typeface="Calibri" charset="0"/>
              <a:buAutoNum type="alphaLcPeriod"/>
            </a:pPr>
            <a:endParaRPr lang="en-US" sz="2000">
              <a:latin typeface="Calibri" charset="0"/>
              <a:ea typeface="ＭＳ Ｐゴシック" charset="0"/>
            </a:endParaRPr>
          </a:p>
        </p:txBody>
      </p:sp>
      <p:pic>
        <p:nvPicPr>
          <p:cNvPr id="34819" name="Picture 2" descr="http://www.xtimeline.com/__UserPic_Large/1698/ELT20080204120436780321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2743200"/>
            <a:ext cx="384175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 descr="http://upload.wikimedia.org/wikipedia/commons/thumb/1/1d/James_Madison.jpg/220px-James_Madis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3463" y="228600"/>
            <a:ext cx="193833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6" descr="http://upload.wikimedia.org/wikipedia/commons/thumb/1/1e/Thomas_Jefferson_by_Rembrandt_Peale,_1800.jpg/220px-Thomas_Jefferson_by_Rembrandt_Peale,_18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228600"/>
            <a:ext cx="1866900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285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0"/>
            <a:ext cx="854075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>
                <a:latin typeface="Tahoma" charset="0"/>
                <a:cs typeface="+mj-cs"/>
              </a:rPr>
              <a:t>Revolution of 1800</a:t>
            </a:r>
          </a:p>
        </p:txBody>
      </p:sp>
      <p:pic>
        <p:nvPicPr>
          <p:cNvPr id="45058" name="Picture 8" descr="thomas-jefferson-picture.jpg                                   000AA506Macintosh HD                   C3E30A56: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48400" y="685800"/>
            <a:ext cx="2667000" cy="2565400"/>
          </a:xfrm>
        </p:spPr>
      </p:pic>
      <p:pic>
        <p:nvPicPr>
          <p:cNvPr id="45059" name="Picture 9" descr="Aaron Burr.jpg                                                 000AA506Macintosh HD                   C3E30A56: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48400" y="3657600"/>
            <a:ext cx="2709863" cy="3200400"/>
          </a:xfrm>
        </p:spPr>
      </p:pic>
      <p:pic>
        <p:nvPicPr>
          <p:cNvPr id="45060" name="Picture 6" descr="election_1800.jpg                                              000A84C2Macintosh HD                   C5A9507E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6096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4319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 of the Federalist 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Jefferson wins in 1800.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Though their time in power was a brief 12 years, the Federalist Party left a significant legacy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Strengthened the national government.</a:t>
            </a:r>
          </a:p>
          <a:p>
            <a:r>
              <a:rPr lang="en-US" dirty="0" smtClean="0"/>
              <a:t>Established a solid financial system</a:t>
            </a:r>
          </a:p>
          <a:p>
            <a:r>
              <a:rPr lang="en-US" dirty="0" smtClean="0"/>
              <a:t>Encouraged American industry growth</a:t>
            </a:r>
          </a:p>
          <a:p>
            <a:r>
              <a:rPr lang="en-US" dirty="0" smtClean="0"/>
              <a:t>Avoided war with both Britain and France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607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Whiskey </a:t>
            </a:r>
            <a:r>
              <a:rPr lang="en-US" dirty="0" smtClean="0"/>
              <a:t>Rebellion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/>
              <a:t>Many praised the fact that this </a:t>
            </a:r>
            <a:r>
              <a:rPr lang="en-US" dirty="0" smtClean="0"/>
              <a:t>government could </a:t>
            </a:r>
            <a:r>
              <a:rPr lang="en-US" dirty="0"/>
              <a:t>defend the nation from rebellion</a:t>
            </a:r>
          </a:p>
          <a:p>
            <a:r>
              <a:rPr lang="en-US" dirty="0" smtClean="0"/>
              <a:t>The </a:t>
            </a:r>
            <a:r>
              <a:rPr lang="en-US" dirty="0"/>
              <a:t>Articles had failed to stop Shays’ Rebellion</a:t>
            </a:r>
          </a:p>
          <a:p>
            <a:r>
              <a:rPr lang="en-US" dirty="0" smtClean="0"/>
              <a:t>Anti</a:t>
            </a:r>
            <a:r>
              <a:rPr lang="en-US" dirty="0"/>
              <a:t>-Federalists instead feared the growing </a:t>
            </a:r>
            <a:r>
              <a:rPr lang="en-US" dirty="0" smtClean="0"/>
              <a:t>power of </a:t>
            </a:r>
            <a:r>
              <a:rPr lang="en-US" dirty="0"/>
              <a:t>the central government</a:t>
            </a:r>
          </a:p>
          <a:p>
            <a:r>
              <a:rPr lang="en-US" dirty="0" smtClean="0"/>
              <a:t>Federalists </a:t>
            </a:r>
            <a:r>
              <a:rPr lang="en-US" dirty="0"/>
              <a:t>supported Washington’s actions</a:t>
            </a:r>
            <a:r>
              <a:rPr lang="en-US" dirty="0" smtClean="0"/>
              <a:t>, Republicans </a:t>
            </a:r>
            <a:r>
              <a:rPr lang="en-US" dirty="0"/>
              <a:t>condemned the </a:t>
            </a:r>
            <a:r>
              <a:rPr lang="en-US" dirty="0" smtClean="0"/>
              <a:t>federal government’s </a:t>
            </a:r>
            <a:r>
              <a:rPr lang="en-US" dirty="0"/>
              <a:t>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840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French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During Washington’s first term (1788-1792), the French Monarchy was overthrown by the people in an attempt to establish their own republic.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French declared themselves a </a:t>
            </a:r>
            <a:r>
              <a:rPr lang="ja-JP" altLang="en-US" dirty="0">
                <a:latin typeface="Calibri" charset="0"/>
                <a:ea typeface="ＭＳ Ｐゴシック" charset="0"/>
              </a:rPr>
              <a:t>“</a:t>
            </a:r>
            <a:r>
              <a:rPr lang="en-US" dirty="0">
                <a:latin typeface="Calibri" charset="0"/>
                <a:ea typeface="ＭＳ Ｐゴシック" charset="0"/>
              </a:rPr>
              <a:t>republic</a:t>
            </a:r>
            <a:r>
              <a:rPr lang="ja-JP" altLang="en-US" dirty="0">
                <a:latin typeface="Calibri" charset="0"/>
                <a:ea typeface="ＭＳ Ｐゴシック" charset="0"/>
              </a:rPr>
              <a:t>”</a:t>
            </a:r>
            <a:r>
              <a:rPr lang="en-US" dirty="0">
                <a:latin typeface="Calibri" charset="0"/>
                <a:ea typeface="ＭＳ Ｐゴシック" charset="0"/>
              </a:rPr>
              <a:t> but carnage heavier than in American Rev.</a:t>
            </a:r>
          </a:p>
          <a:p>
            <a:pPr lvl="1"/>
            <a:r>
              <a:rPr lang="en-US" dirty="0" err="1">
                <a:latin typeface="Calibri" charset="0"/>
                <a:ea typeface="ＭＳ Ｐゴシック" charset="0"/>
              </a:rPr>
              <a:t>Jeffersonians</a:t>
            </a:r>
            <a:r>
              <a:rPr lang="en-US" dirty="0">
                <a:latin typeface="Calibri" charset="0"/>
                <a:ea typeface="ＭＳ Ｐゴシック" charset="0"/>
              </a:rPr>
              <a:t> thought it unfortunate, but probably necessary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Hamiltonians thought it downright frightening</a:t>
            </a:r>
          </a:p>
          <a:p>
            <a:r>
              <a:rPr lang="en-US" dirty="0" smtClean="0"/>
              <a:t>During the Revolution, the US formed an alliance with the French monarchy</a:t>
            </a:r>
          </a:p>
          <a:p>
            <a:r>
              <a:rPr lang="en-US" dirty="0" smtClean="0"/>
              <a:t>The British attempted to take advantage of the situation and began a war with France also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447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French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Republicans pushed for the US </a:t>
            </a:r>
            <a:r>
              <a:rPr lang="en-US" dirty="0" err="1" smtClean="0"/>
              <a:t>gov</a:t>
            </a:r>
            <a:r>
              <a:rPr lang="en-US" dirty="0"/>
              <a:t> </a:t>
            </a:r>
            <a:r>
              <a:rPr lang="en-US" dirty="0" smtClean="0"/>
              <a:t>to honor the alliance and come to the aid of the French</a:t>
            </a:r>
          </a:p>
          <a:p>
            <a:r>
              <a:rPr lang="en-US" dirty="0" smtClean="0"/>
              <a:t>The Federalists stated that the alliance had been formed with the French Monarchy, and therefore no longer existed.</a:t>
            </a:r>
          </a:p>
          <a:p>
            <a:pPr lvl="1"/>
            <a:r>
              <a:rPr lang="en-US" dirty="0" smtClean="0"/>
              <a:t>They actually openly supported the British as they did not want to support a bloody and violent revolution in fears of it happening again in the 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204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Instead of siding with either nation, Washington issued the Proclamation of Neutrality</a:t>
            </a:r>
          </a:p>
          <a:p>
            <a:pPr lvl="1"/>
            <a:r>
              <a:rPr lang="en-US" dirty="0" smtClean="0"/>
              <a:t>He did not believe that the US was strong enough to become involved in a foreign conflict</a:t>
            </a:r>
          </a:p>
          <a:p>
            <a:pPr lvl="1"/>
            <a:r>
              <a:rPr lang="en-US" dirty="0" smtClean="0"/>
              <a:t>The proclamation stated that the US would support neither in the war and wanted to stay neutral</a:t>
            </a:r>
          </a:p>
          <a:p>
            <a:pPr lvl="1"/>
            <a:r>
              <a:rPr lang="en-US" dirty="0" smtClean="0"/>
              <a:t>Washington himself urged the American people to remain neutral as 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341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4419600" cy="5867400"/>
          </a:xfrm>
        </p:spPr>
        <p:txBody>
          <a:bodyPr/>
          <a:lstStyle/>
          <a:p>
            <a:pPr marL="400050" lvl="1" indent="0" eaLnBrk="1" hangingPunct="1">
              <a:lnSpc>
                <a:spcPct val="80000"/>
              </a:lnSpc>
              <a:buNone/>
            </a:pPr>
            <a:r>
              <a:rPr lang="en-US" sz="2600" dirty="0">
                <a:latin typeface="Calibri" charset="0"/>
                <a:ea typeface="ＭＳ Ｐゴシック" charset="0"/>
              </a:rPr>
              <a:t>Washington</a:t>
            </a:r>
            <a:r>
              <a:rPr lang="ja-JP" altLang="en-US" sz="2600" dirty="0">
                <a:latin typeface="Calibri" charset="0"/>
                <a:ea typeface="ＭＳ Ｐゴシック" charset="0"/>
              </a:rPr>
              <a:t>’</a:t>
            </a:r>
            <a:r>
              <a:rPr lang="en-US" sz="2600" dirty="0">
                <a:latin typeface="Calibri" charset="0"/>
                <a:ea typeface="ＭＳ Ｐゴシック" charset="0"/>
              </a:rPr>
              <a:t>s Neutrality Proclamation (1793)</a:t>
            </a:r>
          </a:p>
          <a:p>
            <a:pPr marL="1371600" lvl="2" indent="-571500" eaLnBrk="1" hangingPunct="1">
              <a:lnSpc>
                <a:spcPct val="80000"/>
              </a:lnSpc>
              <a:buFont typeface="Calibri" charset="0"/>
              <a:buAutoNum type="romanLcPeriod"/>
            </a:pPr>
            <a:r>
              <a:rPr lang="en-US" sz="2200" dirty="0">
                <a:latin typeface="Calibri" charset="0"/>
                <a:ea typeface="ＭＳ Ｐゴシック" charset="0"/>
              </a:rPr>
              <a:t>US would be neutral</a:t>
            </a:r>
          </a:p>
          <a:p>
            <a:pPr marL="1371600" lvl="2" indent="-571500" eaLnBrk="1" hangingPunct="1">
              <a:lnSpc>
                <a:spcPct val="80000"/>
              </a:lnSpc>
              <a:buFont typeface="Calibri" charset="0"/>
              <a:buAutoNum type="romanLcPeriod"/>
            </a:pPr>
            <a:r>
              <a:rPr lang="en-US" sz="2200" dirty="0">
                <a:latin typeface="Calibri" charset="0"/>
                <a:ea typeface="ＭＳ Ｐゴシック" charset="0"/>
              </a:rPr>
              <a:t>Warned US citizens to be impartial to both sides.</a:t>
            </a:r>
          </a:p>
          <a:p>
            <a:pPr marL="1828800" lvl="3" indent="-571500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US" sz="1900" dirty="0">
                <a:latin typeface="Calibri" charset="0"/>
                <a:ea typeface="ＭＳ Ｐゴシック" charset="0"/>
              </a:rPr>
              <a:t>Jefferson furious – GW did not consult Congress</a:t>
            </a:r>
          </a:p>
          <a:p>
            <a:pPr marL="1828800" lvl="3" indent="-571500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US" sz="1900" dirty="0">
                <a:latin typeface="Calibri" charset="0"/>
                <a:ea typeface="ＭＳ Ｐゴシック" charset="0"/>
              </a:rPr>
              <a:t>Hamilton supported it.</a:t>
            </a:r>
          </a:p>
          <a:p>
            <a:pPr marL="1371600" lvl="2" indent="-571500" eaLnBrk="1" hangingPunct="1">
              <a:lnSpc>
                <a:spcPct val="80000"/>
              </a:lnSpc>
              <a:buFont typeface="Calibri" charset="0"/>
              <a:buAutoNum type="romanLcPeriod"/>
            </a:pPr>
            <a:r>
              <a:rPr lang="en-US" sz="2200" dirty="0">
                <a:latin typeface="Calibri" charset="0"/>
                <a:ea typeface="ＭＳ Ｐゴシック" charset="0"/>
              </a:rPr>
              <a:t>Citizen Genet</a:t>
            </a:r>
          </a:p>
          <a:p>
            <a:pPr marL="1828800" lvl="3" indent="-571500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US" sz="1900" dirty="0">
                <a:latin typeface="Calibri" charset="0"/>
                <a:ea typeface="ＭＳ Ｐゴシック" charset="0"/>
              </a:rPr>
              <a:t>French diplomat in US who felt Neutrality Proclamation not a true reflection of US feelings towards France</a:t>
            </a:r>
          </a:p>
          <a:p>
            <a:pPr marL="1828800" lvl="3" indent="-571500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US" sz="1900" dirty="0">
                <a:latin typeface="Calibri" charset="0"/>
                <a:ea typeface="ＭＳ Ｐゴシック" charset="0"/>
              </a:rPr>
              <a:t>Went to </a:t>
            </a:r>
            <a:r>
              <a:rPr lang="en-US" sz="1900" dirty="0" err="1">
                <a:latin typeface="Calibri" charset="0"/>
                <a:ea typeface="ＭＳ Ｐゴシック" charset="0"/>
              </a:rPr>
              <a:t>ppl</a:t>
            </a:r>
            <a:r>
              <a:rPr lang="en-US" sz="1900" dirty="0">
                <a:latin typeface="Calibri" charset="0"/>
                <a:ea typeface="ＭＳ Ｐゴシック" charset="0"/>
              </a:rPr>
              <a:t> directly to ask for money and supplies for war cause</a:t>
            </a:r>
          </a:p>
          <a:p>
            <a:pPr marL="1828800" lvl="3" indent="-571500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US" sz="1900" dirty="0">
                <a:latin typeface="Calibri" charset="0"/>
                <a:ea typeface="ＭＳ Ｐゴシック" charset="0"/>
              </a:rPr>
              <a:t>GW booted him out of country.</a:t>
            </a:r>
          </a:p>
          <a:p>
            <a:pPr eaLnBrk="1" hangingPunct="1">
              <a:lnSpc>
                <a:spcPct val="80000"/>
              </a:lnSpc>
            </a:pPr>
            <a:endParaRPr lang="en-US" sz="3000" dirty="0">
              <a:latin typeface="Calibri" charset="0"/>
            </a:endParaRPr>
          </a:p>
        </p:txBody>
      </p:sp>
      <p:pic>
        <p:nvPicPr>
          <p:cNvPr id="27651" name="Picture 2" descr="http://www.georgewashingtonwired.org/wp-content/uploads/2011/04/neutral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609600"/>
            <a:ext cx="41910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http://franceshunter.files.wordpress.com/2009/12/robespier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4038600"/>
            <a:ext cx="2057400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3429000" y="3429000"/>
            <a:ext cx="19812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627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3657600" y="381000"/>
            <a:ext cx="5029200" cy="64770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sz="3000" dirty="0">
                <a:latin typeface="Calibri" charset="0"/>
              </a:rPr>
              <a:t>Second Test:</a:t>
            </a:r>
            <a:r>
              <a:rPr lang="en-US" sz="3000" u="sng" dirty="0">
                <a:latin typeface="Calibri" charset="0"/>
              </a:rPr>
              <a:t> Jay</a:t>
            </a:r>
            <a:r>
              <a:rPr lang="ja-JP" altLang="en-US" sz="3000" u="sng" dirty="0">
                <a:latin typeface="Calibri" charset="0"/>
              </a:rPr>
              <a:t>’</a:t>
            </a:r>
            <a:r>
              <a:rPr lang="en-US" sz="3000" u="sng" dirty="0">
                <a:latin typeface="Calibri" charset="0"/>
              </a:rPr>
              <a:t>s Treaty</a:t>
            </a:r>
          </a:p>
          <a:p>
            <a:pPr marL="914400" lvl="1" indent="-514350" eaLnBrk="1" hangingPunct="1">
              <a:lnSpc>
                <a:spcPct val="80000"/>
              </a:lnSpc>
              <a:buFont typeface="Calibri" charset="0"/>
              <a:buAutoNum type="alphaLcPeriod"/>
            </a:pPr>
            <a:r>
              <a:rPr lang="en-US" sz="2400" dirty="0">
                <a:latin typeface="Calibri" charset="0"/>
                <a:ea typeface="ＭＳ Ｐゴシック" charset="0"/>
              </a:rPr>
              <a:t>GB a thorn in US side</a:t>
            </a:r>
          </a:p>
          <a:p>
            <a:pPr marL="1314450" lvl="2" indent="-514350" eaLnBrk="1" hangingPunct="1">
              <a:lnSpc>
                <a:spcPct val="80000"/>
              </a:lnSpc>
              <a:buFont typeface="Calibri" charset="0"/>
              <a:buAutoNum type="romanLcPeriod"/>
            </a:pPr>
            <a:r>
              <a:rPr lang="en-US" sz="2000" dirty="0">
                <a:latin typeface="Calibri" charset="0"/>
                <a:ea typeface="ＭＳ Ｐゴシック" charset="0"/>
              </a:rPr>
              <a:t>constantly </a:t>
            </a:r>
            <a:r>
              <a:rPr lang="en-US" sz="2000" dirty="0" err="1">
                <a:latin typeface="Calibri" charset="0"/>
                <a:ea typeface="ＭＳ Ｐゴシック" charset="0"/>
              </a:rPr>
              <a:t>harrassing</a:t>
            </a:r>
            <a:r>
              <a:rPr lang="en-US" sz="2000" dirty="0">
                <a:latin typeface="Calibri" charset="0"/>
                <a:ea typeface="ＭＳ Ｐゴシック" charset="0"/>
              </a:rPr>
              <a:t> US frontier settlers </a:t>
            </a:r>
          </a:p>
          <a:p>
            <a:pPr marL="1314450" lvl="2" indent="-514350" eaLnBrk="1" hangingPunct="1">
              <a:lnSpc>
                <a:spcPct val="80000"/>
              </a:lnSpc>
              <a:buFont typeface="Calibri" charset="0"/>
              <a:buAutoNum type="romanLcPeriod"/>
            </a:pPr>
            <a:r>
              <a:rPr lang="en-US" sz="2000" dirty="0">
                <a:latin typeface="Calibri" charset="0"/>
                <a:ea typeface="ＭＳ Ｐゴシック" charset="0"/>
              </a:rPr>
              <a:t>Seized 300 US ships and impressed (stole) US sailors.</a:t>
            </a:r>
          </a:p>
          <a:p>
            <a:pPr marL="1314450" lvl="2" indent="-514350" eaLnBrk="1" hangingPunct="1">
              <a:lnSpc>
                <a:spcPct val="80000"/>
              </a:lnSpc>
              <a:buFont typeface="Calibri" charset="0"/>
              <a:buAutoNum type="romanLcPeriod"/>
            </a:pPr>
            <a:r>
              <a:rPr lang="en-US" sz="2000" dirty="0">
                <a:latin typeface="Calibri" charset="0"/>
                <a:ea typeface="ＭＳ Ｐゴシック" charset="0"/>
              </a:rPr>
              <a:t>GB stayed in posts in violation of 1783 peace treaty</a:t>
            </a:r>
          </a:p>
          <a:p>
            <a:pPr marL="1314450" lvl="2" indent="-514350" eaLnBrk="1" hangingPunct="1">
              <a:lnSpc>
                <a:spcPct val="80000"/>
              </a:lnSpc>
              <a:buFont typeface="Calibri" charset="0"/>
              <a:buAutoNum type="romanLcPeriod"/>
            </a:pPr>
            <a:r>
              <a:rPr lang="en-US" sz="2000" dirty="0">
                <a:latin typeface="Calibri" charset="0"/>
                <a:ea typeface="ＭＳ Ｐゴシック" charset="0"/>
              </a:rPr>
              <a:t>Sold firearms and alcohol to Natives who attacked US settlers.</a:t>
            </a:r>
          </a:p>
          <a:p>
            <a:pPr marL="914400" lvl="1" indent="-514350" eaLnBrk="1" hangingPunct="1">
              <a:lnSpc>
                <a:spcPct val="80000"/>
              </a:lnSpc>
              <a:buFont typeface="Calibri" charset="0"/>
              <a:buAutoNum type="alphaLcPeriod"/>
            </a:pPr>
            <a:r>
              <a:rPr lang="en-US" sz="2400" dirty="0">
                <a:latin typeface="Calibri" charset="0"/>
                <a:ea typeface="ＭＳ Ｐゴシック" charset="0"/>
              </a:rPr>
              <a:t>Feds did NOT want war with GB (75% of import duties from GB trade)</a:t>
            </a:r>
          </a:p>
          <a:p>
            <a:pPr marL="914400" lvl="1" indent="-514350" eaLnBrk="1" hangingPunct="1">
              <a:lnSpc>
                <a:spcPct val="80000"/>
              </a:lnSpc>
              <a:buFont typeface="Calibri" charset="0"/>
              <a:buAutoNum type="alphaLcPeriod"/>
            </a:pPr>
            <a:r>
              <a:rPr lang="en-US" sz="2400" dirty="0" err="1">
                <a:latin typeface="Calibri" charset="0"/>
                <a:ea typeface="ＭＳ Ｐゴシック" charset="0"/>
              </a:rPr>
              <a:t>Jeffersonians</a:t>
            </a:r>
            <a:r>
              <a:rPr lang="en-US" sz="2400" dirty="0">
                <a:latin typeface="Calibri" charset="0"/>
                <a:ea typeface="ＭＳ Ｐゴシック" charset="0"/>
              </a:rPr>
              <a:t> wanted 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embargo</a:t>
            </a:r>
            <a:endParaRPr lang="en-US" sz="2400" dirty="0">
              <a:latin typeface="Calibri" charset="0"/>
              <a:ea typeface="ＭＳ Ｐゴシック" charset="0"/>
            </a:endParaRPr>
          </a:p>
        </p:txBody>
      </p:sp>
      <p:pic>
        <p:nvPicPr>
          <p:cNvPr id="28675" name="Picture 2" descr="http://web-images.chacha.com/jay-treaty/jay-treaty-feb-4-2011-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429000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 descr="http://www.loc.gov/rr/program/bib/ourdocs/Images/j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75" y="76200"/>
            <a:ext cx="214312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6599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Jay’s Treaty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order to avoid war with the British, Washington sent John Jay to England to negotiate a new treaty:</a:t>
            </a:r>
          </a:p>
          <a:p>
            <a:pPr lvl="1"/>
            <a:r>
              <a:rPr lang="en-US" dirty="0" smtClean="0"/>
              <a:t>He was instructed to:</a:t>
            </a:r>
          </a:p>
          <a:p>
            <a:pPr lvl="2"/>
            <a:r>
              <a:rPr lang="en-US" dirty="0" smtClean="0"/>
              <a:t>Have the British abandon forts on American lands</a:t>
            </a:r>
          </a:p>
          <a:p>
            <a:pPr lvl="2"/>
            <a:r>
              <a:rPr lang="en-US" dirty="0" smtClean="0"/>
              <a:t>Have the British pay for damages to American shipping</a:t>
            </a:r>
          </a:p>
          <a:p>
            <a:pPr lvl="2"/>
            <a:r>
              <a:rPr lang="en-US" dirty="0" smtClean="0"/>
              <a:t>Have the British abandon its practice of seizing American shipping and impressing American sailors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17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1253</Words>
  <Application>Microsoft Macintosh PowerPoint</Application>
  <PresentationFormat>On-screen Show (4:3)</PresentationFormat>
  <Paragraphs>158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Federalist Party Falls</vt:lpstr>
      <vt:lpstr>PowerPoint Presentation</vt:lpstr>
      <vt:lpstr>The Whiskey Rebellion</vt:lpstr>
      <vt:lpstr>The French Question</vt:lpstr>
      <vt:lpstr>The French Question</vt:lpstr>
      <vt:lpstr>Neutrality</vt:lpstr>
      <vt:lpstr>PowerPoint Presentation</vt:lpstr>
      <vt:lpstr>PowerPoint Presentation</vt:lpstr>
      <vt:lpstr>Jay’s Treaty</vt:lpstr>
      <vt:lpstr>Jay’s Treaty</vt:lpstr>
      <vt:lpstr>PowerPoint Presentation</vt:lpstr>
      <vt:lpstr>Washington’s Precedents</vt:lpstr>
      <vt:lpstr>F. Washington’s Farewell Address</vt:lpstr>
      <vt:lpstr>Washington’s Farewell</vt:lpstr>
      <vt:lpstr>First Political Party System (1789-1824)</vt:lpstr>
      <vt:lpstr>Election of 1796</vt:lpstr>
      <vt:lpstr>John Adams</vt:lpstr>
      <vt:lpstr>PowerPoint Presentation</vt:lpstr>
      <vt:lpstr>PowerPoint Presentation</vt:lpstr>
      <vt:lpstr>PowerPoint Presentation</vt:lpstr>
      <vt:lpstr>Revolution of 1800</vt:lpstr>
      <vt:lpstr>The End of the Federalist Era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Federalist Party Falls</dc:title>
  <dc:creator>Craig Winchell</dc:creator>
  <cp:lastModifiedBy>Craig Winchell</cp:lastModifiedBy>
  <cp:revision>6</cp:revision>
  <dcterms:created xsi:type="dcterms:W3CDTF">2016-09-16T21:11:27Z</dcterms:created>
  <dcterms:modified xsi:type="dcterms:W3CDTF">2016-09-20T19:12:34Z</dcterms:modified>
</cp:coreProperties>
</file>