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7" r:id="rId2"/>
    <p:sldId id="256" r:id="rId3"/>
    <p:sldId id="275" r:id="rId4"/>
    <p:sldId id="276" r:id="rId5"/>
    <p:sldId id="258" r:id="rId6"/>
    <p:sldId id="259" r:id="rId7"/>
    <p:sldId id="261" r:id="rId8"/>
    <p:sldId id="262" r:id="rId9"/>
    <p:sldId id="263" r:id="rId10"/>
    <p:sldId id="264" r:id="rId11"/>
    <p:sldId id="273" r:id="rId12"/>
    <p:sldId id="265" r:id="rId13"/>
    <p:sldId id="269" r:id="rId14"/>
    <p:sldId id="270" r:id="rId15"/>
    <p:sldId id="271" r:id="rId16"/>
    <p:sldId id="272" r:id="rId17"/>
    <p:sldId id="274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0850C-8228-3A45-B3C8-F493B326943D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791ED-5459-334B-9443-216CD281E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b="1">
                <a:solidFill>
                  <a:srgbClr val="333366"/>
                </a:solidFill>
                <a:cs typeface="Arial" charset="0"/>
              </a:rPr>
              <a:t>1SS-E17. Describe the aspirations, ideals, and events that served as the foundation for the creation of a new national government, with emphasis on:</a:t>
            </a:r>
            <a:r>
              <a:rPr lang="en-US" b="1">
                <a:solidFill>
                  <a:srgbClr val="333366"/>
                </a:solidFill>
                <a:latin typeface="Verdana" charset="0"/>
              </a:rPr>
              <a:t> </a:t>
            </a:r>
          </a:p>
          <a:p>
            <a:r>
              <a:rPr lang="en-US">
                <a:solidFill>
                  <a:srgbClr val="333366"/>
                </a:solidFill>
                <a:cs typeface="Arial" charset="0"/>
              </a:rPr>
              <a:t>PO 4. Struggles over ratification of the Constitution and the creation of the Bill of Rights</a:t>
            </a:r>
            <a:endParaRPr lang="en-US">
              <a:solidFill>
                <a:srgbClr val="333366"/>
              </a:solidFill>
              <a:latin typeface="Verdana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22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b="1">
                <a:solidFill>
                  <a:srgbClr val="333366"/>
                </a:solidFill>
                <a:cs typeface="Arial" charset="0"/>
              </a:rPr>
              <a:t>1SS-E17. Describe the aspirations, ideals, and events that served as the foundation for the creation of a new national government, with emphasis on:</a:t>
            </a:r>
            <a:r>
              <a:rPr lang="en-US" b="1">
                <a:solidFill>
                  <a:srgbClr val="333366"/>
                </a:solidFill>
                <a:latin typeface="Verdana" charset="0"/>
              </a:rPr>
              <a:t> </a:t>
            </a:r>
          </a:p>
          <a:p>
            <a:r>
              <a:rPr lang="en-US">
                <a:solidFill>
                  <a:srgbClr val="333366"/>
                </a:solidFill>
                <a:cs typeface="Arial" charset="0"/>
              </a:rPr>
              <a:t>PO 4. Struggles over ratification of the Constitution and the creation of the Bill of Rights</a:t>
            </a:r>
            <a:endParaRPr lang="en-US">
              <a:solidFill>
                <a:srgbClr val="333366"/>
              </a:solidFill>
              <a:latin typeface="Verdana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83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9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9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44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791ED-5459-334B-9443-216CD281E5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3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151604F-6EA4-D44D-948B-46FD063661EC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8B8A923-3153-DB42-8B8A-0DAC93CD3D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Now Party: </a:t>
            </a:r>
            <a:br>
              <a:rPr lang="en-US" dirty="0" smtClean="0"/>
            </a:br>
            <a:r>
              <a:rPr lang="en-US" dirty="0" smtClean="0"/>
              <a:t>Hosted by Am-Ram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were large states in favor of the Virginia Plan?</a:t>
            </a:r>
          </a:p>
          <a:p>
            <a:r>
              <a:rPr lang="en-US" dirty="0" smtClean="0"/>
              <a:t>Why were small states in favor of the New Jersey Plan?</a:t>
            </a:r>
          </a:p>
          <a:p>
            <a:r>
              <a:rPr lang="en-US" dirty="0" smtClean="0"/>
              <a:t>Opinion: Should the government be more concerned with protecting </a:t>
            </a:r>
            <a:r>
              <a:rPr lang="en-US" i="1" dirty="0" smtClean="0"/>
              <a:t>individual rights </a:t>
            </a:r>
            <a:r>
              <a:rPr lang="en-US" dirty="0" smtClean="0"/>
              <a:t>or the </a:t>
            </a:r>
            <a:r>
              <a:rPr lang="en-US" i="1" dirty="0" smtClean="0"/>
              <a:t>greater good of society</a:t>
            </a:r>
            <a:r>
              <a:rPr lang="en-US" dirty="0" smtClean="0"/>
              <a:t>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0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 Black" charset="0"/>
              </a:rPr>
              <a:t>Quote #2: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b="1">
                <a:latin typeface="Arial Black" charset="0"/>
              </a:rPr>
              <a:t>“</a:t>
            </a:r>
            <a:r>
              <a:rPr lang="en-US" b="1">
                <a:latin typeface="Arial Black" charset="0"/>
              </a:rPr>
              <a:t>It must be by this time evident to all men…that (the Articles of Confederation) is a system so radically vicious and unsound as to admit….an entire change.</a:t>
            </a:r>
            <a:r>
              <a:rPr lang="ja-JP" altLang="en-US" b="1">
                <a:latin typeface="Arial Black" charset="0"/>
              </a:rPr>
              <a:t>”</a:t>
            </a:r>
            <a:endParaRPr lang="en-US" b="1">
              <a:latin typeface="Arial Black" charset="0"/>
            </a:endParaRPr>
          </a:p>
          <a:p>
            <a:pPr eaLnBrk="1" hangingPunct="1"/>
            <a:r>
              <a:rPr lang="en-US" b="1">
                <a:latin typeface="Arial Black" charset="0"/>
              </a:rPr>
              <a:t>Who said it?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8606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 Black" charset="0"/>
              </a:rPr>
              <a:t>Quote </a:t>
            </a:r>
            <a:r>
              <a:rPr lang="en-US" b="1" dirty="0" smtClean="0">
                <a:latin typeface="Arial Black" charset="0"/>
              </a:rPr>
              <a:t>#3</a:t>
            </a:r>
            <a:r>
              <a:rPr lang="en-US" b="1" u="sng" dirty="0" smtClean="0">
                <a:latin typeface="Arial Black" charset="0"/>
              </a:rPr>
              <a:t>:</a:t>
            </a:r>
            <a:endParaRPr lang="en-US" b="1" u="sng" dirty="0">
              <a:latin typeface="Arial Black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b="1">
                <a:latin typeface="Arial Black" charset="0"/>
              </a:rPr>
              <a:t>“</a:t>
            </a:r>
            <a:r>
              <a:rPr lang="en-US" b="1">
                <a:latin typeface="Arial Black" charset="0"/>
              </a:rPr>
              <a:t>… the power vested in congress of sending troops for suppressing insurrections will always enable them to stifle the first struggles of freedom."</a:t>
            </a:r>
            <a:r>
              <a:rPr lang="en-US">
                <a:latin typeface="Arial Black" charset="0"/>
              </a:rPr>
              <a:t> </a:t>
            </a:r>
            <a:endParaRPr lang="en-US" b="1">
              <a:latin typeface="Arial Black" charset="0"/>
            </a:endParaRPr>
          </a:p>
          <a:p>
            <a:pPr eaLnBrk="1" hangingPunct="1"/>
            <a:r>
              <a:rPr lang="en-US" b="1">
                <a:latin typeface="Arial Black" charset="0"/>
              </a:rPr>
              <a:t>Who said it?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0856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 Black" charset="0"/>
              </a:rPr>
              <a:t>Quote </a:t>
            </a:r>
            <a:r>
              <a:rPr lang="en-US" b="1" dirty="0" smtClean="0">
                <a:latin typeface="Arial Black" charset="0"/>
              </a:rPr>
              <a:t>#4:</a:t>
            </a:r>
            <a:endParaRPr lang="en-US" b="1" dirty="0">
              <a:latin typeface="Arial Black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eaLnBrk="1" hangingPunct="1"/>
            <a:r>
              <a:rPr lang="ja-JP" altLang="en-US" b="1">
                <a:latin typeface="Arial Black" charset="0"/>
              </a:rPr>
              <a:t>“</a:t>
            </a:r>
            <a:r>
              <a:rPr lang="en-US" b="1">
                <a:latin typeface="Arial Black" charset="0"/>
              </a:rPr>
              <a:t>Our country is too large to have all affairs directed by a single government.</a:t>
            </a:r>
            <a:r>
              <a:rPr lang="ja-JP" altLang="en-US" b="1">
                <a:latin typeface="Arial Black" charset="0"/>
              </a:rPr>
              <a:t>”</a:t>
            </a:r>
            <a:endParaRPr lang="en-US" b="1">
              <a:latin typeface="Arial Black" charset="0"/>
            </a:endParaRPr>
          </a:p>
          <a:p>
            <a:pPr eaLnBrk="1" hangingPunct="1">
              <a:buFontTx/>
              <a:buNone/>
            </a:pPr>
            <a:endParaRPr lang="en-US" b="1">
              <a:latin typeface="Arial Black" charset="0"/>
            </a:endParaRPr>
          </a:p>
          <a:p>
            <a:pPr eaLnBrk="1" hangingPunct="1"/>
            <a:r>
              <a:rPr lang="en-US" b="1">
                <a:latin typeface="Arial Black" charset="0"/>
              </a:rPr>
              <a:t>Who said it?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78375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 Black" charset="0"/>
              </a:rPr>
              <a:t>Quote </a:t>
            </a:r>
            <a:r>
              <a:rPr lang="en-US" b="1" dirty="0" smtClean="0">
                <a:latin typeface="Arial Black" charset="0"/>
              </a:rPr>
              <a:t>#5</a:t>
            </a:r>
            <a:r>
              <a:rPr lang="en-US" b="1" u="sng" dirty="0" smtClean="0">
                <a:latin typeface="Arial Black" charset="0"/>
              </a:rPr>
              <a:t>:</a:t>
            </a:r>
            <a:endParaRPr lang="en-US" b="1" u="sng" dirty="0">
              <a:latin typeface="Arial Black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b="1">
                <a:latin typeface="Arial Black" charset="0"/>
              </a:rPr>
              <a:t>“</a:t>
            </a:r>
            <a:r>
              <a:rPr lang="en-US" b="1">
                <a:latin typeface="Arial Black" charset="0"/>
              </a:rPr>
              <a:t>I am not among those who fear the people.  They, not the rich, are our dependence for continued freedom.</a:t>
            </a:r>
            <a:r>
              <a:rPr lang="ja-JP" altLang="en-US" b="1">
                <a:latin typeface="Arial Black" charset="0"/>
              </a:rPr>
              <a:t>”</a:t>
            </a:r>
            <a:endParaRPr lang="en-US" b="1">
              <a:latin typeface="Arial Black" charset="0"/>
            </a:endParaRPr>
          </a:p>
          <a:p>
            <a:pPr eaLnBrk="1" hangingPunct="1">
              <a:buFontTx/>
              <a:buNone/>
            </a:pPr>
            <a:endParaRPr lang="en-US" b="1">
              <a:latin typeface="Arial Black" charset="0"/>
            </a:endParaRPr>
          </a:p>
          <a:p>
            <a:pPr eaLnBrk="1" hangingPunct="1"/>
            <a:r>
              <a:rPr lang="en-US" b="1">
                <a:latin typeface="Arial Black" charset="0"/>
              </a:rPr>
              <a:t>Who said it?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56465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 Black" charset="0"/>
              </a:rPr>
              <a:t>Quote </a:t>
            </a:r>
            <a:r>
              <a:rPr lang="en-US" b="1" dirty="0" smtClean="0">
                <a:latin typeface="Arial Black" charset="0"/>
              </a:rPr>
              <a:t>#6</a:t>
            </a:r>
            <a:r>
              <a:rPr lang="en-US" b="1" u="sng" dirty="0" smtClean="0">
                <a:latin typeface="Arial Black" charset="0"/>
              </a:rPr>
              <a:t>:</a:t>
            </a:r>
            <a:endParaRPr lang="en-US" b="1" u="sng" dirty="0">
              <a:latin typeface="Arial Black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 Black" charset="0"/>
              </a:rPr>
              <a:t>"I had rather be a free citizen of the small republic of Massachusetts, than an oppressed subject of the great American empire."</a:t>
            </a:r>
            <a:br>
              <a:rPr lang="en-US" b="1">
                <a:latin typeface="Arial Black" charset="0"/>
              </a:rPr>
            </a:br>
            <a:endParaRPr lang="en-US" b="1">
              <a:latin typeface="Arial Black" charset="0"/>
            </a:endParaRPr>
          </a:p>
          <a:p>
            <a:pPr eaLnBrk="1" hangingPunct="1"/>
            <a:r>
              <a:rPr lang="en-US" b="1">
                <a:latin typeface="Arial Black" charset="0"/>
              </a:rPr>
              <a:t>Who said it?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24505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 Black" charset="0"/>
              </a:rPr>
              <a:t>Quote </a:t>
            </a:r>
            <a:r>
              <a:rPr lang="en-US" b="1" dirty="0" smtClean="0">
                <a:latin typeface="Arial Black" charset="0"/>
              </a:rPr>
              <a:t>#7</a:t>
            </a:r>
            <a:r>
              <a:rPr lang="en-US" b="1" u="sng" dirty="0" smtClean="0">
                <a:latin typeface="Arial Black" charset="0"/>
              </a:rPr>
              <a:t>:</a:t>
            </a:r>
            <a:endParaRPr lang="en-US" b="1" u="sng" dirty="0">
              <a:latin typeface="Arial Black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b="1">
                <a:latin typeface="Arial Black" charset="0"/>
              </a:rPr>
              <a:t>“</a:t>
            </a:r>
            <a:r>
              <a:rPr lang="en-US" sz="2800" b="1">
                <a:latin typeface="Arial Black" charset="0"/>
              </a:rPr>
              <a:t>Among the numerous advantages promised by a well-constructed Union, none deserves to be more accurately developed than its tendency to break and control the violence of faction.</a:t>
            </a:r>
            <a:r>
              <a:rPr lang="ja-JP" altLang="en-US" sz="2800" b="1">
                <a:latin typeface="Arial Black" charset="0"/>
              </a:rPr>
              <a:t>”</a:t>
            </a:r>
            <a:endParaRPr lang="en-US" sz="2800">
              <a:latin typeface="Arial Black" charset="0"/>
            </a:endParaRPr>
          </a:p>
          <a:p>
            <a:pPr eaLnBrk="1" hangingPunct="1">
              <a:buFontTx/>
              <a:buNone/>
            </a:pPr>
            <a:endParaRPr lang="en-US" sz="2800" b="1">
              <a:latin typeface="Arial Black" charset="0"/>
            </a:endParaRPr>
          </a:p>
          <a:p>
            <a:pPr eaLnBrk="1" hangingPunct="1"/>
            <a:r>
              <a:rPr lang="en-US" sz="2800" b="1">
                <a:latin typeface="Arial Black" charset="0"/>
              </a:rPr>
              <a:t>Who said it?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36354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 Black" charset="0"/>
              </a:rPr>
              <a:t>Quote </a:t>
            </a:r>
            <a:r>
              <a:rPr lang="en-US" b="1" dirty="0" smtClean="0">
                <a:latin typeface="Arial Black" charset="0"/>
              </a:rPr>
              <a:t>#8</a:t>
            </a:r>
            <a:r>
              <a:rPr lang="en-US" b="1" u="sng" dirty="0" smtClean="0">
                <a:latin typeface="Arial Black" charset="0"/>
              </a:rPr>
              <a:t>:</a:t>
            </a:r>
            <a:endParaRPr lang="en-US" b="1" u="sng" dirty="0">
              <a:latin typeface="Arial Black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b="1">
                <a:latin typeface="Arial Black" charset="0"/>
              </a:rPr>
              <a:t>“</a:t>
            </a:r>
            <a:r>
              <a:rPr lang="en-US" b="1" i="1">
                <a:latin typeface="Arial Black" charset="0"/>
              </a:rPr>
              <a:t>When the government fears the people, there is liberty. When the people fear the government, there is tyranny.</a:t>
            </a:r>
            <a:r>
              <a:rPr lang="en-US">
                <a:latin typeface="Arial Black" charset="0"/>
              </a:rPr>
              <a:t> </a:t>
            </a:r>
            <a:endParaRPr lang="en-US" b="1">
              <a:latin typeface="Arial Black" charset="0"/>
            </a:endParaRPr>
          </a:p>
          <a:p>
            <a:pPr eaLnBrk="1" hangingPunct="1">
              <a:buFontTx/>
              <a:buNone/>
            </a:pPr>
            <a:endParaRPr lang="en-US" b="1">
              <a:latin typeface="Arial Black" charset="0"/>
            </a:endParaRPr>
          </a:p>
          <a:p>
            <a:pPr eaLnBrk="1" hangingPunct="1"/>
            <a:r>
              <a:rPr lang="en-US" b="1">
                <a:latin typeface="Arial Black" charset="0"/>
              </a:rPr>
              <a:t>Who said it?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65985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So…Do You Agree?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you think…</a:t>
            </a:r>
          </a:p>
          <a:p>
            <a:pPr lvl="1"/>
            <a:r>
              <a:rPr lang="en-US"/>
              <a:t>Does the national government work fine the way it is?</a:t>
            </a:r>
          </a:p>
          <a:p>
            <a:pPr lvl="1"/>
            <a:r>
              <a:rPr lang="en-US"/>
              <a:t>Do we really need a Bill of Rights if everything is so well done in the Constitution?</a:t>
            </a:r>
          </a:p>
          <a:p>
            <a:pPr lvl="1"/>
            <a:r>
              <a:rPr lang="en-US"/>
              <a:t>At this point…would you vote to approve the Constitution as it is?</a:t>
            </a:r>
          </a:p>
          <a:p>
            <a:pPr lvl="4">
              <a:buFont typeface="Wingdings" charset="0"/>
              <a:buNone/>
            </a:pPr>
            <a:r>
              <a:rPr lang="en-US"/>
              <a:t>	     	       		  Wonder what happens next…</a:t>
            </a:r>
          </a:p>
        </p:txBody>
      </p:sp>
    </p:spTree>
    <p:extLst>
      <p:ext uri="{BB962C8B-B14F-4D97-AF65-F5344CB8AC3E}">
        <p14:creationId xmlns:p14="http://schemas.microsoft.com/office/powerpoint/2010/main" val="4224843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provided quotations and documents to understand the arguments of both perspectives.</a:t>
            </a:r>
          </a:p>
          <a:p>
            <a:pPr lvl="1"/>
            <a:r>
              <a:rPr lang="en-US" dirty="0" smtClean="0"/>
              <a:t>In order to debate successfully, you need to understand both arguments.</a:t>
            </a:r>
          </a:p>
          <a:p>
            <a:pPr lvl="1"/>
            <a:r>
              <a:rPr lang="en-US" dirty="0" smtClean="0"/>
              <a:t>This will prepare you to present your own opinion on this topic.</a:t>
            </a:r>
          </a:p>
        </p:txBody>
      </p:sp>
    </p:spTree>
    <p:extLst>
      <p:ext uri="{BB962C8B-B14F-4D97-AF65-F5344CB8AC3E}">
        <p14:creationId xmlns:p14="http://schemas.microsoft.com/office/powerpoint/2010/main" val="1854956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 Schedule: </a:t>
            </a:r>
          </a:p>
          <a:p>
            <a:pPr lvl="1"/>
            <a:r>
              <a:rPr lang="en-US" dirty="0" smtClean="0"/>
              <a:t>Federalists present their arguments: 5 Minutes</a:t>
            </a:r>
          </a:p>
          <a:p>
            <a:pPr lvl="1"/>
            <a:r>
              <a:rPr lang="en-US" dirty="0" smtClean="0"/>
              <a:t>Antifederalists present their arguments: 5 Minutes</a:t>
            </a:r>
          </a:p>
          <a:p>
            <a:pPr lvl="1"/>
            <a:r>
              <a:rPr lang="en-US" dirty="0" smtClean="0"/>
              <a:t>Federalists present their counterarguments: 3 Minutes</a:t>
            </a:r>
          </a:p>
          <a:p>
            <a:pPr lvl="1"/>
            <a:r>
              <a:rPr lang="en-US" dirty="0" smtClean="0"/>
              <a:t>Antifederalists present their counterarguments: 3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8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Federalists vs. Anti-Federalists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Mr. Winchell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APUSH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Period 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1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Support, Modify, or Refute this statement:</a:t>
            </a:r>
          </a:p>
          <a:p>
            <a:pPr lvl="1"/>
            <a:r>
              <a:rPr lang="en-US" dirty="0" smtClean="0"/>
              <a:t>“The Federalists were justified in crafting a Constitution that did </a:t>
            </a:r>
            <a:r>
              <a:rPr lang="en-US" i="1" dirty="0" smtClean="0"/>
              <a:t>not</a:t>
            </a:r>
            <a:r>
              <a:rPr lang="en-US" dirty="0" smtClean="0"/>
              <a:t> include a Bill of Rights. Reference your rubric. You will have 25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22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take one of the following quizzes, in whichever format you are most comfortable:</a:t>
            </a:r>
          </a:p>
          <a:p>
            <a:pPr lvl="1"/>
            <a:r>
              <a:rPr lang="en-US" dirty="0" smtClean="0"/>
              <a:t>Multiple Choice Quiz</a:t>
            </a:r>
          </a:p>
          <a:p>
            <a:pPr lvl="2"/>
            <a:r>
              <a:rPr lang="en-US" dirty="0" err="1" smtClean="0"/>
              <a:t>bit.ly</a:t>
            </a:r>
            <a:r>
              <a:rPr lang="en-US" dirty="0" smtClean="0"/>
              <a:t>/mcquiz922</a:t>
            </a:r>
          </a:p>
          <a:p>
            <a:pPr lvl="1"/>
            <a:r>
              <a:rPr lang="en-US" dirty="0" smtClean="0"/>
              <a:t>Short Answer Quiz</a:t>
            </a:r>
          </a:p>
          <a:p>
            <a:pPr lvl="2"/>
            <a:r>
              <a:rPr lang="en-US" dirty="0" err="1" smtClean="0"/>
              <a:t>bit.ly</a:t>
            </a:r>
            <a:r>
              <a:rPr lang="en-US" dirty="0" smtClean="0"/>
              <a:t>/saquiz922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9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Politics and Power: </a:t>
            </a:r>
            <a:r>
              <a:rPr lang="en-US" dirty="0" smtClean="0"/>
              <a:t>Why did political factions, and eventually political; parties, emerge in the years after the American Revolution?</a:t>
            </a:r>
          </a:p>
          <a:p>
            <a:r>
              <a:rPr lang="en-US" b="1" dirty="0" smtClean="0"/>
              <a:t>Ideas, Beliefs, and Culture: </a:t>
            </a:r>
            <a:r>
              <a:rPr lang="en-US" dirty="0" smtClean="0"/>
              <a:t>Why did the Articles of Confederation prove ineffectual, and how did the framers of the Constitution attempt to remedy their shortcomings?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137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3.2.II.E</a:t>
            </a:r>
          </a:p>
          <a:p>
            <a:pPr lvl="1"/>
            <a:r>
              <a:rPr lang="en-US" dirty="0" smtClean="0"/>
              <a:t>In the debate over ratifying the Constitution, the Anti-Federalists opposing ratification battled with Federalists, whose principles were articulated in the Federalist Papers (primarily written by Alexander Hamilton and James Madison</a:t>
            </a:r>
            <a:r>
              <a:rPr lang="en-US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7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Shays’ Rebellion: 1786</a:t>
            </a:r>
          </a:p>
          <a:p>
            <a:r>
              <a:rPr lang="en-US" dirty="0" smtClean="0"/>
              <a:t>Annapolis Convention: September 1786</a:t>
            </a:r>
          </a:p>
          <a:p>
            <a:r>
              <a:rPr lang="en-US" dirty="0" smtClean="0"/>
              <a:t>Convention to discuss ‘revisions’ to AOC called: </a:t>
            </a:r>
            <a:r>
              <a:rPr lang="en-US" dirty="0" smtClean="0"/>
              <a:t>Early February 1787</a:t>
            </a:r>
            <a:endParaRPr lang="en-US" dirty="0" smtClean="0"/>
          </a:p>
          <a:p>
            <a:r>
              <a:rPr lang="en-US" dirty="0" smtClean="0"/>
              <a:t>Constitutional Convention convenes: </a:t>
            </a:r>
            <a:r>
              <a:rPr lang="en-US" dirty="0"/>
              <a:t>May </a:t>
            </a:r>
            <a:r>
              <a:rPr lang="en-US" dirty="0" smtClean="0"/>
              <a:t>1787</a:t>
            </a:r>
            <a:endParaRPr lang="en-US" dirty="0"/>
          </a:p>
          <a:p>
            <a:r>
              <a:rPr lang="en-US" dirty="0" smtClean="0"/>
              <a:t>Virginia Plan Proposed: May 1787</a:t>
            </a:r>
          </a:p>
          <a:p>
            <a:r>
              <a:rPr lang="en-US" dirty="0" smtClean="0"/>
              <a:t>New Jersey Plan Proposed: June 1787</a:t>
            </a:r>
          </a:p>
          <a:p>
            <a:r>
              <a:rPr lang="en-US" dirty="0" smtClean="0"/>
              <a:t>Constitution signed: September 17, 1787</a:t>
            </a:r>
          </a:p>
          <a:p>
            <a:r>
              <a:rPr lang="en-US" dirty="0" smtClean="0"/>
              <a:t>First Anti-Federalist Paper printed: September 27, 1787</a:t>
            </a:r>
          </a:p>
          <a:p>
            <a:r>
              <a:rPr lang="en-US" dirty="0" smtClean="0"/>
              <a:t>First Federalist Paper printed: October 27, 1787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2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334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After the Constitution was signed on </a:t>
            </a:r>
            <a:r>
              <a:rPr lang="en-US" sz="2800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September 17, 1787</a:t>
            </a: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, the fight for Ratification began.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9</a:t>
            </a: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 out of 13 states had to </a:t>
            </a:r>
            <a:r>
              <a:rPr lang="en-US" sz="2800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ratify</a:t>
            </a: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 the Constitution before it would go into effect.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Two factions (opposing groups) emerged: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Federalists</a:t>
            </a:r>
            <a:r>
              <a:rPr lang="en-US" dirty="0">
                <a:solidFill>
                  <a:srgbClr val="595959"/>
                </a:solidFill>
                <a:latin typeface="Arial" charset="0"/>
                <a:cs typeface="Arial" charset="0"/>
              </a:rPr>
              <a:t> who supported the Constitution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Anti-Federalist</a:t>
            </a:r>
            <a:r>
              <a:rPr lang="en-US" dirty="0">
                <a:solidFill>
                  <a:srgbClr val="595959"/>
                </a:solidFill>
                <a:latin typeface="Arial" charset="0"/>
                <a:cs typeface="Arial" charset="0"/>
              </a:rPr>
              <a:t>s who opposed to the </a:t>
            </a: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Constitution without a Bill or Rights</a:t>
            </a:r>
            <a:endParaRPr lang="en-US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These two groups argued for their position in </a:t>
            </a:r>
            <a:r>
              <a:rPr lang="en-US" sz="2800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newspapers</a:t>
            </a: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, </a:t>
            </a:r>
            <a:r>
              <a:rPr lang="en-US" sz="2800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magazines</a:t>
            </a: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, and </a:t>
            </a:r>
            <a:r>
              <a:rPr lang="en-US" sz="2800" b="1" u="sng" dirty="0">
                <a:solidFill>
                  <a:srgbClr val="595959"/>
                </a:solidFill>
                <a:latin typeface="Arial" charset="0"/>
                <a:cs typeface="Arial" charset="0"/>
              </a:rPr>
              <a:t>pamphlets</a:t>
            </a: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 until the Constitution was ratified by the 9</a:t>
            </a:r>
            <a:r>
              <a:rPr lang="en-US" sz="2800" baseline="30000" dirty="0">
                <a:solidFill>
                  <a:srgbClr val="595959"/>
                </a:solidFill>
                <a:latin typeface="Arial" charset="0"/>
                <a:cs typeface="Arial" charset="0"/>
              </a:rPr>
              <a:t>th</a:t>
            </a:r>
            <a:r>
              <a:rPr lang="en-US" sz="2800" dirty="0">
                <a:solidFill>
                  <a:srgbClr val="595959"/>
                </a:solidFill>
                <a:latin typeface="Arial" charset="0"/>
                <a:cs typeface="Arial" charset="0"/>
              </a:rPr>
              <a:t> and decisive state on June 21, 1788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0691" y="0"/>
            <a:ext cx="5352586" cy="106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174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6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charset="0"/>
                <a:cs typeface="Arial" charset="0"/>
              </a:rPr>
              <a:t>Ideology </a:t>
            </a:r>
            <a:r>
              <a:rPr lang="en-US" sz="3200" b="1" dirty="0">
                <a:latin typeface="Times New Roman" charset="0"/>
                <a:cs typeface="Arial" charset="0"/>
              </a:rPr>
              <a:t>of Factions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758950"/>
          <a:ext cx="8534400" cy="509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3579"/>
                <a:gridCol w="4150821"/>
              </a:tblGrid>
              <a:tr h="5791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Federalists</a:t>
                      </a:r>
                      <a:endParaRPr lang="en-US" sz="2800" dirty="0"/>
                    </a:p>
                  </a:txBody>
                  <a:tcPr marT="45725" marB="45725"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Anti-Federalists</a:t>
                      </a:r>
                      <a:endParaRPr lang="en-US" sz="3200" dirty="0"/>
                    </a:p>
                  </a:txBody>
                  <a:tcPr marT="45725" marB="45725"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  <a:tr h="11299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</a:tr>
              <a:tr h="11299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</a:tr>
              <a:tr h="11299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</a:tr>
              <a:tr h="11299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>
                    <a:solidFill>
                      <a:schemeClr val="accent1">
                        <a:tint val="20000"/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81000" y="2438400"/>
            <a:ext cx="426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cs typeface="Arial" charset="0"/>
              </a:rPr>
              <a:t>Supported removing some powers from the states and giving more power to the national government. 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724400" y="2514600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Wanted important political powers to remain with the states. 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57200" y="3581400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Favored dividing powers among different branches of government.</a:t>
            </a:r>
            <a:r>
              <a:rPr lang="en-US">
                <a:cs typeface="Arial" charset="0"/>
              </a:rPr>
              <a:t> 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648200" y="3505200"/>
            <a:ext cx="419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Wanted the legislative branch to have more power than an executive. 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57200" y="46482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cs typeface="Arial" charset="0"/>
              </a:rPr>
              <a:t>Proposed a single person to lead the executive branch. 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00600" y="46482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Feared that a strong executive might become a king or tyrant. 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81000" y="5867400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cs typeface="Arial" charset="0"/>
              </a:rPr>
              <a:t>Believed Constitution did not need a Bill of Rights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648200" y="5851525"/>
            <a:ext cx="411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cs typeface="Arial" charset="0"/>
              </a:rPr>
              <a:t>Wanted a Bill of Rights added to the Constitution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30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Take a moment and reflect….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Black" charset="0"/>
              </a:rPr>
              <a:t>Do the Anti-Federalists care more about protecting individual rights or promoting the common good?</a:t>
            </a:r>
          </a:p>
          <a:p>
            <a:pPr eaLnBrk="1" hangingPunct="1"/>
            <a:r>
              <a:rPr lang="en-US" dirty="0">
                <a:latin typeface="Arial Black" charset="0"/>
              </a:rPr>
              <a:t>Do the Federalists care more about protecting individual rights or promoting the common good?</a:t>
            </a:r>
          </a:p>
        </p:txBody>
      </p:sp>
    </p:spTree>
    <p:extLst>
      <p:ext uri="{BB962C8B-B14F-4D97-AF65-F5344CB8AC3E}">
        <p14:creationId xmlns:p14="http://schemas.microsoft.com/office/powerpoint/2010/main" val="18661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715000"/>
          </a:xfrm>
        </p:spPr>
        <p:txBody>
          <a:bodyPr/>
          <a:lstStyle/>
          <a:p>
            <a:pPr eaLnBrk="1" hangingPunct="1"/>
            <a:r>
              <a:rPr lang="ja-JP" altLang="en-US" sz="2800" b="1">
                <a:latin typeface="Arial Black" charset="0"/>
              </a:rPr>
              <a:t>“</a:t>
            </a:r>
            <a:r>
              <a:rPr lang="en-US" sz="2800" b="1">
                <a:latin typeface="Arial Black" charset="0"/>
              </a:rPr>
              <a:t>All communities divide themselves into the few and the many. The first are the rich and well born; the other, the mass of people…. The people are turbulent and changing; they seldom judge or determine right. Give therefore the first class a ….permanent share in the government….they therefore will ever maintain good government.</a:t>
            </a:r>
            <a:r>
              <a:rPr lang="ja-JP" altLang="en-US" sz="2800" b="1">
                <a:latin typeface="Arial Black" charset="0"/>
              </a:rPr>
              <a:t>”</a:t>
            </a:r>
            <a:endParaRPr lang="en-US" sz="2800" b="1">
              <a:latin typeface="Arial Black" charset="0"/>
            </a:endParaRPr>
          </a:p>
          <a:p>
            <a:pPr eaLnBrk="1" hangingPunct="1"/>
            <a:r>
              <a:rPr lang="en-US" sz="2800" b="1">
                <a:latin typeface="Arial Black" charset="0"/>
              </a:rPr>
              <a:t>Who said it? _______________________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76288"/>
          </a:xfrm>
        </p:spPr>
        <p:txBody>
          <a:bodyPr/>
          <a:lstStyle/>
          <a:p>
            <a:pPr eaLnBrk="1" hangingPunct="1"/>
            <a:r>
              <a:rPr lang="en-US" b="1" u="sng">
                <a:latin typeface="Arial Black" charset="0"/>
              </a:rPr>
              <a:t>Quote #1:</a:t>
            </a:r>
          </a:p>
        </p:txBody>
      </p:sp>
    </p:spTree>
    <p:extLst>
      <p:ext uri="{BB962C8B-B14F-4D97-AF65-F5344CB8AC3E}">
        <p14:creationId xmlns:p14="http://schemas.microsoft.com/office/powerpoint/2010/main" val="34224052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675</TotalTime>
  <Words>1086</Words>
  <Application>Microsoft Macintosh PowerPoint</Application>
  <PresentationFormat>On-screen Show (4:3)</PresentationFormat>
  <Paragraphs>116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Do Now Party:  Hosted by Am-Ram</vt:lpstr>
      <vt:lpstr>Federalists vs. Anti-Federalists</vt:lpstr>
      <vt:lpstr>Questions to Consider</vt:lpstr>
      <vt:lpstr>AP Key Concepts</vt:lpstr>
      <vt:lpstr>Timeline Review</vt:lpstr>
      <vt:lpstr>PowerPoint Presentation</vt:lpstr>
      <vt:lpstr>Ideology of Factions</vt:lpstr>
      <vt:lpstr>Take a moment and reflect….</vt:lpstr>
      <vt:lpstr>Quote #1:</vt:lpstr>
      <vt:lpstr>Quote #2:</vt:lpstr>
      <vt:lpstr>Quote #3:</vt:lpstr>
      <vt:lpstr>Quote #4:</vt:lpstr>
      <vt:lpstr>Quote #5:</vt:lpstr>
      <vt:lpstr>Quote #6:</vt:lpstr>
      <vt:lpstr>Quote #7:</vt:lpstr>
      <vt:lpstr>Quote #8:</vt:lpstr>
      <vt:lpstr>So…Do You Agree?</vt:lpstr>
      <vt:lpstr>Document Analysis</vt:lpstr>
      <vt:lpstr>DEBATE!!</vt:lpstr>
      <vt:lpstr>Argumentative Paragraph</vt:lpstr>
      <vt:lpstr>Assessment 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Federalists vs. Anti-Federalists</dc:title>
  <dc:creator>Craig Winchell</dc:creator>
  <cp:lastModifiedBy>Craig Winchell</cp:lastModifiedBy>
  <cp:revision>16</cp:revision>
  <dcterms:created xsi:type="dcterms:W3CDTF">2015-09-20T21:50:16Z</dcterms:created>
  <dcterms:modified xsi:type="dcterms:W3CDTF">2015-09-21T23:31:02Z</dcterms:modified>
</cp:coreProperties>
</file>