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83699" r:id="rId2"/>
    <p:sldMasterId id="2147483711" r:id="rId3"/>
  </p:sldMasterIdLst>
  <p:notesMasterIdLst>
    <p:notesMasterId r:id="rId30"/>
  </p:notesMasterIdLst>
  <p:sldIdLst>
    <p:sldId id="256" r:id="rId4"/>
    <p:sldId id="267" r:id="rId5"/>
    <p:sldId id="264" r:id="rId6"/>
    <p:sldId id="265" r:id="rId7"/>
    <p:sldId id="266" r:id="rId8"/>
    <p:sldId id="257" r:id="rId9"/>
    <p:sldId id="258" r:id="rId10"/>
    <p:sldId id="259" r:id="rId11"/>
    <p:sldId id="268" r:id="rId12"/>
    <p:sldId id="269" r:id="rId13"/>
    <p:sldId id="270" r:id="rId14"/>
    <p:sldId id="271" r:id="rId15"/>
    <p:sldId id="276" r:id="rId16"/>
    <p:sldId id="282" r:id="rId17"/>
    <p:sldId id="272" r:id="rId18"/>
    <p:sldId id="273" r:id="rId19"/>
    <p:sldId id="283" r:id="rId20"/>
    <p:sldId id="275" r:id="rId21"/>
    <p:sldId id="284" r:id="rId22"/>
    <p:sldId id="279" r:id="rId23"/>
    <p:sldId id="281" r:id="rId24"/>
    <p:sldId id="285" r:id="rId25"/>
    <p:sldId id="286" r:id="rId26"/>
    <p:sldId id="287" r:id="rId27"/>
    <p:sldId id="288" r:id="rId28"/>
    <p:sldId id="289"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47" d="100"/>
          <a:sy n="47" d="100"/>
        </p:scale>
        <p:origin x="-39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FD3D34-3DF4-2848-81C1-67211D271B74}" type="datetimeFigureOut">
              <a:rPr lang="en-US" smtClean="0"/>
              <a:t>3/11/16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DF7BA5-290A-DA46-904B-D25E0DAEB018}" type="slidenum">
              <a:rPr lang="en-US" smtClean="0"/>
              <a:t>‹#›</a:t>
            </a:fld>
            <a:endParaRPr lang="en-US"/>
          </a:p>
        </p:txBody>
      </p:sp>
    </p:spTree>
    <p:extLst>
      <p:ext uri="{BB962C8B-B14F-4D97-AF65-F5344CB8AC3E}">
        <p14:creationId xmlns:p14="http://schemas.microsoft.com/office/powerpoint/2010/main" val="57563815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SzPct val="25000"/>
              <a:buFont typeface="Arial"/>
              <a:buNone/>
            </a:pPr>
            <a:endParaRPr sz="1800" b="0" i="0" u="none" strike="noStrike" cap="none"/>
          </a:p>
        </p:txBody>
      </p:sp>
      <p:sp>
        <p:nvSpPr>
          <p:cNvPr id="91" name="Shape 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SzPct val="25000"/>
              <a:buFont typeface="Arial"/>
              <a:buNone/>
            </a:pPr>
            <a:endParaRPr sz="1800" b="0" i="0" u="none" strike="noStrike" cap="none"/>
          </a:p>
        </p:txBody>
      </p:sp>
      <p:sp>
        <p:nvSpPr>
          <p:cNvPr id="97" name="Shape 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SzPct val="25000"/>
              <a:buFont typeface="Arial"/>
              <a:buNone/>
            </a:pPr>
            <a:endParaRPr sz="1800" b="0" i="0" u="none" strike="noStrike" cap="none"/>
          </a:p>
        </p:txBody>
      </p:sp>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8151D4-7FD6-DA43-BDC5-627D37718B35}" type="datetimeFigureOut">
              <a:rPr lang="en-US" smtClean="0"/>
              <a:t>3/11/16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BFA93E-2865-364B-A44F-F5C836FE7727}"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8151D4-7FD6-DA43-BDC5-627D37718B35}" type="datetimeFigureOut">
              <a:rPr lang="en-US" smtClean="0"/>
              <a:t>3/11/16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BFA93E-2865-364B-A44F-F5C836FE7727}"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8151D4-7FD6-DA43-BDC5-627D37718B35}" type="datetimeFigureOut">
              <a:rPr lang="en-US" smtClean="0"/>
              <a:t>3/11/16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BFA93E-2865-364B-A44F-F5C836FE7727}"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2F5BD07-71B1-4F42-84E8-1063B6E2511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113263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B577F82-95E7-684B-9474-5914312B413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58557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0D0353D-7A37-C24C-86E4-487AFBEF0FB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8578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C3E7DF6-5CD9-5C4C-933D-7A7EA0B79A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978957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274D79EB-C2C1-2046-B8A9-E3FD681C610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598312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EC53E856-8A03-8441-8099-90E378C4143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872950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0B1A0BF5-28CC-2F40-990F-D6DD6630881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071373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1A96656-17FB-CE49-B735-338DAC0DA7E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34035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8151D4-7FD6-DA43-BDC5-627D37718B35}" type="datetimeFigureOut">
              <a:rPr lang="en-US" smtClean="0"/>
              <a:t>3/11/16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BFA93E-2865-364B-A44F-F5C836FE7727}"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0D1F161-695A-184E-A05C-31A66B6610F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908530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5726F9E-F975-E14C-9FF0-A908B19CC64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505835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261192D-FB3B-9B4B-974C-1C282A8C2B2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958521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5FC7296-DC0C-C54C-ADF9-AD5C824F3D9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326293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4615CEC-2214-604C-87F9-B8E51D5698A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629132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E25BC0B-7B07-A242-B713-ACFF79FE71C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58629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646884B-59CD-3B43-9B72-410F4E0550E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283516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BF058984-F0AD-1D4C-B506-616ECE4A56C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078296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45B16B94-8A2B-8A4B-AB97-FED07FF76AB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647684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9D8A172-2051-AA49-9D20-DE77AA93F38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05080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8151D4-7FD6-DA43-BDC5-627D37718B35}" type="datetimeFigureOut">
              <a:rPr lang="en-US" smtClean="0"/>
              <a:t>3/11/16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BFA93E-2865-364B-A44F-F5C836FE7727}"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9F83C85-7868-E046-B24F-2D70377AE34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277591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71243C5-31AC-8E47-8D7F-E858DF77F96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881077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5D0B66F-3655-2742-9E8C-987EE510486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330406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857DCA8-1A23-194D-9C5C-5F96F3E13CE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8004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8151D4-7FD6-DA43-BDC5-627D37718B35}" type="datetimeFigureOut">
              <a:rPr lang="en-US" smtClean="0"/>
              <a:t>3/11/16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BFA93E-2865-364B-A44F-F5C836FE7727}"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8151D4-7FD6-DA43-BDC5-627D37718B35}" type="datetimeFigureOut">
              <a:rPr lang="en-US" smtClean="0"/>
              <a:t>3/11/16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BFA93E-2865-364B-A44F-F5C836FE7727}"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8151D4-7FD6-DA43-BDC5-627D37718B35}" type="datetimeFigureOut">
              <a:rPr lang="en-US" smtClean="0"/>
              <a:t>3/11/16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BFA93E-2865-364B-A44F-F5C836FE7727}"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8151D4-7FD6-DA43-BDC5-627D37718B35}" type="datetimeFigureOut">
              <a:rPr lang="en-US" smtClean="0"/>
              <a:t>3/11/16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BFA93E-2865-364B-A44F-F5C836FE7727}"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8151D4-7FD6-DA43-BDC5-627D37718B35}" type="datetimeFigureOut">
              <a:rPr lang="en-US" smtClean="0"/>
              <a:t>3/11/16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BFA93E-2865-364B-A44F-F5C836FE7727}"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8151D4-7FD6-DA43-BDC5-627D37718B35}" type="datetimeFigureOut">
              <a:rPr lang="en-US" smtClean="0"/>
              <a:t>3/11/16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BFA93E-2865-364B-A44F-F5C836FE7727}"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8151D4-7FD6-DA43-BDC5-627D37718B35}" type="datetimeFigureOut">
              <a:rPr lang="en-US" smtClean="0"/>
              <a:t>3/11/16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BFA93E-2865-364B-A44F-F5C836FE7727}"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CC00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cs typeface="+mn-cs"/>
              </a:defRPr>
            </a:lvl1pPr>
          </a:lstStyle>
          <a:p>
            <a:pPr defTabSz="914400" fontAlgn="base">
              <a:spcBef>
                <a:spcPct val="0"/>
              </a:spcBef>
              <a:spcAft>
                <a:spcPct val="0"/>
              </a:spcAft>
              <a:defRPr/>
            </a:pPr>
            <a:endParaRPr lang="en-US">
              <a:solidFill>
                <a:srgbClr val="000000"/>
              </a:solidFill>
              <a:latin typeface="Times New Roman"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cs typeface="+mn-cs"/>
              </a:defRPr>
            </a:lvl1pPr>
          </a:lstStyle>
          <a:p>
            <a:pPr defTabSz="914400" fontAlgn="base">
              <a:spcBef>
                <a:spcPct val="0"/>
              </a:spcBef>
              <a:spcAft>
                <a:spcPct val="0"/>
              </a:spcAft>
              <a:defRPr/>
            </a:pPr>
            <a:endParaRPr lang="en-US">
              <a:solidFill>
                <a:srgbClr val="000000"/>
              </a:solidFill>
              <a:latin typeface="Times New Roman"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pPr>
            <a:fld id="{3A6A3249-3AE8-E245-A0BB-2AB511377AA3}" type="slidenum">
              <a:rPr lang="en-US">
                <a:solidFill>
                  <a:srgbClr val="000000"/>
                </a:solidFill>
                <a:latin typeface="Times New Roman" charset="0"/>
                <a:ea typeface="ＭＳ Ｐゴシック" charset="0"/>
                <a:cs typeface="ＭＳ Ｐゴシック" charset="0"/>
              </a:rPr>
              <a:pPr defTabSz="914400" fontAlgn="base">
                <a:spcBef>
                  <a:spcPct val="0"/>
                </a:spcBef>
                <a:spcAft>
                  <a:spcPct val="0"/>
                </a:spcAft>
              </a:pPr>
              <a:t>‹#›</a:t>
            </a:fld>
            <a:endParaRPr lang="en-US">
              <a:solidFill>
                <a:srgbClr val="000000"/>
              </a:solidFill>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17804986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1" hangingPunct="1">
              <a:defRPr sz="1400"/>
            </a:lvl1pPr>
          </a:lstStyle>
          <a:p>
            <a:pPr defTabSz="914400" fontAlgn="base">
              <a:spcBef>
                <a:spcPct val="0"/>
              </a:spcBef>
              <a:spcAft>
                <a:spcPct val="0"/>
              </a:spcAft>
            </a:pPr>
            <a:endParaRPr lang="en-US">
              <a:solidFill>
                <a:srgbClr val="000000"/>
              </a:solidFill>
              <a:latin typeface="Arial" charset="0"/>
              <a:ea typeface="ＭＳ Ｐゴシック"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defTabSz="914400" fontAlgn="base">
              <a:spcBef>
                <a:spcPct val="0"/>
              </a:spcBef>
              <a:spcAft>
                <a:spcPct val="0"/>
              </a:spcAft>
            </a:pPr>
            <a:endParaRPr lang="en-US">
              <a:solidFill>
                <a:srgbClr val="000000"/>
              </a:solidFill>
              <a:latin typeface="Arial" charset="0"/>
              <a:ea typeface="ＭＳ Ｐゴシック"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defTabSz="914400" fontAlgn="base">
              <a:spcBef>
                <a:spcPct val="0"/>
              </a:spcBef>
              <a:spcAft>
                <a:spcPct val="0"/>
              </a:spcAft>
            </a:pPr>
            <a:fld id="{01D0713F-7819-7740-A897-1B745B198FEA}" type="slidenum">
              <a:rPr lang="en-US">
                <a:solidFill>
                  <a:srgbClr val="000000"/>
                </a:solidFill>
                <a:latin typeface="Arial" charset="0"/>
                <a:ea typeface="ＭＳ Ｐゴシック" charset="0"/>
              </a:rPr>
              <a:pPr defTabSz="914400" fontAlgn="base">
                <a:spcBef>
                  <a:spcPct val="0"/>
                </a:spcBef>
                <a:spcAft>
                  <a:spcPct val="0"/>
                </a:spcAft>
              </a:pPr>
              <a:t>‹#›</a:t>
            </a:fld>
            <a:endParaRPr lang="en-US">
              <a:solidFill>
                <a:srgbClr val="000000"/>
              </a:solidFill>
              <a:latin typeface="Arial" charset="0"/>
              <a:ea typeface="ＭＳ Ｐゴシック" charset="0"/>
            </a:endParaRPr>
          </a:p>
        </p:txBody>
      </p:sp>
    </p:spTree>
    <p:extLst>
      <p:ext uri="{BB962C8B-B14F-4D97-AF65-F5344CB8AC3E}">
        <p14:creationId xmlns:p14="http://schemas.microsoft.com/office/powerpoint/2010/main" val="3532164013"/>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file://localhost\\upload.wikimedia.org\wikipedia\commons\6\68\Julius_and_Ethel_Rosenberg_NYWTS.jpg" TargetMode="External"/><Relationship Id="rId3" Type="http://schemas.openxmlformats.org/officeDocument/2006/relationships/image" Target="../media/image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Fighting Communism in Korea and Home</a:t>
            </a:r>
            <a:endParaRPr lang="en-US" dirty="0"/>
          </a:p>
        </p:txBody>
      </p:sp>
      <p:sp>
        <p:nvSpPr>
          <p:cNvPr id="3" name="Subtitle 2"/>
          <p:cNvSpPr>
            <a:spLocks noGrp="1"/>
          </p:cNvSpPr>
          <p:nvPr>
            <p:ph type="subTitle" idx="1"/>
          </p:nvPr>
        </p:nvSpPr>
        <p:spPr/>
        <p:txBody>
          <a:bodyPr>
            <a:normAutofit/>
          </a:bodyPr>
          <a:lstStyle/>
          <a:p>
            <a:r>
              <a:rPr lang="en-US" dirty="0" smtClean="0"/>
              <a:t>Mr. Winchell</a:t>
            </a:r>
          </a:p>
          <a:p>
            <a:r>
              <a:rPr lang="en-US" dirty="0" smtClean="0"/>
              <a:t>APUSH</a:t>
            </a:r>
          </a:p>
          <a:p>
            <a:r>
              <a:rPr lang="en-US" dirty="0" smtClean="0"/>
              <a:t>Period 8</a:t>
            </a:r>
            <a:endParaRPr lang="en-US" dirty="0"/>
          </a:p>
        </p:txBody>
      </p:sp>
    </p:spTree>
    <p:extLst>
      <p:ext uri="{BB962C8B-B14F-4D97-AF65-F5344CB8AC3E}">
        <p14:creationId xmlns:p14="http://schemas.microsoft.com/office/powerpoint/2010/main" val="1921870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 Actions</a:t>
            </a:r>
            <a:endParaRPr lang="en-US" dirty="0"/>
          </a:p>
        </p:txBody>
      </p:sp>
      <p:sp>
        <p:nvSpPr>
          <p:cNvPr id="3" name="Content Placeholder 2"/>
          <p:cNvSpPr>
            <a:spLocks noGrp="1"/>
          </p:cNvSpPr>
          <p:nvPr>
            <p:ph idx="1"/>
          </p:nvPr>
        </p:nvSpPr>
        <p:spPr/>
        <p:txBody>
          <a:bodyPr/>
          <a:lstStyle/>
          <a:p>
            <a:r>
              <a:rPr lang="en-US" dirty="0" smtClean="0"/>
              <a:t>March 1947: Truman sets up the Loyalty Review Board.</a:t>
            </a:r>
          </a:p>
          <a:p>
            <a:pPr lvl="1"/>
            <a:r>
              <a:rPr lang="en-US" dirty="0" smtClean="0"/>
              <a:t>Investigate federal employees and dismiss those disloyal to the US government.</a:t>
            </a:r>
          </a:p>
          <a:p>
            <a:pPr lvl="1"/>
            <a:r>
              <a:rPr lang="en-US" dirty="0" smtClean="0"/>
              <a:t>The US Attorney General created a list of 91 ‘subversive’ organizations-membership in any of these was ground for suspicion.</a:t>
            </a:r>
            <a:endParaRPr lang="en-US" dirty="0"/>
          </a:p>
        </p:txBody>
      </p:sp>
    </p:spTree>
    <p:extLst>
      <p:ext uri="{BB962C8B-B14F-4D97-AF65-F5344CB8AC3E}">
        <p14:creationId xmlns:p14="http://schemas.microsoft.com/office/powerpoint/2010/main" val="3494859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House Un-American Activities Committee (HUAC)</a:t>
            </a:r>
            <a:endParaRPr lang="en-US" dirty="0"/>
          </a:p>
        </p:txBody>
      </p:sp>
      <p:sp>
        <p:nvSpPr>
          <p:cNvPr id="3" name="Content Placeholder 2"/>
          <p:cNvSpPr>
            <a:spLocks noGrp="1"/>
          </p:cNvSpPr>
          <p:nvPr>
            <p:ph idx="1"/>
          </p:nvPr>
        </p:nvSpPr>
        <p:spPr/>
        <p:txBody>
          <a:bodyPr/>
          <a:lstStyle/>
          <a:p>
            <a:r>
              <a:rPr lang="en-US" dirty="0" smtClean="0"/>
              <a:t>Committee made headlines in 1947 for investigating communist influence in the movie industry.</a:t>
            </a:r>
          </a:p>
          <a:p>
            <a:r>
              <a:rPr lang="en-US" dirty="0" smtClean="0"/>
              <a:t>Committee believed that Communists were sneaking propaganda into films.</a:t>
            </a:r>
          </a:p>
          <a:p>
            <a:r>
              <a:rPr lang="en-US" dirty="0" smtClean="0"/>
              <a:t>HUAC subpoenaed witnesses from Hollywood to discuss their involvement</a:t>
            </a:r>
            <a:endParaRPr lang="en-US" dirty="0"/>
          </a:p>
        </p:txBody>
      </p:sp>
    </p:spTree>
    <p:extLst>
      <p:ext uri="{BB962C8B-B14F-4D97-AF65-F5344CB8AC3E}">
        <p14:creationId xmlns:p14="http://schemas.microsoft.com/office/powerpoint/2010/main" val="2374686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Hollywood Ten</a:t>
            </a:r>
            <a:endParaRPr lang="en-US" dirty="0"/>
          </a:p>
        </p:txBody>
      </p:sp>
      <p:sp>
        <p:nvSpPr>
          <p:cNvPr id="3" name="Content Placeholder 2"/>
          <p:cNvSpPr>
            <a:spLocks noGrp="1"/>
          </p:cNvSpPr>
          <p:nvPr>
            <p:ph idx="1"/>
          </p:nvPr>
        </p:nvSpPr>
        <p:spPr/>
        <p:txBody>
          <a:bodyPr/>
          <a:lstStyle/>
          <a:p>
            <a:r>
              <a:rPr lang="en-US" dirty="0" smtClean="0"/>
              <a:t>Ten witnesses refused to cooperate because they believed the proceedings were unconstitutional. </a:t>
            </a:r>
            <a:endParaRPr lang="en-US" dirty="0"/>
          </a:p>
          <a:p>
            <a:pPr lvl="1"/>
            <a:r>
              <a:rPr lang="en-US" dirty="0" smtClean="0"/>
              <a:t>Put in jail</a:t>
            </a:r>
          </a:p>
          <a:p>
            <a:r>
              <a:rPr lang="en-US" dirty="0" smtClean="0"/>
              <a:t>The committee blacklisted 500 actors, directors, writers, and producers whom they believed had ‘communist connections’</a:t>
            </a:r>
            <a:endParaRPr lang="en-US" dirty="0"/>
          </a:p>
        </p:txBody>
      </p:sp>
    </p:spTree>
    <p:extLst>
      <p:ext uri="{BB962C8B-B14F-4D97-AF65-F5344CB8AC3E}">
        <p14:creationId xmlns:p14="http://schemas.microsoft.com/office/powerpoint/2010/main" val="2936379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026" descr="lu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60960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1027"/>
          <p:cNvSpPr txBox="1">
            <a:spLocks noChangeArrowheads="1"/>
          </p:cNvSpPr>
          <p:nvPr/>
        </p:nvSpPr>
        <p:spPr bwMode="auto">
          <a:xfrm>
            <a:off x="3581400" y="0"/>
            <a:ext cx="24320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600" b="1"/>
              <a:t>Lucille Ball</a:t>
            </a:r>
          </a:p>
        </p:txBody>
      </p:sp>
      <p:sp>
        <p:nvSpPr>
          <p:cNvPr id="21508" name="Text Box 1028"/>
          <p:cNvSpPr txBox="1">
            <a:spLocks noChangeArrowheads="1"/>
          </p:cNvSpPr>
          <p:nvPr/>
        </p:nvSpPr>
        <p:spPr bwMode="auto">
          <a:xfrm>
            <a:off x="304800" y="5303838"/>
            <a:ext cx="88392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200" b="1"/>
              <a:t>1953-Investigated by HUAC for registering to vote as a communist in the 1930</a:t>
            </a:r>
            <a:r>
              <a:rPr lang="ja-JP" altLang="en-US" sz="3200" b="1"/>
              <a:t>’</a:t>
            </a:r>
            <a:r>
              <a:rPr lang="en-US" sz="3200" b="1"/>
              <a:t>s at the urging of her Grandfather.</a:t>
            </a:r>
          </a:p>
          <a:p>
            <a:pPr eaLnBrk="1" hangingPunct="1"/>
            <a:endParaRPr lang="en-US" sz="3200" b="1"/>
          </a:p>
        </p:txBody>
      </p:sp>
    </p:spTree>
    <p:extLst>
      <p:ext uri="{BB962C8B-B14F-4D97-AF65-F5344CB8AC3E}">
        <p14:creationId xmlns:p14="http://schemas.microsoft.com/office/powerpoint/2010/main" val="208871423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p:txBody>
          <a:bodyPr/>
          <a:lstStyle/>
          <a:p>
            <a:endParaRPr lang="en-US"/>
          </a:p>
        </p:txBody>
      </p:sp>
      <p:pic>
        <p:nvPicPr>
          <p:cNvPr id="10245" name="Picture 5" descr="hua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4363" y="609600"/>
            <a:ext cx="4897437" cy="624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49781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Espionage!</a:t>
            </a:r>
            <a:endParaRPr lang="en-US" dirty="0"/>
          </a:p>
        </p:txBody>
      </p:sp>
      <p:sp>
        <p:nvSpPr>
          <p:cNvPr id="3" name="Content Placeholder 2"/>
          <p:cNvSpPr>
            <a:spLocks noGrp="1"/>
          </p:cNvSpPr>
          <p:nvPr>
            <p:ph idx="1"/>
          </p:nvPr>
        </p:nvSpPr>
        <p:spPr/>
        <p:txBody>
          <a:bodyPr/>
          <a:lstStyle/>
          <a:p>
            <a:r>
              <a:rPr lang="en-US" dirty="0" smtClean="0"/>
              <a:t>Alger Hiss: Accused of being a spy for the Soviets.</a:t>
            </a:r>
          </a:p>
          <a:p>
            <a:r>
              <a:rPr lang="en-US" dirty="0" smtClean="0"/>
              <a:t>Young Republican named Richard Nixon gained fame by tirelessly prosecuting Hiss.</a:t>
            </a:r>
          </a:p>
          <a:p>
            <a:r>
              <a:rPr lang="en-US" dirty="0" smtClean="0"/>
              <a:t>Found guilty and jailed…less than 4 years later, Nixon was VP</a:t>
            </a:r>
            <a:endParaRPr lang="en-US" dirty="0"/>
          </a:p>
        </p:txBody>
      </p:sp>
    </p:spTree>
    <p:extLst>
      <p:ext uri="{BB962C8B-B14F-4D97-AF65-F5344CB8AC3E}">
        <p14:creationId xmlns:p14="http://schemas.microsoft.com/office/powerpoint/2010/main" val="219086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Rosenbergs</a:t>
            </a:r>
            <a:r>
              <a:rPr lang="en-US" dirty="0" smtClean="0"/>
              <a:t>!</a:t>
            </a:r>
            <a:endParaRPr lang="en-US" dirty="0"/>
          </a:p>
        </p:txBody>
      </p:sp>
      <p:sp>
        <p:nvSpPr>
          <p:cNvPr id="3" name="Content Placeholder 2"/>
          <p:cNvSpPr>
            <a:spLocks noGrp="1"/>
          </p:cNvSpPr>
          <p:nvPr>
            <p:ph idx="1"/>
          </p:nvPr>
        </p:nvSpPr>
        <p:spPr/>
        <p:txBody>
          <a:bodyPr/>
          <a:lstStyle/>
          <a:p>
            <a:r>
              <a:rPr lang="en-US" dirty="0" smtClean="0"/>
              <a:t>Accused of providing information to the Soviets which enabled them to produce the atomic bomb in 1949.</a:t>
            </a:r>
          </a:p>
          <a:p>
            <a:r>
              <a:rPr lang="en-US" dirty="0" smtClean="0"/>
              <a:t>Found guilty and executed.</a:t>
            </a:r>
            <a:endParaRPr lang="en-US" dirty="0"/>
          </a:p>
        </p:txBody>
      </p:sp>
    </p:spTree>
    <p:extLst>
      <p:ext uri="{BB962C8B-B14F-4D97-AF65-F5344CB8AC3E}">
        <p14:creationId xmlns:p14="http://schemas.microsoft.com/office/powerpoint/2010/main" val="1527173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81000" y="0"/>
            <a:ext cx="8229600" cy="1143000"/>
          </a:xfrm>
        </p:spPr>
        <p:txBody>
          <a:bodyPr>
            <a:normAutofit fontScale="90000"/>
          </a:bodyPr>
          <a:lstStyle/>
          <a:p>
            <a:r>
              <a:rPr lang="en-US" sz="4000"/>
              <a:t>Judge in the Rosenberg case, when handing down his sentence</a:t>
            </a:r>
          </a:p>
        </p:txBody>
      </p:sp>
      <p:sp>
        <p:nvSpPr>
          <p:cNvPr id="20483" name="Rectangle 3"/>
          <p:cNvSpPr>
            <a:spLocks noGrp="1" noChangeArrowheads="1"/>
          </p:cNvSpPr>
          <p:nvPr>
            <p:ph type="body" idx="1"/>
          </p:nvPr>
        </p:nvSpPr>
        <p:spPr>
          <a:xfrm>
            <a:off x="0" y="1371600"/>
            <a:ext cx="5943600" cy="4724400"/>
          </a:xfrm>
        </p:spPr>
        <p:txBody>
          <a:bodyPr/>
          <a:lstStyle/>
          <a:p>
            <a:pPr>
              <a:lnSpc>
                <a:spcPct val="80000"/>
              </a:lnSpc>
              <a:buFontTx/>
              <a:buNone/>
            </a:pPr>
            <a:r>
              <a:rPr lang="en-US" sz="2200"/>
              <a:t>	</a:t>
            </a:r>
            <a:r>
              <a:rPr lang="ja-JP" altLang="en-US" sz="2200">
                <a:latin typeface="Arial"/>
              </a:rPr>
              <a:t>“</a:t>
            </a:r>
            <a:r>
              <a:rPr lang="en-US" sz="2200"/>
              <a:t>I consider your crime worse than murder... I believe your conduct in putting into the hands of the Russians the A-Bomb years before our best scientists predicted Russia would perfect the bomb has already caused, in my opinion, the Communist aggression in Korea, with the resultant casualties exceeding 50,000 and who knows but that millions more of innocent people may pay the price of your treason. Indeed, by your betrayal you undoubtedly have altered the course of history to the disadvantage of our country. No one can say that we do not live in a constant state of tension. We have evidence of your treachery all around us every day for the civilian defense activities throughout the nation are aimed at preparing us for an atom bomb attack.</a:t>
            </a:r>
            <a:r>
              <a:rPr lang="ja-JP" altLang="en-US" sz="2200">
                <a:latin typeface="Arial"/>
              </a:rPr>
              <a:t>”</a:t>
            </a:r>
            <a:r>
              <a:rPr lang="en-US" sz="2200"/>
              <a:t> </a:t>
            </a:r>
          </a:p>
        </p:txBody>
      </p:sp>
      <p:pic>
        <p:nvPicPr>
          <p:cNvPr id="20487" name="Picture 7" descr="File:Julius and Ethel Rosenberg NYWT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238375"/>
            <a:ext cx="2667000" cy="2428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0446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1524000" y="457200"/>
            <a:ext cx="6024563"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defTabSz="914400" eaLnBrk="1" fontAlgn="base" hangingPunct="1">
              <a:spcBef>
                <a:spcPct val="0"/>
              </a:spcBef>
              <a:spcAft>
                <a:spcPct val="0"/>
              </a:spcAft>
            </a:pPr>
            <a:r>
              <a:rPr lang="en-US" sz="4800" b="1">
                <a:solidFill>
                  <a:srgbClr val="000000"/>
                </a:solidFill>
              </a:rPr>
              <a:t>The Second Red Scare</a:t>
            </a:r>
          </a:p>
        </p:txBody>
      </p:sp>
      <p:pic>
        <p:nvPicPr>
          <p:cNvPr id="13315" name="Picture 3" descr="HuacF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295400"/>
            <a:ext cx="3756025"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923886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0"/>
            <a:ext cx="8229600" cy="1143000"/>
          </a:xfrm>
        </p:spPr>
        <p:txBody>
          <a:bodyPr/>
          <a:lstStyle/>
          <a:p>
            <a:r>
              <a:rPr lang="en-US"/>
              <a:t>Witch Hunts</a:t>
            </a:r>
          </a:p>
        </p:txBody>
      </p:sp>
      <p:sp>
        <p:nvSpPr>
          <p:cNvPr id="11267" name="Rectangle 3"/>
          <p:cNvSpPr>
            <a:spLocks noGrp="1" noChangeArrowheads="1"/>
          </p:cNvSpPr>
          <p:nvPr>
            <p:ph type="body" idx="1"/>
          </p:nvPr>
        </p:nvSpPr>
        <p:spPr>
          <a:xfrm>
            <a:off x="0" y="914400"/>
            <a:ext cx="8763000" cy="5943600"/>
          </a:xfrm>
        </p:spPr>
        <p:txBody>
          <a:bodyPr/>
          <a:lstStyle/>
          <a:p>
            <a:pPr>
              <a:lnSpc>
                <a:spcPct val="80000"/>
              </a:lnSpc>
            </a:pPr>
            <a:r>
              <a:rPr lang="en-US" sz="2400" dirty="0"/>
              <a:t>Joe McCarthy</a:t>
            </a:r>
          </a:p>
          <a:p>
            <a:pPr lvl="1">
              <a:lnSpc>
                <a:spcPct val="80000"/>
              </a:lnSpc>
            </a:pPr>
            <a:r>
              <a:rPr lang="en-US" sz="2000" dirty="0"/>
              <a:t>Republican senator from Wisconsin</a:t>
            </a:r>
          </a:p>
          <a:p>
            <a:pPr lvl="1">
              <a:lnSpc>
                <a:spcPct val="80000"/>
              </a:lnSpc>
            </a:pPr>
            <a:r>
              <a:rPr lang="en-US" sz="2000" dirty="0"/>
              <a:t>Felt he was unlikely to win reelection </a:t>
            </a:r>
          </a:p>
          <a:p>
            <a:pPr lvl="1">
              <a:lnSpc>
                <a:spcPct val="80000"/>
              </a:lnSpc>
            </a:pPr>
            <a:r>
              <a:rPr lang="en-US" sz="2000" dirty="0"/>
              <a:t>Decided to use fear of communism to boost his career </a:t>
            </a:r>
          </a:p>
          <a:p>
            <a:pPr>
              <a:lnSpc>
                <a:spcPct val="80000"/>
              </a:lnSpc>
            </a:pPr>
            <a:r>
              <a:rPr lang="en-US" sz="2400" dirty="0"/>
              <a:t>McCarthyism </a:t>
            </a:r>
          </a:p>
          <a:p>
            <a:pPr lvl="1">
              <a:lnSpc>
                <a:spcPct val="80000"/>
              </a:lnSpc>
            </a:pPr>
            <a:r>
              <a:rPr lang="en-US" sz="2000" dirty="0"/>
              <a:t>McCarthy went on a rampage, announcing that the government was stuffed with </a:t>
            </a:r>
            <a:r>
              <a:rPr lang="ja-JP" altLang="en-US" sz="2000" dirty="0">
                <a:latin typeface="Arial"/>
              </a:rPr>
              <a:t>‘</a:t>
            </a:r>
            <a:r>
              <a:rPr lang="en-US" sz="2000" dirty="0"/>
              <a:t>reds</a:t>
            </a:r>
            <a:r>
              <a:rPr lang="ja-JP" altLang="en-US" sz="2000" dirty="0">
                <a:latin typeface="Arial"/>
              </a:rPr>
              <a:t>’</a:t>
            </a:r>
            <a:endParaRPr lang="en-US" sz="2000" dirty="0"/>
          </a:p>
          <a:p>
            <a:pPr lvl="1">
              <a:lnSpc>
                <a:spcPct val="80000"/>
              </a:lnSpc>
            </a:pPr>
            <a:r>
              <a:rPr lang="en-US" sz="2000" dirty="0"/>
              <a:t>Made claims that he had inside knowledge and proof (for example, he</a:t>
            </a:r>
            <a:r>
              <a:rPr lang="ja-JP" altLang="en-US" sz="2000" dirty="0">
                <a:latin typeface="Arial"/>
              </a:rPr>
              <a:t>’</a:t>
            </a:r>
            <a:r>
              <a:rPr lang="en-US" sz="2000" dirty="0"/>
              <a:t>d say </a:t>
            </a:r>
            <a:r>
              <a:rPr lang="ja-JP" altLang="en-US" sz="2000" dirty="0">
                <a:latin typeface="Arial"/>
              </a:rPr>
              <a:t>‘</a:t>
            </a:r>
            <a:r>
              <a:rPr lang="en-US" sz="2000" dirty="0"/>
              <a:t>I have a list of 205 people in the government who are members of the communist party</a:t>
            </a:r>
            <a:r>
              <a:rPr lang="ja-JP" altLang="en-US" sz="2000" dirty="0">
                <a:latin typeface="Arial"/>
              </a:rPr>
              <a:t>’</a:t>
            </a:r>
            <a:r>
              <a:rPr lang="en-US" sz="2000" dirty="0"/>
              <a:t>, but then would refuse to produce the names. </a:t>
            </a:r>
          </a:p>
          <a:p>
            <a:pPr lvl="1">
              <a:lnSpc>
                <a:spcPct val="80000"/>
              </a:lnSpc>
            </a:pPr>
            <a:r>
              <a:rPr lang="en-US" sz="2000" dirty="0"/>
              <a:t>Senators, when speaking in the senate, are immune from the charge of </a:t>
            </a:r>
            <a:r>
              <a:rPr lang="en-US" sz="2000" b="1" u="sng" dirty="0"/>
              <a:t>slander</a:t>
            </a:r>
            <a:r>
              <a:rPr lang="en-US" sz="2000" dirty="0"/>
              <a:t> (knowingly telling lies to hurt another person</a:t>
            </a:r>
            <a:r>
              <a:rPr lang="ja-JP" altLang="en-US" sz="2000" dirty="0">
                <a:latin typeface="Arial"/>
              </a:rPr>
              <a:t>’</a:t>
            </a:r>
            <a:r>
              <a:rPr lang="en-US" sz="2000" dirty="0"/>
              <a:t>s reputation) </a:t>
            </a:r>
          </a:p>
          <a:p>
            <a:pPr>
              <a:lnSpc>
                <a:spcPct val="80000"/>
              </a:lnSpc>
            </a:pPr>
            <a:r>
              <a:rPr lang="en-US" sz="2400" dirty="0"/>
              <a:t>Successful strategy</a:t>
            </a:r>
          </a:p>
          <a:p>
            <a:pPr lvl="1">
              <a:lnSpc>
                <a:spcPct val="80000"/>
              </a:lnSpc>
            </a:pPr>
            <a:r>
              <a:rPr lang="en-US" sz="2000" dirty="0"/>
              <a:t>McCarthy won reelection and became famous</a:t>
            </a:r>
          </a:p>
          <a:p>
            <a:pPr lvl="1">
              <a:lnSpc>
                <a:spcPct val="80000"/>
              </a:lnSpc>
            </a:pPr>
            <a:r>
              <a:rPr lang="en-US" sz="2000" dirty="0"/>
              <a:t>However, when he accused the army of having tons of communist subversives, and called hearings on this issue, army officials blasted McCarthy and burst his imaginary bubble. He became a national disgrace </a:t>
            </a:r>
          </a:p>
          <a:p>
            <a:pPr lvl="1">
              <a:lnSpc>
                <a:spcPct val="80000"/>
              </a:lnSpc>
            </a:pPr>
            <a:r>
              <a:rPr lang="en-US" sz="2000" dirty="0"/>
              <a:t>http://</a:t>
            </a:r>
            <a:r>
              <a:rPr lang="en-US" sz="2000" dirty="0" err="1"/>
              <a:t>www.youtube.com</a:t>
            </a:r>
            <a:r>
              <a:rPr lang="en-US" sz="2000" dirty="0"/>
              <a:t>/</a:t>
            </a:r>
            <a:r>
              <a:rPr lang="en-US" sz="2000" dirty="0" err="1"/>
              <a:t>watch?v</a:t>
            </a:r>
            <a:r>
              <a:rPr lang="en-US" sz="2000" dirty="0"/>
              <a:t>=lAur_I077NA</a:t>
            </a:r>
          </a:p>
        </p:txBody>
      </p:sp>
      <p:pic>
        <p:nvPicPr>
          <p:cNvPr id="11269" name="Picture 5" descr="thumbna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5500" y="0"/>
            <a:ext cx="19685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6615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diamond(in)">
                                      <p:cBhvr>
                                        <p:cTn id="7" dur="2000"/>
                                        <p:tgtEl>
                                          <p:spTgt spid="112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diamond(in)">
                                      <p:cBhvr>
                                        <p:cTn id="12" dur="2000"/>
                                        <p:tgtEl>
                                          <p:spTgt spid="112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diamond(in)">
                                      <p:cBhvr>
                                        <p:cTn id="17" dur="2000"/>
                                        <p:tgtEl>
                                          <p:spTgt spid="1126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11267">
                                            <p:txEl>
                                              <p:pRg st="3" end="3"/>
                                            </p:txEl>
                                          </p:spTgt>
                                        </p:tgtEl>
                                        <p:attrNameLst>
                                          <p:attrName>style.visibility</p:attrName>
                                        </p:attrNameLst>
                                      </p:cBhvr>
                                      <p:to>
                                        <p:strVal val="visible"/>
                                      </p:to>
                                    </p:set>
                                    <p:animEffect transition="in" filter="diamond(in)">
                                      <p:cBhvr>
                                        <p:cTn id="22" dur="2000"/>
                                        <p:tgtEl>
                                          <p:spTgt spid="1126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nodeType="clickEffect">
                                  <p:stCondLst>
                                    <p:cond delay="0"/>
                                  </p:stCondLst>
                                  <p:childTnLst>
                                    <p:set>
                                      <p:cBhvr>
                                        <p:cTn id="26" dur="1" fill="hold">
                                          <p:stCondLst>
                                            <p:cond delay="0"/>
                                          </p:stCondLst>
                                        </p:cTn>
                                        <p:tgtEl>
                                          <p:spTgt spid="11267">
                                            <p:txEl>
                                              <p:pRg st="4" end="4"/>
                                            </p:txEl>
                                          </p:spTgt>
                                        </p:tgtEl>
                                        <p:attrNameLst>
                                          <p:attrName>style.visibility</p:attrName>
                                        </p:attrNameLst>
                                      </p:cBhvr>
                                      <p:to>
                                        <p:strVal val="visible"/>
                                      </p:to>
                                    </p:set>
                                    <p:animEffect transition="in" filter="diamond(in)">
                                      <p:cBhvr>
                                        <p:cTn id="27" dur="2000"/>
                                        <p:tgtEl>
                                          <p:spTgt spid="1126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nodeType="clickEffect">
                                  <p:stCondLst>
                                    <p:cond delay="0"/>
                                  </p:stCondLst>
                                  <p:childTnLst>
                                    <p:set>
                                      <p:cBhvr>
                                        <p:cTn id="31" dur="1" fill="hold">
                                          <p:stCondLst>
                                            <p:cond delay="0"/>
                                          </p:stCondLst>
                                        </p:cTn>
                                        <p:tgtEl>
                                          <p:spTgt spid="11267">
                                            <p:txEl>
                                              <p:pRg st="5" end="5"/>
                                            </p:txEl>
                                          </p:spTgt>
                                        </p:tgtEl>
                                        <p:attrNameLst>
                                          <p:attrName>style.visibility</p:attrName>
                                        </p:attrNameLst>
                                      </p:cBhvr>
                                      <p:to>
                                        <p:strVal val="visible"/>
                                      </p:to>
                                    </p:set>
                                    <p:animEffect transition="in" filter="diamond(in)">
                                      <p:cBhvr>
                                        <p:cTn id="32" dur="2000"/>
                                        <p:tgtEl>
                                          <p:spTgt spid="1126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8" presetClass="entr" presetSubtype="16" fill="hold" nodeType="clickEffect">
                                  <p:stCondLst>
                                    <p:cond delay="0"/>
                                  </p:stCondLst>
                                  <p:childTnLst>
                                    <p:set>
                                      <p:cBhvr>
                                        <p:cTn id="36" dur="1" fill="hold">
                                          <p:stCondLst>
                                            <p:cond delay="0"/>
                                          </p:stCondLst>
                                        </p:cTn>
                                        <p:tgtEl>
                                          <p:spTgt spid="11267">
                                            <p:txEl>
                                              <p:pRg st="6" end="6"/>
                                            </p:txEl>
                                          </p:spTgt>
                                        </p:tgtEl>
                                        <p:attrNameLst>
                                          <p:attrName>style.visibility</p:attrName>
                                        </p:attrNameLst>
                                      </p:cBhvr>
                                      <p:to>
                                        <p:strVal val="visible"/>
                                      </p:to>
                                    </p:set>
                                    <p:animEffect transition="in" filter="diamond(in)">
                                      <p:cBhvr>
                                        <p:cTn id="37" dur="2000"/>
                                        <p:tgtEl>
                                          <p:spTgt spid="11267">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8" presetClass="entr" presetSubtype="16" fill="hold" nodeType="clickEffect">
                                  <p:stCondLst>
                                    <p:cond delay="0"/>
                                  </p:stCondLst>
                                  <p:childTnLst>
                                    <p:set>
                                      <p:cBhvr>
                                        <p:cTn id="41" dur="1" fill="hold">
                                          <p:stCondLst>
                                            <p:cond delay="0"/>
                                          </p:stCondLst>
                                        </p:cTn>
                                        <p:tgtEl>
                                          <p:spTgt spid="11267">
                                            <p:txEl>
                                              <p:pRg st="7" end="7"/>
                                            </p:txEl>
                                          </p:spTgt>
                                        </p:tgtEl>
                                        <p:attrNameLst>
                                          <p:attrName>style.visibility</p:attrName>
                                        </p:attrNameLst>
                                      </p:cBhvr>
                                      <p:to>
                                        <p:strVal val="visible"/>
                                      </p:to>
                                    </p:set>
                                    <p:animEffect transition="in" filter="diamond(in)">
                                      <p:cBhvr>
                                        <p:cTn id="42" dur="2000"/>
                                        <p:tgtEl>
                                          <p:spTgt spid="11267">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8" presetClass="entr" presetSubtype="16" fill="hold" nodeType="clickEffect">
                                  <p:stCondLst>
                                    <p:cond delay="0"/>
                                  </p:stCondLst>
                                  <p:childTnLst>
                                    <p:set>
                                      <p:cBhvr>
                                        <p:cTn id="46" dur="1" fill="hold">
                                          <p:stCondLst>
                                            <p:cond delay="0"/>
                                          </p:stCondLst>
                                        </p:cTn>
                                        <p:tgtEl>
                                          <p:spTgt spid="11267">
                                            <p:txEl>
                                              <p:pRg st="8" end="8"/>
                                            </p:txEl>
                                          </p:spTgt>
                                        </p:tgtEl>
                                        <p:attrNameLst>
                                          <p:attrName>style.visibility</p:attrName>
                                        </p:attrNameLst>
                                      </p:cBhvr>
                                      <p:to>
                                        <p:strVal val="visible"/>
                                      </p:to>
                                    </p:set>
                                    <p:animEffect transition="in" filter="diamond(in)">
                                      <p:cBhvr>
                                        <p:cTn id="47" dur="2000"/>
                                        <p:tgtEl>
                                          <p:spTgt spid="11267">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8" presetClass="entr" presetSubtype="16" fill="hold" nodeType="clickEffect">
                                  <p:stCondLst>
                                    <p:cond delay="0"/>
                                  </p:stCondLst>
                                  <p:childTnLst>
                                    <p:set>
                                      <p:cBhvr>
                                        <p:cTn id="51" dur="1" fill="hold">
                                          <p:stCondLst>
                                            <p:cond delay="0"/>
                                          </p:stCondLst>
                                        </p:cTn>
                                        <p:tgtEl>
                                          <p:spTgt spid="11267">
                                            <p:txEl>
                                              <p:pRg st="9" end="9"/>
                                            </p:txEl>
                                          </p:spTgt>
                                        </p:tgtEl>
                                        <p:attrNameLst>
                                          <p:attrName>style.visibility</p:attrName>
                                        </p:attrNameLst>
                                      </p:cBhvr>
                                      <p:to>
                                        <p:strVal val="visible"/>
                                      </p:to>
                                    </p:set>
                                    <p:animEffect transition="in" filter="diamond(in)">
                                      <p:cBhvr>
                                        <p:cTn id="52" dur="2000"/>
                                        <p:tgtEl>
                                          <p:spTgt spid="11267">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8" presetClass="entr" presetSubtype="16" fill="hold" nodeType="clickEffect">
                                  <p:stCondLst>
                                    <p:cond delay="0"/>
                                  </p:stCondLst>
                                  <p:childTnLst>
                                    <p:set>
                                      <p:cBhvr>
                                        <p:cTn id="56" dur="1" fill="hold">
                                          <p:stCondLst>
                                            <p:cond delay="0"/>
                                          </p:stCondLst>
                                        </p:cTn>
                                        <p:tgtEl>
                                          <p:spTgt spid="11267">
                                            <p:txEl>
                                              <p:pRg st="10" end="10"/>
                                            </p:txEl>
                                          </p:spTgt>
                                        </p:tgtEl>
                                        <p:attrNameLst>
                                          <p:attrName>style.visibility</p:attrName>
                                        </p:attrNameLst>
                                      </p:cBhvr>
                                      <p:to>
                                        <p:strVal val="visible"/>
                                      </p:to>
                                    </p:set>
                                    <p:animEffect transition="in" filter="diamond(in)">
                                      <p:cBhvr>
                                        <p:cTn id="57" dur="2000"/>
                                        <p:tgtEl>
                                          <p:spTgt spid="11267">
                                            <p:txEl>
                                              <p:pRg st="10" end="10"/>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8" presetClass="entr" presetSubtype="16" fill="hold" nodeType="clickEffect">
                                  <p:stCondLst>
                                    <p:cond delay="0"/>
                                  </p:stCondLst>
                                  <p:childTnLst>
                                    <p:set>
                                      <p:cBhvr>
                                        <p:cTn id="61" dur="1" fill="hold">
                                          <p:stCondLst>
                                            <p:cond delay="0"/>
                                          </p:stCondLst>
                                        </p:cTn>
                                        <p:tgtEl>
                                          <p:spTgt spid="11267">
                                            <p:txEl>
                                              <p:pRg st="11" end="11"/>
                                            </p:txEl>
                                          </p:spTgt>
                                        </p:tgtEl>
                                        <p:attrNameLst>
                                          <p:attrName>style.visibility</p:attrName>
                                        </p:attrNameLst>
                                      </p:cBhvr>
                                      <p:to>
                                        <p:strVal val="visible"/>
                                      </p:to>
                                    </p:set>
                                    <p:animEffect transition="in" filter="diamond(in)">
                                      <p:cBhvr>
                                        <p:cTn id="62" dur="2000"/>
                                        <p:tgtEl>
                                          <p:spTgt spid="1126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p:txBody>
          <a:bodyPr/>
          <a:lstStyle/>
          <a:p>
            <a:r>
              <a:rPr lang="en-US" dirty="0" smtClean="0"/>
              <a:t>What were the circumstances surrounding the first Red Scare? How did they differ from the second?</a:t>
            </a:r>
          </a:p>
          <a:p>
            <a:endParaRPr lang="en-US" dirty="0"/>
          </a:p>
          <a:p>
            <a:r>
              <a:rPr lang="en-US" dirty="0" smtClean="0"/>
              <a:t>How did attempting to contain Communism abroad lead to an evolution of society within America? Be specific.</a:t>
            </a:r>
            <a:endParaRPr lang="en-US" dirty="0"/>
          </a:p>
        </p:txBody>
      </p:sp>
    </p:spTree>
    <p:extLst>
      <p:ext uri="{BB962C8B-B14F-4D97-AF65-F5344CB8AC3E}">
        <p14:creationId xmlns:p14="http://schemas.microsoft.com/office/powerpoint/2010/main" val="2938979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mccarthy hearin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76400"/>
            <a:ext cx="8229600" cy="490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 Box 3"/>
          <p:cNvSpPr txBox="1">
            <a:spLocks noChangeArrowheads="1"/>
          </p:cNvSpPr>
          <p:nvPr/>
        </p:nvSpPr>
        <p:spPr bwMode="auto">
          <a:xfrm>
            <a:off x="0" y="228600"/>
            <a:ext cx="9144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600" b="1"/>
              <a:t>McCarthyism- The use of unproven </a:t>
            </a:r>
          </a:p>
          <a:p>
            <a:pPr eaLnBrk="1" hangingPunct="1"/>
            <a:r>
              <a:rPr lang="en-US" sz="3600" b="1"/>
              <a:t>accusations  to label someone as a communist.</a:t>
            </a:r>
          </a:p>
        </p:txBody>
      </p:sp>
    </p:spTree>
    <p:extLst>
      <p:ext uri="{BB962C8B-B14F-4D97-AF65-F5344CB8AC3E}">
        <p14:creationId xmlns:p14="http://schemas.microsoft.com/office/powerpoint/2010/main" val="236908144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news04231954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685800"/>
            <a:ext cx="5419725" cy="442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 Box 3"/>
          <p:cNvSpPr txBox="1">
            <a:spLocks noChangeArrowheads="1"/>
          </p:cNvSpPr>
          <p:nvPr/>
        </p:nvSpPr>
        <p:spPr bwMode="auto">
          <a:xfrm>
            <a:off x="2971800" y="0"/>
            <a:ext cx="32527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200" b="1"/>
              <a:t>A </a:t>
            </a:r>
            <a:r>
              <a:rPr lang="ja-JP" altLang="en-US" sz="3200" b="1"/>
              <a:t>“</a:t>
            </a:r>
            <a:r>
              <a:rPr lang="en-US" sz="3200" b="1"/>
              <a:t>Witch Hunt</a:t>
            </a:r>
            <a:r>
              <a:rPr lang="ja-JP" altLang="en-US" sz="3200" b="1"/>
              <a:t>”</a:t>
            </a:r>
            <a:r>
              <a:rPr lang="en-US" sz="3200" b="1"/>
              <a:t>. </a:t>
            </a:r>
          </a:p>
        </p:txBody>
      </p:sp>
      <p:sp>
        <p:nvSpPr>
          <p:cNvPr id="32772" name="Text Box 4"/>
          <p:cNvSpPr txBox="1">
            <a:spLocks noChangeArrowheads="1"/>
          </p:cNvSpPr>
          <p:nvPr/>
        </p:nvSpPr>
        <p:spPr bwMode="auto">
          <a:xfrm>
            <a:off x="922338" y="5334000"/>
            <a:ext cx="822166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200" b="1"/>
              <a:t>1954- McCarthy is censured by the US Senate </a:t>
            </a:r>
          </a:p>
          <a:p>
            <a:pPr eaLnBrk="1" hangingPunct="1"/>
            <a:r>
              <a:rPr lang="en-US" sz="3200" b="1"/>
              <a:t>for conduct unbecoming his office.</a:t>
            </a:r>
          </a:p>
        </p:txBody>
      </p:sp>
    </p:spTree>
    <p:extLst>
      <p:ext uri="{BB962C8B-B14F-4D97-AF65-F5344CB8AC3E}">
        <p14:creationId xmlns:p14="http://schemas.microsoft.com/office/powerpoint/2010/main" val="58383923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endParaRPr lang="en-US"/>
          </a:p>
        </p:txBody>
      </p:sp>
      <p:sp>
        <p:nvSpPr>
          <p:cNvPr id="15363" name="Rectangle 3"/>
          <p:cNvSpPr>
            <a:spLocks noGrp="1" noChangeArrowheads="1"/>
          </p:cNvSpPr>
          <p:nvPr>
            <p:ph type="body" idx="1"/>
          </p:nvPr>
        </p:nvSpPr>
        <p:spPr/>
        <p:txBody>
          <a:bodyPr/>
          <a:lstStyle/>
          <a:p>
            <a:endParaRPr lang="en-US"/>
          </a:p>
        </p:txBody>
      </p:sp>
      <p:pic>
        <p:nvPicPr>
          <p:cNvPr id="15365" name="Picture 5" descr="Image Deta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5118" y="0"/>
            <a:ext cx="4676066" cy="7364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764834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z="4000"/>
              <a:t>Impact of the Red Scare on American People </a:t>
            </a:r>
          </a:p>
        </p:txBody>
      </p:sp>
      <p:sp>
        <p:nvSpPr>
          <p:cNvPr id="12291" name="Rectangle 3"/>
          <p:cNvSpPr>
            <a:spLocks noGrp="1" noChangeArrowheads="1"/>
          </p:cNvSpPr>
          <p:nvPr>
            <p:ph type="body" idx="1"/>
          </p:nvPr>
        </p:nvSpPr>
        <p:spPr>
          <a:xfrm>
            <a:off x="457200" y="2209800"/>
            <a:ext cx="8229600" cy="4953000"/>
          </a:xfrm>
        </p:spPr>
        <p:txBody>
          <a:bodyPr/>
          <a:lstStyle/>
          <a:p>
            <a:r>
              <a:rPr lang="en-US"/>
              <a:t>bomb shelters in suburbia </a:t>
            </a:r>
          </a:p>
          <a:p>
            <a:r>
              <a:rPr lang="en-US"/>
              <a:t>Duck and cover drills in schools </a:t>
            </a:r>
          </a:p>
          <a:p>
            <a:r>
              <a:rPr lang="en-US"/>
              <a:t>Demand for </a:t>
            </a:r>
            <a:r>
              <a:rPr lang="en-US" b="1" u="sng"/>
              <a:t>conformity</a:t>
            </a:r>
            <a:r>
              <a:rPr lang="en-US"/>
              <a:t> (doing the same thing everyone else is doing) to prove loyalty </a:t>
            </a:r>
          </a:p>
          <a:p>
            <a:pPr lvl="1"/>
            <a:r>
              <a:rPr lang="en-US"/>
              <a:t>Same clothes, same haircut, same lifestyle and goals, etc.  </a:t>
            </a:r>
          </a:p>
          <a:p>
            <a:pPr lvl="1"/>
            <a:endParaRPr lang="en-US"/>
          </a:p>
        </p:txBody>
      </p:sp>
    </p:spTree>
    <p:extLst>
      <p:ext uri="{BB962C8B-B14F-4D97-AF65-F5344CB8AC3E}">
        <p14:creationId xmlns:p14="http://schemas.microsoft.com/office/powerpoint/2010/main" val="35256177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checkerboard(across)">
                                      <p:cBhvr>
                                        <p:cTn id="7" dur="500"/>
                                        <p:tgtEl>
                                          <p:spTgt spid="12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checkerboard(across)">
                                      <p:cBhvr>
                                        <p:cTn id="12" dur="500"/>
                                        <p:tgtEl>
                                          <p:spTgt spid="122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Effect transition="in" filter="checkerboard(across)">
                                      <p:cBhvr>
                                        <p:cTn id="17" dur="500"/>
                                        <p:tgtEl>
                                          <p:spTgt spid="122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12291">
                                            <p:txEl>
                                              <p:pRg st="3" end="3"/>
                                            </p:txEl>
                                          </p:spTgt>
                                        </p:tgtEl>
                                        <p:attrNameLst>
                                          <p:attrName>style.visibility</p:attrName>
                                        </p:attrNameLst>
                                      </p:cBhvr>
                                      <p:to>
                                        <p:strVal val="visible"/>
                                      </p:to>
                                    </p:set>
                                    <p:animEffect transition="in" filter="checkerboard(across)">
                                      <p:cBhvr>
                                        <p:cTn id="22" dur="500"/>
                                        <p:tgtEl>
                                          <p:spTgt spid="122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endParaRPr lang="en-US"/>
          </a:p>
        </p:txBody>
      </p:sp>
      <p:sp>
        <p:nvSpPr>
          <p:cNvPr id="13315" name="Rectangle 3"/>
          <p:cNvSpPr>
            <a:spLocks noGrp="1" noChangeArrowheads="1"/>
          </p:cNvSpPr>
          <p:nvPr>
            <p:ph type="body" idx="1"/>
          </p:nvPr>
        </p:nvSpPr>
        <p:spPr/>
        <p:txBody>
          <a:bodyPr/>
          <a:lstStyle/>
          <a:p>
            <a:endParaRPr lang="en-US"/>
          </a:p>
        </p:txBody>
      </p:sp>
      <p:pic>
        <p:nvPicPr>
          <p:cNvPr id="13319" name="Picture 7" descr="Image Deta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0"/>
            <a:ext cx="7772400" cy="6659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06138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5" descr="hblock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24525" cy="6858000"/>
          </a:xfrm>
          <a:prstGeom prst="rect">
            <a:avLst/>
          </a:prstGeom>
          <a:noFill/>
          <a:extLst>
            <a:ext uri="{909E8E84-426E-40dd-AFC4-6F175D3DCCD1}">
              <a14:hiddenFill xmlns:a14="http://schemas.microsoft.com/office/drawing/2010/main">
                <a:solidFill>
                  <a:srgbClr val="FFFFFF"/>
                </a:solidFill>
              </a14:hiddenFill>
            </a:ext>
          </a:extLst>
        </p:spPr>
      </p:pic>
      <p:sp>
        <p:nvSpPr>
          <p:cNvPr id="13318" name="Text Box 6"/>
          <p:cNvSpPr txBox="1">
            <a:spLocks noChangeArrowheads="1"/>
          </p:cNvSpPr>
          <p:nvPr/>
        </p:nvSpPr>
        <p:spPr bwMode="auto">
          <a:xfrm>
            <a:off x="5715000" y="1214438"/>
            <a:ext cx="3429000" cy="3662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3600"/>
              <a:t>-June 1949-</a:t>
            </a:r>
          </a:p>
          <a:p>
            <a:pPr>
              <a:spcBef>
                <a:spcPct val="50000"/>
              </a:spcBef>
            </a:pPr>
            <a:r>
              <a:rPr lang="en-US" sz="3600"/>
              <a:t>What is the </a:t>
            </a:r>
            <a:r>
              <a:rPr lang="en-US" sz="3600" i="1"/>
              <a:t>Washington Post</a:t>
            </a:r>
            <a:r>
              <a:rPr lang="en-US" sz="3600"/>
              <a:t> cartoonist portraying in his drawing?</a:t>
            </a:r>
          </a:p>
        </p:txBody>
      </p:sp>
    </p:spTree>
    <p:extLst>
      <p:ext uri="{BB962C8B-B14F-4D97-AF65-F5344CB8AC3E}">
        <p14:creationId xmlns:p14="http://schemas.microsoft.com/office/powerpoint/2010/main" val="37162566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hblock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0008" y="0"/>
            <a:ext cx="5611852" cy="6846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3451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0" y="0"/>
            <a:ext cx="9144000" cy="105251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1" i="0" u="sng" strike="noStrike" cap="none" dirty="0">
                <a:solidFill>
                  <a:srgbClr val="FFFFFF"/>
                </a:solidFill>
                <a:latin typeface="Calibri"/>
                <a:ea typeface="Calibri"/>
                <a:cs typeface="Calibri"/>
                <a:sym typeface="Calibri"/>
              </a:rPr>
              <a:t>US Foreign Policy during the Cold War</a:t>
            </a:r>
          </a:p>
        </p:txBody>
      </p:sp>
      <p:sp>
        <p:nvSpPr>
          <p:cNvPr id="94" name="Shape 94"/>
          <p:cNvSpPr txBox="1">
            <a:spLocks noGrp="1"/>
          </p:cNvSpPr>
          <p:nvPr>
            <p:ph idx="1"/>
          </p:nvPr>
        </p:nvSpPr>
        <p:spPr>
          <a:xfrm>
            <a:off x="0" y="908050"/>
            <a:ext cx="9144000" cy="5949948"/>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4000" b="1" i="0" u="none" strike="noStrike" cap="none" dirty="0">
                <a:latin typeface="Calibri"/>
                <a:ea typeface="Calibri"/>
                <a:cs typeface="Calibri"/>
                <a:sym typeface="Calibri"/>
              </a:rPr>
              <a:t>Containment</a:t>
            </a:r>
            <a:r>
              <a:rPr lang="en-US" sz="4000" b="0" i="0" u="none" strike="noStrike" cap="none" dirty="0">
                <a:latin typeface="Calibri"/>
                <a:ea typeface="Calibri"/>
                <a:cs typeface="Calibri"/>
                <a:sym typeface="Calibri"/>
              </a:rPr>
              <a:t> – keep Communism where it is, don’t let it spread to other countries</a:t>
            </a:r>
          </a:p>
          <a:p>
            <a:pPr marL="742950" marR="0" lvl="1" indent="-285750" algn="l" rtl="0">
              <a:lnSpc>
                <a:spcPct val="100000"/>
              </a:lnSpc>
              <a:spcBef>
                <a:spcPts val="720"/>
              </a:spcBef>
              <a:spcAft>
                <a:spcPts val="0"/>
              </a:spcAft>
              <a:buClr>
                <a:schemeClr val="dk1"/>
              </a:buClr>
              <a:buSzPct val="100000"/>
              <a:buFont typeface="Arial"/>
              <a:buChar char="–"/>
            </a:pPr>
            <a:r>
              <a:rPr lang="en-US" sz="3600" b="0" i="0" u="none" strike="noStrike" cap="none" dirty="0">
                <a:latin typeface="Calibri"/>
                <a:ea typeface="Calibri"/>
                <a:cs typeface="Calibri"/>
                <a:sym typeface="Calibri"/>
              </a:rPr>
              <a:t>Why was the US afraid of communism? </a:t>
            </a:r>
          </a:p>
          <a:p>
            <a:pPr marL="742950" marR="0" lvl="1" indent="-285750" algn="l" rtl="0">
              <a:lnSpc>
                <a:spcPct val="100000"/>
              </a:lnSpc>
              <a:spcBef>
                <a:spcPts val="720"/>
              </a:spcBef>
              <a:spcAft>
                <a:spcPts val="0"/>
              </a:spcAft>
              <a:buClr>
                <a:schemeClr val="dk1"/>
              </a:buClr>
              <a:buSzPct val="100000"/>
              <a:buFont typeface="Arial"/>
              <a:buChar char="–"/>
            </a:pPr>
            <a:r>
              <a:rPr lang="en-US" sz="3600" b="0" i="0" u="none" strike="noStrike" cap="none" dirty="0">
                <a:latin typeface="Calibri"/>
                <a:ea typeface="Calibri"/>
                <a:cs typeface="Calibri"/>
                <a:sym typeface="Calibri"/>
              </a:rPr>
              <a:t>Why did the US want capitalism?</a:t>
            </a:r>
          </a:p>
          <a:p>
            <a:pPr marL="342900" marR="0" lvl="0" indent="-342900" algn="l" rtl="0">
              <a:lnSpc>
                <a:spcPct val="100000"/>
              </a:lnSpc>
              <a:spcBef>
                <a:spcPts val="800"/>
              </a:spcBef>
              <a:spcAft>
                <a:spcPts val="0"/>
              </a:spcAft>
              <a:buClr>
                <a:schemeClr val="dk1"/>
              </a:buClr>
              <a:buSzPct val="100000"/>
              <a:buFont typeface="Arial"/>
              <a:buChar char="•"/>
            </a:pPr>
            <a:r>
              <a:rPr lang="en-US" sz="4000" b="1" i="0" u="none" strike="noStrike" cap="none" dirty="0">
                <a:latin typeface="Calibri"/>
                <a:ea typeface="Calibri"/>
                <a:cs typeface="Calibri"/>
                <a:sym typeface="Calibri"/>
              </a:rPr>
              <a:t>Domino Theory </a:t>
            </a:r>
            <a:r>
              <a:rPr lang="en-US" sz="4000" b="0" i="0" u="none" strike="noStrike" cap="none" dirty="0">
                <a:latin typeface="Calibri"/>
                <a:ea typeface="Calibri"/>
                <a:cs typeface="Calibri"/>
                <a:sym typeface="Calibri"/>
              </a:rPr>
              <a:t>– if one nation becomes communist, other nations around it might be communist</a:t>
            </a:r>
          </a:p>
        </p:txBody>
      </p:sp>
    </p:spTree>
    <p:extLst>
      <p:ext uri="{BB962C8B-B14F-4D97-AF65-F5344CB8AC3E}">
        <p14:creationId xmlns:p14="http://schemas.microsoft.com/office/powerpoint/2010/main" val="2172071836"/>
      </p:ext>
    </p:extLst>
  </p:cSld>
  <p:clrMapOvr>
    <a:masterClrMapping/>
  </p:clrMapOvr>
  <p:transition xmlns:p14="http://schemas.microsoft.com/office/powerpoint/2010/mai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468312" y="0"/>
            <a:ext cx="8229600" cy="908048"/>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1" i="0" u="sng" strike="noStrike" cap="none" dirty="0">
                <a:solidFill>
                  <a:srgbClr val="FFFFFF"/>
                </a:solidFill>
                <a:latin typeface="Calibri"/>
                <a:ea typeface="Calibri"/>
                <a:cs typeface="Calibri"/>
                <a:sym typeface="Calibri"/>
              </a:rPr>
              <a:t>1940s Cold War Developments</a:t>
            </a:r>
          </a:p>
        </p:txBody>
      </p:sp>
      <p:sp>
        <p:nvSpPr>
          <p:cNvPr id="100" name="Shape 100"/>
          <p:cNvSpPr txBox="1">
            <a:spLocks noGrp="1"/>
          </p:cNvSpPr>
          <p:nvPr>
            <p:ph idx="1"/>
          </p:nvPr>
        </p:nvSpPr>
        <p:spPr>
          <a:xfrm>
            <a:off x="0" y="981075"/>
            <a:ext cx="9144000" cy="5876924"/>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3700" b="0" i="0" u="none" strike="noStrike" cap="none" dirty="0">
                <a:solidFill>
                  <a:srgbClr val="FFFFFF"/>
                </a:solidFill>
                <a:latin typeface="Calibri"/>
                <a:ea typeface="Calibri"/>
                <a:cs typeface="Calibri"/>
                <a:sym typeface="Calibri"/>
              </a:rPr>
              <a:t>1945 – US invents and uses nuclear bombs</a:t>
            </a:r>
          </a:p>
          <a:p>
            <a:pPr marL="342900" marR="0" lvl="0" indent="-342900" algn="l" rtl="0">
              <a:lnSpc>
                <a:spcPct val="100000"/>
              </a:lnSpc>
              <a:spcBef>
                <a:spcPts val="740"/>
              </a:spcBef>
              <a:spcAft>
                <a:spcPts val="0"/>
              </a:spcAft>
              <a:buClr>
                <a:schemeClr val="dk1"/>
              </a:buClr>
              <a:buSzPct val="100000"/>
              <a:buFont typeface="Arial"/>
              <a:buChar char="•"/>
            </a:pPr>
            <a:r>
              <a:rPr lang="en-US" sz="3700" b="0" i="0" u="none" strike="noStrike" cap="none" dirty="0">
                <a:solidFill>
                  <a:srgbClr val="FFFFFF"/>
                </a:solidFill>
                <a:latin typeface="Calibri"/>
                <a:ea typeface="Calibri"/>
                <a:cs typeface="Calibri"/>
                <a:sym typeface="Calibri"/>
              </a:rPr>
              <a:t>1948 – Czechoslovakia becomes Communist</a:t>
            </a:r>
          </a:p>
          <a:p>
            <a:pPr marL="342900" marR="0" lvl="0" indent="-342900" algn="l" rtl="0">
              <a:lnSpc>
                <a:spcPct val="100000"/>
              </a:lnSpc>
              <a:spcBef>
                <a:spcPts val="740"/>
              </a:spcBef>
              <a:spcAft>
                <a:spcPts val="0"/>
              </a:spcAft>
              <a:buClr>
                <a:schemeClr val="dk1"/>
              </a:buClr>
              <a:buSzPct val="100000"/>
              <a:buFont typeface="Arial"/>
              <a:buChar char="•"/>
            </a:pPr>
            <a:r>
              <a:rPr lang="en-US" sz="3700" b="0" i="0" u="none" strike="noStrike" cap="none" dirty="0">
                <a:solidFill>
                  <a:srgbClr val="FFFFFF"/>
                </a:solidFill>
                <a:latin typeface="Calibri"/>
                <a:ea typeface="Calibri"/>
                <a:cs typeface="Calibri"/>
                <a:sym typeface="Calibri"/>
              </a:rPr>
              <a:t>1948-49 – Berlin Blockade and Airlift</a:t>
            </a:r>
          </a:p>
          <a:p>
            <a:pPr marL="342900" marR="0" lvl="0" indent="-342900" algn="l" rtl="0">
              <a:lnSpc>
                <a:spcPct val="100000"/>
              </a:lnSpc>
              <a:spcBef>
                <a:spcPts val="740"/>
              </a:spcBef>
              <a:spcAft>
                <a:spcPts val="0"/>
              </a:spcAft>
              <a:buClr>
                <a:schemeClr val="dk1"/>
              </a:buClr>
              <a:buSzPct val="100000"/>
              <a:buFont typeface="Arial"/>
              <a:buChar char="•"/>
            </a:pPr>
            <a:r>
              <a:rPr lang="en-US" sz="3700" b="0" i="0" u="none" strike="noStrike" cap="none" dirty="0">
                <a:solidFill>
                  <a:srgbClr val="FFFFFF"/>
                </a:solidFill>
                <a:latin typeface="Calibri"/>
                <a:ea typeface="Calibri"/>
                <a:cs typeface="Calibri"/>
                <a:sym typeface="Calibri"/>
              </a:rPr>
              <a:t>1949 – US forms the North Atlantic Treaty Organization (NATO) to defend Western Europe from Communist countries</a:t>
            </a:r>
          </a:p>
          <a:p>
            <a:pPr marL="342900" marR="0" lvl="0" indent="-342900" algn="l" rtl="0">
              <a:lnSpc>
                <a:spcPct val="100000"/>
              </a:lnSpc>
              <a:spcBef>
                <a:spcPts val="740"/>
              </a:spcBef>
              <a:spcAft>
                <a:spcPts val="0"/>
              </a:spcAft>
              <a:buClr>
                <a:schemeClr val="dk1"/>
              </a:buClr>
              <a:buSzPct val="100000"/>
              <a:buFont typeface="Arial"/>
              <a:buChar char="•"/>
            </a:pPr>
            <a:r>
              <a:rPr lang="en-US" sz="3700" b="0" i="0" u="none" strike="noStrike" cap="none" dirty="0">
                <a:solidFill>
                  <a:srgbClr val="FFFFFF"/>
                </a:solidFill>
                <a:latin typeface="Calibri"/>
                <a:ea typeface="Calibri"/>
                <a:cs typeface="Calibri"/>
                <a:sym typeface="Calibri"/>
              </a:rPr>
              <a:t>1949 – Soviet Union </a:t>
            </a:r>
            <a:r>
              <a:rPr lang="en-US" sz="3700" b="0" i="0" u="none" strike="noStrike" cap="none" dirty="0" smtClean="0">
                <a:solidFill>
                  <a:srgbClr val="FFFFFF"/>
                </a:solidFill>
                <a:latin typeface="Calibri"/>
                <a:ea typeface="Calibri"/>
                <a:cs typeface="Calibri"/>
                <a:sym typeface="Calibri"/>
              </a:rPr>
              <a:t>creates nuclear </a:t>
            </a:r>
            <a:r>
              <a:rPr lang="en-US" sz="3700" b="0" i="0" u="none" strike="noStrike" cap="none" dirty="0">
                <a:solidFill>
                  <a:srgbClr val="FFFFFF"/>
                </a:solidFill>
                <a:latin typeface="Calibri"/>
                <a:ea typeface="Calibri"/>
                <a:cs typeface="Calibri"/>
                <a:sym typeface="Calibri"/>
              </a:rPr>
              <a:t>bomb</a:t>
            </a:r>
          </a:p>
          <a:p>
            <a:pPr marL="342900" marR="0" lvl="0" indent="-342900" algn="l" rtl="0">
              <a:lnSpc>
                <a:spcPct val="100000"/>
              </a:lnSpc>
              <a:spcBef>
                <a:spcPts val="740"/>
              </a:spcBef>
              <a:spcAft>
                <a:spcPts val="0"/>
              </a:spcAft>
              <a:buClr>
                <a:schemeClr val="dk1"/>
              </a:buClr>
              <a:buSzPct val="100000"/>
              <a:buFont typeface="Arial"/>
              <a:buChar char="•"/>
            </a:pPr>
            <a:r>
              <a:rPr lang="en-US" sz="3700" b="0" i="0" u="none" strike="noStrike" cap="none" dirty="0">
                <a:solidFill>
                  <a:srgbClr val="FFFFFF"/>
                </a:solidFill>
                <a:latin typeface="Calibri"/>
                <a:ea typeface="Calibri"/>
                <a:cs typeface="Calibri"/>
                <a:sym typeface="Calibri"/>
              </a:rPr>
              <a:t>1949 – Mao </a:t>
            </a:r>
            <a:r>
              <a:rPr lang="en-US" sz="3700" b="0" i="0" u="none" strike="noStrike" cap="none" dirty="0" err="1">
                <a:solidFill>
                  <a:srgbClr val="FFFFFF"/>
                </a:solidFill>
                <a:latin typeface="Calibri"/>
                <a:ea typeface="Calibri"/>
                <a:cs typeface="Calibri"/>
                <a:sym typeface="Calibri"/>
              </a:rPr>
              <a:t>Ze</a:t>
            </a:r>
            <a:r>
              <a:rPr lang="en-US" sz="3700" b="0" i="0" u="none" strike="noStrike" cap="none" dirty="0">
                <a:solidFill>
                  <a:srgbClr val="FFFFFF"/>
                </a:solidFill>
                <a:latin typeface="Calibri"/>
                <a:ea typeface="Calibri"/>
                <a:cs typeface="Calibri"/>
                <a:sym typeface="Calibri"/>
              </a:rPr>
              <a:t> Dong </a:t>
            </a:r>
            <a:r>
              <a:rPr lang="en-US" sz="3700" b="0" i="0" u="none" strike="noStrike" cap="none" dirty="0" smtClean="0">
                <a:solidFill>
                  <a:srgbClr val="FFFFFF"/>
                </a:solidFill>
                <a:latin typeface="Calibri"/>
                <a:ea typeface="Calibri"/>
                <a:cs typeface="Calibri"/>
                <a:sym typeface="Calibri"/>
              </a:rPr>
              <a:t>wins </a:t>
            </a:r>
            <a:r>
              <a:rPr lang="en-US" sz="3700" b="0" i="0" u="none" strike="noStrike" cap="none" dirty="0">
                <a:solidFill>
                  <a:srgbClr val="FFFFFF"/>
                </a:solidFill>
                <a:latin typeface="Calibri"/>
                <a:ea typeface="Calibri"/>
                <a:cs typeface="Calibri"/>
                <a:sym typeface="Calibri"/>
              </a:rPr>
              <a:t>Communist Revolution in China</a:t>
            </a:r>
          </a:p>
          <a:p>
            <a:pPr marL="342900" marR="0" lvl="0" indent="-101600" algn="l" rtl="0">
              <a:lnSpc>
                <a:spcPct val="100000"/>
              </a:lnSpc>
              <a:spcBef>
                <a:spcPts val="760"/>
              </a:spcBef>
              <a:spcAft>
                <a:spcPts val="0"/>
              </a:spcAft>
              <a:buClr>
                <a:schemeClr val="dk1"/>
              </a:buClr>
              <a:buSzPct val="25000"/>
              <a:buFont typeface="Arial"/>
              <a:buNone/>
            </a:pPr>
            <a:endParaRPr sz="3800" b="0" i="0" u="none" strike="noStrike" cap="none" dirty="0">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Arial"/>
              <a:buNone/>
            </a:pPr>
            <a:endParaRPr sz="3800" b="0" i="0" u="none" strike="noStrike" cap="none"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787519959"/>
      </p:ext>
    </p:extLst>
  </p:cSld>
  <p:clrMapOvr>
    <a:masterClrMapping/>
  </p:clrMapOvr>
  <p:transition xmlns:p14="http://schemas.microsoft.com/office/powerpoint/2010/mai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idx="1"/>
          </p:nvPr>
        </p:nvSpPr>
        <p:spPr>
          <a:xfrm>
            <a:off x="0" y="0"/>
            <a:ext cx="9144000" cy="666908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4400" b="1" i="0" u="none" strike="noStrike" cap="none" dirty="0">
                <a:solidFill>
                  <a:srgbClr val="FFFFFF"/>
                </a:solidFill>
                <a:latin typeface="Calibri"/>
                <a:ea typeface="Calibri"/>
                <a:cs typeface="Calibri"/>
                <a:sym typeface="Calibri"/>
              </a:rPr>
              <a:t>			  North </a:t>
            </a:r>
            <a:r>
              <a:rPr lang="en-US" sz="4400" b="1" i="0" u="none" strike="noStrike" cap="none" dirty="0" err="1">
                <a:solidFill>
                  <a:srgbClr val="FFFFFF"/>
                </a:solidFill>
                <a:latin typeface="Calibri"/>
                <a:ea typeface="Calibri"/>
                <a:cs typeface="Calibri"/>
                <a:sym typeface="Calibri"/>
              </a:rPr>
              <a:t>vs</a:t>
            </a:r>
            <a:r>
              <a:rPr lang="en-US" sz="4400" b="1" i="0" u="none" strike="noStrike" cap="none" dirty="0">
                <a:solidFill>
                  <a:srgbClr val="FFFFFF"/>
                </a:solidFill>
                <a:latin typeface="Calibri"/>
                <a:ea typeface="Calibri"/>
                <a:cs typeface="Calibri"/>
                <a:sym typeface="Calibri"/>
              </a:rPr>
              <a:t> South</a:t>
            </a:r>
          </a:p>
          <a:p>
            <a:pPr marL="0" marR="0" lvl="0" indent="0" algn="l" rtl="0">
              <a:lnSpc>
                <a:spcPct val="100000"/>
              </a:lnSpc>
              <a:spcBef>
                <a:spcPts val="760"/>
              </a:spcBef>
              <a:spcAft>
                <a:spcPts val="0"/>
              </a:spcAft>
              <a:buClr>
                <a:schemeClr val="dk1"/>
              </a:buClr>
              <a:buSzPct val="100000"/>
              <a:buFont typeface="Arial"/>
              <a:buChar char="•"/>
            </a:pPr>
            <a:r>
              <a:rPr lang="en-US" sz="3800" b="0" i="0" u="none" strike="noStrike" cap="none" dirty="0">
                <a:solidFill>
                  <a:srgbClr val="FFFFFF"/>
                </a:solidFill>
                <a:latin typeface="Calibri"/>
                <a:ea typeface="Calibri"/>
                <a:cs typeface="Calibri"/>
                <a:sym typeface="Calibri"/>
              </a:rPr>
              <a:t>The North Koreans Kim Il Sung (a communist) and the South Koreans elected </a:t>
            </a:r>
            <a:r>
              <a:rPr lang="en-US" sz="3800" b="0" i="0" u="none" strike="noStrike" cap="none" dirty="0" err="1">
                <a:solidFill>
                  <a:srgbClr val="FFFFFF"/>
                </a:solidFill>
                <a:latin typeface="Calibri"/>
                <a:ea typeface="Calibri"/>
                <a:cs typeface="Calibri"/>
                <a:sym typeface="Calibri"/>
              </a:rPr>
              <a:t>Syngman</a:t>
            </a:r>
            <a:r>
              <a:rPr lang="en-US" sz="3800" b="0" i="0" u="none" strike="noStrike" cap="none" dirty="0">
                <a:solidFill>
                  <a:srgbClr val="FFFFFF"/>
                </a:solidFill>
                <a:latin typeface="Calibri"/>
                <a:ea typeface="Calibri"/>
                <a:cs typeface="Calibri"/>
                <a:sym typeface="Calibri"/>
              </a:rPr>
              <a:t> Rhee (a capitalist)</a:t>
            </a:r>
          </a:p>
          <a:p>
            <a:pPr marL="0" marR="0" lvl="0" indent="0" algn="l" rtl="0">
              <a:lnSpc>
                <a:spcPct val="100000"/>
              </a:lnSpc>
              <a:spcBef>
                <a:spcPts val="760"/>
              </a:spcBef>
              <a:spcAft>
                <a:spcPts val="0"/>
              </a:spcAft>
              <a:buClr>
                <a:schemeClr val="dk1"/>
              </a:buClr>
              <a:buSzPct val="100000"/>
              <a:buFont typeface="Arial"/>
              <a:buChar char="•"/>
            </a:pPr>
            <a:r>
              <a:rPr lang="en-US" sz="3800" b="0" i="0" u="none" strike="noStrike" cap="none" dirty="0">
                <a:solidFill>
                  <a:srgbClr val="FFFFFF"/>
                </a:solidFill>
                <a:latin typeface="Calibri"/>
                <a:ea typeface="Calibri"/>
                <a:cs typeface="Calibri"/>
                <a:sym typeface="Calibri"/>
              </a:rPr>
              <a:t>They were supposed to negotiate a unification by 1949. But then the superpowers got involved.</a:t>
            </a:r>
          </a:p>
          <a:p>
            <a:pPr marL="0" marR="0" lvl="0" indent="0" algn="l" rtl="0">
              <a:lnSpc>
                <a:spcPct val="100000"/>
              </a:lnSpc>
              <a:spcBef>
                <a:spcPts val="760"/>
              </a:spcBef>
              <a:spcAft>
                <a:spcPts val="0"/>
              </a:spcAft>
              <a:buClr>
                <a:schemeClr val="dk1"/>
              </a:buClr>
              <a:buSzPct val="100000"/>
              <a:buFont typeface="Arial"/>
              <a:buChar char="•"/>
            </a:pPr>
            <a:r>
              <a:rPr lang="en-US" sz="3800" b="0" i="0" u="none" strike="noStrike" cap="none" dirty="0">
                <a:solidFill>
                  <a:srgbClr val="FFFFFF"/>
                </a:solidFill>
                <a:latin typeface="Calibri"/>
                <a:ea typeface="Calibri"/>
                <a:cs typeface="Calibri"/>
                <a:sym typeface="Calibri"/>
              </a:rPr>
              <a:t>US gave $ to South Korea, USSR gave $ and weapons to North Korea, and Kim Il Sung, with Stalin’s permission, invaded the South</a:t>
            </a:r>
          </a:p>
          <a:p>
            <a:pPr marL="0" marR="0" lvl="0" indent="254000" algn="l" rtl="0">
              <a:lnSpc>
                <a:spcPct val="100000"/>
              </a:lnSpc>
              <a:spcBef>
                <a:spcPts val="800"/>
              </a:spcBef>
              <a:spcAft>
                <a:spcPts val="0"/>
              </a:spcAft>
              <a:buClr>
                <a:schemeClr val="dk1"/>
              </a:buClr>
              <a:buSzPct val="25000"/>
              <a:buFont typeface="Arial"/>
              <a:buNone/>
            </a:pPr>
            <a:endParaRPr sz="4000" b="0" i="0" u="none" strike="noStrike" cap="none" dirty="0">
              <a:solidFill>
                <a:srgbClr val="FFFFFF"/>
              </a:solidFill>
              <a:latin typeface="Calibri"/>
              <a:ea typeface="Calibri"/>
              <a:cs typeface="Calibri"/>
              <a:sym typeface="Calibri"/>
            </a:endParaRPr>
          </a:p>
          <a:p>
            <a:pPr marL="0" marR="0" lvl="0" indent="254000" algn="l" rtl="0">
              <a:lnSpc>
                <a:spcPct val="100000"/>
              </a:lnSpc>
              <a:spcBef>
                <a:spcPts val="800"/>
              </a:spcBef>
              <a:spcAft>
                <a:spcPts val="0"/>
              </a:spcAft>
              <a:buClr>
                <a:schemeClr val="dk1"/>
              </a:buClr>
              <a:buSzPct val="25000"/>
              <a:buFont typeface="Arial"/>
              <a:buNone/>
            </a:pPr>
            <a:endParaRPr sz="4000" b="0" i="0" u="none" strike="noStrike" cap="none" dirty="0">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Arial"/>
              <a:buNone/>
            </a:pPr>
            <a:endParaRPr sz="4000" b="0" i="0" u="none" strike="noStrike" cap="none"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079240430"/>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0" y="0"/>
            <a:ext cx="9144000" cy="914400"/>
          </a:xfrm>
        </p:spPr>
        <p:txBody>
          <a:bodyPr>
            <a:normAutofit fontScale="90000"/>
          </a:bodyPr>
          <a:lstStyle/>
          <a:p>
            <a:pPr eaLnBrk="1" hangingPunct="1">
              <a:defRPr/>
            </a:pPr>
            <a:r>
              <a:rPr lang="en-US" sz="3200" b="1" dirty="0" smtClean="0">
                <a:ea typeface="+mj-ea"/>
              </a:rPr>
              <a:t>Truman &amp; Containment (1945-1953) </a:t>
            </a:r>
            <a:br>
              <a:rPr lang="en-US" sz="3200" b="1" dirty="0" smtClean="0">
                <a:ea typeface="+mj-ea"/>
              </a:rPr>
            </a:br>
            <a:r>
              <a:rPr lang="en-US" sz="3200" b="1" dirty="0" smtClean="0">
                <a:ea typeface="+mj-ea"/>
              </a:rPr>
              <a:t>Korean Conflict (1950-1953)</a:t>
            </a:r>
            <a:endParaRPr lang="en-US" b="1" dirty="0" smtClean="0">
              <a:ea typeface="+mj-ea"/>
            </a:endParaRPr>
          </a:p>
        </p:txBody>
      </p:sp>
      <p:pic>
        <p:nvPicPr>
          <p:cNvPr id="17412" name="Picture 102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156200" y="1219200"/>
            <a:ext cx="3987800" cy="4038600"/>
          </a:xfrm>
          <a:noFill/>
          <a:extLst>
            <a:ext uri="{909E8E84-426E-40dd-AFC4-6F175D3DCCD1}">
              <a14:hiddenFill xmlns:a14="http://schemas.microsoft.com/office/drawing/2010/main">
                <a:solidFill>
                  <a:srgbClr val="FFFFFF"/>
                </a:solidFill>
              </a14:hiddenFill>
            </a:ext>
          </a:extLst>
        </p:spPr>
      </p:pic>
      <p:sp>
        <p:nvSpPr>
          <p:cNvPr id="10243" name="Rectangle 3"/>
          <p:cNvSpPr>
            <a:spLocks noGrp="1" noRot="1" noChangeArrowheads="1"/>
          </p:cNvSpPr>
          <p:nvPr>
            <p:ph type="body" idx="4294967295"/>
          </p:nvPr>
        </p:nvSpPr>
        <p:spPr>
          <a:xfrm>
            <a:off x="0" y="1219200"/>
            <a:ext cx="5181600" cy="5638800"/>
          </a:xfrm>
        </p:spPr>
        <p:txBody>
          <a:bodyPr>
            <a:normAutofit/>
          </a:bodyPr>
          <a:lstStyle/>
          <a:p>
            <a:pPr eaLnBrk="1" hangingPunct="1">
              <a:lnSpc>
                <a:spcPct val="90000"/>
              </a:lnSpc>
            </a:pPr>
            <a:r>
              <a:rPr lang="en-US" sz="2400" dirty="0">
                <a:latin typeface="Arial" charset="0"/>
              </a:rPr>
              <a:t>North Korean Invasion (1950)</a:t>
            </a:r>
          </a:p>
          <a:p>
            <a:pPr lvl="1" eaLnBrk="1" hangingPunct="1">
              <a:lnSpc>
                <a:spcPct val="90000"/>
              </a:lnSpc>
            </a:pPr>
            <a:r>
              <a:rPr lang="en-US" sz="2000" dirty="0">
                <a:latin typeface="Arial" charset="0"/>
              </a:rPr>
              <a:t>Advised by Soviet Union and China</a:t>
            </a:r>
          </a:p>
          <a:p>
            <a:pPr eaLnBrk="1" hangingPunct="1">
              <a:lnSpc>
                <a:spcPct val="90000"/>
              </a:lnSpc>
            </a:pPr>
            <a:r>
              <a:rPr lang="en-US" sz="2400" dirty="0">
                <a:latin typeface="Arial" charset="0"/>
              </a:rPr>
              <a:t>Truman and United Nations Intervention</a:t>
            </a:r>
          </a:p>
          <a:p>
            <a:pPr lvl="1" eaLnBrk="1" hangingPunct="1">
              <a:lnSpc>
                <a:spcPct val="90000"/>
              </a:lnSpc>
            </a:pPr>
            <a:r>
              <a:rPr lang="en-US" sz="2000" dirty="0">
                <a:latin typeface="Arial" charset="0"/>
              </a:rPr>
              <a:t>General Douglas MacArthur launched successful counterattack</a:t>
            </a:r>
          </a:p>
          <a:p>
            <a:pPr lvl="1" eaLnBrk="1" hangingPunct="1">
              <a:lnSpc>
                <a:spcPct val="90000"/>
              </a:lnSpc>
            </a:pPr>
            <a:r>
              <a:rPr lang="en-US" sz="2000" dirty="0">
                <a:latin typeface="Arial" charset="0"/>
              </a:rPr>
              <a:t>Repulsed to 38th parallel by Chinese support troops</a:t>
            </a:r>
          </a:p>
          <a:p>
            <a:pPr eaLnBrk="1" hangingPunct="1">
              <a:lnSpc>
                <a:spcPct val="90000"/>
              </a:lnSpc>
            </a:pPr>
            <a:r>
              <a:rPr lang="en-US" sz="2400" b="1" dirty="0">
                <a:latin typeface="Arial" charset="0"/>
              </a:rPr>
              <a:t>Armistice (1953)</a:t>
            </a:r>
          </a:p>
          <a:p>
            <a:pPr lvl="1" eaLnBrk="1" hangingPunct="1">
              <a:lnSpc>
                <a:spcPct val="90000"/>
              </a:lnSpc>
            </a:pPr>
            <a:r>
              <a:rPr lang="en-US" sz="2000" dirty="0">
                <a:latin typeface="Arial" charset="0"/>
              </a:rPr>
              <a:t>38th parallel: Communist North and Democratic South</a:t>
            </a:r>
          </a:p>
          <a:p>
            <a:pPr lvl="1" eaLnBrk="1" hangingPunct="1">
              <a:lnSpc>
                <a:spcPct val="90000"/>
              </a:lnSpc>
            </a:pPr>
            <a:r>
              <a:rPr lang="en-US" sz="2000" dirty="0">
                <a:latin typeface="Arial" charset="0"/>
              </a:rPr>
              <a:t>Truman win/lose</a:t>
            </a:r>
          </a:p>
          <a:p>
            <a:pPr lvl="2" eaLnBrk="1" hangingPunct="1">
              <a:lnSpc>
                <a:spcPct val="90000"/>
              </a:lnSpc>
            </a:pPr>
            <a:r>
              <a:rPr lang="en-US" sz="1800" dirty="0">
                <a:latin typeface="Arial" charset="0"/>
              </a:rPr>
              <a:t>Containment worked</a:t>
            </a:r>
          </a:p>
          <a:p>
            <a:pPr lvl="2" eaLnBrk="1" hangingPunct="1">
              <a:lnSpc>
                <a:spcPct val="90000"/>
              </a:lnSpc>
            </a:pPr>
            <a:r>
              <a:rPr lang="ja-JP" altLang="en-US" sz="1800" dirty="0">
                <a:latin typeface="Arial" charset="0"/>
              </a:rPr>
              <a:t>“</a:t>
            </a:r>
            <a:r>
              <a:rPr lang="en-US" sz="1800" dirty="0">
                <a:latin typeface="Arial" charset="0"/>
              </a:rPr>
              <a:t>soft on Communism</a:t>
            </a:r>
            <a:r>
              <a:rPr lang="ja-JP" altLang="en-US" sz="1800" dirty="0">
                <a:latin typeface="Arial" charset="0"/>
              </a:rPr>
              <a:t>”</a:t>
            </a:r>
            <a:endParaRPr lang="en-US" sz="1800" dirty="0">
              <a:latin typeface="Arial" charset="0"/>
            </a:endParaRPr>
          </a:p>
        </p:txBody>
      </p:sp>
    </p:spTree>
    <p:extLst>
      <p:ext uri="{BB962C8B-B14F-4D97-AF65-F5344CB8AC3E}">
        <p14:creationId xmlns:p14="http://schemas.microsoft.com/office/powerpoint/2010/main" val="36761588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a:xfrm>
            <a:off x="304800" y="0"/>
            <a:ext cx="8540750" cy="1143000"/>
          </a:xfrm>
        </p:spPr>
        <p:txBody>
          <a:bodyPr/>
          <a:lstStyle/>
          <a:p>
            <a:pPr eaLnBrk="1" hangingPunct="1"/>
            <a:r>
              <a:rPr lang="en-US">
                <a:latin typeface="Arial" charset="0"/>
              </a:rPr>
              <a:t>Nuclear Arms Race</a:t>
            </a:r>
          </a:p>
        </p:txBody>
      </p:sp>
      <p:pic>
        <p:nvPicPr>
          <p:cNvPr id="18436"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867150" y="1676400"/>
            <a:ext cx="5276850" cy="3962400"/>
          </a:xfrm>
          <a:noFill/>
          <a:extLst>
            <a:ext uri="{909E8E84-426E-40dd-AFC4-6F175D3DCCD1}">
              <a14:hiddenFill xmlns:a14="http://schemas.microsoft.com/office/drawing/2010/main">
                <a:solidFill>
                  <a:srgbClr val="FFFFFF"/>
                </a:solidFill>
              </a14:hiddenFill>
            </a:ext>
          </a:extLst>
        </p:spPr>
      </p:pic>
      <p:sp>
        <p:nvSpPr>
          <p:cNvPr id="9219" name="Rectangle 3"/>
          <p:cNvSpPr>
            <a:spLocks noGrp="1" noRot="1" noChangeArrowheads="1"/>
          </p:cNvSpPr>
          <p:nvPr>
            <p:ph type="body" idx="4294967295"/>
          </p:nvPr>
        </p:nvSpPr>
        <p:spPr>
          <a:xfrm>
            <a:off x="0" y="990600"/>
            <a:ext cx="3810000" cy="5867400"/>
          </a:xfrm>
        </p:spPr>
        <p:txBody>
          <a:bodyPr>
            <a:normAutofit/>
          </a:bodyPr>
          <a:lstStyle/>
          <a:p>
            <a:pPr eaLnBrk="1" hangingPunct="1">
              <a:lnSpc>
                <a:spcPct val="90000"/>
              </a:lnSpc>
            </a:pPr>
            <a:r>
              <a:rPr lang="en-US" sz="2400">
                <a:latin typeface="Arial" charset="0"/>
              </a:rPr>
              <a:t>Nuclear weapon development</a:t>
            </a:r>
          </a:p>
          <a:p>
            <a:pPr lvl="1" eaLnBrk="1" hangingPunct="1">
              <a:lnSpc>
                <a:spcPct val="90000"/>
              </a:lnSpc>
            </a:pPr>
            <a:r>
              <a:rPr lang="en-US" sz="2000">
                <a:latin typeface="Arial" charset="0"/>
              </a:rPr>
              <a:t>United States develops weapons with higher yields</a:t>
            </a:r>
          </a:p>
          <a:p>
            <a:pPr eaLnBrk="1" hangingPunct="1">
              <a:lnSpc>
                <a:spcPct val="90000"/>
              </a:lnSpc>
            </a:pPr>
            <a:r>
              <a:rPr lang="en-US" sz="2400">
                <a:latin typeface="Arial" charset="0"/>
              </a:rPr>
              <a:t>Soviet Union</a:t>
            </a:r>
          </a:p>
          <a:p>
            <a:pPr lvl="1" eaLnBrk="1" hangingPunct="1">
              <a:lnSpc>
                <a:spcPct val="90000"/>
              </a:lnSpc>
            </a:pPr>
            <a:r>
              <a:rPr lang="en-US" sz="2000">
                <a:latin typeface="Arial" charset="0"/>
              </a:rPr>
              <a:t>Detonated first nuclear weapon (August 1949)</a:t>
            </a:r>
          </a:p>
          <a:p>
            <a:pPr eaLnBrk="1" hangingPunct="1">
              <a:lnSpc>
                <a:spcPct val="90000"/>
              </a:lnSpc>
            </a:pPr>
            <a:r>
              <a:rPr lang="en-US" sz="2400">
                <a:latin typeface="Arial" charset="0"/>
              </a:rPr>
              <a:t>United Kingdom</a:t>
            </a:r>
          </a:p>
          <a:p>
            <a:pPr lvl="1" eaLnBrk="1" hangingPunct="1">
              <a:lnSpc>
                <a:spcPct val="90000"/>
              </a:lnSpc>
            </a:pPr>
            <a:r>
              <a:rPr lang="en-US" sz="2000">
                <a:latin typeface="Arial" charset="0"/>
              </a:rPr>
              <a:t>Detonated first nuclear weapon (October 1952)</a:t>
            </a:r>
          </a:p>
          <a:p>
            <a:pPr eaLnBrk="1" hangingPunct="1">
              <a:lnSpc>
                <a:spcPct val="90000"/>
              </a:lnSpc>
            </a:pPr>
            <a:r>
              <a:rPr lang="en-US" sz="2400">
                <a:latin typeface="Arial" charset="0"/>
              </a:rPr>
              <a:t>France</a:t>
            </a:r>
          </a:p>
          <a:p>
            <a:pPr lvl="1" eaLnBrk="1" hangingPunct="1">
              <a:lnSpc>
                <a:spcPct val="90000"/>
              </a:lnSpc>
            </a:pPr>
            <a:r>
              <a:rPr lang="en-US" sz="2000">
                <a:latin typeface="Arial" charset="0"/>
              </a:rPr>
              <a:t>Detonated first nuclear weapon (February 1960)</a:t>
            </a:r>
          </a:p>
          <a:p>
            <a:pPr eaLnBrk="1" hangingPunct="1">
              <a:lnSpc>
                <a:spcPct val="90000"/>
              </a:lnSpc>
            </a:pPr>
            <a:r>
              <a:rPr lang="en-US" sz="2400">
                <a:latin typeface="Arial" charset="0"/>
              </a:rPr>
              <a:t>China</a:t>
            </a:r>
          </a:p>
          <a:p>
            <a:pPr lvl="1" eaLnBrk="1" hangingPunct="1">
              <a:lnSpc>
                <a:spcPct val="90000"/>
              </a:lnSpc>
            </a:pPr>
            <a:r>
              <a:rPr lang="en-US" sz="2000">
                <a:latin typeface="Arial" charset="0"/>
              </a:rPr>
              <a:t>Detonated first nuclear weapon (October 1964)</a:t>
            </a:r>
          </a:p>
        </p:txBody>
      </p:sp>
    </p:spTree>
    <p:extLst>
      <p:ext uri="{BB962C8B-B14F-4D97-AF65-F5344CB8AC3E}">
        <p14:creationId xmlns:p14="http://schemas.microsoft.com/office/powerpoint/2010/main" val="10176125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a:xfrm>
            <a:off x="457199" y="140018"/>
            <a:ext cx="8540750" cy="685800"/>
          </a:xfrm>
        </p:spPr>
        <p:txBody>
          <a:bodyPr>
            <a:normAutofit fontScale="90000"/>
          </a:bodyPr>
          <a:lstStyle/>
          <a:p>
            <a:pPr eaLnBrk="1" hangingPunct="1"/>
            <a:r>
              <a:rPr lang="en-US" b="1" dirty="0">
                <a:latin typeface="Arial" charset="0"/>
              </a:rPr>
              <a:t>Second Red Scare </a:t>
            </a:r>
            <a:r>
              <a:rPr lang="en-US" dirty="0">
                <a:latin typeface="Arial" charset="0"/>
              </a:rPr>
              <a:t>(1947-1957)</a:t>
            </a:r>
          </a:p>
        </p:txBody>
      </p:sp>
      <p:pic>
        <p:nvPicPr>
          <p:cNvPr id="19460" name="Picture 7"/>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78743" t="-146330" r="-52054" b="-61837"/>
          <a:stretch/>
        </p:blipFill>
        <p:spPr>
          <a:xfrm>
            <a:off x="457199" y="0"/>
            <a:ext cx="7485017" cy="8579556"/>
          </a:xfrm>
          <a:noFill/>
          <a:extLst>
            <a:ext uri="{909E8E84-426E-40dd-AFC4-6F175D3DCCD1}">
              <a14:hiddenFill xmlns:a14="http://schemas.microsoft.com/office/drawing/2010/main">
                <a:solidFill>
                  <a:srgbClr val="FFFFFF"/>
                </a:solidFill>
              </a14:hiddenFill>
            </a:ext>
          </a:extLst>
        </p:spPr>
      </p:pic>
      <p:sp>
        <p:nvSpPr>
          <p:cNvPr id="11267" name="Rectangle 3"/>
          <p:cNvSpPr>
            <a:spLocks noGrp="1" noRot="1" noChangeArrowheads="1"/>
          </p:cNvSpPr>
          <p:nvPr>
            <p:ph type="body" idx="4294967295"/>
          </p:nvPr>
        </p:nvSpPr>
        <p:spPr>
          <a:xfrm>
            <a:off x="0" y="1447700"/>
            <a:ext cx="4038600" cy="5791200"/>
          </a:xfrm>
        </p:spPr>
        <p:txBody>
          <a:bodyPr>
            <a:normAutofit/>
          </a:bodyPr>
          <a:lstStyle/>
          <a:p>
            <a:pPr eaLnBrk="1" hangingPunct="1"/>
            <a:r>
              <a:rPr lang="en-US" sz="2000" dirty="0">
                <a:latin typeface="Arial" charset="0"/>
              </a:rPr>
              <a:t>Government Policies</a:t>
            </a:r>
          </a:p>
          <a:p>
            <a:pPr lvl="1" eaLnBrk="1" hangingPunct="1"/>
            <a:r>
              <a:rPr lang="en-US" sz="1800" dirty="0">
                <a:latin typeface="Arial" charset="0"/>
              </a:rPr>
              <a:t>Loyalty Review Board</a:t>
            </a:r>
            <a:endParaRPr lang="en-US" sz="2000" dirty="0">
              <a:latin typeface="Arial" charset="0"/>
            </a:endParaRPr>
          </a:p>
          <a:p>
            <a:pPr lvl="1" eaLnBrk="1" hangingPunct="1"/>
            <a:r>
              <a:rPr lang="en-US" sz="1800" dirty="0">
                <a:latin typeface="Arial" charset="0"/>
              </a:rPr>
              <a:t>McCarran Internal Security Act (1950)</a:t>
            </a:r>
            <a:endParaRPr lang="en-US" sz="2000" dirty="0">
              <a:latin typeface="Arial" charset="0"/>
            </a:endParaRPr>
          </a:p>
          <a:p>
            <a:pPr eaLnBrk="1" hangingPunct="1"/>
            <a:r>
              <a:rPr lang="en-US" sz="2000" dirty="0">
                <a:latin typeface="Arial" charset="0"/>
              </a:rPr>
              <a:t>House Un-American Activities Committee (HUAC)</a:t>
            </a:r>
          </a:p>
          <a:p>
            <a:pPr lvl="1" eaLnBrk="1" hangingPunct="1"/>
            <a:r>
              <a:rPr lang="en-US" sz="2000" dirty="0">
                <a:latin typeface="Arial" charset="0"/>
              </a:rPr>
              <a:t>Investigate Americans for pro-communist beliefs and blacklisting</a:t>
            </a:r>
          </a:p>
          <a:p>
            <a:pPr eaLnBrk="1" hangingPunct="1"/>
            <a:r>
              <a:rPr lang="en-US" sz="2000" dirty="0">
                <a:latin typeface="Arial" charset="0"/>
              </a:rPr>
              <a:t>Senator Joseph McCarthy (R)</a:t>
            </a:r>
          </a:p>
          <a:p>
            <a:pPr lvl="1" eaLnBrk="1" hangingPunct="1"/>
            <a:r>
              <a:rPr lang="en-US" sz="1800" dirty="0">
                <a:latin typeface="Arial" charset="0"/>
              </a:rPr>
              <a:t>McCarthyism</a:t>
            </a:r>
          </a:p>
          <a:p>
            <a:pPr eaLnBrk="1" hangingPunct="1"/>
            <a:r>
              <a:rPr lang="en-US" sz="2000" dirty="0">
                <a:latin typeface="Arial" charset="0"/>
              </a:rPr>
              <a:t>Espionage</a:t>
            </a:r>
          </a:p>
          <a:p>
            <a:pPr lvl="1" eaLnBrk="1" hangingPunct="1"/>
            <a:r>
              <a:rPr lang="en-US" sz="1800" dirty="0">
                <a:latin typeface="Arial" charset="0"/>
              </a:rPr>
              <a:t>Alger Hiss</a:t>
            </a:r>
          </a:p>
          <a:p>
            <a:pPr lvl="1" eaLnBrk="1" hangingPunct="1"/>
            <a:r>
              <a:rPr lang="en-US" sz="1800" dirty="0">
                <a:latin typeface="Arial" charset="0"/>
              </a:rPr>
              <a:t>Klaus Fuchs</a:t>
            </a:r>
          </a:p>
          <a:p>
            <a:pPr lvl="1" eaLnBrk="1" hangingPunct="1"/>
            <a:r>
              <a:rPr lang="en-US" sz="2000" dirty="0">
                <a:latin typeface="Arial" charset="0"/>
              </a:rPr>
              <a:t>Julia and Ethel Rosenberg</a:t>
            </a:r>
          </a:p>
        </p:txBody>
      </p:sp>
      <p:pic>
        <p:nvPicPr>
          <p:cNvPr id="19461" name="Picture 8"/>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6764338" y="3429000"/>
            <a:ext cx="2379662" cy="34290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426034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Cold War at Home</a:t>
            </a:r>
            <a:endParaRPr lang="en-US" dirty="0"/>
          </a:p>
        </p:txBody>
      </p:sp>
      <p:sp>
        <p:nvSpPr>
          <p:cNvPr id="3" name="Content Placeholder 2"/>
          <p:cNvSpPr>
            <a:spLocks noGrp="1"/>
          </p:cNvSpPr>
          <p:nvPr>
            <p:ph idx="1"/>
          </p:nvPr>
        </p:nvSpPr>
        <p:spPr>
          <a:xfrm>
            <a:off x="0" y="1600200"/>
            <a:ext cx="9144000" cy="4525963"/>
          </a:xfrm>
        </p:spPr>
        <p:txBody>
          <a:bodyPr/>
          <a:lstStyle/>
          <a:p>
            <a:r>
              <a:rPr lang="en-US" dirty="0" smtClean="0"/>
              <a:t>Height of WWII, 80,000 Americans claimed membership in the Communist Party</a:t>
            </a:r>
          </a:p>
          <a:p>
            <a:r>
              <a:rPr lang="en-US" dirty="0" smtClean="0"/>
              <a:t>Some feared that the first loyalty of these American Communists was to the Soviet Union</a:t>
            </a:r>
          </a:p>
          <a:p>
            <a:endParaRPr lang="en-US" dirty="0"/>
          </a:p>
        </p:txBody>
      </p:sp>
    </p:spTree>
    <p:extLst>
      <p:ext uri="{BB962C8B-B14F-4D97-AF65-F5344CB8AC3E}">
        <p14:creationId xmlns:p14="http://schemas.microsoft.com/office/powerpoint/2010/main" val="3585514974"/>
      </p:ext>
    </p:extLst>
  </p:cSld>
  <p:clrMapOvr>
    <a:masterClrMapping/>
  </p:clrMapOvr>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113</TotalTime>
  <Words>863</Words>
  <Application>Microsoft Macintosh PowerPoint</Application>
  <PresentationFormat>On-screen Show (4:3)</PresentationFormat>
  <Paragraphs>111</Paragraphs>
  <Slides>26</Slides>
  <Notes>3</Notes>
  <HiddenSlides>0</HiddenSlides>
  <MMClips>0</MMClips>
  <ScaleCrop>false</ScaleCrop>
  <HeadingPairs>
    <vt:vector size="4" baseType="variant">
      <vt:variant>
        <vt:lpstr>Theme</vt:lpstr>
      </vt:variant>
      <vt:variant>
        <vt:i4>3</vt:i4>
      </vt:variant>
      <vt:variant>
        <vt:lpstr>Slide Titles</vt:lpstr>
      </vt:variant>
      <vt:variant>
        <vt:i4>26</vt:i4>
      </vt:variant>
    </vt:vector>
  </HeadingPairs>
  <TitlesOfParts>
    <vt:vector size="29" baseType="lpstr">
      <vt:lpstr>Black</vt:lpstr>
      <vt:lpstr>Default Design</vt:lpstr>
      <vt:lpstr>1_Default Design</vt:lpstr>
      <vt:lpstr>Fighting Communism in Korea and Home</vt:lpstr>
      <vt:lpstr>Do Now</vt:lpstr>
      <vt:lpstr>US Foreign Policy during the Cold War</vt:lpstr>
      <vt:lpstr>1940s Cold War Developments</vt:lpstr>
      <vt:lpstr>PowerPoint Presentation</vt:lpstr>
      <vt:lpstr>Truman &amp; Containment (1945-1953)  Korean Conflict (1950-1953)</vt:lpstr>
      <vt:lpstr>Nuclear Arms Race</vt:lpstr>
      <vt:lpstr>Second Red Scare (1947-1957)</vt:lpstr>
      <vt:lpstr>The Cold War at Home</vt:lpstr>
      <vt:lpstr>Government Actions</vt:lpstr>
      <vt:lpstr>The House Un-American Activities Committee (HUAC)</vt:lpstr>
      <vt:lpstr>Hollywood Ten</vt:lpstr>
      <vt:lpstr>PowerPoint Presentation</vt:lpstr>
      <vt:lpstr>PowerPoint Presentation</vt:lpstr>
      <vt:lpstr>Espionage!</vt:lpstr>
      <vt:lpstr>The Rosenbergs!</vt:lpstr>
      <vt:lpstr>Judge in the Rosenberg case, when handing down his sentence</vt:lpstr>
      <vt:lpstr>PowerPoint Presentation</vt:lpstr>
      <vt:lpstr>Witch Hunts</vt:lpstr>
      <vt:lpstr>PowerPoint Presentation</vt:lpstr>
      <vt:lpstr>PowerPoint Presentation</vt:lpstr>
      <vt:lpstr>PowerPoint Presentation</vt:lpstr>
      <vt:lpstr>Impact of the Red Scare on American People </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 Winchell</dc:creator>
  <cp:lastModifiedBy>Craig Winchell</cp:lastModifiedBy>
  <cp:revision>8</cp:revision>
  <dcterms:created xsi:type="dcterms:W3CDTF">2016-03-11T18:30:32Z</dcterms:created>
  <dcterms:modified xsi:type="dcterms:W3CDTF">2016-03-11T20:24:07Z</dcterms:modified>
</cp:coreProperties>
</file>