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media/audio1.bin" ContentType="audio/unknown"/>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8"/>
  </p:notesMasterIdLst>
  <p:sldIdLst>
    <p:sldId id="256" r:id="rId2"/>
    <p:sldId id="274" r:id="rId3"/>
    <p:sldId id="257" r:id="rId4"/>
    <p:sldId id="258" r:id="rId5"/>
    <p:sldId id="259" r:id="rId6"/>
    <p:sldId id="260" r:id="rId7"/>
    <p:sldId id="261" r:id="rId8"/>
    <p:sldId id="263" r:id="rId9"/>
    <p:sldId id="264" r:id="rId10"/>
    <p:sldId id="265" r:id="rId11"/>
    <p:sldId id="266" r:id="rId12"/>
    <p:sldId id="267" r:id="rId13"/>
    <p:sldId id="268" r:id="rId14"/>
    <p:sldId id="269" r:id="rId15"/>
    <p:sldId id="275" r:id="rId16"/>
    <p:sldId id="276" r:id="rId17"/>
    <p:sldId id="277" r:id="rId18"/>
    <p:sldId id="271" r:id="rId19"/>
    <p:sldId id="272" r:id="rId20"/>
    <p:sldId id="279" r:id="rId21"/>
    <p:sldId id="284" r:id="rId22"/>
    <p:sldId id="273" r:id="rId23"/>
    <p:sldId id="280" r:id="rId24"/>
    <p:sldId id="281" r:id="rId25"/>
    <p:sldId id="282" r:id="rId26"/>
    <p:sldId id="283"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65" d="100"/>
          <a:sy n="65" d="100"/>
        </p:scale>
        <p:origin x="-112" y="-43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notesMaster" Target="notesMasters/notesMaster1.xml"/><Relationship Id="rId2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esProps" Target="presProps.xml"/><Relationship Id="rId31" Type="http://schemas.openxmlformats.org/officeDocument/2006/relationships/viewProps" Target="viewProps.xml"/><Relationship Id="rId32" Type="http://schemas.openxmlformats.org/officeDocument/2006/relationships/theme" Target="theme/theme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BBAD110-7A08-2C48-8430-0E615504E7CC}" type="datetimeFigureOut">
              <a:rPr lang="en-US" smtClean="0"/>
              <a:t>1/19/16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19CBA70-668C-2A49-8355-D2357F779343}" type="slidenum">
              <a:rPr lang="en-US" smtClean="0"/>
              <a:t>‹#›</a:t>
            </a:fld>
            <a:endParaRPr lang="en-US"/>
          </a:p>
        </p:txBody>
      </p:sp>
    </p:spTree>
    <p:extLst>
      <p:ext uri="{BB962C8B-B14F-4D97-AF65-F5344CB8AC3E}">
        <p14:creationId xmlns:p14="http://schemas.microsoft.com/office/powerpoint/2010/main" val="359822642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934D7756-F922-C44D-8BB9-E5597EE8111B}" type="slidenum">
              <a:rPr lang="en-GB"/>
              <a:pPr eaLnBrk="1" hangingPunct="1"/>
              <a:t>17</a:t>
            </a:fld>
            <a:endParaRPr lang="en-GB"/>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2A2C08-4151-AA48-A4DC-1FA8976A1BE6}" type="slidenum">
              <a:rPr lang="en-US" smtClean="0"/>
              <a:t>21</a:t>
            </a:fld>
            <a:endParaRPr lang="en-US"/>
          </a:p>
        </p:txBody>
      </p:sp>
    </p:spTree>
    <p:extLst>
      <p:ext uri="{BB962C8B-B14F-4D97-AF65-F5344CB8AC3E}">
        <p14:creationId xmlns:p14="http://schemas.microsoft.com/office/powerpoint/2010/main" val="8579742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365248"/>
            <a:ext cx="7772400" cy="978408"/>
          </a:xfrm>
        </p:spPr>
        <p:txBody>
          <a:bodyPr vert="horz" lIns="91440" tIns="45720" rIns="91440" bIns="45720" rtlCol="0" anchor="b" anchorCtr="0">
            <a:noAutofit/>
          </a:bodyPr>
          <a:lstStyle>
            <a:lvl1pPr algn="ctr" defTabSz="914400" rtl="0" eaLnBrk="1" latinLnBrk="0" hangingPunct="1">
              <a:spcBef>
                <a:spcPct val="0"/>
              </a:spcBef>
              <a:buNone/>
              <a:defRPr sz="5400" kern="1200">
                <a:solidFill>
                  <a:schemeClr val="tx1"/>
                </a:solidFill>
                <a:effectLst>
                  <a:outerShdw blurRad="50800" dist="50800" dir="5400000" sx="101000" sy="101000" algn="t" rotWithShape="0">
                    <a:prstClr val="black">
                      <a:alpha val="40000"/>
                    </a:prstClr>
                  </a:outerShdw>
                </a:effectLst>
                <a:latin typeface="+mj-lt"/>
                <a:ea typeface="+mj-ea"/>
                <a:cs typeface="+mj-cs"/>
              </a:defRPr>
            </a:lvl1pPr>
          </a:lstStyle>
          <a:p>
            <a:r>
              <a:rPr lang="en-US" dirty="0" smtClean="0"/>
              <a:t>Click to edit Master title style</a:t>
            </a:r>
            <a:endParaRPr dirty="0"/>
          </a:p>
        </p:txBody>
      </p:sp>
      <p:sp>
        <p:nvSpPr>
          <p:cNvPr id="3" name="Subtitle 2"/>
          <p:cNvSpPr>
            <a:spLocks noGrp="1"/>
          </p:cNvSpPr>
          <p:nvPr>
            <p:ph type="subTitle" idx="1"/>
          </p:nvPr>
        </p:nvSpPr>
        <p:spPr>
          <a:xfrm>
            <a:off x="685800" y="3352800"/>
            <a:ext cx="7772400" cy="877824"/>
          </a:xfrm>
        </p:spPr>
        <p:txBody>
          <a:bodyPr vert="horz" lIns="91440" tIns="45720" rIns="91440" bIns="45720" rtlCol="0">
            <a:normAutofit/>
          </a:bodyPr>
          <a:lstStyle>
            <a:lvl1pPr marL="0" indent="0" algn="ctr" defTabSz="914400" rtl="0" eaLnBrk="1" latinLnBrk="0" hangingPunct="1">
              <a:spcBef>
                <a:spcPts val="300"/>
              </a:spcBef>
              <a:buFontTx/>
              <a:buNone/>
              <a:defRPr sz="2000" kern="1200">
                <a:solidFill>
                  <a:schemeClr val="tx1">
                    <a:tint val="75000"/>
                  </a:schemeClr>
                </a:solidFill>
                <a:effectLst>
                  <a:outerShdw blurRad="50800" dist="50800" dir="5400000" sx="101000" sy="101000" algn="t" rotWithShape="0">
                    <a:prstClr val="black">
                      <a:alpha val="40000"/>
                    </a:prstClr>
                  </a:outerShdw>
                </a:effectLst>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651A0C47-018D-4460-B945-BFF7981B6CA6}" type="datetimeFigureOut">
              <a:rPr lang="en-US" smtClean="0"/>
              <a:t>1/19/16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1F5A0A-F6FC-4FFD-9B49-0DA8697211D9}"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805082" y="969264"/>
            <a:ext cx="3657600" cy="1161288"/>
          </a:xfrm>
        </p:spPr>
        <p:txBody>
          <a:bodyPr anchor="b">
            <a:noAutofit/>
          </a:bodyPr>
          <a:lstStyle>
            <a:lvl1pPr algn="l">
              <a:defRPr sz="3600" b="0" kern="1200">
                <a:solidFill>
                  <a:schemeClr val="tx1"/>
                </a:solidFill>
                <a:effectLst>
                  <a:outerShdw blurRad="50800" dist="50800" dir="5400000" sx="101000" sy="101000" algn="t" rotWithShape="0">
                    <a:prstClr val="black">
                      <a:alpha val="40000"/>
                    </a:prstClr>
                  </a:outerShdw>
                </a:effectLst>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663388" y="510988"/>
            <a:ext cx="3657600" cy="5553636"/>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ts val="2000"/>
              </a:spcBef>
              <a:buFont typeface="Arial" pitchFamily="34" charset="0"/>
              <a:buNone/>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4799853" y="2130552"/>
            <a:ext cx="3657600" cy="3584448"/>
          </a:xfrm>
        </p:spPr>
        <p:txBody>
          <a:bodyPr vert="horz" lIns="91440" tIns="45720" rIns="91440" bIns="45720" rtlCol="0">
            <a:normAutofit/>
          </a:bodyPr>
          <a:lstStyle>
            <a:lvl1pPr marL="0" indent="0">
              <a:spcBef>
                <a:spcPts val="1000"/>
              </a:spcBef>
              <a:buNone/>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spcBef>
                <a:spcPts val="2000"/>
              </a:spcBef>
              <a:buFontTx/>
              <a:buNone/>
            </a:pPr>
            <a:r>
              <a:rPr lang="en-US" smtClean="0"/>
              <a:t>Click to edit Master text styles</a:t>
            </a:r>
          </a:p>
        </p:txBody>
      </p:sp>
      <p:sp>
        <p:nvSpPr>
          <p:cNvPr id="5" name="Date Placeholder 4"/>
          <p:cNvSpPr>
            <a:spLocks noGrp="1"/>
          </p:cNvSpPr>
          <p:nvPr>
            <p:ph type="dt" sz="half" idx="10"/>
          </p:nvPr>
        </p:nvSpPr>
        <p:spPr/>
        <p:txBody>
          <a:bodyPr/>
          <a:lstStyle/>
          <a:p>
            <a:fld id="{651A0C47-018D-4460-B945-BFF7981B6CA6}" type="datetimeFigureOut">
              <a:rPr lang="en-US" smtClean="0"/>
              <a:t>1/19/16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1F5A0A-F6FC-4FFD-9B49-0DA8697211D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4151376"/>
            <a:ext cx="7776882" cy="1014984"/>
          </a:xfrm>
        </p:spPr>
        <p:txBody>
          <a:bodyPr anchor="b">
            <a:noAutofit/>
          </a:bodyPr>
          <a:lstStyle>
            <a:lvl1pPr algn="ctr">
              <a:defRPr sz="3600" b="0" kern="1200">
                <a:solidFill>
                  <a:schemeClr val="tx1"/>
                </a:solidFill>
                <a:effectLst>
                  <a:outerShdw blurRad="50800" dist="50800" dir="5400000" sx="101000" sy="101000" algn="t" rotWithShape="0">
                    <a:prstClr val="black">
                      <a:alpha val="40000"/>
                    </a:prstClr>
                  </a:outerShdw>
                </a:effectLst>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1828800" y="457199"/>
            <a:ext cx="5486400" cy="3644153"/>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ts val="2000"/>
              </a:spcBef>
              <a:buFont typeface="Arial" pitchFamily="34" charset="0"/>
              <a:buNone/>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680571" y="5181599"/>
            <a:ext cx="7776882" cy="950259"/>
          </a:xfrm>
        </p:spPr>
        <p:txBody>
          <a:bodyPr vert="horz" lIns="91440" tIns="45720" rIns="91440" bIns="45720" rtlCol="0">
            <a:normAutofit/>
          </a:bodyPr>
          <a:lstStyle>
            <a:lvl1pPr marL="0" indent="0" algn="ctr">
              <a:spcBef>
                <a:spcPts val="300"/>
              </a:spcBef>
              <a:buNone/>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spcBef>
                <a:spcPts val="2000"/>
              </a:spcBef>
              <a:buFontTx/>
              <a:buNone/>
            </a:pPr>
            <a:r>
              <a:rPr lang="en-US" smtClean="0"/>
              <a:t>Click to edit Master text styles</a:t>
            </a:r>
          </a:p>
        </p:txBody>
      </p:sp>
      <p:sp>
        <p:nvSpPr>
          <p:cNvPr id="5" name="Date Placeholder 4"/>
          <p:cNvSpPr>
            <a:spLocks noGrp="1"/>
          </p:cNvSpPr>
          <p:nvPr>
            <p:ph type="dt" sz="half" idx="10"/>
          </p:nvPr>
        </p:nvSpPr>
        <p:spPr/>
        <p:txBody>
          <a:bodyPr/>
          <a:lstStyle/>
          <a:p>
            <a:fld id="{651A0C47-018D-4460-B945-BFF7981B6CA6}" type="datetimeFigureOut">
              <a:rPr lang="en-US" smtClean="0"/>
              <a:t>1/19/16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1F5A0A-F6FC-4FFD-9B49-0DA8697211D9}"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toryboard">
    <p:spTree>
      <p:nvGrpSpPr>
        <p:cNvPr id="1" name=""/>
        <p:cNvGrpSpPr/>
        <p:nvPr/>
      </p:nvGrpSpPr>
      <p:grpSpPr>
        <a:xfrm>
          <a:off x="0" y="0"/>
          <a:ext cx="0" cy="0"/>
          <a:chOff x="0" y="0"/>
          <a:chExt cx="0" cy="0"/>
        </a:xfrm>
      </p:grpSpPr>
      <p:sp>
        <p:nvSpPr>
          <p:cNvPr id="2" name="Title 1"/>
          <p:cNvSpPr>
            <a:spLocks noGrp="1"/>
          </p:cNvSpPr>
          <p:nvPr>
            <p:ph type="title"/>
          </p:nvPr>
        </p:nvSpPr>
        <p:spPr>
          <a:xfrm>
            <a:off x="685800" y="4155141"/>
            <a:ext cx="7776882" cy="1013011"/>
          </a:xfrm>
        </p:spPr>
        <p:txBody>
          <a:bodyPr anchor="b">
            <a:noAutofit/>
          </a:bodyPr>
          <a:lstStyle>
            <a:lvl1pPr algn="ctr">
              <a:defRPr sz="3600" b="0" kern="1200">
                <a:solidFill>
                  <a:schemeClr val="tx1"/>
                </a:solidFill>
                <a:effectLst>
                  <a:outerShdw blurRad="50800" dist="50800" dir="5400000" sx="101000" sy="101000" algn="t" rotWithShape="0">
                    <a:prstClr val="black">
                      <a:alpha val="40000"/>
                    </a:prstClr>
                  </a:outerShdw>
                </a:effectLst>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685800" y="457200"/>
            <a:ext cx="2331720" cy="1645920"/>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ts val="2000"/>
              </a:spcBef>
              <a:buFont typeface="Arial" pitchFamily="34" charset="0"/>
              <a:buNone/>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680571" y="5181599"/>
            <a:ext cx="7776882" cy="950259"/>
          </a:xfrm>
        </p:spPr>
        <p:txBody>
          <a:bodyPr vert="horz" lIns="91440" tIns="45720" rIns="91440" bIns="45720" rtlCol="0">
            <a:normAutofit/>
          </a:bodyPr>
          <a:lstStyle>
            <a:lvl1pPr marL="0" indent="0" algn="ctr">
              <a:spcBef>
                <a:spcPts val="300"/>
              </a:spcBef>
              <a:buNone/>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spcBef>
                <a:spcPts val="2000"/>
              </a:spcBef>
              <a:buFontTx/>
              <a:buNone/>
            </a:pPr>
            <a:r>
              <a:rPr lang="en-US" smtClean="0"/>
              <a:t>Click to edit Master text styles</a:t>
            </a:r>
          </a:p>
        </p:txBody>
      </p:sp>
      <p:sp>
        <p:nvSpPr>
          <p:cNvPr id="5" name="Date Placeholder 4"/>
          <p:cNvSpPr>
            <a:spLocks noGrp="1"/>
          </p:cNvSpPr>
          <p:nvPr>
            <p:ph type="dt" sz="half" idx="10"/>
          </p:nvPr>
        </p:nvSpPr>
        <p:spPr/>
        <p:txBody>
          <a:bodyPr/>
          <a:lstStyle/>
          <a:p>
            <a:fld id="{651A0C47-018D-4460-B945-BFF7981B6CA6}" type="datetimeFigureOut">
              <a:rPr lang="en-US" smtClean="0"/>
              <a:t>1/19/16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1F5A0A-F6FC-4FFD-9B49-0DA8697211D9}" type="slidenum">
              <a:rPr lang="en-US" smtClean="0"/>
              <a:t>‹#›</a:t>
            </a:fld>
            <a:endParaRPr lang="en-US"/>
          </a:p>
        </p:txBody>
      </p:sp>
      <p:sp>
        <p:nvSpPr>
          <p:cNvPr id="11" name="Picture Placeholder 2"/>
          <p:cNvSpPr>
            <a:spLocks noGrp="1"/>
          </p:cNvSpPr>
          <p:nvPr>
            <p:ph type="pic" idx="13"/>
          </p:nvPr>
        </p:nvSpPr>
        <p:spPr>
          <a:xfrm>
            <a:off x="685800" y="2455433"/>
            <a:ext cx="2331720" cy="1645920"/>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ts val="2000"/>
              </a:spcBef>
              <a:buFont typeface="Arial" pitchFamily="34" charset="0"/>
              <a:buNone/>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16" name="Picture Placeholder 2"/>
          <p:cNvSpPr>
            <a:spLocks noGrp="1"/>
          </p:cNvSpPr>
          <p:nvPr>
            <p:ph type="pic" idx="14"/>
          </p:nvPr>
        </p:nvSpPr>
        <p:spPr>
          <a:xfrm>
            <a:off x="3412490" y="457200"/>
            <a:ext cx="2331720" cy="1645920"/>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ts val="2000"/>
              </a:spcBef>
              <a:buFont typeface="Arial" pitchFamily="34" charset="0"/>
              <a:buNone/>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17" name="Picture Placeholder 2"/>
          <p:cNvSpPr>
            <a:spLocks noGrp="1"/>
          </p:cNvSpPr>
          <p:nvPr>
            <p:ph type="pic" idx="15"/>
          </p:nvPr>
        </p:nvSpPr>
        <p:spPr>
          <a:xfrm>
            <a:off x="3412490" y="2455433"/>
            <a:ext cx="2331720" cy="1645920"/>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ts val="2000"/>
              </a:spcBef>
              <a:buFont typeface="Arial" pitchFamily="34" charset="0"/>
              <a:buNone/>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18" name="Picture Placeholder 2"/>
          <p:cNvSpPr>
            <a:spLocks noGrp="1"/>
          </p:cNvSpPr>
          <p:nvPr>
            <p:ph type="pic" idx="16"/>
          </p:nvPr>
        </p:nvSpPr>
        <p:spPr>
          <a:xfrm>
            <a:off x="6139180" y="457200"/>
            <a:ext cx="2331720" cy="1645920"/>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ts val="2000"/>
              </a:spcBef>
              <a:buFont typeface="Arial" pitchFamily="34" charset="0"/>
              <a:buNone/>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19" name="Picture Placeholder 2"/>
          <p:cNvSpPr>
            <a:spLocks noGrp="1"/>
          </p:cNvSpPr>
          <p:nvPr>
            <p:ph type="pic" idx="17"/>
          </p:nvPr>
        </p:nvSpPr>
        <p:spPr>
          <a:xfrm>
            <a:off x="6139180" y="2455433"/>
            <a:ext cx="2331720" cy="1645920"/>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ts val="2000"/>
              </a:spcBef>
              <a:buFont typeface="Arial" pitchFamily="34" charset="0"/>
              <a:buNone/>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651A0C47-018D-4460-B945-BFF7981B6CA6}" type="datetimeFigureOut">
              <a:rPr lang="en-US" smtClean="0"/>
              <a:t>1/19/16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1F5A0A-F6FC-4FFD-9B49-0DA8697211D9}"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62800" y="533400"/>
            <a:ext cx="1600200" cy="5592763"/>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685800" y="533400"/>
            <a:ext cx="6019800" cy="5592763"/>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651A0C47-018D-4460-B945-BFF7981B6CA6}" type="datetimeFigureOut">
              <a:rPr lang="en-US" smtClean="0"/>
              <a:t>1/19/16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1F5A0A-F6FC-4FFD-9B49-0DA8697211D9}"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a:xfrm>
            <a:off x="685800" y="1869141"/>
            <a:ext cx="7770813" cy="4257022"/>
          </a:xfrm>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651A0C47-018D-4460-B945-BFF7981B6CA6}" type="datetimeFigureOut">
              <a:rPr lang="en-US" smtClean="0"/>
              <a:t>1/19/16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1F5A0A-F6FC-4FFD-9B49-0DA8697211D9}"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267200"/>
            <a:ext cx="7772400" cy="977153"/>
          </a:xfrm>
        </p:spPr>
        <p:txBody>
          <a:bodyPr anchor="b" anchorCtr="0">
            <a:noAutofit/>
          </a:bodyPr>
          <a:lstStyle>
            <a:lvl1pPr>
              <a:defRPr sz="5400"/>
            </a:lvl1pPr>
          </a:lstStyle>
          <a:p>
            <a:r>
              <a:rPr lang="en-US" smtClean="0"/>
              <a:t>Click to edit Master title style</a:t>
            </a:r>
            <a:endParaRPr/>
          </a:p>
        </p:txBody>
      </p:sp>
      <p:sp>
        <p:nvSpPr>
          <p:cNvPr id="3" name="Subtitle 2"/>
          <p:cNvSpPr>
            <a:spLocks noGrp="1"/>
          </p:cNvSpPr>
          <p:nvPr>
            <p:ph type="subTitle" idx="1"/>
          </p:nvPr>
        </p:nvSpPr>
        <p:spPr>
          <a:xfrm>
            <a:off x="685799" y="5257800"/>
            <a:ext cx="7770813" cy="874058"/>
          </a:xfrm>
        </p:spPr>
        <p:txBody>
          <a:bodyPr>
            <a:normAutofit/>
          </a:bodyPr>
          <a:lstStyle>
            <a:lvl1pPr marL="0" indent="0" algn="ctr">
              <a:spcBef>
                <a:spcPts val="300"/>
              </a:spcBef>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651A0C47-018D-4460-B945-BFF7981B6CA6}" type="datetimeFigureOut">
              <a:rPr lang="en-US" smtClean="0"/>
              <a:t>1/19/16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1F5A0A-F6FC-4FFD-9B49-0DA8697211D9}" type="slidenum">
              <a:rPr lang="en-US" smtClean="0"/>
              <a:t>‹#›</a:t>
            </a:fld>
            <a:endParaRPr lang="en-US"/>
          </a:p>
        </p:txBody>
      </p:sp>
      <p:sp>
        <p:nvSpPr>
          <p:cNvPr id="8" name="Picture Placeholder 7"/>
          <p:cNvSpPr>
            <a:spLocks noGrp="1"/>
          </p:cNvSpPr>
          <p:nvPr>
            <p:ph type="pic" sz="quarter" idx="13"/>
          </p:nvPr>
        </p:nvSpPr>
        <p:spPr>
          <a:xfrm rot="21540000">
            <a:off x="2056196" y="424650"/>
            <a:ext cx="5031609" cy="3375800"/>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a:lstStyle>
            <a:lvl1pPr>
              <a:buFont typeface="Arial" pitchFamily="34" charset="0"/>
              <a:buNone/>
              <a:defRPr/>
            </a:lvl1pPr>
          </a:lstStyle>
          <a:p>
            <a:r>
              <a:rPr lang="en-US" smtClean="0"/>
              <a:t>Click icon to add picture</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990600"/>
            <a:ext cx="7770813" cy="1743075"/>
          </a:xfrm>
        </p:spPr>
        <p:txBody>
          <a:bodyPr vert="horz" lIns="91440" tIns="45720" rIns="91440" bIns="45720" rtlCol="0" anchor="b" anchorCtr="0">
            <a:noAutofit/>
          </a:bodyPr>
          <a:lstStyle>
            <a:lvl1pPr algn="ctr" defTabSz="914400" rtl="0" eaLnBrk="1" latinLnBrk="0" hangingPunct="1">
              <a:spcBef>
                <a:spcPct val="0"/>
              </a:spcBef>
              <a:buNone/>
              <a:defRPr sz="5400" kern="1200">
                <a:solidFill>
                  <a:schemeClr val="tx1"/>
                </a:solidFill>
                <a:effectLst>
                  <a:outerShdw blurRad="50800" dist="50800" dir="5400000" sx="101000" sy="101000" algn="t" rotWithShape="0">
                    <a:prstClr val="black">
                      <a:alpha val="40000"/>
                    </a:prstClr>
                  </a:outerShdw>
                </a:effectLst>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685800" y="2756647"/>
            <a:ext cx="7770813" cy="1281953"/>
          </a:xfrm>
        </p:spPr>
        <p:txBody>
          <a:bodyPr vert="horz" lIns="91440" tIns="45720" rIns="91440" bIns="45720" rtlCol="0">
            <a:normAutofit/>
          </a:bodyPr>
          <a:lstStyle>
            <a:lvl1pPr marL="0" indent="0" algn="ctr" defTabSz="914400" rtl="0" eaLnBrk="1" latinLnBrk="0" hangingPunct="1">
              <a:spcBef>
                <a:spcPts val="300"/>
              </a:spcBef>
              <a:buFontTx/>
              <a:buNone/>
              <a:defRPr sz="2000" kern="1200">
                <a:solidFill>
                  <a:schemeClr val="tx1">
                    <a:tint val="75000"/>
                  </a:schemeClr>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51A0C47-018D-4460-B945-BFF7981B6CA6}" type="datetimeFigureOut">
              <a:rPr lang="en-US" smtClean="0"/>
              <a:t>1/19/16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1F5A0A-F6FC-4FFD-9B49-0DA8697211D9}"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121023"/>
            <a:ext cx="7770813" cy="1429871"/>
          </a:xfrm>
        </p:spPr>
        <p:txBody>
          <a:bodyPr/>
          <a:lstStyle/>
          <a:p>
            <a:r>
              <a:rPr lang="en-US" smtClean="0"/>
              <a:t>Click to edit Master title style</a:t>
            </a:r>
            <a:endParaRPr/>
          </a:p>
        </p:txBody>
      </p:sp>
      <p:sp>
        <p:nvSpPr>
          <p:cNvPr id="3" name="Content Placeholder 2"/>
          <p:cNvSpPr>
            <a:spLocks noGrp="1"/>
          </p:cNvSpPr>
          <p:nvPr>
            <p:ph sz="half" idx="1"/>
          </p:nvPr>
        </p:nvSpPr>
        <p:spPr>
          <a:xfrm>
            <a:off x="685800" y="1760538"/>
            <a:ext cx="3611880" cy="4365625"/>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marL="2398713" indent="-336550">
              <a:defRPr sz="1800"/>
            </a:lvl8pPr>
            <a:lvl9pPr marL="2398713" indent="-336550">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844733" y="1760538"/>
            <a:ext cx="3611880" cy="4365625"/>
          </a:xfrm>
        </p:spPr>
        <p:txBody>
          <a:bodyPr>
            <a:normAutofit/>
          </a:bodyPr>
          <a:lstStyle>
            <a:lvl1pPr>
              <a:defRPr sz="2200"/>
            </a:lvl1pPr>
            <a:lvl2pPr>
              <a:defRPr sz="2000"/>
            </a:lvl2pPr>
            <a:lvl3pPr>
              <a:defRPr sz="2000"/>
            </a:lvl3pPr>
            <a:lvl4pPr>
              <a:defRPr sz="2000"/>
            </a:lvl4pPr>
            <a:lvl5pPr>
              <a:defRPr sz="2000"/>
            </a:lvl5pPr>
            <a:lvl6pPr>
              <a:defRPr sz="1800"/>
            </a:lvl6pPr>
            <a:lvl7pPr>
              <a:defRPr sz="1800"/>
            </a:lvl7pPr>
            <a:lvl8pPr marL="2398713" indent="-336550">
              <a:defRPr sz="1800"/>
            </a:lvl8pPr>
            <a:lvl9pPr marL="2398713" indent="-336550">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651A0C47-018D-4460-B945-BFF7981B6CA6}" type="datetimeFigureOut">
              <a:rPr lang="en-US" smtClean="0"/>
              <a:t>1/19/16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1F5A0A-F6FC-4FFD-9B49-0DA8697211D9}"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5800" y="121023"/>
            <a:ext cx="7770813" cy="1429871"/>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685800" y="1550895"/>
            <a:ext cx="3611880" cy="614082"/>
          </a:xfrm>
        </p:spPr>
        <p:txBody>
          <a:bodyPr anchor="b" anchorCtr="0">
            <a:noAutofit/>
          </a:bodyPr>
          <a:lstStyle>
            <a:lvl1pPr marL="0" indent="0" algn="ctr">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800" y="2438400"/>
            <a:ext cx="3611880" cy="3687762"/>
          </a:xfrm>
        </p:spPr>
        <p:txBody>
          <a:bodyPr>
            <a:normAutofit/>
          </a:bodyPr>
          <a:lstStyle>
            <a:lvl1pPr>
              <a:defRPr sz="2200"/>
            </a:lvl1pPr>
            <a:lvl2pPr>
              <a:defRPr sz="2000"/>
            </a:lvl2pPr>
            <a:lvl3pPr>
              <a:defRPr sz="1800"/>
            </a:lvl3pPr>
            <a:lvl4pPr>
              <a:defRPr sz="1800"/>
            </a:lvl4pPr>
            <a:lvl5pPr>
              <a:defRPr sz="1800"/>
            </a:lvl5pPr>
            <a:lvl6pPr>
              <a:defRPr sz="1600"/>
            </a:lvl6pPr>
            <a:lvl7pPr>
              <a:defRPr sz="1600"/>
            </a:lvl7pPr>
            <a:lvl8pPr marL="2398713" indent="-336550">
              <a:defRPr sz="1600"/>
            </a:lvl8pPr>
            <a:lvl9pPr marL="2398713" indent="-336550">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845526" y="1550895"/>
            <a:ext cx="3611880" cy="614082"/>
          </a:xfrm>
        </p:spPr>
        <p:txBody>
          <a:bodyPr anchor="b" anchorCtr="0">
            <a:noAutofit/>
          </a:bodyPr>
          <a:lstStyle>
            <a:lvl1pPr marL="0" indent="0" algn="ctr">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845526" y="2438400"/>
            <a:ext cx="3611880" cy="3687762"/>
          </a:xfrm>
        </p:spPr>
        <p:txBody>
          <a:bodyPr>
            <a:normAutofit/>
          </a:bodyPr>
          <a:lstStyle>
            <a:lvl1pPr>
              <a:defRPr sz="2200"/>
            </a:lvl1pPr>
            <a:lvl2pPr>
              <a:defRPr sz="2000"/>
            </a:lvl2pPr>
            <a:lvl3pPr>
              <a:defRPr sz="1800"/>
            </a:lvl3pPr>
            <a:lvl4pPr>
              <a:defRPr sz="1800"/>
            </a:lvl4pPr>
            <a:lvl5pPr>
              <a:defRPr sz="1800"/>
            </a:lvl5pPr>
            <a:lvl6pPr>
              <a:defRPr sz="1600"/>
            </a:lvl6pPr>
            <a:lvl7pPr>
              <a:defRPr sz="1600"/>
            </a:lvl7pPr>
            <a:lvl8pPr marL="2398713" indent="-336550">
              <a:defRPr sz="1600"/>
            </a:lvl8pPr>
            <a:lvl9pPr marL="2398713" indent="-336550">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651A0C47-018D-4460-B945-BFF7981B6CA6}" type="datetimeFigureOut">
              <a:rPr lang="en-US" smtClean="0"/>
              <a:t>1/19/16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C1F5A0A-F6FC-4FFD-9B49-0DA8697211D9}" type="slidenum">
              <a:rPr lang="en-US" smtClean="0"/>
              <a:t>‹#›</a:t>
            </a:fld>
            <a:endParaRPr lang="en-US"/>
          </a:p>
        </p:txBody>
      </p:sp>
      <p:cxnSp>
        <p:nvCxnSpPr>
          <p:cNvPr id="11" name="Straight Connector 10"/>
          <p:cNvCxnSpPr/>
          <p:nvPr/>
        </p:nvCxnSpPr>
        <p:spPr>
          <a:xfrm>
            <a:off x="786205" y="2191871"/>
            <a:ext cx="3429000" cy="1588"/>
          </a:xfrm>
          <a:prstGeom prst="line">
            <a:avLst/>
          </a:prstGeom>
          <a:ln>
            <a:solidFill>
              <a:srgbClr val="FFFFFF">
                <a:alpha val="40000"/>
              </a:srgb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4936966" y="2191871"/>
            <a:ext cx="3429000" cy="1588"/>
          </a:xfrm>
          <a:prstGeom prst="line">
            <a:avLst/>
          </a:prstGeom>
          <a:ln>
            <a:solidFill>
              <a:srgbClr val="FFFFFF">
                <a:alpha val="40000"/>
              </a:srgb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651A0C47-018D-4460-B945-BFF7981B6CA6}" type="datetimeFigureOut">
              <a:rPr lang="en-US" smtClean="0"/>
              <a:t>1/19/16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C1F5A0A-F6FC-4FFD-9B49-0DA8697211D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1A0C47-018D-4460-B945-BFF7981B6CA6}" type="datetimeFigureOut">
              <a:rPr lang="en-US" smtClean="0"/>
              <a:t>1/19/16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C1F5A0A-F6FC-4FFD-9B49-0DA8697211D9}"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8905" y="971550"/>
            <a:ext cx="3657600" cy="1162050"/>
          </a:xfrm>
        </p:spPr>
        <p:txBody>
          <a:bodyPr anchor="b">
            <a:noAutofit/>
          </a:bodyPr>
          <a:lstStyle>
            <a:lvl1pPr algn="l">
              <a:defRPr sz="3600" b="0"/>
            </a:lvl1pPr>
          </a:lstStyle>
          <a:p>
            <a:r>
              <a:rPr lang="en-US" smtClean="0"/>
              <a:t>Click to edit Master title style</a:t>
            </a:r>
            <a:endParaRPr/>
          </a:p>
        </p:txBody>
      </p:sp>
      <p:sp>
        <p:nvSpPr>
          <p:cNvPr id="3" name="Content Placeholder 2"/>
          <p:cNvSpPr>
            <a:spLocks noGrp="1"/>
          </p:cNvSpPr>
          <p:nvPr>
            <p:ph idx="1"/>
          </p:nvPr>
        </p:nvSpPr>
        <p:spPr>
          <a:xfrm>
            <a:off x="4800600" y="457200"/>
            <a:ext cx="3657600" cy="5668963"/>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marL="2398713" indent="-336550">
              <a:defRPr sz="1800"/>
            </a:lvl8pPr>
            <a:lvl9pPr marL="2398713" indent="-336550">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658905" y="2133601"/>
            <a:ext cx="3657600" cy="3581400"/>
          </a:xfrm>
        </p:spPr>
        <p:txBody>
          <a:bodyPr>
            <a:normAutofit/>
          </a:bodyPr>
          <a:lstStyle>
            <a:lvl1pPr marL="0" indent="0">
              <a:spcBef>
                <a:spcPts val="10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51A0C47-018D-4460-B945-BFF7981B6CA6}" type="datetimeFigureOut">
              <a:rPr lang="en-US" smtClean="0"/>
              <a:t>1/19/16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1F5A0A-F6FC-4FFD-9B49-0DA8697211D9}"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6"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121023"/>
            <a:ext cx="7770813" cy="1429871"/>
          </a:xfrm>
          <a:prstGeom prst="rect">
            <a:avLst/>
          </a:prstGeom>
        </p:spPr>
        <p:txBody>
          <a:bodyPr vert="horz" lIns="91440" tIns="45720" rIns="91440" bIns="45720" rtlCol="0" anchor="ctr" anchorCtr="0">
            <a:normAutofit/>
          </a:bodyPr>
          <a:lstStyle/>
          <a:p>
            <a:r>
              <a:rPr lang="en-US" smtClean="0"/>
              <a:t>Click to edit Master title style</a:t>
            </a:r>
            <a:endParaRPr/>
          </a:p>
        </p:txBody>
      </p:sp>
      <p:sp>
        <p:nvSpPr>
          <p:cNvPr id="3" name="Text Placeholder 2"/>
          <p:cNvSpPr>
            <a:spLocks noGrp="1"/>
          </p:cNvSpPr>
          <p:nvPr>
            <p:ph type="body" idx="1"/>
          </p:nvPr>
        </p:nvSpPr>
        <p:spPr>
          <a:xfrm>
            <a:off x="685800" y="1752600"/>
            <a:ext cx="7770813" cy="43735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6620435" y="6356350"/>
            <a:ext cx="2133600" cy="365125"/>
          </a:xfrm>
          <a:prstGeom prst="rect">
            <a:avLst/>
          </a:prstGeom>
        </p:spPr>
        <p:txBody>
          <a:bodyPr vert="horz" lIns="91440" tIns="45720" rIns="91440" bIns="45720" rtlCol="0" anchor="ctr"/>
          <a:lstStyle>
            <a:lvl1pPr algn="r">
              <a:defRPr sz="1200">
                <a:solidFill>
                  <a:schemeClr val="tx1">
                    <a:tint val="75000"/>
                  </a:schemeClr>
                </a:solidFill>
                <a:effectLst>
                  <a:outerShdw blurRad="50800" dist="38100" dir="5400000" sx="101000" sy="101000" algn="t" rotWithShape="0">
                    <a:prstClr val="black">
                      <a:alpha val="40000"/>
                    </a:prstClr>
                  </a:outerShdw>
                </a:effectLst>
              </a:defRPr>
            </a:lvl1pPr>
          </a:lstStyle>
          <a:p>
            <a:fld id="{651A0C47-018D-4460-B945-BFF7981B6CA6}" type="datetimeFigureOut">
              <a:rPr lang="en-US" smtClean="0"/>
              <a:t>1/19/16</a:t>
            </a:fld>
            <a:endParaRPr lang="en-US"/>
          </a:p>
        </p:txBody>
      </p:sp>
      <p:sp>
        <p:nvSpPr>
          <p:cNvPr id="5" name="Footer Placeholder 4"/>
          <p:cNvSpPr>
            <a:spLocks noGrp="1"/>
          </p:cNvSpPr>
          <p:nvPr>
            <p:ph type="ftr" sz="quarter" idx="3"/>
          </p:nvPr>
        </p:nvSpPr>
        <p:spPr>
          <a:xfrm>
            <a:off x="354105" y="6356350"/>
            <a:ext cx="2895600" cy="365125"/>
          </a:xfrm>
          <a:prstGeom prst="rect">
            <a:avLst/>
          </a:prstGeom>
        </p:spPr>
        <p:txBody>
          <a:bodyPr vert="horz" lIns="91440" tIns="45720" rIns="91440" bIns="45720" rtlCol="0" anchor="ctr"/>
          <a:lstStyle>
            <a:lvl1pPr algn="l">
              <a:defRPr sz="1200">
                <a:solidFill>
                  <a:schemeClr val="tx1">
                    <a:tint val="75000"/>
                  </a:schemeClr>
                </a:solidFill>
                <a:effectLst>
                  <a:outerShdw blurRad="50800" dist="38100" dir="5400000" sx="101000" sy="101000" algn="t" rotWithShape="0">
                    <a:prstClr val="black">
                      <a:alpha val="40000"/>
                    </a:prstClr>
                  </a:outerShdw>
                </a:effectLst>
              </a:defRPr>
            </a:lvl1pPr>
          </a:lstStyle>
          <a:p>
            <a:endParaRPr lang="en-US"/>
          </a:p>
        </p:txBody>
      </p:sp>
      <p:sp>
        <p:nvSpPr>
          <p:cNvPr id="6" name="Slide Number Placeholder 5"/>
          <p:cNvSpPr>
            <a:spLocks noGrp="1"/>
          </p:cNvSpPr>
          <p:nvPr>
            <p:ph type="sldNum" sz="quarter" idx="4"/>
          </p:nvPr>
        </p:nvSpPr>
        <p:spPr>
          <a:xfrm>
            <a:off x="4229100" y="6356350"/>
            <a:ext cx="685800" cy="365125"/>
          </a:xfrm>
          <a:prstGeom prst="rect">
            <a:avLst/>
          </a:prstGeom>
        </p:spPr>
        <p:txBody>
          <a:bodyPr vert="horz" lIns="91440" tIns="45720" rIns="91440" bIns="45720" rtlCol="0" anchor="ctr"/>
          <a:lstStyle>
            <a:lvl1pPr algn="ctr">
              <a:defRPr sz="1200">
                <a:solidFill>
                  <a:schemeClr val="tx1">
                    <a:tint val="75000"/>
                  </a:schemeClr>
                </a:solidFill>
                <a:effectLst>
                  <a:outerShdw blurRad="50800" dist="38100" dir="5400000" sx="101000" sy="101000" algn="t" rotWithShape="0">
                    <a:prstClr val="black">
                      <a:alpha val="40000"/>
                    </a:prstClr>
                  </a:outerShdw>
                </a:effectLst>
              </a:defRPr>
            </a:lvl1pPr>
          </a:lstStyle>
          <a:p>
            <a:fld id="{9C1F5A0A-F6FC-4FFD-9B49-0DA8697211D9}"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ctr" defTabSz="914400" rtl="0" eaLnBrk="1" latinLnBrk="0" hangingPunct="1">
        <a:spcBef>
          <a:spcPct val="0"/>
        </a:spcBef>
        <a:buNone/>
        <a:defRPr sz="4800" kern="1200">
          <a:solidFill>
            <a:schemeClr val="tx1"/>
          </a:solidFill>
          <a:effectLst>
            <a:outerShdw blurRad="50800" dist="50800" dir="5400000" sx="101000" sy="101000" algn="t" rotWithShape="0">
              <a:prstClr val="black">
                <a:alpha val="40000"/>
              </a:prstClr>
            </a:outerShdw>
          </a:effectLst>
          <a:latin typeface="+mj-lt"/>
          <a:ea typeface="+mj-ea"/>
          <a:cs typeface="+mj-cs"/>
        </a:defRPr>
      </a:lvl1pPr>
    </p:titleStyle>
    <p:bodyStyle>
      <a:lvl1pPr marL="342900" indent="-342900" algn="l" defTabSz="914400" rtl="0" eaLnBrk="1" latinLnBrk="0" hangingPunct="1">
        <a:spcBef>
          <a:spcPts val="2000"/>
        </a:spcBef>
        <a:buFontTx/>
        <a:buBlip>
          <a:blip r:embed="rId16"/>
        </a:buBlip>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685800" indent="-336550" algn="l" defTabSz="914400" rtl="0" eaLnBrk="1" latinLnBrk="0" hangingPunct="1">
        <a:spcBef>
          <a:spcPts val="600"/>
        </a:spcBef>
        <a:buFontTx/>
        <a:buBlip>
          <a:blip r:embed="rId16"/>
        </a:buBlip>
        <a:defRPr sz="2000" kern="1200">
          <a:solidFill>
            <a:schemeClr val="tx1"/>
          </a:solidFill>
          <a:effectLst>
            <a:outerShdw blurRad="50800" dist="50800" dir="5400000" sx="101000" sy="101000" algn="t" rotWithShape="0">
              <a:prstClr val="black">
                <a:alpha val="40000"/>
              </a:prstClr>
            </a:outerShdw>
          </a:effectLst>
          <a:latin typeface="+mn-lt"/>
          <a:ea typeface="+mn-ea"/>
          <a:cs typeface="+mn-cs"/>
        </a:defRPr>
      </a:lvl2pPr>
      <a:lvl3pPr marL="1035050" indent="-349250" algn="l" defTabSz="914400" rtl="0" eaLnBrk="1" latinLnBrk="0" hangingPunct="1">
        <a:spcBef>
          <a:spcPts val="600"/>
        </a:spcBef>
        <a:buFontTx/>
        <a:buBlip>
          <a:blip r:embed="rId16"/>
        </a:buBlip>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3pPr>
      <a:lvl4pPr marL="1371600" indent="-336550" algn="l" defTabSz="914400" rtl="0" eaLnBrk="1" latinLnBrk="0" hangingPunct="1">
        <a:spcBef>
          <a:spcPts val="600"/>
        </a:spcBef>
        <a:buFontTx/>
        <a:buBlip>
          <a:blip r:embed="rId16"/>
        </a:buBlip>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4pPr>
      <a:lvl5pPr marL="1720850" indent="-349250" algn="l" defTabSz="914400" rtl="0" eaLnBrk="1" latinLnBrk="0" hangingPunct="1">
        <a:spcBef>
          <a:spcPts val="600"/>
        </a:spcBef>
        <a:buFontTx/>
        <a:buBlip>
          <a:blip r:embed="rId16"/>
        </a:buBlip>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5pPr>
      <a:lvl6pPr marL="2055813" indent="-336550" algn="l" defTabSz="914400" rtl="0" eaLnBrk="1" latinLnBrk="0" hangingPunct="1">
        <a:spcBef>
          <a:spcPct val="20000"/>
        </a:spcBef>
        <a:buFontTx/>
        <a:buBlip>
          <a:blip r:embed="rId16"/>
        </a:buBlip>
        <a:defRPr lang="en-US" sz="1800" kern="1200" dirty="0" smtClean="0">
          <a:solidFill>
            <a:schemeClr val="tx1"/>
          </a:solidFill>
          <a:effectLst>
            <a:outerShdw blurRad="50800" dist="50800" dir="5400000" sx="101000" sy="101000" algn="t" rotWithShape="0">
              <a:prstClr val="black">
                <a:alpha val="40000"/>
              </a:prstClr>
            </a:outerShdw>
          </a:effectLst>
          <a:latin typeface="+mn-lt"/>
          <a:ea typeface="+mn-ea"/>
          <a:cs typeface="+mn-cs"/>
        </a:defRPr>
      </a:lvl6pPr>
      <a:lvl7pPr marL="2398713" indent="-336550" algn="l" defTabSz="914400" rtl="0" eaLnBrk="1" latinLnBrk="0" hangingPunct="1">
        <a:spcBef>
          <a:spcPct val="20000"/>
        </a:spcBef>
        <a:buFontTx/>
        <a:buBlip>
          <a:blip r:embed="rId16"/>
        </a:buBlip>
        <a:defRPr lang="en-US" sz="1800" kern="1200" dirty="0" smtClean="0">
          <a:solidFill>
            <a:schemeClr val="tx1"/>
          </a:solidFill>
          <a:effectLst>
            <a:outerShdw blurRad="50800" dist="50800" dir="5400000" sx="101000" sy="101000" algn="t" rotWithShape="0">
              <a:prstClr val="black">
                <a:alpha val="40000"/>
              </a:prstClr>
            </a:outerShdw>
          </a:effectLst>
          <a:latin typeface="+mn-lt"/>
          <a:ea typeface="+mn-ea"/>
          <a:cs typeface="+mn-cs"/>
        </a:defRPr>
      </a:lvl7pPr>
      <a:lvl8pPr marL="2743200" indent="-336550" algn="l" defTabSz="914400" rtl="0" eaLnBrk="1" latinLnBrk="0" hangingPunct="1">
        <a:spcBef>
          <a:spcPct val="20000"/>
        </a:spcBef>
        <a:buFontTx/>
        <a:buBlip>
          <a:blip r:embed="rId16"/>
        </a:buBlip>
        <a:defRPr lang="en-US" sz="1800" kern="1200" dirty="0" smtClean="0">
          <a:solidFill>
            <a:schemeClr val="tx1"/>
          </a:solidFill>
          <a:effectLst>
            <a:outerShdw blurRad="50800" dist="50800" dir="5400000" sx="101000" sy="101000" algn="t" rotWithShape="0">
              <a:prstClr val="black">
                <a:alpha val="40000"/>
              </a:prstClr>
            </a:outerShdw>
          </a:effectLst>
          <a:latin typeface="+mn-lt"/>
          <a:ea typeface="+mn-ea"/>
          <a:cs typeface="+mn-cs"/>
        </a:defRPr>
      </a:lvl8pPr>
      <a:lvl9pPr marL="3087688" indent="-336550" algn="l" defTabSz="914400" rtl="0" eaLnBrk="1" latinLnBrk="0" hangingPunct="1">
        <a:spcBef>
          <a:spcPct val="20000"/>
        </a:spcBef>
        <a:buFontTx/>
        <a:buBlip>
          <a:blip r:embed="rId16"/>
        </a:buBlip>
        <a:defRPr lang="en-US" sz="1800" kern="1200" dirty="0">
          <a:solidFill>
            <a:schemeClr val="tx1"/>
          </a:solidFill>
          <a:effectLst>
            <a:outerShdw blurRad="50800" dist="50800" dir="5400000" sx="101000" sy="101000" algn="t" rotWithShape="0">
              <a:prstClr val="black">
                <a:alpha val="40000"/>
              </a:prstClr>
            </a:outerShdw>
          </a:effectLst>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5.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audio" Target="../media/audio1.bin"/></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6.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Urbanization and Immigration</a:t>
            </a:r>
            <a:endParaRPr lang="en-US" dirty="0"/>
          </a:p>
        </p:txBody>
      </p:sp>
      <p:sp>
        <p:nvSpPr>
          <p:cNvPr id="3" name="Subtitle 2"/>
          <p:cNvSpPr>
            <a:spLocks noGrp="1"/>
          </p:cNvSpPr>
          <p:nvPr>
            <p:ph type="subTitle" idx="1"/>
          </p:nvPr>
        </p:nvSpPr>
        <p:spPr/>
        <p:txBody>
          <a:bodyPr>
            <a:normAutofit fontScale="92500" lnSpcReduction="20000"/>
          </a:bodyPr>
          <a:lstStyle/>
          <a:p>
            <a:r>
              <a:rPr lang="en-US" dirty="0" smtClean="0"/>
              <a:t>Mr. Winchell</a:t>
            </a:r>
          </a:p>
          <a:p>
            <a:r>
              <a:rPr lang="en-US" dirty="0" smtClean="0"/>
              <a:t>APUSH</a:t>
            </a:r>
          </a:p>
          <a:p>
            <a:r>
              <a:rPr lang="en-US" dirty="0" smtClean="0"/>
              <a:t>Period 6</a:t>
            </a:r>
            <a:endParaRPr lang="en-US" dirty="0"/>
          </a:p>
        </p:txBody>
      </p:sp>
    </p:spTree>
    <p:extLst>
      <p:ext uri="{BB962C8B-B14F-4D97-AF65-F5344CB8AC3E}">
        <p14:creationId xmlns:p14="http://schemas.microsoft.com/office/powerpoint/2010/main" val="19231599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2" name="Rectangle 4"/>
          <p:cNvSpPr>
            <a:spLocks noGrp="1" noChangeArrowheads="1"/>
          </p:cNvSpPr>
          <p:nvPr>
            <p:ph type="title"/>
          </p:nvPr>
        </p:nvSpPr>
        <p:spPr/>
        <p:txBody>
          <a:bodyPr/>
          <a:lstStyle/>
          <a:p>
            <a:r>
              <a:rPr lang="en-US"/>
              <a:t>Cities</a:t>
            </a:r>
          </a:p>
        </p:txBody>
      </p:sp>
      <p:sp>
        <p:nvSpPr>
          <p:cNvPr id="48133" name="Rectangle 5"/>
          <p:cNvSpPr>
            <a:spLocks noGrp="1" noChangeArrowheads="1"/>
          </p:cNvSpPr>
          <p:nvPr>
            <p:ph type="body" sz="half" idx="1"/>
          </p:nvPr>
        </p:nvSpPr>
        <p:spPr>
          <a:xfrm>
            <a:off x="914400" y="1600200"/>
            <a:ext cx="3813175" cy="4530725"/>
          </a:xfrm>
        </p:spPr>
        <p:txBody>
          <a:bodyPr/>
          <a:lstStyle/>
          <a:p>
            <a:r>
              <a:rPr lang="en-US" sz="2400"/>
              <a:t>African Americans begin to move, not large movement North until after WWI.</a:t>
            </a:r>
          </a:p>
          <a:p>
            <a:r>
              <a:rPr lang="en-US" sz="2400"/>
              <a:t>Move to the city in response to limited opportunities in rural areas</a:t>
            </a:r>
          </a:p>
          <a:p>
            <a:r>
              <a:rPr lang="en-US" sz="2400"/>
              <a:t>Mechanization of Agriculture</a:t>
            </a:r>
          </a:p>
          <a:p>
            <a:endParaRPr lang="en-US" sz="2400"/>
          </a:p>
        </p:txBody>
      </p:sp>
      <p:sp>
        <p:nvSpPr>
          <p:cNvPr id="48134" name="Rectangle 6"/>
          <p:cNvSpPr>
            <a:spLocks noGrp="1" noChangeArrowheads="1"/>
          </p:cNvSpPr>
          <p:nvPr>
            <p:ph type="body" sz="half" idx="2"/>
          </p:nvPr>
        </p:nvSpPr>
        <p:spPr>
          <a:xfrm>
            <a:off x="4873625" y="1600200"/>
            <a:ext cx="3813175" cy="4530725"/>
          </a:xfrm>
        </p:spPr>
        <p:txBody>
          <a:bodyPr>
            <a:normAutofit lnSpcReduction="10000"/>
          </a:bodyPr>
          <a:lstStyle/>
          <a:p>
            <a:pPr marL="533400" indent="-533400" algn="ctr">
              <a:buFont typeface="Wingdings" charset="0"/>
              <a:buNone/>
            </a:pPr>
            <a:r>
              <a:rPr lang="en-US" sz="2400"/>
              <a:t>Problems</a:t>
            </a:r>
          </a:p>
          <a:p>
            <a:pPr marL="533400" indent="-533400"/>
            <a:r>
              <a:rPr lang="en-US" sz="2400"/>
              <a:t>Overcrowding</a:t>
            </a:r>
          </a:p>
          <a:p>
            <a:pPr marL="533400" indent="-533400"/>
            <a:r>
              <a:rPr lang="en-US" sz="2400"/>
              <a:t>Crime</a:t>
            </a:r>
          </a:p>
          <a:p>
            <a:pPr marL="533400" indent="-533400"/>
            <a:r>
              <a:rPr lang="en-US" sz="2400"/>
              <a:t>Disease</a:t>
            </a:r>
          </a:p>
          <a:p>
            <a:pPr marL="533400" indent="-533400"/>
            <a:r>
              <a:rPr lang="en-US" sz="2400"/>
              <a:t>Poverty</a:t>
            </a:r>
          </a:p>
          <a:p>
            <a:pPr marL="533400" indent="-533400"/>
            <a:r>
              <a:rPr lang="en-US" sz="2400"/>
              <a:t>Exploitation</a:t>
            </a:r>
          </a:p>
          <a:p>
            <a:pPr marL="533400" indent="-533400"/>
            <a:r>
              <a:rPr lang="en-US" sz="2400"/>
              <a:t>Water-Sanitation</a:t>
            </a:r>
          </a:p>
          <a:p>
            <a:pPr marL="533400" indent="-533400"/>
            <a:r>
              <a:rPr lang="en-US" sz="2400"/>
              <a:t>Pollution</a:t>
            </a:r>
          </a:p>
          <a:p>
            <a:pPr marL="533400" indent="-533400"/>
            <a:endParaRPr lang="en-US" sz="2400"/>
          </a:p>
        </p:txBody>
      </p:sp>
    </p:spTree>
    <p:extLst>
      <p:ext uri="{BB962C8B-B14F-4D97-AF65-F5344CB8AC3E}">
        <p14:creationId xmlns:p14="http://schemas.microsoft.com/office/powerpoint/2010/main" val="3516180620"/>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US" dirty="0"/>
              <a:t>Immigration</a:t>
            </a:r>
            <a:r>
              <a:rPr lang="en-US" sz="1500" dirty="0"/>
              <a:t/>
            </a:r>
            <a:br>
              <a:rPr lang="en-US" sz="1500" dirty="0"/>
            </a:br>
            <a:endParaRPr lang="en-US" sz="1500" dirty="0"/>
          </a:p>
        </p:txBody>
      </p:sp>
      <p:sp>
        <p:nvSpPr>
          <p:cNvPr id="26627" name="Rectangle 3"/>
          <p:cNvSpPr>
            <a:spLocks noGrp="1" noChangeArrowheads="1"/>
          </p:cNvSpPr>
          <p:nvPr>
            <p:ph type="body" sz="half" idx="1"/>
          </p:nvPr>
        </p:nvSpPr>
        <p:spPr>
          <a:xfrm>
            <a:off x="914400" y="1600200"/>
            <a:ext cx="3813175" cy="4530725"/>
          </a:xfrm>
        </p:spPr>
        <p:txBody>
          <a:bodyPr>
            <a:normAutofit fontScale="92500" lnSpcReduction="20000"/>
          </a:bodyPr>
          <a:lstStyle/>
          <a:p>
            <a:pPr>
              <a:lnSpc>
                <a:spcPct val="80000"/>
              </a:lnSpc>
            </a:pPr>
            <a:r>
              <a:rPr lang="en-US" sz="2000" dirty="0"/>
              <a:t>The United States is a nation of immigrants.  By 1860 1/4 of population was born in another country.</a:t>
            </a:r>
          </a:p>
          <a:p>
            <a:pPr>
              <a:lnSpc>
                <a:spcPct val="80000"/>
              </a:lnSpc>
            </a:pPr>
            <a:r>
              <a:rPr lang="en-US" sz="2000" dirty="0"/>
              <a:t>Immigration to the United States occurs in waves.</a:t>
            </a:r>
            <a:endParaRPr lang="en-US" sz="2000" b="1" dirty="0"/>
          </a:p>
          <a:p>
            <a:pPr>
              <a:lnSpc>
                <a:spcPct val="80000"/>
              </a:lnSpc>
            </a:pPr>
            <a:r>
              <a:rPr lang="en-US" sz="2000" b="1" dirty="0"/>
              <a:t>The First Wave of Immigrants: 1820-1860- </a:t>
            </a:r>
          </a:p>
          <a:p>
            <a:pPr lvl="1">
              <a:lnSpc>
                <a:spcPct val="80000"/>
              </a:lnSpc>
            </a:pPr>
            <a:r>
              <a:rPr lang="en-US" sz="2000" dirty="0"/>
              <a:t>Irish- 2 million</a:t>
            </a:r>
          </a:p>
          <a:p>
            <a:pPr lvl="1">
              <a:lnSpc>
                <a:spcPct val="80000"/>
              </a:lnSpc>
            </a:pPr>
            <a:r>
              <a:rPr lang="en-US" sz="2000" dirty="0"/>
              <a:t>German- 1.5 million</a:t>
            </a:r>
          </a:p>
          <a:p>
            <a:pPr lvl="1">
              <a:lnSpc>
                <a:spcPct val="80000"/>
              </a:lnSpc>
            </a:pPr>
            <a:r>
              <a:rPr lang="en-US" sz="2000" dirty="0"/>
              <a:t>British- 750,000</a:t>
            </a:r>
          </a:p>
          <a:p>
            <a:pPr lvl="1">
              <a:lnSpc>
                <a:spcPct val="80000"/>
              </a:lnSpc>
            </a:pPr>
            <a:r>
              <a:rPr lang="en-US" dirty="0"/>
              <a:t>Scandinavia</a:t>
            </a:r>
          </a:p>
          <a:p>
            <a:pPr>
              <a:lnSpc>
                <a:spcPct val="80000"/>
              </a:lnSpc>
            </a:pPr>
            <a:r>
              <a:rPr lang="en-US" sz="2000" dirty="0"/>
              <a:t>1825- 10,000 immigrants</a:t>
            </a:r>
          </a:p>
          <a:p>
            <a:pPr>
              <a:lnSpc>
                <a:spcPct val="80000"/>
              </a:lnSpc>
            </a:pPr>
            <a:r>
              <a:rPr lang="en-US" sz="2000" dirty="0"/>
              <a:t>1845- 100,000 per year</a:t>
            </a:r>
          </a:p>
          <a:p>
            <a:pPr>
              <a:lnSpc>
                <a:spcPct val="80000"/>
              </a:lnSpc>
            </a:pPr>
            <a:r>
              <a:rPr lang="en-US" sz="2000" dirty="0"/>
              <a:t>1854- 428,000 </a:t>
            </a:r>
            <a:endParaRPr lang="en-US" sz="2000" b="1" dirty="0"/>
          </a:p>
          <a:p>
            <a:pPr>
              <a:lnSpc>
                <a:spcPct val="80000"/>
              </a:lnSpc>
            </a:pPr>
            <a:endParaRPr lang="en-US" sz="2000" dirty="0"/>
          </a:p>
        </p:txBody>
      </p:sp>
      <p:sp>
        <p:nvSpPr>
          <p:cNvPr id="26628" name="Rectangle 4"/>
          <p:cNvSpPr>
            <a:spLocks noGrp="1" noChangeArrowheads="1"/>
          </p:cNvSpPr>
          <p:nvPr>
            <p:ph type="body" sz="half" idx="2"/>
          </p:nvPr>
        </p:nvSpPr>
        <p:spPr>
          <a:xfrm>
            <a:off x="4873625" y="1600200"/>
            <a:ext cx="3813175" cy="4530725"/>
          </a:xfrm>
        </p:spPr>
        <p:txBody>
          <a:bodyPr>
            <a:normAutofit/>
          </a:bodyPr>
          <a:lstStyle/>
          <a:p>
            <a:pPr>
              <a:lnSpc>
                <a:spcPct val="80000"/>
              </a:lnSpc>
            </a:pPr>
            <a:r>
              <a:rPr lang="en-US" sz="2400" dirty="0"/>
              <a:t>Second Wave of Immigration 1860-1920</a:t>
            </a:r>
          </a:p>
          <a:p>
            <a:pPr>
              <a:lnSpc>
                <a:spcPct val="80000"/>
              </a:lnSpc>
            </a:pPr>
            <a:r>
              <a:rPr lang="en-US" sz="2400" dirty="0"/>
              <a:t>1865-1890- 9 million arrive</a:t>
            </a:r>
          </a:p>
          <a:p>
            <a:pPr>
              <a:lnSpc>
                <a:spcPct val="80000"/>
              </a:lnSpc>
            </a:pPr>
            <a:r>
              <a:rPr lang="en-US" sz="2400" dirty="0"/>
              <a:t>1890-1915 16 million </a:t>
            </a:r>
            <a:r>
              <a:rPr lang="en-US" sz="2400" dirty="0" smtClean="0"/>
              <a:t>arrive</a:t>
            </a:r>
            <a:endParaRPr lang="en-US" sz="2400" dirty="0"/>
          </a:p>
          <a:p>
            <a:pPr>
              <a:lnSpc>
                <a:spcPct val="80000"/>
              </a:lnSpc>
            </a:pPr>
            <a:r>
              <a:rPr lang="en-US" sz="2400" dirty="0"/>
              <a:t>1910 ½ the people of cities are Immigrants</a:t>
            </a:r>
          </a:p>
          <a:p>
            <a:pPr>
              <a:lnSpc>
                <a:spcPct val="80000"/>
              </a:lnSpc>
            </a:pPr>
            <a:endParaRPr lang="en-US" sz="2400" dirty="0"/>
          </a:p>
          <a:p>
            <a:pPr>
              <a:lnSpc>
                <a:spcPct val="80000"/>
              </a:lnSpc>
            </a:pPr>
            <a:endParaRPr lang="en-US" sz="2400" dirty="0"/>
          </a:p>
          <a:p>
            <a:pPr>
              <a:lnSpc>
                <a:spcPct val="80000"/>
              </a:lnSpc>
            </a:pPr>
            <a:endParaRPr lang="en-US" sz="2400" dirty="0"/>
          </a:p>
          <a:p>
            <a:pPr>
              <a:lnSpc>
                <a:spcPct val="80000"/>
              </a:lnSpc>
            </a:pPr>
            <a:endParaRPr lang="en-US" sz="2400" dirty="0"/>
          </a:p>
          <a:p>
            <a:pPr>
              <a:lnSpc>
                <a:spcPct val="80000"/>
              </a:lnSpc>
            </a:pPr>
            <a:endParaRPr lang="en-US" sz="2400" dirty="0"/>
          </a:p>
        </p:txBody>
      </p:sp>
    </p:spTree>
    <p:extLst>
      <p:ext uri="{BB962C8B-B14F-4D97-AF65-F5344CB8AC3E}">
        <p14:creationId xmlns:p14="http://schemas.microsoft.com/office/powerpoint/2010/main" val="3772173393"/>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normAutofit fontScale="90000"/>
          </a:bodyPr>
          <a:lstStyle/>
          <a:p>
            <a:r>
              <a:rPr lang="en-US"/>
              <a:t>New Immigrants</a:t>
            </a:r>
            <a:br>
              <a:rPr lang="en-US"/>
            </a:br>
            <a:r>
              <a:rPr lang="en-US" sz="2100" b="1"/>
              <a:t>Second Wave of Immigration 1870-1914, 25 million European Immigrants by 1920, 40% of pop-foreign born</a:t>
            </a:r>
          </a:p>
        </p:txBody>
      </p:sp>
      <p:sp>
        <p:nvSpPr>
          <p:cNvPr id="29699" name="Rectangle 3"/>
          <p:cNvSpPr>
            <a:spLocks noGrp="1" noChangeArrowheads="1"/>
          </p:cNvSpPr>
          <p:nvPr>
            <p:ph type="body" sz="half" idx="1"/>
          </p:nvPr>
        </p:nvSpPr>
        <p:spPr>
          <a:xfrm>
            <a:off x="914400" y="1600200"/>
            <a:ext cx="3813175" cy="4530725"/>
          </a:xfrm>
        </p:spPr>
        <p:txBody>
          <a:bodyPr>
            <a:normAutofit fontScale="92500" lnSpcReduction="10000"/>
          </a:bodyPr>
          <a:lstStyle/>
          <a:p>
            <a:pPr>
              <a:lnSpc>
                <a:spcPct val="90000"/>
              </a:lnSpc>
            </a:pPr>
            <a:r>
              <a:rPr lang="en-US" sz="1800"/>
              <a:t>1870- 1 in 7 were Irish Immigrants (New York)</a:t>
            </a:r>
          </a:p>
          <a:p>
            <a:pPr>
              <a:lnSpc>
                <a:spcPct val="90000"/>
              </a:lnSpc>
            </a:pPr>
            <a:r>
              <a:rPr lang="en-US" sz="1800"/>
              <a:t>Southern and Eastern Europe</a:t>
            </a:r>
          </a:p>
          <a:p>
            <a:pPr>
              <a:lnSpc>
                <a:spcPct val="90000"/>
              </a:lnSpc>
            </a:pPr>
            <a:r>
              <a:rPr lang="en-US" sz="1800"/>
              <a:t>Italians 3.6 million come.</a:t>
            </a:r>
          </a:p>
          <a:p>
            <a:pPr>
              <a:lnSpc>
                <a:spcPct val="90000"/>
              </a:lnSpc>
            </a:pPr>
            <a:r>
              <a:rPr lang="en-US" sz="1800"/>
              <a:t>Greeks</a:t>
            </a:r>
          </a:p>
          <a:p>
            <a:pPr>
              <a:lnSpc>
                <a:spcPct val="90000"/>
              </a:lnSpc>
            </a:pPr>
            <a:r>
              <a:rPr lang="en-US" sz="1800"/>
              <a:t>Russian (Jews)</a:t>
            </a:r>
          </a:p>
          <a:p>
            <a:pPr>
              <a:lnSpc>
                <a:spcPct val="90000"/>
              </a:lnSpc>
            </a:pPr>
            <a:r>
              <a:rPr lang="en-US" sz="1800"/>
              <a:t>Turks</a:t>
            </a:r>
          </a:p>
          <a:p>
            <a:pPr>
              <a:lnSpc>
                <a:spcPct val="90000"/>
              </a:lnSpc>
            </a:pPr>
            <a:r>
              <a:rPr lang="en-US" sz="1800"/>
              <a:t>Polish</a:t>
            </a:r>
          </a:p>
          <a:p>
            <a:pPr>
              <a:lnSpc>
                <a:spcPct val="90000"/>
              </a:lnSpc>
            </a:pPr>
            <a:r>
              <a:rPr lang="en-US" sz="1800"/>
              <a:t>Serbian</a:t>
            </a:r>
          </a:p>
          <a:p>
            <a:pPr>
              <a:lnSpc>
                <a:spcPct val="90000"/>
              </a:lnSpc>
            </a:pPr>
            <a:r>
              <a:rPr lang="en-US" sz="1800"/>
              <a:t>In the West- Chinese and then Japanese</a:t>
            </a:r>
          </a:p>
        </p:txBody>
      </p:sp>
      <p:sp>
        <p:nvSpPr>
          <p:cNvPr id="29700" name="Rectangle 4"/>
          <p:cNvSpPr>
            <a:spLocks noGrp="1" noChangeArrowheads="1"/>
          </p:cNvSpPr>
          <p:nvPr>
            <p:ph type="body" sz="half" idx="2"/>
          </p:nvPr>
        </p:nvSpPr>
        <p:spPr>
          <a:xfrm>
            <a:off x="4873625" y="1600200"/>
            <a:ext cx="3813175" cy="4530725"/>
          </a:xfrm>
        </p:spPr>
        <p:txBody>
          <a:bodyPr>
            <a:normAutofit fontScale="92500" lnSpcReduction="10000"/>
          </a:bodyPr>
          <a:lstStyle/>
          <a:p>
            <a:pPr>
              <a:lnSpc>
                <a:spcPct val="90000"/>
              </a:lnSpc>
            </a:pPr>
            <a:r>
              <a:rPr lang="en-US" sz="2400"/>
              <a:t>1880- 457,000 Immigrants landed in Boston, New York, Philadelphia, Baltimore, New Orleans</a:t>
            </a:r>
          </a:p>
          <a:p>
            <a:pPr>
              <a:lnSpc>
                <a:spcPct val="90000"/>
              </a:lnSpc>
            </a:pPr>
            <a:r>
              <a:rPr lang="en-US" sz="2400"/>
              <a:t>Most were unskilled:</a:t>
            </a:r>
          </a:p>
          <a:p>
            <a:pPr>
              <a:lnSpc>
                <a:spcPct val="90000"/>
              </a:lnSpc>
            </a:pPr>
            <a:r>
              <a:rPr lang="en-US" sz="2400"/>
              <a:t>Worked in Factories</a:t>
            </a:r>
          </a:p>
          <a:p>
            <a:pPr>
              <a:lnSpc>
                <a:spcPct val="90000"/>
              </a:lnSpc>
            </a:pPr>
            <a:r>
              <a:rPr lang="en-US" sz="2400"/>
              <a:t>Construction</a:t>
            </a:r>
          </a:p>
          <a:p>
            <a:pPr>
              <a:lnSpc>
                <a:spcPct val="90000"/>
              </a:lnSpc>
            </a:pPr>
            <a:r>
              <a:rPr lang="en-US" sz="2400"/>
              <a:t>Docks</a:t>
            </a:r>
          </a:p>
          <a:p>
            <a:pPr>
              <a:lnSpc>
                <a:spcPct val="90000"/>
              </a:lnSpc>
            </a:pPr>
            <a:r>
              <a:rPr lang="en-US" sz="2400"/>
              <a:t>Warehouses</a:t>
            </a:r>
          </a:p>
          <a:p>
            <a:pPr>
              <a:lnSpc>
                <a:spcPct val="90000"/>
              </a:lnSpc>
            </a:pPr>
            <a:r>
              <a:rPr lang="en-US" sz="2400"/>
              <a:t>Domestic Servants</a:t>
            </a:r>
          </a:p>
          <a:p>
            <a:pPr>
              <a:lnSpc>
                <a:spcPct val="90000"/>
              </a:lnSpc>
            </a:pPr>
            <a:endParaRPr lang="en-US" sz="2400"/>
          </a:p>
        </p:txBody>
      </p:sp>
    </p:spTree>
    <p:extLst>
      <p:ext uri="{BB962C8B-B14F-4D97-AF65-F5344CB8AC3E}">
        <p14:creationId xmlns:p14="http://schemas.microsoft.com/office/powerpoint/2010/main" val="23555759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ChangeArrowheads="1"/>
          </p:cNvSpPr>
          <p:nvPr>
            <p:ph type="title"/>
          </p:nvPr>
        </p:nvSpPr>
        <p:spPr/>
        <p:txBody>
          <a:bodyPr/>
          <a:lstStyle/>
          <a:p>
            <a:r>
              <a:rPr lang="en-US">
                <a:solidFill>
                  <a:schemeClr val="hlink"/>
                </a:solidFill>
              </a:rPr>
              <a:t>Emma Lazarus- Poet</a:t>
            </a:r>
          </a:p>
        </p:txBody>
      </p:sp>
      <p:sp>
        <p:nvSpPr>
          <p:cNvPr id="132099" name="Rectangle 3"/>
          <p:cNvSpPr>
            <a:spLocks noGrp="1" noChangeArrowheads="1"/>
          </p:cNvSpPr>
          <p:nvPr>
            <p:ph type="body" idx="1"/>
          </p:nvPr>
        </p:nvSpPr>
        <p:spPr/>
        <p:txBody>
          <a:bodyPr/>
          <a:lstStyle/>
          <a:p>
            <a:r>
              <a:rPr lang="ja-JP" altLang="en-US">
                <a:latin typeface="Arial"/>
              </a:rPr>
              <a:t>“</a:t>
            </a:r>
            <a:r>
              <a:rPr lang="en-US">
                <a:solidFill>
                  <a:schemeClr val="hlink"/>
                </a:solidFill>
              </a:rPr>
              <a:t>Give me your tired, your poor,Your huddled masses yearning to breathe free,</a:t>
            </a:r>
            <a:r>
              <a:rPr lang="en-US"/>
              <a:t> The wretched refuse of your teeming shore. Send these, the homeless, tempest-tossed, to me: I lift my lamp beside the golden door.</a:t>
            </a:r>
            <a:r>
              <a:rPr lang="ja-JP" altLang="en-US">
                <a:latin typeface="Arial"/>
              </a:rPr>
              <a:t>”</a:t>
            </a:r>
            <a:endParaRPr lang="en-US"/>
          </a:p>
        </p:txBody>
      </p:sp>
    </p:spTree>
    <p:extLst>
      <p:ext uri="{BB962C8B-B14F-4D97-AF65-F5344CB8AC3E}">
        <p14:creationId xmlns:p14="http://schemas.microsoft.com/office/powerpoint/2010/main" val="5339485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4"/>
          <p:cNvSpPr>
            <a:spLocks noGrp="1" noChangeArrowheads="1"/>
          </p:cNvSpPr>
          <p:nvPr>
            <p:ph type="title"/>
          </p:nvPr>
        </p:nvSpPr>
        <p:spPr/>
        <p:txBody>
          <a:bodyPr/>
          <a:lstStyle/>
          <a:p>
            <a:r>
              <a:rPr lang="en-US"/>
              <a:t>Immigration</a:t>
            </a:r>
          </a:p>
        </p:txBody>
      </p:sp>
      <p:sp>
        <p:nvSpPr>
          <p:cNvPr id="27651" name="Rectangle 3"/>
          <p:cNvSpPr>
            <a:spLocks noGrp="1" noChangeArrowheads="1"/>
          </p:cNvSpPr>
          <p:nvPr>
            <p:ph type="body" sz="half" idx="1"/>
          </p:nvPr>
        </p:nvSpPr>
        <p:spPr>
          <a:xfrm>
            <a:off x="914400" y="1600200"/>
            <a:ext cx="3813175" cy="4530725"/>
          </a:xfrm>
        </p:spPr>
        <p:txBody>
          <a:bodyPr>
            <a:normAutofit fontScale="85000" lnSpcReduction="10000"/>
          </a:bodyPr>
          <a:lstStyle/>
          <a:p>
            <a:pPr algn="ctr">
              <a:lnSpc>
                <a:spcPct val="80000"/>
              </a:lnSpc>
              <a:buFont typeface="Wingdings" charset="0"/>
              <a:buNone/>
            </a:pPr>
            <a:r>
              <a:rPr lang="en-US" sz="2400" b="1">
                <a:solidFill>
                  <a:schemeClr val="hlink"/>
                </a:solidFill>
              </a:rPr>
              <a:t>Push Factors</a:t>
            </a:r>
          </a:p>
          <a:p>
            <a:pPr>
              <a:lnSpc>
                <a:spcPct val="80000"/>
              </a:lnSpc>
            </a:pPr>
            <a:r>
              <a:rPr lang="en-US" sz="2000"/>
              <a:t>Factors that pushed immigrants out of their native lands to America:</a:t>
            </a:r>
          </a:p>
          <a:p>
            <a:pPr>
              <a:lnSpc>
                <a:spcPct val="80000"/>
              </a:lnSpc>
            </a:pPr>
            <a:r>
              <a:rPr lang="en-US" sz="2000"/>
              <a:t>Poverty-</a:t>
            </a:r>
          </a:p>
          <a:p>
            <a:pPr>
              <a:lnSpc>
                <a:spcPct val="80000"/>
              </a:lnSpc>
            </a:pPr>
            <a:r>
              <a:rPr lang="en-US" sz="2000"/>
              <a:t>Lack of Economic Opportunity</a:t>
            </a:r>
          </a:p>
          <a:p>
            <a:pPr>
              <a:lnSpc>
                <a:spcPct val="80000"/>
              </a:lnSpc>
            </a:pPr>
            <a:r>
              <a:rPr lang="en-US" sz="2000"/>
              <a:t>Political Repression - No freedom</a:t>
            </a:r>
          </a:p>
          <a:p>
            <a:pPr>
              <a:lnSpc>
                <a:spcPct val="80000"/>
              </a:lnSpc>
            </a:pPr>
            <a:r>
              <a:rPr lang="en-US" sz="2000"/>
              <a:t>Ethnic conflict-</a:t>
            </a:r>
          </a:p>
          <a:p>
            <a:pPr>
              <a:lnSpc>
                <a:spcPct val="80000"/>
              </a:lnSpc>
            </a:pPr>
            <a:r>
              <a:rPr lang="en-US" sz="2000"/>
              <a:t>War- conscription </a:t>
            </a:r>
          </a:p>
          <a:p>
            <a:pPr>
              <a:lnSpc>
                <a:spcPct val="80000"/>
              </a:lnSpc>
            </a:pPr>
            <a:r>
              <a:rPr lang="en-US" sz="2000"/>
              <a:t>No jobs</a:t>
            </a:r>
          </a:p>
          <a:p>
            <a:pPr>
              <a:lnSpc>
                <a:spcPct val="80000"/>
              </a:lnSpc>
            </a:pPr>
            <a:r>
              <a:rPr lang="en-US" sz="2000"/>
              <a:t>No hope of a future</a:t>
            </a:r>
          </a:p>
          <a:p>
            <a:pPr>
              <a:lnSpc>
                <a:spcPct val="80000"/>
              </a:lnSpc>
            </a:pPr>
            <a:r>
              <a:rPr lang="en-US" sz="2000"/>
              <a:t>Famine/ starvation/drought</a:t>
            </a:r>
          </a:p>
        </p:txBody>
      </p:sp>
      <p:sp>
        <p:nvSpPr>
          <p:cNvPr id="27653" name="Rectangle 5"/>
          <p:cNvSpPr>
            <a:spLocks noGrp="1" noChangeArrowheads="1"/>
          </p:cNvSpPr>
          <p:nvPr>
            <p:ph type="body" sz="half" idx="2"/>
          </p:nvPr>
        </p:nvSpPr>
        <p:spPr>
          <a:xfrm>
            <a:off x="4873625" y="1600200"/>
            <a:ext cx="3813175" cy="4530725"/>
          </a:xfrm>
        </p:spPr>
        <p:txBody>
          <a:bodyPr>
            <a:normAutofit lnSpcReduction="10000"/>
          </a:bodyPr>
          <a:lstStyle/>
          <a:p>
            <a:pPr algn="ctr">
              <a:lnSpc>
                <a:spcPct val="80000"/>
              </a:lnSpc>
              <a:buFont typeface="Wingdings" charset="0"/>
              <a:buNone/>
            </a:pPr>
            <a:r>
              <a:rPr lang="en-US" sz="2400" b="1">
                <a:solidFill>
                  <a:schemeClr val="hlink"/>
                </a:solidFill>
              </a:rPr>
              <a:t>Pull Factors</a:t>
            </a:r>
          </a:p>
          <a:p>
            <a:pPr>
              <a:lnSpc>
                <a:spcPct val="80000"/>
              </a:lnSpc>
            </a:pPr>
            <a:r>
              <a:rPr lang="en-US" sz="2000"/>
              <a:t>Factors that pulled immigrants out of their native lands to America:</a:t>
            </a:r>
          </a:p>
          <a:p>
            <a:pPr>
              <a:lnSpc>
                <a:spcPct val="80000"/>
              </a:lnSpc>
            </a:pPr>
            <a:r>
              <a:rPr lang="en-US" sz="2000"/>
              <a:t>Economic Opportunity</a:t>
            </a:r>
          </a:p>
          <a:p>
            <a:pPr>
              <a:lnSpc>
                <a:spcPct val="80000"/>
              </a:lnSpc>
            </a:pPr>
            <a:r>
              <a:rPr lang="en-US" sz="2000"/>
              <a:t>Jobs/ workers were needed</a:t>
            </a:r>
          </a:p>
          <a:p>
            <a:pPr>
              <a:lnSpc>
                <a:spcPct val="80000"/>
              </a:lnSpc>
            </a:pPr>
            <a:r>
              <a:rPr lang="en-US" sz="2000"/>
              <a:t>Land</a:t>
            </a:r>
          </a:p>
          <a:p>
            <a:pPr>
              <a:lnSpc>
                <a:spcPct val="80000"/>
              </a:lnSpc>
            </a:pPr>
            <a:r>
              <a:rPr lang="en-US" sz="2000"/>
              <a:t>$</a:t>
            </a:r>
          </a:p>
          <a:p>
            <a:pPr>
              <a:lnSpc>
                <a:spcPct val="80000"/>
              </a:lnSpc>
            </a:pPr>
            <a:r>
              <a:rPr lang="en-US" sz="2000"/>
              <a:t>A future of land ownership</a:t>
            </a:r>
          </a:p>
          <a:p>
            <a:pPr>
              <a:lnSpc>
                <a:spcPct val="80000"/>
              </a:lnSpc>
            </a:pPr>
            <a:r>
              <a:rPr lang="en-US" sz="2000"/>
              <a:t>Peace and stability</a:t>
            </a:r>
          </a:p>
          <a:p>
            <a:pPr>
              <a:lnSpc>
                <a:spcPct val="80000"/>
              </a:lnSpc>
            </a:pPr>
            <a:r>
              <a:rPr lang="en-US" sz="2000"/>
              <a:t>Freedom to make a better life </a:t>
            </a:r>
          </a:p>
        </p:txBody>
      </p:sp>
    </p:spTree>
    <p:extLst>
      <p:ext uri="{BB962C8B-B14F-4D97-AF65-F5344CB8AC3E}">
        <p14:creationId xmlns:p14="http://schemas.microsoft.com/office/powerpoint/2010/main" val="1456862202"/>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4400" b="1" dirty="0" smtClean="0">
                <a:solidFill>
                  <a:schemeClr val="accent1">
                    <a:lumMod val="75000"/>
                  </a:schemeClr>
                </a:solidFill>
                <a:ea typeface="+mj-ea"/>
              </a:rPr>
              <a:t>Arrival</a:t>
            </a:r>
            <a:r>
              <a:rPr lang="en-US" dirty="0" smtClean="0">
                <a:ea typeface="+mj-ea"/>
              </a:rPr>
              <a:t> </a:t>
            </a:r>
            <a:endParaRPr lang="en-US" dirty="0">
              <a:ea typeface="+mj-ea"/>
            </a:endParaRPr>
          </a:p>
        </p:txBody>
      </p:sp>
      <p:sp>
        <p:nvSpPr>
          <p:cNvPr id="20483" name="Content Placeholder 2"/>
          <p:cNvSpPr>
            <a:spLocks noGrp="1"/>
          </p:cNvSpPr>
          <p:nvPr>
            <p:ph sz="quarter" idx="1"/>
          </p:nvPr>
        </p:nvSpPr>
        <p:spPr>
          <a:xfrm>
            <a:off x="457200" y="1600200"/>
            <a:ext cx="7467600" cy="4873625"/>
          </a:xfrm>
        </p:spPr>
        <p:txBody>
          <a:bodyPr/>
          <a:lstStyle/>
          <a:p>
            <a:r>
              <a:rPr lang="en-US" b="1">
                <a:latin typeface="Century Schoolbook" charset="0"/>
              </a:rPr>
              <a:t>Ellis Island </a:t>
            </a:r>
            <a:r>
              <a:rPr lang="en-US">
                <a:latin typeface="Century Schoolbook" charset="0"/>
              </a:rPr>
              <a:t>in the East (New York City)- This is where most people from Europe arrived.</a:t>
            </a:r>
          </a:p>
          <a:p>
            <a:r>
              <a:rPr lang="en-US" b="1">
                <a:latin typeface="Century Schoolbook" charset="0"/>
              </a:rPr>
              <a:t>Angel Island </a:t>
            </a:r>
            <a:r>
              <a:rPr lang="en-US">
                <a:latin typeface="Century Schoolbook" charset="0"/>
              </a:rPr>
              <a:t>in the West (San Francisco)- This is were most people from Asia arrived. </a:t>
            </a:r>
          </a:p>
        </p:txBody>
      </p:sp>
      <p:pic>
        <p:nvPicPr>
          <p:cNvPr id="20484" name="Picture 5" descr="http://geology.com/world/usa-physica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3257550"/>
            <a:ext cx="5381625"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Arrow Connector 7"/>
          <p:cNvCxnSpPr/>
          <p:nvPr/>
        </p:nvCxnSpPr>
        <p:spPr>
          <a:xfrm flipH="1" flipV="1">
            <a:off x="6629400" y="4572000"/>
            <a:ext cx="457200" cy="45720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1143000" y="4800600"/>
            <a:ext cx="914400" cy="6096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7710542"/>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4"/>
          <p:cNvSpPr>
            <a:spLocks noGrp="1" noChangeArrowheads="1"/>
          </p:cNvSpPr>
          <p:nvPr>
            <p:ph type="title"/>
          </p:nvPr>
        </p:nvSpPr>
        <p:spPr>
          <a:xfrm>
            <a:off x="457200" y="381000"/>
            <a:ext cx="8229600" cy="1143000"/>
          </a:xfrm>
        </p:spPr>
        <p:txBody>
          <a:bodyPr/>
          <a:lstStyle/>
          <a:p>
            <a:pPr algn="ctr" eaLnBrk="1" hangingPunct="1">
              <a:defRPr/>
            </a:pPr>
            <a:r>
              <a:rPr lang="en-US" sz="4000" dirty="0" smtClean="0">
                <a:solidFill>
                  <a:schemeClr val="accent1">
                    <a:lumMod val="75000"/>
                  </a:schemeClr>
                </a:solidFill>
                <a:ea typeface="+mj-ea"/>
              </a:rPr>
              <a:t>Ellis Island</a:t>
            </a:r>
          </a:p>
        </p:txBody>
      </p:sp>
      <p:sp>
        <p:nvSpPr>
          <p:cNvPr id="21507" name="Rectangle 5"/>
          <p:cNvSpPr>
            <a:spLocks noGrp="1" noChangeArrowheads="1"/>
          </p:cNvSpPr>
          <p:nvPr>
            <p:ph sz="half" idx="1"/>
          </p:nvPr>
        </p:nvSpPr>
        <p:spPr>
          <a:xfrm>
            <a:off x="457200" y="1920875"/>
            <a:ext cx="4038600" cy="4433888"/>
          </a:xfrm>
        </p:spPr>
        <p:txBody>
          <a:bodyPr/>
          <a:lstStyle/>
          <a:p>
            <a:pPr eaLnBrk="1" hangingPunct="1"/>
            <a:r>
              <a:rPr lang="en-US" sz="2200">
                <a:latin typeface="Century Schoolbook" charset="0"/>
              </a:rPr>
              <a:t>*In 1890, Congress designated low-laying, three- acre Ellis Island in Upper New York Bay as an immigration station. By the end of 1910, six million immigrants had come through Ellis Island.</a:t>
            </a:r>
          </a:p>
        </p:txBody>
      </p:sp>
      <p:pic>
        <p:nvPicPr>
          <p:cNvPr id="21508" name="Picture 10" descr="12111D"/>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876800" y="1828800"/>
            <a:ext cx="3581400" cy="3733800"/>
          </a:xfrm>
          <a:noFill/>
        </p:spPr>
      </p:pic>
    </p:spTree>
    <p:extLst>
      <p:ext uri="{BB962C8B-B14F-4D97-AF65-F5344CB8AC3E}">
        <p14:creationId xmlns:p14="http://schemas.microsoft.com/office/powerpoint/2010/main" val="2034647136"/>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fontAlgn="auto" hangingPunct="1">
              <a:spcAft>
                <a:spcPts val="0"/>
              </a:spcAft>
              <a:defRPr/>
            </a:pPr>
            <a:r>
              <a:rPr lang="en-US" sz="4000" b="1" dirty="0">
                <a:solidFill>
                  <a:schemeClr val="accent1">
                    <a:lumMod val="75000"/>
                  </a:schemeClr>
                </a:solidFill>
                <a:ea typeface="+mj-ea"/>
              </a:rPr>
              <a:t>Immigration Stations</a:t>
            </a:r>
          </a:p>
        </p:txBody>
      </p:sp>
      <p:sp>
        <p:nvSpPr>
          <p:cNvPr id="9219" name="Rectangle 3"/>
          <p:cNvSpPr>
            <a:spLocks noGrp="1" noChangeArrowheads="1"/>
          </p:cNvSpPr>
          <p:nvPr>
            <p:ph sz="quarter" idx="1"/>
          </p:nvPr>
        </p:nvSpPr>
        <p:spPr>
          <a:xfrm>
            <a:off x="457200" y="1600200"/>
            <a:ext cx="7467600" cy="4873625"/>
          </a:xfrm>
        </p:spPr>
        <p:txBody>
          <a:bodyPr/>
          <a:lstStyle/>
          <a:p>
            <a:pPr eaLnBrk="1" hangingPunct="1"/>
            <a:r>
              <a:rPr lang="en-US" dirty="0">
                <a:latin typeface="Century Schoolbook" charset="0"/>
              </a:rPr>
              <a:t>Once immigrants arrived in the U.S., they went through immigration stations, such as Ellis Island in New York Harbor. Government workers questioned them about where they planned to work &amp; live.  Doctors also examined them to make sure they </a:t>
            </a:r>
            <a:r>
              <a:rPr lang="en-US" dirty="0" smtClean="0">
                <a:latin typeface="Century Schoolbook" charset="0"/>
              </a:rPr>
              <a:t>didn’t </a:t>
            </a:r>
            <a:r>
              <a:rPr lang="en-US" dirty="0">
                <a:latin typeface="Century Schoolbook" charset="0"/>
              </a:rPr>
              <a:t>have any diseases.  Almost all European immigrants were allowed to enter the U.S. initially.</a:t>
            </a:r>
          </a:p>
        </p:txBody>
      </p:sp>
    </p:spTree>
    <p:extLst>
      <p:ext uri="{BB962C8B-B14F-4D97-AF65-F5344CB8AC3E}">
        <p14:creationId xmlns:p14="http://schemas.microsoft.com/office/powerpoint/2010/main" val="3491816169"/>
      </p:ext>
    </p:extLst>
  </p:cSld>
  <p:clrMapOvr>
    <a:masterClrMapping/>
  </p:clrMapOvr>
  <p:transition xmlns:p14="http://schemas.microsoft.com/office/powerpoint/2010/main">
    <p:wheel/>
    <p:sndAc>
      <p:stSnd>
        <p:snd r:embed="rId3" name="bomb.wav"/>
      </p:stSnd>
    </p:sndAc>
  </p:transitio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sz="3800" b="1"/>
              <a:t>How did/do people react to immigrants coming to America?</a:t>
            </a:r>
          </a:p>
        </p:txBody>
      </p:sp>
      <p:sp>
        <p:nvSpPr>
          <p:cNvPr id="31747" name="Rectangle 3"/>
          <p:cNvSpPr>
            <a:spLocks noGrp="1" noChangeArrowheads="1"/>
          </p:cNvSpPr>
          <p:nvPr>
            <p:ph type="body" sz="half" idx="1"/>
          </p:nvPr>
        </p:nvSpPr>
        <p:spPr>
          <a:xfrm>
            <a:off x="228600" y="1905000"/>
            <a:ext cx="4267200" cy="4572000"/>
          </a:xfrm>
        </p:spPr>
        <p:txBody>
          <a:bodyPr>
            <a:normAutofit fontScale="92500" lnSpcReduction="10000"/>
          </a:bodyPr>
          <a:lstStyle/>
          <a:p>
            <a:pPr>
              <a:lnSpc>
                <a:spcPct val="80000"/>
              </a:lnSpc>
            </a:pPr>
            <a:r>
              <a:rPr lang="en-US" sz="2000"/>
              <a:t>Whenever a new group enters into an established community </a:t>
            </a:r>
            <a:r>
              <a:rPr lang="en-US" sz="2000">
                <a:solidFill>
                  <a:schemeClr val="hlink"/>
                </a:solidFill>
              </a:rPr>
              <a:t>tension</a:t>
            </a:r>
            <a:r>
              <a:rPr lang="en-US" sz="2000"/>
              <a:t> is caused and a pattern of development can be seen.</a:t>
            </a:r>
          </a:p>
          <a:p>
            <a:pPr>
              <a:lnSpc>
                <a:spcPct val="80000"/>
              </a:lnSpc>
            </a:pPr>
            <a:r>
              <a:rPr lang="en-US" sz="2000"/>
              <a:t>Examples:</a:t>
            </a:r>
          </a:p>
          <a:p>
            <a:pPr>
              <a:lnSpc>
                <a:spcPct val="80000"/>
              </a:lnSpc>
            </a:pPr>
            <a:r>
              <a:rPr lang="en-US" sz="2000"/>
              <a:t>When the Irish came in the 1840</a:t>
            </a:r>
            <a:r>
              <a:rPr lang="ja-JP" altLang="en-US" sz="2000">
                <a:latin typeface="Arial"/>
              </a:rPr>
              <a:t>’</a:t>
            </a:r>
            <a:r>
              <a:rPr lang="en-US" sz="2000"/>
              <a:t>s the established groups of British and Germans did not like the new Irish.  </a:t>
            </a:r>
          </a:p>
          <a:p>
            <a:pPr>
              <a:lnSpc>
                <a:spcPct val="80000"/>
              </a:lnSpc>
            </a:pPr>
            <a:r>
              <a:rPr lang="en-US" sz="2000"/>
              <a:t>Irish where different: </a:t>
            </a:r>
          </a:p>
          <a:p>
            <a:pPr>
              <a:lnSpc>
                <a:spcPct val="80000"/>
              </a:lnSpc>
            </a:pPr>
            <a:r>
              <a:rPr lang="en-US" sz="2000"/>
              <a:t>Language- Irish	</a:t>
            </a:r>
          </a:p>
          <a:p>
            <a:pPr>
              <a:lnSpc>
                <a:spcPct val="80000"/>
              </a:lnSpc>
            </a:pPr>
            <a:r>
              <a:rPr lang="en-US" sz="2000"/>
              <a:t>Religion Roman Catholic</a:t>
            </a:r>
          </a:p>
          <a:p>
            <a:pPr>
              <a:lnSpc>
                <a:spcPct val="80000"/>
              </a:lnSpc>
            </a:pPr>
            <a:r>
              <a:rPr lang="en-US" sz="2000"/>
              <a:t>Culture different from British</a:t>
            </a:r>
          </a:p>
          <a:p>
            <a:pPr>
              <a:lnSpc>
                <a:spcPct val="80000"/>
              </a:lnSpc>
            </a:pPr>
            <a:r>
              <a:rPr lang="en-US" sz="2000"/>
              <a:t>Lifestyles- </a:t>
            </a:r>
          </a:p>
        </p:txBody>
      </p:sp>
      <p:sp>
        <p:nvSpPr>
          <p:cNvPr id="31748" name="Rectangle 4"/>
          <p:cNvSpPr>
            <a:spLocks noGrp="1" noChangeArrowheads="1"/>
          </p:cNvSpPr>
          <p:nvPr>
            <p:ph type="body" sz="half" idx="2"/>
          </p:nvPr>
        </p:nvSpPr>
        <p:spPr>
          <a:xfrm>
            <a:off x="4876800" y="1447800"/>
            <a:ext cx="4038600" cy="5029200"/>
          </a:xfrm>
        </p:spPr>
        <p:txBody>
          <a:bodyPr>
            <a:normAutofit fontScale="92500" lnSpcReduction="20000"/>
          </a:bodyPr>
          <a:lstStyle/>
          <a:p>
            <a:pPr>
              <a:lnSpc>
                <a:spcPct val="80000"/>
              </a:lnSpc>
            </a:pPr>
            <a:r>
              <a:rPr lang="en-US" sz="1800" dirty="0"/>
              <a:t>They were looked down upon and discriminated against. See cartoons.</a:t>
            </a:r>
          </a:p>
          <a:p>
            <a:pPr>
              <a:lnSpc>
                <a:spcPct val="80000"/>
              </a:lnSpc>
            </a:pPr>
            <a:r>
              <a:rPr lang="en-US" sz="2000" b="1" u="sng" dirty="0">
                <a:solidFill>
                  <a:schemeClr val="hlink"/>
                </a:solidFill>
              </a:rPr>
              <a:t>Xenophobia-</a:t>
            </a:r>
            <a:r>
              <a:rPr lang="en-US" sz="1800" dirty="0"/>
              <a:t> anti foreigner attitudes</a:t>
            </a:r>
          </a:p>
          <a:p>
            <a:pPr>
              <a:lnSpc>
                <a:spcPct val="80000"/>
              </a:lnSpc>
            </a:pPr>
            <a:r>
              <a:rPr lang="en-US" sz="1800" b="1" u="sng" dirty="0">
                <a:solidFill>
                  <a:schemeClr val="hlink"/>
                </a:solidFill>
              </a:rPr>
              <a:t>Nativism-</a:t>
            </a:r>
            <a:r>
              <a:rPr lang="en-US" sz="1800" dirty="0"/>
              <a:t> The idea of blaming immigrants for problems.</a:t>
            </a:r>
          </a:p>
          <a:p>
            <a:pPr>
              <a:lnSpc>
                <a:spcPct val="80000"/>
              </a:lnSpc>
            </a:pPr>
            <a:r>
              <a:rPr lang="en-US" sz="1800" dirty="0"/>
              <a:t>Established groups blamed the new groups for problems:</a:t>
            </a:r>
          </a:p>
          <a:p>
            <a:pPr>
              <a:lnSpc>
                <a:spcPct val="80000"/>
              </a:lnSpc>
            </a:pPr>
            <a:r>
              <a:rPr lang="en-US" sz="1800" dirty="0"/>
              <a:t>Taking Jobs, Lazy -Famous Slogan: </a:t>
            </a:r>
            <a:r>
              <a:rPr lang="ja-JP" altLang="en-US" sz="1800" dirty="0">
                <a:latin typeface="Arial"/>
              </a:rPr>
              <a:t>“</a:t>
            </a:r>
            <a:r>
              <a:rPr lang="en-US" sz="1800" dirty="0"/>
              <a:t>No Irish Need Apply</a:t>
            </a:r>
            <a:r>
              <a:rPr lang="ja-JP" altLang="en-US" sz="1800" dirty="0">
                <a:latin typeface="Arial"/>
              </a:rPr>
              <a:t>”</a:t>
            </a:r>
            <a:endParaRPr lang="en-US" sz="1800" dirty="0"/>
          </a:p>
          <a:p>
            <a:pPr>
              <a:lnSpc>
                <a:spcPct val="80000"/>
              </a:lnSpc>
            </a:pPr>
            <a:r>
              <a:rPr lang="en-US" sz="1800" dirty="0"/>
              <a:t>People said they were responsible for: Crime</a:t>
            </a:r>
          </a:p>
          <a:p>
            <a:pPr>
              <a:lnSpc>
                <a:spcPct val="80000"/>
              </a:lnSpc>
            </a:pPr>
            <a:r>
              <a:rPr lang="en-US" sz="1800" dirty="0"/>
              <a:t>Immorality- alcohol abuse</a:t>
            </a:r>
          </a:p>
          <a:p>
            <a:pPr>
              <a:lnSpc>
                <a:spcPct val="80000"/>
              </a:lnSpc>
            </a:pPr>
            <a:r>
              <a:rPr lang="en-US" sz="1800" dirty="0"/>
              <a:t>Catholics- not loyal to America</a:t>
            </a:r>
          </a:p>
          <a:p>
            <a:pPr>
              <a:lnSpc>
                <a:spcPct val="80000"/>
              </a:lnSpc>
            </a:pPr>
            <a:r>
              <a:rPr lang="en-US" sz="1800" dirty="0"/>
              <a:t>Dirty- </a:t>
            </a:r>
          </a:p>
          <a:p>
            <a:pPr>
              <a:lnSpc>
                <a:spcPct val="80000"/>
              </a:lnSpc>
            </a:pPr>
            <a:r>
              <a:rPr lang="en-US" sz="1800" dirty="0"/>
              <a:t>Inferior, Damaging to the United States</a:t>
            </a:r>
          </a:p>
          <a:p>
            <a:pPr>
              <a:lnSpc>
                <a:spcPct val="80000"/>
              </a:lnSpc>
            </a:pPr>
            <a:endParaRPr lang="en-US" sz="1800" dirty="0"/>
          </a:p>
        </p:txBody>
      </p:sp>
    </p:spTree>
    <p:extLst>
      <p:ext uri="{BB962C8B-B14F-4D97-AF65-F5344CB8AC3E}">
        <p14:creationId xmlns:p14="http://schemas.microsoft.com/office/powerpoint/2010/main" val="2202435829"/>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en-US"/>
              <a:t>City life for Immigrants</a:t>
            </a:r>
          </a:p>
        </p:txBody>
      </p:sp>
      <p:sp>
        <p:nvSpPr>
          <p:cNvPr id="32771" name="Rectangle 3"/>
          <p:cNvSpPr>
            <a:spLocks noGrp="1" noChangeArrowheads="1"/>
          </p:cNvSpPr>
          <p:nvPr>
            <p:ph type="body" idx="1"/>
          </p:nvPr>
        </p:nvSpPr>
        <p:spPr>
          <a:xfrm>
            <a:off x="457200" y="1295400"/>
            <a:ext cx="8229600" cy="5562600"/>
          </a:xfrm>
        </p:spPr>
        <p:txBody>
          <a:bodyPr>
            <a:normAutofit fontScale="92500" lnSpcReduction="20000"/>
          </a:bodyPr>
          <a:lstStyle/>
          <a:p>
            <a:pPr>
              <a:lnSpc>
                <a:spcPct val="90000"/>
              </a:lnSpc>
            </a:pPr>
            <a:r>
              <a:rPr lang="en-US" sz="2000" b="1" dirty="0"/>
              <a:t>The </a:t>
            </a:r>
            <a:r>
              <a:rPr lang="ja-JP" altLang="en-US" sz="2000" b="1" dirty="0">
                <a:latin typeface="Arial"/>
              </a:rPr>
              <a:t>“</a:t>
            </a:r>
            <a:r>
              <a:rPr lang="en-US" sz="2000" b="1" dirty="0"/>
              <a:t>New</a:t>
            </a:r>
            <a:r>
              <a:rPr lang="ja-JP" altLang="en-US" sz="2000" b="1" dirty="0">
                <a:latin typeface="Arial"/>
              </a:rPr>
              <a:t>”</a:t>
            </a:r>
            <a:r>
              <a:rPr lang="en-US" sz="2000" dirty="0"/>
              <a:t> group usually </a:t>
            </a:r>
            <a:r>
              <a:rPr lang="en-US" sz="2400" b="1" dirty="0">
                <a:solidFill>
                  <a:schemeClr val="hlink"/>
                </a:solidFill>
              </a:rPr>
              <a:t>congregates together</a:t>
            </a:r>
            <a:r>
              <a:rPr lang="en-US" sz="2000" dirty="0"/>
              <a:t> and forms an almost isolated community and institutions in the giant and growing cities of America.</a:t>
            </a:r>
          </a:p>
          <a:p>
            <a:pPr>
              <a:lnSpc>
                <a:spcPct val="90000"/>
              </a:lnSpc>
            </a:pPr>
            <a:r>
              <a:rPr lang="en-US" sz="2000" dirty="0"/>
              <a:t>The Irish came together in great neighborhoods and sections of all Eastern Cities.</a:t>
            </a:r>
          </a:p>
          <a:p>
            <a:pPr>
              <a:lnSpc>
                <a:spcPct val="90000"/>
              </a:lnSpc>
            </a:pPr>
            <a:r>
              <a:rPr lang="en-US" sz="2000" dirty="0"/>
              <a:t>They formed their own </a:t>
            </a:r>
            <a:r>
              <a:rPr lang="en-US" sz="2000" dirty="0">
                <a:solidFill>
                  <a:schemeClr val="hlink"/>
                </a:solidFill>
              </a:rPr>
              <a:t>political groups</a:t>
            </a:r>
            <a:r>
              <a:rPr lang="en-US" sz="2000" dirty="0"/>
              <a:t> and parties.</a:t>
            </a:r>
          </a:p>
          <a:p>
            <a:pPr>
              <a:lnSpc>
                <a:spcPct val="90000"/>
              </a:lnSpc>
            </a:pPr>
            <a:r>
              <a:rPr lang="en-US" sz="2000" dirty="0"/>
              <a:t>They </a:t>
            </a:r>
            <a:r>
              <a:rPr lang="en-US" sz="2000" b="1" dirty="0">
                <a:solidFill>
                  <a:schemeClr val="hlink"/>
                </a:solidFill>
              </a:rPr>
              <a:t>used their large numbers to build powerful political groups that dominated some large Cities and industries in those cities.</a:t>
            </a:r>
          </a:p>
          <a:p>
            <a:pPr>
              <a:lnSpc>
                <a:spcPct val="90000"/>
              </a:lnSpc>
            </a:pPr>
            <a:r>
              <a:rPr lang="en-US" sz="2000" dirty="0"/>
              <a:t>Example:  Police and Firemen in New York, Boston, Chicago, Philadelphia.</a:t>
            </a:r>
          </a:p>
          <a:p>
            <a:pPr>
              <a:lnSpc>
                <a:spcPct val="90000"/>
              </a:lnSpc>
            </a:pPr>
            <a:r>
              <a:rPr lang="en-US" sz="2000" dirty="0"/>
              <a:t>They set up:</a:t>
            </a:r>
          </a:p>
          <a:p>
            <a:pPr>
              <a:lnSpc>
                <a:spcPct val="90000"/>
              </a:lnSpc>
            </a:pPr>
            <a:r>
              <a:rPr lang="en-US" sz="2000" dirty="0"/>
              <a:t>Churches, Hospitals, Welfare Organizations, Schools, Social Clubs, Political Organizations</a:t>
            </a:r>
          </a:p>
          <a:p>
            <a:pPr>
              <a:lnSpc>
                <a:spcPct val="90000"/>
              </a:lnSpc>
            </a:pPr>
            <a:r>
              <a:rPr lang="en-US" sz="2000" dirty="0"/>
              <a:t>They helped each other in exchange for loyalty during the voting season.</a:t>
            </a:r>
          </a:p>
          <a:p>
            <a:pPr>
              <a:lnSpc>
                <a:spcPct val="90000"/>
              </a:lnSpc>
            </a:pPr>
            <a:r>
              <a:rPr lang="en-US" sz="2000" dirty="0"/>
              <a:t>Jobs, security, </a:t>
            </a:r>
          </a:p>
        </p:txBody>
      </p:sp>
    </p:spTree>
    <p:extLst>
      <p:ext uri="{BB962C8B-B14F-4D97-AF65-F5344CB8AC3E}">
        <p14:creationId xmlns:p14="http://schemas.microsoft.com/office/powerpoint/2010/main" val="1920594275"/>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 Now</a:t>
            </a:r>
            <a:endParaRPr lang="en-US" dirty="0"/>
          </a:p>
        </p:txBody>
      </p:sp>
      <p:sp>
        <p:nvSpPr>
          <p:cNvPr id="3" name="Content Placeholder 2"/>
          <p:cNvSpPr>
            <a:spLocks noGrp="1"/>
          </p:cNvSpPr>
          <p:nvPr>
            <p:ph idx="1"/>
          </p:nvPr>
        </p:nvSpPr>
        <p:spPr/>
        <p:txBody>
          <a:bodyPr/>
          <a:lstStyle/>
          <a:p>
            <a:r>
              <a:rPr lang="en-US" dirty="0" smtClean="0"/>
              <a:t>What specific factors led to an increase in immigration into the United States towards the end of the 19</a:t>
            </a:r>
            <a:r>
              <a:rPr lang="en-US" baseline="30000" dirty="0" smtClean="0"/>
              <a:t>th</a:t>
            </a:r>
            <a:r>
              <a:rPr lang="en-US" dirty="0" smtClean="0"/>
              <a:t> century?</a:t>
            </a:r>
          </a:p>
          <a:p>
            <a:endParaRPr lang="en-US" dirty="0"/>
          </a:p>
          <a:p>
            <a:r>
              <a:rPr lang="en-US" dirty="0" smtClean="0"/>
              <a:t>From what regions did most immigrants come from in this time period of ‘new immigration’? How did this differ from ‘old immigration’?</a:t>
            </a:r>
          </a:p>
          <a:p>
            <a:endParaRPr lang="en-US" dirty="0"/>
          </a:p>
        </p:txBody>
      </p:sp>
    </p:spTree>
    <p:extLst>
      <p:ext uri="{BB962C8B-B14F-4D97-AF65-F5344CB8AC3E}">
        <p14:creationId xmlns:p14="http://schemas.microsoft.com/office/powerpoint/2010/main" val="9071026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4"/>
          <p:cNvSpPr>
            <a:spLocks noGrp="1" noChangeArrowheads="1"/>
          </p:cNvSpPr>
          <p:nvPr>
            <p:ph type="title"/>
          </p:nvPr>
        </p:nvSpPr>
        <p:spPr>
          <a:xfrm>
            <a:off x="533400" y="0"/>
            <a:ext cx="8001000" cy="1216025"/>
          </a:xfrm>
        </p:spPr>
        <p:txBody>
          <a:bodyPr wrap="square" lIns="91440" tIns="45720" rIns="91440" bIns="45720" numCol="1" anchorCtr="0" compatLnSpc="1">
            <a:prstTxWarp prst="textNoShape">
              <a:avLst/>
            </a:prstTxWarp>
            <a:normAutofit fontScale="90000"/>
          </a:bodyPr>
          <a:lstStyle/>
          <a:p>
            <a:pPr algn="ctr" eaLnBrk="1" hangingPunct="1"/>
            <a:r>
              <a:rPr lang="ja-JP" altLang="en-US" b="1" cap="none">
                <a:solidFill>
                  <a:srgbClr val="E75C01"/>
                </a:solidFill>
                <a:latin typeface="Century Schoolbook" charset="0"/>
              </a:rPr>
              <a:t>“</a:t>
            </a:r>
            <a:r>
              <a:rPr lang="en-US" b="1" cap="none">
                <a:solidFill>
                  <a:srgbClr val="E75C01"/>
                </a:solidFill>
                <a:latin typeface="Century Schoolbook" charset="0"/>
              </a:rPr>
              <a:t>FIVE CENTS A SPOT</a:t>
            </a:r>
            <a:r>
              <a:rPr lang="ja-JP" altLang="en-US" b="1" cap="none">
                <a:solidFill>
                  <a:srgbClr val="E75C01"/>
                </a:solidFill>
                <a:latin typeface="Century Schoolbook" charset="0"/>
              </a:rPr>
              <a:t>”</a:t>
            </a:r>
            <a:r>
              <a:rPr lang="en-US" b="1" cap="none">
                <a:solidFill>
                  <a:srgbClr val="E75C01"/>
                </a:solidFill>
                <a:latin typeface="Century Schoolbook" charset="0"/>
              </a:rPr>
              <a:t> ROOMS</a:t>
            </a:r>
          </a:p>
        </p:txBody>
      </p:sp>
      <p:sp>
        <p:nvSpPr>
          <p:cNvPr id="34819" name="Rectangle 5"/>
          <p:cNvSpPr>
            <a:spLocks noGrp="1" noChangeArrowheads="1"/>
          </p:cNvSpPr>
          <p:nvPr>
            <p:ph sz="half" idx="1"/>
          </p:nvPr>
        </p:nvSpPr>
        <p:spPr>
          <a:xfrm>
            <a:off x="533400" y="1600200"/>
            <a:ext cx="3924300" cy="4267200"/>
          </a:xfrm>
        </p:spPr>
        <p:txBody>
          <a:bodyPr/>
          <a:lstStyle/>
          <a:p>
            <a:pPr eaLnBrk="1" hangingPunct="1"/>
            <a:r>
              <a:rPr lang="en-US">
                <a:latin typeface="Century Schoolbook" charset="0"/>
              </a:rPr>
              <a:t>Many immigrants had no home and slept in 5 cents a spot rooms where people paid for a small space to spend the night.</a:t>
            </a:r>
          </a:p>
          <a:p>
            <a:pPr eaLnBrk="1" hangingPunct="1"/>
            <a:r>
              <a:rPr lang="en-US">
                <a:latin typeface="Century Schoolbook" charset="0"/>
              </a:rPr>
              <a:t>Can you imagine sleeping crowded against strangers?</a:t>
            </a:r>
          </a:p>
        </p:txBody>
      </p:sp>
      <p:pic>
        <p:nvPicPr>
          <p:cNvPr id="34820" name="Picture 7" descr="12111H"/>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572000" y="1143000"/>
            <a:ext cx="4278313" cy="5562600"/>
          </a:xfrm>
          <a:noFill/>
        </p:spPr>
      </p:pic>
    </p:spTree>
    <p:extLst>
      <p:ext uri="{BB962C8B-B14F-4D97-AF65-F5344CB8AC3E}">
        <p14:creationId xmlns:p14="http://schemas.microsoft.com/office/powerpoint/2010/main" val="1002808649"/>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90286"/>
            <a:ext cx="8229600" cy="1143000"/>
          </a:xfrm>
        </p:spPr>
        <p:txBody>
          <a:bodyPr/>
          <a:lstStyle/>
          <a:p>
            <a:r>
              <a:rPr lang="en-US" dirty="0" smtClean="0"/>
              <a:t>Tenement Housing</a:t>
            </a:r>
            <a:endParaRPr lang="en-US" dirty="0"/>
          </a:p>
        </p:txBody>
      </p:sp>
      <p:sp>
        <p:nvSpPr>
          <p:cNvPr id="3" name="Content Placeholder 2"/>
          <p:cNvSpPr>
            <a:spLocks noGrp="1"/>
          </p:cNvSpPr>
          <p:nvPr>
            <p:ph idx="1"/>
          </p:nvPr>
        </p:nvSpPr>
        <p:spPr>
          <a:xfrm>
            <a:off x="457200" y="566058"/>
            <a:ext cx="8229600" cy="3806372"/>
          </a:xfrm>
        </p:spPr>
        <p:txBody>
          <a:bodyPr>
            <a:normAutofit lnSpcReduction="10000"/>
          </a:bodyPr>
          <a:lstStyle/>
          <a:p>
            <a:r>
              <a:rPr lang="en-US" dirty="0" smtClean="0"/>
              <a:t>The resulting slums and tenement apartments could cram more than 4,000 people into one city block.</a:t>
            </a:r>
          </a:p>
          <a:p>
            <a:r>
              <a:rPr lang="en-US" dirty="0" smtClean="0"/>
              <a:t>NYC passed a law in 1879 that required each bedroom to have a window.</a:t>
            </a:r>
          </a:p>
          <a:p>
            <a:r>
              <a:rPr lang="en-US" dirty="0" smtClean="0"/>
              <a:t>The cheapest way for landlords to respond to the law was to build dumbbell tenements, with ventilation shafts in the center of the building.</a:t>
            </a:r>
          </a:p>
          <a:p>
            <a:r>
              <a:rPr lang="en-US" dirty="0" smtClean="0"/>
              <a:t>Overcrowding and filth in these tenements continued to promote the spread of deadly diseases.</a:t>
            </a:r>
            <a:endParaRPr lang="en-US" dirty="0"/>
          </a:p>
        </p:txBody>
      </p:sp>
      <p:pic>
        <p:nvPicPr>
          <p:cNvPr id="4" name="Picture 3"/>
          <p:cNvPicPr>
            <a:picLocks noChangeAspect="1"/>
          </p:cNvPicPr>
          <p:nvPr/>
        </p:nvPicPr>
        <p:blipFill>
          <a:blip r:embed="rId3"/>
          <a:stretch>
            <a:fillRect/>
          </a:stretch>
        </p:blipFill>
        <p:spPr>
          <a:xfrm>
            <a:off x="2195285" y="4127114"/>
            <a:ext cx="4421415" cy="2874442"/>
          </a:xfrm>
          <a:prstGeom prst="rect">
            <a:avLst/>
          </a:prstGeom>
        </p:spPr>
      </p:pic>
    </p:spTree>
    <p:extLst>
      <p:ext uri="{BB962C8B-B14F-4D97-AF65-F5344CB8AC3E}">
        <p14:creationId xmlns:p14="http://schemas.microsoft.com/office/powerpoint/2010/main" val="2506914009"/>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914400" y="277813"/>
            <a:ext cx="7772400" cy="954087"/>
          </a:xfrm>
        </p:spPr>
        <p:txBody>
          <a:bodyPr/>
          <a:lstStyle/>
          <a:p>
            <a:r>
              <a:rPr lang="en-US" b="1">
                <a:solidFill>
                  <a:schemeClr val="hlink"/>
                </a:solidFill>
              </a:rPr>
              <a:t>Political Machine</a:t>
            </a:r>
            <a:r>
              <a:rPr lang="en-US" b="1"/>
              <a:t>:</a:t>
            </a:r>
            <a:endParaRPr lang="en-US"/>
          </a:p>
        </p:txBody>
      </p:sp>
      <p:sp>
        <p:nvSpPr>
          <p:cNvPr id="33795" name="Rectangle 3"/>
          <p:cNvSpPr>
            <a:spLocks noGrp="1" noChangeArrowheads="1"/>
          </p:cNvSpPr>
          <p:nvPr>
            <p:ph type="body" idx="1"/>
          </p:nvPr>
        </p:nvSpPr>
        <p:spPr>
          <a:xfrm>
            <a:off x="457200" y="1371600"/>
            <a:ext cx="8229600" cy="5105400"/>
          </a:xfrm>
        </p:spPr>
        <p:txBody>
          <a:bodyPr/>
          <a:lstStyle/>
          <a:p>
            <a:pPr>
              <a:lnSpc>
                <a:spcPct val="90000"/>
              </a:lnSpc>
            </a:pPr>
            <a:r>
              <a:rPr lang="en-US"/>
              <a:t>The best example of ethnic group organization was called the Political Machine.</a:t>
            </a:r>
          </a:p>
          <a:p>
            <a:pPr>
              <a:lnSpc>
                <a:spcPct val="90000"/>
              </a:lnSpc>
            </a:pPr>
            <a:r>
              <a:rPr lang="en-US"/>
              <a:t>This </a:t>
            </a:r>
            <a:r>
              <a:rPr lang="en-US">
                <a:solidFill>
                  <a:schemeClr val="hlink"/>
                </a:solidFill>
              </a:rPr>
              <a:t>was an organization of political and community leaders that manipulated democracy for </a:t>
            </a:r>
            <a:r>
              <a:rPr lang="en-US" b="1">
                <a:solidFill>
                  <a:schemeClr val="hlink"/>
                </a:solidFill>
              </a:rPr>
              <a:t>material gain</a:t>
            </a:r>
            <a:r>
              <a:rPr lang="en-US" b="1"/>
              <a:t>.</a:t>
            </a:r>
            <a:r>
              <a:rPr lang="en-US"/>
              <a:t>  Leaders of an ethnic community would use their influence to raid public funds and offer rewards to loyal community members. </a:t>
            </a:r>
          </a:p>
          <a:p>
            <a:pPr>
              <a:lnSpc>
                <a:spcPct val="90000"/>
              </a:lnSpc>
            </a:pPr>
            <a:r>
              <a:rPr lang="en-US" b="1" u="sng">
                <a:solidFill>
                  <a:schemeClr val="hlink"/>
                </a:solidFill>
              </a:rPr>
              <a:t>Boss Tweed and Tammany Hall of New York City</a:t>
            </a:r>
            <a:r>
              <a:rPr lang="en-US"/>
              <a:t>, were infamous for their political strength and corruption.  They were reputed to have stolen millions in public funds.</a:t>
            </a:r>
          </a:p>
        </p:txBody>
      </p:sp>
    </p:spTree>
    <p:extLst>
      <p:ext uri="{BB962C8B-B14F-4D97-AF65-F5344CB8AC3E}">
        <p14:creationId xmlns:p14="http://schemas.microsoft.com/office/powerpoint/2010/main" val="2936163559"/>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ChineseProblem.jpg"/>
          <p:cNvPicPr>
            <a:picLocks noGrp="1" noChangeAspect="1"/>
          </p:cNvPicPr>
          <p:nvPr>
            <p:ph idx="1"/>
          </p:nvPr>
        </p:nvPicPr>
        <p:blipFill rotWithShape="1">
          <a:blip r:embed="rId2">
            <a:extLst>
              <a:ext uri="{28A0092B-C50C-407E-A947-70E740481C1C}">
                <a14:useLocalDpi xmlns:a14="http://schemas.microsoft.com/office/drawing/2010/main" val="0"/>
              </a:ext>
            </a:extLst>
          </a:blip>
          <a:srcRect l="-14146" t="-18676" r="-9345" b="-24542"/>
          <a:stretch/>
        </p:blipFill>
        <p:spPr>
          <a:xfrm>
            <a:off x="685800" y="-1269891"/>
            <a:ext cx="7770813" cy="10018030"/>
          </a:xfrm>
        </p:spPr>
      </p:pic>
    </p:spTree>
    <p:extLst>
      <p:ext uri="{BB962C8B-B14F-4D97-AF65-F5344CB8AC3E}">
        <p14:creationId xmlns:p14="http://schemas.microsoft.com/office/powerpoint/2010/main" val="3410932359"/>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Immigration.jpg"/>
          <p:cNvPicPr>
            <a:picLocks noGrp="1" noChangeAspect="1"/>
          </p:cNvPicPr>
          <p:nvPr>
            <p:ph idx="1"/>
          </p:nvPr>
        </p:nvPicPr>
        <p:blipFill rotWithShape="1">
          <a:blip r:embed="rId2">
            <a:extLst>
              <a:ext uri="{28A0092B-C50C-407E-A947-70E740481C1C}">
                <a14:useLocalDpi xmlns:a14="http://schemas.microsoft.com/office/drawing/2010/main" val="0"/>
              </a:ext>
            </a:extLst>
          </a:blip>
          <a:srcRect t="1" r="3536" b="-2463"/>
          <a:stretch/>
        </p:blipFill>
        <p:spPr>
          <a:xfrm>
            <a:off x="0" y="611429"/>
            <a:ext cx="9144000" cy="6561104"/>
          </a:xfrm>
        </p:spPr>
      </p:pic>
    </p:spTree>
    <p:extLst>
      <p:ext uri="{BB962C8B-B14F-4D97-AF65-F5344CB8AC3E}">
        <p14:creationId xmlns:p14="http://schemas.microsoft.com/office/powerpoint/2010/main" val="3530617969"/>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 name="Picture 4"/>
          <p:cNvPicPr>
            <a:picLocks noChangeAspect="1"/>
          </p:cNvPicPr>
          <p:nvPr/>
        </p:nvPicPr>
        <p:blipFill>
          <a:blip r:embed="rId2"/>
          <a:stretch>
            <a:fillRect/>
          </a:stretch>
        </p:blipFill>
        <p:spPr>
          <a:xfrm>
            <a:off x="1892300" y="0"/>
            <a:ext cx="5345613" cy="6858000"/>
          </a:xfrm>
          <a:prstGeom prst="rect">
            <a:avLst/>
          </a:prstGeom>
        </p:spPr>
      </p:pic>
    </p:spTree>
    <p:extLst>
      <p:ext uri="{BB962C8B-B14F-4D97-AF65-F5344CB8AC3E}">
        <p14:creationId xmlns:p14="http://schemas.microsoft.com/office/powerpoint/2010/main" val="25796598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508000" y="800100"/>
            <a:ext cx="8128000" cy="5245100"/>
          </a:xfrm>
          <a:prstGeom prst="rect">
            <a:avLst/>
          </a:prstGeom>
        </p:spPr>
      </p:pic>
    </p:spTree>
    <p:extLst>
      <p:ext uri="{BB962C8B-B14F-4D97-AF65-F5344CB8AC3E}">
        <p14:creationId xmlns:p14="http://schemas.microsoft.com/office/powerpoint/2010/main" val="28697444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4" name="Rectangle 2"/>
          <p:cNvSpPr>
            <a:spLocks noGrp="1" noChangeArrowheads="1"/>
          </p:cNvSpPr>
          <p:nvPr>
            <p:ph type="title"/>
          </p:nvPr>
        </p:nvSpPr>
        <p:spPr/>
        <p:txBody>
          <a:bodyPr/>
          <a:lstStyle/>
          <a:p>
            <a:r>
              <a:rPr lang="en-US"/>
              <a:t>Rockefeller</a:t>
            </a:r>
          </a:p>
        </p:txBody>
      </p:sp>
      <p:sp>
        <p:nvSpPr>
          <p:cNvPr id="269315" name="Rectangle 3"/>
          <p:cNvSpPr>
            <a:spLocks noGrp="1" noChangeArrowheads="1"/>
          </p:cNvSpPr>
          <p:nvPr>
            <p:ph type="body" idx="1"/>
          </p:nvPr>
        </p:nvSpPr>
        <p:spPr/>
        <p:txBody>
          <a:bodyPr/>
          <a:lstStyle/>
          <a:p>
            <a:r>
              <a:rPr lang="ja-JP" altLang="en-US">
                <a:latin typeface="Arial"/>
              </a:rPr>
              <a:t>“</a:t>
            </a:r>
            <a:r>
              <a:rPr lang="en-US"/>
              <a:t>The growth of large business is merely the survival of the fittest. This is not an evil tendency in business.  It is merely the working out of the law of nature and a law of god.</a:t>
            </a:r>
            <a:r>
              <a:rPr lang="ja-JP" altLang="en-US">
                <a:latin typeface="Arial"/>
              </a:rPr>
              <a:t>”</a:t>
            </a:r>
            <a:endParaRPr lang="en-US"/>
          </a:p>
        </p:txBody>
      </p:sp>
    </p:spTree>
    <p:extLst>
      <p:ext uri="{BB962C8B-B14F-4D97-AF65-F5344CB8AC3E}">
        <p14:creationId xmlns:p14="http://schemas.microsoft.com/office/powerpoint/2010/main" val="39838162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a:xfrm>
            <a:off x="914400" y="277813"/>
            <a:ext cx="7772400" cy="701675"/>
          </a:xfrm>
        </p:spPr>
        <p:txBody>
          <a:bodyPr>
            <a:normAutofit fontScale="90000"/>
          </a:bodyPr>
          <a:lstStyle/>
          <a:p>
            <a:r>
              <a:rPr lang="en-US"/>
              <a:t>Sumner and Social Darwinism</a:t>
            </a:r>
          </a:p>
        </p:txBody>
      </p:sp>
      <p:sp>
        <p:nvSpPr>
          <p:cNvPr id="116739" name="Rectangle 3"/>
          <p:cNvSpPr>
            <a:spLocks noGrp="1" noChangeArrowheads="1"/>
          </p:cNvSpPr>
          <p:nvPr>
            <p:ph type="body" sz="half" idx="1"/>
          </p:nvPr>
        </p:nvSpPr>
        <p:spPr>
          <a:xfrm>
            <a:off x="685800" y="1023552"/>
            <a:ext cx="4038600" cy="5834448"/>
          </a:xfrm>
        </p:spPr>
        <p:txBody>
          <a:bodyPr>
            <a:normAutofit/>
          </a:bodyPr>
          <a:lstStyle/>
          <a:p>
            <a:pPr>
              <a:lnSpc>
                <a:spcPct val="90000"/>
              </a:lnSpc>
            </a:pPr>
            <a:r>
              <a:rPr lang="en-US" sz="2400" u="sng" dirty="0">
                <a:solidFill>
                  <a:schemeClr val="hlink"/>
                </a:solidFill>
              </a:rPr>
              <a:t>William Graham Sumner</a:t>
            </a:r>
            <a:r>
              <a:rPr lang="en-US" sz="2400" dirty="0"/>
              <a:t>, Yale professor supported Social Darwinism</a:t>
            </a:r>
          </a:p>
          <a:p>
            <a:pPr>
              <a:lnSpc>
                <a:spcPct val="90000"/>
              </a:lnSpc>
            </a:pPr>
            <a:r>
              <a:rPr lang="en-US" sz="2400" dirty="0"/>
              <a:t>Said </a:t>
            </a:r>
            <a:r>
              <a:rPr lang="ja-JP" altLang="en-US" sz="2400" dirty="0">
                <a:solidFill>
                  <a:schemeClr val="hlink"/>
                </a:solidFill>
                <a:latin typeface="Arial"/>
              </a:rPr>
              <a:t>“</a:t>
            </a:r>
            <a:r>
              <a:rPr lang="en-US" sz="2400" dirty="0">
                <a:solidFill>
                  <a:schemeClr val="hlink"/>
                </a:solidFill>
              </a:rPr>
              <a:t>Millionaires are the product of Natural Selection</a:t>
            </a:r>
            <a:r>
              <a:rPr lang="ja-JP" altLang="en-US" sz="2400" dirty="0">
                <a:solidFill>
                  <a:schemeClr val="hlink"/>
                </a:solidFill>
                <a:latin typeface="Arial"/>
              </a:rPr>
              <a:t>”</a:t>
            </a:r>
            <a:endParaRPr lang="en-US" sz="2400" dirty="0">
              <a:solidFill>
                <a:schemeClr val="hlink"/>
              </a:solidFill>
            </a:endParaRPr>
          </a:p>
          <a:p>
            <a:pPr>
              <a:lnSpc>
                <a:spcPct val="90000"/>
              </a:lnSpc>
            </a:pPr>
            <a:r>
              <a:rPr lang="en-US" sz="2400" dirty="0"/>
              <a:t>Pro-Business View of society</a:t>
            </a:r>
          </a:p>
          <a:p>
            <a:pPr>
              <a:lnSpc>
                <a:spcPct val="90000"/>
              </a:lnSpc>
            </a:pPr>
            <a:r>
              <a:rPr lang="en-US" sz="2400" dirty="0"/>
              <a:t>Used to defend the power of new corporate elites.</a:t>
            </a:r>
          </a:p>
          <a:p>
            <a:pPr>
              <a:lnSpc>
                <a:spcPct val="90000"/>
              </a:lnSpc>
            </a:pPr>
            <a:r>
              <a:rPr lang="en-US" sz="2400" dirty="0"/>
              <a:t>Only the fittest survived </a:t>
            </a:r>
          </a:p>
          <a:p>
            <a:pPr>
              <a:lnSpc>
                <a:spcPct val="90000"/>
              </a:lnSpc>
            </a:pPr>
            <a:r>
              <a:rPr lang="en-US" sz="2400" dirty="0"/>
              <a:t>Pro Capitalism/Laissez Fair</a:t>
            </a:r>
          </a:p>
        </p:txBody>
      </p:sp>
      <p:sp>
        <p:nvSpPr>
          <p:cNvPr id="116740" name="Rectangle 4"/>
          <p:cNvSpPr>
            <a:spLocks noGrp="1" noChangeArrowheads="1"/>
          </p:cNvSpPr>
          <p:nvPr>
            <p:ph type="body" sz="half" idx="2"/>
          </p:nvPr>
        </p:nvSpPr>
        <p:spPr>
          <a:xfrm>
            <a:off x="4873625" y="979488"/>
            <a:ext cx="3813175" cy="5878512"/>
          </a:xfrm>
        </p:spPr>
        <p:txBody>
          <a:bodyPr>
            <a:normAutofit/>
          </a:bodyPr>
          <a:lstStyle/>
          <a:p>
            <a:r>
              <a:rPr lang="en-US" sz="2400" dirty="0"/>
              <a:t>Anti-Socialism</a:t>
            </a:r>
          </a:p>
          <a:p>
            <a:r>
              <a:rPr lang="en-US" sz="2400" dirty="0">
                <a:solidFill>
                  <a:schemeClr val="hlink"/>
                </a:solidFill>
              </a:rPr>
              <a:t>Anti-Government Interference in Economy</a:t>
            </a:r>
          </a:p>
          <a:p>
            <a:r>
              <a:rPr lang="en-US" sz="2400" dirty="0"/>
              <a:t>Anti Reform</a:t>
            </a:r>
          </a:p>
          <a:p>
            <a:r>
              <a:rPr lang="en-US" sz="2400" dirty="0"/>
              <a:t>Aide to the poor hinders natural process of progress</a:t>
            </a:r>
          </a:p>
          <a:p>
            <a:endParaRPr lang="en-US" sz="2400" dirty="0"/>
          </a:p>
        </p:txBody>
      </p:sp>
    </p:spTree>
    <p:extLst>
      <p:ext uri="{BB962C8B-B14F-4D97-AF65-F5344CB8AC3E}">
        <p14:creationId xmlns:p14="http://schemas.microsoft.com/office/powerpoint/2010/main" val="530192201"/>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p:txBody>
          <a:bodyPr/>
          <a:lstStyle/>
          <a:p>
            <a:r>
              <a:rPr lang="en-US" sz="3800" dirty="0"/>
              <a:t>Due to Excessive </a:t>
            </a:r>
            <a:r>
              <a:rPr lang="en-US" sz="3800" dirty="0" smtClean="0"/>
              <a:t>Capitalism,</a:t>
            </a:r>
            <a:br>
              <a:rPr lang="en-US" sz="3800" dirty="0" smtClean="0"/>
            </a:br>
            <a:r>
              <a:rPr lang="en-US" sz="3800" dirty="0" smtClean="0"/>
              <a:t> </a:t>
            </a:r>
            <a:r>
              <a:rPr lang="en-US" sz="3800" dirty="0"/>
              <a:t>Social Critics Emerge 1880s</a:t>
            </a:r>
          </a:p>
        </p:txBody>
      </p:sp>
      <p:sp>
        <p:nvSpPr>
          <p:cNvPr id="83971" name="Rectangle 3"/>
          <p:cNvSpPr>
            <a:spLocks noGrp="1" noChangeArrowheads="1"/>
          </p:cNvSpPr>
          <p:nvPr>
            <p:ph type="body" sz="half" idx="1"/>
          </p:nvPr>
        </p:nvSpPr>
        <p:spPr>
          <a:xfrm>
            <a:off x="914400" y="1600200"/>
            <a:ext cx="3813175" cy="4530725"/>
          </a:xfrm>
        </p:spPr>
        <p:txBody>
          <a:bodyPr/>
          <a:lstStyle/>
          <a:p>
            <a:r>
              <a:rPr lang="en-US" sz="2000">
                <a:solidFill>
                  <a:schemeClr val="hlink"/>
                </a:solidFill>
              </a:rPr>
              <a:t>Edward Bellamy</a:t>
            </a:r>
          </a:p>
          <a:p>
            <a:r>
              <a:rPr lang="en-US" sz="2000" u="sng"/>
              <a:t>Looking Backward: 2000-1887</a:t>
            </a:r>
          </a:p>
          <a:p>
            <a:r>
              <a:rPr lang="en-US" sz="2000"/>
              <a:t>Socialist view</a:t>
            </a:r>
          </a:p>
          <a:p>
            <a:r>
              <a:rPr lang="en-US" sz="2000"/>
              <a:t>Suggested a socialist society would emerge- and class divisions would disappear and all would be equal</a:t>
            </a:r>
          </a:p>
        </p:txBody>
      </p:sp>
      <p:sp>
        <p:nvSpPr>
          <p:cNvPr id="83972" name="Rectangle 4"/>
          <p:cNvSpPr>
            <a:spLocks noGrp="1" noChangeArrowheads="1"/>
          </p:cNvSpPr>
          <p:nvPr>
            <p:ph type="body" sz="half" idx="2"/>
          </p:nvPr>
        </p:nvSpPr>
        <p:spPr>
          <a:xfrm>
            <a:off x="4873625" y="1600200"/>
            <a:ext cx="3813175" cy="4530725"/>
          </a:xfrm>
        </p:spPr>
        <p:txBody>
          <a:bodyPr/>
          <a:lstStyle/>
          <a:p>
            <a:r>
              <a:rPr lang="en-US" sz="2400" b="1">
                <a:solidFill>
                  <a:schemeClr val="hlink"/>
                </a:solidFill>
              </a:rPr>
              <a:t>Henry George</a:t>
            </a:r>
          </a:p>
          <a:p>
            <a:r>
              <a:rPr lang="en-US" sz="2400" u="sng"/>
              <a:t>Progress and Poverty</a:t>
            </a:r>
          </a:p>
          <a:p>
            <a:r>
              <a:rPr lang="en-US" sz="2400"/>
              <a:t>Saw excesses of Industrialization</a:t>
            </a:r>
          </a:p>
          <a:p>
            <a:r>
              <a:rPr lang="en-US" sz="2400"/>
              <a:t>Offered a solution- </a:t>
            </a:r>
            <a:r>
              <a:rPr lang="en-US" sz="2400" u="sng"/>
              <a:t>tax on land to create</a:t>
            </a:r>
            <a:r>
              <a:rPr lang="en-US" sz="2400"/>
              <a:t> a social state- to solve poverty</a:t>
            </a:r>
          </a:p>
        </p:txBody>
      </p:sp>
    </p:spTree>
    <p:extLst>
      <p:ext uri="{BB962C8B-B14F-4D97-AF65-F5344CB8AC3E}">
        <p14:creationId xmlns:p14="http://schemas.microsoft.com/office/powerpoint/2010/main" val="3259610085"/>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Rectangle 2"/>
          <p:cNvSpPr>
            <a:spLocks noGrp="1" noChangeArrowheads="1"/>
          </p:cNvSpPr>
          <p:nvPr>
            <p:ph type="title"/>
          </p:nvPr>
        </p:nvSpPr>
        <p:spPr/>
        <p:txBody>
          <a:bodyPr/>
          <a:lstStyle/>
          <a:p>
            <a:r>
              <a:rPr lang="en-US"/>
              <a:t>Henry George </a:t>
            </a:r>
            <a:r>
              <a:rPr lang="en-US" sz="2600"/>
              <a:t>Explained why poverty existed.</a:t>
            </a:r>
          </a:p>
        </p:txBody>
      </p:sp>
      <p:sp>
        <p:nvSpPr>
          <p:cNvPr id="270339" name="Rectangle 3"/>
          <p:cNvSpPr>
            <a:spLocks noGrp="1" noChangeArrowheads="1"/>
          </p:cNvSpPr>
          <p:nvPr>
            <p:ph type="body" idx="1"/>
          </p:nvPr>
        </p:nvSpPr>
        <p:spPr/>
        <p:txBody>
          <a:bodyPr/>
          <a:lstStyle/>
          <a:p>
            <a:pPr>
              <a:lnSpc>
                <a:spcPct val="90000"/>
              </a:lnSpc>
            </a:pPr>
            <a:r>
              <a:rPr lang="ja-JP" altLang="en-US">
                <a:latin typeface="Arial"/>
              </a:rPr>
              <a:t>“</a:t>
            </a:r>
            <a:r>
              <a:rPr lang="en-US"/>
              <a:t>This association of poverty with progress is the great enigma of our times.  So long as all the increased wealth which modern progress brings goes but to build up great fortunes, to increase luxury and make sharper the contrast between the house of have &amp; the house of want… </a:t>
            </a:r>
          </a:p>
          <a:p>
            <a:pPr>
              <a:lnSpc>
                <a:spcPct val="90000"/>
              </a:lnSpc>
            </a:pPr>
            <a:r>
              <a:rPr lang="en-US"/>
              <a:t>Progress is not real and cannot be permanent.</a:t>
            </a:r>
            <a:r>
              <a:rPr lang="ja-JP" altLang="en-US">
                <a:latin typeface="Arial"/>
              </a:rPr>
              <a:t>”</a:t>
            </a:r>
            <a:r>
              <a:rPr lang="en-US"/>
              <a:t> </a:t>
            </a:r>
          </a:p>
          <a:p>
            <a:pPr>
              <a:lnSpc>
                <a:spcPct val="90000"/>
              </a:lnSpc>
            </a:pPr>
            <a:r>
              <a:rPr lang="en-US"/>
              <a:t>From </a:t>
            </a:r>
            <a:r>
              <a:rPr lang="en-US" u="sng"/>
              <a:t>Poverty and Progress</a:t>
            </a:r>
          </a:p>
        </p:txBody>
      </p:sp>
    </p:spTree>
    <p:extLst>
      <p:ext uri="{BB962C8B-B14F-4D97-AF65-F5344CB8AC3E}">
        <p14:creationId xmlns:p14="http://schemas.microsoft.com/office/powerpoint/2010/main" val="40966743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p:txBody>
          <a:bodyPr/>
          <a:lstStyle/>
          <a:p>
            <a:r>
              <a:rPr lang="en-US">
                <a:solidFill>
                  <a:schemeClr val="hlink"/>
                </a:solidFill>
              </a:rPr>
              <a:t>Gap Between</a:t>
            </a:r>
            <a:r>
              <a:rPr lang="en-US"/>
              <a:t> Rich and Poor</a:t>
            </a:r>
          </a:p>
        </p:txBody>
      </p:sp>
      <p:sp>
        <p:nvSpPr>
          <p:cNvPr id="96259" name="Rectangle 3"/>
          <p:cNvSpPr>
            <a:spLocks noGrp="1" noChangeArrowheads="1"/>
          </p:cNvSpPr>
          <p:nvPr>
            <p:ph type="body" idx="1"/>
          </p:nvPr>
        </p:nvSpPr>
        <p:spPr/>
        <p:txBody>
          <a:bodyPr/>
          <a:lstStyle/>
          <a:p>
            <a:r>
              <a:rPr lang="en-US" dirty="0"/>
              <a:t>10% of population owns 90% of wealth</a:t>
            </a:r>
          </a:p>
          <a:p>
            <a:r>
              <a:rPr lang="en-US" dirty="0">
                <a:solidFill>
                  <a:schemeClr val="hlink"/>
                </a:solidFill>
              </a:rPr>
              <a:t>2/3 of the population were working class</a:t>
            </a:r>
            <a:r>
              <a:rPr lang="en-US" dirty="0"/>
              <a:t>, employed by someone else.</a:t>
            </a:r>
          </a:p>
          <a:p>
            <a:r>
              <a:rPr lang="en-US" dirty="0"/>
              <a:t>Included skilled and unskilled workers</a:t>
            </a:r>
          </a:p>
          <a:p>
            <a:r>
              <a:rPr lang="en-US" dirty="0"/>
              <a:t>Skilled workers were paid more</a:t>
            </a:r>
          </a:p>
          <a:p>
            <a:r>
              <a:rPr lang="en-US" dirty="0">
                <a:solidFill>
                  <a:schemeClr val="hlink"/>
                </a:solidFill>
              </a:rPr>
              <a:t>Women and children work in </a:t>
            </a:r>
            <a:r>
              <a:rPr lang="en-US" dirty="0" smtClean="0">
                <a:solidFill>
                  <a:schemeClr val="hlink"/>
                </a:solidFill>
              </a:rPr>
              <a:t>factories</a:t>
            </a:r>
            <a:endParaRPr lang="en-US" dirty="0">
              <a:solidFill>
                <a:schemeClr val="hlink"/>
              </a:solidFill>
            </a:endParaRPr>
          </a:p>
          <a:p>
            <a:endParaRPr lang="en-US" dirty="0">
              <a:solidFill>
                <a:schemeClr val="hlink"/>
              </a:solidFill>
            </a:endParaRPr>
          </a:p>
        </p:txBody>
      </p:sp>
    </p:spTree>
    <p:extLst>
      <p:ext uri="{BB962C8B-B14F-4D97-AF65-F5344CB8AC3E}">
        <p14:creationId xmlns:p14="http://schemas.microsoft.com/office/powerpoint/2010/main" val="673040532"/>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p:txBody>
          <a:bodyPr/>
          <a:lstStyle/>
          <a:p>
            <a:r>
              <a:rPr lang="en-US">
                <a:solidFill>
                  <a:schemeClr val="hlink"/>
                </a:solidFill>
              </a:rPr>
              <a:t>Safety and Unemployment</a:t>
            </a:r>
          </a:p>
        </p:txBody>
      </p:sp>
      <p:sp>
        <p:nvSpPr>
          <p:cNvPr id="97283" name="Rectangle 3"/>
          <p:cNvSpPr>
            <a:spLocks noGrp="1" noChangeArrowheads="1"/>
          </p:cNvSpPr>
          <p:nvPr>
            <p:ph type="body" idx="1"/>
          </p:nvPr>
        </p:nvSpPr>
        <p:spPr>
          <a:xfrm>
            <a:off x="457200" y="1600200"/>
            <a:ext cx="8686800" cy="4495800"/>
          </a:xfrm>
        </p:spPr>
        <p:txBody>
          <a:bodyPr/>
          <a:lstStyle/>
          <a:p>
            <a:pPr>
              <a:lnSpc>
                <a:spcPct val="90000"/>
              </a:lnSpc>
            </a:pPr>
            <a:r>
              <a:rPr lang="en-US">
                <a:solidFill>
                  <a:schemeClr val="hlink"/>
                </a:solidFill>
              </a:rPr>
              <a:t>No employment insurance-</a:t>
            </a:r>
            <a:r>
              <a:rPr lang="en-US"/>
              <a:t> if down turn in economy, people suffered</a:t>
            </a:r>
          </a:p>
          <a:p>
            <a:pPr>
              <a:lnSpc>
                <a:spcPct val="90000"/>
              </a:lnSpc>
            </a:pPr>
            <a:r>
              <a:rPr lang="en-US">
                <a:solidFill>
                  <a:schemeClr val="hlink"/>
                </a:solidFill>
              </a:rPr>
              <a:t>No help</a:t>
            </a:r>
            <a:r>
              <a:rPr lang="en-US"/>
              <a:t> if hurt on the job</a:t>
            </a:r>
          </a:p>
          <a:p>
            <a:pPr>
              <a:lnSpc>
                <a:spcPct val="90000"/>
              </a:lnSpc>
            </a:pPr>
            <a:r>
              <a:rPr lang="en-US">
                <a:solidFill>
                  <a:schemeClr val="hlink"/>
                </a:solidFill>
              </a:rPr>
              <a:t>No retirement</a:t>
            </a:r>
          </a:p>
          <a:p>
            <a:pPr>
              <a:lnSpc>
                <a:spcPct val="90000"/>
              </a:lnSpc>
            </a:pPr>
            <a:r>
              <a:rPr lang="en-US">
                <a:solidFill>
                  <a:schemeClr val="hlink"/>
                </a:solidFill>
              </a:rPr>
              <a:t>No minimum wage</a:t>
            </a:r>
          </a:p>
          <a:p>
            <a:pPr>
              <a:lnSpc>
                <a:spcPct val="90000"/>
              </a:lnSpc>
            </a:pPr>
            <a:r>
              <a:rPr lang="en-US">
                <a:solidFill>
                  <a:schemeClr val="hlink"/>
                </a:solidFill>
              </a:rPr>
              <a:t>No safety requirements</a:t>
            </a:r>
          </a:p>
          <a:p>
            <a:pPr>
              <a:lnSpc>
                <a:spcPct val="90000"/>
              </a:lnSpc>
            </a:pPr>
            <a:r>
              <a:rPr lang="en-US">
                <a:solidFill>
                  <a:schemeClr val="hlink"/>
                </a:solidFill>
              </a:rPr>
              <a:t>1890-1900- 3,500 workers killed on the job </a:t>
            </a:r>
          </a:p>
          <a:p>
            <a:pPr>
              <a:lnSpc>
                <a:spcPct val="90000"/>
              </a:lnSpc>
            </a:pPr>
            <a:r>
              <a:rPr lang="en-US">
                <a:solidFill>
                  <a:schemeClr val="hlink"/>
                </a:solidFill>
              </a:rPr>
              <a:t>500,000 injured</a:t>
            </a:r>
          </a:p>
          <a:p>
            <a:pPr>
              <a:lnSpc>
                <a:spcPct val="90000"/>
              </a:lnSpc>
            </a:pPr>
            <a:r>
              <a:rPr lang="en-US">
                <a:solidFill>
                  <a:schemeClr val="hlink"/>
                </a:solidFill>
              </a:rPr>
              <a:t>Miners- Black Lung Disease</a:t>
            </a:r>
            <a:endParaRPr lang="en-US"/>
          </a:p>
        </p:txBody>
      </p:sp>
    </p:spTree>
    <p:extLst>
      <p:ext uri="{BB962C8B-B14F-4D97-AF65-F5344CB8AC3E}">
        <p14:creationId xmlns:p14="http://schemas.microsoft.com/office/powerpoint/2010/main" val="329074050"/>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r>
              <a:rPr lang="en-US"/>
              <a:t>Rise of Cities</a:t>
            </a:r>
          </a:p>
        </p:txBody>
      </p:sp>
      <p:sp>
        <p:nvSpPr>
          <p:cNvPr id="57347" name="Rectangle 3"/>
          <p:cNvSpPr>
            <a:spLocks noGrp="1" noChangeArrowheads="1"/>
          </p:cNvSpPr>
          <p:nvPr>
            <p:ph type="body" idx="1"/>
          </p:nvPr>
        </p:nvSpPr>
        <p:spPr/>
        <p:txBody>
          <a:bodyPr/>
          <a:lstStyle/>
          <a:p>
            <a:pPr marL="609600" indent="-609600">
              <a:lnSpc>
                <a:spcPct val="80000"/>
              </a:lnSpc>
            </a:pPr>
            <a:r>
              <a:rPr lang="en-US" sz="2400"/>
              <a:t>Between 1830-1860 Urban population of the US grew by 552%</a:t>
            </a:r>
          </a:p>
          <a:p>
            <a:pPr marL="609600" indent="-609600">
              <a:lnSpc>
                <a:spcPct val="80000"/>
              </a:lnSpc>
            </a:pPr>
            <a:r>
              <a:rPr lang="en-US" sz="2400"/>
              <a:t>1830- 1.1 million</a:t>
            </a:r>
          </a:p>
          <a:p>
            <a:pPr marL="609600" indent="-609600">
              <a:lnSpc>
                <a:spcPct val="80000"/>
              </a:lnSpc>
            </a:pPr>
            <a:r>
              <a:rPr lang="en-US" sz="2400"/>
              <a:t>1860 6.2 million</a:t>
            </a:r>
          </a:p>
          <a:p>
            <a:pPr marL="609600" indent="-609600">
              <a:lnSpc>
                <a:spcPct val="80000"/>
              </a:lnSpc>
            </a:pPr>
            <a:r>
              <a:rPr lang="en-US" sz="2400"/>
              <a:t>Cities grow because of</a:t>
            </a:r>
          </a:p>
          <a:p>
            <a:pPr marL="609600" indent="-609600">
              <a:lnSpc>
                <a:spcPct val="80000"/>
              </a:lnSpc>
              <a:buFontTx/>
              <a:buAutoNum type="arabicPeriod"/>
            </a:pPr>
            <a:r>
              <a:rPr lang="en-US" sz="2400"/>
              <a:t>Immigration</a:t>
            </a:r>
          </a:p>
          <a:p>
            <a:pPr marL="609600" indent="-609600">
              <a:lnSpc>
                <a:spcPct val="80000"/>
              </a:lnSpc>
              <a:buFontTx/>
              <a:buAutoNum type="arabicPeriod"/>
            </a:pPr>
            <a:r>
              <a:rPr lang="en-US" sz="2400" u="sng"/>
              <a:t>Rural to urban migration-</a:t>
            </a:r>
            <a:r>
              <a:rPr lang="en-US" sz="2400"/>
              <a:t> people leave the farm due to decreased opportunity- mechanization of agriculture,  more opportunity in cities</a:t>
            </a:r>
          </a:p>
          <a:p>
            <a:pPr marL="609600" indent="-609600">
              <a:lnSpc>
                <a:spcPct val="80000"/>
              </a:lnSpc>
            </a:pPr>
            <a:endParaRPr lang="en-US" sz="2400"/>
          </a:p>
          <a:p>
            <a:pPr marL="609600" indent="-609600">
              <a:lnSpc>
                <a:spcPct val="80000"/>
              </a:lnSpc>
            </a:pPr>
            <a:endParaRPr lang="en-US" sz="2400"/>
          </a:p>
        </p:txBody>
      </p:sp>
    </p:spTree>
    <p:extLst>
      <p:ext uri="{BB962C8B-B14F-4D97-AF65-F5344CB8AC3E}">
        <p14:creationId xmlns:p14="http://schemas.microsoft.com/office/powerpoint/2010/main" val="147717466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Story">
  <a:themeElements>
    <a:clrScheme name="Couture">
      <a:dk1>
        <a:sysClr val="windowText" lastClr="000000"/>
      </a:dk1>
      <a:lt1>
        <a:sysClr val="window" lastClr="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fontScheme name="Story">
      <a:majorFont>
        <a:latin typeface="Calisto MT"/>
        <a:ea typeface=""/>
        <a:cs typeface=""/>
        <a:font script="Jpan" typeface="ＭＳ Ｐ明朝"/>
        <a:font script="Hans" typeface="宋体"/>
        <a:font script="Hant" typeface="新細明體"/>
      </a:majorFont>
      <a:minorFont>
        <a:latin typeface="Calisto MT"/>
        <a:ea typeface=""/>
        <a:cs typeface=""/>
        <a:font script="Jpan" typeface="ＭＳ Ｐ明朝"/>
        <a:font script="Hans" typeface="宋体"/>
        <a:font script="Hant" typeface="新細明體"/>
      </a:minorFont>
    </a:fontScheme>
    <a:fmtScheme name="Story">
      <a:fillStyleLst>
        <a:solidFill>
          <a:schemeClr val="phClr"/>
        </a:solidFill>
        <a:blipFill rotWithShape="1">
          <a:blip xmlns:r="http://schemas.openxmlformats.org/officeDocument/2006/relationships" r:embed="rId1">
            <a:duotone>
              <a:schemeClr val="phClr">
                <a:shade val="10000"/>
                <a:satMod val="150000"/>
                <a:lumMod val="120000"/>
              </a:schemeClr>
              <a:schemeClr val="phClr">
                <a:satMod val="350000"/>
                <a:lumMod val="150000"/>
              </a:schemeClr>
            </a:duotone>
          </a:blip>
          <a:tile tx="0" ty="0" sx="20000" sy="20000" flip="none" algn="ctr"/>
        </a:blipFill>
        <a:gradFill rotWithShape="1">
          <a:gsLst>
            <a:gs pos="0">
              <a:schemeClr val="phClr">
                <a:shade val="20000"/>
                <a:satMod val="130000"/>
              </a:schemeClr>
            </a:gs>
            <a:gs pos="50000">
              <a:schemeClr val="phClr">
                <a:shade val="90000"/>
                <a:satMod val="130000"/>
              </a:schemeClr>
            </a:gs>
            <a:gs pos="100000">
              <a:schemeClr val="phClr">
                <a:shade val="100000"/>
                <a:satMod val="200000"/>
                <a:lumMod val="120000"/>
              </a:schemeClr>
            </a:gs>
          </a:gsLst>
          <a:lin ang="16200000" scaled="0"/>
        </a:gradFill>
      </a:fillStyleLst>
      <a:lnStyleLst>
        <a:ln w="6350" cap="flat" cmpd="sng" algn="ctr">
          <a:solidFill>
            <a:schemeClr val="phClr">
              <a:shade val="95000"/>
              <a:satMod val="105000"/>
            </a:schemeClr>
          </a:solidFill>
          <a:prstDash val="solid"/>
        </a:ln>
        <a:ln w="19050" cap="flat" cmpd="sng" algn="ctr">
          <a:solidFill>
            <a:schemeClr val="phClr"/>
          </a:solidFill>
          <a:prstDash val="solid"/>
        </a:ln>
        <a:ln w="34925" cap="flat" cmpd="sng" algn="ctr">
          <a:solidFill>
            <a:schemeClr val="phClr"/>
          </a:solidFill>
          <a:prstDash val="solid"/>
        </a:ln>
      </a:lnStyleLst>
      <a:effectStyleLst>
        <a:effectStyle>
          <a:effectLst/>
        </a:effectStyle>
        <a:effectStyle>
          <a:effectLst>
            <a:outerShdw blurRad="88900" dist="50800" dir="2100000" sx="104000" sy="104000" algn="br" rotWithShape="0">
              <a:srgbClr val="000000">
                <a:alpha val="55000"/>
              </a:srgbClr>
            </a:outerShdw>
          </a:effectLst>
        </a:effectStyle>
        <a:effectStyle>
          <a:effectLst>
            <a:outerShdw blurRad="127000" dist="63500" dir="5400000" sx="103000" sy="103000" rotWithShape="0">
              <a:srgbClr val="000000">
                <a:alpha val="75000"/>
              </a:srgbClr>
            </a:outerShdw>
          </a:effectLst>
          <a:scene3d>
            <a:camera prst="perspectiveFront" fov="3000000"/>
            <a:lightRig rig="balanced" dir="t">
              <a:rot lat="0" lon="0" rev="18000000"/>
            </a:lightRig>
          </a:scene3d>
          <a:sp3d prstMaterial="plastic">
            <a:bevelT w="25400" h="50800" prst="angle"/>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2">
            <a:duotone>
              <a:schemeClr val="phClr">
                <a:shade val="10000"/>
                <a:satMod val="150000"/>
              </a:schemeClr>
              <a:schemeClr val="phClr">
                <a:tint val="60000"/>
                <a:satMod val="400000"/>
                <a:lumMod val="11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Story.thmx</Template>
  <TotalTime>123</TotalTime>
  <Words>1388</Words>
  <Application>Microsoft Macintosh PowerPoint</Application>
  <PresentationFormat>On-screen Show (4:3)</PresentationFormat>
  <Paragraphs>175</Paragraphs>
  <Slides>26</Slides>
  <Notes>2</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Story</vt:lpstr>
      <vt:lpstr>Urbanization and Immigration</vt:lpstr>
      <vt:lpstr>Do Now</vt:lpstr>
      <vt:lpstr>Rockefeller</vt:lpstr>
      <vt:lpstr>Sumner and Social Darwinism</vt:lpstr>
      <vt:lpstr>Due to Excessive Capitalism,  Social Critics Emerge 1880s</vt:lpstr>
      <vt:lpstr>Henry George Explained why poverty existed.</vt:lpstr>
      <vt:lpstr>Gap Between Rich and Poor</vt:lpstr>
      <vt:lpstr>Safety and Unemployment</vt:lpstr>
      <vt:lpstr>Rise of Cities</vt:lpstr>
      <vt:lpstr>Cities</vt:lpstr>
      <vt:lpstr>Immigration </vt:lpstr>
      <vt:lpstr>New Immigrants Second Wave of Immigration 1870-1914, 25 million European Immigrants by 1920, 40% of pop-foreign born</vt:lpstr>
      <vt:lpstr>Emma Lazarus- Poet</vt:lpstr>
      <vt:lpstr>Immigration</vt:lpstr>
      <vt:lpstr>Arrival </vt:lpstr>
      <vt:lpstr>Ellis Island</vt:lpstr>
      <vt:lpstr>Immigration Stations</vt:lpstr>
      <vt:lpstr>How did/do people react to immigrants coming to America?</vt:lpstr>
      <vt:lpstr>City life for Immigrants</vt:lpstr>
      <vt:lpstr>“FIVE CENTS A SPOT” ROOMS</vt:lpstr>
      <vt:lpstr>Tenement Housing</vt:lpstr>
      <vt:lpstr>Political Machine:</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Craig Winchell</dc:creator>
  <cp:lastModifiedBy>Craig Winchell</cp:lastModifiedBy>
  <cp:revision>8</cp:revision>
  <dcterms:created xsi:type="dcterms:W3CDTF">2016-01-18T19:59:51Z</dcterms:created>
  <dcterms:modified xsi:type="dcterms:W3CDTF">2016-01-19T23:02:06Z</dcterms:modified>
</cp:coreProperties>
</file>