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21"/>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47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180A49-AAC5-984D-8A64-B1FCB427E664}" type="datetimeFigureOut">
              <a:rPr lang="en-US" smtClean="0"/>
              <a:t>2/24/15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2A2C08-4151-AA48-A4DC-1FA8976A1BE6}" type="slidenum">
              <a:rPr lang="en-US" smtClean="0"/>
              <a:t>‹#›</a:t>
            </a:fld>
            <a:endParaRPr lang="en-US"/>
          </a:p>
        </p:txBody>
      </p:sp>
    </p:spTree>
    <p:extLst>
      <p:ext uri="{BB962C8B-B14F-4D97-AF65-F5344CB8AC3E}">
        <p14:creationId xmlns:p14="http://schemas.microsoft.com/office/powerpoint/2010/main" val="32586705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A2C08-4151-AA48-A4DC-1FA8976A1BE6}" type="slidenum">
              <a:rPr lang="en-US" smtClean="0"/>
              <a:t>14</a:t>
            </a:fld>
            <a:endParaRPr lang="en-US"/>
          </a:p>
        </p:txBody>
      </p:sp>
    </p:spTree>
    <p:extLst>
      <p:ext uri="{BB962C8B-B14F-4D97-AF65-F5344CB8AC3E}">
        <p14:creationId xmlns:p14="http://schemas.microsoft.com/office/powerpoint/2010/main" val="857974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6142E5-E2DB-F942-A63C-5BAE4CA667F9}" type="datetimeFigureOut">
              <a:rPr lang="en-US" smtClean="0"/>
              <a:t>2/24/15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9E5AF-4A0B-E940-9BFA-031C9835DD53}"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6142E5-E2DB-F942-A63C-5BAE4CA667F9}" type="datetimeFigureOut">
              <a:rPr lang="en-US" smtClean="0"/>
              <a:t>2/24/15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9E5AF-4A0B-E940-9BFA-031C9835DD5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6142E5-E2DB-F942-A63C-5BAE4CA667F9}" type="datetimeFigureOut">
              <a:rPr lang="en-US" smtClean="0"/>
              <a:t>2/24/15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9E5AF-4A0B-E940-9BFA-031C9835DD5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6142E5-E2DB-F942-A63C-5BAE4CA667F9}" type="datetimeFigureOut">
              <a:rPr lang="en-US" smtClean="0"/>
              <a:t>2/24/15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9E5AF-4A0B-E940-9BFA-031C9835DD5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6142E5-E2DB-F942-A63C-5BAE4CA667F9}" type="datetimeFigureOut">
              <a:rPr lang="en-US" smtClean="0"/>
              <a:t>2/24/15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9E5AF-4A0B-E940-9BFA-031C9835DD53}"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6142E5-E2DB-F942-A63C-5BAE4CA667F9}" type="datetimeFigureOut">
              <a:rPr lang="en-US" smtClean="0"/>
              <a:t>2/24/15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9E5AF-4A0B-E940-9BFA-031C9835DD5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6142E5-E2DB-F942-A63C-5BAE4CA667F9}" type="datetimeFigureOut">
              <a:rPr lang="en-US" smtClean="0"/>
              <a:t>2/24/15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E9E5AF-4A0B-E940-9BFA-031C9835DD53}"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6142E5-E2DB-F942-A63C-5BAE4CA667F9}" type="datetimeFigureOut">
              <a:rPr lang="en-US" smtClean="0"/>
              <a:t>2/24/15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E9E5AF-4A0B-E940-9BFA-031C9835DD5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142E5-E2DB-F942-A63C-5BAE4CA667F9}" type="datetimeFigureOut">
              <a:rPr lang="en-US" smtClean="0"/>
              <a:t>2/24/15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E9E5AF-4A0B-E940-9BFA-031C9835DD5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6142E5-E2DB-F942-A63C-5BAE4CA667F9}" type="datetimeFigureOut">
              <a:rPr lang="en-US" smtClean="0"/>
              <a:t>2/24/15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9E5AF-4A0B-E940-9BFA-031C9835DD53}"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6142E5-E2DB-F942-A63C-5BAE4CA667F9}" type="datetimeFigureOut">
              <a:rPr lang="en-US" smtClean="0"/>
              <a:t>2/24/15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9E5AF-4A0B-E940-9BFA-031C9835DD5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E6142E5-E2DB-F942-A63C-5BAE4CA667F9}" type="datetimeFigureOut">
              <a:rPr lang="en-US" smtClean="0"/>
              <a:t>2/24/15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8E9E5AF-4A0B-E940-9BFA-031C9835DD5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Immigration, Urbanization, and Machine Politics</a:t>
            </a:r>
            <a:endParaRPr lang="en-US" dirty="0"/>
          </a:p>
        </p:txBody>
      </p:sp>
      <p:sp>
        <p:nvSpPr>
          <p:cNvPr id="3" name="Subtitle 2"/>
          <p:cNvSpPr>
            <a:spLocks noGrp="1"/>
          </p:cNvSpPr>
          <p:nvPr>
            <p:ph type="subTitle" idx="1"/>
          </p:nvPr>
        </p:nvSpPr>
        <p:spPr/>
        <p:txBody>
          <a:bodyPr>
            <a:normAutofit/>
          </a:bodyPr>
          <a:lstStyle/>
          <a:p>
            <a:r>
              <a:rPr lang="en-US" dirty="0" smtClean="0"/>
              <a:t>Mr. Winchell</a:t>
            </a:r>
          </a:p>
          <a:p>
            <a:r>
              <a:rPr lang="en-US" dirty="0" smtClean="0"/>
              <a:t>APUSH</a:t>
            </a:r>
          </a:p>
          <a:p>
            <a:r>
              <a:rPr lang="en-US" dirty="0" smtClean="0"/>
              <a:t>Period 6 (1865-1898)</a:t>
            </a:r>
            <a:endParaRPr lang="en-US" dirty="0"/>
          </a:p>
        </p:txBody>
      </p:sp>
    </p:spTree>
    <p:extLst>
      <p:ext uri="{BB962C8B-B14F-4D97-AF65-F5344CB8AC3E}">
        <p14:creationId xmlns:p14="http://schemas.microsoft.com/office/powerpoint/2010/main" val="1736903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Restricted Immigration?</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Labor Unions</a:t>
            </a:r>
          </a:p>
          <a:p>
            <a:pPr lvl="1"/>
            <a:r>
              <a:rPr lang="en-US" dirty="0" smtClean="0"/>
              <a:t>Feared employers would use immigrants to depress wages and break strikes.</a:t>
            </a:r>
          </a:p>
          <a:p>
            <a:r>
              <a:rPr lang="en-US" dirty="0" smtClean="0"/>
              <a:t>Nativist Society</a:t>
            </a:r>
          </a:p>
          <a:p>
            <a:pPr lvl="1"/>
            <a:r>
              <a:rPr lang="en-US" dirty="0" smtClean="0"/>
              <a:t>The American Protective Association was openly prejudiced against Roman Catholics.</a:t>
            </a:r>
          </a:p>
          <a:p>
            <a:r>
              <a:rPr lang="en-US" dirty="0" smtClean="0"/>
              <a:t>Social Darwinists</a:t>
            </a:r>
          </a:p>
          <a:p>
            <a:pPr lvl="1"/>
            <a:r>
              <a:rPr lang="en-US" dirty="0" smtClean="0"/>
              <a:t>Viewed new immigrants as biologically inferior to English and Germanic individuals.</a:t>
            </a:r>
          </a:p>
          <a:p>
            <a:r>
              <a:rPr lang="en-US" dirty="0" smtClean="0"/>
              <a:t>Severe economic depression in the 1890s</a:t>
            </a:r>
          </a:p>
          <a:p>
            <a:pPr lvl="1"/>
            <a:r>
              <a:rPr lang="en-US" dirty="0" smtClean="0"/>
              <a:t>Foreigners became a convenient scapegoat for jobless workers as well as employers</a:t>
            </a:r>
            <a:endParaRPr lang="en-US" dirty="0"/>
          </a:p>
        </p:txBody>
      </p:sp>
    </p:spTree>
    <p:extLst>
      <p:ext uri="{BB962C8B-B14F-4D97-AF65-F5344CB8AC3E}">
        <p14:creationId xmlns:p14="http://schemas.microsoft.com/office/powerpoint/2010/main" val="2567196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Urbanization</a:t>
            </a:r>
            <a:endParaRPr lang="en-US" dirty="0"/>
          </a:p>
        </p:txBody>
      </p:sp>
      <p:sp>
        <p:nvSpPr>
          <p:cNvPr id="3" name="Content Placeholder 2"/>
          <p:cNvSpPr>
            <a:spLocks noGrp="1"/>
          </p:cNvSpPr>
          <p:nvPr>
            <p:ph idx="1"/>
          </p:nvPr>
        </p:nvSpPr>
        <p:spPr/>
        <p:txBody>
          <a:bodyPr>
            <a:normAutofit/>
          </a:bodyPr>
          <a:lstStyle/>
          <a:p>
            <a:r>
              <a:rPr lang="en-US" dirty="0" smtClean="0"/>
              <a:t>Urbanization and Industrialization developed simultaneously.</a:t>
            </a:r>
          </a:p>
          <a:p>
            <a:pPr lvl="1"/>
            <a:r>
              <a:rPr lang="en-US" dirty="0" smtClean="0"/>
              <a:t>Cities provided laborers to work in factories and a market to sell mass-produced goods.</a:t>
            </a:r>
          </a:p>
          <a:p>
            <a:r>
              <a:rPr lang="en-US" dirty="0" smtClean="0"/>
              <a:t>By 1900, almost 40% of Americans lived in cities.</a:t>
            </a:r>
          </a:p>
          <a:p>
            <a:r>
              <a:rPr lang="en-US" dirty="0" smtClean="0"/>
              <a:t>Both immigrants and internal migrants moved to cities in this time period, leaving farms for industrial and commercial jobs.</a:t>
            </a:r>
          </a:p>
        </p:txBody>
      </p:sp>
    </p:spTree>
    <p:extLst>
      <p:ext uri="{BB962C8B-B14F-4D97-AF65-F5344CB8AC3E}">
        <p14:creationId xmlns:p14="http://schemas.microsoft.com/office/powerpoint/2010/main" val="2833467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Changes</a:t>
            </a:r>
            <a:endParaRPr lang="en-US" dirty="0"/>
          </a:p>
        </p:txBody>
      </p:sp>
      <p:sp>
        <p:nvSpPr>
          <p:cNvPr id="3" name="Content Placeholder 2"/>
          <p:cNvSpPr>
            <a:spLocks noGrp="1"/>
          </p:cNvSpPr>
          <p:nvPr>
            <p:ph idx="1"/>
          </p:nvPr>
        </p:nvSpPr>
        <p:spPr>
          <a:xfrm>
            <a:off x="457200" y="1600200"/>
            <a:ext cx="8229600" cy="5040086"/>
          </a:xfrm>
        </p:spPr>
        <p:txBody>
          <a:bodyPr>
            <a:normAutofit/>
          </a:bodyPr>
          <a:lstStyle/>
          <a:p>
            <a:r>
              <a:rPr lang="en-US" dirty="0" smtClean="0"/>
              <a:t>Improvements in urban transportation made the growth of cities possible.</a:t>
            </a:r>
          </a:p>
          <a:p>
            <a:pPr lvl="1"/>
            <a:r>
              <a:rPr lang="en-US" dirty="0" smtClean="0"/>
              <a:t>Electric trolleys, elevated railways, subways transported people from urban jobs to suburban residences.</a:t>
            </a:r>
          </a:p>
          <a:p>
            <a:pPr lvl="1"/>
            <a:r>
              <a:rPr lang="en-US" dirty="0" smtClean="0"/>
              <a:t>This allowed the upper class to move out of residences near factories and other business centers, which poor immigrants than inhabited.</a:t>
            </a:r>
          </a:p>
          <a:p>
            <a:pPr lvl="1"/>
            <a:r>
              <a:rPr lang="en-US" dirty="0" smtClean="0"/>
              <a:t>This created ethnic neighborhoods with terrible living conditions.</a:t>
            </a:r>
            <a:endParaRPr lang="en-US" dirty="0"/>
          </a:p>
        </p:txBody>
      </p:sp>
    </p:spTree>
    <p:extLst>
      <p:ext uri="{BB962C8B-B14F-4D97-AF65-F5344CB8AC3E}">
        <p14:creationId xmlns:p14="http://schemas.microsoft.com/office/powerpoint/2010/main" val="586954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924"/>
            <a:ext cx="8229600" cy="1143000"/>
          </a:xfrm>
        </p:spPr>
        <p:txBody>
          <a:bodyPr/>
          <a:lstStyle/>
          <a:p>
            <a:r>
              <a:rPr lang="en-US" dirty="0" smtClean="0"/>
              <a:t>Tenement Housing</a:t>
            </a:r>
            <a:endParaRPr lang="en-US" dirty="0"/>
          </a:p>
        </p:txBody>
      </p:sp>
      <p:sp>
        <p:nvSpPr>
          <p:cNvPr id="3" name="Content Placeholder 2"/>
          <p:cNvSpPr>
            <a:spLocks noGrp="1"/>
          </p:cNvSpPr>
          <p:nvPr>
            <p:ph idx="1"/>
          </p:nvPr>
        </p:nvSpPr>
        <p:spPr>
          <a:xfrm>
            <a:off x="457200" y="947057"/>
            <a:ext cx="8229600" cy="4525963"/>
          </a:xfrm>
        </p:spPr>
        <p:txBody>
          <a:bodyPr/>
          <a:lstStyle/>
          <a:p>
            <a:r>
              <a:rPr lang="en-US" dirty="0" smtClean="0"/>
              <a:t>To increase profits, landlords took advantage of demand for urban housing by dividing up inner-city housing into small, windowless rooms.</a:t>
            </a:r>
            <a:endParaRPr lang="en-US" dirty="0"/>
          </a:p>
        </p:txBody>
      </p:sp>
      <p:pic>
        <p:nvPicPr>
          <p:cNvPr id="4" name="Picture 3"/>
          <p:cNvPicPr>
            <a:picLocks noChangeAspect="1"/>
          </p:cNvPicPr>
          <p:nvPr/>
        </p:nvPicPr>
        <p:blipFill>
          <a:blip r:embed="rId2"/>
          <a:stretch>
            <a:fillRect/>
          </a:stretch>
        </p:blipFill>
        <p:spPr>
          <a:xfrm>
            <a:off x="0" y="3193143"/>
            <a:ext cx="4535714" cy="3664857"/>
          </a:xfrm>
          <a:prstGeom prst="rect">
            <a:avLst/>
          </a:prstGeom>
        </p:spPr>
      </p:pic>
      <p:pic>
        <p:nvPicPr>
          <p:cNvPr id="5" name="Picture 4"/>
          <p:cNvPicPr>
            <a:picLocks noChangeAspect="1"/>
          </p:cNvPicPr>
          <p:nvPr/>
        </p:nvPicPr>
        <p:blipFill>
          <a:blip r:embed="rId3"/>
          <a:stretch>
            <a:fillRect/>
          </a:stretch>
        </p:blipFill>
        <p:spPr>
          <a:xfrm>
            <a:off x="4408715" y="3214049"/>
            <a:ext cx="4735286" cy="3643951"/>
          </a:xfrm>
          <a:prstGeom prst="rect">
            <a:avLst/>
          </a:prstGeom>
        </p:spPr>
      </p:pic>
    </p:spTree>
    <p:extLst>
      <p:ext uri="{BB962C8B-B14F-4D97-AF65-F5344CB8AC3E}">
        <p14:creationId xmlns:p14="http://schemas.microsoft.com/office/powerpoint/2010/main" val="1573345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286"/>
            <a:ext cx="8229600" cy="1143000"/>
          </a:xfrm>
        </p:spPr>
        <p:txBody>
          <a:bodyPr/>
          <a:lstStyle/>
          <a:p>
            <a:r>
              <a:rPr lang="en-US" dirty="0" smtClean="0"/>
              <a:t>Tenement Housing</a:t>
            </a:r>
            <a:endParaRPr lang="en-US" dirty="0"/>
          </a:p>
        </p:txBody>
      </p:sp>
      <p:sp>
        <p:nvSpPr>
          <p:cNvPr id="3" name="Content Placeholder 2"/>
          <p:cNvSpPr>
            <a:spLocks noGrp="1"/>
          </p:cNvSpPr>
          <p:nvPr>
            <p:ph idx="1"/>
          </p:nvPr>
        </p:nvSpPr>
        <p:spPr>
          <a:xfrm>
            <a:off x="457200" y="566058"/>
            <a:ext cx="8229600" cy="3806372"/>
          </a:xfrm>
        </p:spPr>
        <p:txBody>
          <a:bodyPr>
            <a:normAutofit/>
          </a:bodyPr>
          <a:lstStyle/>
          <a:p>
            <a:r>
              <a:rPr lang="en-US" dirty="0" smtClean="0"/>
              <a:t>The resulting slums and tenement apartments could cram more than 4,000 people into one city block.</a:t>
            </a:r>
          </a:p>
          <a:p>
            <a:r>
              <a:rPr lang="en-US" dirty="0" smtClean="0"/>
              <a:t>NYC passed a law in 1879 that required each bedroom to have a window.</a:t>
            </a:r>
          </a:p>
          <a:p>
            <a:r>
              <a:rPr lang="en-US" dirty="0" smtClean="0"/>
              <a:t>The cheapest way for landlords to respond to the law was to build dumbbell tenements, with ventilation shafts in the center of the building.</a:t>
            </a:r>
          </a:p>
          <a:p>
            <a:r>
              <a:rPr lang="en-US" dirty="0" smtClean="0"/>
              <a:t>Overcrowding and filth in these tenements continued to promote the spread of deadly diseases.</a:t>
            </a:r>
            <a:endParaRPr lang="en-US" dirty="0"/>
          </a:p>
        </p:txBody>
      </p:sp>
      <p:pic>
        <p:nvPicPr>
          <p:cNvPr id="4" name="Picture 3"/>
          <p:cNvPicPr>
            <a:picLocks noChangeAspect="1"/>
          </p:cNvPicPr>
          <p:nvPr/>
        </p:nvPicPr>
        <p:blipFill>
          <a:blip r:embed="rId3"/>
          <a:stretch>
            <a:fillRect/>
          </a:stretch>
        </p:blipFill>
        <p:spPr>
          <a:xfrm>
            <a:off x="2195285" y="4127114"/>
            <a:ext cx="4421415" cy="2874442"/>
          </a:xfrm>
          <a:prstGeom prst="rect">
            <a:avLst/>
          </a:prstGeom>
        </p:spPr>
      </p:pic>
    </p:spTree>
    <p:extLst>
      <p:ext uri="{BB962C8B-B14F-4D97-AF65-F5344CB8AC3E}">
        <p14:creationId xmlns:p14="http://schemas.microsoft.com/office/powerpoint/2010/main" val="3355758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Ethnic Neighborhoods</a:t>
            </a:r>
            <a:endParaRPr lang="en-US" dirty="0"/>
          </a:p>
        </p:txBody>
      </p:sp>
      <p:sp>
        <p:nvSpPr>
          <p:cNvPr id="3" name="Content Placeholder 2"/>
          <p:cNvSpPr>
            <a:spLocks noGrp="1"/>
          </p:cNvSpPr>
          <p:nvPr>
            <p:ph idx="1"/>
          </p:nvPr>
        </p:nvSpPr>
        <p:spPr>
          <a:xfrm>
            <a:off x="457200" y="1600200"/>
            <a:ext cx="4161971" cy="5170714"/>
          </a:xfrm>
        </p:spPr>
        <p:txBody>
          <a:bodyPr>
            <a:normAutofit fontScale="92500" lnSpcReduction="10000"/>
          </a:bodyPr>
          <a:lstStyle/>
          <a:p>
            <a:r>
              <a:rPr lang="en-US" dirty="0" smtClean="0"/>
              <a:t>Different immigrant groups created distinct ethnic neighborhoods.</a:t>
            </a:r>
          </a:p>
          <a:p>
            <a:pPr lvl="1"/>
            <a:r>
              <a:rPr lang="en-US" dirty="0" smtClean="0"/>
              <a:t>Here, each group could maintain its own language, culture, church, temple, and social clubs.</a:t>
            </a:r>
          </a:p>
          <a:p>
            <a:r>
              <a:rPr lang="en-US" dirty="0" smtClean="0"/>
              <a:t>Many groups supported their own newspapers and schools.</a:t>
            </a:r>
          </a:p>
          <a:p>
            <a:r>
              <a:rPr lang="en-US" dirty="0" smtClean="0"/>
              <a:t>While often crowded, unhealthy, and crime-ridden, these neighborhoods (often called ghettos) often served as springboards for ambitious and hardworking immigrants and their children to achieve the American Dream.</a:t>
            </a:r>
          </a:p>
        </p:txBody>
      </p:sp>
      <p:pic>
        <p:nvPicPr>
          <p:cNvPr id="4" name="Picture 3"/>
          <p:cNvPicPr>
            <a:picLocks noChangeAspect="1"/>
          </p:cNvPicPr>
          <p:nvPr/>
        </p:nvPicPr>
        <p:blipFill>
          <a:blip r:embed="rId2"/>
          <a:stretch>
            <a:fillRect/>
          </a:stretch>
        </p:blipFill>
        <p:spPr>
          <a:xfrm>
            <a:off x="4619170" y="1417638"/>
            <a:ext cx="4614989" cy="3866741"/>
          </a:xfrm>
          <a:prstGeom prst="rect">
            <a:avLst/>
          </a:prstGeom>
        </p:spPr>
      </p:pic>
    </p:spTree>
    <p:extLst>
      <p:ext uri="{BB962C8B-B14F-4D97-AF65-F5344CB8AC3E}">
        <p14:creationId xmlns:p14="http://schemas.microsoft.com/office/powerpoint/2010/main" val="554817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Politics</a:t>
            </a:r>
            <a:endParaRPr lang="en-US" dirty="0"/>
          </a:p>
        </p:txBody>
      </p:sp>
      <p:sp>
        <p:nvSpPr>
          <p:cNvPr id="3" name="Content Placeholder 2"/>
          <p:cNvSpPr>
            <a:spLocks noGrp="1"/>
          </p:cNvSpPr>
          <p:nvPr>
            <p:ph idx="1"/>
          </p:nvPr>
        </p:nvSpPr>
        <p:spPr>
          <a:xfrm>
            <a:off x="457200" y="1600200"/>
            <a:ext cx="8229600" cy="4804229"/>
          </a:xfrm>
        </p:spPr>
        <p:txBody>
          <a:bodyPr>
            <a:normAutofit fontScale="92500"/>
          </a:bodyPr>
          <a:lstStyle/>
          <a:p>
            <a:r>
              <a:rPr lang="en-US" dirty="0" smtClean="0"/>
              <a:t>As power consolidated in the hands of few with businesses (monopolies, vertical and horizontal integration), the same happened with urban politics.</a:t>
            </a:r>
          </a:p>
          <a:p>
            <a:r>
              <a:rPr lang="en-US" dirty="0" smtClean="0"/>
              <a:t>Political parties in major cities came under the control of tightly organized groups of politicians, known as political machines.</a:t>
            </a:r>
          </a:p>
          <a:p>
            <a:r>
              <a:rPr lang="en-US" dirty="0" smtClean="0"/>
              <a:t>Each machine had its boss, the top politician who gave orders to the others and gave out government jobs to loyal supporters.</a:t>
            </a:r>
          </a:p>
          <a:p>
            <a:r>
              <a:rPr lang="en-US" dirty="0" smtClean="0"/>
              <a:t>Several political machines, like Tammany Hall in NYC, started as social clubs and later developed into power centers to coordinate the needs of businesses, immigrants, and the underprivileged, in return for votes on election day.</a:t>
            </a:r>
            <a:endParaRPr lang="en-US" dirty="0"/>
          </a:p>
        </p:txBody>
      </p:sp>
    </p:spTree>
    <p:extLst>
      <p:ext uri="{BB962C8B-B14F-4D97-AF65-F5344CB8AC3E}">
        <p14:creationId xmlns:p14="http://schemas.microsoft.com/office/powerpoint/2010/main" val="278759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Politics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Political machines brought modern services to cities, including a crude form of welfare for urban newcomers.</a:t>
            </a:r>
          </a:p>
          <a:p>
            <a:r>
              <a:rPr lang="en-US" dirty="0" smtClean="0"/>
              <a:t>The political organization would find jobs and apartments for recently arrived immigrants and show up at a poor family’s door with baskets of food during hard times.</a:t>
            </a:r>
          </a:p>
          <a:p>
            <a:r>
              <a:rPr lang="en-US" dirty="0" smtClean="0"/>
              <a:t>On the negative side, machine politics negatively impacted democracy and often stole money from taxpayers in the form of graft and fraud.</a:t>
            </a:r>
            <a:endParaRPr lang="en-US" dirty="0"/>
          </a:p>
        </p:txBody>
      </p:sp>
    </p:spTree>
    <p:extLst>
      <p:ext uri="{BB962C8B-B14F-4D97-AF65-F5344CB8AC3E}">
        <p14:creationId xmlns:p14="http://schemas.microsoft.com/office/powerpoint/2010/main" val="2801427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2276" r="2276"/>
          <a:stretch/>
        </p:blipFill>
        <p:spPr>
          <a:xfrm>
            <a:off x="1796143" y="91941"/>
            <a:ext cx="5569857" cy="6360639"/>
          </a:xfrm>
        </p:spPr>
      </p:pic>
    </p:spTree>
    <p:extLst>
      <p:ext uri="{BB962C8B-B14F-4D97-AF65-F5344CB8AC3E}">
        <p14:creationId xmlns:p14="http://schemas.microsoft.com/office/powerpoint/2010/main" val="3236197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rotWithShape="1">
          <a:blip r:embed="rId2"/>
          <a:srcRect t="-3386" b="408"/>
          <a:stretch/>
        </p:blipFill>
        <p:spPr>
          <a:xfrm>
            <a:off x="457200" y="1179286"/>
            <a:ext cx="8229600" cy="5515428"/>
          </a:xfrm>
        </p:spPr>
      </p:pic>
    </p:spTree>
    <p:extLst>
      <p:ext uri="{BB962C8B-B14F-4D97-AF65-F5344CB8AC3E}">
        <p14:creationId xmlns:p14="http://schemas.microsoft.com/office/powerpoint/2010/main" val="2272387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(Brought to you by Gaby!)</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marL="0" indent="0" algn="ctr">
              <a:buNone/>
            </a:pPr>
            <a:r>
              <a:rPr lang="en-US" dirty="0" smtClean="0"/>
              <a:t>Give me your tired, your poor,</a:t>
            </a:r>
          </a:p>
          <a:p>
            <a:pPr marL="0" indent="0" algn="ctr">
              <a:buNone/>
            </a:pPr>
            <a:r>
              <a:rPr lang="en-US" dirty="0" smtClean="0"/>
              <a:t>Your huddled masses yearning to breathe free,</a:t>
            </a:r>
          </a:p>
          <a:p>
            <a:pPr marL="0" indent="0" algn="ctr">
              <a:buNone/>
            </a:pPr>
            <a:r>
              <a:rPr lang="en-US" dirty="0" smtClean="0"/>
              <a:t>The wretched refuse of your teeming shore,</a:t>
            </a:r>
          </a:p>
          <a:p>
            <a:pPr marL="0" indent="0" algn="ctr">
              <a:buNone/>
            </a:pPr>
            <a:r>
              <a:rPr lang="en-US" dirty="0" smtClean="0"/>
              <a:t>Send these, the homeless, tempest-tossed to me:</a:t>
            </a:r>
          </a:p>
          <a:p>
            <a:pPr marL="0" indent="0" algn="ctr">
              <a:buNone/>
            </a:pPr>
            <a:r>
              <a:rPr lang="en-US" dirty="0" smtClean="0"/>
              <a:t>I lift my lamp beside the golden door.</a:t>
            </a:r>
          </a:p>
          <a:p>
            <a:pPr marL="0" indent="0" algn="ctr">
              <a:buNone/>
            </a:pPr>
            <a:r>
              <a:rPr lang="en-US" dirty="0" smtClean="0"/>
              <a:t>-Emma Lazarus, “The New Colossus,” 1883</a:t>
            </a:r>
          </a:p>
          <a:p>
            <a:pPr marL="0" indent="0" algn="ctr">
              <a:buNone/>
            </a:pPr>
            <a:r>
              <a:rPr lang="en-US" i="1" dirty="0" smtClean="0"/>
              <a:t>Inscription on the base of the Statue of Liberty</a:t>
            </a:r>
          </a:p>
          <a:p>
            <a:pPr marL="0" indent="0" algn="ctr">
              <a:buNone/>
            </a:pPr>
            <a:r>
              <a:rPr lang="en-US" dirty="0" smtClean="0"/>
              <a:t>What does this inscription mean? Is this accurate to the treatment </a:t>
            </a:r>
          </a:p>
          <a:p>
            <a:pPr marL="0" indent="0" algn="ctr">
              <a:buNone/>
            </a:pPr>
            <a:endParaRPr lang="en-US" dirty="0" smtClean="0"/>
          </a:p>
          <a:p>
            <a:endParaRPr lang="en-US" dirty="0"/>
          </a:p>
        </p:txBody>
      </p:sp>
    </p:spTree>
    <p:extLst>
      <p:ext uri="{BB962C8B-B14F-4D97-AF65-F5344CB8AC3E}">
        <p14:creationId xmlns:p14="http://schemas.microsoft.com/office/powerpoint/2010/main" val="1341825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normAutofit/>
          </a:bodyPr>
          <a:lstStyle/>
          <a:p>
            <a:r>
              <a:rPr lang="en-US" dirty="0" smtClean="0"/>
              <a:t>Students will be able to: </a:t>
            </a:r>
          </a:p>
          <a:p>
            <a:pPr lvl="1"/>
            <a:r>
              <a:rPr lang="en-US" dirty="0" smtClean="0"/>
              <a:t>Analyze how debates over political values (such as democracy, freedom, and citizenship) contributed to the ideological clashes of the late 19</a:t>
            </a:r>
            <a:r>
              <a:rPr lang="en-US" baseline="30000" dirty="0" smtClean="0"/>
              <a:t>th</a:t>
            </a:r>
            <a:r>
              <a:rPr lang="en-US" dirty="0" smtClean="0"/>
              <a:t> century. (In the College Board’s words…)</a:t>
            </a:r>
          </a:p>
          <a:p>
            <a:pPr lvl="1"/>
            <a:r>
              <a:rPr lang="en-US" dirty="0" smtClean="0"/>
              <a:t>Analyze how differing viewpoints on how government should be run contributed to clashes between the upper and middle/lower classes in the late 1800’s. (In my words)</a:t>
            </a:r>
          </a:p>
          <a:p>
            <a:pPr lvl="1"/>
            <a:r>
              <a:rPr lang="en-US" dirty="0" smtClean="0"/>
              <a:t>In Gaby’s words…</a:t>
            </a:r>
            <a:endParaRPr lang="en-US" dirty="0"/>
          </a:p>
        </p:txBody>
      </p:sp>
    </p:spTree>
    <p:extLst>
      <p:ext uri="{BB962C8B-B14F-4D97-AF65-F5344CB8AC3E}">
        <p14:creationId xmlns:p14="http://schemas.microsoft.com/office/powerpoint/2010/main" val="3586306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Continued</a:t>
            </a:r>
            <a:endParaRPr lang="en-US" dirty="0"/>
          </a:p>
        </p:txBody>
      </p:sp>
      <p:sp>
        <p:nvSpPr>
          <p:cNvPr id="3" name="Content Placeholder 2"/>
          <p:cNvSpPr>
            <a:spLocks noGrp="1"/>
          </p:cNvSpPr>
          <p:nvPr>
            <p:ph idx="1"/>
          </p:nvPr>
        </p:nvSpPr>
        <p:spPr/>
        <p:txBody>
          <a:bodyPr/>
          <a:lstStyle/>
          <a:p>
            <a:r>
              <a:rPr lang="en-US" dirty="0" smtClean="0"/>
              <a:t>…by completing guided notes, analyzing political cartoons, and answer primary source based questions on the pros and cons of mass urbanization.</a:t>
            </a:r>
            <a:endParaRPr lang="en-US" dirty="0"/>
          </a:p>
        </p:txBody>
      </p:sp>
    </p:spTree>
    <p:extLst>
      <p:ext uri="{BB962C8B-B14F-4D97-AF65-F5344CB8AC3E}">
        <p14:creationId xmlns:p14="http://schemas.microsoft.com/office/powerpoint/2010/main" val="2536100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Nation of Immigrants</a:t>
            </a:r>
            <a:endParaRPr lang="en-US" dirty="0"/>
          </a:p>
        </p:txBody>
      </p:sp>
      <p:sp>
        <p:nvSpPr>
          <p:cNvPr id="3" name="Content Placeholder 2"/>
          <p:cNvSpPr>
            <a:spLocks noGrp="1"/>
          </p:cNvSpPr>
          <p:nvPr>
            <p:ph idx="1"/>
          </p:nvPr>
        </p:nvSpPr>
        <p:spPr/>
        <p:txBody>
          <a:bodyPr>
            <a:normAutofit/>
          </a:bodyPr>
          <a:lstStyle/>
          <a:p>
            <a:r>
              <a:rPr lang="en-US" dirty="0" smtClean="0"/>
              <a:t>In the last half of the 19</a:t>
            </a:r>
            <a:r>
              <a:rPr lang="en-US" baseline="30000" dirty="0" smtClean="0"/>
              <a:t>th</a:t>
            </a:r>
            <a:r>
              <a:rPr lang="en-US" dirty="0" smtClean="0"/>
              <a:t> century, the US population more than tripled, from 23.2 million in 1850 to 76.2 million in 1900.</a:t>
            </a:r>
          </a:p>
          <a:p>
            <a:r>
              <a:rPr lang="en-US" dirty="0" smtClean="0"/>
              <a:t>The arrival of 16.2 million immigrants fueled the growth.</a:t>
            </a:r>
          </a:p>
          <a:p>
            <a:pPr lvl="1"/>
            <a:r>
              <a:rPr lang="en-US" dirty="0" smtClean="0"/>
              <a:t>An additional 8.8 million more arrived during the following decade, from 1901-1910.</a:t>
            </a:r>
            <a:endParaRPr lang="en-US" dirty="0"/>
          </a:p>
        </p:txBody>
      </p:sp>
    </p:spTree>
    <p:extLst>
      <p:ext uri="{BB962C8B-B14F-4D97-AF65-F5344CB8AC3E}">
        <p14:creationId xmlns:p14="http://schemas.microsoft.com/office/powerpoint/2010/main" val="3108841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Immigration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7652065"/>
              </p:ext>
            </p:extLst>
          </p:nvPr>
        </p:nvGraphicFramePr>
        <p:xfrm>
          <a:off x="457200" y="1600200"/>
          <a:ext cx="8229602" cy="4942786"/>
        </p:xfrm>
        <a:graphic>
          <a:graphicData uri="http://schemas.openxmlformats.org/drawingml/2006/table">
            <a:tbl>
              <a:tblPr firstRow="1" bandRow="1">
                <a:tableStyleId>{5C22544A-7EE6-4342-B048-85BDC9FD1C3A}</a:tableStyleId>
              </a:tblPr>
              <a:tblGrid>
                <a:gridCol w="4114801"/>
                <a:gridCol w="4114801"/>
              </a:tblGrid>
              <a:tr h="721415">
                <a:tc>
                  <a:txBody>
                    <a:bodyPr/>
                    <a:lstStyle/>
                    <a:p>
                      <a:r>
                        <a:rPr lang="en-US" dirty="0" smtClean="0"/>
                        <a:t>Push Factors</a:t>
                      </a:r>
                    </a:p>
                    <a:p>
                      <a:r>
                        <a:rPr lang="en-US" dirty="0" smtClean="0"/>
                        <a:t>(Reasons Immigrants</a:t>
                      </a:r>
                      <a:r>
                        <a:rPr lang="en-US" baseline="0" dirty="0" smtClean="0"/>
                        <a:t> LEFT their homes)</a:t>
                      </a:r>
                      <a:endParaRPr lang="en-US" dirty="0"/>
                    </a:p>
                  </a:txBody>
                  <a:tcPr/>
                </a:tc>
                <a:tc>
                  <a:txBody>
                    <a:bodyPr/>
                    <a:lstStyle/>
                    <a:p>
                      <a:r>
                        <a:rPr lang="en-US" dirty="0" smtClean="0"/>
                        <a:t>Pull Factors</a:t>
                      </a:r>
                    </a:p>
                    <a:p>
                      <a:r>
                        <a:rPr lang="en-US" dirty="0" smtClean="0"/>
                        <a:t>(Reasons Immigrants CAME to America)</a:t>
                      </a:r>
                      <a:endParaRPr lang="en-US" dirty="0"/>
                    </a:p>
                  </a:txBody>
                  <a:tcPr/>
                </a:tc>
              </a:tr>
              <a:tr h="4028387">
                <a:tc>
                  <a:txBody>
                    <a:bodyPr/>
                    <a:lstStyle/>
                    <a:p>
                      <a:pPr marL="285750" indent="-285750">
                        <a:buFont typeface="Arial"/>
                        <a:buChar char="•"/>
                      </a:pPr>
                      <a:r>
                        <a:rPr lang="en-US" sz="2200" dirty="0" smtClean="0"/>
                        <a:t>Poverty of displaced farmworkers</a:t>
                      </a:r>
                      <a:r>
                        <a:rPr lang="en-US" sz="2200" baseline="0" dirty="0" smtClean="0"/>
                        <a:t> driven from their land by political turmoil.</a:t>
                      </a:r>
                    </a:p>
                    <a:p>
                      <a:pPr marL="285750" indent="-285750">
                        <a:buFont typeface="Arial"/>
                        <a:buChar char="•"/>
                      </a:pPr>
                      <a:r>
                        <a:rPr lang="en-US" sz="2200" baseline="0" dirty="0" smtClean="0"/>
                        <a:t>Mechanization of farm work (thanks industrialization).</a:t>
                      </a:r>
                    </a:p>
                    <a:p>
                      <a:pPr marL="285750" indent="-285750">
                        <a:buFont typeface="Arial"/>
                        <a:buChar char="•"/>
                      </a:pPr>
                      <a:r>
                        <a:rPr lang="en-US" sz="2200" baseline="0" dirty="0" smtClean="0"/>
                        <a:t>Overcrowding and joblessness in cities as a result of a population boom.</a:t>
                      </a:r>
                    </a:p>
                    <a:p>
                      <a:pPr marL="285750" indent="-285750">
                        <a:buFont typeface="Arial"/>
                        <a:buChar char="•"/>
                      </a:pPr>
                      <a:r>
                        <a:rPr lang="en-US" sz="2200" baseline="0" dirty="0" smtClean="0"/>
                        <a:t>Religious persecution (particularly with Jews in Eastern Europe).</a:t>
                      </a:r>
                    </a:p>
                  </a:txBody>
                  <a:tcPr/>
                </a:tc>
                <a:tc>
                  <a:txBody>
                    <a:bodyPr/>
                    <a:lstStyle/>
                    <a:p>
                      <a:pPr marL="285750" indent="-285750">
                        <a:buFont typeface="Arial"/>
                        <a:buChar char="•"/>
                      </a:pPr>
                      <a:r>
                        <a:rPr lang="en-US" sz="2200" dirty="0" smtClean="0"/>
                        <a:t>Reputation for political and religious freedom.</a:t>
                      </a:r>
                    </a:p>
                    <a:p>
                      <a:pPr marL="285750" indent="-285750">
                        <a:buFont typeface="Arial"/>
                        <a:buChar char="•"/>
                      </a:pPr>
                      <a:r>
                        <a:rPr lang="en-US" sz="2200" dirty="0" smtClean="0"/>
                        <a:t>Economic opportunities</a:t>
                      </a:r>
                      <a:r>
                        <a:rPr lang="en-US" sz="2200" baseline="0" dirty="0" smtClean="0"/>
                        <a:t> by settling in the new West (farming, mining, etc.)</a:t>
                      </a:r>
                    </a:p>
                    <a:p>
                      <a:pPr marL="285750" indent="-285750">
                        <a:buFont typeface="Arial"/>
                        <a:buChar char="•"/>
                      </a:pPr>
                      <a:r>
                        <a:rPr lang="en-US" sz="2200" baseline="0" dirty="0" smtClean="0"/>
                        <a:t>Abundance of industrial jobs in US cities.</a:t>
                      </a:r>
                    </a:p>
                    <a:p>
                      <a:pPr marL="285750" indent="-285750">
                        <a:buFont typeface="Arial"/>
                        <a:buChar char="•"/>
                      </a:pPr>
                      <a:r>
                        <a:rPr lang="en-US" sz="2200" baseline="0" dirty="0" smtClean="0"/>
                        <a:t>Large steamships and inexpensive 1-way trips made it easier for poor people to come.</a:t>
                      </a:r>
                    </a:p>
                  </a:txBody>
                  <a:tcPr/>
                </a:tc>
              </a:tr>
            </a:tbl>
          </a:graphicData>
        </a:graphic>
      </p:graphicFrame>
    </p:spTree>
    <p:extLst>
      <p:ext uri="{BB962C8B-B14F-4D97-AF65-F5344CB8AC3E}">
        <p14:creationId xmlns:p14="http://schemas.microsoft.com/office/powerpoint/2010/main" val="969493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vs. New Immigration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5697808"/>
              </p:ext>
            </p:extLst>
          </p:nvPr>
        </p:nvGraphicFramePr>
        <p:xfrm>
          <a:off x="457200" y="1600200"/>
          <a:ext cx="8229602" cy="5003802"/>
        </p:xfrm>
        <a:graphic>
          <a:graphicData uri="http://schemas.openxmlformats.org/drawingml/2006/table">
            <a:tbl>
              <a:tblPr firstRow="1" bandRow="1">
                <a:tableStyleId>{5C22544A-7EE6-4342-B048-85BDC9FD1C3A}</a:tableStyleId>
              </a:tblPr>
              <a:tblGrid>
                <a:gridCol w="4114801"/>
                <a:gridCol w="4114801"/>
              </a:tblGrid>
              <a:tr h="612878">
                <a:tc>
                  <a:txBody>
                    <a:bodyPr/>
                    <a:lstStyle/>
                    <a:p>
                      <a:r>
                        <a:rPr lang="en-US" dirty="0" smtClean="0"/>
                        <a:t>Old Immigration</a:t>
                      </a:r>
                      <a:endParaRPr lang="en-US" dirty="0"/>
                    </a:p>
                  </a:txBody>
                  <a:tcPr/>
                </a:tc>
                <a:tc>
                  <a:txBody>
                    <a:bodyPr/>
                    <a:lstStyle/>
                    <a:p>
                      <a:r>
                        <a:rPr lang="en-US" dirty="0" smtClean="0"/>
                        <a:t>New Immigration</a:t>
                      </a:r>
                      <a:endParaRPr lang="en-US" dirty="0"/>
                    </a:p>
                  </a:txBody>
                  <a:tcPr/>
                </a:tc>
              </a:tr>
              <a:tr h="4390924">
                <a:tc>
                  <a:txBody>
                    <a:bodyPr/>
                    <a:lstStyle/>
                    <a:p>
                      <a:pPr marL="285750" indent="-285750">
                        <a:buFont typeface="Arial"/>
                        <a:buChar char="•"/>
                      </a:pPr>
                      <a:r>
                        <a:rPr lang="en-US" dirty="0" smtClean="0"/>
                        <a:t>Northern</a:t>
                      </a:r>
                      <a:r>
                        <a:rPr lang="en-US" baseline="0" dirty="0" smtClean="0"/>
                        <a:t> and Western Europe</a:t>
                      </a:r>
                    </a:p>
                    <a:p>
                      <a:pPr marL="285750" indent="-285750">
                        <a:buFont typeface="Arial"/>
                        <a:buChar char="•"/>
                      </a:pPr>
                      <a:r>
                        <a:rPr lang="en-US" baseline="0" dirty="0" smtClean="0"/>
                        <a:t>British Isles, Germany, Scandinavia (Norway, Sweden, etc.).</a:t>
                      </a:r>
                    </a:p>
                    <a:p>
                      <a:pPr marL="285750" indent="-285750">
                        <a:buFont typeface="Arial"/>
                        <a:buChar char="•"/>
                      </a:pPr>
                      <a:r>
                        <a:rPr lang="en-US" baseline="0" dirty="0" smtClean="0"/>
                        <a:t>Protestants</a:t>
                      </a:r>
                    </a:p>
                    <a:p>
                      <a:pPr marL="285750" indent="-285750">
                        <a:buFont typeface="Arial"/>
                        <a:buChar char="•"/>
                      </a:pPr>
                      <a:r>
                        <a:rPr lang="en-US" baseline="0" dirty="0" smtClean="0"/>
                        <a:t>Mostly English-speaking.</a:t>
                      </a:r>
                    </a:p>
                    <a:p>
                      <a:pPr marL="285750" indent="-285750">
                        <a:buFont typeface="Arial"/>
                        <a:buChar char="•"/>
                      </a:pPr>
                      <a:r>
                        <a:rPr lang="en-US" baseline="0" dirty="0" smtClean="0"/>
                        <a:t>High levels of literacy.</a:t>
                      </a:r>
                    </a:p>
                    <a:p>
                      <a:pPr marL="285750" indent="-285750">
                        <a:buFont typeface="Arial"/>
                        <a:buChar char="•"/>
                      </a:pPr>
                      <a:r>
                        <a:rPr lang="en-US" baseline="0" dirty="0" smtClean="0"/>
                        <a:t>Occupational skills (farming, sewing, etc.)</a:t>
                      </a:r>
                    </a:p>
                    <a:p>
                      <a:pPr marL="285750" indent="-285750">
                        <a:buFont typeface="Arial"/>
                        <a:buChar char="•"/>
                      </a:pPr>
                      <a:r>
                        <a:rPr lang="en-US" baseline="0" dirty="0" smtClean="0"/>
                        <a:t>Fit EASILY into American rural society. Did not stand out as </a:t>
                      </a:r>
                      <a:r>
                        <a:rPr lang="en-US" i="1" baseline="0" dirty="0" smtClean="0"/>
                        <a:t>different.</a:t>
                      </a:r>
                      <a:endParaRPr lang="en-US" i="0" baseline="0" dirty="0" smtClean="0"/>
                    </a:p>
                    <a:p>
                      <a:pPr marL="285750" indent="-285750">
                        <a:buFont typeface="Arial"/>
                        <a:buChar char="•"/>
                      </a:pPr>
                      <a:r>
                        <a:rPr lang="en-US" i="0" baseline="0" dirty="0" smtClean="0"/>
                        <a:t>Immigration was more expensive, so the lowest class largely did not come.</a:t>
                      </a:r>
                    </a:p>
                  </a:txBody>
                  <a:tcPr/>
                </a:tc>
                <a:tc>
                  <a:txBody>
                    <a:bodyPr/>
                    <a:lstStyle/>
                    <a:p>
                      <a:pPr marL="285750" indent="-285750">
                        <a:buFont typeface="Arial"/>
                        <a:buChar char="•"/>
                      </a:pPr>
                      <a:r>
                        <a:rPr lang="en-US" dirty="0" smtClean="0"/>
                        <a:t>Southern and Eastern Europe.</a:t>
                      </a:r>
                    </a:p>
                    <a:p>
                      <a:pPr marL="285750" indent="-285750">
                        <a:buFont typeface="Arial"/>
                        <a:buChar char="•"/>
                      </a:pPr>
                      <a:r>
                        <a:rPr lang="en-US" dirty="0" smtClean="0"/>
                        <a:t>Italy,</a:t>
                      </a:r>
                      <a:r>
                        <a:rPr lang="en-US" baseline="0" dirty="0" smtClean="0"/>
                        <a:t> Greece, Croatia, Poland, Russia.</a:t>
                      </a:r>
                    </a:p>
                    <a:p>
                      <a:pPr marL="285750" indent="-285750">
                        <a:buFont typeface="Arial"/>
                        <a:buChar char="•"/>
                      </a:pPr>
                      <a:r>
                        <a:rPr lang="en-US" baseline="0" dirty="0" smtClean="0"/>
                        <a:t>Many were poor and illiterate peasants.</a:t>
                      </a:r>
                    </a:p>
                    <a:p>
                      <a:pPr marL="285750" indent="-285750">
                        <a:buFont typeface="Arial"/>
                        <a:buChar char="•"/>
                      </a:pPr>
                      <a:r>
                        <a:rPr lang="en-US" baseline="0" dirty="0" smtClean="0"/>
                        <a:t>Came from </a:t>
                      </a:r>
                      <a:r>
                        <a:rPr lang="en-US" i="1" baseline="0" dirty="0" smtClean="0"/>
                        <a:t>autocratic</a:t>
                      </a:r>
                      <a:r>
                        <a:rPr lang="en-US" i="0" baseline="0" dirty="0" smtClean="0"/>
                        <a:t> countries, and were unfamiliar with democracy.</a:t>
                      </a:r>
                    </a:p>
                    <a:p>
                      <a:pPr marL="285750" indent="-285750">
                        <a:buFont typeface="Arial"/>
                        <a:buChar char="•"/>
                      </a:pPr>
                      <a:r>
                        <a:rPr lang="en-US" i="0" baseline="0" dirty="0" smtClean="0"/>
                        <a:t>Largely Roman Catholic, Greek Orthodox, Russian Orthodox, and Jewish.</a:t>
                      </a:r>
                    </a:p>
                    <a:p>
                      <a:pPr marL="285750" indent="-285750">
                        <a:buFont typeface="Arial"/>
                        <a:buChar char="•"/>
                      </a:pPr>
                      <a:r>
                        <a:rPr lang="en-US" i="0" baseline="0" dirty="0" smtClean="0"/>
                        <a:t>Upon arrival, most crammed into poor ethnic neighborhoods in NYC, Chicago, and other major US cities.</a:t>
                      </a:r>
                    </a:p>
                    <a:p>
                      <a:pPr marL="285750" indent="-285750">
                        <a:buFont typeface="Arial"/>
                        <a:buChar char="•"/>
                      </a:pPr>
                      <a:r>
                        <a:rPr lang="en-US" i="0" baseline="0" dirty="0" smtClean="0"/>
                        <a:t>25% were ‘birds of passage.’</a:t>
                      </a:r>
                      <a:endParaRPr lang="en-US" dirty="0"/>
                    </a:p>
                  </a:txBody>
                  <a:tcPr/>
                </a:tc>
              </a:tr>
            </a:tbl>
          </a:graphicData>
        </a:graphic>
      </p:graphicFrame>
    </p:spTree>
    <p:extLst>
      <p:ext uri="{BB962C8B-B14F-4D97-AF65-F5344CB8AC3E}">
        <p14:creationId xmlns:p14="http://schemas.microsoft.com/office/powerpoint/2010/main" val="496842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Restricting Immigration</a:t>
            </a:r>
            <a:endParaRPr lang="en-US" dirty="0"/>
          </a:p>
        </p:txBody>
      </p:sp>
      <p:sp>
        <p:nvSpPr>
          <p:cNvPr id="3" name="Content Placeholder 2"/>
          <p:cNvSpPr>
            <a:spLocks noGrp="1"/>
          </p:cNvSpPr>
          <p:nvPr>
            <p:ph idx="1"/>
          </p:nvPr>
        </p:nvSpPr>
        <p:spPr/>
        <p:txBody>
          <a:bodyPr/>
          <a:lstStyle/>
          <a:p>
            <a:r>
              <a:rPr lang="en-US" dirty="0" smtClean="0"/>
              <a:t>When the Statue of Liberty was crafted in the 1870s, there were very few legal restrictions on immigration. By the time it was placed in New York Harbor, Congress had passed a number of new laws restricting immigration.</a:t>
            </a:r>
            <a:endParaRPr lang="en-US" dirty="0"/>
          </a:p>
        </p:txBody>
      </p:sp>
    </p:spTree>
    <p:extLst>
      <p:ext uri="{BB962C8B-B14F-4D97-AF65-F5344CB8AC3E}">
        <p14:creationId xmlns:p14="http://schemas.microsoft.com/office/powerpoint/2010/main" val="165578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Restricting Immigration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Chinese Exclusion Act of 1882</a:t>
            </a:r>
          </a:p>
          <a:p>
            <a:pPr lvl="1"/>
            <a:r>
              <a:rPr lang="en-US" dirty="0" smtClean="0"/>
              <a:t>Ban on all new immigrants from China.</a:t>
            </a:r>
          </a:p>
          <a:p>
            <a:pPr lvl="1"/>
            <a:r>
              <a:rPr lang="en-US" dirty="0" smtClean="0"/>
              <a:t>Support came largely from Western States, who feared Chinese competition for jobs.</a:t>
            </a:r>
          </a:p>
          <a:p>
            <a:pPr lvl="1"/>
            <a:r>
              <a:rPr lang="en-US" dirty="0" smtClean="0"/>
              <a:t>1</a:t>
            </a:r>
            <a:r>
              <a:rPr lang="en-US" baseline="30000" dirty="0" smtClean="0"/>
              <a:t>st</a:t>
            </a:r>
            <a:r>
              <a:rPr lang="en-US" dirty="0" smtClean="0"/>
              <a:t> major act of Congress to restrict immigration on the basis of race and nationality.</a:t>
            </a:r>
          </a:p>
          <a:p>
            <a:pPr lvl="1"/>
            <a:r>
              <a:rPr lang="en-US" dirty="0" smtClean="0"/>
              <a:t>Immigration from China was severely restricted until 1965.</a:t>
            </a:r>
          </a:p>
          <a:p>
            <a:r>
              <a:rPr lang="en-US" dirty="0" smtClean="0"/>
              <a:t>Restrictions also came in 1882 on the immigration of ‘undesirable’ people, like the very poor, criminals, convicts, and mentally ill.</a:t>
            </a:r>
          </a:p>
          <a:p>
            <a:r>
              <a:rPr lang="en-US" dirty="0" smtClean="0"/>
              <a:t>Contract Labor Law of 1885</a:t>
            </a:r>
          </a:p>
          <a:p>
            <a:pPr lvl="1"/>
            <a:r>
              <a:rPr lang="en-US" dirty="0" smtClean="0"/>
              <a:t>Restricted temporary workers to protect American workers.</a:t>
            </a:r>
          </a:p>
          <a:p>
            <a:r>
              <a:rPr lang="en-US" dirty="0" smtClean="0"/>
              <a:t>Literacy Test for immigrants (vetoed by President Cleveland but passed in 1917)</a:t>
            </a:r>
          </a:p>
          <a:p>
            <a:r>
              <a:rPr lang="en-US" dirty="0" smtClean="0"/>
              <a:t>Medical examinations and a tax became a part of the immigrant centers in Ellis Island (NYC) and Angel Island (SF)</a:t>
            </a:r>
            <a:endParaRPr lang="en-US" dirty="0"/>
          </a:p>
        </p:txBody>
      </p:sp>
    </p:spTree>
    <p:extLst>
      <p:ext uri="{BB962C8B-B14F-4D97-AF65-F5344CB8AC3E}">
        <p14:creationId xmlns:p14="http://schemas.microsoft.com/office/powerpoint/2010/main" val="1443647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214</TotalTime>
  <Words>1255</Words>
  <Application>Microsoft Macintosh PowerPoint</Application>
  <PresentationFormat>On-screen Show (4:3)</PresentationFormat>
  <Paragraphs>109</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Clarity</vt:lpstr>
      <vt:lpstr>Immigration, Urbanization, and Machine Politics</vt:lpstr>
      <vt:lpstr>Do Now (Brought to you by Gaby!)</vt:lpstr>
      <vt:lpstr>Objective</vt:lpstr>
      <vt:lpstr>Objective Continued</vt:lpstr>
      <vt:lpstr>A Nation of Immigrants</vt:lpstr>
      <vt:lpstr>Growth of Immigration</vt:lpstr>
      <vt:lpstr>Old vs. New Immigration</vt:lpstr>
      <vt:lpstr>Restricting Immigration</vt:lpstr>
      <vt:lpstr>Restricting Immigration</vt:lpstr>
      <vt:lpstr>Who Restricted Immigration?</vt:lpstr>
      <vt:lpstr>Urbanization</vt:lpstr>
      <vt:lpstr>Urban Changes</vt:lpstr>
      <vt:lpstr>Tenement Housing</vt:lpstr>
      <vt:lpstr>Tenement Housing</vt:lpstr>
      <vt:lpstr>Ethnic Neighborhoods</vt:lpstr>
      <vt:lpstr>Machine Politics</vt:lpstr>
      <vt:lpstr>Machine Politics</vt:lpstr>
      <vt:lpstr>PowerPoint Presentation</vt:lpstr>
      <vt:lpstr>PowerPoint Presentation</vt:lpstr>
    </vt:vector>
  </TitlesOfParts>
  <Company>Alliance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Urbanization and Machine Politics</dc:title>
  <dc:creator>Craig Winchell</dc:creator>
  <cp:lastModifiedBy>Craig Winchell</cp:lastModifiedBy>
  <cp:revision>13</cp:revision>
  <dcterms:created xsi:type="dcterms:W3CDTF">2015-02-24T17:41:03Z</dcterms:created>
  <dcterms:modified xsi:type="dcterms:W3CDTF">2015-02-24T22:35:56Z</dcterms:modified>
</cp:coreProperties>
</file>