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257" r:id="rId2"/>
    <p:sldId id="280" r:id="rId3"/>
    <p:sldId id="281" r:id="rId4"/>
    <p:sldId id="256" r:id="rId5"/>
    <p:sldId id="260" r:id="rId6"/>
    <p:sldId id="272" r:id="rId7"/>
    <p:sldId id="261" r:id="rId8"/>
    <p:sldId id="262" r:id="rId9"/>
    <p:sldId id="275" r:id="rId10"/>
    <p:sldId id="276" r:id="rId11"/>
    <p:sldId id="266" r:id="rId12"/>
    <p:sldId id="277" r:id="rId13"/>
    <p:sldId id="267" r:id="rId14"/>
    <p:sldId id="268" r:id="rId15"/>
    <p:sldId id="269" r:id="rId16"/>
    <p:sldId id="273" r:id="rId17"/>
    <p:sldId id="279" r:id="rId18"/>
    <p:sldId id="274" r:id="rId19"/>
    <p:sldId id="27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3" d="100"/>
          <a:sy n="73" d="100"/>
        </p:scale>
        <p:origin x="-5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77FF22-4F63-7049-9106-7DF9A932C693}" type="datetimeFigureOut">
              <a:rPr lang="en-US" smtClean="0"/>
              <a:t>3/10/16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DDA950-BD9E-2C4A-88FC-B5354BC5E4BC}" type="slidenum">
              <a:rPr lang="en-US" smtClean="0"/>
              <a:t>‹#›</a:t>
            </a:fld>
            <a:endParaRPr lang="en-US"/>
          </a:p>
        </p:txBody>
      </p:sp>
    </p:spTree>
    <p:extLst>
      <p:ext uri="{BB962C8B-B14F-4D97-AF65-F5344CB8AC3E}">
        <p14:creationId xmlns:p14="http://schemas.microsoft.com/office/powerpoint/2010/main" val="25891654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$300</a:t>
            </a:r>
            <a:r>
              <a:rPr lang="en-US" baseline="0" dirty="0" smtClean="0"/>
              <a:t> mil to Greece, $100 mil to Turkey</a:t>
            </a:r>
            <a:endParaRPr lang="en-US" dirty="0"/>
          </a:p>
        </p:txBody>
      </p:sp>
      <p:sp>
        <p:nvSpPr>
          <p:cNvPr id="4" name="Slide Number Placeholder 3"/>
          <p:cNvSpPr>
            <a:spLocks noGrp="1"/>
          </p:cNvSpPr>
          <p:nvPr>
            <p:ph type="sldNum" sz="quarter" idx="10"/>
          </p:nvPr>
        </p:nvSpPr>
        <p:spPr/>
        <p:txBody>
          <a:bodyPr/>
          <a:lstStyle/>
          <a:p>
            <a:fld id="{1DDDA950-BD9E-2C4A-88FC-B5354BC5E4BC}" type="slidenum">
              <a:rPr lang="en-US" smtClean="0"/>
              <a:t>13</a:t>
            </a:fld>
            <a:endParaRPr lang="en-US"/>
          </a:p>
        </p:txBody>
      </p:sp>
    </p:spTree>
    <p:extLst>
      <p:ext uri="{BB962C8B-B14F-4D97-AF65-F5344CB8AC3E}">
        <p14:creationId xmlns:p14="http://schemas.microsoft.com/office/powerpoint/2010/main" val="3460473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0DEF336-A55C-7543-A600-F3303C57A141}" type="datetimeFigureOut">
              <a:rPr lang="en-US" smtClean="0"/>
              <a:t>3/10/16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9EFBBDF-3397-BE46-89C6-1AC56321E05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DEF336-A55C-7543-A600-F3303C57A141}" type="datetimeFigureOut">
              <a:rPr lang="en-US" smtClean="0"/>
              <a:t>3/10/16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FBBDF-3397-BE46-89C6-1AC56321E05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9EFBBDF-3397-BE46-89C6-1AC56321E05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DEF336-A55C-7543-A600-F3303C57A141}" type="datetimeFigureOut">
              <a:rPr lang="en-US" smtClean="0"/>
              <a:t>3/10/16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1625"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fld id="{921A0A68-8E52-464D-A96A-8711206E3E29}" type="slidenum">
              <a:rPr lang="en-US"/>
              <a:pPr/>
              <a:t>‹#›</a:t>
            </a:fld>
            <a:endParaRPr lang="en-US"/>
          </a:p>
        </p:txBody>
      </p:sp>
    </p:spTree>
    <p:extLst>
      <p:ext uri="{BB962C8B-B14F-4D97-AF65-F5344CB8AC3E}">
        <p14:creationId xmlns:p14="http://schemas.microsoft.com/office/powerpoint/2010/main" val="2828781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0DEF336-A55C-7543-A600-F3303C57A141}" type="datetimeFigureOut">
              <a:rPr lang="en-US" smtClean="0"/>
              <a:t>3/10/16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9EFBBDF-3397-BE46-89C6-1AC56321E05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0DEF336-A55C-7543-A600-F3303C57A141}" type="datetimeFigureOut">
              <a:rPr lang="en-US" smtClean="0"/>
              <a:t>3/10/16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9EFBBDF-3397-BE46-89C6-1AC56321E05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0DEF336-A55C-7543-A600-F3303C57A141}" type="datetimeFigureOut">
              <a:rPr lang="en-US" smtClean="0"/>
              <a:t>3/10/16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EFBBDF-3397-BE46-89C6-1AC56321E05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0DEF336-A55C-7543-A600-F3303C57A141}" type="datetimeFigureOut">
              <a:rPr lang="en-US" smtClean="0"/>
              <a:t>3/10/16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9EFBBDF-3397-BE46-89C6-1AC56321E05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0DEF336-A55C-7543-A600-F3303C57A141}" type="datetimeFigureOut">
              <a:rPr lang="en-US" smtClean="0"/>
              <a:t>3/10/16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9EFBBDF-3397-BE46-89C6-1AC56321E0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0DEF336-A55C-7543-A600-F3303C57A141}" type="datetimeFigureOut">
              <a:rPr lang="en-US" smtClean="0"/>
              <a:t>3/10/16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9EFBBDF-3397-BE46-89C6-1AC56321E0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9EFBBDF-3397-BE46-89C6-1AC56321E05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0DEF336-A55C-7543-A600-F3303C57A141}" type="datetimeFigureOut">
              <a:rPr lang="en-US" smtClean="0"/>
              <a:t>3/10/16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9EFBBDF-3397-BE46-89C6-1AC56321E05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0DEF336-A55C-7543-A600-F3303C57A141}" type="datetimeFigureOut">
              <a:rPr lang="en-US" smtClean="0"/>
              <a:t>3/10/16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0DEF336-A55C-7543-A600-F3303C57A141}" type="datetimeFigureOut">
              <a:rPr lang="en-US" smtClean="0"/>
              <a:t>3/10/16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9EFBBDF-3397-BE46-89C6-1AC56321E05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a:t>
            </a:r>
            <a:endParaRPr lang="en-US" dirty="0"/>
          </a:p>
        </p:txBody>
      </p:sp>
      <p:sp>
        <p:nvSpPr>
          <p:cNvPr id="3" name="Content Placeholder 2"/>
          <p:cNvSpPr>
            <a:spLocks noGrp="1"/>
          </p:cNvSpPr>
          <p:nvPr>
            <p:ph sz="quarter" idx="1"/>
          </p:nvPr>
        </p:nvSpPr>
        <p:spPr/>
        <p:txBody>
          <a:bodyPr/>
          <a:lstStyle/>
          <a:p>
            <a:r>
              <a:rPr lang="en-US" dirty="0" smtClean="0"/>
              <a:t>Go to the following link and complete the quiz. When completed, please discuss your responses with your table partner.</a:t>
            </a:r>
          </a:p>
          <a:p>
            <a:endParaRPr lang="en-US" dirty="0"/>
          </a:p>
          <a:p>
            <a:r>
              <a:rPr lang="en-US" sz="3500" dirty="0" err="1" smtClean="0"/>
              <a:t>bit.ly</a:t>
            </a:r>
            <a:r>
              <a:rPr lang="en-US" sz="3500" dirty="0" smtClean="0"/>
              <a:t>/quiz310</a:t>
            </a:r>
          </a:p>
          <a:p>
            <a:endParaRPr lang="en-US" dirty="0"/>
          </a:p>
        </p:txBody>
      </p:sp>
    </p:spTree>
    <p:extLst>
      <p:ext uri="{BB962C8B-B14F-4D97-AF65-F5344CB8AC3E}">
        <p14:creationId xmlns:p14="http://schemas.microsoft.com/office/powerpoint/2010/main" val="151948031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Stalin’s Response</a:t>
            </a:r>
            <a:endParaRPr lang="en-US" dirty="0"/>
          </a:p>
        </p:txBody>
      </p:sp>
      <p:sp>
        <p:nvSpPr>
          <p:cNvPr id="3" name="Content Placeholder 2"/>
          <p:cNvSpPr>
            <a:spLocks noGrp="1"/>
          </p:cNvSpPr>
          <p:nvPr>
            <p:ph sz="quarter" idx="1"/>
          </p:nvPr>
        </p:nvSpPr>
        <p:spPr/>
        <p:txBody>
          <a:bodyPr>
            <a:normAutofit fontScale="92500"/>
          </a:bodyPr>
          <a:lstStyle/>
          <a:p>
            <a:r>
              <a:rPr lang="en-US" dirty="0"/>
              <a:t>... Mr. Churchill now stands in the position of a firebrand of war. And Mr. Churchill is not alone here. He has friends not only in England but also in the United States of America.</a:t>
            </a:r>
          </a:p>
          <a:p>
            <a:pPr marL="0" indent="0">
              <a:buNone/>
            </a:pPr>
            <a:r>
              <a:rPr lang="en-US" dirty="0"/>
              <a:t> </a:t>
            </a:r>
            <a:r>
              <a:rPr lang="en-US" dirty="0" smtClean="0"/>
              <a:t>   …One </a:t>
            </a:r>
            <a:r>
              <a:rPr lang="en-US" dirty="0"/>
              <a:t>can ask therefore, what can be surprising in the fact that the Soviet Union, in a desire to ensure its security for the future, tries to achieve that these countries should have governments whose relations to the Soviet Union are loyal? How can one, without having lost one’s reason, qualify these peaceful aspirations of the Soviet Union as “expansionist tendencies” of our Government?. . </a:t>
            </a:r>
          </a:p>
          <a:p>
            <a:endParaRPr lang="en-US" dirty="0"/>
          </a:p>
        </p:txBody>
      </p:sp>
    </p:spTree>
    <p:extLst>
      <p:ext uri="{BB962C8B-B14F-4D97-AF65-F5344CB8AC3E}">
        <p14:creationId xmlns:p14="http://schemas.microsoft.com/office/powerpoint/2010/main" val="171229769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l"/>
            <a:r>
              <a:rPr lang="en-US">
                <a:latin typeface="Trebuchet MS" charset="0"/>
              </a:rPr>
              <a:t>The West Resists</a:t>
            </a:r>
          </a:p>
        </p:txBody>
      </p:sp>
      <p:sp>
        <p:nvSpPr>
          <p:cNvPr id="15363" name="Rectangle 3"/>
          <p:cNvSpPr>
            <a:spLocks noGrp="1" noChangeArrowheads="1"/>
          </p:cNvSpPr>
          <p:nvPr>
            <p:ph type="body" idx="1"/>
          </p:nvPr>
        </p:nvSpPr>
        <p:spPr>
          <a:xfrm>
            <a:off x="457200" y="1981200"/>
            <a:ext cx="8229600" cy="4114800"/>
          </a:xfrm>
        </p:spPr>
        <p:txBody>
          <a:bodyPr/>
          <a:lstStyle/>
          <a:p>
            <a:r>
              <a:rPr lang="en-US" dirty="0" smtClean="0">
                <a:latin typeface="Trebuchet MS" charset="0"/>
              </a:rPr>
              <a:t>Democracies in </a:t>
            </a:r>
            <a:r>
              <a:rPr lang="en-US" dirty="0">
                <a:latin typeface="Trebuchet MS" charset="0"/>
              </a:rPr>
              <a:t>West wanted to contain Communism in </a:t>
            </a:r>
            <a:r>
              <a:rPr lang="en-US" dirty="0" smtClean="0">
                <a:latin typeface="Trebuchet MS" charset="0"/>
              </a:rPr>
              <a:t>East Europe</a:t>
            </a:r>
            <a:endParaRPr lang="en-US" dirty="0">
              <a:latin typeface="Trebuchet MS" charset="0"/>
            </a:endParaRPr>
          </a:p>
          <a:p>
            <a:endParaRPr lang="en-US" dirty="0">
              <a:latin typeface="Trebuchet MS" charset="0"/>
            </a:endParaRPr>
          </a:p>
          <a:p>
            <a:r>
              <a:rPr lang="en-US" dirty="0" smtClean="0">
                <a:latin typeface="Trebuchet MS" charset="0"/>
              </a:rPr>
              <a:t>Early 1947 </a:t>
            </a:r>
            <a:r>
              <a:rPr lang="en-US" dirty="0">
                <a:latin typeface="Trebuchet MS" charset="0"/>
                <a:sym typeface="Wingdings" charset="0"/>
              </a:rPr>
              <a:t> Greece &amp; Turkey threatened by Soviet-backed </a:t>
            </a:r>
            <a:r>
              <a:rPr lang="en-US" dirty="0" smtClean="0">
                <a:latin typeface="Trebuchet MS" charset="0"/>
                <a:sym typeface="Wingdings" charset="0"/>
              </a:rPr>
              <a:t>Communists</a:t>
            </a:r>
          </a:p>
          <a:p>
            <a:pPr marL="868680" lvl="3" indent="0">
              <a:buNone/>
            </a:pPr>
            <a:r>
              <a:rPr lang="en-US" sz="2700" dirty="0" smtClean="0">
                <a:solidFill>
                  <a:schemeClr val="tx1"/>
                </a:solidFill>
                <a:latin typeface="Trebuchet MS" charset="0"/>
                <a:sym typeface="Wingdings" charset="0"/>
              </a:rPr>
              <a:t>Great Britain too broke to help!</a:t>
            </a:r>
            <a:endParaRPr lang="en-US" sz="2700" dirty="0">
              <a:solidFill>
                <a:schemeClr val="tx1"/>
              </a:solidFill>
              <a:latin typeface="Trebuchet MS" charset="0"/>
              <a:sym typeface="Wingdings" charset="0"/>
            </a:endParaRPr>
          </a:p>
          <a:p>
            <a:pPr>
              <a:buFontTx/>
              <a:buNone/>
            </a:pPr>
            <a:r>
              <a:rPr lang="en-US" dirty="0">
                <a:latin typeface="Trebuchet MS" charset="0"/>
              </a:rPr>
              <a:t>		</a:t>
            </a:r>
            <a:r>
              <a:rPr lang="en-US" dirty="0" smtClean="0">
                <a:latin typeface="Trebuchet MS" charset="0"/>
              </a:rPr>
              <a:t>	-What will the US’ response be?</a:t>
            </a:r>
            <a:r>
              <a:rPr lang="en-US" dirty="0">
                <a:latin typeface="Trebuchet MS" charset="0"/>
              </a:rPr>
              <a:t>	</a:t>
            </a:r>
            <a:r>
              <a:rPr lang="en-US" dirty="0" smtClean="0">
                <a:latin typeface="Trebuchet MS" charset="0"/>
              </a:rPr>
              <a:t>	</a:t>
            </a:r>
            <a:endParaRPr lang="en-US" dirty="0">
              <a:latin typeface="Trebuchet MS" charset="0"/>
            </a:endParaRPr>
          </a:p>
        </p:txBody>
      </p:sp>
    </p:spTree>
    <p:extLst>
      <p:ext uri="{BB962C8B-B14F-4D97-AF65-F5344CB8AC3E}">
        <p14:creationId xmlns:p14="http://schemas.microsoft.com/office/powerpoint/2010/main" val="31953184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 calcmode="lin" valueType="num">
                                      <p:cBhvr additive="base">
                                        <p:cTn id="13"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5363">
                                            <p:txEl>
                                              <p:pRg st="3" end="3"/>
                                            </p:txEl>
                                          </p:spTgt>
                                        </p:tgtEl>
                                        <p:attrNameLst>
                                          <p:attrName>style.visibility</p:attrName>
                                        </p:attrNameLst>
                                      </p:cBhvr>
                                      <p:to>
                                        <p:strVal val="visible"/>
                                      </p:to>
                                    </p:set>
                                    <p:anim calcmode="lin" valueType="num">
                                      <p:cBhvr additive="base">
                                        <p:cTn id="17" dur="5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53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anim calcmode="lin" valueType="num">
                                      <p:cBhvr additive="base">
                                        <p:cTn id="23" dur="5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536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rotWithShape="1">
          <a:blip r:embed="rId2"/>
          <a:srcRect l="-2247" t="-10530" r="-2259" b="-9256"/>
          <a:stretch/>
        </p:blipFill>
        <p:spPr>
          <a:xfrm>
            <a:off x="301752" y="-284097"/>
            <a:ext cx="8503920" cy="7353079"/>
          </a:xfrm>
        </p:spPr>
      </p:pic>
    </p:spTree>
    <p:extLst>
      <p:ext uri="{BB962C8B-B14F-4D97-AF65-F5344CB8AC3E}">
        <p14:creationId xmlns:p14="http://schemas.microsoft.com/office/powerpoint/2010/main" val="10732949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l"/>
            <a:r>
              <a:rPr lang="en-US" u="sng">
                <a:latin typeface="Trebuchet MS" charset="0"/>
              </a:rPr>
              <a:t>Truman Doctrine</a:t>
            </a:r>
          </a:p>
        </p:txBody>
      </p:sp>
      <p:sp>
        <p:nvSpPr>
          <p:cNvPr id="16387" name="Rectangle 3"/>
          <p:cNvSpPr>
            <a:spLocks noGrp="1" noChangeArrowheads="1"/>
          </p:cNvSpPr>
          <p:nvPr>
            <p:ph type="body" idx="1"/>
          </p:nvPr>
        </p:nvSpPr>
        <p:spPr>
          <a:xfrm>
            <a:off x="457200" y="1389768"/>
            <a:ext cx="8229600" cy="4419600"/>
          </a:xfrm>
        </p:spPr>
        <p:txBody>
          <a:bodyPr>
            <a:normAutofit lnSpcReduction="10000"/>
          </a:bodyPr>
          <a:lstStyle/>
          <a:p>
            <a:r>
              <a:rPr lang="en-US" dirty="0" smtClean="0">
                <a:latin typeface="Trebuchet MS" charset="0"/>
                <a:cs typeface="Times New Roman" charset="0"/>
              </a:rPr>
              <a:t>Created in </a:t>
            </a:r>
            <a:r>
              <a:rPr lang="en-US" dirty="0">
                <a:latin typeface="Trebuchet MS" charset="0"/>
                <a:cs typeface="Times New Roman" charset="0"/>
              </a:rPr>
              <a:t>1947</a:t>
            </a:r>
          </a:p>
          <a:p>
            <a:endParaRPr lang="en-US" dirty="0">
              <a:latin typeface="Trebuchet MS" charset="0"/>
              <a:cs typeface="Times New Roman" charset="0"/>
            </a:endParaRPr>
          </a:p>
          <a:p>
            <a:r>
              <a:rPr lang="en-US" dirty="0" smtClean="0">
                <a:latin typeface="Trebuchet MS" charset="0"/>
                <a:cs typeface="Times New Roman" charset="0"/>
              </a:rPr>
              <a:t>Pledge to </a:t>
            </a:r>
            <a:r>
              <a:rPr lang="en-US" dirty="0">
                <a:latin typeface="Trebuchet MS" charset="0"/>
                <a:cs typeface="Times New Roman" charset="0"/>
              </a:rPr>
              <a:t>provide military &amp; economic aid to countries threatened by communism</a:t>
            </a:r>
            <a:r>
              <a:rPr lang="en-US" dirty="0">
                <a:latin typeface="Trebuchet MS" charset="0"/>
              </a:rPr>
              <a:t> </a:t>
            </a:r>
          </a:p>
          <a:p>
            <a:pPr>
              <a:buFontTx/>
              <a:buNone/>
            </a:pPr>
            <a:endParaRPr lang="en-US" dirty="0">
              <a:latin typeface="Trebuchet MS" charset="0"/>
            </a:endParaRPr>
          </a:p>
          <a:p>
            <a:r>
              <a:rPr lang="en-US" dirty="0">
                <a:latin typeface="Trebuchet MS" charset="0"/>
              </a:rPr>
              <a:t>US Congress sent millions of dollars to Greece &amp; </a:t>
            </a:r>
            <a:r>
              <a:rPr lang="en-US" dirty="0" smtClean="0">
                <a:latin typeface="Trebuchet MS" charset="0"/>
              </a:rPr>
              <a:t>Turkey, both fighting the expansion of Communism</a:t>
            </a:r>
          </a:p>
          <a:p>
            <a:pPr lvl="1"/>
            <a:r>
              <a:rPr lang="en-US" dirty="0" smtClean="0">
                <a:latin typeface="Trebuchet MS" charset="0"/>
              </a:rPr>
              <a:t>“I believe that it must be the policy of the US to support free peoples who are resisting attempted subjugation by armed minorities or by outside pressures,” Truman.</a:t>
            </a:r>
            <a:endParaRPr lang="en-US" dirty="0">
              <a:latin typeface="Trebuchet MS" charset="0"/>
            </a:endParaRPr>
          </a:p>
        </p:txBody>
      </p:sp>
    </p:spTree>
    <p:extLst>
      <p:ext uri="{BB962C8B-B14F-4D97-AF65-F5344CB8AC3E}">
        <p14:creationId xmlns:p14="http://schemas.microsoft.com/office/powerpoint/2010/main" val="34367436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 calcmode="lin" valueType="num">
                                      <p:cBhvr additive="base">
                                        <p:cTn id="13"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87">
                                            <p:txEl>
                                              <p:pRg st="4" end="4"/>
                                            </p:txEl>
                                          </p:spTgt>
                                        </p:tgtEl>
                                        <p:attrNameLst>
                                          <p:attrName>style.visibility</p:attrName>
                                        </p:attrNameLst>
                                      </p:cBhvr>
                                      <p:to>
                                        <p:strVal val="visible"/>
                                      </p:to>
                                    </p:set>
                                    <p:anim calcmode="lin" valueType="num">
                                      <p:cBhvr additive="base">
                                        <p:cTn id="19" dur="500" fill="hold"/>
                                        <p:tgtEl>
                                          <p:spTgt spid="1638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6387">
                                            <p:txEl>
                                              <p:pRg st="5" end="5"/>
                                            </p:txEl>
                                          </p:spTgt>
                                        </p:tgtEl>
                                        <p:attrNameLst>
                                          <p:attrName>style.visibility</p:attrName>
                                        </p:attrNameLst>
                                      </p:cBhvr>
                                      <p:to>
                                        <p:strVal val="visible"/>
                                      </p:to>
                                    </p:set>
                                    <p:anim calcmode="lin" valueType="num">
                                      <p:cBhvr additive="base">
                                        <p:cTn id="23" dur="500" fill="hold"/>
                                        <p:tgtEl>
                                          <p:spTgt spid="16387">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638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a:r>
              <a:rPr lang="en-US">
                <a:latin typeface="Trebuchet MS" charset="0"/>
              </a:rPr>
              <a:t>The West Resists</a:t>
            </a:r>
          </a:p>
        </p:txBody>
      </p:sp>
      <p:sp>
        <p:nvSpPr>
          <p:cNvPr id="18435" name="Rectangle 3"/>
          <p:cNvSpPr>
            <a:spLocks noGrp="1" noChangeArrowheads="1"/>
          </p:cNvSpPr>
          <p:nvPr>
            <p:ph type="body" idx="1"/>
          </p:nvPr>
        </p:nvSpPr>
        <p:spPr>
          <a:xfrm>
            <a:off x="457200" y="1981200"/>
            <a:ext cx="8229600" cy="4114800"/>
          </a:xfrm>
        </p:spPr>
        <p:txBody>
          <a:bodyPr/>
          <a:lstStyle/>
          <a:p>
            <a:r>
              <a:rPr lang="en-US" dirty="0" smtClean="0">
                <a:latin typeface="Trebuchet MS" charset="0"/>
              </a:rPr>
              <a:t>Post-</a:t>
            </a:r>
            <a:r>
              <a:rPr lang="en-US" dirty="0">
                <a:latin typeface="Trebuchet MS" charset="0"/>
              </a:rPr>
              <a:t>WWII economics in Europe = </a:t>
            </a:r>
            <a:r>
              <a:rPr lang="en-US" dirty="0" smtClean="0">
                <a:latin typeface="Trebuchet MS" charset="0"/>
              </a:rPr>
              <a:t>bad. No credit, no food, no money, no market for goods.</a:t>
            </a:r>
            <a:endParaRPr lang="en-US" dirty="0">
              <a:latin typeface="Trebuchet MS" charset="0"/>
            </a:endParaRPr>
          </a:p>
          <a:p>
            <a:endParaRPr lang="en-US" dirty="0">
              <a:latin typeface="Trebuchet MS" charset="0"/>
            </a:endParaRPr>
          </a:p>
          <a:p>
            <a:r>
              <a:rPr lang="en-US" dirty="0">
                <a:latin typeface="Trebuchet MS" charset="0"/>
              </a:rPr>
              <a:t>Truman feared if conditions worsened, Europeans might turn to communism</a:t>
            </a:r>
          </a:p>
          <a:p>
            <a:endParaRPr lang="en-US" dirty="0">
              <a:latin typeface="Trebuchet MS" charset="0"/>
            </a:endParaRPr>
          </a:p>
          <a:p>
            <a:r>
              <a:rPr lang="en-US" dirty="0" smtClean="0">
                <a:latin typeface="Trebuchet MS" charset="0"/>
              </a:rPr>
              <a:t>Mid-</a:t>
            </a:r>
            <a:r>
              <a:rPr lang="en-US" dirty="0">
                <a:latin typeface="Trebuchet MS" charset="0"/>
              </a:rPr>
              <a:t>1947 </a:t>
            </a:r>
            <a:r>
              <a:rPr lang="en-US" dirty="0">
                <a:latin typeface="Trebuchet MS" charset="0"/>
                <a:sym typeface="Wingdings" charset="0"/>
              </a:rPr>
              <a:t> US Congress launched program for economic aid to Europe</a:t>
            </a:r>
            <a:endParaRPr lang="en-US" dirty="0">
              <a:latin typeface="Trebuchet MS" charset="0"/>
            </a:endParaRPr>
          </a:p>
        </p:txBody>
      </p:sp>
    </p:spTree>
    <p:extLst>
      <p:ext uri="{BB962C8B-B14F-4D97-AF65-F5344CB8AC3E}">
        <p14:creationId xmlns:p14="http://schemas.microsoft.com/office/powerpoint/2010/main" val="18923880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anim calcmode="lin" valueType="num">
                                      <p:cBhvr additive="base">
                                        <p:cTn id="13"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anim calcmode="lin" valueType="num">
                                      <p:cBhvr additive="base">
                                        <p:cTn id="19" dur="500" fill="hold"/>
                                        <p:tgtEl>
                                          <p:spTgt spid="1843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43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l"/>
            <a:r>
              <a:rPr lang="en-US" u="sng">
                <a:latin typeface="Trebuchet MS" charset="0"/>
              </a:rPr>
              <a:t>Marshall Plan</a:t>
            </a:r>
          </a:p>
        </p:txBody>
      </p:sp>
      <p:sp>
        <p:nvSpPr>
          <p:cNvPr id="19459" name="Rectangle 3"/>
          <p:cNvSpPr>
            <a:spLocks noGrp="1" noChangeArrowheads="1"/>
          </p:cNvSpPr>
          <p:nvPr>
            <p:ph type="body" idx="1"/>
          </p:nvPr>
        </p:nvSpPr>
        <p:spPr>
          <a:xfrm>
            <a:off x="457200" y="1633299"/>
            <a:ext cx="8229600" cy="4495800"/>
          </a:xfrm>
        </p:spPr>
        <p:txBody>
          <a:bodyPr/>
          <a:lstStyle/>
          <a:p>
            <a:r>
              <a:rPr lang="en-US" dirty="0" smtClean="0">
                <a:latin typeface="Trebuchet MS" charset="0"/>
                <a:cs typeface="Times New Roman" charset="0"/>
              </a:rPr>
              <a:t>Huge plan for </a:t>
            </a:r>
            <a:r>
              <a:rPr lang="en-US" dirty="0">
                <a:latin typeface="Trebuchet MS" charset="0"/>
                <a:cs typeface="Times New Roman" charset="0"/>
              </a:rPr>
              <a:t>the economic reconstruction of Europe after WWII</a:t>
            </a:r>
          </a:p>
          <a:p>
            <a:endParaRPr lang="en-US" dirty="0">
              <a:latin typeface="Trebuchet MS" charset="0"/>
              <a:cs typeface="Times New Roman" charset="0"/>
            </a:endParaRPr>
          </a:p>
          <a:p>
            <a:r>
              <a:rPr lang="en-US" dirty="0" smtClean="0">
                <a:latin typeface="Trebuchet MS" charset="0"/>
                <a:cs typeface="Times New Roman" charset="0"/>
              </a:rPr>
              <a:t>Provided money </a:t>
            </a:r>
            <a:r>
              <a:rPr lang="en-US" dirty="0">
                <a:latin typeface="Trebuchet MS" charset="0"/>
                <a:cs typeface="Times New Roman" charset="0"/>
              </a:rPr>
              <a:t>for rebuilding </a:t>
            </a:r>
            <a:r>
              <a:rPr lang="en-US" dirty="0" smtClean="0">
                <a:latin typeface="Trebuchet MS" charset="0"/>
                <a:cs typeface="Times New Roman" charset="0"/>
              </a:rPr>
              <a:t>&amp; preserving </a:t>
            </a:r>
            <a:r>
              <a:rPr lang="en-US" dirty="0">
                <a:latin typeface="Trebuchet MS" charset="0"/>
                <a:cs typeface="Times New Roman" charset="0"/>
              </a:rPr>
              <a:t>political stability in Europe</a:t>
            </a:r>
          </a:p>
          <a:p>
            <a:endParaRPr lang="en-US" dirty="0">
              <a:latin typeface="Trebuchet MS" charset="0"/>
              <a:cs typeface="Times New Roman" charset="0"/>
            </a:endParaRPr>
          </a:p>
          <a:p>
            <a:r>
              <a:rPr lang="en-US" dirty="0">
                <a:latin typeface="Trebuchet MS" charset="0"/>
                <a:cs typeface="Times New Roman" charset="0"/>
              </a:rPr>
              <a:t>$13 billion provided to Europe under this </a:t>
            </a:r>
            <a:r>
              <a:rPr lang="en-US" dirty="0" smtClean="0">
                <a:latin typeface="Trebuchet MS" charset="0"/>
                <a:cs typeface="Times New Roman" charset="0"/>
              </a:rPr>
              <a:t>policy</a:t>
            </a:r>
          </a:p>
          <a:p>
            <a:pPr lvl="1"/>
            <a:r>
              <a:rPr lang="en-US" dirty="0" smtClean="0">
                <a:latin typeface="Trebuchet MS" charset="0"/>
                <a:cs typeface="Times New Roman" charset="0"/>
              </a:rPr>
              <a:t>Europe’s economy surged, markets grew for American goods, further linked Western Europe and the US economically.</a:t>
            </a:r>
            <a:endParaRPr lang="en-US" dirty="0"/>
          </a:p>
        </p:txBody>
      </p:sp>
    </p:spTree>
    <p:extLst>
      <p:ext uri="{BB962C8B-B14F-4D97-AF65-F5344CB8AC3E}">
        <p14:creationId xmlns:p14="http://schemas.microsoft.com/office/powerpoint/2010/main" val="32626632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anim calcmode="lin" valueType="num">
                                      <p:cBhvr additive="base">
                                        <p:cTn id="13"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459">
                                            <p:txEl>
                                              <p:pRg st="4" end="4"/>
                                            </p:txEl>
                                          </p:spTgt>
                                        </p:tgtEl>
                                        <p:attrNameLst>
                                          <p:attrName>style.visibility</p:attrName>
                                        </p:attrNameLst>
                                      </p:cBhvr>
                                      <p:to>
                                        <p:strVal val="visible"/>
                                      </p:to>
                                    </p:set>
                                    <p:anim calcmode="lin" valueType="num">
                                      <p:cBhvr additive="base">
                                        <p:cTn id="19" dur="500" fill="hold"/>
                                        <p:tgtEl>
                                          <p:spTgt spid="1945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9">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9459">
                                            <p:txEl>
                                              <p:pRg st="5" end="5"/>
                                            </p:txEl>
                                          </p:spTgt>
                                        </p:tgtEl>
                                        <p:attrNameLst>
                                          <p:attrName>style.visibility</p:attrName>
                                        </p:attrNameLst>
                                      </p:cBhvr>
                                      <p:to>
                                        <p:strVal val="visible"/>
                                      </p:to>
                                    </p:set>
                                    <p:anim calcmode="lin" valueType="num">
                                      <p:cBhvr additive="base">
                                        <p:cTn id="23" dur="500" fill="hold"/>
                                        <p:tgtEl>
                                          <p:spTgt spid="19459">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945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a:xfrm>
            <a:off x="0" y="0"/>
            <a:ext cx="9144000" cy="1143000"/>
          </a:xfrm>
        </p:spPr>
        <p:txBody>
          <a:bodyPr>
            <a:normAutofit fontScale="90000"/>
          </a:bodyPr>
          <a:lstStyle/>
          <a:p>
            <a:pPr>
              <a:defRPr/>
            </a:pPr>
            <a:r>
              <a:rPr lang="en-US" sz="4000" b="1" dirty="0" smtClean="0">
                <a:ea typeface="+mj-ea"/>
              </a:rPr>
              <a:t>Truman &amp; Containment (1945-1953)</a:t>
            </a:r>
            <a:r>
              <a:rPr lang="en-US" sz="4000" dirty="0" smtClean="0">
                <a:effectLst/>
                <a:ea typeface="+mj-ea"/>
              </a:rPr>
              <a:t> </a:t>
            </a:r>
            <a:r>
              <a:rPr lang="en-US" sz="4000" b="1" dirty="0" smtClean="0">
                <a:effectLst/>
                <a:ea typeface="+mj-ea"/>
              </a:rPr>
              <a:t>Marshall Plan</a:t>
            </a:r>
          </a:p>
        </p:txBody>
      </p:sp>
      <p:sp>
        <p:nvSpPr>
          <p:cNvPr id="52227" name="Rectangle 3"/>
          <p:cNvSpPr>
            <a:spLocks noGrp="1" noRot="1" noChangeArrowheads="1"/>
          </p:cNvSpPr>
          <p:nvPr>
            <p:ph type="body" sz="half" idx="1"/>
          </p:nvPr>
        </p:nvSpPr>
        <p:spPr>
          <a:xfrm>
            <a:off x="0" y="1295400"/>
            <a:ext cx="3733800" cy="5562600"/>
          </a:xfrm>
        </p:spPr>
        <p:txBody>
          <a:bodyPr/>
          <a:lstStyle/>
          <a:p>
            <a:pPr eaLnBrk="1" hangingPunct="1"/>
            <a:r>
              <a:rPr lang="en-US" sz="2400">
                <a:latin typeface="Arial" charset="0"/>
              </a:rPr>
              <a:t>European Recovery Program</a:t>
            </a:r>
          </a:p>
          <a:p>
            <a:pPr lvl="1" eaLnBrk="1" hangingPunct="1"/>
            <a:r>
              <a:rPr lang="en-US" sz="2000">
                <a:latin typeface="Arial" charset="0"/>
              </a:rPr>
              <a:t>$13 billion in grants</a:t>
            </a:r>
          </a:p>
          <a:p>
            <a:pPr lvl="1" eaLnBrk="1" hangingPunct="1"/>
            <a:r>
              <a:rPr lang="en-US" sz="2000">
                <a:latin typeface="Arial" charset="0"/>
              </a:rPr>
              <a:t>Rebuild and develop European infrastructure</a:t>
            </a:r>
          </a:p>
          <a:p>
            <a:pPr eaLnBrk="1" hangingPunct="1"/>
            <a:r>
              <a:rPr lang="en-US" sz="2400">
                <a:latin typeface="Arial" charset="0"/>
              </a:rPr>
              <a:t>Designed to prevent communist uprisings or infiltration in vulnerable nations</a:t>
            </a:r>
          </a:p>
        </p:txBody>
      </p:sp>
      <p:pic>
        <p:nvPicPr>
          <p:cNvPr id="14340" name="Picture 5" descr="DIVI594.jpg                                                    000A84C2Macintosh HD                   C5A9507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165600" y="1295400"/>
            <a:ext cx="4978400" cy="556260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378678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Rot="1" noChangeArrowheads="1"/>
          </p:cNvSpPr>
          <p:nvPr>
            <p:ph type="title"/>
          </p:nvPr>
        </p:nvSpPr>
        <p:spPr>
          <a:xfrm>
            <a:off x="0" y="0"/>
            <a:ext cx="9144000" cy="1295400"/>
          </a:xfrm>
        </p:spPr>
        <p:txBody>
          <a:bodyPr/>
          <a:lstStyle/>
          <a:p>
            <a:pPr eaLnBrk="1" hangingPunct="1"/>
            <a:r>
              <a:rPr lang="en-US" sz="4000" b="1">
                <a:latin typeface="Arial" charset="0"/>
              </a:rPr>
              <a:t>Truman &amp; Containment (1945-1953)</a:t>
            </a:r>
            <a:r>
              <a:rPr lang="en-US">
                <a:latin typeface="Arial" charset="0"/>
              </a:rPr>
              <a:t> </a:t>
            </a:r>
            <a:r>
              <a:rPr lang="en-US" b="1">
                <a:latin typeface="Arial" charset="0"/>
              </a:rPr>
              <a:t>Berlin Airlift</a:t>
            </a:r>
          </a:p>
        </p:txBody>
      </p:sp>
      <p:pic>
        <p:nvPicPr>
          <p:cNvPr id="15363" name="Picture 1028"/>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114800" y="1981200"/>
            <a:ext cx="5029200" cy="3725863"/>
          </a:xfrm>
        </p:spPr>
      </p:pic>
      <p:sp>
        <p:nvSpPr>
          <p:cNvPr id="6" name="Content Placeholder 5"/>
          <p:cNvSpPr>
            <a:spLocks noGrp="1"/>
          </p:cNvSpPr>
          <p:nvPr>
            <p:ph sz="half" idx="2"/>
          </p:nvPr>
        </p:nvSpPr>
        <p:spPr>
          <a:xfrm>
            <a:off x="0" y="1447800"/>
            <a:ext cx="4114800" cy="5410200"/>
          </a:xfrm>
        </p:spPr>
        <p:txBody>
          <a:bodyPr/>
          <a:lstStyle/>
          <a:p>
            <a:pPr eaLnBrk="1" hangingPunct="1"/>
            <a:r>
              <a:rPr lang="en-US" dirty="0">
                <a:latin typeface="Arial" charset="0"/>
              </a:rPr>
              <a:t>Soviet Union establishes blockade of West </a:t>
            </a:r>
            <a:r>
              <a:rPr lang="en-US" dirty="0" smtClean="0">
                <a:latin typeface="Arial" charset="0"/>
              </a:rPr>
              <a:t>Berlin</a:t>
            </a:r>
          </a:p>
          <a:p>
            <a:pPr lvl="1"/>
            <a:r>
              <a:rPr lang="en-US" dirty="0" smtClean="0">
                <a:latin typeface="Arial" charset="0"/>
              </a:rPr>
              <a:t>Why?</a:t>
            </a:r>
            <a:endParaRPr lang="en-US" dirty="0">
              <a:latin typeface="Arial" charset="0"/>
            </a:endParaRPr>
          </a:p>
          <a:p>
            <a:pPr eaLnBrk="1" hangingPunct="1"/>
            <a:r>
              <a:rPr lang="en-US" dirty="0">
                <a:latin typeface="Arial" charset="0"/>
              </a:rPr>
              <a:t>U.S. and allies launch aerial campaign from 1948-1949</a:t>
            </a:r>
          </a:p>
          <a:p>
            <a:pPr lvl="1" eaLnBrk="1" hangingPunct="1"/>
            <a:r>
              <a:rPr lang="en-US" dirty="0">
                <a:latin typeface="Arial" charset="0"/>
              </a:rPr>
              <a:t>Drop food and fuel to citizens</a:t>
            </a:r>
          </a:p>
          <a:p>
            <a:pPr eaLnBrk="1" hangingPunct="1"/>
            <a:r>
              <a:rPr lang="en-US" dirty="0">
                <a:latin typeface="Arial" charset="0"/>
              </a:rPr>
              <a:t>Extremely successful</a:t>
            </a:r>
          </a:p>
          <a:p>
            <a:pPr lvl="1" eaLnBrk="1" hangingPunct="1"/>
            <a:r>
              <a:rPr lang="en-US" dirty="0">
                <a:latin typeface="Arial" charset="0"/>
              </a:rPr>
              <a:t>Over 200,000 flights</a:t>
            </a:r>
          </a:p>
          <a:p>
            <a:pPr lvl="1" eaLnBrk="1" hangingPunct="1"/>
            <a:r>
              <a:rPr lang="en-US" dirty="0">
                <a:latin typeface="Arial" charset="0"/>
              </a:rPr>
              <a:t>47,000 tons </a:t>
            </a:r>
            <a:r>
              <a:rPr lang="en-US" dirty="0" smtClean="0">
                <a:latin typeface="Arial" charset="0"/>
              </a:rPr>
              <a:t>daily</a:t>
            </a:r>
          </a:p>
          <a:p>
            <a:r>
              <a:rPr lang="en-US" dirty="0" smtClean="0">
                <a:latin typeface="Arial" charset="0"/>
              </a:rPr>
              <a:t>Stalin backs down</a:t>
            </a:r>
            <a:endParaRPr lang="en-US" dirty="0">
              <a:latin typeface="Arial" charset="0"/>
            </a:endParaRPr>
          </a:p>
        </p:txBody>
      </p:sp>
    </p:spTree>
    <p:extLst>
      <p:ext uri="{BB962C8B-B14F-4D97-AF65-F5344CB8AC3E}">
        <p14:creationId xmlns:p14="http://schemas.microsoft.com/office/powerpoint/2010/main" val="71649273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0" y="0"/>
            <a:ext cx="9144000" cy="1143000"/>
          </a:xfrm>
        </p:spPr>
        <p:txBody>
          <a:bodyPr>
            <a:normAutofit fontScale="90000"/>
          </a:bodyPr>
          <a:lstStyle/>
          <a:p>
            <a:pPr eaLnBrk="1" hangingPunct="1"/>
            <a:r>
              <a:rPr lang="en-US" sz="4000" b="1">
                <a:latin typeface="Arial" charset="0"/>
              </a:rPr>
              <a:t>Truman &amp; Containment (1945-1953)</a:t>
            </a:r>
            <a:r>
              <a:rPr lang="en-US">
                <a:latin typeface="Arial" charset="0"/>
              </a:rPr>
              <a:t> Cold War Alliances</a:t>
            </a:r>
          </a:p>
        </p:txBody>
      </p:sp>
      <p:pic>
        <p:nvPicPr>
          <p:cNvPr id="16387" name="Picture 4"/>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0" y="1371600"/>
            <a:ext cx="4495800" cy="5418138"/>
          </a:xfrm>
        </p:spPr>
      </p:pic>
      <p:sp>
        <p:nvSpPr>
          <p:cNvPr id="6" name="Content Placeholder 5"/>
          <p:cNvSpPr>
            <a:spLocks noGrp="1"/>
          </p:cNvSpPr>
          <p:nvPr>
            <p:ph sz="half" idx="2"/>
          </p:nvPr>
        </p:nvSpPr>
        <p:spPr>
          <a:xfrm>
            <a:off x="4495800" y="1295400"/>
            <a:ext cx="4648200" cy="5562600"/>
          </a:xfrm>
        </p:spPr>
        <p:txBody>
          <a:bodyPr/>
          <a:lstStyle/>
          <a:p>
            <a:pPr eaLnBrk="1" hangingPunct="1"/>
            <a:r>
              <a:rPr lang="en-US" b="1">
                <a:latin typeface="Arial" charset="0"/>
              </a:rPr>
              <a:t>North Atlantic Treaty Organization (NATO)</a:t>
            </a:r>
          </a:p>
          <a:p>
            <a:pPr lvl="1" eaLnBrk="1" hangingPunct="1"/>
            <a:r>
              <a:rPr lang="en-US">
                <a:latin typeface="Arial" charset="0"/>
              </a:rPr>
              <a:t>Permanent alliance between U.S., Canada, and Western Europe</a:t>
            </a:r>
          </a:p>
          <a:p>
            <a:pPr lvl="1" eaLnBrk="1" hangingPunct="1"/>
            <a:r>
              <a:rPr lang="en-US">
                <a:latin typeface="Arial" charset="0"/>
              </a:rPr>
              <a:t>If one member is attacked, all treaty nations will defend</a:t>
            </a:r>
          </a:p>
          <a:p>
            <a:pPr eaLnBrk="1" hangingPunct="1"/>
            <a:r>
              <a:rPr lang="en-US" b="1">
                <a:latin typeface="Arial" charset="0"/>
              </a:rPr>
              <a:t>Warsaw Pact</a:t>
            </a:r>
          </a:p>
          <a:p>
            <a:pPr lvl="1" eaLnBrk="1" hangingPunct="1"/>
            <a:r>
              <a:rPr lang="en-US">
                <a:latin typeface="Arial" charset="0"/>
              </a:rPr>
              <a:t>Soviet Union</a:t>
            </a:r>
            <a:r>
              <a:rPr lang="ja-JP" altLang="en-US">
                <a:latin typeface="Arial" charset="0"/>
              </a:rPr>
              <a:t>’</a:t>
            </a:r>
            <a:r>
              <a:rPr lang="en-US">
                <a:latin typeface="Arial" charset="0"/>
              </a:rPr>
              <a:t>s version of NATO</a:t>
            </a:r>
          </a:p>
          <a:p>
            <a:pPr lvl="1" eaLnBrk="1" hangingPunct="1"/>
            <a:r>
              <a:rPr lang="en-US">
                <a:latin typeface="Arial" charset="0"/>
              </a:rPr>
              <a:t>Eastern European satellite nations</a:t>
            </a:r>
          </a:p>
        </p:txBody>
      </p:sp>
    </p:spTree>
    <p:extLst>
      <p:ext uri="{BB962C8B-B14F-4D97-AF65-F5344CB8AC3E}">
        <p14:creationId xmlns:p14="http://schemas.microsoft.com/office/powerpoint/2010/main" val="151293760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147038"/>
            <a:ext cx="7772400" cy="1143000"/>
          </a:xfrm>
        </p:spPr>
        <p:txBody>
          <a:bodyPr/>
          <a:lstStyle/>
          <a:p>
            <a:pPr algn="l"/>
            <a:r>
              <a:rPr lang="en-US" dirty="0" smtClean="0">
                <a:latin typeface="Trebuchet MS" charset="0"/>
              </a:rPr>
              <a:t>Before your quiz…</a:t>
            </a:r>
            <a:endParaRPr lang="en-US" dirty="0">
              <a:latin typeface="Trebuchet MS" charset="0"/>
            </a:endParaRPr>
          </a:p>
        </p:txBody>
      </p:sp>
      <p:sp>
        <p:nvSpPr>
          <p:cNvPr id="17411" name="Rectangle 3"/>
          <p:cNvSpPr>
            <a:spLocks noGrp="1" noChangeArrowheads="1"/>
          </p:cNvSpPr>
          <p:nvPr>
            <p:ph type="body" idx="1"/>
          </p:nvPr>
        </p:nvSpPr>
        <p:spPr>
          <a:xfrm>
            <a:off x="457200" y="1600200"/>
            <a:ext cx="8229600" cy="5029200"/>
          </a:xfrm>
        </p:spPr>
        <p:txBody>
          <a:bodyPr/>
          <a:lstStyle/>
          <a:p>
            <a:pPr>
              <a:buFontTx/>
              <a:buNone/>
            </a:pPr>
            <a:r>
              <a:rPr lang="en-US" dirty="0" smtClean="0">
                <a:latin typeface="Trebuchet MS" charset="0"/>
              </a:rPr>
              <a:t>With your partner,</a:t>
            </a:r>
            <a:r>
              <a:rPr lang="en-US" dirty="0">
                <a:latin typeface="Trebuchet MS" charset="0"/>
              </a:rPr>
              <a:t> d</a:t>
            </a:r>
            <a:r>
              <a:rPr lang="en-US" dirty="0" smtClean="0">
                <a:latin typeface="Trebuchet MS" charset="0"/>
              </a:rPr>
              <a:t>iscuss how </a:t>
            </a:r>
            <a:r>
              <a:rPr lang="en-US" dirty="0">
                <a:latin typeface="Trebuchet MS" charset="0"/>
              </a:rPr>
              <a:t>the Truman </a:t>
            </a:r>
            <a:r>
              <a:rPr lang="en-US" dirty="0" smtClean="0">
                <a:latin typeface="Trebuchet MS" charset="0"/>
              </a:rPr>
              <a:t>Doctrine and</a:t>
            </a:r>
            <a:r>
              <a:rPr lang="en-US" dirty="0">
                <a:latin typeface="Trebuchet MS" charset="0"/>
              </a:rPr>
              <a:t> </a:t>
            </a:r>
            <a:r>
              <a:rPr lang="en-US" dirty="0" smtClean="0">
                <a:latin typeface="Trebuchet MS" charset="0"/>
              </a:rPr>
              <a:t>Marshall </a:t>
            </a:r>
            <a:r>
              <a:rPr lang="en-US" dirty="0">
                <a:latin typeface="Trebuchet MS" charset="0"/>
              </a:rPr>
              <a:t>Plan </a:t>
            </a:r>
            <a:r>
              <a:rPr lang="en-US" dirty="0" smtClean="0">
                <a:latin typeface="Trebuchet MS" charset="0"/>
              </a:rPr>
              <a:t>promoted </a:t>
            </a:r>
            <a:r>
              <a:rPr lang="en-US" dirty="0">
                <a:latin typeface="Trebuchet MS" charset="0"/>
              </a:rPr>
              <a:t>the policy </a:t>
            </a:r>
            <a:r>
              <a:rPr lang="en-US" dirty="0" smtClean="0">
                <a:latin typeface="Trebuchet MS" charset="0"/>
              </a:rPr>
              <a:t>of Containment. </a:t>
            </a:r>
            <a:r>
              <a:rPr lang="en-US" u="sng" dirty="0">
                <a:latin typeface="Trebuchet MS" charset="0"/>
              </a:rPr>
              <a:t>BE SPECIFIC</a:t>
            </a:r>
            <a:r>
              <a:rPr lang="en-US" dirty="0">
                <a:latin typeface="Trebuchet MS" charset="0"/>
              </a:rPr>
              <a:t>.</a:t>
            </a:r>
          </a:p>
          <a:p>
            <a:pPr marL="0" indent="0">
              <a:buNone/>
            </a:pPr>
            <a:endParaRPr lang="en-US" dirty="0"/>
          </a:p>
        </p:txBody>
      </p:sp>
    </p:spTree>
    <p:extLst>
      <p:ext uri="{BB962C8B-B14F-4D97-AF65-F5344CB8AC3E}">
        <p14:creationId xmlns:p14="http://schemas.microsoft.com/office/powerpoint/2010/main" val="240541561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to Consider</a:t>
            </a:r>
            <a:endParaRPr lang="en-US" dirty="0"/>
          </a:p>
        </p:txBody>
      </p:sp>
      <p:sp>
        <p:nvSpPr>
          <p:cNvPr id="3" name="Content Placeholder 2"/>
          <p:cNvSpPr>
            <a:spLocks noGrp="1"/>
          </p:cNvSpPr>
          <p:nvPr>
            <p:ph sz="quarter" idx="1"/>
          </p:nvPr>
        </p:nvSpPr>
        <p:spPr/>
        <p:txBody>
          <a:bodyPr/>
          <a:lstStyle/>
          <a:p>
            <a:r>
              <a:rPr lang="en-US" dirty="0" smtClean="0"/>
              <a:t>America in the World: “In what ways did WWII set the stage for the Cold War?”</a:t>
            </a:r>
          </a:p>
          <a:p>
            <a:r>
              <a:rPr lang="en-US" dirty="0" smtClean="0"/>
              <a:t>America in the World: “What specific actions did the US government take to combat communism?”</a:t>
            </a:r>
          </a:p>
          <a:p>
            <a:pPr marL="0" indent="0">
              <a:buNone/>
            </a:pPr>
            <a:endParaRPr lang="en-US" dirty="0"/>
          </a:p>
        </p:txBody>
      </p:sp>
    </p:spTree>
    <p:extLst>
      <p:ext uri="{BB962C8B-B14F-4D97-AF65-F5344CB8AC3E}">
        <p14:creationId xmlns:p14="http://schemas.microsoft.com/office/powerpoint/2010/main" val="132057257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7552"/>
          </a:xfrm>
        </p:spPr>
        <p:txBody>
          <a:bodyPr>
            <a:normAutofit/>
          </a:bodyPr>
          <a:lstStyle/>
          <a:p>
            <a:r>
              <a:rPr lang="en-US" dirty="0" smtClean="0"/>
              <a:t>Today’s Guiding Question/Criteria for Success</a:t>
            </a:r>
            <a:endParaRPr lang="en-US" dirty="0"/>
          </a:p>
        </p:txBody>
      </p:sp>
      <p:sp>
        <p:nvSpPr>
          <p:cNvPr id="3" name="Content Placeholder 2"/>
          <p:cNvSpPr>
            <a:spLocks noGrp="1"/>
          </p:cNvSpPr>
          <p:nvPr>
            <p:ph sz="quarter" idx="1"/>
          </p:nvPr>
        </p:nvSpPr>
        <p:spPr/>
        <p:txBody>
          <a:bodyPr/>
          <a:lstStyle/>
          <a:p>
            <a:r>
              <a:rPr lang="en-US" dirty="0" smtClean="0"/>
              <a:t>TO WHAT EXTENT was containment an effective and realistic plan for US foreign policy post WWII?</a:t>
            </a:r>
            <a:endParaRPr lang="en-US" dirty="0"/>
          </a:p>
        </p:txBody>
      </p:sp>
    </p:spTree>
    <p:extLst>
      <p:ext uri="{BB962C8B-B14F-4D97-AF65-F5344CB8AC3E}">
        <p14:creationId xmlns:p14="http://schemas.microsoft.com/office/powerpoint/2010/main" val="1614828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Mr. Winchell</a:t>
            </a:r>
          </a:p>
          <a:p>
            <a:r>
              <a:rPr lang="en-US" dirty="0" smtClean="0"/>
              <a:t>APUSH</a:t>
            </a:r>
          </a:p>
          <a:p>
            <a:r>
              <a:rPr lang="en-US" dirty="0" smtClean="0"/>
              <a:t>Period 8: Day 1!</a:t>
            </a:r>
            <a:endParaRPr lang="en-US" dirty="0"/>
          </a:p>
        </p:txBody>
      </p:sp>
      <p:sp>
        <p:nvSpPr>
          <p:cNvPr id="2" name="Title 1"/>
          <p:cNvSpPr>
            <a:spLocks noGrp="1"/>
          </p:cNvSpPr>
          <p:nvPr>
            <p:ph type="ctrTitle"/>
          </p:nvPr>
        </p:nvSpPr>
        <p:spPr/>
        <p:txBody>
          <a:bodyPr/>
          <a:lstStyle/>
          <a:p>
            <a:r>
              <a:rPr lang="en-US" dirty="0" smtClean="0"/>
              <a:t>Containment: Early Cold War</a:t>
            </a:r>
            <a:endParaRPr lang="en-US" dirty="0"/>
          </a:p>
        </p:txBody>
      </p:sp>
    </p:spTree>
    <p:extLst>
      <p:ext uri="{BB962C8B-B14F-4D97-AF65-F5344CB8AC3E}">
        <p14:creationId xmlns:p14="http://schemas.microsoft.com/office/powerpoint/2010/main" val="421347066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a:r>
              <a:rPr lang="en-US">
                <a:latin typeface="Trebuchet MS" charset="0"/>
              </a:rPr>
              <a:t>Post-WWII Relationships</a:t>
            </a:r>
          </a:p>
        </p:txBody>
      </p:sp>
      <p:sp>
        <p:nvSpPr>
          <p:cNvPr id="6147" name="Rectangle 3"/>
          <p:cNvSpPr>
            <a:spLocks noGrp="1" noChangeArrowheads="1"/>
          </p:cNvSpPr>
          <p:nvPr>
            <p:ph type="body" idx="1"/>
          </p:nvPr>
        </p:nvSpPr>
        <p:spPr>
          <a:xfrm>
            <a:off x="457200" y="1981200"/>
            <a:ext cx="8153400" cy="4114800"/>
          </a:xfrm>
        </p:spPr>
        <p:txBody>
          <a:bodyPr/>
          <a:lstStyle/>
          <a:p>
            <a:r>
              <a:rPr lang="en-US" dirty="0" smtClean="0">
                <a:latin typeface="Trebuchet MS" charset="0"/>
              </a:rPr>
              <a:t>Relationships </a:t>
            </a:r>
            <a:r>
              <a:rPr lang="en-US" dirty="0">
                <a:latin typeface="Trebuchet MS" charset="0"/>
              </a:rPr>
              <a:t>between Soviet Union &amp; other Allies </a:t>
            </a:r>
            <a:r>
              <a:rPr lang="en-US" dirty="0" smtClean="0">
                <a:latin typeface="Trebuchet MS" charset="0"/>
              </a:rPr>
              <a:t>worsen.</a:t>
            </a:r>
          </a:p>
          <a:p>
            <a:pPr lvl="1"/>
            <a:r>
              <a:rPr lang="en-US" dirty="0" smtClean="0">
                <a:latin typeface="Trebuchet MS" charset="0"/>
              </a:rPr>
              <a:t>PRIOR KNOWLEDGE: WHY?</a:t>
            </a:r>
            <a:endParaRPr lang="en-US" dirty="0">
              <a:latin typeface="Trebuchet MS" charset="0"/>
            </a:endParaRPr>
          </a:p>
          <a:p>
            <a:endParaRPr lang="en-US" dirty="0">
              <a:latin typeface="Trebuchet MS" charset="0"/>
            </a:endParaRPr>
          </a:p>
          <a:p>
            <a:r>
              <a:rPr lang="en-US" u="sng" dirty="0">
                <a:latin typeface="Trebuchet MS" charset="0"/>
              </a:rPr>
              <a:t>Cold War</a:t>
            </a:r>
            <a:r>
              <a:rPr lang="en-US" dirty="0">
                <a:latin typeface="Trebuchet MS" charset="0"/>
              </a:rPr>
              <a:t>: </a:t>
            </a:r>
            <a:r>
              <a:rPr lang="en-US" dirty="0">
                <a:latin typeface="Trebuchet MS" charset="0"/>
                <a:cs typeface="Times New Roman" charset="0"/>
              </a:rPr>
              <a:t>an era of high tension &amp; bitter rivalry between the United States &amp; the Soviet Union in the decades following WWII</a:t>
            </a:r>
          </a:p>
          <a:p>
            <a:endParaRPr lang="en-US" u="sng" dirty="0">
              <a:latin typeface="Trebuchet MS" charset="0"/>
            </a:endParaRPr>
          </a:p>
        </p:txBody>
      </p:sp>
    </p:spTree>
    <p:extLst>
      <p:ext uri="{BB962C8B-B14F-4D97-AF65-F5344CB8AC3E}">
        <p14:creationId xmlns:p14="http://schemas.microsoft.com/office/powerpoint/2010/main" val="41682281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 calcmode="lin" valueType="num">
                                      <p:cBhvr additive="base">
                                        <p:cTn id="11"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anim calcmode="lin" valueType="num">
                                      <p:cBhvr additive="base">
                                        <p:cTn id="17"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4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0" y="97530"/>
            <a:ext cx="9144000" cy="914400"/>
          </a:xfrm>
        </p:spPr>
        <p:txBody>
          <a:bodyPr/>
          <a:lstStyle/>
          <a:p>
            <a:pPr eaLnBrk="1" hangingPunct="1"/>
            <a:r>
              <a:rPr lang="en-US">
                <a:latin typeface="Arial" charset="0"/>
              </a:rPr>
              <a:t>Understanding the Cold War</a:t>
            </a:r>
          </a:p>
        </p:txBody>
      </p:sp>
      <p:sp>
        <p:nvSpPr>
          <p:cNvPr id="5123" name="Rectangle 3"/>
          <p:cNvSpPr>
            <a:spLocks noGrp="1" noRot="1" noChangeArrowheads="1"/>
          </p:cNvSpPr>
          <p:nvPr>
            <p:ph type="body" sz="half" idx="1"/>
          </p:nvPr>
        </p:nvSpPr>
        <p:spPr>
          <a:xfrm>
            <a:off x="0" y="1417742"/>
            <a:ext cx="3657600" cy="5181600"/>
          </a:xfrm>
        </p:spPr>
        <p:txBody>
          <a:bodyPr/>
          <a:lstStyle/>
          <a:p>
            <a:pPr eaLnBrk="1" hangingPunct="1"/>
            <a:r>
              <a:rPr lang="en-US" sz="2000" dirty="0">
                <a:latin typeface="Arial" charset="0"/>
              </a:rPr>
              <a:t>Superpower nations after WWII</a:t>
            </a:r>
          </a:p>
          <a:p>
            <a:pPr lvl="1" eaLnBrk="1" hangingPunct="1"/>
            <a:r>
              <a:rPr lang="en-US" sz="1800" dirty="0">
                <a:latin typeface="Arial" charset="0"/>
              </a:rPr>
              <a:t>Soviet Union = communism, police state</a:t>
            </a:r>
          </a:p>
          <a:p>
            <a:pPr lvl="1" eaLnBrk="1" hangingPunct="1"/>
            <a:r>
              <a:rPr lang="en-US" sz="1800" dirty="0">
                <a:latin typeface="Arial" charset="0"/>
              </a:rPr>
              <a:t>United States = capitalism, democracy</a:t>
            </a:r>
          </a:p>
          <a:p>
            <a:pPr eaLnBrk="1" hangingPunct="1"/>
            <a:r>
              <a:rPr lang="en-US" sz="2000" dirty="0">
                <a:latin typeface="Arial" charset="0"/>
              </a:rPr>
              <a:t>Cold War meant a </a:t>
            </a:r>
            <a:r>
              <a:rPr lang="ja-JP" altLang="en-US" sz="2000" dirty="0">
                <a:latin typeface="Arial" charset="0"/>
              </a:rPr>
              <a:t>“</a:t>
            </a:r>
            <a:r>
              <a:rPr lang="en-US" sz="2000" dirty="0">
                <a:latin typeface="Arial" charset="0"/>
              </a:rPr>
              <a:t>war of words</a:t>
            </a:r>
            <a:r>
              <a:rPr lang="ja-JP" altLang="en-US" sz="2000" dirty="0">
                <a:latin typeface="Arial" charset="0"/>
              </a:rPr>
              <a:t>”</a:t>
            </a:r>
            <a:r>
              <a:rPr lang="en-US" sz="2000" dirty="0">
                <a:latin typeface="Arial" charset="0"/>
              </a:rPr>
              <a:t> rather than outright conflict</a:t>
            </a:r>
          </a:p>
          <a:p>
            <a:pPr lvl="1" eaLnBrk="1" hangingPunct="1"/>
            <a:r>
              <a:rPr lang="en-US" sz="1800" dirty="0">
                <a:latin typeface="Arial" charset="0"/>
              </a:rPr>
              <a:t>However, the Cold War includes episodes of </a:t>
            </a:r>
            <a:r>
              <a:rPr lang="ja-JP" altLang="en-US" sz="1800" dirty="0">
                <a:latin typeface="Arial" charset="0"/>
              </a:rPr>
              <a:t>“</a:t>
            </a:r>
            <a:r>
              <a:rPr lang="en-US" sz="1800" dirty="0">
                <a:latin typeface="Arial" charset="0"/>
              </a:rPr>
              <a:t>hot</a:t>
            </a:r>
            <a:r>
              <a:rPr lang="ja-JP" altLang="en-US" sz="1800" dirty="0">
                <a:latin typeface="Arial" charset="0"/>
              </a:rPr>
              <a:t>”</a:t>
            </a:r>
            <a:r>
              <a:rPr lang="en-US" sz="1800" dirty="0">
                <a:latin typeface="Arial" charset="0"/>
              </a:rPr>
              <a:t> conflicts in various regions around the world.</a:t>
            </a:r>
          </a:p>
        </p:txBody>
      </p:sp>
      <p:pic>
        <p:nvPicPr>
          <p:cNvPr id="7172" name="Picture 5" descr="Unit11_map_Cold_War_642.gif                                    000A84C2Macintosh HD                   C5A9507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763963" y="1066800"/>
            <a:ext cx="5230812" cy="5181600"/>
          </a:xfrm>
        </p:spPr>
      </p:pic>
    </p:spTree>
    <p:extLst>
      <p:ext uri="{BB962C8B-B14F-4D97-AF65-F5344CB8AC3E}">
        <p14:creationId xmlns:p14="http://schemas.microsoft.com/office/powerpoint/2010/main" val="37088282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a:r>
              <a:rPr lang="en-US">
                <a:latin typeface="Trebuchet MS" charset="0"/>
              </a:rPr>
              <a:t>Struggle Begins</a:t>
            </a:r>
          </a:p>
        </p:txBody>
      </p:sp>
      <p:sp>
        <p:nvSpPr>
          <p:cNvPr id="9219" name="Rectangle 3"/>
          <p:cNvSpPr>
            <a:spLocks noGrp="1" noChangeArrowheads="1"/>
          </p:cNvSpPr>
          <p:nvPr>
            <p:ph type="body" idx="1"/>
          </p:nvPr>
        </p:nvSpPr>
        <p:spPr>
          <a:xfrm>
            <a:off x="533400" y="1981200"/>
            <a:ext cx="8077200" cy="4495800"/>
          </a:xfrm>
        </p:spPr>
        <p:txBody>
          <a:bodyPr/>
          <a:lstStyle/>
          <a:p>
            <a:pPr>
              <a:lnSpc>
                <a:spcPct val="90000"/>
              </a:lnSpc>
            </a:pPr>
            <a:r>
              <a:rPr lang="en-US" dirty="0" smtClean="0">
                <a:latin typeface="Trebuchet MS" charset="0"/>
              </a:rPr>
              <a:t>Military rivalry</a:t>
            </a:r>
            <a:endParaRPr lang="en-US" dirty="0">
              <a:latin typeface="Trebuchet MS" charset="0"/>
            </a:endParaRPr>
          </a:p>
          <a:p>
            <a:pPr>
              <a:lnSpc>
                <a:spcPct val="90000"/>
              </a:lnSpc>
              <a:buFontTx/>
              <a:buNone/>
            </a:pPr>
            <a:r>
              <a:rPr lang="en-US" dirty="0">
                <a:latin typeface="Trebuchet MS" charset="0"/>
              </a:rPr>
              <a:t>		-technology of weapons</a:t>
            </a:r>
          </a:p>
          <a:p>
            <a:pPr>
              <a:lnSpc>
                <a:spcPct val="90000"/>
              </a:lnSpc>
              <a:buFontTx/>
              <a:buNone/>
            </a:pPr>
            <a:r>
              <a:rPr lang="en-US" dirty="0">
                <a:latin typeface="Trebuchet MS" charset="0"/>
              </a:rPr>
              <a:t>		-number of weapons</a:t>
            </a:r>
          </a:p>
          <a:p>
            <a:pPr>
              <a:lnSpc>
                <a:spcPct val="90000"/>
              </a:lnSpc>
              <a:buFontTx/>
              <a:buNone/>
            </a:pPr>
            <a:endParaRPr lang="en-US" dirty="0">
              <a:latin typeface="Trebuchet MS" charset="0"/>
            </a:endParaRPr>
          </a:p>
          <a:p>
            <a:pPr>
              <a:lnSpc>
                <a:spcPct val="90000"/>
              </a:lnSpc>
            </a:pPr>
            <a:r>
              <a:rPr lang="en-US" dirty="0" smtClean="0">
                <a:latin typeface="Trebuchet MS" charset="0"/>
              </a:rPr>
              <a:t>Political rivalry</a:t>
            </a:r>
            <a:endParaRPr lang="en-US" dirty="0">
              <a:latin typeface="Trebuchet MS" charset="0"/>
            </a:endParaRPr>
          </a:p>
          <a:p>
            <a:pPr>
              <a:lnSpc>
                <a:spcPct val="90000"/>
              </a:lnSpc>
              <a:buFontTx/>
              <a:buNone/>
            </a:pPr>
            <a:r>
              <a:rPr lang="en-US" dirty="0">
                <a:latin typeface="Trebuchet MS" charset="0"/>
              </a:rPr>
              <a:t>		-influence in world</a:t>
            </a:r>
          </a:p>
          <a:p>
            <a:pPr>
              <a:lnSpc>
                <a:spcPct val="90000"/>
              </a:lnSpc>
              <a:buFontTx/>
              <a:buNone/>
            </a:pPr>
            <a:r>
              <a:rPr lang="en-US" dirty="0">
                <a:latin typeface="Trebuchet MS" charset="0"/>
              </a:rPr>
              <a:t>		-best government, economic policies</a:t>
            </a:r>
          </a:p>
          <a:p>
            <a:pPr>
              <a:lnSpc>
                <a:spcPct val="90000"/>
              </a:lnSpc>
              <a:buFontTx/>
              <a:buNone/>
            </a:pPr>
            <a:r>
              <a:rPr lang="en-US" dirty="0">
                <a:latin typeface="Trebuchet MS" charset="0"/>
              </a:rPr>
              <a:t>		-best societies for its people</a:t>
            </a:r>
          </a:p>
          <a:p>
            <a:pPr>
              <a:lnSpc>
                <a:spcPct val="90000"/>
              </a:lnSpc>
            </a:pPr>
            <a:endParaRPr lang="en-US" dirty="0">
              <a:latin typeface="Trebuchet MS" charset="0"/>
            </a:endParaRPr>
          </a:p>
        </p:txBody>
      </p:sp>
    </p:spTree>
    <p:extLst>
      <p:ext uri="{BB962C8B-B14F-4D97-AF65-F5344CB8AC3E}">
        <p14:creationId xmlns:p14="http://schemas.microsoft.com/office/powerpoint/2010/main" val="13239189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19">
                                            <p:txEl>
                                              <p:pRg st="4" end="4"/>
                                            </p:txEl>
                                          </p:spTgt>
                                        </p:tgtEl>
                                        <p:attrNameLst>
                                          <p:attrName>style.visibility</p:attrName>
                                        </p:attrNameLst>
                                      </p:cBhvr>
                                      <p:to>
                                        <p:strVal val="visible"/>
                                      </p:to>
                                    </p:set>
                                    <p:anim calcmode="lin" valueType="num">
                                      <p:cBhvr additive="base">
                                        <p:cTn id="25" dur="500" fill="hold"/>
                                        <p:tgtEl>
                                          <p:spTgt spid="921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219">
                                            <p:txEl>
                                              <p:pRg st="5" end="5"/>
                                            </p:txEl>
                                          </p:spTgt>
                                        </p:tgtEl>
                                        <p:attrNameLst>
                                          <p:attrName>style.visibility</p:attrName>
                                        </p:attrNameLst>
                                      </p:cBhvr>
                                      <p:to>
                                        <p:strVal val="visible"/>
                                      </p:to>
                                    </p:set>
                                    <p:anim calcmode="lin" valueType="num">
                                      <p:cBhvr additive="base">
                                        <p:cTn id="31" dur="500" fill="hold"/>
                                        <p:tgtEl>
                                          <p:spTgt spid="921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21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 calcmode="lin" valueType="num">
                                      <p:cBhvr additive="base">
                                        <p:cTn id="37" dur="500" fill="hold"/>
                                        <p:tgtEl>
                                          <p:spTgt spid="9219">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21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9219">
                                            <p:txEl>
                                              <p:pRg st="7" end="7"/>
                                            </p:txEl>
                                          </p:spTgt>
                                        </p:tgtEl>
                                        <p:attrNameLst>
                                          <p:attrName>style.visibility</p:attrName>
                                        </p:attrNameLst>
                                      </p:cBhvr>
                                      <p:to>
                                        <p:strVal val="visible"/>
                                      </p:to>
                                    </p:set>
                                    <p:anim calcmode="lin" valueType="num">
                                      <p:cBhvr additive="base">
                                        <p:cTn id="43" dur="500" fill="hold"/>
                                        <p:tgtEl>
                                          <p:spTgt spid="9219">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921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a:r>
              <a:rPr lang="en-US">
                <a:latin typeface="Trebuchet MS" charset="0"/>
              </a:rPr>
              <a:t>Struggle Begins</a:t>
            </a:r>
          </a:p>
        </p:txBody>
      </p:sp>
      <p:sp>
        <p:nvSpPr>
          <p:cNvPr id="10243" name="Rectangle 3"/>
          <p:cNvSpPr>
            <a:spLocks noGrp="1" noChangeArrowheads="1"/>
          </p:cNvSpPr>
          <p:nvPr>
            <p:ph type="body" idx="1"/>
          </p:nvPr>
        </p:nvSpPr>
        <p:spPr>
          <a:xfrm>
            <a:off x="457200" y="1981200"/>
            <a:ext cx="8229600" cy="4572000"/>
          </a:xfrm>
        </p:spPr>
        <p:txBody>
          <a:bodyPr/>
          <a:lstStyle/>
          <a:p>
            <a:r>
              <a:rPr lang="en-US" dirty="0">
                <a:latin typeface="Trebuchet MS" charset="0"/>
              </a:rPr>
              <a:t>P</a:t>
            </a:r>
            <a:r>
              <a:rPr lang="en-US" dirty="0" smtClean="0">
                <a:latin typeface="Trebuchet MS" charset="0"/>
              </a:rPr>
              <a:t>ro</a:t>
            </a:r>
            <a:r>
              <a:rPr lang="en-US" dirty="0">
                <a:latin typeface="Trebuchet MS" charset="0"/>
              </a:rPr>
              <a:t>-Soviet Communist governments established in Eastern Europe nations</a:t>
            </a:r>
          </a:p>
          <a:p>
            <a:pPr>
              <a:buFontTx/>
              <a:buNone/>
            </a:pPr>
            <a:r>
              <a:rPr lang="en-US" dirty="0">
                <a:latin typeface="Trebuchet MS" charset="0"/>
              </a:rPr>
              <a:t>		-possible because of Soviet military </a:t>
            </a:r>
            <a:br>
              <a:rPr lang="en-US" dirty="0">
                <a:latin typeface="Trebuchet MS" charset="0"/>
              </a:rPr>
            </a:br>
            <a:r>
              <a:rPr lang="en-US" dirty="0">
                <a:latin typeface="Trebuchet MS" charset="0"/>
              </a:rPr>
              <a:t>	influence in </a:t>
            </a:r>
            <a:r>
              <a:rPr lang="en-US" dirty="0" smtClean="0">
                <a:latin typeface="Trebuchet MS" charset="0"/>
              </a:rPr>
              <a:t>those nations</a:t>
            </a:r>
          </a:p>
          <a:p>
            <a:pPr>
              <a:buFontTx/>
              <a:buNone/>
            </a:pPr>
            <a:r>
              <a:rPr lang="en-US" dirty="0">
                <a:latin typeface="Trebuchet MS" charset="0"/>
              </a:rPr>
              <a:t>	</a:t>
            </a:r>
            <a:r>
              <a:rPr lang="en-US" dirty="0" smtClean="0">
                <a:latin typeface="Trebuchet MS" charset="0"/>
              </a:rPr>
              <a:t>PRIOR KNOWLEDGE: </a:t>
            </a:r>
          </a:p>
          <a:p>
            <a:pPr>
              <a:buFontTx/>
              <a:buNone/>
            </a:pPr>
            <a:r>
              <a:rPr lang="en-US" dirty="0">
                <a:latin typeface="Trebuchet MS" charset="0"/>
              </a:rPr>
              <a:t>	</a:t>
            </a:r>
            <a:r>
              <a:rPr lang="en-US" dirty="0" smtClean="0">
                <a:latin typeface="Trebuchet MS" charset="0"/>
              </a:rPr>
              <a:t>	Why did the Soviet Union have influence in Eastern Europe?</a:t>
            </a:r>
            <a:endParaRPr lang="en-US" dirty="0">
              <a:latin typeface="Trebuchet MS" charset="0"/>
            </a:endParaRPr>
          </a:p>
          <a:p>
            <a:endParaRPr lang="en-US" dirty="0">
              <a:latin typeface="Trebuchet MS" charset="0"/>
            </a:endParaRPr>
          </a:p>
        </p:txBody>
      </p:sp>
    </p:spTree>
    <p:extLst>
      <p:ext uri="{BB962C8B-B14F-4D97-AF65-F5344CB8AC3E}">
        <p14:creationId xmlns:p14="http://schemas.microsoft.com/office/powerpoint/2010/main" val="17523093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66735"/>
            <a:ext cx="8534400" cy="758952"/>
          </a:xfrm>
        </p:spPr>
        <p:txBody>
          <a:bodyPr>
            <a:normAutofit fontScale="90000"/>
          </a:bodyPr>
          <a:lstStyle/>
          <a:p>
            <a:r>
              <a:rPr lang="en-US" dirty="0" smtClean="0"/>
              <a:t>Iron Curtain Speech by Churchill</a:t>
            </a:r>
            <a:br>
              <a:rPr lang="en-US" dirty="0" smtClean="0"/>
            </a:br>
            <a:r>
              <a:rPr lang="en-US" dirty="0" smtClean="0"/>
              <a:t>3/5/1946</a:t>
            </a:r>
            <a:endParaRPr lang="en-US" dirty="0"/>
          </a:p>
        </p:txBody>
      </p:sp>
      <p:sp>
        <p:nvSpPr>
          <p:cNvPr id="3" name="Content Placeholder 2"/>
          <p:cNvSpPr>
            <a:spLocks noGrp="1"/>
          </p:cNvSpPr>
          <p:nvPr>
            <p:ph sz="quarter" idx="1"/>
          </p:nvPr>
        </p:nvSpPr>
        <p:spPr/>
        <p:txBody>
          <a:bodyPr>
            <a:normAutofit lnSpcReduction="10000"/>
          </a:bodyPr>
          <a:lstStyle/>
          <a:p>
            <a:r>
              <a:rPr lang="en-US" dirty="0"/>
              <a:t>…From Stettin in the Baltic to Trieste in the Adriatic an iron curtain has descended across the Continent. Behind that line lie all the capitals of the ancient states of Central and Eastern Europe. Warsaw, Berlin, Prague, Vienna, Budapest, Belgrade, Bucharest and Sofia; all these famous cities and the populations around them lie in what I must call the Soviet sphere, and all are subject, in one form or another, not only to Soviet influence but to a very high and in some cases increasing measure of control from Moscow…</a:t>
            </a:r>
          </a:p>
          <a:p>
            <a:endParaRPr lang="en-US" dirty="0"/>
          </a:p>
        </p:txBody>
      </p:sp>
    </p:spTree>
    <p:extLst>
      <p:ext uri="{BB962C8B-B14F-4D97-AF65-F5344CB8AC3E}">
        <p14:creationId xmlns:p14="http://schemas.microsoft.com/office/powerpoint/2010/main" val="222456424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1569</TotalTime>
  <Words>815</Words>
  <Application>Microsoft Macintosh PowerPoint</Application>
  <PresentationFormat>On-screen Show (4:3)</PresentationFormat>
  <Paragraphs>94</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Do Now</vt:lpstr>
      <vt:lpstr>Question to Consider</vt:lpstr>
      <vt:lpstr>Today’s Guiding Question/Criteria for Success</vt:lpstr>
      <vt:lpstr>Containment: Early Cold War</vt:lpstr>
      <vt:lpstr>Post-WWII Relationships</vt:lpstr>
      <vt:lpstr>Understanding the Cold War</vt:lpstr>
      <vt:lpstr>Struggle Begins</vt:lpstr>
      <vt:lpstr>Struggle Begins</vt:lpstr>
      <vt:lpstr>Iron Curtain Speech by Churchill 3/5/1946</vt:lpstr>
      <vt:lpstr>Stalin’s Response</vt:lpstr>
      <vt:lpstr>The West Resists</vt:lpstr>
      <vt:lpstr>PowerPoint Presentation</vt:lpstr>
      <vt:lpstr>Truman Doctrine</vt:lpstr>
      <vt:lpstr>The West Resists</vt:lpstr>
      <vt:lpstr>Marshall Plan</vt:lpstr>
      <vt:lpstr>Truman &amp; Containment (1945-1953) Marshall Plan</vt:lpstr>
      <vt:lpstr>Truman &amp; Containment (1945-1953) Berlin Airlift</vt:lpstr>
      <vt:lpstr>Truman &amp; Containment (1945-1953) Cold War Alliances</vt:lpstr>
      <vt:lpstr>Before your quiz…</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Containment: Early Cold War</dc:title>
  <dc:creator>Craig Winchell</dc:creator>
  <cp:lastModifiedBy>Craig Winchell</cp:lastModifiedBy>
  <cp:revision>14</cp:revision>
  <dcterms:created xsi:type="dcterms:W3CDTF">2016-03-07T19:54:29Z</dcterms:created>
  <dcterms:modified xsi:type="dcterms:W3CDTF">2016-03-10T23:47:20Z</dcterms:modified>
</cp:coreProperties>
</file>